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302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307" r:id="rId35"/>
    <p:sldId id="289" r:id="rId36"/>
    <p:sldId id="290" r:id="rId37"/>
    <p:sldId id="291" r:id="rId38"/>
    <p:sldId id="292" r:id="rId39"/>
    <p:sldId id="308" r:id="rId40"/>
    <p:sldId id="293" r:id="rId41"/>
    <p:sldId id="303" r:id="rId42"/>
    <p:sldId id="304" r:id="rId43"/>
    <p:sldId id="305" r:id="rId44"/>
    <p:sldId id="306" r:id="rId45"/>
    <p:sldId id="296" r:id="rId46"/>
    <p:sldId id="297" r:id="rId47"/>
    <p:sldId id="298" r:id="rId4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600DB5C-772A-4D5B-A2F7-496B7D202E30}" v="24" dt="2026-04-27T15:53:45.80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6" d="100"/>
          <a:sy n="86" d="100"/>
        </p:scale>
        <p:origin x="105" y="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microsoft.com/office/2016/11/relationships/changesInfo" Target="changesInfos/changesInfo1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theme" Target="theme/theme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yan O'Byrne" userId="070ed53c-126a-4eb5-9b32-604d89afcb1d" providerId="ADAL" clId="{252926BB-EF94-4C0D-9ADF-C0CBC715008D}"/>
    <pc:docChg chg="undo custSel addSld delSld modSld sldOrd">
      <pc:chgData name="Ryan O'Byrne" userId="070ed53c-126a-4eb5-9b32-604d89afcb1d" providerId="ADAL" clId="{252926BB-EF94-4C0D-9ADF-C0CBC715008D}" dt="2026-04-27T16:07:03.585" v="2303" actId="20577"/>
      <pc:docMkLst>
        <pc:docMk/>
      </pc:docMkLst>
      <pc:sldChg chg="modSp add mod">
        <pc:chgData name="Ryan O'Byrne" userId="070ed53c-126a-4eb5-9b32-604d89afcb1d" providerId="ADAL" clId="{252926BB-EF94-4C0D-9ADF-C0CBC715008D}" dt="2026-04-27T14:55:24.112" v="1472" actId="20577"/>
        <pc:sldMkLst>
          <pc:docMk/>
          <pc:sldMk cId="2404631704" sldId="260"/>
        </pc:sldMkLst>
        <pc:spChg chg="mod">
          <ac:chgData name="Ryan O'Byrne" userId="070ed53c-126a-4eb5-9b32-604d89afcb1d" providerId="ADAL" clId="{252926BB-EF94-4C0D-9ADF-C0CBC715008D}" dt="2026-04-27T14:55:24.112" v="1472" actId="20577"/>
          <ac:spMkLst>
            <pc:docMk/>
            <pc:sldMk cId="2404631704" sldId="260"/>
            <ac:spMk id="3" creationId="{7FB61D2C-889F-BE6D-B13F-9786FEC9DD1F}"/>
          </ac:spMkLst>
        </pc:spChg>
      </pc:sldChg>
      <pc:sldChg chg="modSp mod">
        <pc:chgData name="Ryan O'Byrne" userId="070ed53c-126a-4eb5-9b32-604d89afcb1d" providerId="ADAL" clId="{252926BB-EF94-4C0D-9ADF-C0CBC715008D}" dt="2026-04-27T14:58:39.745" v="1509" actId="20577"/>
        <pc:sldMkLst>
          <pc:docMk/>
          <pc:sldMk cId="1540192315" sldId="261"/>
        </pc:sldMkLst>
        <pc:spChg chg="mod">
          <ac:chgData name="Ryan O'Byrne" userId="070ed53c-126a-4eb5-9b32-604d89afcb1d" providerId="ADAL" clId="{252926BB-EF94-4C0D-9ADF-C0CBC715008D}" dt="2026-04-27T14:58:39.745" v="1509" actId="20577"/>
          <ac:spMkLst>
            <pc:docMk/>
            <pc:sldMk cId="1540192315" sldId="261"/>
            <ac:spMk id="3" creationId="{5D4246CE-56C8-1FA7-FE9B-463CEEF5DD49}"/>
          </ac:spMkLst>
        </pc:spChg>
      </pc:sldChg>
      <pc:sldChg chg="modSp mod">
        <pc:chgData name="Ryan O'Byrne" userId="070ed53c-126a-4eb5-9b32-604d89afcb1d" providerId="ADAL" clId="{252926BB-EF94-4C0D-9ADF-C0CBC715008D}" dt="2026-04-27T14:59:16.663" v="1536" actId="20577"/>
        <pc:sldMkLst>
          <pc:docMk/>
          <pc:sldMk cId="347049401" sldId="262"/>
        </pc:sldMkLst>
        <pc:spChg chg="mod">
          <ac:chgData name="Ryan O'Byrne" userId="070ed53c-126a-4eb5-9b32-604d89afcb1d" providerId="ADAL" clId="{252926BB-EF94-4C0D-9ADF-C0CBC715008D}" dt="2026-04-27T14:59:16.663" v="1536" actId="20577"/>
          <ac:spMkLst>
            <pc:docMk/>
            <pc:sldMk cId="347049401" sldId="262"/>
            <ac:spMk id="3" creationId="{7CA3D78C-B709-6325-A229-BDBC5FF69228}"/>
          </ac:spMkLst>
        </pc:spChg>
      </pc:sldChg>
      <pc:sldChg chg="modSp mod">
        <pc:chgData name="Ryan O'Byrne" userId="070ed53c-126a-4eb5-9b32-604d89afcb1d" providerId="ADAL" clId="{252926BB-EF94-4C0D-9ADF-C0CBC715008D}" dt="2026-04-27T15:00:08.235" v="1583" actId="20577"/>
        <pc:sldMkLst>
          <pc:docMk/>
          <pc:sldMk cId="59587640" sldId="263"/>
        </pc:sldMkLst>
        <pc:spChg chg="mod">
          <ac:chgData name="Ryan O'Byrne" userId="070ed53c-126a-4eb5-9b32-604d89afcb1d" providerId="ADAL" clId="{252926BB-EF94-4C0D-9ADF-C0CBC715008D}" dt="2026-04-27T15:00:08.235" v="1583" actId="20577"/>
          <ac:spMkLst>
            <pc:docMk/>
            <pc:sldMk cId="59587640" sldId="263"/>
            <ac:spMk id="3" creationId="{7FCCBDFA-6DD1-8170-89D4-43593E7244C3}"/>
          </ac:spMkLst>
        </pc:spChg>
      </pc:sldChg>
      <pc:sldChg chg="modSp mod">
        <pc:chgData name="Ryan O'Byrne" userId="070ed53c-126a-4eb5-9b32-604d89afcb1d" providerId="ADAL" clId="{252926BB-EF94-4C0D-9ADF-C0CBC715008D}" dt="2026-04-27T15:16:06.766" v="1621" actId="20577"/>
        <pc:sldMkLst>
          <pc:docMk/>
          <pc:sldMk cId="4031025591" sldId="275"/>
        </pc:sldMkLst>
        <pc:spChg chg="mod">
          <ac:chgData name="Ryan O'Byrne" userId="070ed53c-126a-4eb5-9b32-604d89afcb1d" providerId="ADAL" clId="{252926BB-EF94-4C0D-9ADF-C0CBC715008D}" dt="2026-04-27T15:16:06.766" v="1621" actId="20577"/>
          <ac:spMkLst>
            <pc:docMk/>
            <pc:sldMk cId="4031025591" sldId="275"/>
            <ac:spMk id="3" creationId="{62FDAF4B-75E2-BC8E-6DA7-598B61E33AC1}"/>
          </ac:spMkLst>
        </pc:spChg>
      </pc:sldChg>
      <pc:sldChg chg="modSp mod">
        <pc:chgData name="Ryan O'Byrne" userId="070ed53c-126a-4eb5-9b32-604d89afcb1d" providerId="ADAL" clId="{252926BB-EF94-4C0D-9ADF-C0CBC715008D}" dt="2026-04-27T15:17:06.586" v="1655" actId="20577"/>
        <pc:sldMkLst>
          <pc:docMk/>
          <pc:sldMk cId="2527231167" sldId="276"/>
        </pc:sldMkLst>
        <pc:spChg chg="mod">
          <ac:chgData name="Ryan O'Byrne" userId="070ed53c-126a-4eb5-9b32-604d89afcb1d" providerId="ADAL" clId="{252926BB-EF94-4C0D-9ADF-C0CBC715008D}" dt="2026-04-27T15:17:06.586" v="1655" actId="20577"/>
          <ac:spMkLst>
            <pc:docMk/>
            <pc:sldMk cId="2527231167" sldId="276"/>
            <ac:spMk id="3" creationId="{4E23E241-9018-D7BA-7163-70016F771B97}"/>
          </ac:spMkLst>
        </pc:spChg>
      </pc:sldChg>
      <pc:sldChg chg="modSp mod">
        <pc:chgData name="Ryan O'Byrne" userId="070ed53c-126a-4eb5-9b32-604d89afcb1d" providerId="ADAL" clId="{252926BB-EF94-4C0D-9ADF-C0CBC715008D}" dt="2026-04-27T15:18:04.534" v="1698" actId="20577"/>
        <pc:sldMkLst>
          <pc:docMk/>
          <pc:sldMk cId="1487339013" sldId="277"/>
        </pc:sldMkLst>
        <pc:spChg chg="mod">
          <ac:chgData name="Ryan O'Byrne" userId="070ed53c-126a-4eb5-9b32-604d89afcb1d" providerId="ADAL" clId="{252926BB-EF94-4C0D-9ADF-C0CBC715008D}" dt="2026-04-27T15:18:04.534" v="1698" actId="20577"/>
          <ac:spMkLst>
            <pc:docMk/>
            <pc:sldMk cId="1487339013" sldId="277"/>
            <ac:spMk id="3" creationId="{230338F4-1663-C6C7-874C-B238211BB2CE}"/>
          </ac:spMkLst>
        </pc:spChg>
      </pc:sldChg>
      <pc:sldChg chg="modSp mod">
        <pc:chgData name="Ryan O'Byrne" userId="070ed53c-126a-4eb5-9b32-604d89afcb1d" providerId="ADAL" clId="{252926BB-EF94-4C0D-9ADF-C0CBC715008D}" dt="2026-04-27T15:18:53.524" v="1739" actId="20577"/>
        <pc:sldMkLst>
          <pc:docMk/>
          <pc:sldMk cId="270921435" sldId="278"/>
        </pc:sldMkLst>
        <pc:spChg chg="mod">
          <ac:chgData name="Ryan O'Byrne" userId="070ed53c-126a-4eb5-9b32-604d89afcb1d" providerId="ADAL" clId="{252926BB-EF94-4C0D-9ADF-C0CBC715008D}" dt="2026-04-27T15:18:53.524" v="1739" actId="20577"/>
          <ac:spMkLst>
            <pc:docMk/>
            <pc:sldMk cId="270921435" sldId="278"/>
            <ac:spMk id="3" creationId="{6F205AC3-FA62-FDE6-E1C7-172A9FD80237}"/>
          </ac:spMkLst>
        </pc:spChg>
      </pc:sldChg>
      <pc:sldChg chg="modSp mod">
        <pc:chgData name="Ryan O'Byrne" userId="070ed53c-126a-4eb5-9b32-604d89afcb1d" providerId="ADAL" clId="{252926BB-EF94-4C0D-9ADF-C0CBC715008D}" dt="2026-04-27T15:19:51.732" v="1780" actId="20577"/>
        <pc:sldMkLst>
          <pc:docMk/>
          <pc:sldMk cId="3256241549" sldId="279"/>
        </pc:sldMkLst>
        <pc:spChg chg="mod">
          <ac:chgData name="Ryan O'Byrne" userId="070ed53c-126a-4eb5-9b32-604d89afcb1d" providerId="ADAL" clId="{252926BB-EF94-4C0D-9ADF-C0CBC715008D}" dt="2026-04-27T15:19:51.732" v="1780" actId="20577"/>
          <ac:spMkLst>
            <pc:docMk/>
            <pc:sldMk cId="3256241549" sldId="279"/>
            <ac:spMk id="3" creationId="{32D450C5-1FE7-4950-0786-2B1C51EB7E28}"/>
          </ac:spMkLst>
        </pc:spChg>
      </pc:sldChg>
      <pc:sldChg chg="modSp mod">
        <pc:chgData name="Ryan O'Byrne" userId="070ed53c-126a-4eb5-9b32-604d89afcb1d" providerId="ADAL" clId="{252926BB-EF94-4C0D-9ADF-C0CBC715008D}" dt="2026-04-27T15:24:00.336" v="1799" actId="20577"/>
        <pc:sldMkLst>
          <pc:docMk/>
          <pc:sldMk cId="2650005905" sldId="280"/>
        </pc:sldMkLst>
        <pc:spChg chg="mod">
          <ac:chgData name="Ryan O'Byrne" userId="070ed53c-126a-4eb5-9b32-604d89afcb1d" providerId="ADAL" clId="{252926BB-EF94-4C0D-9ADF-C0CBC715008D}" dt="2026-04-27T15:24:00.336" v="1799" actId="20577"/>
          <ac:spMkLst>
            <pc:docMk/>
            <pc:sldMk cId="2650005905" sldId="280"/>
            <ac:spMk id="3" creationId="{A67B9438-4017-36D1-7A81-A26664D14DC5}"/>
          </ac:spMkLst>
        </pc:spChg>
      </pc:sldChg>
      <pc:sldChg chg="modSp mod">
        <pc:chgData name="Ryan O'Byrne" userId="070ed53c-126a-4eb5-9b32-604d89afcb1d" providerId="ADAL" clId="{252926BB-EF94-4C0D-9ADF-C0CBC715008D}" dt="2026-04-27T15:25:08.253" v="1849" actId="20577"/>
        <pc:sldMkLst>
          <pc:docMk/>
          <pc:sldMk cId="4014487724" sldId="281"/>
        </pc:sldMkLst>
        <pc:spChg chg="mod">
          <ac:chgData name="Ryan O'Byrne" userId="070ed53c-126a-4eb5-9b32-604d89afcb1d" providerId="ADAL" clId="{252926BB-EF94-4C0D-9ADF-C0CBC715008D}" dt="2026-04-27T15:25:08.253" v="1849" actId="20577"/>
          <ac:spMkLst>
            <pc:docMk/>
            <pc:sldMk cId="4014487724" sldId="281"/>
            <ac:spMk id="3" creationId="{6F0F1B82-9F68-D5FF-94C0-BF9E3EA3D9EE}"/>
          </ac:spMkLst>
        </pc:spChg>
      </pc:sldChg>
      <pc:sldChg chg="modSp mod">
        <pc:chgData name="Ryan O'Byrne" userId="070ed53c-126a-4eb5-9b32-604d89afcb1d" providerId="ADAL" clId="{252926BB-EF94-4C0D-9ADF-C0CBC715008D}" dt="2026-04-27T15:25:45.624" v="1883" actId="20577"/>
        <pc:sldMkLst>
          <pc:docMk/>
          <pc:sldMk cId="346424434" sldId="282"/>
        </pc:sldMkLst>
        <pc:spChg chg="mod">
          <ac:chgData name="Ryan O'Byrne" userId="070ed53c-126a-4eb5-9b32-604d89afcb1d" providerId="ADAL" clId="{252926BB-EF94-4C0D-9ADF-C0CBC715008D}" dt="2026-04-27T15:25:45.624" v="1883" actId="20577"/>
          <ac:spMkLst>
            <pc:docMk/>
            <pc:sldMk cId="346424434" sldId="282"/>
            <ac:spMk id="3" creationId="{CADB0B03-06E3-41AF-355A-C842A3D2BD22}"/>
          </ac:spMkLst>
        </pc:spChg>
      </pc:sldChg>
      <pc:sldChg chg="modSp mod">
        <pc:chgData name="Ryan O'Byrne" userId="070ed53c-126a-4eb5-9b32-604d89afcb1d" providerId="ADAL" clId="{252926BB-EF94-4C0D-9ADF-C0CBC715008D}" dt="2026-04-27T15:26:52.986" v="1954" actId="20577"/>
        <pc:sldMkLst>
          <pc:docMk/>
          <pc:sldMk cId="2976796945" sldId="283"/>
        </pc:sldMkLst>
        <pc:spChg chg="mod">
          <ac:chgData name="Ryan O'Byrne" userId="070ed53c-126a-4eb5-9b32-604d89afcb1d" providerId="ADAL" clId="{252926BB-EF94-4C0D-9ADF-C0CBC715008D}" dt="2026-04-27T15:26:52.986" v="1954" actId="20577"/>
          <ac:spMkLst>
            <pc:docMk/>
            <pc:sldMk cId="2976796945" sldId="283"/>
            <ac:spMk id="3" creationId="{372BDDF0-68C1-690E-F6B8-608BB277F2F4}"/>
          </ac:spMkLst>
        </pc:spChg>
      </pc:sldChg>
      <pc:sldChg chg="modSp mod">
        <pc:chgData name="Ryan O'Byrne" userId="070ed53c-126a-4eb5-9b32-604d89afcb1d" providerId="ADAL" clId="{252926BB-EF94-4C0D-9ADF-C0CBC715008D}" dt="2026-04-27T15:37:23.526" v="1974" actId="27636"/>
        <pc:sldMkLst>
          <pc:docMk/>
          <pc:sldMk cId="1186652969" sldId="285"/>
        </pc:sldMkLst>
        <pc:spChg chg="mod">
          <ac:chgData name="Ryan O'Byrne" userId="070ed53c-126a-4eb5-9b32-604d89afcb1d" providerId="ADAL" clId="{252926BB-EF94-4C0D-9ADF-C0CBC715008D}" dt="2026-04-27T15:37:23.526" v="1974" actId="27636"/>
          <ac:spMkLst>
            <pc:docMk/>
            <pc:sldMk cId="1186652969" sldId="285"/>
            <ac:spMk id="3" creationId="{25A32A8B-C0B3-13FD-3F5D-7808A6DD2673}"/>
          </ac:spMkLst>
        </pc:spChg>
      </pc:sldChg>
      <pc:sldChg chg="modSp mod">
        <pc:chgData name="Ryan O'Byrne" userId="070ed53c-126a-4eb5-9b32-604d89afcb1d" providerId="ADAL" clId="{252926BB-EF94-4C0D-9ADF-C0CBC715008D}" dt="2026-04-27T15:40:53.068" v="2105" actId="20577"/>
        <pc:sldMkLst>
          <pc:docMk/>
          <pc:sldMk cId="2772762855" sldId="286"/>
        </pc:sldMkLst>
        <pc:spChg chg="mod">
          <ac:chgData name="Ryan O'Byrne" userId="070ed53c-126a-4eb5-9b32-604d89afcb1d" providerId="ADAL" clId="{252926BB-EF94-4C0D-9ADF-C0CBC715008D}" dt="2026-04-27T15:40:53.068" v="2105" actId="20577"/>
          <ac:spMkLst>
            <pc:docMk/>
            <pc:sldMk cId="2772762855" sldId="286"/>
            <ac:spMk id="3" creationId="{7C75EF2A-BF9B-425A-7C18-234A3136DF4F}"/>
          </ac:spMkLst>
        </pc:spChg>
      </pc:sldChg>
      <pc:sldChg chg="modSp mod">
        <pc:chgData name="Ryan O'Byrne" userId="070ed53c-126a-4eb5-9b32-604d89afcb1d" providerId="ADAL" clId="{252926BB-EF94-4C0D-9ADF-C0CBC715008D}" dt="2026-04-27T15:40:13.875" v="2085" actId="20577"/>
        <pc:sldMkLst>
          <pc:docMk/>
          <pc:sldMk cId="4083216621" sldId="287"/>
        </pc:sldMkLst>
        <pc:spChg chg="mod">
          <ac:chgData name="Ryan O'Byrne" userId="070ed53c-126a-4eb5-9b32-604d89afcb1d" providerId="ADAL" clId="{252926BB-EF94-4C0D-9ADF-C0CBC715008D}" dt="2026-04-27T15:40:13.875" v="2085" actId="20577"/>
          <ac:spMkLst>
            <pc:docMk/>
            <pc:sldMk cId="4083216621" sldId="287"/>
            <ac:spMk id="3" creationId="{487E0E86-EB83-2C3D-0761-DDC1C2DDBBD3}"/>
          </ac:spMkLst>
        </pc:spChg>
      </pc:sldChg>
      <pc:sldChg chg="modSp mod">
        <pc:chgData name="Ryan O'Byrne" userId="070ed53c-126a-4eb5-9b32-604d89afcb1d" providerId="ADAL" clId="{252926BB-EF94-4C0D-9ADF-C0CBC715008D}" dt="2026-04-27T15:39:58.264" v="2073" actId="20577"/>
        <pc:sldMkLst>
          <pc:docMk/>
          <pc:sldMk cId="2724540077" sldId="288"/>
        </pc:sldMkLst>
        <pc:spChg chg="mod">
          <ac:chgData name="Ryan O'Byrne" userId="070ed53c-126a-4eb5-9b32-604d89afcb1d" providerId="ADAL" clId="{252926BB-EF94-4C0D-9ADF-C0CBC715008D}" dt="2026-04-27T15:39:58.264" v="2073" actId="20577"/>
          <ac:spMkLst>
            <pc:docMk/>
            <pc:sldMk cId="2724540077" sldId="288"/>
            <ac:spMk id="3" creationId="{566BC81F-A919-5E80-C02A-A9662B31BC5A}"/>
          </ac:spMkLst>
        </pc:spChg>
      </pc:sldChg>
      <pc:sldChg chg="modSp mod">
        <pc:chgData name="Ryan O'Byrne" userId="070ed53c-126a-4eb5-9b32-604d89afcb1d" providerId="ADAL" clId="{252926BB-EF94-4C0D-9ADF-C0CBC715008D}" dt="2026-04-27T15:51:17.638" v="2176" actId="20577"/>
        <pc:sldMkLst>
          <pc:docMk/>
          <pc:sldMk cId="3064822233" sldId="289"/>
        </pc:sldMkLst>
        <pc:spChg chg="mod">
          <ac:chgData name="Ryan O'Byrne" userId="070ed53c-126a-4eb5-9b32-604d89afcb1d" providerId="ADAL" clId="{252926BB-EF94-4C0D-9ADF-C0CBC715008D}" dt="2026-04-27T15:51:17.638" v="2176" actId="20577"/>
          <ac:spMkLst>
            <pc:docMk/>
            <pc:sldMk cId="3064822233" sldId="289"/>
            <ac:spMk id="3" creationId="{DFE041A0-3850-8DF4-5349-35764C104180}"/>
          </ac:spMkLst>
        </pc:spChg>
      </pc:sldChg>
      <pc:sldChg chg="modSp mod">
        <pc:chgData name="Ryan O'Byrne" userId="070ed53c-126a-4eb5-9b32-604d89afcb1d" providerId="ADAL" clId="{252926BB-EF94-4C0D-9ADF-C0CBC715008D}" dt="2026-04-27T15:52:03.393" v="2207" actId="20577"/>
        <pc:sldMkLst>
          <pc:docMk/>
          <pc:sldMk cId="3904368643" sldId="290"/>
        </pc:sldMkLst>
        <pc:spChg chg="mod">
          <ac:chgData name="Ryan O'Byrne" userId="070ed53c-126a-4eb5-9b32-604d89afcb1d" providerId="ADAL" clId="{252926BB-EF94-4C0D-9ADF-C0CBC715008D}" dt="2026-04-27T15:52:03.393" v="2207" actId="20577"/>
          <ac:spMkLst>
            <pc:docMk/>
            <pc:sldMk cId="3904368643" sldId="290"/>
            <ac:spMk id="3" creationId="{07DE5591-CD37-1083-D8E9-678C4AF66BE1}"/>
          </ac:spMkLst>
        </pc:spChg>
      </pc:sldChg>
      <pc:sldChg chg="modSp mod">
        <pc:chgData name="Ryan O'Byrne" userId="070ed53c-126a-4eb5-9b32-604d89afcb1d" providerId="ADAL" clId="{252926BB-EF94-4C0D-9ADF-C0CBC715008D}" dt="2026-04-27T15:52:58.009" v="2240" actId="20577"/>
        <pc:sldMkLst>
          <pc:docMk/>
          <pc:sldMk cId="583214516" sldId="291"/>
        </pc:sldMkLst>
        <pc:spChg chg="mod">
          <ac:chgData name="Ryan O'Byrne" userId="070ed53c-126a-4eb5-9b32-604d89afcb1d" providerId="ADAL" clId="{252926BB-EF94-4C0D-9ADF-C0CBC715008D}" dt="2026-04-27T15:52:58.009" v="2240" actId="20577"/>
          <ac:spMkLst>
            <pc:docMk/>
            <pc:sldMk cId="583214516" sldId="291"/>
            <ac:spMk id="3" creationId="{17913878-A5CB-4D22-6AA4-407C1B029FD5}"/>
          </ac:spMkLst>
        </pc:spChg>
      </pc:sldChg>
      <pc:sldChg chg="modSp mod">
        <pc:chgData name="Ryan O'Byrne" userId="070ed53c-126a-4eb5-9b32-604d89afcb1d" providerId="ADAL" clId="{252926BB-EF94-4C0D-9ADF-C0CBC715008D}" dt="2026-04-27T15:53:32.368" v="2263" actId="20577"/>
        <pc:sldMkLst>
          <pc:docMk/>
          <pc:sldMk cId="3958847148" sldId="292"/>
        </pc:sldMkLst>
        <pc:spChg chg="mod">
          <ac:chgData name="Ryan O'Byrne" userId="070ed53c-126a-4eb5-9b32-604d89afcb1d" providerId="ADAL" clId="{252926BB-EF94-4C0D-9ADF-C0CBC715008D}" dt="2026-04-27T15:53:32.368" v="2263" actId="20577"/>
          <ac:spMkLst>
            <pc:docMk/>
            <pc:sldMk cId="3958847148" sldId="292"/>
            <ac:spMk id="3" creationId="{347E2565-C096-53A0-D56E-5C715015728E}"/>
          </ac:spMkLst>
        </pc:spChg>
      </pc:sldChg>
      <pc:sldChg chg="modSp mod">
        <pc:chgData name="Ryan O'Byrne" userId="070ed53c-126a-4eb5-9b32-604d89afcb1d" providerId="ADAL" clId="{252926BB-EF94-4C0D-9ADF-C0CBC715008D}" dt="2026-04-27T16:07:03.585" v="2303" actId="20577"/>
        <pc:sldMkLst>
          <pc:docMk/>
          <pc:sldMk cId="2860336654" sldId="302"/>
        </pc:sldMkLst>
        <pc:spChg chg="mod">
          <ac:chgData name="Ryan O'Byrne" userId="070ed53c-126a-4eb5-9b32-604d89afcb1d" providerId="ADAL" clId="{252926BB-EF94-4C0D-9ADF-C0CBC715008D}" dt="2026-04-27T16:07:03.585" v="2303" actId="20577"/>
          <ac:spMkLst>
            <pc:docMk/>
            <pc:sldMk cId="2860336654" sldId="302"/>
            <ac:spMk id="3" creationId="{FF4E8EEB-8121-9936-430A-E8DC761C68D4}"/>
          </ac:spMkLst>
        </pc:spChg>
      </pc:sldChg>
      <pc:sldChg chg="modSp add mod">
        <pc:chgData name="Ryan O'Byrne" userId="070ed53c-126a-4eb5-9b32-604d89afcb1d" providerId="ADAL" clId="{252926BB-EF94-4C0D-9ADF-C0CBC715008D}" dt="2026-04-27T15:42:28.501" v="2141" actId="20577"/>
        <pc:sldMkLst>
          <pc:docMk/>
          <pc:sldMk cId="3441499397" sldId="307"/>
        </pc:sldMkLst>
        <pc:spChg chg="mod">
          <ac:chgData name="Ryan O'Byrne" userId="070ed53c-126a-4eb5-9b32-604d89afcb1d" providerId="ADAL" clId="{252926BB-EF94-4C0D-9ADF-C0CBC715008D}" dt="2026-04-27T15:41:06.459" v="2108" actId="20577"/>
          <ac:spMkLst>
            <pc:docMk/>
            <pc:sldMk cId="3441499397" sldId="307"/>
            <ac:spMk id="2" creationId="{A2241203-AEA7-E221-2161-F5EFAADFE9EA}"/>
          </ac:spMkLst>
        </pc:spChg>
        <pc:spChg chg="mod">
          <ac:chgData name="Ryan O'Byrne" userId="070ed53c-126a-4eb5-9b32-604d89afcb1d" providerId="ADAL" clId="{252926BB-EF94-4C0D-9ADF-C0CBC715008D}" dt="2026-04-27T15:42:28.501" v="2141" actId="20577"/>
          <ac:spMkLst>
            <pc:docMk/>
            <pc:sldMk cId="3441499397" sldId="307"/>
            <ac:spMk id="3" creationId="{EF59833D-703F-48D7-2E89-409D31DB3B78}"/>
          </ac:spMkLst>
        </pc:spChg>
      </pc:sldChg>
      <pc:sldChg chg="modSp add mod">
        <pc:chgData name="Ryan O'Byrne" userId="070ed53c-126a-4eb5-9b32-604d89afcb1d" providerId="ADAL" clId="{252926BB-EF94-4C0D-9ADF-C0CBC715008D}" dt="2026-04-27T15:54:33.948" v="2301" actId="20577"/>
        <pc:sldMkLst>
          <pc:docMk/>
          <pc:sldMk cId="4053792934" sldId="308"/>
        </pc:sldMkLst>
        <pc:spChg chg="mod">
          <ac:chgData name="Ryan O'Byrne" userId="070ed53c-126a-4eb5-9b32-604d89afcb1d" providerId="ADAL" clId="{252926BB-EF94-4C0D-9ADF-C0CBC715008D}" dt="2026-04-27T15:53:36.801" v="2265" actId="20577"/>
          <ac:spMkLst>
            <pc:docMk/>
            <pc:sldMk cId="4053792934" sldId="308"/>
            <ac:spMk id="2" creationId="{2272F736-D3AD-D987-0E8D-22C7B3BDE658}"/>
          </ac:spMkLst>
        </pc:spChg>
        <pc:spChg chg="mod">
          <ac:chgData name="Ryan O'Byrne" userId="070ed53c-126a-4eb5-9b32-604d89afcb1d" providerId="ADAL" clId="{252926BB-EF94-4C0D-9ADF-C0CBC715008D}" dt="2026-04-27T15:54:33.948" v="2301" actId="20577"/>
          <ac:spMkLst>
            <pc:docMk/>
            <pc:sldMk cId="4053792934" sldId="308"/>
            <ac:spMk id="3" creationId="{B4F5468B-C730-0BF8-95E2-DCB719990346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03DA33-0D2E-4525-AA40-43E1A10639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49B287D-9F85-6E7E-E354-11C745B49B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315E0A-BC8B-F2B1-F16A-BF7F2B5616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8406B-4E9B-44B1-8D36-7F6C22CBF754}" type="datetimeFigureOut">
              <a:rPr lang="en-GB" smtClean="0"/>
              <a:t>27/04/2026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647A10A-7923-6F08-0187-BF54309881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E174C9-DA83-15D2-EA58-3E24EDEE5F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FF96C0-A8AB-42E2-80E0-FDBF7DD119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73083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635C1C-1224-2E95-7F73-D1A32CCAAC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1FCE2A-DFAB-38CE-F115-77A0068620D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81DB58-CE38-3C52-BB84-B275B2061B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8406B-4E9B-44B1-8D36-7F6C22CBF754}" type="datetimeFigureOut">
              <a:rPr lang="en-GB" smtClean="0"/>
              <a:t>27/04/2026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6C626F-7E39-F3FE-1CB0-46FBAB15F0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BFB246-1064-80D2-E56B-296F8FDA73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FF96C0-A8AB-42E2-80E0-FDBF7DD119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34985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143525-74E0-EE2C-4A22-5A315484D7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FC69866-C7A1-1970-8C64-AA763EF565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6D7EAC-2070-22C4-CE41-DAE145AD76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8406B-4E9B-44B1-8D36-7F6C22CBF754}" type="datetimeFigureOut">
              <a:rPr lang="en-GB" smtClean="0"/>
              <a:t>27/04/2026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F05B84-BA3D-AB6A-3F70-83BF622264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58AFCB-20F6-4572-A12C-2614F3E4B1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FF96C0-A8AB-42E2-80E0-FDBF7DD119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42330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4E6D25-C7BC-F2F9-46A0-EE4EE22CA1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A4F763-4A3E-7F7B-7F15-F26A9FBE64B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E6E4349-D5ED-A407-76D6-E5C4C787E62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7382C59-C5F6-CF47-099B-D0AA6DD91A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8406B-4E9B-44B1-8D36-7F6C22CBF754}" type="datetimeFigureOut">
              <a:rPr lang="en-GB" smtClean="0"/>
              <a:t>27/04/2026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9021993-86E0-9E5A-D23B-445356F8D6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486D75-6D0C-228C-E019-AA00A58AF4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FF96C0-A8AB-42E2-80E0-FDBF7DD119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70858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B5D5C5-86DE-B0ED-81B1-F01D34D471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173F97-846D-7154-CE02-46EA86207B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99AF76E-1903-5A05-6336-4DB811F8FF4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1635A18-B222-7A99-FEAF-D832AE7D0F3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F26E096-1B56-1575-E1AD-5AEAE3FBEC8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96A751E-C5A8-AF4B-6E5A-232B56B0E3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8406B-4E9B-44B1-8D36-7F6C22CBF754}" type="datetimeFigureOut">
              <a:rPr lang="en-GB" smtClean="0"/>
              <a:t>27/04/2026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D7D4E48-B87E-8589-39D7-1BFFBF7CE9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304BEE1-7DFA-6A3F-167F-8DB2AA40A8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FF96C0-A8AB-42E2-80E0-FDBF7DD119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9053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CADA4E-9508-3305-F763-9418BE6FE5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01D0292-19B3-A217-682F-C921838F5E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8406B-4E9B-44B1-8D36-7F6C22CBF754}" type="datetimeFigureOut">
              <a:rPr lang="en-GB" smtClean="0"/>
              <a:t>27/04/2026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57CE3BB-58E1-C2DC-4B61-0AF882A4D2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6483F91-711C-EABA-5639-CDACA4BF05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FF96C0-A8AB-42E2-80E0-FDBF7DD119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56243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F64A302-49E0-179E-6F89-5FA39D36EE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8406B-4E9B-44B1-8D36-7F6C22CBF754}" type="datetimeFigureOut">
              <a:rPr lang="en-GB" smtClean="0"/>
              <a:t>27/04/2026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CFDA9DB-93D9-959C-E12E-2E9EBE6C22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7DFB277-06BC-924A-034F-47FEBC900F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FF96C0-A8AB-42E2-80E0-FDBF7DD119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62511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631CC0-124A-9F0A-A797-6B9F6B3A4D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105F76-B712-505C-6BA5-1FA5E7FECF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A0EB24C-DAF5-BCBA-3F6D-EF8B6783B1F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09528B2-6414-FD7C-5B0B-C4C157217C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8406B-4E9B-44B1-8D36-7F6C22CBF754}" type="datetimeFigureOut">
              <a:rPr lang="en-GB" smtClean="0"/>
              <a:t>27/04/2026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95E1257-EF7B-C83D-F87F-BA315E5B5B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7185BC8-B51F-AAA5-E327-C264CE32D6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FF96C0-A8AB-42E2-80E0-FDBF7DD119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30906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52D0DD-20D6-53FA-FB47-9B7E4E8117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CCF6F2F-8C15-F7C3-F7AB-3A36001CE01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D57E70B-D6C5-D893-BB9A-057D532B83D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8A90C82-AEA6-E291-4807-713C1036CF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8406B-4E9B-44B1-8D36-7F6C22CBF754}" type="datetimeFigureOut">
              <a:rPr lang="en-GB" smtClean="0"/>
              <a:t>27/04/2026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C24C025-5F12-6C9E-AC98-549B2A8A6B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783278-C093-4F13-7151-C49BF45E7C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FF96C0-A8AB-42E2-80E0-FDBF7DD119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00842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4E5E9D-0CD9-1185-9E65-1F1FC3C9B2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38BB52D-CA2C-A9D1-0420-81122526F56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99F72F-1F3F-65B5-6FA4-1277CC60ED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8406B-4E9B-44B1-8D36-7F6C22CBF754}" type="datetimeFigureOut">
              <a:rPr lang="en-GB" smtClean="0"/>
              <a:t>27/04/2026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F0F534-6EFF-B736-910C-3893DBF47E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0F5B1C-A4FA-2785-8C47-B3F48E6576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FF96C0-A8AB-42E2-80E0-FDBF7DD119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1309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960C56A-6B34-5EAF-6D6F-24C5E367A50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0CD39B6-3FEC-5661-C7D6-68B2B4B9DA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B628A3-D6A9-8797-A78E-D5928A180B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8406B-4E9B-44B1-8D36-7F6C22CBF754}" type="datetimeFigureOut">
              <a:rPr lang="en-GB" smtClean="0"/>
              <a:t>27/04/2026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15C3CF-0763-3842-CE88-8316690687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27F0C7-41D9-A30C-FB1C-1E3B18B80F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FF96C0-A8AB-42E2-80E0-FDBF7DD119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24688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3BC9CCA-5808-86DE-A852-7C12858F0F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6773945-1A5D-8215-D071-9BD0B531B96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6A7733-3FBA-0825-F21B-A873E173AE5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EB8406B-4E9B-44B1-8D36-7F6C22CBF754}" type="datetimeFigureOut">
              <a:rPr lang="en-GB" smtClean="0"/>
              <a:t>27/04/2026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E510E1-BD98-8E6F-9071-60CF124EFFA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BE42B9-4E99-FDD1-9BF5-CD4F9F5AB4A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CFF96C0-A8AB-42E2-80E0-FDBF7DD119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37865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C551CD-6C72-439F-AB2D-587B34FD910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/>
              <a:t>Anthropology Today (HPAN4015)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F4E8EEB-8121-9936-430A-E8DC761C68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46909" y="3602038"/>
            <a:ext cx="9991898" cy="1655762"/>
          </a:xfrm>
        </p:spPr>
        <p:txBody>
          <a:bodyPr>
            <a:normAutofit/>
          </a:bodyPr>
          <a:lstStyle/>
          <a:p>
            <a:r>
              <a:rPr lang="en-GB" b="1" dirty="0"/>
              <a:t>Week 3 Class 3: </a:t>
            </a:r>
          </a:p>
          <a:p>
            <a:r>
              <a:rPr lang="en-GB" b="1" dirty="0"/>
              <a:t>Anthropologies of conflict, development, migration, &amp; displacement</a:t>
            </a:r>
          </a:p>
          <a:p>
            <a:r>
              <a:rPr lang="en-GB" dirty="0"/>
              <a:t>Dr Ryan Joseph O’Byrne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603366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ED3E2E-AF35-CD4A-897A-4CCCA16FD9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648393"/>
            <a:ext cx="10515600" cy="5528570"/>
          </a:xfrm>
        </p:spPr>
        <p:txBody>
          <a:bodyPr anchor="ctr">
            <a:normAutofit/>
          </a:bodyPr>
          <a:lstStyle/>
          <a:p>
            <a:pPr marL="0" indent="0" algn="ctr">
              <a:buNone/>
            </a:pPr>
            <a:r>
              <a:rPr lang="en-GB" sz="4000" dirty="0"/>
              <a:t>PART 1 — CONFLICT, WAR &amp; PEACE</a:t>
            </a:r>
          </a:p>
        </p:txBody>
      </p:sp>
    </p:spTree>
    <p:extLst>
      <p:ext uri="{BB962C8B-B14F-4D97-AF65-F5344CB8AC3E}">
        <p14:creationId xmlns:p14="http://schemas.microsoft.com/office/powerpoint/2010/main" val="23001828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4D66A27-9ED7-8627-710F-9D2909450A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CD527B-969D-B6DE-1801-C7909473D6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1.1.1 Framing Conflict Anthropologically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0DD4A8-472E-C819-42F9-BC62FE1C17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Conflict not only war, violence, or armed struggle</a:t>
            </a:r>
          </a:p>
          <a:p>
            <a:r>
              <a:rPr lang="en-GB" dirty="0"/>
              <a:t>Conflict often built into ordinary social organisation</a:t>
            </a:r>
          </a:p>
          <a:p>
            <a:r>
              <a:rPr lang="en-GB" dirty="0"/>
              <a:t>Land, labour, borders, policing, development, racial hierarchy can organise conflict</a:t>
            </a:r>
          </a:p>
          <a:p>
            <a:r>
              <a:rPr lang="en-GB" dirty="0"/>
              <a:t>Violence does not begin only when shooting starts</a:t>
            </a:r>
          </a:p>
          <a:p>
            <a:r>
              <a:rPr lang="en-GB" dirty="0"/>
              <a:t>Anthropology treats conflict as layered rather than exceptional</a:t>
            </a:r>
          </a:p>
        </p:txBody>
      </p:sp>
    </p:spTree>
    <p:extLst>
      <p:ext uri="{BB962C8B-B14F-4D97-AF65-F5344CB8AC3E}">
        <p14:creationId xmlns:p14="http://schemas.microsoft.com/office/powerpoint/2010/main" val="41258544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D518B16-F8C2-8F33-26F5-45FBF9DA958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0264F4-9C00-E9B0-BEC3-6D340AB2E6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1.1.2 Framing Conflict Anthropologically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B8C46A-9FAC-CA79-8020-8283DD41DE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Direct, structural, and systemic violence as linked forms</a:t>
            </a:r>
          </a:p>
          <a:p>
            <a:r>
              <a:rPr lang="en-GB" dirty="0"/>
              <a:t>Farmer (2004): structural violence exposes some populations to greater harm</a:t>
            </a:r>
          </a:p>
          <a:p>
            <a:r>
              <a:rPr lang="en-GB" dirty="0"/>
              <a:t>Mbembe (2003): sovereignty tied to exposure to death</a:t>
            </a:r>
          </a:p>
          <a:p>
            <a:r>
              <a:rPr lang="en-GB" dirty="0"/>
              <a:t>Colonial histories and global inequalities remain central to conflict (Eriksen, 2017)</a:t>
            </a:r>
          </a:p>
          <a:p>
            <a:r>
              <a:rPr lang="en-GB" dirty="0"/>
              <a:t>Conflict is event, condition, relation, and lived power</a:t>
            </a:r>
          </a:p>
        </p:txBody>
      </p:sp>
    </p:spTree>
    <p:extLst>
      <p:ext uri="{BB962C8B-B14F-4D97-AF65-F5344CB8AC3E}">
        <p14:creationId xmlns:p14="http://schemas.microsoft.com/office/powerpoint/2010/main" val="16251187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CB11ECF-A279-291B-7E9B-F3C69D3BCE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7ADA4D-0C81-D173-8837-136FB6D660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1.2.1 Living Amid Violence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B61D2C-889F-BE6D-B13F-9786FEC9DD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War does not end social life; it enters and rearranges it</a:t>
            </a:r>
          </a:p>
          <a:p>
            <a:r>
              <a:rPr lang="en-GB" dirty="0"/>
              <a:t>Violence gets folded into ordinary life rather than being events</a:t>
            </a:r>
          </a:p>
          <a:p>
            <a:r>
              <a:rPr lang="en-GB" dirty="0"/>
              <a:t>Survival includes cooking, care, medicine, burial, etc</a:t>
            </a:r>
          </a:p>
          <a:p>
            <a:r>
              <a:rPr lang="en-GB" dirty="0"/>
              <a:t>Kinship reorganised by dispersal, dependence, altered obligation</a:t>
            </a:r>
          </a:p>
          <a:p>
            <a:r>
              <a:rPr lang="en-GB" dirty="0"/>
              <a:t>Richards treats war as social process, not irrational collapse</a:t>
            </a:r>
          </a:p>
        </p:txBody>
      </p:sp>
    </p:spTree>
    <p:extLst>
      <p:ext uri="{BB962C8B-B14F-4D97-AF65-F5344CB8AC3E}">
        <p14:creationId xmlns:p14="http://schemas.microsoft.com/office/powerpoint/2010/main" val="24046317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137B46D-9E40-A682-B536-4DCF4D3C216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306DD4-1417-FD7A-67FE-BDA6860139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1.2.2 Living Amid Violence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4246CE-56C8-1FA7-FE9B-463CEEF5DD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Public accounts of war often reduce it to chaos or high politics</a:t>
            </a:r>
          </a:p>
          <a:p>
            <a:r>
              <a:rPr lang="en-GB" dirty="0"/>
              <a:t>Nordstrom follows the practical networks through which life continues</a:t>
            </a:r>
          </a:p>
          <a:p>
            <a:r>
              <a:rPr lang="en-GB" dirty="0"/>
              <a:t>Food, medicine, movement, and trust depend on informal negotiation</a:t>
            </a:r>
          </a:p>
          <a:p>
            <a:r>
              <a:rPr lang="en-GB" dirty="0"/>
              <a:t>War intensifies unofficial markets, brokers, hidden routes</a:t>
            </a:r>
          </a:p>
          <a:p>
            <a:r>
              <a:rPr lang="en-GB" dirty="0"/>
              <a:t>Conflict sharpens inequality, distributes safety/mobility unevenly</a:t>
            </a:r>
          </a:p>
        </p:txBody>
      </p:sp>
    </p:spTree>
    <p:extLst>
      <p:ext uri="{BB962C8B-B14F-4D97-AF65-F5344CB8AC3E}">
        <p14:creationId xmlns:p14="http://schemas.microsoft.com/office/powerpoint/2010/main" val="154019231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BA144C0-3852-888F-E258-2A36D86D050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538A2E-9352-056F-2447-38249ECF46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1.2.3 Living Amid Violence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A3D78C-B709-6325-A229-BDBC5FF692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Peace is not simply the absence of gunfire</a:t>
            </a:r>
          </a:p>
          <a:p>
            <a:r>
              <a:rPr lang="en-GB" dirty="0"/>
              <a:t>Aftermath persists through memory, intimacy, debt, fear, etc</a:t>
            </a:r>
          </a:p>
          <a:p>
            <a:r>
              <a:rPr lang="en-GB" dirty="0" err="1"/>
              <a:t>Theidon</a:t>
            </a:r>
            <a:r>
              <a:rPr lang="en-GB" dirty="0"/>
              <a:t> shows reconciliation is a local moral and social process</a:t>
            </a:r>
          </a:p>
          <a:p>
            <a:r>
              <a:rPr lang="en-GB" dirty="0"/>
              <a:t>Labour under conflict changes form rather than disappearing</a:t>
            </a:r>
          </a:p>
          <a:p>
            <a:r>
              <a:rPr lang="en-GB" dirty="0"/>
              <a:t>Civilian and combatant economies become entangled</a:t>
            </a:r>
          </a:p>
        </p:txBody>
      </p:sp>
    </p:spTree>
    <p:extLst>
      <p:ext uri="{BB962C8B-B14F-4D97-AF65-F5344CB8AC3E}">
        <p14:creationId xmlns:p14="http://schemas.microsoft.com/office/powerpoint/2010/main" val="3470494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F235404-027F-C032-6962-04EA083384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48206F-2187-9B2E-4B79-65BF24076C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1.2.4 Living Amid Violence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CCBDFA-6DD1-8170-89D4-43593E7244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Kinship can provide both protection and intensified pressure</a:t>
            </a:r>
          </a:p>
          <a:p>
            <a:r>
              <a:rPr lang="en-GB" dirty="0"/>
              <a:t>Decisions about leaving, staying, work, marriage are morally acute</a:t>
            </a:r>
          </a:p>
          <a:p>
            <a:r>
              <a:rPr lang="en-GB" dirty="0"/>
              <a:t>Collective survival depends on exchange, secrecy, trust, reciprocity</a:t>
            </a:r>
          </a:p>
          <a:p>
            <a:r>
              <a:rPr lang="en-GB" dirty="0"/>
              <a:t>Resilience becomes misleading when adaptation seen as heroic</a:t>
            </a:r>
          </a:p>
          <a:p>
            <a:r>
              <a:rPr lang="en-GB" dirty="0"/>
              <a:t>War reorganises labour, care, obligation, and insecurity, does not end social life</a:t>
            </a:r>
          </a:p>
        </p:txBody>
      </p:sp>
    </p:spTree>
    <p:extLst>
      <p:ext uri="{BB962C8B-B14F-4D97-AF65-F5344CB8AC3E}">
        <p14:creationId xmlns:p14="http://schemas.microsoft.com/office/powerpoint/2010/main" val="5958764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A325E6-B662-EE20-1A69-6F5CD5C492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460FB2-AF64-6E39-CFCD-D6FC90F156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1.3.1 Political Economy of Conflict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10916A-F348-07D7-522A-00C66CCDDF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Conflict tied to land, labour, sovereignty, extraction, profit</a:t>
            </a:r>
          </a:p>
          <a:p>
            <a:r>
              <a:rPr lang="en-GB" dirty="0"/>
              <a:t>Anthropology asks who benefits from instability and who is exposed</a:t>
            </a:r>
          </a:p>
          <a:p>
            <a:r>
              <a:rPr lang="en-GB" dirty="0"/>
              <a:t>Resource extraction linked to militarisation, dispossession, control</a:t>
            </a:r>
          </a:p>
          <a:p>
            <a:r>
              <a:rPr lang="en-GB" dirty="0"/>
              <a:t>Conflict can secure economic power, not merely disrupt it</a:t>
            </a:r>
          </a:p>
          <a:p>
            <a:r>
              <a:rPr lang="en-GB" dirty="0"/>
              <a:t>Surface violence may also be struggle over revenue, territory, authority</a:t>
            </a:r>
          </a:p>
        </p:txBody>
      </p:sp>
    </p:spTree>
    <p:extLst>
      <p:ext uri="{BB962C8B-B14F-4D97-AF65-F5344CB8AC3E}">
        <p14:creationId xmlns:p14="http://schemas.microsoft.com/office/powerpoint/2010/main" val="42225787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8745E6A-01DF-9F0C-6125-69B7855C3F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38301B-55E4-39C4-1706-5BA45ADA8C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1.3.2 Political Economy of Conflict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6C9762-DB8F-A8C0-D12F-F8A526CAD8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Global markets entangle local wars with wider circuits of value</a:t>
            </a:r>
          </a:p>
          <a:p>
            <a:r>
              <a:rPr lang="en-GB" dirty="0"/>
              <a:t>Arms, commodity prices, sanctions, debt, aid, investment shape conflict</a:t>
            </a:r>
          </a:p>
          <a:p>
            <a:r>
              <a:rPr lang="en-GB" dirty="0"/>
              <a:t>Nordstrom (2004): war economies entwined with licit and illicit trade</a:t>
            </a:r>
          </a:p>
          <a:p>
            <a:r>
              <a:rPr lang="en-GB" dirty="0"/>
              <a:t>Formal/informal economy divide weakens under violent circulation</a:t>
            </a:r>
          </a:p>
          <a:p>
            <a:r>
              <a:rPr lang="en-GB" dirty="0"/>
              <a:t>Conflict zones remain integrated into transnational flows</a:t>
            </a:r>
          </a:p>
        </p:txBody>
      </p:sp>
    </p:spTree>
    <p:extLst>
      <p:ext uri="{BB962C8B-B14F-4D97-AF65-F5344CB8AC3E}">
        <p14:creationId xmlns:p14="http://schemas.microsoft.com/office/powerpoint/2010/main" val="291445025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E060ACF-6B41-A0AE-3714-F21075EA980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7F2988-45FC-3C8A-1906-0520DCA5C3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1.3.3 Political Economy of Conflict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ED5460-DC3B-BDBF-12C7-08B3326682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Conflict can make and remake states, not only fragment them</a:t>
            </a:r>
          </a:p>
          <a:p>
            <a:r>
              <a:rPr lang="en-GB" dirty="0"/>
              <a:t>Richards (2005): violence may produce new authority and political organisation</a:t>
            </a:r>
          </a:p>
          <a:p>
            <a:r>
              <a:rPr lang="en-GB" dirty="0"/>
              <a:t>Mbembe (2003): </a:t>
            </a:r>
            <a:r>
              <a:rPr lang="en-GB" dirty="0" err="1"/>
              <a:t>necropolitics</a:t>
            </a:r>
            <a:r>
              <a:rPr lang="en-GB" dirty="0"/>
              <a:t> names unequal exposure to injury and death</a:t>
            </a:r>
          </a:p>
          <a:p>
            <a:r>
              <a:rPr lang="en-GB" dirty="0"/>
              <a:t>Some populations protected, others abandoned or made </a:t>
            </a:r>
            <a:r>
              <a:rPr lang="en-GB" dirty="0" err="1"/>
              <a:t>sacrificeable</a:t>
            </a:r>
            <a:endParaRPr lang="en-GB" dirty="0"/>
          </a:p>
          <a:p>
            <a:r>
              <a:rPr lang="en-GB" dirty="0"/>
              <a:t>Sovereignty exercised through differential protection and abandonment</a:t>
            </a:r>
          </a:p>
        </p:txBody>
      </p:sp>
    </p:spTree>
    <p:extLst>
      <p:ext uri="{BB962C8B-B14F-4D97-AF65-F5344CB8AC3E}">
        <p14:creationId xmlns:p14="http://schemas.microsoft.com/office/powerpoint/2010/main" val="142563186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6BB39FA-3ABA-1A8B-197F-F695C8442FF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9D5BF9-CD8F-9785-49DD-6A9AC114CA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1.3.4 Political Economy of Conflict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193286-07E8-81D7-CBA8-E0040B5B75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Climate insecurity intensifies existing political and economic fault lines</a:t>
            </a:r>
          </a:p>
          <a:p>
            <a:r>
              <a:rPr lang="en-GB" dirty="0"/>
              <a:t>Conflict produces displacement as central consequence, not accidental by-product</a:t>
            </a:r>
          </a:p>
          <a:p>
            <a:r>
              <a:rPr lang="en-GB" dirty="0"/>
              <a:t>Displacement reorganises labour markets, cities, camps, and borders</a:t>
            </a:r>
          </a:p>
          <a:p>
            <a:r>
              <a:rPr lang="en-GB" dirty="0"/>
              <a:t>Uprooted populations often absorbed as cheap, insecure labour</a:t>
            </a:r>
          </a:p>
          <a:p>
            <a:r>
              <a:rPr lang="en-GB" dirty="0"/>
              <a:t>Conflict and displacement co-produce new landscapes of labour, mobility, and rule</a:t>
            </a:r>
          </a:p>
        </p:txBody>
      </p:sp>
    </p:spTree>
    <p:extLst>
      <p:ext uri="{BB962C8B-B14F-4D97-AF65-F5344CB8AC3E}">
        <p14:creationId xmlns:p14="http://schemas.microsoft.com/office/powerpoint/2010/main" val="427303635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98EA42-6397-572A-1B13-BD5A3A499B1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D1E9DB-245D-1FB6-AE9A-F325727793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1.4.1 AT Connections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AA67F2-D593-D108-C6D3-B1F5057993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War extends through borders, bureaucracies, aid regimes, labour systems, narratives</a:t>
            </a:r>
          </a:p>
          <a:p>
            <a:r>
              <a:rPr lang="en-GB" dirty="0"/>
              <a:t>Conflict persists as continuing structure, not closed historical episode</a:t>
            </a:r>
          </a:p>
          <a:p>
            <a:r>
              <a:rPr lang="en-GB" dirty="0" err="1"/>
              <a:t>Laungaramsri</a:t>
            </a:r>
            <a:r>
              <a:rPr lang="en-GB" dirty="0"/>
              <a:t> (2025): Mae Sot border capitalism binds labour, policing, bribery, extortion</a:t>
            </a:r>
          </a:p>
          <a:p>
            <a:r>
              <a:rPr lang="en-GB" dirty="0"/>
              <a:t>Capital moves while migrant labour is kept precarious and governable</a:t>
            </a:r>
          </a:p>
          <a:p>
            <a:r>
              <a:rPr lang="en-GB" dirty="0"/>
              <a:t>Organised insecurity makes displaced people exploitable</a:t>
            </a:r>
          </a:p>
        </p:txBody>
      </p:sp>
    </p:spTree>
    <p:extLst>
      <p:ext uri="{BB962C8B-B14F-4D97-AF65-F5344CB8AC3E}">
        <p14:creationId xmlns:p14="http://schemas.microsoft.com/office/powerpoint/2010/main" val="326449955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5B24535-9FD4-7659-95F1-63F10B0BA1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DD24C8-F201-B43D-D13E-5E555D78BA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1.4.2 AT Connections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E6A949-43E7-6FC0-24A7-92E4D858ED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Demian (2025): ‘fragile state’ as classificatory term authorising intervention</a:t>
            </a:r>
          </a:p>
          <a:p>
            <a:r>
              <a:rPr lang="en-GB" dirty="0" err="1"/>
              <a:t>Gusterson</a:t>
            </a:r>
            <a:r>
              <a:rPr lang="en-GB" dirty="0"/>
              <a:t> (2024): Gaza conflict extended through diaspora, media, and transnational pressure</a:t>
            </a:r>
          </a:p>
          <a:p>
            <a:r>
              <a:rPr lang="en-GB" dirty="0"/>
              <a:t>Conflict embedded in borders, development categories, and global narrative struggle</a:t>
            </a:r>
          </a:p>
          <a:p>
            <a:r>
              <a:rPr lang="en-GB" dirty="0"/>
              <a:t>Anthropology follows checkpoints, aid vocabularies, documents, feeds, displaced workers</a:t>
            </a:r>
          </a:p>
          <a:p>
            <a:r>
              <a:rPr lang="en-GB" dirty="0"/>
              <a:t>Contemporary conflict lived through governance, mobility, and mediated politics</a:t>
            </a:r>
          </a:p>
        </p:txBody>
      </p:sp>
    </p:spTree>
    <p:extLst>
      <p:ext uri="{BB962C8B-B14F-4D97-AF65-F5344CB8AC3E}">
        <p14:creationId xmlns:p14="http://schemas.microsoft.com/office/powerpoint/2010/main" val="347063796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CAC1373-0515-4E89-91EF-1629C4938E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FF6B19-C19C-FD9E-DBB3-885909A328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7433" y="681644"/>
            <a:ext cx="11050385" cy="5495319"/>
          </a:xfrm>
        </p:spPr>
        <p:txBody>
          <a:bodyPr anchor="ctr">
            <a:normAutofit/>
          </a:bodyPr>
          <a:lstStyle/>
          <a:p>
            <a:pPr marL="0" indent="0" algn="ctr">
              <a:buNone/>
            </a:pPr>
            <a:r>
              <a:rPr lang="en-GB" sz="4000" dirty="0"/>
              <a:t>PART 2 — DEVELOPMENT &amp; HUMANITARIANISM</a:t>
            </a:r>
          </a:p>
        </p:txBody>
      </p:sp>
    </p:spTree>
    <p:extLst>
      <p:ext uri="{BB962C8B-B14F-4D97-AF65-F5344CB8AC3E}">
        <p14:creationId xmlns:p14="http://schemas.microsoft.com/office/powerpoint/2010/main" val="347912442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055BE55-0164-987F-42EE-27D39BB5483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1D9F1D-6C32-8AF3-348C-AF8AFD08E5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2.1.1 What Is “Development”?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3F3FDD-FB58-A4F9-F363-B8CE939D30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Development language ranks worlds through staged progress</a:t>
            </a:r>
          </a:p>
          <a:p>
            <a:r>
              <a:rPr lang="en-GB" dirty="0"/>
              <a:t>‘Developed’ and ‘underdeveloped’ are not neutral descriptions</a:t>
            </a:r>
          </a:p>
          <a:p>
            <a:r>
              <a:rPr lang="en-GB" dirty="0"/>
              <a:t>Categories divide those imagined as future from those cast as lagging</a:t>
            </a:r>
          </a:p>
          <a:p>
            <a:r>
              <a:rPr lang="en-GB" dirty="0"/>
              <a:t>Development orders intervention as well as naming inequality</a:t>
            </a:r>
          </a:p>
          <a:p>
            <a:r>
              <a:rPr lang="en-GB" dirty="0"/>
              <a:t>Anthropology treats this language as classificatory power</a:t>
            </a:r>
          </a:p>
        </p:txBody>
      </p:sp>
    </p:spTree>
    <p:extLst>
      <p:ext uri="{BB962C8B-B14F-4D97-AF65-F5344CB8AC3E}">
        <p14:creationId xmlns:p14="http://schemas.microsoft.com/office/powerpoint/2010/main" val="355915632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AE23AE0-F254-22F0-BF5A-2F67EACD190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0DEC22-F919-EADE-0E75-7FA0DB05B7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2.1.2 What Is “Development”?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D82CFA-BEBB-FE3E-FA90-31B42A72830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Development as discourse that defines poverty, need, backwardness (Escobar, 1995)</a:t>
            </a:r>
          </a:p>
          <a:p>
            <a:r>
              <a:rPr lang="en-GB" dirty="0"/>
              <a:t>Terms like developed/underdeveloped turn history into comparison</a:t>
            </a:r>
          </a:p>
          <a:p>
            <a:r>
              <a:rPr lang="en-GB" dirty="0"/>
              <a:t>Colonial extraction and unequal markets disappear behind modernisation story</a:t>
            </a:r>
          </a:p>
          <a:p>
            <a:r>
              <a:rPr lang="en-GB" dirty="0"/>
              <a:t>Development promises uplift while carrying judgement</a:t>
            </a:r>
          </a:p>
          <a:p>
            <a:r>
              <a:rPr lang="en-GB" dirty="0"/>
              <a:t>Some populations cast as ‘not yet’ what they should become</a:t>
            </a:r>
          </a:p>
        </p:txBody>
      </p:sp>
    </p:spTree>
    <p:extLst>
      <p:ext uri="{BB962C8B-B14F-4D97-AF65-F5344CB8AC3E}">
        <p14:creationId xmlns:p14="http://schemas.microsoft.com/office/powerpoint/2010/main" val="409219502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C2C6D5F-E1FE-259E-E647-2F841DB6DD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CDB1A4-C939-BEFB-F989-6E10CF6998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2.1.3 What Is “Development”?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ABA80C-26F3-F0E1-A569-B74781D723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Development arrives with experts, indicators, reports, reforms, target groups</a:t>
            </a:r>
          </a:p>
          <a:p>
            <a:r>
              <a:rPr lang="en-GB" dirty="0"/>
              <a:t>Policy language produces governable objects, not just descriptions</a:t>
            </a:r>
          </a:p>
          <a:p>
            <a:r>
              <a:rPr lang="en-GB" dirty="0"/>
              <a:t>Demian (2025): ‘fragile state’ as category for diagnosis and external management</a:t>
            </a:r>
          </a:p>
          <a:p>
            <a:r>
              <a:rPr lang="en-GB" dirty="0"/>
              <a:t>Ferguson (1994): development translates political problems into technical ones</a:t>
            </a:r>
          </a:p>
          <a:p>
            <a:r>
              <a:rPr lang="en-GB" dirty="0"/>
              <a:t>Experts replace political struggle once inequality is framed administratively</a:t>
            </a:r>
          </a:p>
        </p:txBody>
      </p:sp>
    </p:spTree>
    <p:extLst>
      <p:ext uri="{BB962C8B-B14F-4D97-AF65-F5344CB8AC3E}">
        <p14:creationId xmlns:p14="http://schemas.microsoft.com/office/powerpoint/2010/main" val="175718120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7D98C3B-4CC0-B7F6-A0A5-B606126DBEB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EEDFF-682D-5728-40F6-D3DDD9C757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2.1.4 What Is “Development”?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5FF1AC-ACB8-0C82-D2F8-F683DC0CD1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Development often depoliticises land, labour, malnutrition, abandonment</a:t>
            </a:r>
          </a:p>
          <a:p>
            <a:r>
              <a:rPr lang="en-GB" dirty="0"/>
              <a:t>Partial technical problems displace histories of exploitation and inequality</a:t>
            </a:r>
          </a:p>
          <a:p>
            <a:r>
              <a:rPr lang="en-GB" dirty="0"/>
              <a:t>Development is field of power, not synonym for improvement</a:t>
            </a:r>
          </a:p>
          <a:p>
            <a:r>
              <a:rPr lang="en-GB" dirty="0"/>
              <a:t>Projects classify populations and authorise unequal expertise</a:t>
            </a:r>
          </a:p>
          <a:p>
            <a:r>
              <a:rPr lang="en-GB" dirty="0"/>
              <a:t>Anthropology asks who defines improvement and what histories disappear</a:t>
            </a:r>
          </a:p>
        </p:txBody>
      </p:sp>
    </p:spTree>
    <p:extLst>
      <p:ext uri="{BB962C8B-B14F-4D97-AF65-F5344CB8AC3E}">
        <p14:creationId xmlns:p14="http://schemas.microsoft.com/office/powerpoint/2010/main" val="132851403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5A36F9B-9FB8-88FD-B065-1933A671EC3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AAE843-582E-A9A1-B87C-6932E17B3E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2.2.1 Aid, Governance &amp; Moral Hierarchies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FDAF4B-75E2-BC8E-6DA7-598B61E33A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Humanitarianism combines care with classification, rule, authorisation</a:t>
            </a:r>
          </a:p>
          <a:p>
            <a:r>
              <a:rPr lang="en-GB" dirty="0" err="1"/>
              <a:t>Fassin</a:t>
            </a:r>
            <a:r>
              <a:rPr lang="en-GB" dirty="0"/>
              <a:t>: compassion functions as public language of governance</a:t>
            </a:r>
          </a:p>
          <a:p>
            <a:r>
              <a:rPr lang="en-GB" dirty="0"/>
              <a:t>Aid requires suffering to become legible through moral and bureaucratic scripts</a:t>
            </a:r>
          </a:p>
          <a:p>
            <a:r>
              <a:rPr lang="en-GB" dirty="0"/>
              <a:t>Deservingness shapes who is recognised as urgent, innocent, and protectable</a:t>
            </a:r>
          </a:p>
          <a:p>
            <a:r>
              <a:rPr lang="en-GB" dirty="0"/>
              <a:t>Humanitarian universality operates through ranked moral hierarchies</a:t>
            </a:r>
          </a:p>
        </p:txBody>
      </p:sp>
    </p:spTree>
    <p:extLst>
      <p:ext uri="{BB962C8B-B14F-4D97-AF65-F5344CB8AC3E}">
        <p14:creationId xmlns:p14="http://schemas.microsoft.com/office/powerpoint/2010/main" val="403102559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C62A804-E515-1206-99E0-A69FEF00BE3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6171DC-050D-81FD-3137-B6AD6E31A6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2.2.2 Aid, Governance &amp; Moral Hierarchies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23E241-9018-D7BA-7163-70016F771B9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Malkki</a:t>
            </a:r>
            <a:r>
              <a:rPr lang="en-GB" dirty="0"/>
              <a:t>: ‘the refugee’ is a humanitarian figure, not neutral fact</a:t>
            </a:r>
          </a:p>
          <a:p>
            <a:r>
              <a:rPr lang="en-GB" dirty="0"/>
              <a:t>Refugees often represented as universal victims stripped of history</a:t>
            </a:r>
          </a:p>
          <a:p>
            <a:r>
              <a:rPr lang="en-GB" dirty="0"/>
              <a:t>Humanitarian visibility narrows what counts as sayable</a:t>
            </a:r>
          </a:p>
          <a:p>
            <a:r>
              <a:rPr lang="en-GB" dirty="0"/>
              <a:t>Administrative categories shape access to food, shelter, mobility, legality</a:t>
            </a:r>
          </a:p>
          <a:p>
            <a:r>
              <a:rPr lang="en-GB" dirty="0"/>
              <a:t>Refugeehood is politically produced through organised legibility</a:t>
            </a:r>
          </a:p>
        </p:txBody>
      </p:sp>
    </p:spTree>
    <p:extLst>
      <p:ext uri="{BB962C8B-B14F-4D97-AF65-F5344CB8AC3E}">
        <p14:creationId xmlns:p14="http://schemas.microsoft.com/office/powerpoint/2010/main" val="252723116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38D592E-1BCD-C239-9474-627421AD056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04AC2F-78DF-E8BA-5089-F07DC292E0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2.2.3 Aid, Governance &amp; Moral Hierarchies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0338F4-1663-C6C7-874C-B238211BB2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Humanitarian institutions evaluate suffering unevenly</a:t>
            </a:r>
          </a:p>
          <a:p>
            <a:r>
              <a:rPr lang="en-GB" dirty="0"/>
              <a:t>Credibility, urgency, and recognisability determine who counts most</a:t>
            </a:r>
          </a:p>
          <a:p>
            <a:r>
              <a:rPr lang="en-GB" dirty="0"/>
              <a:t>Rescue can coexist with suspicion, surveillance, restricted movement </a:t>
            </a:r>
          </a:p>
          <a:p>
            <a:r>
              <a:rPr lang="en-GB" dirty="0"/>
              <a:t>Aid governs through forms, interviews, waiting, assessment</a:t>
            </a:r>
          </a:p>
          <a:p>
            <a:r>
              <a:rPr lang="en-GB" dirty="0"/>
              <a:t>Protection delivered via bureaucratic control, not outside it</a:t>
            </a:r>
          </a:p>
        </p:txBody>
      </p:sp>
    </p:spTree>
    <p:extLst>
      <p:ext uri="{BB962C8B-B14F-4D97-AF65-F5344CB8AC3E}">
        <p14:creationId xmlns:p14="http://schemas.microsoft.com/office/powerpoint/2010/main" val="148733901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5AB38A0-1B65-5ECC-3E75-372D93D60E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394BC5-50F4-F023-2A4B-4E88D84150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2.2.4 Aid, Governance &amp; Moral Hierarchies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205AC3-FA62-FDE6-E1C7-172A9FD802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Compassion does not remove power; it becomes an instrument</a:t>
            </a:r>
          </a:p>
          <a:p>
            <a:r>
              <a:rPr lang="en-GB" dirty="0"/>
              <a:t>Humanitarianism sorts claimants through innocence, passivity, gratitude, and respectability</a:t>
            </a:r>
          </a:p>
          <a:p>
            <a:r>
              <a:rPr lang="en-GB" dirty="0"/>
              <a:t>The ‘good’ victim is recognisable, pitiable, and non-threatening</a:t>
            </a:r>
          </a:p>
          <a:p>
            <a:r>
              <a:rPr lang="en-GB" dirty="0"/>
              <a:t>Too mobile, angry, agentive, or undocumented face scepticism</a:t>
            </a:r>
          </a:p>
          <a:p>
            <a:r>
              <a:rPr lang="en-GB" dirty="0"/>
              <a:t>Humanitarianism produces socially ranked forms of vulnerability</a:t>
            </a:r>
          </a:p>
        </p:txBody>
      </p:sp>
    </p:spTree>
    <p:extLst>
      <p:ext uri="{BB962C8B-B14F-4D97-AF65-F5344CB8AC3E}">
        <p14:creationId xmlns:p14="http://schemas.microsoft.com/office/powerpoint/2010/main" val="27092143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B7D62F3-30E2-799F-FD56-115F8E0EEEC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C75148-CB56-EEE1-56F4-CCFA77341D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2.2.5 Aid, Governance &amp; Moral Hierarchies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450C5-1FE7-4950-0786-2B1C51EB7E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‘Fragile state’ creates governable objects through aid language</a:t>
            </a:r>
          </a:p>
          <a:p>
            <a:r>
              <a:rPr lang="en-GB" dirty="0"/>
              <a:t>Development and humanitarian reason converge in naming vulnerability</a:t>
            </a:r>
          </a:p>
          <a:p>
            <a:r>
              <a:rPr lang="en-GB" dirty="0"/>
              <a:t>Assistance hides histories of extraction, empire, and inequality</a:t>
            </a:r>
          </a:p>
          <a:p>
            <a:r>
              <a:rPr lang="en-GB" dirty="0"/>
              <a:t>Aid is political as it allocates legitimacy, need, visibility</a:t>
            </a:r>
          </a:p>
          <a:p>
            <a:r>
              <a:rPr lang="en-GB" dirty="0"/>
              <a:t>Care and hierarchy operate in same humanitarian system</a:t>
            </a:r>
          </a:p>
        </p:txBody>
      </p:sp>
    </p:spTree>
    <p:extLst>
      <p:ext uri="{BB962C8B-B14F-4D97-AF65-F5344CB8AC3E}">
        <p14:creationId xmlns:p14="http://schemas.microsoft.com/office/powerpoint/2010/main" val="325624154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4570ED9-9031-6A18-47A1-117D06956A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F3416D-C1CA-EC75-4B57-A6F1CE74FE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2.3.1 Local Agency &amp; Reinterpretation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7B9438-4017-36D1-7A81-A26664D14D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Agency is action within unequal conditions, not freedom from power</a:t>
            </a:r>
          </a:p>
          <a:p>
            <a:r>
              <a:rPr lang="en-GB" dirty="0"/>
              <a:t>Development projects enter already organised social worlds</a:t>
            </a:r>
          </a:p>
          <a:p>
            <a:r>
              <a:rPr lang="en-GB" dirty="0"/>
              <a:t>Communities interpret projects through kinship, memory, obligation, and mistrust</a:t>
            </a:r>
          </a:p>
          <a:p>
            <a:r>
              <a:rPr lang="en-GB" dirty="0"/>
              <a:t>Development is negotiated, redirected, resisted, and reworked in practice</a:t>
            </a:r>
          </a:p>
          <a:p>
            <a:r>
              <a:rPr lang="en-GB" dirty="0"/>
              <a:t>Recipients are not passive; development is acted upon as well as delivered</a:t>
            </a:r>
          </a:p>
        </p:txBody>
      </p:sp>
    </p:spTree>
    <p:extLst>
      <p:ext uri="{BB962C8B-B14F-4D97-AF65-F5344CB8AC3E}">
        <p14:creationId xmlns:p14="http://schemas.microsoft.com/office/powerpoint/2010/main" val="265000590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30F8220-16BA-2E62-B41F-921D71C1FA0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DA2226-3C67-523F-5176-5E120B3324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2.3.2 Local Agency &amp; Reinterpretation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0F1B82-9F68-D5FF-94C0-BF9E3EA3D9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Dev schemes not under institutional control on the ground</a:t>
            </a:r>
          </a:p>
          <a:p>
            <a:r>
              <a:rPr lang="en-GB" dirty="0"/>
              <a:t>Local networks alter resources, meetings, meanings, and official goals</a:t>
            </a:r>
          </a:p>
          <a:p>
            <a:r>
              <a:rPr lang="en-GB" dirty="0"/>
              <a:t>Deficient recipient and authentic resister are both weak images</a:t>
            </a:r>
          </a:p>
          <a:p>
            <a:r>
              <a:rPr lang="en-GB" dirty="0"/>
              <a:t>Agency includes selective compliance, patronage, tactical inclusion, and refusal</a:t>
            </a:r>
          </a:p>
          <a:p>
            <a:r>
              <a:rPr lang="en-GB" dirty="0"/>
              <a:t>Dev operates via unequal, practical forms of local reinterpretation</a:t>
            </a:r>
          </a:p>
        </p:txBody>
      </p:sp>
    </p:spTree>
    <p:extLst>
      <p:ext uri="{BB962C8B-B14F-4D97-AF65-F5344CB8AC3E}">
        <p14:creationId xmlns:p14="http://schemas.microsoft.com/office/powerpoint/2010/main" val="401448772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78D583B-3FD8-BBF8-6CB3-6534BE3D23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CEA193-F584-7876-4040-4C8EE2E2DF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2.3.3 Local Agency &amp; Reinterpretation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DB0B03-06E3-41AF-355A-C842A3D2BD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Universal schemes move through friction rather than arriving intact</a:t>
            </a:r>
          </a:p>
          <a:p>
            <a:r>
              <a:rPr lang="en-GB" dirty="0"/>
              <a:t>Translation, brokerage, misunderstanding, and contest shape outcomes</a:t>
            </a:r>
          </a:p>
          <a:p>
            <a:r>
              <a:rPr lang="en-GB" dirty="0"/>
              <a:t>Tsing: </a:t>
            </a:r>
          </a:p>
          <a:p>
            <a:pPr lvl="1"/>
            <a:r>
              <a:rPr lang="en-GB" dirty="0"/>
              <a:t>friction is the medium through which global projects move</a:t>
            </a:r>
          </a:p>
          <a:p>
            <a:r>
              <a:rPr lang="en-GB" dirty="0"/>
              <a:t>Demian:</a:t>
            </a:r>
          </a:p>
          <a:p>
            <a:pPr lvl="1"/>
            <a:r>
              <a:rPr lang="en-GB" dirty="0"/>
              <a:t>local peacebuilding folded into fragility and stabilisation frameworks</a:t>
            </a:r>
          </a:p>
          <a:p>
            <a:r>
              <a:rPr lang="en-GB" dirty="0"/>
              <a:t>Development apparatuses cannot fully control the relations they enter</a:t>
            </a:r>
          </a:p>
        </p:txBody>
      </p:sp>
    </p:spTree>
    <p:extLst>
      <p:ext uri="{BB962C8B-B14F-4D97-AF65-F5344CB8AC3E}">
        <p14:creationId xmlns:p14="http://schemas.microsoft.com/office/powerpoint/2010/main" val="34642443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A7061B6-BEE5-DD3D-097B-CF2B9C561D9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31D0B3-6E28-969B-5621-99761DD8D2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2.3.4 Local Agency &amp; Reinterpretation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2BDDF0-68C1-690E-F6B8-608BB277F2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Projects interpreted within local struggles and ideas</a:t>
            </a:r>
          </a:p>
          <a:p>
            <a:r>
              <a:rPr lang="en-GB" dirty="0"/>
              <a:t>Refusal can be delay, tactical agreement, or quiet reshaping</a:t>
            </a:r>
          </a:p>
          <a:p>
            <a:r>
              <a:rPr lang="en-GB" dirty="0"/>
              <a:t>Apparent failure reflects translation, not non-implementation</a:t>
            </a:r>
          </a:p>
          <a:p>
            <a:r>
              <a:rPr lang="en-GB" dirty="0"/>
              <a:t>Dev transformed by encounter with political local worlds</a:t>
            </a:r>
          </a:p>
          <a:p>
            <a:r>
              <a:rPr lang="en-GB" dirty="0"/>
              <a:t>Communities are not blank spaces awaiting improvement</a:t>
            </a:r>
          </a:p>
        </p:txBody>
      </p:sp>
    </p:spTree>
    <p:extLst>
      <p:ext uri="{BB962C8B-B14F-4D97-AF65-F5344CB8AC3E}">
        <p14:creationId xmlns:p14="http://schemas.microsoft.com/office/powerpoint/2010/main" val="297679694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B4A96AA-757A-2EEB-81AB-2618BB07234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EE3B70-16E7-9FC4-3C2F-69D79E9E37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759229"/>
            <a:ext cx="10515600" cy="5417734"/>
          </a:xfrm>
        </p:spPr>
        <p:txBody>
          <a:bodyPr anchor="ctr">
            <a:normAutofit/>
          </a:bodyPr>
          <a:lstStyle/>
          <a:p>
            <a:pPr marL="0" indent="0" algn="ctr">
              <a:buNone/>
            </a:pPr>
            <a:r>
              <a:rPr lang="en-GB" sz="4000" dirty="0"/>
              <a:t>PART 3 — MIGRATION &amp; DISPLACEMENT</a:t>
            </a:r>
          </a:p>
        </p:txBody>
      </p:sp>
    </p:spTree>
    <p:extLst>
      <p:ext uri="{BB962C8B-B14F-4D97-AF65-F5344CB8AC3E}">
        <p14:creationId xmlns:p14="http://schemas.microsoft.com/office/powerpoint/2010/main" val="86518538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0AF6211-B063-0943-9B65-3C2DD677482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43C677-6407-DCF2-3F10-529DFE1D87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3.1.1 Displacement &amp; Refugee Regimes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A32A8B-C0B3-13FD-3F5D-7808A6DD26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Displacement is structured before movement and after arrival, not only during flight</a:t>
            </a:r>
          </a:p>
          <a:p>
            <a:r>
              <a:rPr lang="en-GB" dirty="0"/>
              <a:t>‘Refugee’ is a legal, bureaucratic, and moral category, not just a human condition</a:t>
            </a:r>
          </a:p>
          <a:p>
            <a:r>
              <a:rPr lang="en-GB" dirty="0" err="1"/>
              <a:t>Malkki</a:t>
            </a:r>
            <a:r>
              <a:rPr lang="en-GB" dirty="0"/>
              <a:t> shows refugeehood is made legible through humanitarian and political forms</a:t>
            </a:r>
          </a:p>
          <a:p>
            <a:r>
              <a:rPr lang="en-GB" dirty="0"/>
              <a:t>Humanitarian discourse often </a:t>
            </a:r>
            <a:r>
              <a:rPr lang="en-GB" dirty="0" err="1"/>
              <a:t>dehistoricises</a:t>
            </a:r>
            <a:r>
              <a:rPr lang="en-GB" dirty="0"/>
              <a:t> refugees into universal victims</a:t>
            </a:r>
          </a:p>
          <a:p>
            <a:r>
              <a:rPr lang="en-GB" dirty="0"/>
              <a:t>Care can increase visibility as suffering while reducing political audibility</a:t>
            </a:r>
          </a:p>
        </p:txBody>
      </p:sp>
    </p:spTree>
    <p:extLst>
      <p:ext uri="{BB962C8B-B14F-4D97-AF65-F5344CB8AC3E}">
        <p14:creationId xmlns:p14="http://schemas.microsoft.com/office/powerpoint/2010/main" val="118665296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77A33A8-E3CA-98CE-A69A-EB61C9BE1C7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5CFFDD-9759-1192-F243-53B978F28D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3.1.2 Displacement &amp; Refugee Regimes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75EF2A-BF9B-425A-7C18-234A3136DF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Asylum protects by sorting populations into distinct legal statuses</a:t>
            </a:r>
          </a:p>
          <a:p>
            <a:r>
              <a:rPr lang="en-GB" dirty="0"/>
              <a:t>Safety and removal decided bureaucratically</a:t>
            </a:r>
          </a:p>
          <a:p>
            <a:r>
              <a:rPr lang="en-GB" dirty="0"/>
              <a:t>Legal precarity produced by waiting, uncertainty, conditionality</a:t>
            </a:r>
          </a:p>
          <a:p>
            <a:r>
              <a:rPr lang="en-GB" dirty="0"/>
              <a:t>De Genova:</a:t>
            </a:r>
          </a:p>
          <a:p>
            <a:pPr lvl="1"/>
            <a:r>
              <a:rPr lang="en-GB" dirty="0"/>
              <a:t>deportability disciplines life through the possibility of removal</a:t>
            </a:r>
          </a:p>
          <a:p>
            <a:r>
              <a:rPr lang="en-GB" dirty="0"/>
              <a:t>State power works through time, status, insecurity &amp;borders</a:t>
            </a:r>
          </a:p>
        </p:txBody>
      </p:sp>
    </p:spTree>
    <p:extLst>
      <p:ext uri="{BB962C8B-B14F-4D97-AF65-F5344CB8AC3E}">
        <p14:creationId xmlns:p14="http://schemas.microsoft.com/office/powerpoint/2010/main" val="277276285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492355A-AEF5-BCF2-D4B6-C4783BC4B7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20DFFA-CD50-7C44-938A-D85EDBB05F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3.1.3 Displacement &amp; Refugee Regimes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7E0E86-EB83-2C3D-0761-DDC1C2DDBB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Encampment turns protection into containment</a:t>
            </a:r>
          </a:p>
          <a:p>
            <a:r>
              <a:rPr lang="en-GB" dirty="0"/>
              <a:t>Camps durable technologies of separation, not temporary shelter</a:t>
            </a:r>
          </a:p>
          <a:p>
            <a:r>
              <a:rPr lang="en-GB" dirty="0"/>
              <a:t>Humanitarian and carceral functions often overlap in camp space</a:t>
            </a:r>
          </a:p>
          <a:p>
            <a:r>
              <a:rPr lang="en-GB" dirty="0" err="1"/>
              <a:t>Agier</a:t>
            </a:r>
            <a:r>
              <a:rPr lang="en-GB" dirty="0"/>
              <a:t>: </a:t>
            </a:r>
          </a:p>
          <a:p>
            <a:pPr lvl="1"/>
            <a:r>
              <a:rPr lang="en-GB" dirty="0"/>
              <a:t>camps produce inclusion/exclusion at the same time</a:t>
            </a:r>
          </a:p>
          <a:p>
            <a:r>
              <a:rPr lang="en-GB" dirty="0"/>
              <a:t>Camps manage the ‘undesirable’ at the margins of political membership</a:t>
            </a:r>
          </a:p>
        </p:txBody>
      </p:sp>
    </p:spTree>
    <p:extLst>
      <p:ext uri="{BB962C8B-B14F-4D97-AF65-F5344CB8AC3E}">
        <p14:creationId xmlns:p14="http://schemas.microsoft.com/office/powerpoint/2010/main" val="408321662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15222B2-42CA-958F-9F7B-9AE46EF1BDA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DA6D7E-47C6-FD30-0529-D76B1B1D95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3.1.4 Displacement &amp; Refugee Regimes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6BC81F-A919-5E80-C02A-A9662B31BC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Border regimes sort through moral judgement &amp; legal process</a:t>
            </a:r>
          </a:p>
          <a:p>
            <a:r>
              <a:rPr lang="en-GB" dirty="0" err="1"/>
              <a:t>Fassin</a:t>
            </a:r>
            <a:r>
              <a:rPr lang="en-GB" dirty="0"/>
              <a:t>:</a:t>
            </a:r>
          </a:p>
          <a:p>
            <a:pPr lvl="1"/>
            <a:r>
              <a:rPr lang="en-GB" dirty="0"/>
              <a:t>credibility, innocence, danger, and deservingness shape recognition</a:t>
            </a:r>
          </a:p>
          <a:p>
            <a:r>
              <a:rPr lang="en-GB" dirty="0"/>
              <a:t>Some suffering becomes legible and others intolerable</a:t>
            </a:r>
          </a:p>
          <a:p>
            <a:r>
              <a:rPr lang="en-GB" dirty="0"/>
              <a:t>States structure displacement by producing categories</a:t>
            </a:r>
          </a:p>
          <a:p>
            <a:r>
              <a:rPr lang="en-GB" dirty="0"/>
              <a:t>The refugee is someone states recognise, delay, contain, or reject</a:t>
            </a:r>
          </a:p>
        </p:txBody>
      </p:sp>
    </p:spTree>
    <p:extLst>
      <p:ext uri="{BB962C8B-B14F-4D97-AF65-F5344CB8AC3E}">
        <p14:creationId xmlns:p14="http://schemas.microsoft.com/office/powerpoint/2010/main" val="272454007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E3C7AA3-F24C-230E-2076-09DFCEC6E18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241203-AEA7-E221-2161-F5EFAADFE9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3.1.5 Displacement &amp; Refugee Regimes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59833D-703F-48D7-2E89-409D31DB3B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Displaced people exercise agency without escaping regimes</a:t>
            </a:r>
          </a:p>
          <a:p>
            <a:pPr lvl="1"/>
            <a:r>
              <a:rPr lang="en-GB" dirty="0"/>
              <a:t>Navigation, care networks, information-sharing, and legal strategy</a:t>
            </a:r>
          </a:p>
          <a:p>
            <a:r>
              <a:rPr lang="en-GB" dirty="0"/>
              <a:t>Agency under displacement cannot be romanticised</a:t>
            </a:r>
          </a:p>
          <a:p>
            <a:r>
              <a:rPr lang="en-GB" dirty="0"/>
              <a:t>Refugeehood is legal and moral regime</a:t>
            </a:r>
          </a:p>
          <a:p>
            <a:r>
              <a:rPr lang="en-GB" dirty="0"/>
              <a:t>State power governs displacement by categorising, deciding whose lives are protectable</a:t>
            </a:r>
          </a:p>
        </p:txBody>
      </p:sp>
    </p:spTree>
    <p:extLst>
      <p:ext uri="{BB962C8B-B14F-4D97-AF65-F5344CB8AC3E}">
        <p14:creationId xmlns:p14="http://schemas.microsoft.com/office/powerpoint/2010/main" val="3441499397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A553E7F-9393-A5B2-4AC9-4649385FF7C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EB26C1-B009-BFBE-B6B4-49A7D4187E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3.2.1 Migration as Structured Mobility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E041A0-3850-8DF4-5349-35764C1041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Mobility is structured, not simply free or purely forced</a:t>
            </a:r>
          </a:p>
          <a:p>
            <a:r>
              <a:rPr lang="en-GB" dirty="0"/>
              <a:t>Movement distributed through unequal access to money, documents, recognition</a:t>
            </a:r>
          </a:p>
          <a:p>
            <a:r>
              <a:rPr lang="en-GB" dirty="0"/>
              <a:t>Border enforcement redirects mobility rather than stopping it</a:t>
            </a:r>
          </a:p>
          <a:p>
            <a:r>
              <a:rPr lang="en-GB" dirty="0"/>
              <a:t>State violence organised through terrain, exposure, abandonment</a:t>
            </a:r>
          </a:p>
          <a:p>
            <a:r>
              <a:rPr lang="en-GB" dirty="0"/>
              <a:t>De León:</a:t>
            </a:r>
          </a:p>
          <a:p>
            <a:pPr lvl="1"/>
            <a:r>
              <a:rPr lang="en-GB" dirty="0"/>
              <a:t>border policy lived through the journeying body</a:t>
            </a:r>
          </a:p>
        </p:txBody>
      </p:sp>
    </p:spTree>
    <p:extLst>
      <p:ext uri="{BB962C8B-B14F-4D97-AF65-F5344CB8AC3E}">
        <p14:creationId xmlns:p14="http://schemas.microsoft.com/office/powerpoint/2010/main" val="306482223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DF1C183-F26B-D56A-A99C-FBF18C303B6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7D83BE-F250-A143-7065-54B775F57C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3.2.2 Migration as Structured Mobility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DE5591-CD37-1083-D8E9-678C4AF66B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Post-displacement mobility multiple, irregular, interconnected</a:t>
            </a:r>
          </a:p>
          <a:p>
            <a:r>
              <a:rPr lang="en-GB" dirty="0"/>
              <a:t>Later movements shaped by uncertainty and keeping options open</a:t>
            </a:r>
          </a:p>
          <a:p>
            <a:r>
              <a:rPr lang="en-GB" dirty="0"/>
              <a:t>Livelihood matters, but labour alone does not explain movement</a:t>
            </a:r>
          </a:p>
          <a:p>
            <a:r>
              <a:rPr lang="en-GB" dirty="0"/>
              <a:t>Mobility organised through kinship, care, schooling, funerals, obligation</a:t>
            </a:r>
          </a:p>
          <a:p>
            <a:r>
              <a:rPr lang="en-GB" dirty="0"/>
              <a:t>Migration is relational as well as economic</a:t>
            </a:r>
          </a:p>
        </p:txBody>
      </p:sp>
    </p:spTree>
    <p:extLst>
      <p:ext uri="{BB962C8B-B14F-4D97-AF65-F5344CB8AC3E}">
        <p14:creationId xmlns:p14="http://schemas.microsoft.com/office/powerpoint/2010/main" val="3904368643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4C1542-294B-7F25-B659-9AF8CA6D8C5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FFDFB-9969-6120-CA1B-4419A4F89A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3.2.3 Migration as Structured Mobility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913878-A5CB-4D22-6AA4-407C1B029F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Unequal infrastructure turns movement into ordinary survival</a:t>
            </a:r>
          </a:p>
          <a:p>
            <a:r>
              <a:rPr lang="en-GB" dirty="0"/>
              <a:t>Schooling, health care, markets structure mobility as strongly as labour</a:t>
            </a:r>
          </a:p>
          <a:p>
            <a:r>
              <a:rPr lang="en-GB" dirty="0"/>
              <a:t>What looks irregular from above may be practical life-making</a:t>
            </a:r>
          </a:p>
          <a:p>
            <a:r>
              <a:rPr lang="en-GB" dirty="0"/>
              <a:t>Family networks stretch mobility across several places at once</a:t>
            </a:r>
          </a:p>
          <a:p>
            <a:r>
              <a:rPr lang="en-GB" dirty="0"/>
              <a:t>Migration does not sever obligation, support, memory, or futures</a:t>
            </a:r>
          </a:p>
        </p:txBody>
      </p:sp>
    </p:spTree>
    <p:extLst>
      <p:ext uri="{BB962C8B-B14F-4D97-AF65-F5344CB8AC3E}">
        <p14:creationId xmlns:p14="http://schemas.microsoft.com/office/powerpoint/2010/main" val="583214516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89D2C0B-D59F-37CB-E597-F5D64BA3944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131A0A-924D-F79C-3590-D199BB78BE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3.2.4 Migration as Structured Mobility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7E2565-C096-53A0-D56E-5C71501572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Climate pressure intensifies movement through existing inequalities</a:t>
            </a:r>
          </a:p>
          <a:p>
            <a:r>
              <a:rPr lang="en-GB" dirty="0"/>
              <a:t>Environmental stress interacts with conflict, land access, poverty, and infrastructure</a:t>
            </a:r>
          </a:p>
          <a:p>
            <a:r>
              <a:rPr lang="en-GB" dirty="0"/>
              <a:t>Some mobility is seasonal, repeated, temporary, or strategic</a:t>
            </a:r>
          </a:p>
          <a:p>
            <a:r>
              <a:rPr lang="en-GB" dirty="0"/>
              <a:t>Mobility is </a:t>
            </a:r>
            <a:r>
              <a:rPr lang="en-GB" i="1" dirty="0"/>
              <a:t>itself</a:t>
            </a:r>
            <a:r>
              <a:rPr lang="en-GB" dirty="0"/>
              <a:t> a resource distributed unevenly</a:t>
            </a:r>
          </a:p>
          <a:p>
            <a:r>
              <a:rPr lang="en-GB" dirty="0"/>
              <a:t>Ong shows borders function as opportunity and exposure</a:t>
            </a:r>
          </a:p>
        </p:txBody>
      </p:sp>
    </p:spTree>
    <p:extLst>
      <p:ext uri="{BB962C8B-B14F-4D97-AF65-F5344CB8AC3E}">
        <p14:creationId xmlns:p14="http://schemas.microsoft.com/office/powerpoint/2010/main" val="3958847148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542086A-BABC-DE04-0F0D-52064D0CDD5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72F736-D3AD-D987-0E8D-22C7B3BDE6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3.2.5 Migration as Structured Mobility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F5468B-C730-0BF8-95E2-DCB7199903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Deportability disciplines movement even without actual expulsion</a:t>
            </a:r>
          </a:p>
          <a:p>
            <a:r>
              <a:rPr lang="en-GB" dirty="0"/>
              <a:t>Legal status shapes which mobilities are safe, recognised, thinkable</a:t>
            </a:r>
          </a:p>
          <a:p>
            <a:r>
              <a:rPr lang="en-GB" dirty="0"/>
              <a:t>Borders regulate through insecurity via direct exclusion</a:t>
            </a:r>
          </a:p>
          <a:p>
            <a:r>
              <a:rPr lang="en-GB" dirty="0"/>
              <a:t>Migration patterned by labour, family, infrastructure, climate, state</a:t>
            </a:r>
          </a:p>
          <a:p>
            <a:r>
              <a:rPr lang="en-GB" dirty="0"/>
              <a:t>Movement structured, regulated, and uneven, not free-floating</a:t>
            </a:r>
          </a:p>
        </p:txBody>
      </p:sp>
    </p:spTree>
    <p:extLst>
      <p:ext uri="{BB962C8B-B14F-4D97-AF65-F5344CB8AC3E}">
        <p14:creationId xmlns:p14="http://schemas.microsoft.com/office/powerpoint/2010/main" val="4053792934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2D469AB-F979-CBD6-80E2-E2DBA5C5028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AC2FD9-DD2E-19C8-00F5-C28B811083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3.3.1 Belonging, Bureaucracy &amp; Negotiated Settlement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9C8A87-6EBC-9AC8-AF09-CFD63991FA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Belonging not only cultural feeling, but administratively produced</a:t>
            </a:r>
          </a:p>
          <a:p>
            <a:r>
              <a:rPr lang="en-GB" dirty="0"/>
              <a:t>States decide entry, stay, work, marriage, naturalisation, removal</a:t>
            </a:r>
          </a:p>
          <a:p>
            <a:r>
              <a:rPr lang="en-GB" dirty="0"/>
              <a:t>Passports, visas, permits, certificates, asylum decisions document membership</a:t>
            </a:r>
          </a:p>
          <a:p>
            <a:r>
              <a:rPr lang="en-GB" dirty="0"/>
              <a:t>Settlement shaped through waiting, paperwork, and administrative discretion</a:t>
            </a:r>
          </a:p>
          <a:p>
            <a:r>
              <a:rPr lang="en-GB" dirty="0"/>
              <a:t>Lives translated into categories that never fully capture them</a:t>
            </a:r>
          </a:p>
        </p:txBody>
      </p:sp>
    </p:spTree>
    <p:extLst>
      <p:ext uri="{BB962C8B-B14F-4D97-AF65-F5344CB8AC3E}">
        <p14:creationId xmlns:p14="http://schemas.microsoft.com/office/powerpoint/2010/main" val="1655646128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75DF158-3306-F487-18E8-1C0464860F8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2572DB-2B8A-518F-A968-CBC266D4F5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3.3.2 Belonging, Bureaucracy &amp; Negotiated Settlement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86A804-3730-A7AC-79E2-9F4380B697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Ong (1999): states distribute mobility and belonging selectively</a:t>
            </a:r>
          </a:p>
          <a:p>
            <a:r>
              <a:rPr lang="en-GB" dirty="0"/>
              <a:t>Some migrants welcomed, others tolerated conditionally or treated as disposable</a:t>
            </a:r>
          </a:p>
          <a:p>
            <a:r>
              <a:rPr lang="en-GB" dirty="0"/>
              <a:t>Citizenship stratified by class, capital, race, security, and state interest</a:t>
            </a:r>
          </a:p>
          <a:p>
            <a:r>
              <a:rPr lang="en-GB" dirty="0"/>
              <a:t>Visa regimes predict acceptable futures before movement occurs</a:t>
            </a:r>
          </a:p>
          <a:p>
            <a:r>
              <a:rPr lang="en-GB" dirty="0"/>
              <a:t>Bureaucratic categories create unequal horizons of possibility</a:t>
            </a:r>
          </a:p>
        </p:txBody>
      </p:sp>
    </p:spTree>
    <p:extLst>
      <p:ext uri="{BB962C8B-B14F-4D97-AF65-F5344CB8AC3E}">
        <p14:creationId xmlns:p14="http://schemas.microsoft.com/office/powerpoint/2010/main" val="240642053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36064C3-A268-90B7-BF84-5BAA214BEF4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437467-347D-F674-0682-B811884D47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3.3.3 Belonging, Bureaucracy &amp; Negotiated Settlement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601C01-E979-1B18-48FA-ADF90CF488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Marriage migration turns intimacy into object of state inspection</a:t>
            </a:r>
          </a:p>
          <a:p>
            <a:r>
              <a:rPr lang="en-GB" dirty="0"/>
              <a:t>Relationships judged through cohabitation, income, language, documentary proof</a:t>
            </a:r>
          </a:p>
          <a:p>
            <a:r>
              <a:rPr lang="en-GB" dirty="0"/>
              <a:t>Love and kinship translated into evidentiary tests</a:t>
            </a:r>
          </a:p>
          <a:p>
            <a:r>
              <a:rPr lang="en-GB" dirty="0"/>
              <a:t>State judges which relationships count as legitimate settlement grounds</a:t>
            </a:r>
          </a:p>
          <a:p>
            <a:r>
              <a:rPr lang="en-GB" dirty="0"/>
              <a:t>Belonging produced through bureaucratic scrutiny of domestic life</a:t>
            </a:r>
          </a:p>
        </p:txBody>
      </p:sp>
    </p:spTree>
    <p:extLst>
      <p:ext uri="{BB962C8B-B14F-4D97-AF65-F5344CB8AC3E}">
        <p14:creationId xmlns:p14="http://schemas.microsoft.com/office/powerpoint/2010/main" val="3444092040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C3C68F8-495A-BFF4-5B12-379F69FD4C6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1A92E0-7139-2527-407B-31DF620231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3.3.4 Belonging, Bureaucracy &amp; Negotiated Settlement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851BF9-8292-BA77-E234-76656217FD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Bureaucracies operate through timing, interpretation, and institutional mood</a:t>
            </a:r>
          </a:p>
          <a:p>
            <a:r>
              <a:rPr lang="en-GB" dirty="0" err="1"/>
              <a:t>Laungaramsri</a:t>
            </a:r>
            <a:r>
              <a:rPr lang="en-GB" dirty="0"/>
              <a:t>: status in Mae Sot can unravel through delayed or expired documents</a:t>
            </a:r>
          </a:p>
          <a:p>
            <a:r>
              <a:rPr lang="en-GB" dirty="0"/>
              <a:t>Legal recognition often made precarious through procedural time</a:t>
            </a:r>
          </a:p>
          <a:p>
            <a:r>
              <a:rPr lang="en-GB" dirty="0"/>
              <a:t>O’Byrne (2025): refugee representation may include administratively while marginalising politically</a:t>
            </a:r>
          </a:p>
          <a:p>
            <a:r>
              <a:rPr lang="en-GB" dirty="0"/>
              <a:t>Formal recognition not the same as substantive membership</a:t>
            </a:r>
          </a:p>
        </p:txBody>
      </p:sp>
    </p:spTree>
    <p:extLst>
      <p:ext uri="{BB962C8B-B14F-4D97-AF65-F5344CB8AC3E}">
        <p14:creationId xmlns:p14="http://schemas.microsoft.com/office/powerpoint/2010/main" val="2164707412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7DD3021-20D8-2956-6276-FFBC951C8B2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93ABF6-141D-1EED-364A-F725F0D9A7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3.3.5 Belonging, Bureaucracy &amp; Negotiated Settlement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7725FB-B241-2251-4D90-803597A813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Migrants negotiate identity through institutions, not only personal declaration</a:t>
            </a:r>
          </a:p>
          <a:p>
            <a:r>
              <a:rPr lang="en-GB" dirty="0"/>
              <a:t>Citizenship pathways work as moral tests of order, productivity, proper attachment</a:t>
            </a:r>
          </a:p>
          <a:p>
            <a:r>
              <a:rPr lang="en-GB" dirty="0"/>
              <a:t>Narratives, documents, and relationships must be made institutionally legible</a:t>
            </a:r>
          </a:p>
          <a:p>
            <a:r>
              <a:rPr lang="en-GB" dirty="0"/>
              <a:t>Belonging made in encounters between persons and bureaucracies</a:t>
            </a:r>
          </a:p>
          <a:p>
            <a:r>
              <a:rPr lang="en-GB" dirty="0"/>
              <a:t>Belonging is bureaucratically produced, unevenly allocated, continuously negotiated</a:t>
            </a:r>
          </a:p>
        </p:txBody>
      </p:sp>
    </p:spTree>
    <p:extLst>
      <p:ext uri="{BB962C8B-B14F-4D97-AF65-F5344CB8AC3E}">
        <p14:creationId xmlns:p14="http://schemas.microsoft.com/office/powerpoint/2010/main" val="3765040650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41DA422-335D-F1C1-EB0F-70918B0A748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14B1AC-50E4-2CB8-637B-2987093B0F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3.4.1 AT Connections 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D4D8C2-B463-2516-B090-958C41E1C2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AT pieces show migration/displacement as where conflict and development become visible</a:t>
            </a:r>
          </a:p>
          <a:p>
            <a:r>
              <a:rPr lang="en-GB" dirty="0"/>
              <a:t>Borders, categories, documents, delays, surveillance organise the contemporary world</a:t>
            </a:r>
          </a:p>
          <a:p>
            <a:r>
              <a:rPr lang="en-GB" dirty="0" err="1"/>
              <a:t>Laungaramsri</a:t>
            </a:r>
            <a:r>
              <a:rPr lang="en-GB" dirty="0"/>
              <a:t> (2025): border regulates mobility through paperwork, extortion, selective legality</a:t>
            </a:r>
          </a:p>
          <a:p>
            <a:r>
              <a:rPr lang="en-GB" dirty="0"/>
              <a:t>Border sorts labour, produces precarity, and profits from movement</a:t>
            </a:r>
          </a:p>
          <a:p>
            <a:r>
              <a:rPr lang="en-GB" dirty="0"/>
              <a:t>‘Crisis of numbers’ also produced by delayed recognition and narrowed legal pathways</a:t>
            </a:r>
          </a:p>
        </p:txBody>
      </p:sp>
    </p:spTree>
    <p:extLst>
      <p:ext uri="{BB962C8B-B14F-4D97-AF65-F5344CB8AC3E}">
        <p14:creationId xmlns:p14="http://schemas.microsoft.com/office/powerpoint/2010/main" val="2751068622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1612429-6112-C834-CD52-7FFBC1D59E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5F4B71-145D-50BD-606A-BE1695FA69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3.4.2 AT Connections 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898E70-B7E0-6DF9-9F4A-4F8A655341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Demian (2025): ‘fragility’ organises intervention and permanent management</a:t>
            </a:r>
          </a:p>
          <a:p>
            <a:r>
              <a:rPr lang="en-GB" dirty="0"/>
              <a:t>Climate displacement governed through emergency, vulnerability, and stabilisation categories</a:t>
            </a:r>
          </a:p>
          <a:p>
            <a:r>
              <a:rPr lang="en-GB" dirty="0" err="1"/>
              <a:t>Gusterson</a:t>
            </a:r>
            <a:r>
              <a:rPr lang="en-GB" dirty="0"/>
              <a:t> (2024): conflict extends through diaspora, media, and transnational moral claims </a:t>
            </a:r>
          </a:p>
          <a:p>
            <a:r>
              <a:rPr lang="en-GB" dirty="0"/>
              <a:t>Borders now operate through databases, monitoring, registration, and threat narratives</a:t>
            </a:r>
          </a:p>
          <a:p>
            <a:r>
              <a:rPr lang="en-GB" dirty="0"/>
              <a:t>Border as meeting point of war, bureaucracy, labour, humanitarianism, and state </a:t>
            </a:r>
            <a:r>
              <a:rPr lang="en-GB" dirty="0" err="1"/>
              <a:t>powe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1445196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E9639BF-DDB8-423E-5592-4A266B13E9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533848-9592-A235-A0FE-48BFBC02EE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4. Final Synthesis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D90B5D-4319-706A-0458-78D3D560FE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Conflict, development, and migration are interlinked processes</a:t>
            </a:r>
          </a:p>
          <a:p>
            <a:r>
              <a:rPr lang="en-GB" dirty="0"/>
              <a:t>Conflict reorganises life; development and humanitarianism govern</a:t>
            </a:r>
          </a:p>
          <a:p>
            <a:r>
              <a:rPr lang="en-GB" dirty="0"/>
              <a:t>Borders sort populations, distribute insecurity, and organise mobility</a:t>
            </a:r>
          </a:p>
          <a:p>
            <a:r>
              <a:rPr lang="en-GB" dirty="0"/>
              <a:t>Mobility structures the contemporary world through labour, kinship, management, and unequal valuation</a:t>
            </a:r>
          </a:p>
          <a:p>
            <a:r>
              <a:rPr lang="en-GB" dirty="0"/>
              <a:t>Anthropology keeps systems of constraint and lived navigation in the same frame</a:t>
            </a:r>
          </a:p>
          <a:p>
            <a:r>
              <a:rPr lang="en-GB" dirty="0"/>
              <a:t>Displacement and instability are structural features of the global order, not anomalies</a:t>
            </a:r>
          </a:p>
        </p:txBody>
      </p:sp>
    </p:spTree>
    <p:extLst>
      <p:ext uri="{BB962C8B-B14F-4D97-AF65-F5344CB8AC3E}">
        <p14:creationId xmlns:p14="http://schemas.microsoft.com/office/powerpoint/2010/main" val="241670336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2463</Words>
  <Application>Microsoft Office PowerPoint</Application>
  <PresentationFormat>Widescreen</PresentationFormat>
  <Paragraphs>272</Paragraphs>
  <Slides>47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47</vt:i4>
      </vt:variant>
    </vt:vector>
  </HeadingPairs>
  <TitlesOfParts>
    <vt:vector size="51" baseType="lpstr">
      <vt:lpstr>Aptos</vt:lpstr>
      <vt:lpstr>Aptos Display</vt:lpstr>
      <vt:lpstr>Arial</vt:lpstr>
      <vt:lpstr>Office Theme</vt:lpstr>
      <vt:lpstr>Anthropology Today (HPAN4015)</vt:lpstr>
      <vt:lpstr>PowerPoint Presentation</vt:lpstr>
      <vt:lpstr>1.1.1 Framing Conflict Anthropologically</vt:lpstr>
      <vt:lpstr>1.1.2 Framing Conflict Anthropologically</vt:lpstr>
      <vt:lpstr>1.2.1 Living Amid Violence</vt:lpstr>
      <vt:lpstr>1.2.2 Living Amid Violence</vt:lpstr>
      <vt:lpstr>1.2.3 Living Amid Violence</vt:lpstr>
      <vt:lpstr>1.2.4 Living Amid Violence</vt:lpstr>
      <vt:lpstr>1.3.1 Political Economy of Conflict</vt:lpstr>
      <vt:lpstr>1.3.2 Political Economy of Conflict</vt:lpstr>
      <vt:lpstr>1.3.3 Political Economy of Conflict</vt:lpstr>
      <vt:lpstr>1.3.4 Political Economy of Conflict</vt:lpstr>
      <vt:lpstr>1.4.1 AT Connections 1</vt:lpstr>
      <vt:lpstr>1.4.2 AT Connections 1</vt:lpstr>
      <vt:lpstr>PowerPoint Presentation</vt:lpstr>
      <vt:lpstr>2.1.1 What Is “Development”?</vt:lpstr>
      <vt:lpstr>2.1.2 What Is “Development”?</vt:lpstr>
      <vt:lpstr>2.1.3 What Is “Development”?</vt:lpstr>
      <vt:lpstr>2.1.4 What Is “Development”?</vt:lpstr>
      <vt:lpstr>2.2.1 Aid, Governance &amp; Moral Hierarchies</vt:lpstr>
      <vt:lpstr>2.2.2 Aid, Governance &amp; Moral Hierarchies</vt:lpstr>
      <vt:lpstr>2.2.3 Aid, Governance &amp; Moral Hierarchies</vt:lpstr>
      <vt:lpstr>2.2.4 Aid, Governance &amp; Moral Hierarchies</vt:lpstr>
      <vt:lpstr>2.2.5 Aid, Governance &amp; Moral Hierarchies</vt:lpstr>
      <vt:lpstr>2.3.1 Local Agency &amp; Reinterpretation</vt:lpstr>
      <vt:lpstr>2.3.2 Local Agency &amp; Reinterpretation</vt:lpstr>
      <vt:lpstr>2.3.3 Local Agency &amp; Reinterpretation</vt:lpstr>
      <vt:lpstr>2.3.4 Local Agency &amp; Reinterpretation</vt:lpstr>
      <vt:lpstr>PowerPoint Presentation</vt:lpstr>
      <vt:lpstr>3.1.1 Displacement &amp; Refugee Regimes</vt:lpstr>
      <vt:lpstr>3.1.2 Displacement &amp; Refugee Regimes</vt:lpstr>
      <vt:lpstr>3.1.3 Displacement &amp; Refugee Regimes</vt:lpstr>
      <vt:lpstr>3.1.4 Displacement &amp; Refugee Regimes</vt:lpstr>
      <vt:lpstr>3.1.5 Displacement &amp; Refugee Regimes</vt:lpstr>
      <vt:lpstr>3.2.1 Migration as Structured Mobility</vt:lpstr>
      <vt:lpstr>3.2.2 Migration as Structured Mobility</vt:lpstr>
      <vt:lpstr>3.2.3 Migration as Structured Mobility</vt:lpstr>
      <vt:lpstr>3.2.4 Migration as Structured Mobility</vt:lpstr>
      <vt:lpstr>3.2.5 Migration as Structured Mobility</vt:lpstr>
      <vt:lpstr>3.3.1 Belonging, Bureaucracy &amp; Negotiated Settlement</vt:lpstr>
      <vt:lpstr>3.3.2 Belonging, Bureaucracy &amp; Negotiated Settlement</vt:lpstr>
      <vt:lpstr>3.3.3 Belonging, Bureaucracy &amp; Negotiated Settlement</vt:lpstr>
      <vt:lpstr>3.3.4 Belonging, Bureaucracy &amp; Negotiated Settlement</vt:lpstr>
      <vt:lpstr>3.3.5 Belonging, Bureaucracy &amp; Negotiated Settlement</vt:lpstr>
      <vt:lpstr>3.4.1 AT Connections  2</vt:lpstr>
      <vt:lpstr>3.4.2 AT Connections  2</vt:lpstr>
      <vt:lpstr>4. Final Synthesis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Ryan O'Byrne</dc:creator>
  <cp:lastModifiedBy>Ryan O'Byrne</cp:lastModifiedBy>
  <cp:revision>1</cp:revision>
  <dcterms:created xsi:type="dcterms:W3CDTF">2026-03-25T16:20:25Z</dcterms:created>
  <dcterms:modified xsi:type="dcterms:W3CDTF">2026-04-27T16:07:06Z</dcterms:modified>
</cp:coreProperties>
</file>