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816" r:id="rId3"/>
    <p:sldId id="817" r:id="rId4"/>
    <p:sldId id="818" r:id="rId5"/>
    <p:sldId id="819" r:id="rId6"/>
    <p:sldId id="820" r:id="rId7"/>
    <p:sldId id="821" r:id="rId8"/>
    <p:sldId id="822" r:id="rId9"/>
    <p:sldId id="82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94660"/>
  </p:normalViewPr>
  <p:slideViewPr>
    <p:cSldViewPr snapToGrid="0">
      <p:cViewPr>
        <p:scale>
          <a:sx n="95" d="100"/>
          <a:sy n="95" d="100"/>
        </p:scale>
        <p:origin x="78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1E6655-B63E-4B9A-B45A-258F02790AB0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7522E0-3C74-4DC9-A8C0-A332FB396B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212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44AB0A-FAA9-9F31-D563-80499148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8BE5DE-35BC-F821-45C3-27153F2320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DF97D-107E-AD69-35FD-62441176EC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111666-62BD-9E40-6E17-6DC277FB1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B89360-8C95-BC14-64FF-C173DB044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608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C1B3F-7A90-0DD3-7D77-4B63FF299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018E8-AAE1-5BC9-517F-02D57AFB6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8BFFC-959C-7416-D7A6-D4C20D1D6D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B00310-4355-D81A-AFF8-6B1A65C51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3BC52D-961C-0314-B5B0-E0C6311A9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609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E7691-B3F7-1372-227E-ABB969D85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DEE47B-24B0-4FD6-7CA6-86F7E3B97C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AD83E5-2B83-E0A6-076F-DB1828F53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6865D-3B2F-964E-B2E2-561460B45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A4179F-CEC2-C88C-12E2-2915CCE39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335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D94F1-CB3B-354F-42E7-4166FE5C7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9732F-0E9F-EB1B-FFE3-83356B5961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805FBD-1488-0A8C-21A4-7F8B522F4C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AE69C5-F9AF-FF8D-9062-C9B477504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E46516-37D5-BCB9-F646-183109A67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F31797-677E-6A3E-A544-80670DEBD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367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B6DF4-B8E1-81A3-7E18-98B9D4D4B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6B5626-E400-420E-CC95-E527FF68EA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CFF04B-8B5D-27A7-48E5-28F08DD2E7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7D1AD6-6A53-B68A-67B7-DC0C77E28E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0664D9-F57F-8A35-D429-01A79C00FF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824EF6-0C53-0C6F-6B52-41070D799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173F7F-2D1A-D85D-45F5-298005912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5BBF0B-0AD3-DB19-6E67-2AF5B7897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321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14573-D710-CB00-B469-1CFD124F3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7AA496-EF0C-959C-B887-C8A991D7D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7CD239-F939-B3BE-7D42-F3C80A6DD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819321-1905-1913-82E9-D5B47015E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880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B0DAF1-99EC-3672-D8BF-059AC1E5F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C0944-1079-BE85-E79F-3EC2A6547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D8775F-6AB7-873F-C646-83D1F322B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154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9AE46-BC0F-02A4-1303-A51508834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88AA5-807F-3044-9C33-888434DCCA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98B232-4247-C30B-9671-21613EBB54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68B897-AB24-80F9-7D50-7F52358C0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2F479D-25BE-1007-A1EE-9332C101C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24B2C0-9F96-1740-073E-30461D057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821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1D876-CCB5-C234-421A-D5B2FC22E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D085D9-DF52-E757-FC76-3497E074D8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B302E2-C713-7AB2-6EE1-BA70050DCD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014F96-16D1-EFEC-0CC9-0BAE4DFEE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7E9F9D-5229-94C1-3D0C-9221E4275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69BA92-E5EB-DDC7-450A-BB4482324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265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6056A-B29A-32A6-597C-7E3AB93EE0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4E2022-D366-BD40-E5BD-3790392484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C5774-C453-029D-9FF5-3512FB212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7CE25-7BDD-7C54-6FA0-A37AC16CE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C76C03-6750-416A-1322-CC85B2EBF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029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B76142-E850-BFBD-8A45-410758779C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34F28C-3035-A81C-D168-1E666E487F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32CAD-D894-9B18-A56F-6DDFA02574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B82B0-58DC-2FDC-C63F-E3E7055104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D5A10-E861-E4E0-2F30-CAC5FEA37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546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707E01-BB48-C4B6-2C11-6540972BC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624625-29D1-8F9B-4449-534ED62AE1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A47B4-9E2F-3080-99C7-59B5EB5517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838FE-5B71-45AB-BE21-773D18999CCB}" type="datetimeFigureOut">
              <a:rPr lang="en-GB" smtClean="0"/>
              <a:t>23/10/2025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247C3-00A8-1A32-F3C0-815DC4A1A4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7529B-2D50-78D2-0A31-C5671923EF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727BCB-1351-44CB-B973-D1C67A8C3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593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695F6-D239-5A9D-E294-9D0BA6932E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BMBM4005</a:t>
            </a:r>
            <a:br>
              <a:rPr lang="en-GB" sz="4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Getting Started with Your Charity Blog / Social Media Posts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EF594E-E3FA-EECD-FFD5-3130486A29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Tutorial 4</a:t>
            </a:r>
          </a:p>
        </p:txBody>
      </p:sp>
    </p:spTree>
    <p:extLst>
      <p:ext uri="{BB962C8B-B14F-4D97-AF65-F5344CB8AC3E}">
        <p14:creationId xmlns:p14="http://schemas.microsoft.com/office/powerpoint/2010/main" val="248583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B48610-8938-CE59-0621-B60DB3989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What is the purpose of your post?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96140-1BC5-9C39-424A-6566A2465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586855"/>
            <a:ext cx="7532757" cy="5880205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400" dirty="0"/>
              <a:t>Be clear in your mind who your target reader is and what the post is for</a:t>
            </a:r>
            <a:r>
              <a:rPr lang="en-GB" sz="2400"/>
              <a:t>. </a:t>
            </a:r>
          </a:p>
          <a:p>
            <a:pPr marL="0" indent="0">
              <a:buNone/>
            </a:pPr>
            <a:endParaRPr lang="en-GB" sz="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Raising awareness</a:t>
            </a:r>
          </a:p>
          <a:p>
            <a:pPr marL="514350" indent="-514350">
              <a:buFont typeface="+mj-lt"/>
              <a:buAutoNum type="arabicPeriod"/>
            </a:pPr>
            <a:endParaRPr lang="en-GB" sz="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Educating readers about the charity’s work</a:t>
            </a:r>
          </a:p>
          <a:p>
            <a:pPr marL="514350" indent="-514350">
              <a:buFont typeface="+mj-lt"/>
              <a:buAutoNum type="arabicPeriod"/>
            </a:pPr>
            <a:endParaRPr lang="en-GB" sz="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Showing the impact of your charity work</a:t>
            </a:r>
          </a:p>
          <a:p>
            <a:pPr marL="514350" indent="-514350">
              <a:buFont typeface="+mj-lt"/>
              <a:buAutoNum type="arabicPeriod"/>
            </a:pPr>
            <a:endParaRPr lang="en-GB" sz="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Attracting donors or volunteers</a:t>
            </a:r>
          </a:p>
          <a:p>
            <a:pPr marL="514350" indent="-514350">
              <a:buFont typeface="+mj-lt"/>
              <a:buAutoNum type="arabicPeriod"/>
            </a:pPr>
            <a:endParaRPr lang="en-GB" sz="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Supporting those who could benefit from the charity</a:t>
            </a:r>
          </a:p>
          <a:p>
            <a:pPr marL="514350" indent="-514350">
              <a:buFont typeface="+mj-lt"/>
              <a:buAutoNum type="arabicPeriod"/>
            </a:pPr>
            <a:endParaRPr lang="en-GB" sz="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Promoting fund raiser events</a:t>
            </a:r>
          </a:p>
          <a:p>
            <a:pPr marL="514350" indent="-514350">
              <a:buFont typeface="+mj-lt"/>
              <a:buAutoNum type="arabicPeriod"/>
            </a:pPr>
            <a:endParaRPr lang="en-GB" sz="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Selling goods to raise funds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6937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FC630A3-1E03-C11C-FB20-2B0AC11BCF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C92E136-65AD-927F-7EDA-EE7715377F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6EE266A-A6FC-F0AA-C640-301A42155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F94F3C-98F5-ED92-1B00-880A4A35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B04D6F-ACA6-DD9C-E930-19376BDBD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C013224-87BA-0B15-FAD8-E9F17F4AF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DB70382-90F9-8EDE-FFD4-8E3A46ED6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01CAAC-6B75-622E-21A2-17B1C1BA7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6CE2DA-07D8-8DD1-2543-BC543F4D6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Plan a clear structure for the post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5D73D-AF48-C209-7975-B4F6E9CC3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511388"/>
            <a:ext cx="7559698" cy="595567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GB" sz="2400" dirty="0"/>
          </a:p>
          <a:p>
            <a:pPr marL="971550" lvl="1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Headline to draw the reader in.</a:t>
            </a:r>
          </a:p>
          <a:p>
            <a:pPr marL="514350" indent="-514350">
              <a:buFont typeface="+mj-lt"/>
              <a:buAutoNum type="arabicPeriod"/>
            </a:pPr>
            <a:endParaRPr lang="en-GB" sz="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Introduction ‘Hook’ – engaging first sentence to keep the reader interested.</a:t>
            </a:r>
          </a:p>
          <a:p>
            <a:pPr marL="514350" indent="-514350">
              <a:buFont typeface="+mj-lt"/>
              <a:buAutoNum type="arabicPeriod"/>
            </a:pPr>
            <a:endParaRPr lang="en-GB" sz="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Main body – educate, inform, engage, inspire and motivate the reader. </a:t>
            </a:r>
          </a:p>
          <a:p>
            <a:pPr marL="514350" indent="-514350">
              <a:buFont typeface="+mj-lt"/>
              <a:buAutoNum type="arabicPeriod"/>
            </a:pPr>
            <a:endParaRPr lang="en-GB" sz="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Call to action – tell the reader what to do next</a:t>
            </a:r>
          </a:p>
          <a:p>
            <a:pPr marL="514350" indent="-514350">
              <a:buFont typeface="+mj-lt"/>
              <a:buAutoNum type="arabicPeriod"/>
            </a:pPr>
            <a:endParaRPr lang="en-GB" sz="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Close – final message of hope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Use a clear lay out with well spaced text, images &amp; logos.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66414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CB10DE7-EEB6-2AD5-9A22-C60DF0E2B3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964719B-D171-18F5-D697-B4DBCEDE6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745ED8-5AF3-3C37-9280-E9F698469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59D5C5-7CE9-F487-07BA-A6F2F8FE1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85EE41-E885-38B3-CB25-5C6F0633D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1A227A5-76BF-9CDD-96DA-87413A3A4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4F7D4EC-920C-8BF2-82E1-E16737019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270473F-3A3A-AA56-6D95-4B5AC573F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A950BB-B2AD-2AD6-BFBE-3D8096880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71" y="511383"/>
            <a:ext cx="3627454" cy="5835229"/>
          </a:xfrm>
        </p:spPr>
        <p:txBody>
          <a:bodyPr anchor="b">
            <a:normAutofit fontScale="90000"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Plan your headline </a:t>
            </a:r>
            <a:br>
              <a:rPr lang="en-GB" sz="4000" b="1" dirty="0">
                <a:solidFill>
                  <a:srgbClr val="FFFFFF"/>
                </a:solidFill>
                <a:latin typeface="+mn-lt"/>
              </a:rPr>
            </a:br>
            <a:br>
              <a:rPr lang="en-GB" sz="4000" b="1" dirty="0">
                <a:solidFill>
                  <a:srgbClr val="FFFFFF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</a:rPr>
              <a:t>The headline is the </a:t>
            </a:r>
            <a:r>
              <a:rPr lang="en-GB" sz="3600" b="1" dirty="0">
                <a:solidFill>
                  <a:schemeClr val="bg1"/>
                </a:solidFill>
              </a:rPr>
              <a:t>first thing people see. 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I</a:t>
            </a:r>
            <a:r>
              <a:rPr lang="en-GB" sz="3600" dirty="0">
                <a:solidFill>
                  <a:schemeClr val="bg1"/>
                </a:solidFill>
              </a:rPr>
              <a:t>t determines whether they will scroll past or stop to read.</a:t>
            </a:r>
            <a:br>
              <a:rPr lang="en-GB" sz="3600" dirty="0">
                <a:solidFill>
                  <a:schemeClr val="bg1"/>
                </a:solidFill>
              </a:rPr>
            </a:br>
            <a:endParaRPr lang="en-GB" sz="36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EE0FE-4C65-A3C0-6A4D-F7F599E83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0501" y="361741"/>
            <a:ext cx="7639951" cy="6105319"/>
          </a:xfrm>
        </p:spPr>
        <p:txBody>
          <a:bodyPr anchor="ctr">
            <a:noAutofit/>
          </a:bodyPr>
          <a:lstStyle/>
          <a:p>
            <a:pPr marL="971550" lvl="1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sz="3200" b="1" dirty="0"/>
              <a:t>The headline: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Should instantly tell readers what the post is about </a:t>
            </a:r>
            <a:r>
              <a:rPr lang="en-GB" sz="2400" i="1" dirty="0"/>
              <a:t>and</a:t>
            </a:r>
            <a:r>
              <a:rPr lang="en-GB" sz="2400" dirty="0"/>
              <a:t> why it matters to them.</a:t>
            </a:r>
          </a:p>
          <a:p>
            <a:endParaRPr lang="en-GB" sz="400" dirty="0"/>
          </a:p>
          <a:p>
            <a:r>
              <a:rPr lang="en-GB" sz="2400" b="1" dirty="0"/>
              <a:t>Grabs attention</a:t>
            </a:r>
            <a:r>
              <a:rPr lang="en-GB" sz="2400" dirty="0"/>
              <a:t> in a crowded feed or search result.</a:t>
            </a:r>
          </a:p>
          <a:p>
            <a:endParaRPr lang="en-GB" sz="400" dirty="0"/>
          </a:p>
          <a:p>
            <a:r>
              <a:rPr lang="en-GB" sz="2400" b="1" dirty="0"/>
              <a:t>Communicates value or emotion</a:t>
            </a:r>
            <a:r>
              <a:rPr lang="en-GB" sz="2400" dirty="0"/>
              <a:t> in a few words.</a:t>
            </a:r>
          </a:p>
          <a:p>
            <a:endParaRPr lang="en-GB" sz="400" dirty="0"/>
          </a:p>
          <a:p>
            <a:r>
              <a:rPr lang="en-GB" sz="2400" b="1" dirty="0"/>
              <a:t>Sets the tone</a:t>
            </a:r>
            <a:r>
              <a:rPr lang="en-GB" sz="2400" dirty="0"/>
              <a:t> for the post (inspirational, urgent, informative).</a:t>
            </a:r>
          </a:p>
          <a:p>
            <a:pPr marL="0" indent="0">
              <a:buNone/>
            </a:pPr>
            <a:endParaRPr lang="en-GB" sz="2400" dirty="0"/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Use strong action or emotional words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/>
              <a:t>Use bold font, colour, large font to stand out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92030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38AA4-8513-64BC-D443-22DCB46278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CF5B581-CA6B-CE8B-2A35-50B4D21D9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B685BAC-96FD-34B5-6F31-E8A510FD6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9498FB-0A19-DBCC-222E-C04A1034F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15F4E03-B76F-A182-E6DF-6DAD5060A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1D4A994-88AF-26FD-828B-7E951E3C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E4303A5-7B24-BB54-B0BB-7BCF9B5A8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B3FA16-03EA-B9E7-F7EA-8143F1393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2BF639-2198-9A44-02A7-F7B1FE5A9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Main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0FE37-BFBC-0BFC-8928-D9A073A4D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511388"/>
            <a:ext cx="7559698" cy="595567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GB" sz="2400" dirty="0"/>
          </a:p>
          <a:p>
            <a:pPr marL="971550" lvl="1" indent="-514350">
              <a:buFont typeface="+mj-lt"/>
              <a:buAutoNum type="arabicPeriod"/>
            </a:pPr>
            <a:endParaRPr lang="en-GB" dirty="0"/>
          </a:p>
          <a:p>
            <a:r>
              <a:rPr lang="en-GB" sz="2400" dirty="0"/>
              <a:t>Start by explaining the </a:t>
            </a:r>
            <a:r>
              <a:rPr lang="en-GB" sz="2400" b="1" dirty="0"/>
              <a:t>challenge or issue</a:t>
            </a:r>
            <a:r>
              <a:rPr lang="en-GB" sz="2400" dirty="0"/>
              <a:t> your charity is addressing.</a:t>
            </a:r>
          </a:p>
          <a:p>
            <a:pPr lvl="1"/>
            <a:r>
              <a:rPr lang="en-GB" sz="2200" dirty="0"/>
              <a:t>Focus on </a:t>
            </a:r>
            <a:r>
              <a:rPr lang="en-GB" sz="2200" b="1" dirty="0"/>
              <a:t>real human experiences</a:t>
            </a:r>
            <a:r>
              <a:rPr lang="en-GB" sz="2200" dirty="0"/>
              <a:t>, not just data.</a:t>
            </a:r>
          </a:p>
          <a:p>
            <a:pPr lvl="1"/>
            <a:r>
              <a:rPr lang="en-GB" sz="2200" dirty="0"/>
              <a:t>Use a mix of </a:t>
            </a:r>
            <a:r>
              <a:rPr lang="en-GB" sz="2200" b="1" dirty="0"/>
              <a:t>emotion + fact</a:t>
            </a:r>
            <a:r>
              <a:rPr lang="en-GB" sz="2200" dirty="0"/>
              <a:t> to make it credible.</a:t>
            </a:r>
          </a:p>
          <a:p>
            <a:pPr lvl="1"/>
            <a:r>
              <a:rPr lang="en-GB" sz="2200" dirty="0"/>
              <a:t>Avoid overloading with statistics — choose one or two powerful ones.</a:t>
            </a:r>
          </a:p>
          <a:p>
            <a:pPr lvl="1"/>
            <a:endParaRPr lang="en-GB" sz="600" dirty="0"/>
          </a:p>
          <a:p>
            <a:r>
              <a:rPr lang="en-GB" sz="2400" dirty="0"/>
              <a:t>Now that readers care about the problem, show them the </a:t>
            </a:r>
            <a:r>
              <a:rPr lang="en-GB" sz="2400" b="1" dirty="0"/>
              <a:t>solution in action</a:t>
            </a:r>
            <a:r>
              <a:rPr lang="en-GB" sz="2400" dirty="0"/>
              <a:t> — what your charity is doing and how it works.</a:t>
            </a:r>
          </a:p>
          <a:p>
            <a:endParaRPr lang="en-GB" sz="600" dirty="0"/>
          </a:p>
          <a:p>
            <a:r>
              <a:rPr lang="en-GB" sz="2400" b="1" dirty="0"/>
              <a:t>Highlight the Impact — </a:t>
            </a:r>
            <a:r>
              <a:rPr lang="en-GB" sz="2400" b="1" i="1" dirty="0"/>
              <a:t>Prove that change is happening</a:t>
            </a:r>
            <a:endParaRPr lang="en-GB" sz="2400" b="1" dirty="0"/>
          </a:p>
          <a:p>
            <a:pPr lvl="1"/>
            <a:r>
              <a:rPr lang="en-GB" sz="2200" dirty="0"/>
              <a:t>Readers want to know their support makes a difference.</a:t>
            </a:r>
            <a:br>
              <a:rPr lang="en-GB" sz="2200" dirty="0"/>
            </a:br>
            <a:endParaRPr lang="en-GB" sz="2400" dirty="0"/>
          </a:p>
          <a:p>
            <a:pPr marL="0" indent="0">
              <a:buNone/>
            </a:pP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91840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F776DE-65A5-B024-DC08-1C06AE58FB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CB92BD8-8BA6-9658-CB6C-59D280DE6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95ACFD1-0FEF-BEB5-D45D-3FE9562AE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5B8FE3C-B638-423F-41DC-04A61DCE9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EE786A0-3CBF-0354-B556-A5C2B514B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C15F4A-111B-628F-A0DB-C5A55BF0A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16F3D508-5C5A-064C-F470-8C702301F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824E3D7-AB96-6CC3-A098-1ED16F8AA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1A99F-3AAB-E64A-00AC-4C287ABEF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Call to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6AEFB-CD38-9D5E-F843-6C64999B4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511388"/>
            <a:ext cx="7559698" cy="595567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GB" sz="2400" dirty="0"/>
          </a:p>
          <a:p>
            <a:pPr marL="971550" lvl="1" indent="-514350">
              <a:buFont typeface="+mj-lt"/>
              <a:buAutoNum type="arabicPeriod"/>
            </a:pPr>
            <a:endParaRPr lang="en-GB" dirty="0"/>
          </a:p>
          <a:p>
            <a:r>
              <a:rPr lang="en-GB" sz="2400" dirty="0"/>
              <a:t>A </a:t>
            </a:r>
            <a:r>
              <a:rPr lang="en-GB" sz="2400" b="1" dirty="0"/>
              <a:t>Call to Action</a:t>
            </a:r>
            <a:r>
              <a:rPr lang="en-GB" sz="2400" dirty="0"/>
              <a:t> is a short, clear statement that </a:t>
            </a:r>
            <a:r>
              <a:rPr lang="en-GB" sz="2400" b="1" dirty="0"/>
              <a:t>tells readers what to do next</a:t>
            </a:r>
            <a:r>
              <a:rPr lang="en-GB" sz="2400" dirty="0"/>
              <a:t>.</a:t>
            </a:r>
          </a:p>
          <a:p>
            <a:endParaRPr lang="en-GB" sz="400" dirty="0"/>
          </a:p>
          <a:p>
            <a:r>
              <a:rPr lang="en-GB" sz="2400" dirty="0"/>
              <a:t>Without a CTA, even moved and motivated readers might leave without acting — not because they don’t care, but because they’re unsure </a:t>
            </a:r>
            <a:r>
              <a:rPr lang="en-GB" sz="2400" b="1" dirty="0"/>
              <a:t>how</a:t>
            </a:r>
            <a:r>
              <a:rPr lang="en-GB" sz="2400" dirty="0"/>
              <a:t> to help.</a:t>
            </a:r>
          </a:p>
          <a:p>
            <a:endParaRPr lang="en-GB" sz="400" dirty="0"/>
          </a:p>
          <a:p>
            <a:pPr marL="0" indent="0">
              <a:buNone/>
            </a:pPr>
            <a:r>
              <a:rPr lang="en-GB" sz="2400" dirty="0"/>
              <a:t>A strong CTA:</a:t>
            </a:r>
          </a:p>
          <a:p>
            <a:r>
              <a:rPr lang="en-GB" sz="2400" b="1" dirty="0"/>
              <a:t>Clarifies the next step</a:t>
            </a:r>
            <a:r>
              <a:rPr lang="en-GB" sz="2400" dirty="0"/>
              <a:t> (donate, volunteer, share, sign up).</a:t>
            </a:r>
          </a:p>
          <a:p>
            <a:r>
              <a:rPr lang="en-GB" sz="2400" b="1" dirty="0"/>
              <a:t>Reinforces urgency</a:t>
            </a:r>
            <a:r>
              <a:rPr lang="en-GB" sz="2400" dirty="0"/>
              <a:t> (“today,” “now,” “before Friday”).</a:t>
            </a:r>
          </a:p>
          <a:p>
            <a:r>
              <a:rPr lang="en-GB" sz="2400" b="1" dirty="0"/>
              <a:t>Connects the reader’s action to real impact</a:t>
            </a:r>
            <a:r>
              <a:rPr lang="en-GB" sz="2400" dirty="0"/>
              <a:t> (“help one child eat tonight”).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25784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596F5A-C8AE-DE07-5DF5-9449E11BBC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0EF0D1-83DC-7A85-9B13-DD4DB12D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2FF29E0-AFAD-DCE3-197D-1D1204A99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E4E0937-62D2-4AC7-EB08-4D00C5106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2AFB772-C49E-A4C4-CEE9-700A7AE8A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D1933F5-EF10-82CA-5276-16BD83A4A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FBFB9A7-A7A6-3134-A386-43C7C5660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F9AA751-D8CA-B630-E150-7343D2070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4337A-BF52-583B-1BF4-021E50A5F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Call to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3BC3F-B9FE-0885-EBED-1A1C8E74B3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511388"/>
            <a:ext cx="7559698" cy="595567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GB" sz="2400" dirty="0"/>
          </a:p>
          <a:p>
            <a:pPr marL="971550" lvl="1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Before you publish, ask: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Is the CTA clear and easy to follow?</a:t>
            </a:r>
          </a:p>
          <a:p>
            <a:r>
              <a:rPr lang="en-GB" sz="2400" dirty="0"/>
              <a:t>Does it show what the reader’s action achieves?</a:t>
            </a:r>
          </a:p>
          <a:p>
            <a:r>
              <a:rPr lang="en-GB" sz="2400" dirty="0"/>
              <a:t>Does it feel urgent or emotionally meaningful?</a:t>
            </a:r>
          </a:p>
          <a:p>
            <a:r>
              <a:rPr lang="en-GB" sz="2400" dirty="0"/>
              <a:t>Is it short and visually distinct?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If you answered “yes” to all four — you’ve written a strong CTA.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08787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748A7B-2CCB-B25D-950D-C60D821B6D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0B2C59-70DF-96ED-62FF-9859FB797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BE7C8-FF2C-14F3-6F7A-9A17FDCF1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BC152CF-319E-7CDC-0EB8-11C4899A4C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11711D9-279D-3F85-09F4-7F0D3DAA4D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80DE36D-5012-2D14-F895-FA7453B34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4F404A2-16C4-FEC2-D54C-19059B7B8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C74A8AF-FBF9-5332-47B6-9FEA8808D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2BF49-3AA4-70AC-9EF7-B8BB813FC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The closing sentence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0A52D-874A-0E4C-3C39-77CE15EB4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511388"/>
            <a:ext cx="7559698" cy="595567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GB" sz="2400" dirty="0"/>
          </a:p>
          <a:p>
            <a:pPr marL="971550" lvl="1" indent="-51435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Use a final sentence to close the post: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Simply remind the reader of the key points</a:t>
            </a:r>
          </a:p>
          <a:p>
            <a:endParaRPr lang="en-GB" sz="400" dirty="0"/>
          </a:p>
          <a:p>
            <a:r>
              <a:rPr lang="en-GB" sz="2400" dirty="0"/>
              <a:t>Thank the reader, remind them that their support matters</a:t>
            </a:r>
          </a:p>
          <a:p>
            <a:endParaRPr lang="en-GB" sz="400" dirty="0"/>
          </a:p>
          <a:p>
            <a:r>
              <a:rPr lang="en-GB" sz="2400" dirty="0"/>
              <a:t>Reinforce the sense of community – e.g. ‘Together we can make a difference’.</a:t>
            </a:r>
          </a:p>
          <a:p>
            <a:endParaRPr lang="en-GB" sz="400" dirty="0"/>
          </a:p>
          <a:p>
            <a:r>
              <a:rPr lang="en-GB" sz="2400" dirty="0"/>
              <a:t>Be positive and hopeful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84147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050A0D-4ED0-EEE7-FC13-8A2EFDE910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BEFFE8F-DA8E-6E4F-4F98-97F4A7A9D3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1D02C0-DDEA-2E2D-43B1-7EC108588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7720135-FCE7-780B-DABD-B50998B29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688B96-0CF5-0291-9F7B-0ED2F6271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210B578-AC0D-E784-83F0-C6AC99A1C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0B01248-B940-03EA-F4B4-CE5E2606F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6473198-BF44-14CE-12FF-3661DF4A1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4F46E-C9CB-6AAD-2365-27AC62DB2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Writing Style and Tone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2678D-0B71-6871-535B-4ACF98CA4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7695" y="511388"/>
            <a:ext cx="7559698" cy="595567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endParaRPr lang="en-GB" sz="2400" dirty="0"/>
          </a:p>
          <a:p>
            <a:pPr marL="971550" lvl="1" indent="-514350">
              <a:buFont typeface="+mj-lt"/>
              <a:buAutoNum type="arabicPeriod"/>
            </a:pPr>
            <a:endParaRPr lang="en-GB" dirty="0"/>
          </a:p>
          <a:p>
            <a:r>
              <a:rPr lang="en-GB" sz="2400" b="1" dirty="0"/>
              <a:t>Tone</a:t>
            </a:r>
            <a:r>
              <a:rPr lang="en-GB" sz="2400" dirty="0"/>
              <a:t> refers to the </a:t>
            </a:r>
            <a:r>
              <a:rPr lang="en-GB" sz="2400" b="1" dirty="0"/>
              <a:t>attitude or personality</a:t>
            </a:r>
            <a:r>
              <a:rPr lang="en-GB" sz="2400" dirty="0"/>
              <a:t> that comes through in your words.</a:t>
            </a:r>
          </a:p>
          <a:p>
            <a:pPr lvl="1"/>
            <a:r>
              <a:rPr lang="en-GB" sz="2000" b="1" dirty="0"/>
              <a:t>Warm and Compassionate - </a:t>
            </a:r>
            <a:r>
              <a:rPr lang="en-GB" sz="2000" dirty="0"/>
              <a:t>Shows empathy for the people or causes you write about.</a:t>
            </a:r>
          </a:p>
          <a:p>
            <a:pPr lvl="1"/>
            <a:endParaRPr lang="en-GB" sz="400" dirty="0"/>
          </a:p>
          <a:p>
            <a:pPr lvl="1"/>
            <a:r>
              <a:rPr lang="en-GB" sz="2000" b="1" dirty="0"/>
              <a:t>Hopeful and Positive </a:t>
            </a:r>
            <a:r>
              <a:rPr lang="en-GB" sz="2000" dirty="0"/>
              <a:t>– focus on solutions and progress.</a:t>
            </a:r>
          </a:p>
          <a:p>
            <a:pPr lvl="1"/>
            <a:endParaRPr lang="en-GB" sz="400" dirty="0"/>
          </a:p>
          <a:p>
            <a:pPr lvl="1"/>
            <a:r>
              <a:rPr lang="en-GB" sz="2000" b="1" dirty="0"/>
              <a:t>Personal </a:t>
            </a:r>
            <a:r>
              <a:rPr lang="en-GB" sz="2000" dirty="0"/>
              <a:t>– speak directly to the reader, use ‘you’ and ‘we’ to deepen connections.</a:t>
            </a:r>
          </a:p>
          <a:p>
            <a:pPr lvl="1"/>
            <a:endParaRPr lang="en-GB" sz="400" dirty="0"/>
          </a:p>
          <a:p>
            <a:pPr lvl="1"/>
            <a:r>
              <a:rPr lang="en-GB" sz="2000" b="1" dirty="0"/>
              <a:t>Authentic and Honest </a:t>
            </a:r>
            <a:r>
              <a:rPr lang="en-GB" sz="2000" dirty="0"/>
              <a:t>– this will build trust</a:t>
            </a:r>
          </a:p>
          <a:p>
            <a:pPr lvl="1"/>
            <a:endParaRPr lang="en-GB" sz="2000" dirty="0"/>
          </a:p>
          <a:p>
            <a:r>
              <a:rPr lang="en-GB" sz="2400" dirty="0"/>
              <a:t>Use clear simple language</a:t>
            </a:r>
          </a:p>
          <a:p>
            <a:r>
              <a:rPr lang="en-GB" sz="2400" dirty="0"/>
              <a:t>Combine real stories for personal connections and data facts for credibility. </a:t>
            </a:r>
          </a:p>
          <a:p>
            <a:pPr lvl="1"/>
            <a:endParaRPr lang="en-GB" sz="20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883715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633</Words>
  <Application>Microsoft Office PowerPoint</Application>
  <PresentationFormat>Widescreen</PresentationFormat>
  <Paragraphs>114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BMBM4005 Getting Started with Your Charity Blog / Social Media Posts</vt:lpstr>
      <vt:lpstr>What is the purpose of your post? </vt:lpstr>
      <vt:lpstr>Plan a clear structure for the post</vt:lpstr>
      <vt:lpstr>Plan your headline   The headline is the first thing people see.   It determines whether they will scroll past or stop to read. </vt:lpstr>
      <vt:lpstr>Main body</vt:lpstr>
      <vt:lpstr>Call to Action</vt:lpstr>
      <vt:lpstr>Call to Action</vt:lpstr>
      <vt:lpstr>The closing sentence</vt:lpstr>
      <vt:lpstr>Writing Style and Tone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BMSW5007 Building a Sustainable Marketing Relationship</dc:title>
  <dc:creator>Gwyneth Jones</dc:creator>
  <cp:lastModifiedBy>Gwyneth Jones</cp:lastModifiedBy>
  <cp:revision>50</cp:revision>
  <dcterms:created xsi:type="dcterms:W3CDTF">2024-10-06T19:32:27Z</dcterms:created>
  <dcterms:modified xsi:type="dcterms:W3CDTF">2025-10-24T00:50:35Z</dcterms:modified>
</cp:coreProperties>
</file>