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</p:sldIdLst>
  <p:sldSz cx="18288000" cy="10287000"/>
  <p:notesSz cx="6858000" cy="9144000"/>
  <p:embeddedFontLst>
    <p:embeddedFont>
      <p:font typeface="Lato Bold" panose="020B0604020202020204" charset="0"/>
      <p:regular r:id="rId24"/>
    </p:embeddedFont>
    <p:embeddedFont>
      <p:font typeface="Calibri" panose="020F0502020204030204" pitchFamily="34" charset="0"/>
      <p:regular r:id="rId25"/>
      <p:bold r:id="rId26"/>
      <p:italic r:id="rId27"/>
      <p:boldItalic r:id="rId28"/>
    </p:embeddedFont>
    <p:embeddedFont>
      <p:font typeface="League Spartan" panose="020B0604020202020204" charset="0"/>
      <p:regular r:id="rId29"/>
    </p:embeddedFont>
    <p:embeddedFont>
      <p:font typeface="Poppins Semi-Bold" panose="020B0604020202020204" charset="0"/>
      <p:regular r:id="rId30"/>
    </p:embeddedFont>
    <p:embeddedFont>
      <p:font typeface="Poppins Bold" panose="020B0604020202020204" charset="0"/>
      <p:regular r:id="rId31"/>
    </p:embeddedFont>
    <p:embeddedFont>
      <p:font typeface="Poppins" panose="020B0604020202020204" charset="0"/>
      <p:regular r:id="rId3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40" d="100"/>
          <a:sy n="40" d="100"/>
        </p:scale>
        <p:origin x="900" y="6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3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2.fntdata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6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.fntdata"/><Relationship Id="rId32" Type="http://schemas.openxmlformats.org/officeDocument/2006/relationships/font" Target="fonts/font9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5.fntdata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8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4.fntdata"/><Relationship Id="rId30" Type="http://schemas.openxmlformats.org/officeDocument/2006/relationships/font" Target="fonts/font7.fntdata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png"/><Relationship Id="rId7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3.png"/><Relationship Id="rId4" Type="http://schemas.openxmlformats.org/officeDocument/2006/relationships/image" Target="../media/image3.svg"/><Relationship Id="rId9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svg"/><Relationship Id="rId5" Type="http://schemas.openxmlformats.org/officeDocument/2006/relationships/image" Target="../media/image8.png"/><Relationship Id="rId4" Type="http://schemas.openxmlformats.org/officeDocument/2006/relationships/image" Target="../media/image11.sv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0312" r="-20312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0" y="0"/>
            <a:ext cx="1914772" cy="10287000"/>
            <a:chOff x="0" y="0"/>
            <a:chExt cx="504302" cy="270933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504302" cy="2709333"/>
            </a:xfrm>
            <a:custGeom>
              <a:avLst/>
              <a:gdLst/>
              <a:ahLst/>
              <a:cxnLst/>
              <a:rect l="l" t="t" r="r" b="b"/>
              <a:pathLst>
                <a:path w="504302" h="2709333">
                  <a:moveTo>
                    <a:pt x="0" y="0"/>
                  </a:moveTo>
                  <a:lnTo>
                    <a:pt x="504302" y="0"/>
                  </a:lnTo>
                  <a:lnTo>
                    <a:pt x="504302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593C8F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504302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2231012" y="1323808"/>
            <a:ext cx="14131642" cy="1384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99"/>
              </a:lnSpc>
              <a:spcBef>
                <a:spcPct val="0"/>
              </a:spcBef>
            </a:pPr>
            <a:r>
              <a:rPr lang="en-US" sz="3999">
                <a:solidFill>
                  <a:srgbClr val="593C8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PROPAGANDA AND FAKE NEWS DETECTION USING MACHINE LEARNING AND DEEP LEARNING</a:t>
            </a:r>
          </a:p>
        </p:txBody>
      </p:sp>
      <p:sp>
        <p:nvSpPr>
          <p:cNvPr id="7" name="Freeform 7"/>
          <p:cNvSpPr/>
          <p:nvPr/>
        </p:nvSpPr>
        <p:spPr>
          <a:xfrm>
            <a:off x="15517064" y="387350"/>
            <a:ext cx="2406278" cy="2380028"/>
          </a:xfrm>
          <a:custGeom>
            <a:avLst/>
            <a:gdLst/>
            <a:ahLst/>
            <a:cxnLst/>
            <a:rect l="l" t="t" r="r" b="b"/>
            <a:pathLst>
              <a:path w="2406278" h="2380028">
                <a:moveTo>
                  <a:pt x="0" y="0"/>
                </a:moveTo>
                <a:lnTo>
                  <a:pt x="2406278" y="0"/>
                </a:lnTo>
                <a:lnTo>
                  <a:pt x="2406278" y="2380028"/>
                </a:lnTo>
                <a:lnTo>
                  <a:pt x="0" y="238002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37000"/>
              <a:extLst>
                <a:ext uri="{96DAC541-7B7A-43D3-8B79-37D633B846F1}">
                  <asvg:svgBlip xmlns:asvg="http://schemas.microsoft.com/office/drawing/2016/SVG/main" xmlns="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722687" y="6805396"/>
            <a:ext cx="612026" cy="2245966"/>
          </a:xfrm>
          <a:custGeom>
            <a:avLst/>
            <a:gdLst/>
            <a:ahLst/>
            <a:cxnLst/>
            <a:rect l="l" t="t" r="r" b="b"/>
            <a:pathLst>
              <a:path w="612026" h="2245966">
                <a:moveTo>
                  <a:pt x="0" y="0"/>
                </a:moveTo>
                <a:lnTo>
                  <a:pt x="612026" y="0"/>
                </a:lnTo>
                <a:lnTo>
                  <a:pt x="612026" y="2245966"/>
                </a:lnTo>
                <a:lnTo>
                  <a:pt x="0" y="224596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xmlns="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16186029" y="8748496"/>
            <a:ext cx="1073271" cy="509804"/>
          </a:xfrm>
          <a:custGeom>
            <a:avLst/>
            <a:gdLst/>
            <a:ahLst/>
            <a:cxnLst/>
            <a:rect l="l" t="t" r="r" b="b"/>
            <a:pathLst>
              <a:path w="1073271" h="509804">
                <a:moveTo>
                  <a:pt x="0" y="0"/>
                </a:moveTo>
                <a:lnTo>
                  <a:pt x="1073271" y="0"/>
                </a:lnTo>
                <a:lnTo>
                  <a:pt x="1073271" y="509804"/>
                </a:lnTo>
                <a:lnTo>
                  <a:pt x="0" y="50980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xmlns="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0" name="TextBox 10"/>
          <p:cNvSpPr txBox="1"/>
          <p:nvPr/>
        </p:nvSpPr>
        <p:spPr>
          <a:xfrm>
            <a:off x="2231012" y="2947255"/>
            <a:ext cx="15028279" cy="27571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88"/>
              </a:lnSpc>
            </a:pPr>
            <a:r>
              <a:rPr lang="en-US" sz="3063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By</a:t>
            </a:r>
            <a:r>
              <a:rPr lang="en-US" sz="3063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: </a:t>
            </a:r>
            <a:r>
              <a:rPr lang="en-US" sz="3063" b="1" smtClean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Muhammad </a:t>
            </a:r>
            <a:r>
              <a:rPr lang="en-US" sz="3063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Haroon</a:t>
            </a:r>
          </a:p>
          <a:p>
            <a:pPr algn="l">
              <a:lnSpc>
                <a:spcPts val="4288"/>
              </a:lnSpc>
            </a:pPr>
            <a:r>
              <a:rPr lang="en-US" sz="3063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Student ID: 2434025</a:t>
            </a:r>
          </a:p>
          <a:p>
            <a:pPr algn="l">
              <a:lnSpc>
                <a:spcPts val="4288"/>
              </a:lnSpc>
            </a:pPr>
            <a:endParaRPr lang="en-US" sz="3063" b="1" dirty="0">
              <a:solidFill>
                <a:srgbClr val="000000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algn="l">
              <a:lnSpc>
                <a:spcPts val="4288"/>
              </a:lnSpc>
            </a:pPr>
            <a:r>
              <a:rPr lang="en-US" sz="3063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Supervisor Name: Muhammad </a:t>
            </a:r>
            <a:r>
              <a:rPr lang="en-US" sz="3063" b="1" dirty="0" err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Azeem</a:t>
            </a:r>
            <a:r>
              <a:rPr lang="en-US" sz="3063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 Abbas </a:t>
            </a:r>
          </a:p>
          <a:p>
            <a:pPr algn="l">
              <a:lnSpc>
                <a:spcPts val="4288"/>
              </a:lnSpc>
              <a:spcBef>
                <a:spcPct val="0"/>
              </a:spcBef>
            </a:pPr>
            <a:r>
              <a:rPr lang="en-US" sz="3063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Master of Science (MS) in Data and Artificial Intelligence </a:t>
            </a:r>
          </a:p>
        </p:txBody>
      </p:sp>
      <p:sp>
        <p:nvSpPr>
          <p:cNvPr id="11" name="Freeform 11"/>
          <p:cNvSpPr/>
          <p:nvPr/>
        </p:nvSpPr>
        <p:spPr>
          <a:xfrm>
            <a:off x="2231012" y="7359971"/>
            <a:ext cx="4649296" cy="1898329"/>
          </a:xfrm>
          <a:custGeom>
            <a:avLst/>
            <a:gdLst/>
            <a:ahLst/>
            <a:cxnLst/>
            <a:rect l="l" t="t" r="r" b="b"/>
            <a:pathLst>
              <a:path w="4649296" h="1898329">
                <a:moveTo>
                  <a:pt x="0" y="0"/>
                </a:moveTo>
                <a:lnTo>
                  <a:pt x="4649297" y="0"/>
                </a:lnTo>
                <a:lnTo>
                  <a:pt x="4649297" y="1898329"/>
                </a:lnTo>
                <a:lnTo>
                  <a:pt x="0" y="1898329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0312" r="-20312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7916055" y="0"/>
            <a:ext cx="371945" cy="10287000"/>
            <a:chOff x="0" y="0"/>
            <a:chExt cx="97961" cy="270933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97961" cy="2709333"/>
            </a:xfrm>
            <a:custGeom>
              <a:avLst/>
              <a:gdLst/>
              <a:ahLst/>
              <a:cxnLst/>
              <a:rect l="l" t="t" r="r" b="b"/>
              <a:pathLst>
                <a:path w="97961" h="2709333">
                  <a:moveTo>
                    <a:pt x="0" y="0"/>
                  </a:moveTo>
                  <a:lnTo>
                    <a:pt x="97961" y="0"/>
                  </a:lnTo>
                  <a:lnTo>
                    <a:pt x="97961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593C8F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97961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16396252" y="6753863"/>
            <a:ext cx="612026" cy="2245966"/>
          </a:xfrm>
          <a:custGeom>
            <a:avLst/>
            <a:gdLst/>
            <a:ahLst/>
            <a:cxnLst/>
            <a:rect l="l" t="t" r="r" b="b"/>
            <a:pathLst>
              <a:path w="612026" h="2245966">
                <a:moveTo>
                  <a:pt x="0" y="0"/>
                </a:moveTo>
                <a:lnTo>
                  <a:pt x="612026" y="0"/>
                </a:lnTo>
                <a:lnTo>
                  <a:pt x="612026" y="2245966"/>
                </a:lnTo>
                <a:lnTo>
                  <a:pt x="0" y="224596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xmlns="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12118309" y="5790451"/>
            <a:ext cx="3488453" cy="3209377"/>
          </a:xfrm>
          <a:custGeom>
            <a:avLst/>
            <a:gdLst/>
            <a:ahLst/>
            <a:cxnLst/>
            <a:rect l="l" t="t" r="r" b="b"/>
            <a:pathLst>
              <a:path w="3488453" h="3209377">
                <a:moveTo>
                  <a:pt x="0" y="0"/>
                </a:moveTo>
                <a:lnTo>
                  <a:pt x="3488453" y="0"/>
                </a:lnTo>
                <a:lnTo>
                  <a:pt x="3488453" y="3209378"/>
                </a:lnTo>
                <a:lnTo>
                  <a:pt x="0" y="320937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xmlns="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8" name="TextBox 8"/>
          <p:cNvSpPr txBox="1"/>
          <p:nvPr/>
        </p:nvSpPr>
        <p:spPr>
          <a:xfrm>
            <a:off x="1064688" y="1095726"/>
            <a:ext cx="4957463" cy="7382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18"/>
              </a:lnSpc>
              <a:spcBef>
                <a:spcPct val="0"/>
              </a:spcBef>
            </a:pPr>
            <a:r>
              <a:rPr lang="en-US" sz="4298">
                <a:solidFill>
                  <a:srgbClr val="593C8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OF CONTENTS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64688" y="553427"/>
            <a:ext cx="3255770" cy="6280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80"/>
              </a:lnSpc>
              <a:spcBef>
                <a:spcPct val="0"/>
              </a:spcBef>
            </a:pPr>
            <a:r>
              <a:rPr lang="en-US" sz="3629" b="1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TABLE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28700" y="1767252"/>
            <a:ext cx="10300119" cy="78901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7661" lvl="1" indent="-268830" algn="l">
              <a:lnSpc>
                <a:spcPts val="3486"/>
              </a:lnSpc>
              <a:buFont typeface="Arial"/>
              <a:buChar char="•"/>
            </a:pPr>
            <a:r>
              <a:rPr lang="en-US" sz="249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Digital Misinformation Crisis</a:t>
            </a:r>
          </a:p>
          <a:p>
            <a:pPr marL="537661" lvl="1" indent="-268830" algn="l">
              <a:lnSpc>
                <a:spcPts val="3486"/>
              </a:lnSpc>
              <a:buFont typeface="Arial"/>
              <a:buChar char="•"/>
            </a:pPr>
            <a:r>
              <a:rPr lang="en-US" sz="249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Research Problem &amp; Objectives</a:t>
            </a:r>
          </a:p>
          <a:p>
            <a:pPr marL="537661" lvl="1" indent="-268830" algn="l">
              <a:lnSpc>
                <a:spcPts val="3486"/>
              </a:lnSpc>
              <a:buFont typeface="Arial"/>
              <a:buChar char="•"/>
            </a:pPr>
            <a:r>
              <a:rPr lang="en-US" sz="249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Literature Review Summary</a:t>
            </a:r>
          </a:p>
          <a:p>
            <a:pPr marL="537661" lvl="1" indent="-268830" algn="l">
              <a:lnSpc>
                <a:spcPts val="3486"/>
              </a:lnSpc>
              <a:buFont typeface="Arial"/>
              <a:buChar char="•"/>
            </a:pPr>
            <a:r>
              <a:rPr lang="en-US" sz="249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Research Methodology</a:t>
            </a:r>
          </a:p>
          <a:p>
            <a:pPr marL="537661" lvl="1" indent="-268830" algn="l">
              <a:lnSpc>
                <a:spcPts val="3486"/>
              </a:lnSpc>
              <a:buFont typeface="Arial"/>
              <a:buChar char="•"/>
            </a:pPr>
            <a:r>
              <a:rPr lang="en-US" sz="249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Datasets Overview</a:t>
            </a:r>
          </a:p>
          <a:p>
            <a:pPr marL="537661" lvl="1" indent="-268830" algn="l">
              <a:lnSpc>
                <a:spcPts val="3486"/>
              </a:lnSpc>
              <a:buFont typeface="Arial"/>
              <a:buChar char="•"/>
            </a:pPr>
            <a:r>
              <a:rPr lang="en-US" sz="249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Data Preprocessing &amp; Feature Extraction</a:t>
            </a:r>
          </a:p>
          <a:p>
            <a:pPr marL="537661" lvl="1" indent="-268830" algn="l">
              <a:lnSpc>
                <a:spcPts val="3486"/>
              </a:lnSpc>
              <a:buFont typeface="Arial"/>
              <a:buChar char="•"/>
            </a:pPr>
            <a:r>
              <a:rPr lang="en-US" sz="249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Model Architectures</a:t>
            </a:r>
          </a:p>
          <a:p>
            <a:pPr marL="537661" lvl="1" indent="-268830" algn="l">
              <a:lnSpc>
                <a:spcPts val="3486"/>
              </a:lnSpc>
              <a:buFont typeface="Arial"/>
              <a:buChar char="•"/>
            </a:pPr>
            <a:r>
              <a:rPr lang="en-US" sz="249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LIAR Dataset Results</a:t>
            </a:r>
          </a:p>
          <a:p>
            <a:pPr marL="537661" lvl="1" indent="-268830" algn="l">
              <a:lnSpc>
                <a:spcPts val="3486"/>
              </a:lnSpc>
              <a:buFont typeface="Arial"/>
              <a:buChar char="•"/>
            </a:pPr>
            <a:r>
              <a:rPr lang="en-US" sz="249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Social Media Dataset Results</a:t>
            </a:r>
          </a:p>
          <a:p>
            <a:pPr marL="537661" lvl="1" indent="-268830" algn="l">
              <a:lnSpc>
                <a:spcPts val="3486"/>
              </a:lnSpc>
              <a:buFont typeface="Arial"/>
              <a:buChar char="•"/>
            </a:pPr>
            <a:r>
              <a:rPr lang="en-US" sz="249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WELFake Dataset Results</a:t>
            </a:r>
          </a:p>
          <a:p>
            <a:pPr marL="537661" lvl="1" indent="-268830" algn="l">
              <a:lnSpc>
                <a:spcPts val="3486"/>
              </a:lnSpc>
              <a:buFont typeface="Arial"/>
              <a:buChar char="•"/>
            </a:pPr>
            <a:r>
              <a:rPr lang="en-US" sz="249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Overall Model Comparison</a:t>
            </a:r>
          </a:p>
          <a:p>
            <a:pPr marL="537661" lvl="1" indent="-268830" algn="l">
              <a:lnSpc>
                <a:spcPts val="3486"/>
              </a:lnSpc>
              <a:buFont typeface="Arial"/>
              <a:buChar char="•"/>
            </a:pPr>
            <a:r>
              <a:rPr lang="en-US" sz="249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Accuracy-Speed Tradeoff</a:t>
            </a:r>
          </a:p>
          <a:p>
            <a:pPr marL="537661" lvl="1" indent="-268830" algn="l">
              <a:lnSpc>
                <a:spcPts val="3486"/>
              </a:lnSpc>
              <a:buFont typeface="Arial"/>
              <a:buChar char="•"/>
            </a:pPr>
            <a:r>
              <a:rPr lang="en-US" sz="249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Cross-Domain Generalization Results</a:t>
            </a:r>
          </a:p>
          <a:p>
            <a:pPr marL="537661" lvl="1" indent="-268830" algn="l">
              <a:lnSpc>
                <a:spcPts val="3486"/>
              </a:lnSpc>
              <a:buFont typeface="Arial"/>
              <a:buChar char="•"/>
            </a:pPr>
            <a:r>
              <a:rPr lang="en-US" sz="249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Cross-Domain Analysis</a:t>
            </a:r>
          </a:p>
          <a:p>
            <a:pPr marL="537661" lvl="1" indent="-268830" algn="l">
              <a:lnSpc>
                <a:spcPts val="3486"/>
              </a:lnSpc>
              <a:buFont typeface="Arial"/>
              <a:buChar char="•"/>
            </a:pPr>
            <a:r>
              <a:rPr lang="en-US" sz="249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Research Questions Answered</a:t>
            </a:r>
          </a:p>
          <a:p>
            <a:pPr marL="537661" lvl="1" indent="-268830" algn="l">
              <a:lnSpc>
                <a:spcPts val="3486"/>
              </a:lnSpc>
              <a:buFont typeface="Arial"/>
              <a:buChar char="•"/>
            </a:pPr>
            <a:r>
              <a:rPr lang="en-US" sz="249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Practical Implications</a:t>
            </a:r>
          </a:p>
          <a:p>
            <a:pPr marL="537661" lvl="1" indent="-268830" algn="l">
              <a:lnSpc>
                <a:spcPts val="3486"/>
              </a:lnSpc>
              <a:buFont typeface="Arial"/>
              <a:buChar char="•"/>
            </a:pPr>
            <a:r>
              <a:rPr lang="en-US" sz="249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Conclusion</a:t>
            </a:r>
          </a:p>
          <a:p>
            <a:pPr marL="537661" lvl="1" indent="-268830" algn="l">
              <a:lnSpc>
                <a:spcPts val="3486"/>
              </a:lnSpc>
              <a:spcBef>
                <a:spcPct val="0"/>
              </a:spcBef>
              <a:buFont typeface="Arial"/>
              <a:buChar char="•"/>
            </a:pPr>
            <a:r>
              <a:rPr lang="en-US" sz="249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References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0312" r="-20312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1028700" y="942975"/>
            <a:ext cx="16204653" cy="7382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18"/>
              </a:lnSpc>
              <a:spcBef>
                <a:spcPct val="0"/>
              </a:spcBef>
            </a:pPr>
            <a:r>
              <a:rPr lang="en-US" sz="4298">
                <a:solidFill>
                  <a:srgbClr val="593C8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DIGITAL MISINFORMATION CRISIS</a:t>
            </a:r>
          </a:p>
        </p:txBody>
      </p:sp>
      <p:sp>
        <p:nvSpPr>
          <p:cNvPr id="4" name="AutoShape 4"/>
          <p:cNvSpPr/>
          <p:nvPr/>
        </p:nvSpPr>
        <p:spPr>
          <a:xfrm>
            <a:off x="1028700" y="1739959"/>
            <a:ext cx="2618740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5" name="Group 5"/>
          <p:cNvGrpSpPr/>
          <p:nvPr/>
        </p:nvGrpSpPr>
        <p:grpSpPr>
          <a:xfrm>
            <a:off x="0" y="0"/>
            <a:ext cx="324460" cy="10287000"/>
            <a:chOff x="0" y="0"/>
            <a:chExt cx="85454" cy="270933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5454" cy="2709333"/>
            </a:xfrm>
            <a:custGeom>
              <a:avLst/>
              <a:gdLst/>
              <a:ahLst/>
              <a:cxnLst/>
              <a:rect l="l" t="t" r="r" b="b"/>
              <a:pathLst>
                <a:path w="85454" h="2709333">
                  <a:moveTo>
                    <a:pt x="0" y="0"/>
                  </a:moveTo>
                  <a:lnTo>
                    <a:pt x="85454" y="0"/>
                  </a:lnTo>
                  <a:lnTo>
                    <a:pt x="8545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593C8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85454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028700" y="2181225"/>
            <a:ext cx="16230600" cy="6292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399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The Challenge:</a:t>
            </a:r>
          </a:p>
          <a:p>
            <a:pPr marL="518158" lvl="1" indent="-259079" algn="l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While social media has made it easy to spread information, it has also allowed disinformation to spread easily.</a:t>
            </a:r>
          </a:p>
          <a:p>
            <a:pPr marL="518158" lvl="1" indent="-259079" algn="l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Lies outperform legitimate facts by 70% in terms of retweets. Lies are proving to be 70% more likely to be retweeted than factual articles.</a:t>
            </a:r>
          </a:p>
          <a:p>
            <a:pPr marL="518158" lvl="1" indent="-259079" algn="l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Things about algorithms: Algorithms propagate sensational content.</a:t>
            </a:r>
          </a:p>
          <a:p>
            <a:pPr marL="518158" lvl="1" indent="-259079" algn="l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An extension - Southport Case (2024):</a:t>
            </a:r>
          </a:p>
          <a:p>
            <a:pPr marL="518158" lvl="1" indent="-259079" algn="l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The incident resulted in a riot in England when one post on LinkedIn went wrong.</a:t>
            </a:r>
          </a:p>
          <a:p>
            <a:pPr marL="518158" lvl="1" indent="-259079" algn="l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Greeted by millions of readers before corrections</a:t>
            </a:r>
          </a:p>
          <a:p>
            <a:pPr marL="518158" lvl="1" indent="-259079" algn="l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Knows the implications of false information in the real world</a:t>
            </a:r>
          </a:p>
          <a:p>
            <a:pPr algn="l">
              <a:lnSpc>
                <a:spcPts val="3359"/>
              </a:lnSpc>
            </a:pPr>
            <a:endParaRPr lang="en-US" sz="2399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3359"/>
              </a:lnSpc>
            </a:pPr>
            <a:r>
              <a:rPr lang="en-US" sz="2399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The Scale:</a:t>
            </a:r>
          </a:p>
          <a:p>
            <a:pPr marL="518158" lvl="1" indent="-259079" algn="l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Facebook bans 450M fake accounts (Q1 2021)</a:t>
            </a:r>
          </a:p>
          <a:p>
            <a:pPr marL="518158" lvl="1" indent="-259079" algn="l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Twitter's inauthentic usage is estimated to be 800 million accounts.Four billion fake accounts on Twitter.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0312" r="-20312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1028700" y="942975"/>
            <a:ext cx="16204653" cy="7382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18"/>
              </a:lnSpc>
              <a:spcBef>
                <a:spcPct val="0"/>
              </a:spcBef>
            </a:pPr>
            <a:r>
              <a:rPr lang="en-US" sz="4298">
                <a:solidFill>
                  <a:srgbClr val="593C8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RESEARCH PROBLEM &amp; OBJECTIVES</a:t>
            </a:r>
          </a:p>
        </p:txBody>
      </p:sp>
      <p:sp>
        <p:nvSpPr>
          <p:cNvPr id="4" name="AutoShape 4"/>
          <p:cNvSpPr/>
          <p:nvPr/>
        </p:nvSpPr>
        <p:spPr>
          <a:xfrm>
            <a:off x="1028700" y="1739959"/>
            <a:ext cx="2618740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5" name="Group 5"/>
          <p:cNvGrpSpPr/>
          <p:nvPr/>
        </p:nvGrpSpPr>
        <p:grpSpPr>
          <a:xfrm>
            <a:off x="0" y="0"/>
            <a:ext cx="324460" cy="10287000"/>
            <a:chOff x="0" y="0"/>
            <a:chExt cx="85454" cy="270933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5454" cy="2709333"/>
            </a:xfrm>
            <a:custGeom>
              <a:avLst/>
              <a:gdLst/>
              <a:ahLst/>
              <a:cxnLst/>
              <a:rect l="l" t="t" r="r" b="b"/>
              <a:pathLst>
                <a:path w="85454" h="2709333">
                  <a:moveTo>
                    <a:pt x="0" y="0"/>
                  </a:moveTo>
                  <a:lnTo>
                    <a:pt x="85454" y="0"/>
                  </a:lnTo>
                  <a:lnTo>
                    <a:pt x="8545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593C8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85454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028700" y="2181225"/>
            <a:ext cx="16230600" cy="71304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399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Research Gaps &amp; Objectives</a:t>
            </a:r>
          </a:p>
          <a:p>
            <a:pPr algn="l">
              <a:lnSpc>
                <a:spcPts val="3359"/>
              </a:lnSpc>
            </a:pPr>
            <a:r>
              <a:rPr lang="en-US" sz="2399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Current Limitations:</a:t>
            </a:r>
          </a:p>
          <a:p>
            <a:pPr marL="518158" lvl="1" indent="-259079" algn="l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Although the annotations are weak labelers, the correlation between the flood and the annotation is 0.41.</a:t>
            </a:r>
          </a:p>
          <a:p>
            <a:pPr marL="518158" lvl="1" indent="-259079" algn="l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Immersive approaches or domain specific approaches → poor generalizability</a:t>
            </a:r>
          </a:p>
          <a:p>
            <a:pPr marL="518158" lvl="1" indent="-259079" algn="l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Good within domain performance ≠ good cross domain performance</a:t>
            </a:r>
          </a:p>
          <a:p>
            <a:pPr algn="l">
              <a:lnSpc>
                <a:spcPts val="3359"/>
              </a:lnSpc>
            </a:pPr>
            <a:endParaRPr lang="en-US" sz="2399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3359"/>
              </a:lnSpc>
            </a:pPr>
            <a:r>
              <a:rPr lang="en-US" sz="2399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Research Objectives:</a:t>
            </a:r>
          </a:p>
          <a:p>
            <a:pPr marL="518158" lvl="1" indent="-259079" algn="l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To implement "SVM", "Logistic Regression", "MNB" and "BiLSTM" models</a:t>
            </a:r>
          </a:p>
          <a:p>
            <a:pPr marL="518158" lvl="1" indent="-259079" algn="l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Compare and analyze precision, recall, F1-score, and accuracy metrics, as well as inference time</a:t>
            </a:r>
          </a:p>
          <a:p>
            <a:pPr marL="518158" lvl="1" indent="-259079" algn="l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Evaluate cross domain generalization for the 3 datasets</a:t>
            </a:r>
          </a:p>
          <a:p>
            <a:pPr marL="518158" lvl="1" indent="-259079" algn="l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Provide reproducible implementation</a:t>
            </a:r>
          </a:p>
          <a:p>
            <a:pPr algn="l">
              <a:lnSpc>
                <a:spcPts val="3359"/>
              </a:lnSpc>
            </a:pPr>
            <a:endParaRPr lang="en-US" sz="2399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3359"/>
              </a:lnSpc>
            </a:pPr>
            <a:r>
              <a:rPr lang="en-US" sz="2399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Research Questions:</a:t>
            </a:r>
          </a:p>
          <a:p>
            <a:pPr marL="518158" lvl="1" indent="-259079" algn="l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RQ1: How to compare the performance of ML vs DL?</a:t>
            </a:r>
          </a:p>
          <a:p>
            <a:pPr marL="518158" lvl="1" indent="-259079" algn="l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RQ2: How to achieve the best possible accuracy-speed balance?</a:t>
            </a:r>
          </a:p>
          <a:p>
            <a:pPr marL="518158" lvl="1" indent="-259079" algn="l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RQ3: How valid are models when applied to other domains?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0312" r="-20312"/>
            </a:stretch>
          </a:blipFill>
        </p:spPr>
      </p:sp>
      <p:sp>
        <p:nvSpPr>
          <p:cNvPr id="3" name="AutoShape 3"/>
          <p:cNvSpPr/>
          <p:nvPr/>
        </p:nvSpPr>
        <p:spPr>
          <a:xfrm>
            <a:off x="1028700" y="1739959"/>
            <a:ext cx="2618740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4" name="Group 4"/>
          <p:cNvGrpSpPr/>
          <p:nvPr/>
        </p:nvGrpSpPr>
        <p:grpSpPr>
          <a:xfrm>
            <a:off x="0" y="0"/>
            <a:ext cx="324460" cy="10287000"/>
            <a:chOff x="0" y="0"/>
            <a:chExt cx="85454" cy="2709333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5454" cy="2709333"/>
            </a:xfrm>
            <a:custGeom>
              <a:avLst/>
              <a:gdLst/>
              <a:ahLst/>
              <a:cxnLst/>
              <a:rect l="l" t="t" r="r" b="b"/>
              <a:pathLst>
                <a:path w="85454" h="2709333">
                  <a:moveTo>
                    <a:pt x="0" y="0"/>
                  </a:moveTo>
                  <a:lnTo>
                    <a:pt x="85454" y="0"/>
                  </a:lnTo>
                  <a:lnTo>
                    <a:pt x="8545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593C8F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85454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aphicFrame>
        <p:nvGraphicFramePr>
          <p:cNvPr id="7" name="Table 7"/>
          <p:cNvGraphicFramePr>
            <a:graphicFrameLocks noGrp="1"/>
          </p:cNvGraphicFramePr>
          <p:nvPr/>
        </p:nvGraphicFramePr>
        <p:xfrm>
          <a:off x="1067595" y="2179678"/>
          <a:ext cx="16191705" cy="4848225"/>
        </p:xfrm>
        <a:graphic>
          <a:graphicData uri="http://schemas.openxmlformats.org/drawingml/2006/table">
            <a:tbl>
              <a:tblPr/>
              <a:tblGrid>
                <a:gridCol w="460060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5312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05980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902442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Approach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Key Findings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Limitations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02442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Traditional ML (SVM, LR, MNB)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SVM: 69.84% accuracy on social media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Limited by feature engineering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02442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Deep Learning (LSTM, BiLSTM)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BiLSTM captures long-range dependencies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Requires large datasets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38457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Transformer Models (BERT, RoBERTa)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RoBERTa: 99.99% on ISOT, 99.72% on WELFake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Computationally expensive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02442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Hybrid Models (FakeStack)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98.25% on WELFake, 75.58% on LIAR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Complex, platform-specific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8" name="TextBox 8"/>
          <p:cNvSpPr txBox="1"/>
          <p:nvPr/>
        </p:nvSpPr>
        <p:spPr>
          <a:xfrm>
            <a:off x="1028700" y="942975"/>
            <a:ext cx="16204653" cy="7382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18"/>
              </a:lnSpc>
              <a:spcBef>
                <a:spcPct val="0"/>
              </a:spcBef>
            </a:pPr>
            <a:r>
              <a:rPr lang="en-US" sz="4298">
                <a:solidFill>
                  <a:srgbClr val="593C8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LITERATURE REVIEW SUMMARY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67595" y="7380328"/>
            <a:ext cx="16230600" cy="12630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399" b="1">
                <a:solidFill>
                  <a:srgbClr val="000000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Critical Gap:</a:t>
            </a:r>
          </a:p>
          <a:p>
            <a:pPr algn="l">
              <a:lnSpc>
                <a:spcPts val="3359"/>
              </a:lnSpc>
            </a:pP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Cross-domain generalization remains understudied - models degrade </a:t>
            </a:r>
            <a:r>
              <a:rPr lang="en-US" sz="2399" b="1">
                <a:solidFill>
                  <a:srgbClr val="000000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30%+</a:t>
            </a: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when tested on different datasets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0312" r="-20312"/>
            </a:stretch>
          </a:blipFill>
        </p:spPr>
      </p:sp>
      <p:sp>
        <p:nvSpPr>
          <p:cNvPr id="3" name="AutoShape 3"/>
          <p:cNvSpPr/>
          <p:nvPr/>
        </p:nvSpPr>
        <p:spPr>
          <a:xfrm>
            <a:off x="1028700" y="1739959"/>
            <a:ext cx="2618740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4" name="Group 4"/>
          <p:cNvGrpSpPr/>
          <p:nvPr/>
        </p:nvGrpSpPr>
        <p:grpSpPr>
          <a:xfrm>
            <a:off x="0" y="0"/>
            <a:ext cx="324460" cy="10287000"/>
            <a:chOff x="0" y="0"/>
            <a:chExt cx="85454" cy="2709333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5454" cy="2709333"/>
            </a:xfrm>
            <a:custGeom>
              <a:avLst/>
              <a:gdLst/>
              <a:ahLst/>
              <a:cxnLst/>
              <a:rect l="l" t="t" r="r" b="b"/>
              <a:pathLst>
                <a:path w="85454" h="2709333">
                  <a:moveTo>
                    <a:pt x="0" y="0"/>
                  </a:moveTo>
                  <a:lnTo>
                    <a:pt x="85454" y="0"/>
                  </a:lnTo>
                  <a:lnTo>
                    <a:pt x="8545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593C8F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85454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1028700" y="2450616"/>
            <a:ext cx="16270859" cy="5385768"/>
          </a:xfrm>
          <a:custGeom>
            <a:avLst/>
            <a:gdLst/>
            <a:ahLst/>
            <a:cxnLst/>
            <a:rect l="l" t="t" r="r" b="b"/>
            <a:pathLst>
              <a:path w="16270859" h="5385768">
                <a:moveTo>
                  <a:pt x="0" y="0"/>
                </a:moveTo>
                <a:lnTo>
                  <a:pt x="16270859" y="0"/>
                </a:lnTo>
                <a:lnTo>
                  <a:pt x="16270859" y="5385768"/>
                </a:lnTo>
                <a:lnTo>
                  <a:pt x="0" y="538576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8" name="TextBox 8"/>
          <p:cNvSpPr txBox="1"/>
          <p:nvPr/>
        </p:nvSpPr>
        <p:spPr>
          <a:xfrm>
            <a:off x="1028700" y="942975"/>
            <a:ext cx="16204653" cy="7382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18"/>
              </a:lnSpc>
              <a:spcBef>
                <a:spcPct val="0"/>
              </a:spcBef>
            </a:pPr>
            <a:r>
              <a:rPr lang="en-US" sz="4298">
                <a:solidFill>
                  <a:srgbClr val="593C8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RESEARCH METHODOLOGY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0312" r="-20312"/>
            </a:stretch>
          </a:blipFill>
        </p:spPr>
      </p:sp>
      <p:sp>
        <p:nvSpPr>
          <p:cNvPr id="3" name="AutoShape 3"/>
          <p:cNvSpPr/>
          <p:nvPr/>
        </p:nvSpPr>
        <p:spPr>
          <a:xfrm>
            <a:off x="1028700" y="1739959"/>
            <a:ext cx="2618740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4" name="Group 4"/>
          <p:cNvGrpSpPr/>
          <p:nvPr/>
        </p:nvGrpSpPr>
        <p:grpSpPr>
          <a:xfrm>
            <a:off x="0" y="0"/>
            <a:ext cx="324460" cy="10287000"/>
            <a:chOff x="0" y="0"/>
            <a:chExt cx="85454" cy="2709333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5454" cy="2709333"/>
            </a:xfrm>
            <a:custGeom>
              <a:avLst/>
              <a:gdLst/>
              <a:ahLst/>
              <a:cxnLst/>
              <a:rect l="l" t="t" r="r" b="b"/>
              <a:pathLst>
                <a:path w="85454" h="2709333">
                  <a:moveTo>
                    <a:pt x="0" y="0"/>
                  </a:moveTo>
                  <a:lnTo>
                    <a:pt x="85454" y="0"/>
                  </a:lnTo>
                  <a:lnTo>
                    <a:pt x="8545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593C8F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85454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aphicFrame>
        <p:nvGraphicFramePr>
          <p:cNvPr id="7" name="Table 7"/>
          <p:cNvGraphicFramePr>
            <a:graphicFrameLocks noGrp="1"/>
          </p:cNvGraphicFramePr>
          <p:nvPr/>
        </p:nvGraphicFramePr>
        <p:xfrm>
          <a:off x="1015726" y="2402917"/>
          <a:ext cx="9493551" cy="7374610"/>
        </p:xfrm>
        <a:graphic>
          <a:graphicData uri="http://schemas.openxmlformats.org/drawingml/2006/table">
            <a:tbl>
              <a:tblPr/>
              <a:tblGrid>
                <a:gridCol w="279956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8418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90887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20093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024468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Characteristic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LIAR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WELFake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Social Media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24468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Domain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Political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News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Twitter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24468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Size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12,787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72,082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2,000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24468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Avg Words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17.4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541.2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7.0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24468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Balance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72.2/27.8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48.6/51.4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49.1/50.8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024468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Formality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Formal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Formal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Informal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227804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Source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PolitiFact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News Aggregator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Twitter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8" name="TextBox 8"/>
          <p:cNvSpPr txBox="1"/>
          <p:nvPr/>
        </p:nvSpPr>
        <p:spPr>
          <a:xfrm>
            <a:off x="1028700" y="942975"/>
            <a:ext cx="16204653" cy="7382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18"/>
              </a:lnSpc>
              <a:spcBef>
                <a:spcPct val="0"/>
              </a:spcBef>
            </a:pPr>
            <a:r>
              <a:rPr lang="en-US" sz="4298">
                <a:solidFill>
                  <a:srgbClr val="593C8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DATASETS OVERVIEW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15726" y="1797127"/>
            <a:ext cx="16230600" cy="4248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399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Three Diverse Textual Domains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795893" y="2336242"/>
            <a:ext cx="6463407" cy="2101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399" b="1">
                <a:solidFill>
                  <a:srgbClr val="000000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Key Insight:</a:t>
            </a:r>
          </a:p>
          <a:p>
            <a:pPr algn="l">
              <a:lnSpc>
                <a:spcPts val="3359"/>
              </a:lnSpc>
            </a:pP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Datasets represent fundamentally different text properties - enabling systematic investigation across varying conditions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0312" r="-20312"/>
            </a:stretch>
          </a:blipFill>
        </p:spPr>
      </p:sp>
      <p:sp>
        <p:nvSpPr>
          <p:cNvPr id="3" name="AutoShape 3"/>
          <p:cNvSpPr/>
          <p:nvPr/>
        </p:nvSpPr>
        <p:spPr>
          <a:xfrm>
            <a:off x="1028700" y="1739959"/>
            <a:ext cx="2618740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4" name="Group 4"/>
          <p:cNvGrpSpPr/>
          <p:nvPr/>
        </p:nvGrpSpPr>
        <p:grpSpPr>
          <a:xfrm>
            <a:off x="0" y="0"/>
            <a:ext cx="324460" cy="10287000"/>
            <a:chOff x="0" y="0"/>
            <a:chExt cx="85454" cy="2709333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5454" cy="2709333"/>
            </a:xfrm>
            <a:custGeom>
              <a:avLst/>
              <a:gdLst/>
              <a:ahLst/>
              <a:cxnLst/>
              <a:rect l="l" t="t" r="r" b="b"/>
              <a:pathLst>
                <a:path w="85454" h="2709333">
                  <a:moveTo>
                    <a:pt x="0" y="0"/>
                  </a:moveTo>
                  <a:lnTo>
                    <a:pt x="85454" y="0"/>
                  </a:lnTo>
                  <a:lnTo>
                    <a:pt x="8545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593C8F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85454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1028700" y="2181225"/>
            <a:ext cx="16230600" cy="71304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Preprocessing Pipeline &amp; Features</a:t>
            </a:r>
          </a:p>
          <a:p>
            <a:pPr algn="l">
              <a:lnSpc>
                <a:spcPts val="3359"/>
              </a:lnSpc>
            </a:pPr>
            <a:r>
              <a:rPr lang="en-US" sz="2399" b="1">
                <a:solidFill>
                  <a:srgbClr val="000000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Preprocessing Steps:</a:t>
            </a:r>
          </a:p>
          <a:p>
            <a:pPr marL="518158" lvl="1" indent="-259079" algn="l">
              <a:lnSpc>
                <a:spcPts val="3359"/>
              </a:lnSpc>
              <a:buAutoNum type="arabicPeriod"/>
            </a:pP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Lowercase conversion</a:t>
            </a:r>
          </a:p>
          <a:p>
            <a:pPr marL="518158" lvl="1" indent="-259079" algn="l">
              <a:lnSpc>
                <a:spcPts val="3359"/>
              </a:lnSpc>
              <a:buAutoNum type="arabicPeriod"/>
            </a:pP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Remove URLs, mentions, hashtags</a:t>
            </a:r>
          </a:p>
          <a:p>
            <a:pPr marL="518158" lvl="1" indent="-259079" algn="l">
              <a:lnSpc>
                <a:spcPts val="3359"/>
              </a:lnSpc>
              <a:buAutoNum type="arabicPeriod"/>
            </a:pP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Remove non-alphabetic characters</a:t>
            </a:r>
          </a:p>
          <a:p>
            <a:pPr marL="518158" lvl="1" indent="-259079" algn="l">
              <a:lnSpc>
                <a:spcPts val="3359"/>
              </a:lnSpc>
              <a:buAutoNum type="arabicPeriod"/>
            </a:pP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Remove extra whitespace</a:t>
            </a:r>
          </a:p>
          <a:p>
            <a:pPr algn="l">
              <a:lnSpc>
                <a:spcPts val="3359"/>
              </a:lnSpc>
            </a:pPr>
            <a:endParaRPr lang="en-US" sz="2399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3359"/>
              </a:lnSpc>
            </a:pPr>
            <a:r>
              <a:rPr lang="en-US" sz="2399" b="1">
                <a:solidFill>
                  <a:srgbClr val="000000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Feature Extraction:</a:t>
            </a:r>
          </a:p>
          <a:p>
            <a:pPr algn="l">
              <a:lnSpc>
                <a:spcPts val="3359"/>
              </a:lnSpc>
            </a:pPr>
            <a:endParaRPr lang="en-US" sz="2399" b="1">
              <a:solidFill>
                <a:srgbClr val="000000"/>
              </a:solidFill>
              <a:latin typeface="Poppins Semi-Bold"/>
              <a:ea typeface="Poppins Semi-Bold"/>
              <a:cs typeface="Poppins Semi-Bold"/>
              <a:sym typeface="Poppins Semi-Bold"/>
            </a:endParaRPr>
          </a:p>
          <a:p>
            <a:pPr algn="l">
              <a:lnSpc>
                <a:spcPts val="3359"/>
              </a:lnSpc>
            </a:pPr>
            <a:endParaRPr lang="en-US" sz="2399" b="1">
              <a:solidFill>
                <a:srgbClr val="000000"/>
              </a:solidFill>
              <a:latin typeface="Poppins Semi-Bold"/>
              <a:ea typeface="Poppins Semi-Bold"/>
              <a:cs typeface="Poppins Semi-Bold"/>
              <a:sym typeface="Poppins Semi-Bold"/>
            </a:endParaRPr>
          </a:p>
          <a:p>
            <a:pPr algn="l">
              <a:lnSpc>
                <a:spcPts val="3359"/>
              </a:lnSpc>
            </a:pPr>
            <a:endParaRPr lang="en-US" sz="2399" b="1">
              <a:solidFill>
                <a:srgbClr val="000000"/>
              </a:solidFill>
              <a:latin typeface="Poppins Semi-Bold"/>
              <a:ea typeface="Poppins Semi-Bold"/>
              <a:cs typeface="Poppins Semi-Bold"/>
              <a:sym typeface="Poppins Semi-Bold"/>
            </a:endParaRPr>
          </a:p>
          <a:p>
            <a:pPr algn="l">
              <a:lnSpc>
                <a:spcPts val="3359"/>
              </a:lnSpc>
            </a:pPr>
            <a:endParaRPr lang="en-US" sz="2399" b="1">
              <a:solidFill>
                <a:srgbClr val="000000"/>
              </a:solidFill>
              <a:latin typeface="Poppins Semi-Bold"/>
              <a:ea typeface="Poppins Semi-Bold"/>
              <a:cs typeface="Poppins Semi-Bold"/>
              <a:sym typeface="Poppins Semi-Bold"/>
            </a:endParaRPr>
          </a:p>
          <a:p>
            <a:pPr algn="l">
              <a:lnSpc>
                <a:spcPts val="3359"/>
              </a:lnSpc>
            </a:pPr>
            <a:endParaRPr lang="en-US" sz="2399" b="1">
              <a:solidFill>
                <a:srgbClr val="000000"/>
              </a:solidFill>
              <a:latin typeface="Poppins Semi-Bold"/>
              <a:ea typeface="Poppins Semi-Bold"/>
              <a:cs typeface="Poppins Semi-Bold"/>
              <a:sym typeface="Poppins Semi-Bold"/>
            </a:endParaRPr>
          </a:p>
          <a:p>
            <a:pPr algn="l">
              <a:lnSpc>
                <a:spcPts val="3359"/>
              </a:lnSpc>
            </a:pPr>
            <a:endParaRPr lang="en-US" sz="2399" b="1">
              <a:solidFill>
                <a:srgbClr val="000000"/>
              </a:solidFill>
              <a:latin typeface="Poppins Semi-Bold"/>
              <a:ea typeface="Poppins Semi-Bold"/>
              <a:cs typeface="Poppins Semi-Bold"/>
              <a:sym typeface="Poppins Semi-Bold"/>
            </a:endParaRPr>
          </a:p>
          <a:p>
            <a:pPr algn="l">
              <a:lnSpc>
                <a:spcPts val="3359"/>
              </a:lnSpc>
            </a:pPr>
            <a:endParaRPr lang="en-US" sz="2399" b="1">
              <a:solidFill>
                <a:srgbClr val="000000"/>
              </a:solidFill>
              <a:latin typeface="Poppins Semi-Bold"/>
              <a:ea typeface="Poppins Semi-Bold"/>
              <a:cs typeface="Poppins Semi-Bold"/>
              <a:sym typeface="Poppins Semi-Bold"/>
            </a:endParaRPr>
          </a:p>
          <a:p>
            <a:pPr algn="l">
              <a:lnSpc>
                <a:spcPts val="3359"/>
              </a:lnSpc>
            </a:pPr>
            <a:endParaRPr lang="en-US" sz="2399" b="1">
              <a:solidFill>
                <a:srgbClr val="000000"/>
              </a:solidFill>
              <a:latin typeface="Poppins Semi-Bold"/>
              <a:ea typeface="Poppins Semi-Bold"/>
              <a:cs typeface="Poppins Semi-Bold"/>
              <a:sym typeface="Poppins Semi-Bold"/>
            </a:endParaRPr>
          </a:p>
          <a:p>
            <a:pPr algn="l">
              <a:lnSpc>
                <a:spcPts val="3359"/>
              </a:lnSpc>
            </a:pPr>
            <a:r>
              <a:rPr lang="en-US" sz="2399" b="1">
                <a:solidFill>
                  <a:srgbClr val="000000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TF-IDF: </a:t>
            </a: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Term Frequency × Inverse Document Frequency - weights rare/important words higher</a:t>
            </a:r>
          </a:p>
        </p:txBody>
      </p:sp>
      <p:graphicFrame>
        <p:nvGraphicFramePr>
          <p:cNvPr id="8" name="Table 8"/>
          <p:cNvGraphicFramePr>
            <a:graphicFrameLocks noGrp="1"/>
          </p:cNvGraphicFramePr>
          <p:nvPr/>
        </p:nvGraphicFramePr>
        <p:xfrm>
          <a:off x="1035174" y="5800959"/>
          <a:ext cx="12538378" cy="2724150"/>
        </p:xfrm>
        <a:graphic>
          <a:graphicData uri="http://schemas.openxmlformats.org/drawingml/2006/table">
            <a:tbl>
              <a:tblPr/>
              <a:tblGrid>
                <a:gridCol w="318941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1064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73831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908050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Model Type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Method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Parameters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08050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Traditional ML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TF-IDF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max_features=10,000, n_gram=(1,2)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08050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Deep Learning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Word Embeddings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dim=128, vocab=10,000, max_len=200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9" name="TextBox 9"/>
          <p:cNvSpPr txBox="1"/>
          <p:nvPr/>
        </p:nvSpPr>
        <p:spPr>
          <a:xfrm>
            <a:off x="1028700" y="942975"/>
            <a:ext cx="16204653" cy="7382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18"/>
              </a:lnSpc>
              <a:spcBef>
                <a:spcPct val="0"/>
              </a:spcBef>
            </a:pPr>
            <a:r>
              <a:rPr lang="en-US" sz="4298">
                <a:solidFill>
                  <a:srgbClr val="593C8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DATA PREPROCESSING &amp; FEATURE EXTRACTION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0312" r="-20312"/>
            </a:stretch>
          </a:blipFill>
        </p:spPr>
      </p:sp>
      <p:sp>
        <p:nvSpPr>
          <p:cNvPr id="3" name="AutoShape 3"/>
          <p:cNvSpPr/>
          <p:nvPr/>
        </p:nvSpPr>
        <p:spPr>
          <a:xfrm>
            <a:off x="1028700" y="1739959"/>
            <a:ext cx="2618740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4" name="Group 4"/>
          <p:cNvGrpSpPr/>
          <p:nvPr/>
        </p:nvGrpSpPr>
        <p:grpSpPr>
          <a:xfrm>
            <a:off x="0" y="0"/>
            <a:ext cx="324460" cy="10287000"/>
            <a:chOff x="0" y="0"/>
            <a:chExt cx="85454" cy="2709333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5454" cy="2709333"/>
            </a:xfrm>
            <a:custGeom>
              <a:avLst/>
              <a:gdLst/>
              <a:ahLst/>
              <a:cxnLst/>
              <a:rect l="l" t="t" r="r" b="b"/>
              <a:pathLst>
                <a:path w="85454" h="2709333">
                  <a:moveTo>
                    <a:pt x="0" y="0"/>
                  </a:moveTo>
                  <a:lnTo>
                    <a:pt x="85454" y="0"/>
                  </a:lnTo>
                  <a:lnTo>
                    <a:pt x="8545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593C8F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85454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1028700" y="942975"/>
            <a:ext cx="16204653" cy="7382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18"/>
              </a:lnSpc>
              <a:spcBef>
                <a:spcPct val="0"/>
              </a:spcBef>
            </a:pPr>
            <a:r>
              <a:rPr lang="en-US" sz="4298">
                <a:solidFill>
                  <a:srgbClr val="593C8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DATA PREPROCESSING &amp; FEATURE EXTRACTION</a:t>
            </a:r>
          </a:p>
        </p:txBody>
      </p:sp>
      <p:sp>
        <p:nvSpPr>
          <p:cNvPr id="8" name="Freeform 8"/>
          <p:cNvSpPr/>
          <p:nvPr/>
        </p:nvSpPr>
        <p:spPr>
          <a:xfrm>
            <a:off x="2700900" y="2029236"/>
            <a:ext cx="12860252" cy="7914001"/>
          </a:xfrm>
          <a:custGeom>
            <a:avLst/>
            <a:gdLst/>
            <a:ahLst/>
            <a:cxnLst/>
            <a:rect l="l" t="t" r="r" b="b"/>
            <a:pathLst>
              <a:path w="12860252" h="7914001">
                <a:moveTo>
                  <a:pt x="0" y="0"/>
                </a:moveTo>
                <a:lnTo>
                  <a:pt x="12860252" y="0"/>
                </a:lnTo>
                <a:lnTo>
                  <a:pt x="12860252" y="7914002"/>
                </a:lnTo>
                <a:lnTo>
                  <a:pt x="0" y="791400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0312" r="-20312"/>
            </a:stretch>
          </a:blipFill>
        </p:spPr>
      </p:sp>
      <p:sp>
        <p:nvSpPr>
          <p:cNvPr id="3" name="AutoShape 3"/>
          <p:cNvSpPr/>
          <p:nvPr/>
        </p:nvSpPr>
        <p:spPr>
          <a:xfrm>
            <a:off x="1028700" y="1739959"/>
            <a:ext cx="2618740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4" name="Group 4"/>
          <p:cNvGrpSpPr/>
          <p:nvPr/>
        </p:nvGrpSpPr>
        <p:grpSpPr>
          <a:xfrm>
            <a:off x="0" y="0"/>
            <a:ext cx="324460" cy="10287000"/>
            <a:chOff x="0" y="0"/>
            <a:chExt cx="85454" cy="2709333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5454" cy="2709333"/>
            </a:xfrm>
            <a:custGeom>
              <a:avLst/>
              <a:gdLst/>
              <a:ahLst/>
              <a:cxnLst/>
              <a:rect l="l" t="t" r="r" b="b"/>
              <a:pathLst>
                <a:path w="85454" h="2709333">
                  <a:moveTo>
                    <a:pt x="0" y="0"/>
                  </a:moveTo>
                  <a:lnTo>
                    <a:pt x="85454" y="0"/>
                  </a:lnTo>
                  <a:lnTo>
                    <a:pt x="8545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593C8F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85454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1028700" y="942975"/>
            <a:ext cx="16204653" cy="7382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18"/>
              </a:lnSpc>
              <a:spcBef>
                <a:spcPct val="0"/>
              </a:spcBef>
            </a:pPr>
            <a:r>
              <a:rPr lang="en-US" sz="4298">
                <a:solidFill>
                  <a:srgbClr val="593C8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MODEL ARCHITECTURES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28700" y="2181225"/>
            <a:ext cx="16230600" cy="4248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399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Four Models Evaluated</a:t>
            </a:r>
          </a:p>
        </p:txBody>
      </p:sp>
      <p:graphicFrame>
        <p:nvGraphicFramePr>
          <p:cNvPr id="9" name="Table 9"/>
          <p:cNvGraphicFramePr>
            <a:graphicFrameLocks noGrp="1"/>
          </p:cNvGraphicFramePr>
          <p:nvPr/>
        </p:nvGraphicFramePr>
        <p:xfrm>
          <a:off x="1028700" y="2912390"/>
          <a:ext cx="15695035" cy="5848350"/>
        </p:xfrm>
        <a:graphic>
          <a:graphicData uri="http://schemas.openxmlformats.org/drawingml/2006/table">
            <a:tbl>
              <a:tblPr/>
              <a:tblGrid>
                <a:gridCol w="260601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53348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34986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20566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901221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Model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Key Feature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Advantage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Limitation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36782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SVM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Finds optimal hyperplane, maximizes margin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Robust in high dimensions, resists overfitting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Moderate speed (~5ms)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36782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Logistic Regression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Probabilistic output via sigmoid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Fast (~1ms), interpretable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Linear decision boundary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36782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Multinomial Naive Bayes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Bayes theorem + independence assumption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Fastest (~0.5ms), memory efficient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Independence assumption unrealistic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236782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BiLSTM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Processes forward + backward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Captures context, long-range dependencies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Slowest (50-100ms), data-hungry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0312" r="-20312"/>
            </a:stretch>
          </a:blipFill>
        </p:spPr>
      </p:sp>
      <p:sp>
        <p:nvSpPr>
          <p:cNvPr id="3" name="AutoShape 3"/>
          <p:cNvSpPr/>
          <p:nvPr/>
        </p:nvSpPr>
        <p:spPr>
          <a:xfrm>
            <a:off x="1028700" y="1739959"/>
            <a:ext cx="2618740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4" name="Group 4"/>
          <p:cNvGrpSpPr/>
          <p:nvPr/>
        </p:nvGrpSpPr>
        <p:grpSpPr>
          <a:xfrm>
            <a:off x="0" y="0"/>
            <a:ext cx="324460" cy="10287000"/>
            <a:chOff x="0" y="0"/>
            <a:chExt cx="85454" cy="2709333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5454" cy="2709333"/>
            </a:xfrm>
            <a:custGeom>
              <a:avLst/>
              <a:gdLst/>
              <a:ahLst/>
              <a:cxnLst/>
              <a:rect l="l" t="t" r="r" b="b"/>
              <a:pathLst>
                <a:path w="85454" h="2709333">
                  <a:moveTo>
                    <a:pt x="0" y="0"/>
                  </a:moveTo>
                  <a:lnTo>
                    <a:pt x="85454" y="0"/>
                  </a:lnTo>
                  <a:lnTo>
                    <a:pt x="8545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593C8F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85454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aphicFrame>
        <p:nvGraphicFramePr>
          <p:cNvPr id="7" name="Table 7"/>
          <p:cNvGraphicFramePr>
            <a:graphicFrameLocks noGrp="1"/>
          </p:cNvGraphicFramePr>
          <p:nvPr/>
        </p:nvGraphicFramePr>
        <p:xfrm>
          <a:off x="1028700" y="2904250"/>
          <a:ext cx="11161870" cy="5343525"/>
        </p:xfrm>
        <a:graphic>
          <a:graphicData uri="http://schemas.openxmlformats.org/drawingml/2006/table">
            <a:tbl>
              <a:tblPr/>
              <a:tblGrid>
                <a:gridCol w="287533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8105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0171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5754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14622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1026494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Model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Accuracy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Precision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Recall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F1-Score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26494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Logistic Regression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72.66%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55.70%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7.79%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13.66%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26494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SVM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72.53%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52.26%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13.04%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20.87%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37549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Multinomial Naive Bayes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72.69%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68.00%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3.19%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6.09%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26494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BiLSTM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72.22%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0.00%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0.00%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0.00%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8" name="TextBox 8"/>
          <p:cNvSpPr txBox="1"/>
          <p:nvPr/>
        </p:nvSpPr>
        <p:spPr>
          <a:xfrm>
            <a:off x="1028700" y="942975"/>
            <a:ext cx="16204653" cy="7382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18"/>
              </a:lnSpc>
              <a:spcBef>
                <a:spcPct val="0"/>
              </a:spcBef>
            </a:pPr>
            <a:r>
              <a:rPr lang="en-US" sz="4298">
                <a:solidFill>
                  <a:srgbClr val="593C8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LIAR DATASET RESULTS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461925" y="2837575"/>
            <a:ext cx="4771428" cy="41967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399" b="1">
                <a:solidFill>
                  <a:srgbClr val="000000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Key Findings:</a:t>
            </a:r>
          </a:p>
          <a:p>
            <a:pPr marL="518158" lvl="1" indent="-259079" algn="l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If you haven't specified the kind of voting to use, all models will default to majority class.</a:t>
            </a:r>
          </a:p>
          <a:p>
            <a:pPr marL="518158" lvl="1" indent="-259079" algn="l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SVM best (F1: 20.87%)</a:t>
            </a:r>
          </a:p>
          <a:p>
            <a:pPr marL="518158" lvl="1" indent="-259079" algn="l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BiLSTM completely fails - not enough data/contextLIAR is the most challenging dataset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28700" y="2017383"/>
            <a:ext cx="12654923" cy="4248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399" b="1">
                <a:solidFill>
                  <a:srgbClr val="000000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Challenge:</a:t>
            </a: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Class imbalance (72.2% Real / 27.8% Fake) + Short texts (17 words)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0312" r="-20312"/>
            </a:stretch>
          </a:blipFill>
        </p:spPr>
      </p:sp>
      <p:sp>
        <p:nvSpPr>
          <p:cNvPr id="3" name="AutoShape 3"/>
          <p:cNvSpPr/>
          <p:nvPr/>
        </p:nvSpPr>
        <p:spPr>
          <a:xfrm>
            <a:off x="1028700" y="1739959"/>
            <a:ext cx="2618740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4" name="Group 4"/>
          <p:cNvGrpSpPr/>
          <p:nvPr/>
        </p:nvGrpSpPr>
        <p:grpSpPr>
          <a:xfrm>
            <a:off x="0" y="0"/>
            <a:ext cx="324460" cy="10287000"/>
            <a:chOff x="0" y="0"/>
            <a:chExt cx="85454" cy="2709333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5454" cy="2709333"/>
            </a:xfrm>
            <a:custGeom>
              <a:avLst/>
              <a:gdLst/>
              <a:ahLst/>
              <a:cxnLst/>
              <a:rect l="l" t="t" r="r" b="b"/>
              <a:pathLst>
                <a:path w="85454" h="2709333">
                  <a:moveTo>
                    <a:pt x="0" y="0"/>
                  </a:moveTo>
                  <a:lnTo>
                    <a:pt x="85454" y="0"/>
                  </a:lnTo>
                  <a:lnTo>
                    <a:pt x="8545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593C8F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85454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aphicFrame>
        <p:nvGraphicFramePr>
          <p:cNvPr id="7" name="Table 7"/>
          <p:cNvGraphicFramePr>
            <a:graphicFrameLocks noGrp="1"/>
          </p:cNvGraphicFramePr>
          <p:nvPr/>
        </p:nvGraphicFramePr>
        <p:xfrm>
          <a:off x="1028700" y="2904250"/>
          <a:ext cx="11161870" cy="5343525"/>
        </p:xfrm>
        <a:graphic>
          <a:graphicData uri="http://schemas.openxmlformats.org/drawingml/2006/table">
            <a:tbl>
              <a:tblPr/>
              <a:tblGrid>
                <a:gridCol w="287533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8105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0171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5754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14622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1026494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Model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Accuracy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Precision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Recall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F1-Score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26494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Logistic Regression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49.33%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50.12%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66.23%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57.06%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26494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SVM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49.33%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50.12%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66.23%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57.06%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37549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Multinomial Naive Bayes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49.67%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50.48%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51.48%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50.97%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26494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BiLSTM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50.83%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50.83%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100.00%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67.40%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8" name="TextBox 8"/>
          <p:cNvSpPr txBox="1"/>
          <p:nvPr/>
        </p:nvSpPr>
        <p:spPr>
          <a:xfrm>
            <a:off x="1028700" y="942975"/>
            <a:ext cx="16204653" cy="7382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18"/>
              </a:lnSpc>
              <a:spcBef>
                <a:spcPct val="0"/>
              </a:spcBef>
            </a:pPr>
            <a:r>
              <a:rPr lang="en-US" sz="4298">
                <a:solidFill>
                  <a:srgbClr val="593C8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SOCIAL MEDIA DATASET RESULTS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461925" y="2837575"/>
            <a:ext cx="4771428" cy="41967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399" b="1">
                <a:solidFill>
                  <a:srgbClr val="000000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Key Findings:</a:t>
            </a:r>
          </a:p>
          <a:p>
            <a:pPr marL="518158" lvl="1" indent="-259079" algn="l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BiLSTM best (F1: 67.40%) and perfect recall</a:t>
            </a:r>
          </a:p>
          <a:p>
            <a:pPr marL="518158" lvl="1" indent="-259079" algn="l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Standard models at or close to random chance. In the case of informal text, deep learning learns patterns better.</a:t>
            </a:r>
          </a:p>
          <a:p>
            <a:pPr marL="518158" lvl="1" indent="-259079" algn="l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Low precision = lots of false positive results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28700" y="2017383"/>
            <a:ext cx="12654923" cy="4248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Challenge: Extremely short texts (7 words average)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0312" r="-20312"/>
            </a:stretch>
          </a:blipFill>
        </p:spPr>
      </p:sp>
      <p:sp>
        <p:nvSpPr>
          <p:cNvPr id="3" name="AutoShape 3"/>
          <p:cNvSpPr/>
          <p:nvPr/>
        </p:nvSpPr>
        <p:spPr>
          <a:xfrm>
            <a:off x="1028700" y="1739959"/>
            <a:ext cx="2618740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4" name="Group 4"/>
          <p:cNvGrpSpPr/>
          <p:nvPr/>
        </p:nvGrpSpPr>
        <p:grpSpPr>
          <a:xfrm>
            <a:off x="0" y="0"/>
            <a:ext cx="324460" cy="10287000"/>
            <a:chOff x="0" y="0"/>
            <a:chExt cx="85454" cy="2709333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5454" cy="2709333"/>
            </a:xfrm>
            <a:custGeom>
              <a:avLst/>
              <a:gdLst/>
              <a:ahLst/>
              <a:cxnLst/>
              <a:rect l="l" t="t" r="r" b="b"/>
              <a:pathLst>
                <a:path w="85454" h="2709333">
                  <a:moveTo>
                    <a:pt x="0" y="0"/>
                  </a:moveTo>
                  <a:lnTo>
                    <a:pt x="85454" y="0"/>
                  </a:lnTo>
                  <a:lnTo>
                    <a:pt x="8545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593C8F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85454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aphicFrame>
        <p:nvGraphicFramePr>
          <p:cNvPr id="7" name="Table 7"/>
          <p:cNvGraphicFramePr>
            <a:graphicFrameLocks noGrp="1"/>
          </p:cNvGraphicFramePr>
          <p:nvPr/>
        </p:nvGraphicFramePr>
        <p:xfrm>
          <a:off x="1028700" y="2904250"/>
          <a:ext cx="11161870" cy="5343525"/>
        </p:xfrm>
        <a:graphic>
          <a:graphicData uri="http://schemas.openxmlformats.org/drawingml/2006/table">
            <a:tbl>
              <a:tblPr/>
              <a:tblGrid>
                <a:gridCol w="287533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8105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0171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5754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14622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1026494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Model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Accuracy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Precision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Recall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F1-Score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26494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Logistic Regression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95.51%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95.21%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96.09%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95.65%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26494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SVM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96.52%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96.30%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96.96%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96.63%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37549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Multinomial Naive Bayes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85.94%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84.89%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88.39%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86.60%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26494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BiLSTM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93.48%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93.45%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93.88%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93.67%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8" name="TextBox 8"/>
          <p:cNvSpPr txBox="1"/>
          <p:nvPr/>
        </p:nvSpPr>
        <p:spPr>
          <a:xfrm>
            <a:off x="1028700" y="942975"/>
            <a:ext cx="16204653" cy="7382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18"/>
              </a:lnSpc>
              <a:spcBef>
                <a:spcPct val="0"/>
              </a:spcBef>
            </a:pPr>
            <a:r>
              <a:rPr lang="en-US" sz="4298">
                <a:solidFill>
                  <a:srgbClr val="593C8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WELFAKE DATASET RESULTS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461925" y="2837575"/>
            <a:ext cx="4771428" cy="67113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399" b="1">
                <a:solidFill>
                  <a:srgbClr val="000000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Key Findings:</a:t>
            </a:r>
          </a:p>
          <a:p>
            <a:pPr marL="518158" lvl="1" indent="-259079" algn="l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SVM achieves highest performance (F1: 96.63%)</a:t>
            </a:r>
          </a:p>
          <a:p>
            <a:pPr marL="518158" lvl="1" indent="-259079" algn="l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Adopting the best of both worlds leads to superior performance of all models (&gt;85% F1).Balanced and rich text = optimal conditions.</a:t>
            </a:r>
          </a:p>
          <a:p>
            <a:pPr marL="518158" lvl="1" indent="-259079" algn="l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The violation of the independence assumption of MNB causes its under performance.</a:t>
            </a:r>
          </a:p>
          <a:p>
            <a:pPr marL="518158" lvl="1" indent="-259079" algn="l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MNB is underperforming because it doesn't satisfy the independence assumption.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28700" y="2017383"/>
            <a:ext cx="12654923" cy="4248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Advantage: Balanced classes + Rich text (541 words)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0312" r="-20312"/>
            </a:stretch>
          </a:blipFill>
        </p:spPr>
      </p:sp>
      <p:sp>
        <p:nvSpPr>
          <p:cNvPr id="3" name="AutoShape 3"/>
          <p:cNvSpPr/>
          <p:nvPr/>
        </p:nvSpPr>
        <p:spPr>
          <a:xfrm>
            <a:off x="1028700" y="1739959"/>
            <a:ext cx="2618740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4" name="Group 4"/>
          <p:cNvGrpSpPr/>
          <p:nvPr/>
        </p:nvGrpSpPr>
        <p:grpSpPr>
          <a:xfrm>
            <a:off x="0" y="0"/>
            <a:ext cx="324460" cy="10287000"/>
            <a:chOff x="0" y="0"/>
            <a:chExt cx="85454" cy="2709333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5454" cy="2709333"/>
            </a:xfrm>
            <a:custGeom>
              <a:avLst/>
              <a:gdLst/>
              <a:ahLst/>
              <a:cxnLst/>
              <a:rect l="l" t="t" r="r" b="b"/>
              <a:pathLst>
                <a:path w="85454" h="2709333">
                  <a:moveTo>
                    <a:pt x="0" y="0"/>
                  </a:moveTo>
                  <a:lnTo>
                    <a:pt x="85454" y="0"/>
                  </a:lnTo>
                  <a:lnTo>
                    <a:pt x="8545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593C8F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85454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aphicFrame>
        <p:nvGraphicFramePr>
          <p:cNvPr id="7" name="Table 7"/>
          <p:cNvGraphicFramePr>
            <a:graphicFrameLocks noGrp="1"/>
          </p:cNvGraphicFramePr>
          <p:nvPr/>
        </p:nvGraphicFramePr>
        <p:xfrm>
          <a:off x="1028700" y="2904250"/>
          <a:ext cx="11161870" cy="5553075"/>
        </p:xfrm>
        <a:graphic>
          <a:graphicData uri="http://schemas.openxmlformats.org/drawingml/2006/table">
            <a:tbl>
              <a:tblPr/>
              <a:tblGrid>
                <a:gridCol w="287533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8105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0171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5754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14622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1237214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Model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LIAR (F1)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Social Media (F1)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WELFake (F1)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Average F1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26216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Logistic Regression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13.66%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57.06%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95.65%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55.46%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26216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SVM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20.87%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57.06%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96.63%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58.19%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37214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Multinomial Naive Bayes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6.09%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50.97%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86.60%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47.89%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26216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BiLSTM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0.00%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67.40%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93.67%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53.69%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8" name="TextBox 8"/>
          <p:cNvSpPr txBox="1"/>
          <p:nvPr/>
        </p:nvSpPr>
        <p:spPr>
          <a:xfrm>
            <a:off x="1028700" y="942975"/>
            <a:ext cx="16204653" cy="7382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18"/>
              </a:lnSpc>
              <a:spcBef>
                <a:spcPct val="0"/>
              </a:spcBef>
            </a:pPr>
            <a:r>
              <a:rPr lang="en-US" sz="4298">
                <a:solidFill>
                  <a:srgbClr val="593C8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OVERALL MODEL COMPARISON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461925" y="2837575"/>
            <a:ext cx="4771428" cy="41967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399" b="1">
                <a:solidFill>
                  <a:srgbClr val="000000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Key Findings:</a:t>
            </a:r>
          </a:p>
          <a:p>
            <a:pPr marL="518158" lvl="1" indent="-259079" algn="l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There are no optimal models in all domains</a:t>
            </a:r>
          </a:p>
          <a:p>
            <a:pPr marL="518158" lvl="1" indent="-259079" algn="l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Park City, Utah's SVM posted the top overall average F1 score (58.19%).</a:t>
            </a:r>
          </a:p>
          <a:p>
            <a:pPr marL="518158" lvl="1" indent="-259079" algn="l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BiLSTM creates success with social media.</a:t>
            </a:r>
          </a:p>
          <a:p>
            <a:pPr marL="518158" lvl="1" indent="-259079" algn="l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Dataset characteristics &gt; Model complexity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28700" y="2017383"/>
            <a:ext cx="12654923" cy="4248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Advantage: Balanced classes + Rich text (541 words)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0312" r="-20312"/>
            </a:stretch>
          </a:blipFill>
        </p:spPr>
      </p:sp>
      <p:sp>
        <p:nvSpPr>
          <p:cNvPr id="3" name="AutoShape 3"/>
          <p:cNvSpPr/>
          <p:nvPr/>
        </p:nvSpPr>
        <p:spPr>
          <a:xfrm>
            <a:off x="1028700" y="1739959"/>
            <a:ext cx="2618740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4" name="Group 4"/>
          <p:cNvGrpSpPr/>
          <p:nvPr/>
        </p:nvGrpSpPr>
        <p:grpSpPr>
          <a:xfrm>
            <a:off x="0" y="0"/>
            <a:ext cx="324460" cy="10287000"/>
            <a:chOff x="0" y="0"/>
            <a:chExt cx="85454" cy="2709333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5454" cy="2709333"/>
            </a:xfrm>
            <a:custGeom>
              <a:avLst/>
              <a:gdLst/>
              <a:ahLst/>
              <a:cxnLst/>
              <a:rect l="l" t="t" r="r" b="b"/>
              <a:pathLst>
                <a:path w="85454" h="2709333">
                  <a:moveTo>
                    <a:pt x="0" y="0"/>
                  </a:moveTo>
                  <a:lnTo>
                    <a:pt x="85454" y="0"/>
                  </a:lnTo>
                  <a:lnTo>
                    <a:pt x="8545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593C8F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85454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aphicFrame>
        <p:nvGraphicFramePr>
          <p:cNvPr id="7" name="Table 7"/>
          <p:cNvGraphicFramePr>
            <a:graphicFrameLocks noGrp="1"/>
          </p:cNvGraphicFramePr>
          <p:nvPr/>
        </p:nvGraphicFramePr>
        <p:xfrm>
          <a:off x="1028700" y="2904250"/>
          <a:ext cx="10968985" cy="5848350"/>
        </p:xfrm>
        <a:graphic>
          <a:graphicData uri="http://schemas.openxmlformats.org/drawingml/2006/table">
            <a:tbl>
              <a:tblPr/>
              <a:tblGrid>
                <a:gridCol w="336647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289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4601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32749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236782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Model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Speed (ms/sample)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Relative Speed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Best Application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36782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Multinomial Naive Bayes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~0.5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Fastest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High-throughput, limited resources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01221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Logistic Regression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~1.0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Fast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Real-time systems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36782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SVM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~5.0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Moderate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Accuracy-critical applications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236782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BiLSTM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~50-100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Slow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Offline/background processing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8" name="TextBox 8"/>
          <p:cNvSpPr txBox="1"/>
          <p:nvPr/>
        </p:nvSpPr>
        <p:spPr>
          <a:xfrm>
            <a:off x="1028700" y="942975"/>
            <a:ext cx="16204653" cy="7382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18"/>
              </a:lnSpc>
              <a:spcBef>
                <a:spcPct val="0"/>
              </a:spcBef>
            </a:pPr>
            <a:r>
              <a:rPr lang="en-US" sz="4298">
                <a:solidFill>
                  <a:srgbClr val="593C8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ACCURACY-SPEED TRADEOFF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461925" y="2837575"/>
            <a:ext cx="4771428" cy="16821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399" b="1">
                <a:solidFill>
                  <a:srgbClr val="000000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Practical Recommendation:</a:t>
            </a:r>
          </a:p>
          <a:p>
            <a:pPr algn="l">
              <a:lnSpc>
                <a:spcPts val="3359"/>
              </a:lnSpc>
            </a:pPr>
            <a:r>
              <a:rPr lang="en-US" sz="2399" b="1">
                <a:solidFill>
                  <a:srgbClr val="000000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Logistic Regression</a:t>
            </a: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offers the best accuracy-speed tradeoff for most real-time applications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28700" y="2017383"/>
            <a:ext cx="12654923" cy="4248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Inference Speed Comparison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0312" r="-20312"/>
            </a:stretch>
          </a:blipFill>
        </p:spPr>
      </p:sp>
      <p:sp>
        <p:nvSpPr>
          <p:cNvPr id="3" name="AutoShape 3"/>
          <p:cNvSpPr/>
          <p:nvPr/>
        </p:nvSpPr>
        <p:spPr>
          <a:xfrm>
            <a:off x="1028700" y="2461964"/>
            <a:ext cx="2618740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4" name="Group 4"/>
          <p:cNvGrpSpPr/>
          <p:nvPr/>
        </p:nvGrpSpPr>
        <p:grpSpPr>
          <a:xfrm>
            <a:off x="0" y="0"/>
            <a:ext cx="324460" cy="10287000"/>
            <a:chOff x="0" y="0"/>
            <a:chExt cx="85454" cy="2709333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5454" cy="2709333"/>
            </a:xfrm>
            <a:custGeom>
              <a:avLst/>
              <a:gdLst/>
              <a:ahLst/>
              <a:cxnLst/>
              <a:rect l="l" t="t" r="r" b="b"/>
              <a:pathLst>
                <a:path w="85454" h="2709333">
                  <a:moveTo>
                    <a:pt x="0" y="0"/>
                  </a:moveTo>
                  <a:lnTo>
                    <a:pt x="85454" y="0"/>
                  </a:lnTo>
                  <a:lnTo>
                    <a:pt x="8545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593C8F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85454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aphicFrame>
        <p:nvGraphicFramePr>
          <p:cNvPr id="7" name="Table 7"/>
          <p:cNvGraphicFramePr>
            <a:graphicFrameLocks noGrp="1"/>
          </p:cNvGraphicFramePr>
          <p:nvPr/>
        </p:nvGraphicFramePr>
        <p:xfrm>
          <a:off x="8910558" y="552450"/>
          <a:ext cx="9067122" cy="9182100"/>
        </p:xfrm>
        <a:graphic>
          <a:graphicData uri="http://schemas.openxmlformats.org/drawingml/2006/table">
            <a:tbl>
              <a:tblPr/>
              <a:tblGrid>
                <a:gridCol w="528269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028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8155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918210">
                <a:tc>
                  <a:txBody>
                    <a:bodyPr/>
                    <a:lstStyle/>
                    <a:p>
                      <a:pPr algn="l">
                        <a:lnSpc>
                          <a:spcPts val="2799"/>
                        </a:lnSpc>
                        <a:defRPr/>
                      </a:pPr>
                      <a:r>
                        <a:rPr lang="en-US" sz="19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Training → Testing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2799"/>
                        </a:lnSpc>
                        <a:defRPr/>
                      </a:pPr>
                      <a:r>
                        <a:rPr lang="en-US" sz="19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F1-Score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2799"/>
                        </a:lnSpc>
                        <a:defRPr/>
                      </a:pPr>
                      <a:r>
                        <a:rPr lang="en-US" sz="19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Degradation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18210">
                <a:tc>
                  <a:txBody>
                    <a:bodyPr/>
                    <a:lstStyle/>
                    <a:p>
                      <a:pPr algn="l">
                        <a:lnSpc>
                          <a:spcPts val="2799"/>
                        </a:lnSpc>
                        <a:defRPr/>
                      </a:pPr>
                      <a:r>
                        <a:rPr lang="en-US" sz="19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LIAR → LIAR (Within)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2799"/>
                        </a:lnSpc>
                        <a:defRPr/>
                      </a:pPr>
                      <a:r>
                        <a:rPr lang="en-US" sz="19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20.87%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2799"/>
                        </a:lnSpc>
                        <a:defRPr/>
                      </a:pPr>
                      <a:r>
                        <a:rPr lang="en-US" sz="19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Baseline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18210">
                <a:tc>
                  <a:txBody>
                    <a:bodyPr/>
                    <a:lstStyle/>
                    <a:p>
                      <a:pPr algn="l">
                        <a:lnSpc>
                          <a:spcPts val="2799"/>
                        </a:lnSpc>
                        <a:defRPr/>
                      </a:pPr>
                      <a:r>
                        <a:rPr lang="en-US" sz="19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LIAR → WELFake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2799"/>
                        </a:lnSpc>
                        <a:defRPr/>
                      </a:pPr>
                      <a:r>
                        <a:rPr lang="en-US" sz="19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~10%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2799"/>
                        </a:lnSpc>
                        <a:defRPr/>
                      </a:pPr>
                      <a:r>
                        <a:rPr lang="en-US" sz="19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~52%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18210">
                <a:tc>
                  <a:txBody>
                    <a:bodyPr/>
                    <a:lstStyle/>
                    <a:p>
                      <a:pPr algn="l">
                        <a:lnSpc>
                          <a:spcPts val="2799"/>
                        </a:lnSpc>
                        <a:defRPr/>
                      </a:pPr>
                      <a:r>
                        <a:rPr lang="en-US" sz="19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LIAR → Social Media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2799"/>
                        </a:lnSpc>
                        <a:defRPr/>
                      </a:pPr>
                      <a:r>
                        <a:rPr lang="en-US" sz="19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~15%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2799"/>
                        </a:lnSpc>
                        <a:defRPr/>
                      </a:pPr>
                      <a:r>
                        <a:rPr lang="en-US" sz="19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~28%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18210">
                <a:tc>
                  <a:txBody>
                    <a:bodyPr/>
                    <a:lstStyle/>
                    <a:p>
                      <a:pPr algn="l">
                        <a:lnSpc>
                          <a:spcPts val="2799"/>
                        </a:lnSpc>
                        <a:defRPr/>
                      </a:pPr>
                      <a:r>
                        <a:rPr lang="en-US" sz="19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WELFake → WELFake (Within)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2799"/>
                        </a:lnSpc>
                        <a:defRPr/>
                      </a:pPr>
                      <a:r>
                        <a:rPr lang="en-US" sz="19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96.63%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2799"/>
                        </a:lnSpc>
                        <a:defRPr/>
                      </a:pPr>
                      <a:r>
                        <a:rPr lang="en-US" sz="19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Baseline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918210">
                <a:tc>
                  <a:txBody>
                    <a:bodyPr/>
                    <a:lstStyle/>
                    <a:p>
                      <a:pPr algn="l">
                        <a:lnSpc>
                          <a:spcPts val="2799"/>
                        </a:lnSpc>
                        <a:defRPr/>
                      </a:pPr>
                      <a:r>
                        <a:rPr lang="en-US" sz="19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WELFake → LIAR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2799"/>
                        </a:lnSpc>
                        <a:defRPr/>
                      </a:pPr>
                      <a:r>
                        <a:rPr lang="en-US" sz="19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~15%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2799"/>
                        </a:lnSpc>
                        <a:defRPr/>
                      </a:pPr>
                      <a:r>
                        <a:rPr lang="en-US" sz="19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~84%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918210">
                <a:tc>
                  <a:txBody>
                    <a:bodyPr/>
                    <a:lstStyle/>
                    <a:p>
                      <a:pPr algn="l">
                        <a:lnSpc>
                          <a:spcPts val="2799"/>
                        </a:lnSpc>
                        <a:defRPr/>
                      </a:pPr>
                      <a:r>
                        <a:rPr lang="en-US" sz="19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WELFake → Social Media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2799"/>
                        </a:lnSpc>
                        <a:defRPr/>
                      </a:pPr>
                      <a:r>
                        <a:rPr lang="en-US" sz="19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~25%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2799"/>
                        </a:lnSpc>
                        <a:defRPr/>
                      </a:pPr>
                      <a:r>
                        <a:rPr lang="en-US" sz="19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~74%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918210">
                <a:tc>
                  <a:txBody>
                    <a:bodyPr/>
                    <a:lstStyle/>
                    <a:p>
                      <a:pPr algn="l">
                        <a:lnSpc>
                          <a:spcPts val="2799"/>
                        </a:lnSpc>
                        <a:defRPr/>
                      </a:pPr>
                      <a:r>
                        <a:rPr lang="en-US" sz="19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Social Media → Social Media (Within)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2799"/>
                        </a:lnSpc>
                        <a:defRPr/>
                      </a:pPr>
                      <a:r>
                        <a:rPr lang="en-US" sz="19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67.40%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2799"/>
                        </a:lnSpc>
                        <a:defRPr/>
                      </a:pPr>
                      <a:r>
                        <a:rPr lang="en-US" sz="19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Baseline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918210">
                <a:tc>
                  <a:txBody>
                    <a:bodyPr/>
                    <a:lstStyle/>
                    <a:p>
                      <a:pPr algn="l">
                        <a:lnSpc>
                          <a:spcPts val="2799"/>
                        </a:lnSpc>
                        <a:defRPr/>
                      </a:pPr>
                      <a:r>
                        <a:rPr lang="en-US" sz="19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Social Media → LIAR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2799"/>
                        </a:lnSpc>
                        <a:defRPr/>
                      </a:pPr>
                      <a:r>
                        <a:rPr lang="en-US" sz="19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~10%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2799"/>
                        </a:lnSpc>
                        <a:defRPr/>
                      </a:pPr>
                      <a:r>
                        <a:rPr lang="en-US" sz="19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~85%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918210">
                <a:tc>
                  <a:txBody>
                    <a:bodyPr/>
                    <a:lstStyle/>
                    <a:p>
                      <a:pPr algn="l">
                        <a:lnSpc>
                          <a:spcPts val="2799"/>
                        </a:lnSpc>
                        <a:defRPr/>
                      </a:pPr>
                      <a:r>
                        <a:rPr lang="en-US" sz="19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Social Media → WELFake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2799"/>
                        </a:lnSpc>
                        <a:defRPr/>
                      </a:pPr>
                      <a:r>
                        <a:rPr lang="en-US" sz="19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~15%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2799"/>
                        </a:lnSpc>
                        <a:defRPr/>
                      </a:pPr>
                      <a:r>
                        <a:rPr lang="en-US" sz="19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~78%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8" name="TextBox 8"/>
          <p:cNvSpPr txBox="1"/>
          <p:nvPr/>
        </p:nvSpPr>
        <p:spPr>
          <a:xfrm>
            <a:off x="1028700" y="942975"/>
            <a:ext cx="8147143" cy="14999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18"/>
              </a:lnSpc>
              <a:spcBef>
                <a:spcPct val="0"/>
              </a:spcBef>
            </a:pPr>
            <a:r>
              <a:rPr lang="en-US" sz="4298">
                <a:solidFill>
                  <a:srgbClr val="593C8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CROSS-DOMAIN GENERALIZATION RESULTS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8700" y="2546174"/>
            <a:ext cx="7265284" cy="4248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Cross-Domain Performance Degradation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0312" r="-20312"/>
            </a:stretch>
          </a:blipFill>
        </p:spPr>
      </p:sp>
      <p:sp>
        <p:nvSpPr>
          <p:cNvPr id="3" name="AutoShape 3"/>
          <p:cNvSpPr/>
          <p:nvPr/>
        </p:nvSpPr>
        <p:spPr>
          <a:xfrm>
            <a:off x="1028700" y="1700263"/>
            <a:ext cx="2618740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4" name="Group 4"/>
          <p:cNvGrpSpPr/>
          <p:nvPr/>
        </p:nvGrpSpPr>
        <p:grpSpPr>
          <a:xfrm>
            <a:off x="0" y="0"/>
            <a:ext cx="324460" cy="10287000"/>
            <a:chOff x="0" y="0"/>
            <a:chExt cx="85454" cy="2709333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5454" cy="2709333"/>
            </a:xfrm>
            <a:custGeom>
              <a:avLst/>
              <a:gdLst/>
              <a:ahLst/>
              <a:cxnLst/>
              <a:rect l="l" t="t" r="r" b="b"/>
              <a:pathLst>
                <a:path w="85454" h="2709333">
                  <a:moveTo>
                    <a:pt x="0" y="0"/>
                  </a:moveTo>
                  <a:lnTo>
                    <a:pt x="85454" y="0"/>
                  </a:lnTo>
                  <a:lnTo>
                    <a:pt x="8545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593C8F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85454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aphicFrame>
        <p:nvGraphicFramePr>
          <p:cNvPr id="7" name="Table 7"/>
          <p:cNvGraphicFramePr>
            <a:graphicFrameLocks noGrp="1"/>
          </p:cNvGraphicFramePr>
          <p:nvPr/>
        </p:nvGraphicFramePr>
        <p:xfrm>
          <a:off x="1028700" y="2380738"/>
          <a:ext cx="11879759" cy="4514850"/>
        </p:xfrm>
        <a:graphic>
          <a:graphicData uri="http://schemas.openxmlformats.org/drawingml/2006/table">
            <a:tbl>
              <a:tblPr/>
              <a:tblGrid>
                <a:gridCol w="225861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8942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77310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25861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902970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Factor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Impact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Example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Factor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02970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Text Length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Very High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LIAR (17 words) → WELFake (541 words)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Text Length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02970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Vocabulary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High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Formal (WELFake) → Informal (Social Media)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Vocabulary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02970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Style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High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Political statements → News articles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Style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02970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Label Definition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Moderate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6-level LIAR → Binary WELFake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Label Definition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8" name="TextBox 8"/>
          <p:cNvSpPr txBox="1"/>
          <p:nvPr/>
        </p:nvSpPr>
        <p:spPr>
          <a:xfrm>
            <a:off x="1028700" y="942975"/>
            <a:ext cx="8147143" cy="7382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18"/>
              </a:lnSpc>
              <a:spcBef>
                <a:spcPct val="0"/>
              </a:spcBef>
            </a:pPr>
            <a:r>
              <a:rPr lang="en-US" sz="4298">
                <a:solidFill>
                  <a:srgbClr val="593C8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CROSS-DOMAIN ANALYSIS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8700" y="1784473"/>
            <a:ext cx="7265284" cy="4248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Factors Driving Degradation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28700" y="7203183"/>
            <a:ext cx="14957845" cy="25203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399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Key Observations:</a:t>
            </a:r>
          </a:p>
          <a:p>
            <a:pPr marL="518158" lvl="1" indent="-259079" algn="l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All models suffer considerable degradation (down as much as 28-85% F1)</a:t>
            </a:r>
          </a:p>
          <a:p>
            <a:pPr marL="518158" lvl="1" indent="-259079" algn="l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BiLSTM is a more robust model than traditional ones.</a:t>
            </a:r>
          </a:p>
          <a:p>
            <a:pPr marL="518158" lvl="1" indent="-259079" algn="l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Short → Long transfer most challenging</a:t>
            </a:r>
          </a:p>
          <a:p>
            <a:pPr marL="518158" lvl="1" indent="-259079" algn="l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For the practical applications, domain adaptation, which is an important issue in robotics, is crucial.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0312" r="-20312"/>
            </a:stretch>
          </a:blipFill>
        </p:spPr>
      </p:sp>
      <p:sp>
        <p:nvSpPr>
          <p:cNvPr id="3" name="AutoShape 3"/>
          <p:cNvSpPr/>
          <p:nvPr/>
        </p:nvSpPr>
        <p:spPr>
          <a:xfrm>
            <a:off x="1028700" y="1700263"/>
            <a:ext cx="2618740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4" name="Group 4"/>
          <p:cNvGrpSpPr/>
          <p:nvPr/>
        </p:nvGrpSpPr>
        <p:grpSpPr>
          <a:xfrm>
            <a:off x="0" y="0"/>
            <a:ext cx="324460" cy="10287000"/>
            <a:chOff x="0" y="0"/>
            <a:chExt cx="85454" cy="2709333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5454" cy="2709333"/>
            </a:xfrm>
            <a:custGeom>
              <a:avLst/>
              <a:gdLst/>
              <a:ahLst/>
              <a:cxnLst/>
              <a:rect l="l" t="t" r="r" b="b"/>
              <a:pathLst>
                <a:path w="85454" h="2709333">
                  <a:moveTo>
                    <a:pt x="0" y="0"/>
                  </a:moveTo>
                  <a:lnTo>
                    <a:pt x="85454" y="0"/>
                  </a:lnTo>
                  <a:lnTo>
                    <a:pt x="8545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593C8F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85454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aphicFrame>
        <p:nvGraphicFramePr>
          <p:cNvPr id="7" name="Table 7"/>
          <p:cNvGraphicFramePr>
            <a:graphicFrameLocks noGrp="1"/>
          </p:cNvGraphicFramePr>
          <p:nvPr/>
        </p:nvGraphicFramePr>
        <p:xfrm>
          <a:off x="1028700" y="2380738"/>
          <a:ext cx="17259300" cy="3952875"/>
        </p:xfrm>
        <a:graphic>
          <a:graphicData uri="http://schemas.openxmlformats.org/drawingml/2006/table">
            <a:tbl>
              <a:tblPr/>
              <a:tblGrid>
                <a:gridCol w="225635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65182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3511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904064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RQ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Question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Answer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04064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RQ1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ML vs DL performance?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No single best; SVM best for structured text, BiLSTM best for informal short text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40683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RQ2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Optimal accuracy-speed tradeoff?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Logistic Regression: near SVM accuracy with much faster inference (~1 ms/sample)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04064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RQ3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Cross-domain generalization?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Significant degradation (28-85% F1 drop) - major challenge remains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8" name="TextBox 8"/>
          <p:cNvSpPr txBox="1"/>
          <p:nvPr/>
        </p:nvSpPr>
        <p:spPr>
          <a:xfrm>
            <a:off x="1028700" y="942975"/>
            <a:ext cx="11840811" cy="7382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18"/>
              </a:lnSpc>
              <a:spcBef>
                <a:spcPct val="0"/>
              </a:spcBef>
            </a:pPr>
            <a:r>
              <a:rPr lang="en-US" sz="4298">
                <a:solidFill>
                  <a:srgbClr val="593C8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RESEARCH QUESTIONS ANSWERED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8700" y="1784473"/>
            <a:ext cx="7265284" cy="4248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Addressing Research Questions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28700" y="7203183"/>
            <a:ext cx="14957845" cy="16821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399" b="1">
                <a:solidFill>
                  <a:srgbClr val="000000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Hypotheses Validation:</a:t>
            </a:r>
          </a:p>
          <a:p>
            <a:pPr marL="518158" lvl="1" indent="-259079" algn="l">
              <a:lnSpc>
                <a:spcPts val="3359"/>
              </a:lnSpc>
              <a:buFont typeface="Arial"/>
              <a:buChar char="•"/>
            </a:pPr>
            <a:r>
              <a:rPr lang="en-US" sz="2399" b="1">
                <a:solidFill>
                  <a:srgbClr val="000000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H1</a:t>
            </a: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(BiLSTM best overall) → </a:t>
            </a:r>
            <a:r>
              <a:rPr lang="en-US" sz="2399" b="1">
                <a:solidFill>
                  <a:srgbClr val="000000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Partially accepted</a:t>
            </a: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(best for social media only)</a:t>
            </a:r>
          </a:p>
          <a:p>
            <a:pPr marL="518158" lvl="1" indent="-259079" algn="l">
              <a:lnSpc>
                <a:spcPts val="3359"/>
              </a:lnSpc>
              <a:buFont typeface="Arial"/>
              <a:buChar char="•"/>
            </a:pPr>
            <a:r>
              <a:rPr lang="en-US" sz="2399" b="1">
                <a:solidFill>
                  <a:srgbClr val="000000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H2</a:t>
            </a: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(BiLSTM: better accuracy, slower) → </a:t>
            </a:r>
            <a:r>
              <a:rPr lang="en-US" sz="2399" b="1">
                <a:solidFill>
                  <a:srgbClr val="000000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Accepted</a:t>
            </a:r>
          </a:p>
          <a:p>
            <a:pPr marL="518158" lvl="1" indent="-259079" algn="l">
              <a:lnSpc>
                <a:spcPts val="3359"/>
              </a:lnSpc>
              <a:buFont typeface="Arial"/>
              <a:buChar char="•"/>
            </a:pPr>
            <a:r>
              <a:rPr lang="en-US" sz="2399" b="1">
                <a:solidFill>
                  <a:srgbClr val="000000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H3</a:t>
            </a: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(15-30% F1 drop) → </a:t>
            </a:r>
            <a:r>
              <a:rPr lang="en-US" sz="2399" b="1">
                <a:solidFill>
                  <a:srgbClr val="000000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Accepted</a:t>
            </a: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(often exceeds range)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0312" r="-20312"/>
            </a:stretch>
          </a:blipFill>
        </p:spPr>
      </p:sp>
      <p:sp>
        <p:nvSpPr>
          <p:cNvPr id="3" name="AutoShape 3"/>
          <p:cNvSpPr/>
          <p:nvPr/>
        </p:nvSpPr>
        <p:spPr>
          <a:xfrm>
            <a:off x="1028700" y="1700263"/>
            <a:ext cx="2618740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4" name="Group 4"/>
          <p:cNvGrpSpPr/>
          <p:nvPr/>
        </p:nvGrpSpPr>
        <p:grpSpPr>
          <a:xfrm>
            <a:off x="0" y="0"/>
            <a:ext cx="324460" cy="10287000"/>
            <a:chOff x="0" y="0"/>
            <a:chExt cx="85454" cy="2709333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5454" cy="2709333"/>
            </a:xfrm>
            <a:custGeom>
              <a:avLst/>
              <a:gdLst/>
              <a:ahLst/>
              <a:cxnLst/>
              <a:rect l="l" t="t" r="r" b="b"/>
              <a:pathLst>
                <a:path w="85454" h="2709333">
                  <a:moveTo>
                    <a:pt x="0" y="0"/>
                  </a:moveTo>
                  <a:lnTo>
                    <a:pt x="85454" y="0"/>
                  </a:lnTo>
                  <a:lnTo>
                    <a:pt x="8545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593C8F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85454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aphicFrame>
        <p:nvGraphicFramePr>
          <p:cNvPr id="7" name="Table 7"/>
          <p:cNvGraphicFramePr>
            <a:graphicFrameLocks noGrp="1"/>
          </p:cNvGraphicFramePr>
          <p:nvPr/>
        </p:nvGraphicFramePr>
        <p:xfrm>
          <a:off x="1028700" y="2383800"/>
          <a:ext cx="11682214" cy="4514850"/>
        </p:xfrm>
        <a:graphic>
          <a:graphicData uri="http://schemas.openxmlformats.org/drawingml/2006/table">
            <a:tbl>
              <a:tblPr/>
              <a:tblGrid>
                <a:gridCol w="331051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36576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00593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902970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Application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Recommended Model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 b="1">
                          <a:solidFill>
                            <a:srgbClr val="000000"/>
                          </a:solidFill>
                          <a:latin typeface="Poppins Bold"/>
                          <a:ea typeface="Poppins Bold"/>
                          <a:cs typeface="Poppins Bold"/>
                          <a:sym typeface="Poppins Bold"/>
                        </a:rPr>
                        <a:t>Rationale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02970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News Article Detection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SVM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Best accuracy (96.63% F1)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02970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Social Media Monitoring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BiLSTM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Best for informal, short text (67.40% F1)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02970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Real-time Systems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Logistic Regression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Best accuracy-speed tradeoff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02970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Resource-constrained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Multinomial Naive Bayes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Fastest inference (~0.5ms)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8" name="TextBox 8"/>
          <p:cNvSpPr txBox="1"/>
          <p:nvPr/>
        </p:nvSpPr>
        <p:spPr>
          <a:xfrm>
            <a:off x="1028700" y="942975"/>
            <a:ext cx="11840811" cy="7382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18"/>
              </a:lnSpc>
              <a:spcBef>
                <a:spcPct val="0"/>
              </a:spcBef>
            </a:pPr>
            <a:r>
              <a:rPr lang="en-US" sz="4298">
                <a:solidFill>
                  <a:srgbClr val="593C8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PRACTICAL IMPLICATIONS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8700" y="1784473"/>
            <a:ext cx="7265284" cy="4248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Key Takeaways for Practitioners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0312" r="-20312"/>
            </a:stretch>
          </a:blipFill>
        </p:spPr>
      </p:sp>
      <p:sp>
        <p:nvSpPr>
          <p:cNvPr id="3" name="AutoShape 3"/>
          <p:cNvSpPr/>
          <p:nvPr/>
        </p:nvSpPr>
        <p:spPr>
          <a:xfrm>
            <a:off x="1028700" y="1700263"/>
            <a:ext cx="2618740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4" name="Group 4"/>
          <p:cNvGrpSpPr/>
          <p:nvPr/>
        </p:nvGrpSpPr>
        <p:grpSpPr>
          <a:xfrm>
            <a:off x="0" y="0"/>
            <a:ext cx="324460" cy="10287000"/>
            <a:chOff x="0" y="0"/>
            <a:chExt cx="85454" cy="2709333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5454" cy="2709333"/>
            </a:xfrm>
            <a:custGeom>
              <a:avLst/>
              <a:gdLst/>
              <a:ahLst/>
              <a:cxnLst/>
              <a:rect l="l" t="t" r="r" b="b"/>
              <a:pathLst>
                <a:path w="85454" h="2709333">
                  <a:moveTo>
                    <a:pt x="0" y="0"/>
                  </a:moveTo>
                  <a:lnTo>
                    <a:pt x="85454" y="0"/>
                  </a:lnTo>
                  <a:lnTo>
                    <a:pt x="8545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593C8F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85454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1028700" y="942975"/>
            <a:ext cx="11840811" cy="7382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18"/>
              </a:lnSpc>
              <a:spcBef>
                <a:spcPct val="0"/>
              </a:spcBef>
            </a:pPr>
            <a:r>
              <a:rPr lang="en-US" sz="4298">
                <a:solidFill>
                  <a:srgbClr val="593C8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CONCLUSION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28700" y="1884402"/>
            <a:ext cx="16230600" cy="79997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19"/>
              </a:lnSpc>
            </a:pPr>
            <a:r>
              <a:rPr lang="en-US" sz="2299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Key Findings: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There is no universal best model – performance is dependent on domain characteristics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The right mix for the model is between data quality and complexity – rich text is best.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The cross domain generalization is a significant difficulty (28-85% drop in the F1 measure)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Accuracy-speed trade off is important – Logistic Regression does the best job –</a:t>
            </a:r>
          </a:p>
          <a:p>
            <a:pPr algn="l">
              <a:lnSpc>
                <a:spcPts val="3219"/>
              </a:lnSpc>
            </a:pPr>
            <a:endParaRPr lang="en-US" sz="2299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3219"/>
              </a:lnSpc>
            </a:pPr>
            <a:r>
              <a:rPr lang="en-US" sz="2299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Contributions: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The 4 models multiplied by the 3 datasets resulted in a systematic evaluation.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Quantified cross-domain degradation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Feedback on image repo by students (Google Colab): provided by students in the form of feedback/reproducible implementation.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Discussion of recommended models for use in practice</a:t>
            </a:r>
          </a:p>
          <a:p>
            <a:pPr algn="l">
              <a:lnSpc>
                <a:spcPts val="3219"/>
              </a:lnSpc>
            </a:pPr>
            <a:endParaRPr lang="en-US" sz="2299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3219"/>
              </a:lnSpc>
            </a:pPr>
            <a:r>
              <a:rPr lang="en-US" sz="2299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The Path Forward: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Learning from the picture(s) and the spoken/visual word + text analysis (MWE)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Domain adaptation techniques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BERT, RoBERTa etc.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Human-AI hybrid systems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While automated detection systems are not a silver bullet, they are a "powerful tool" in the fight against misinformation.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0312" r="-20312"/>
            </a:stretch>
          </a:blipFill>
        </p:spPr>
      </p:sp>
      <p:sp>
        <p:nvSpPr>
          <p:cNvPr id="3" name="AutoShape 3"/>
          <p:cNvSpPr/>
          <p:nvPr/>
        </p:nvSpPr>
        <p:spPr>
          <a:xfrm>
            <a:off x="1028700" y="1700263"/>
            <a:ext cx="2618740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4" name="Group 4"/>
          <p:cNvGrpSpPr/>
          <p:nvPr/>
        </p:nvGrpSpPr>
        <p:grpSpPr>
          <a:xfrm>
            <a:off x="0" y="0"/>
            <a:ext cx="324460" cy="10287000"/>
            <a:chOff x="0" y="0"/>
            <a:chExt cx="85454" cy="2709333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5454" cy="2709333"/>
            </a:xfrm>
            <a:custGeom>
              <a:avLst/>
              <a:gdLst/>
              <a:ahLst/>
              <a:cxnLst/>
              <a:rect l="l" t="t" r="r" b="b"/>
              <a:pathLst>
                <a:path w="85454" h="2709333">
                  <a:moveTo>
                    <a:pt x="0" y="0"/>
                  </a:moveTo>
                  <a:lnTo>
                    <a:pt x="85454" y="0"/>
                  </a:lnTo>
                  <a:lnTo>
                    <a:pt x="8545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593C8F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85454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1028700" y="942975"/>
            <a:ext cx="11840811" cy="7382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18"/>
              </a:lnSpc>
              <a:spcBef>
                <a:spcPct val="0"/>
              </a:spcBef>
            </a:pPr>
            <a:r>
              <a:rPr lang="en-US" sz="4298">
                <a:solidFill>
                  <a:srgbClr val="593C8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REFERENCES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28700" y="1884402"/>
            <a:ext cx="16230600" cy="79997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96569" lvl="1" indent="-248284" algn="l">
              <a:lnSpc>
                <a:spcPts val="3219"/>
              </a:lnSpc>
              <a:buAutoNum type="arabicPeriod"/>
            </a:pPr>
            <a:r>
              <a:rPr lang="en-US" sz="22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Abraham, T.M. et al. (2025) “Leveraging data analytics for detection and impact evaluation of fake news and deepfakes in social networks,” Humanities and Social Sciences Communications, 12(1), pp. 1–13.</a:t>
            </a:r>
          </a:p>
          <a:p>
            <a:pPr marL="496569" lvl="1" indent="-248284" algn="l">
              <a:lnSpc>
                <a:spcPts val="3219"/>
              </a:lnSpc>
              <a:buAutoNum type="arabicPeriod"/>
            </a:pPr>
            <a:r>
              <a:rPr lang="en-US" sz="22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Agunlejika, T. (2025) “Ai-driven fact-checking in journalism: Enhancing information veracity and combating misinformation: A systematic review,” Available at SSRN 5122225 [Preprint]. Available at: https://papers.ssrn.com/sol3/papers.cfm?abstract_id=5122225 (Accessed: July 10, 2026).</a:t>
            </a:r>
          </a:p>
          <a:p>
            <a:pPr marL="496569" lvl="1" indent="-248284" algn="l">
              <a:lnSpc>
                <a:spcPts val="3219"/>
              </a:lnSpc>
              <a:buAutoNum type="arabicPeriod"/>
            </a:pPr>
            <a:r>
              <a:rPr lang="en-US" sz="22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Ahmed, I. (2021) “Optimum Regularization Parameter C in Support Vector Machine (SVM) Binary Classification,” Toronto Metropolitan University [Preprint]. Available at: https://rshare.library.torontomu.ca/ndownloader/files/42175149 (Accessed: July 10, 2026).</a:t>
            </a:r>
          </a:p>
          <a:p>
            <a:pPr marL="496569" lvl="1" indent="-248284" algn="l">
              <a:lnSpc>
                <a:spcPts val="3219"/>
              </a:lnSpc>
              <a:buAutoNum type="arabicPeriod"/>
            </a:pPr>
            <a:r>
              <a:rPr lang="en-US" sz="22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Aliero, A.A. et al. (2023) “Systematic review on text normalization techniques and its approach to non-standard words.” Available at: http://irepo.futminna.edu.ng:8080/jspui/handle/123456789/27527 (Accessed: July 10, 2026).</a:t>
            </a:r>
          </a:p>
          <a:p>
            <a:pPr marL="496569" lvl="1" indent="-248284" algn="l">
              <a:lnSpc>
                <a:spcPts val="3219"/>
              </a:lnSpc>
              <a:buAutoNum type="arabicPeriod"/>
            </a:pPr>
            <a:r>
              <a:rPr lang="en-US" sz="22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Alnabhan, M.Q. and Branco, P. (2024) “BERTGuard: Two-Tiered Multi-Domain Fake News Detection with Class Imbalance Mitigation,” Big Data and Cognitive Computing, 8(8), p. 93. Available at: https://doi.org/10.3390/bdcc8080093.</a:t>
            </a:r>
          </a:p>
          <a:p>
            <a:pPr marL="496569" lvl="1" indent="-248284" algn="l">
              <a:lnSpc>
                <a:spcPts val="3219"/>
              </a:lnSpc>
              <a:buAutoNum type="arabicPeriod"/>
            </a:pPr>
            <a:r>
              <a:rPr lang="en-US" sz="22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Askhatuly, A. et al. (2025) “Adversarial attacks and defense mechanisms in machine learning: A structured review of methods, domains, and open challenges,” IEEE Access [Preprint]. Available at: https://ieeexplore.ieee.org/abstract/document/11214331/ (Accessed: August 14, 2026).</a:t>
            </a:r>
          </a:p>
          <a:p>
            <a:pPr marL="496569" lvl="1" indent="-248284" algn="l">
              <a:lnSpc>
                <a:spcPts val="3219"/>
              </a:lnSpc>
              <a:buAutoNum type="arabicPeriod"/>
            </a:pPr>
            <a:r>
              <a:rPr lang="en-US" sz="22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Biobank, M.B.A.L. 18 W.S.J. 18 W.V.A. 18 M.J.G. 18 C.M.S. 10 18 and A. 15, A. of U.R.D.P.T.C.S.H. 14 http://orcid org/0000-0002-0322-8970 W.X. 14 http://orcid org/0000-0001-6042-4487 R.E. (2024) “Genomic data in the all of us research program,” Nature, 627(8003), pp. 340–346.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0312" r="-20312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6366624" y="3449696"/>
            <a:ext cx="6278607" cy="12159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984"/>
              </a:lnSpc>
              <a:spcBef>
                <a:spcPct val="0"/>
              </a:spcBef>
            </a:pPr>
            <a:r>
              <a:rPr lang="en-US" sz="7131">
                <a:solidFill>
                  <a:srgbClr val="593C8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THANK YOU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0" y="0"/>
            <a:ext cx="763961" cy="10287000"/>
            <a:chOff x="0" y="0"/>
            <a:chExt cx="201208" cy="2709333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01208" cy="2709333"/>
            </a:xfrm>
            <a:custGeom>
              <a:avLst/>
              <a:gdLst/>
              <a:ahLst/>
              <a:cxnLst/>
              <a:rect l="l" t="t" r="r" b="b"/>
              <a:pathLst>
                <a:path w="201208" h="2709333">
                  <a:moveTo>
                    <a:pt x="0" y="0"/>
                  </a:moveTo>
                  <a:lnTo>
                    <a:pt x="201208" y="0"/>
                  </a:lnTo>
                  <a:lnTo>
                    <a:pt x="201208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593C8F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201208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6869132" y="4665604"/>
            <a:ext cx="5273590" cy="2153230"/>
          </a:xfrm>
          <a:custGeom>
            <a:avLst/>
            <a:gdLst/>
            <a:ahLst/>
            <a:cxnLst/>
            <a:rect l="l" t="t" r="r" b="b"/>
            <a:pathLst>
              <a:path w="5273590" h="2153230">
                <a:moveTo>
                  <a:pt x="0" y="0"/>
                </a:moveTo>
                <a:lnTo>
                  <a:pt x="5273590" y="0"/>
                </a:lnTo>
                <a:lnTo>
                  <a:pt x="5273590" y="2153230"/>
                </a:lnTo>
                <a:lnTo>
                  <a:pt x="0" y="215323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1983</Words>
  <Application>Microsoft Office PowerPoint</Application>
  <PresentationFormat>Custom</PresentationFormat>
  <Paragraphs>429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0" baseType="lpstr">
      <vt:lpstr>Arial</vt:lpstr>
      <vt:lpstr>Lato Bold</vt:lpstr>
      <vt:lpstr>Calibri</vt:lpstr>
      <vt:lpstr>League Spartan</vt:lpstr>
      <vt:lpstr>Poppins Semi-Bold</vt:lpstr>
      <vt:lpstr>Poppins Bold</vt:lpstr>
      <vt:lpstr>Poppins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Haroon</dc:title>
  <cp:lastModifiedBy>DELL</cp:lastModifiedBy>
  <cp:revision>2</cp:revision>
  <dcterms:created xsi:type="dcterms:W3CDTF">2006-08-16T00:00:00Z</dcterms:created>
  <dcterms:modified xsi:type="dcterms:W3CDTF">2026-08-20T10:37:07Z</dcterms:modified>
  <dc:identifier>DAHSjudSnGE</dc:identifier>
</cp:coreProperties>
</file>