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8" r:id="rId10"/>
    <p:sldId id="266" r:id="rId11"/>
    <p:sldId id="267" r:id="rId12"/>
    <p:sldId id="27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94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9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87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0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071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66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198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14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02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118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28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CFA5F-F3D1-4A1B-8726-740A8FDCDA5E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641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Operating System Overview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17</a:t>
            </a:r>
            <a:r>
              <a:rPr lang="en-GB" baseline="30000" dirty="0" smtClean="0"/>
              <a:t>th</a:t>
            </a:r>
            <a:r>
              <a:rPr lang="en-GB" dirty="0" smtClean="0"/>
              <a:t> November, 2015</a:t>
            </a:r>
          </a:p>
        </p:txBody>
      </p:sp>
    </p:spTree>
    <p:extLst>
      <p:ext uri="{BB962C8B-B14F-4D97-AF65-F5344CB8AC3E}">
        <p14:creationId xmlns:p14="http://schemas.microsoft.com/office/powerpoint/2010/main" val="1103914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Purpose and 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To hide the messy hardware/software interface</a:t>
            </a:r>
          </a:p>
          <a:p>
            <a:r>
              <a:rPr lang="en-GB" altLang="en-US"/>
              <a:t>Convenience – makes computer systems easier to use</a:t>
            </a:r>
          </a:p>
          <a:p>
            <a:r>
              <a:rPr lang="en-GB" altLang="en-US"/>
              <a:t>Efficiency – the computer system’s resources are managed in an efficient way</a:t>
            </a:r>
          </a:p>
          <a:p>
            <a:r>
              <a:rPr lang="en-GB" altLang="en-US"/>
              <a:t>To give the right set of hooks for the user, programmer and designer</a:t>
            </a:r>
          </a:p>
        </p:txBody>
      </p:sp>
    </p:spTree>
    <p:extLst>
      <p:ext uri="{BB962C8B-B14F-4D97-AF65-F5344CB8AC3E}">
        <p14:creationId xmlns:p14="http://schemas.microsoft.com/office/powerpoint/2010/main" val="3859727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System Layers and Views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3132138" y="2133600"/>
            <a:ext cx="1079500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r>
              <a:rPr lang="en-GB" altLang="en-US"/>
              <a:t>End User</a:t>
            </a:r>
          </a:p>
          <a:p>
            <a:pPr algn="ctr"/>
            <a:endParaRPr lang="en-GB" altLang="en-US"/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2555875" y="3429000"/>
            <a:ext cx="22320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Application Programs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2411413" y="3933825"/>
            <a:ext cx="2520950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Utilities</a:t>
            </a: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2268538" y="4437063"/>
            <a:ext cx="2808287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Operating System</a:t>
            </a:r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2124075" y="4941888"/>
            <a:ext cx="30956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Computer Hardware</a:t>
            </a:r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>
            <a:off x="3635375" y="263683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5651500" y="2852738"/>
            <a:ext cx="1368425" cy="792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Programmer</a:t>
            </a:r>
          </a:p>
        </p:txBody>
      </p:sp>
      <p:sp>
        <p:nvSpPr>
          <p:cNvPr id="7184" name="Rectangle 16"/>
          <p:cNvSpPr>
            <a:spLocks noChangeArrowheads="1"/>
          </p:cNvSpPr>
          <p:nvPr/>
        </p:nvSpPr>
        <p:spPr bwMode="auto">
          <a:xfrm>
            <a:off x="5867400" y="4149725"/>
            <a:ext cx="1368425" cy="7921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O.S.</a:t>
            </a:r>
          </a:p>
          <a:p>
            <a:pPr algn="ctr"/>
            <a:r>
              <a:rPr lang="en-GB" altLang="en-US"/>
              <a:t>Designer</a:t>
            </a:r>
          </a:p>
        </p:txBody>
      </p:sp>
      <p:sp>
        <p:nvSpPr>
          <p:cNvPr id="7185" name="Line 17"/>
          <p:cNvSpPr>
            <a:spLocks noChangeShapeType="1"/>
          </p:cNvSpPr>
          <p:nvPr/>
        </p:nvSpPr>
        <p:spPr bwMode="auto">
          <a:xfrm flipH="1">
            <a:off x="4859338" y="3644900"/>
            <a:ext cx="93662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6" name="Line 18"/>
          <p:cNvSpPr>
            <a:spLocks noChangeShapeType="1"/>
          </p:cNvSpPr>
          <p:nvPr/>
        </p:nvSpPr>
        <p:spPr bwMode="auto">
          <a:xfrm flipH="1">
            <a:off x="5003800" y="3644900"/>
            <a:ext cx="11525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 flipH="1">
            <a:off x="5148263" y="4581525"/>
            <a:ext cx="719137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02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Basic Functions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User/computer interface</a:t>
            </a:r>
          </a:p>
          <a:p>
            <a:pPr lvl="1"/>
            <a:r>
              <a:rPr lang="en-GB" altLang="en-US"/>
              <a:t>Program creation</a:t>
            </a:r>
          </a:p>
          <a:p>
            <a:pPr lvl="1"/>
            <a:r>
              <a:rPr lang="en-GB" altLang="en-US"/>
              <a:t>Program execution</a:t>
            </a:r>
          </a:p>
          <a:p>
            <a:pPr lvl="1"/>
            <a:r>
              <a:rPr lang="en-GB" altLang="en-US"/>
              <a:t>Access to I/O devices</a:t>
            </a:r>
          </a:p>
          <a:p>
            <a:pPr lvl="1"/>
            <a:r>
              <a:rPr lang="en-GB" altLang="en-US"/>
              <a:t>Control of access</a:t>
            </a:r>
          </a:p>
          <a:p>
            <a:pPr lvl="2"/>
            <a:r>
              <a:rPr lang="en-GB" altLang="en-US"/>
              <a:t>Access to files</a:t>
            </a:r>
          </a:p>
          <a:p>
            <a:pPr lvl="2"/>
            <a:r>
              <a:rPr lang="en-GB" altLang="en-US"/>
              <a:t>Access to facilities and resources (disk, comms, services)</a:t>
            </a:r>
          </a:p>
          <a:p>
            <a:pPr lvl="1"/>
            <a:r>
              <a:rPr lang="en-GB" altLang="en-US"/>
              <a:t>Access to the system itself</a:t>
            </a:r>
          </a:p>
        </p:txBody>
      </p:sp>
    </p:spTree>
    <p:extLst>
      <p:ext uri="{BB962C8B-B14F-4D97-AF65-F5344CB8AC3E}">
        <p14:creationId xmlns:p14="http://schemas.microsoft.com/office/powerpoint/2010/main" val="4002542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Basic Functions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Resource Management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Movement of data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Buses 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Access to and method of use of I/O devices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Storage of data 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Disk space, read/write policies, caching, location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Processing of data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Scheduling – who gets how much CPU time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Access to the processor(s)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Keeping the processor “fed”</a:t>
            </a:r>
          </a:p>
        </p:txBody>
      </p:sp>
    </p:spTree>
    <p:extLst>
      <p:ext uri="{BB962C8B-B14F-4D97-AF65-F5344CB8AC3E}">
        <p14:creationId xmlns:p14="http://schemas.microsoft.com/office/powerpoint/2010/main" val="2168151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…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OS - nothing magical, just another computer program executed on the CPU</a:t>
            </a:r>
          </a:p>
          <a:p>
            <a:r>
              <a:rPr lang="en-GB" altLang="en-US"/>
              <a:t>When not running, not in control</a:t>
            </a:r>
          </a:p>
          <a:p>
            <a:r>
              <a:rPr lang="en-GB" altLang="en-US"/>
              <a:t>Relies on the CPU to bring it back in periodically</a:t>
            </a:r>
          </a:p>
          <a:p>
            <a:r>
              <a:rPr lang="en-GB" altLang="en-US"/>
              <a:t>Mechanisms? Impact on efficiency (OS is an overhead)?  Priorities for OS operation?</a:t>
            </a:r>
          </a:p>
        </p:txBody>
      </p:sp>
    </p:spTree>
    <p:extLst>
      <p:ext uri="{BB962C8B-B14F-4D97-AF65-F5344CB8AC3E}">
        <p14:creationId xmlns:p14="http://schemas.microsoft.com/office/powerpoint/2010/main" val="3690735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EE43E-07E7-41A5-BF01-2C92BBED7913}" type="slidenum">
              <a:rPr lang="en-US">
                <a:solidFill>
                  <a:srgbClr val="000000"/>
                </a:solidFill>
              </a:rPr>
              <a:pPr/>
              <a:t>7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8" y="290513"/>
            <a:ext cx="7772400" cy="1143000"/>
          </a:xfrm>
        </p:spPr>
        <p:txBody>
          <a:bodyPr/>
          <a:lstStyle/>
          <a:p>
            <a:r>
              <a:rPr lang="en-GB">
                <a:solidFill>
                  <a:srgbClr val="6600CC"/>
                </a:solidFill>
              </a:rPr>
              <a:t>Simple computer architecture</a:t>
            </a:r>
            <a:endParaRPr lang="en-US">
              <a:solidFill>
                <a:srgbClr val="6600CC"/>
              </a:solidFill>
            </a:endParaRPr>
          </a:p>
        </p:txBody>
      </p:sp>
      <p:sp>
        <p:nvSpPr>
          <p:cNvPr id="90119" name="Rectangle 7"/>
          <p:cNvSpPr>
            <a:spLocks noChangeArrowheads="1"/>
          </p:cNvSpPr>
          <p:nvPr/>
        </p:nvSpPr>
        <p:spPr bwMode="auto">
          <a:xfrm>
            <a:off x="9255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CPU</a:t>
            </a:r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22526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RAM</a:t>
            </a:r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>
            <a:off x="35798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DISK</a:t>
            </a:r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49069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NET</a:t>
            </a:r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flipV="1">
            <a:off x="1290638" y="3932238"/>
            <a:ext cx="0" cy="817562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flipV="1">
            <a:off x="2662238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flipV="1">
            <a:off x="3981450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flipV="1">
            <a:off x="5313363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>
            <a:off x="1290638" y="4702175"/>
            <a:ext cx="5356225" cy="0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>
            <a:off x="6756400" y="4702175"/>
            <a:ext cx="1044575" cy="0"/>
          </a:xfrm>
          <a:prstGeom prst="line">
            <a:avLst/>
          </a:prstGeom>
          <a:noFill/>
          <a:ln w="101600">
            <a:solidFill>
              <a:srgbClr val="FF6600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9" name="Rectangle 17"/>
          <p:cNvSpPr>
            <a:spLocks noChangeArrowheads="1"/>
          </p:cNvSpPr>
          <p:nvPr/>
        </p:nvSpPr>
        <p:spPr bwMode="auto">
          <a:xfrm>
            <a:off x="4335463" y="4764088"/>
            <a:ext cx="159543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BUS</a:t>
            </a:r>
          </a:p>
        </p:txBody>
      </p:sp>
      <p:sp>
        <p:nvSpPr>
          <p:cNvPr id="90134" name="Rectangle 22"/>
          <p:cNvSpPr>
            <a:spLocks noChangeArrowheads="1"/>
          </p:cNvSpPr>
          <p:nvPr/>
        </p:nvSpPr>
        <p:spPr bwMode="auto">
          <a:xfrm>
            <a:off x="854075" y="2012950"/>
            <a:ext cx="1503363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Registers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PC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Stack pointer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PSW</a:t>
            </a:r>
          </a:p>
        </p:txBody>
      </p:sp>
      <p:sp>
        <p:nvSpPr>
          <p:cNvPr id="90135" name="Rectangle 23"/>
          <p:cNvSpPr>
            <a:spLocks noChangeArrowheads="1"/>
          </p:cNvSpPr>
          <p:nvPr/>
        </p:nvSpPr>
        <p:spPr bwMode="auto">
          <a:xfrm rot="-2946793">
            <a:off x="2301081" y="2177257"/>
            <a:ext cx="1939925" cy="48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Volatile memory</a:t>
            </a:r>
          </a:p>
        </p:txBody>
      </p:sp>
      <p:sp>
        <p:nvSpPr>
          <p:cNvPr id="90136" name="Rectangle 24"/>
          <p:cNvSpPr>
            <a:spLocks noChangeArrowheads="1"/>
          </p:cNvSpPr>
          <p:nvPr/>
        </p:nvSpPr>
        <p:spPr bwMode="auto">
          <a:xfrm rot="-2946793">
            <a:off x="3554412" y="2084388"/>
            <a:ext cx="2182813" cy="48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Persistent memory</a:t>
            </a:r>
          </a:p>
        </p:txBody>
      </p:sp>
      <p:sp>
        <p:nvSpPr>
          <p:cNvPr id="90137" name="Rectangle 25"/>
          <p:cNvSpPr>
            <a:spLocks noChangeArrowheads="1"/>
          </p:cNvSpPr>
          <p:nvPr/>
        </p:nvSpPr>
        <p:spPr bwMode="auto">
          <a:xfrm rot="-2946793">
            <a:off x="5043488" y="2319338"/>
            <a:ext cx="1563687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systems</a:t>
            </a:r>
          </a:p>
        </p:txBody>
      </p:sp>
      <p:sp>
        <p:nvSpPr>
          <p:cNvPr id="90138" name="Rectangle 26"/>
          <p:cNvSpPr>
            <a:spLocks noChangeArrowheads="1"/>
          </p:cNvSpPr>
          <p:nvPr/>
        </p:nvSpPr>
        <p:spPr bwMode="auto">
          <a:xfrm>
            <a:off x="6186488" y="4110038"/>
            <a:ext cx="2182812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local devices</a:t>
            </a:r>
          </a:p>
        </p:txBody>
      </p:sp>
    </p:spTree>
    <p:extLst>
      <p:ext uri="{BB962C8B-B14F-4D97-AF65-F5344CB8AC3E}">
        <p14:creationId xmlns:p14="http://schemas.microsoft.com/office/powerpoint/2010/main" val="106102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2A7A1-D555-4D02-BEA1-0B993EDB2BAE}" type="slidenum">
              <a:rPr lang="en-US">
                <a:solidFill>
                  <a:srgbClr val="000000"/>
                </a:solidFill>
              </a:rPr>
              <a:pPr/>
              <a:t>8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8" y="290513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6600CC"/>
                </a:solidFill>
              </a:rPr>
              <a:t>Interrupts vs. Traps</a:t>
            </a:r>
            <a:endParaRPr lang="en-US" dirty="0">
              <a:solidFill>
                <a:srgbClr val="6600CC"/>
              </a:solidFill>
            </a:endParaRPr>
          </a:p>
        </p:txBody>
      </p:sp>
      <p:sp>
        <p:nvSpPr>
          <p:cNvPr id="99332" name="Rectangle 4"/>
          <p:cNvSpPr>
            <a:spLocks noChangeArrowheads="1"/>
          </p:cNvSpPr>
          <p:nvPr/>
        </p:nvSpPr>
        <p:spPr bwMode="auto">
          <a:xfrm>
            <a:off x="9255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CPU</a:t>
            </a:r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22526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RAM</a:t>
            </a:r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35798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DISK</a:t>
            </a:r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49069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NET</a:t>
            </a:r>
          </a:p>
        </p:txBody>
      </p:sp>
      <p:sp>
        <p:nvSpPr>
          <p:cNvPr id="99336" name="Line 8"/>
          <p:cNvSpPr>
            <a:spLocks noChangeShapeType="1"/>
          </p:cNvSpPr>
          <p:nvPr/>
        </p:nvSpPr>
        <p:spPr bwMode="auto">
          <a:xfrm flipV="1">
            <a:off x="1290638" y="3932238"/>
            <a:ext cx="0" cy="817562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7" name="Line 9"/>
          <p:cNvSpPr>
            <a:spLocks noChangeShapeType="1"/>
          </p:cNvSpPr>
          <p:nvPr/>
        </p:nvSpPr>
        <p:spPr bwMode="auto">
          <a:xfrm flipV="1">
            <a:off x="2662238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 flipV="1">
            <a:off x="3981450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flipV="1">
            <a:off x="5313363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0" name="Line 12"/>
          <p:cNvSpPr>
            <a:spLocks noChangeShapeType="1"/>
          </p:cNvSpPr>
          <p:nvPr/>
        </p:nvSpPr>
        <p:spPr bwMode="auto">
          <a:xfrm>
            <a:off x="1290638" y="4702175"/>
            <a:ext cx="5356225" cy="0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>
            <a:off x="6756400" y="4702175"/>
            <a:ext cx="1044575" cy="0"/>
          </a:xfrm>
          <a:prstGeom prst="line">
            <a:avLst/>
          </a:prstGeom>
          <a:noFill/>
          <a:ln w="101600">
            <a:solidFill>
              <a:srgbClr val="FF6600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2" name="Rectangle 14"/>
          <p:cNvSpPr>
            <a:spLocks noChangeArrowheads="1"/>
          </p:cNvSpPr>
          <p:nvPr/>
        </p:nvSpPr>
        <p:spPr bwMode="auto">
          <a:xfrm>
            <a:off x="4335463" y="4764088"/>
            <a:ext cx="159543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BUS</a:t>
            </a:r>
          </a:p>
        </p:txBody>
      </p:sp>
      <p:sp>
        <p:nvSpPr>
          <p:cNvPr id="99347" name="Rectangle 19"/>
          <p:cNvSpPr>
            <a:spLocks noChangeArrowheads="1"/>
          </p:cNvSpPr>
          <p:nvPr/>
        </p:nvSpPr>
        <p:spPr bwMode="auto">
          <a:xfrm>
            <a:off x="6186488" y="4110038"/>
            <a:ext cx="2182812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local devices</a:t>
            </a:r>
          </a:p>
        </p:txBody>
      </p:sp>
      <p:sp>
        <p:nvSpPr>
          <p:cNvPr id="99348" name="Freeform 20"/>
          <p:cNvSpPr>
            <a:spLocks/>
          </p:cNvSpPr>
          <p:nvPr/>
        </p:nvSpPr>
        <p:spPr bwMode="auto">
          <a:xfrm>
            <a:off x="1504950" y="4049713"/>
            <a:ext cx="2797175" cy="1041400"/>
          </a:xfrm>
          <a:custGeom>
            <a:avLst/>
            <a:gdLst>
              <a:gd name="T0" fmla="*/ 1718 w 1762"/>
              <a:gd name="T1" fmla="*/ 0 h 656"/>
              <a:gd name="T2" fmla="*/ 1731 w 1762"/>
              <a:gd name="T3" fmla="*/ 224 h 656"/>
              <a:gd name="T4" fmla="*/ 1718 w 1762"/>
              <a:gd name="T5" fmla="*/ 526 h 656"/>
              <a:gd name="T6" fmla="*/ 1464 w 1762"/>
              <a:gd name="T7" fmla="*/ 644 h 656"/>
              <a:gd name="T8" fmla="*/ 441 w 1762"/>
              <a:gd name="T9" fmla="*/ 647 h 656"/>
              <a:gd name="T10" fmla="*/ 126 w 1762"/>
              <a:gd name="T11" fmla="*/ 602 h 656"/>
              <a:gd name="T12" fmla="*/ 12 w 1762"/>
              <a:gd name="T13" fmla="*/ 458 h 656"/>
              <a:gd name="T14" fmla="*/ 39 w 1762"/>
              <a:gd name="T15" fmla="*/ 8 h 6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762" h="656">
                <a:moveTo>
                  <a:pt x="1718" y="0"/>
                </a:moveTo>
                <a:cubicBezTo>
                  <a:pt x="1720" y="37"/>
                  <a:pt x="1731" y="136"/>
                  <a:pt x="1731" y="224"/>
                </a:cubicBezTo>
                <a:cubicBezTo>
                  <a:pt x="1731" y="312"/>
                  <a:pt x="1762" y="456"/>
                  <a:pt x="1718" y="526"/>
                </a:cubicBezTo>
                <a:cubicBezTo>
                  <a:pt x="1668" y="611"/>
                  <a:pt x="1569" y="632"/>
                  <a:pt x="1464" y="644"/>
                </a:cubicBezTo>
                <a:cubicBezTo>
                  <a:pt x="1359" y="656"/>
                  <a:pt x="564" y="644"/>
                  <a:pt x="441" y="647"/>
                </a:cubicBezTo>
                <a:cubicBezTo>
                  <a:pt x="222" y="637"/>
                  <a:pt x="189" y="638"/>
                  <a:pt x="126" y="602"/>
                </a:cubicBezTo>
                <a:cubicBezTo>
                  <a:pt x="63" y="566"/>
                  <a:pt x="26" y="557"/>
                  <a:pt x="12" y="458"/>
                </a:cubicBezTo>
                <a:cubicBezTo>
                  <a:pt x="0" y="353"/>
                  <a:pt x="34" y="102"/>
                  <a:pt x="39" y="8"/>
                </a:cubicBezTo>
              </a:path>
            </a:pathLst>
          </a:custGeom>
          <a:noFill/>
          <a:ln w="50800" cap="flat" cmpd="sng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9" name="Rectangle 21"/>
          <p:cNvSpPr>
            <a:spLocks noChangeArrowheads="1"/>
          </p:cNvSpPr>
          <p:nvPr/>
        </p:nvSpPr>
        <p:spPr bwMode="auto">
          <a:xfrm>
            <a:off x="1547813" y="5141913"/>
            <a:ext cx="2730500" cy="99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External device causes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solidFill>
                  <a:srgbClr val="000000"/>
                </a:solidFill>
                <a:latin typeface="Helvetica" pitchFamily="34" charset="0"/>
              </a:rPr>
              <a:t>interrupt</a:t>
            </a:r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1738313" y="1449388"/>
            <a:ext cx="4521200" cy="1423987"/>
          </a:xfrm>
          <a:prstGeom prst="cloudCallout">
            <a:avLst>
              <a:gd name="adj1" fmla="val -49403"/>
              <a:gd name="adj2" fmla="val 6928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Running program causes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solidFill>
                  <a:srgbClr val="000000"/>
                </a:solidFill>
                <a:latin typeface="Helvetica" pitchFamily="34" charset="0"/>
              </a:rPr>
              <a:t>trap</a:t>
            </a:r>
          </a:p>
        </p:txBody>
      </p:sp>
    </p:spTree>
    <p:extLst>
      <p:ext uri="{BB962C8B-B14F-4D97-AF65-F5344CB8AC3E}">
        <p14:creationId xmlns:p14="http://schemas.microsoft.com/office/powerpoint/2010/main" val="308576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6600CC"/>
                </a:solidFill>
              </a:rPr>
              <a:t>Traps and Interrupts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Traps are software calls to the operating system</a:t>
            </a:r>
          </a:p>
          <a:p>
            <a:r>
              <a:rPr lang="en-GB" dirty="0" smtClean="0"/>
              <a:t>Interrupts are hardware calls to the operating system</a:t>
            </a:r>
          </a:p>
          <a:p>
            <a:r>
              <a:rPr lang="en-GB" dirty="0" smtClean="0"/>
              <a:t>Both cause the processor to suspend its current activity and run other processes</a:t>
            </a:r>
          </a:p>
          <a:p>
            <a:r>
              <a:rPr lang="en-GB" dirty="0" smtClean="0"/>
              <a:t>More on process switching later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061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737600" y="6502400"/>
            <a:ext cx="406400" cy="355600"/>
          </a:xfrm>
        </p:spPr>
        <p:txBody>
          <a:bodyPr/>
          <a:lstStyle/>
          <a:p>
            <a:fld id="{0DABB808-1F44-44C3-AFD0-78BCDC616E54}" type="slidenum">
              <a:rPr lang="en-US">
                <a:solidFill>
                  <a:srgbClr val="000000"/>
                </a:solidFill>
              </a:rPr>
              <a:pPr/>
              <a:t>10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6600CC"/>
                </a:solidFill>
              </a:rPr>
              <a:t>CPU hardware: execution modes</a:t>
            </a:r>
            <a:endParaRPr lang="en-US">
              <a:solidFill>
                <a:srgbClr val="6600CC"/>
              </a:solidFill>
            </a:endParaRP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5350" y="1473200"/>
            <a:ext cx="7483475" cy="4622800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Kernel Mode</a:t>
            </a:r>
          </a:p>
          <a:p>
            <a:pPr lvl="1"/>
            <a:r>
              <a:rPr lang="en-GB">
                <a:solidFill>
                  <a:srgbClr val="6600CC"/>
                </a:solidFill>
              </a:rPr>
              <a:t>Like super-user: all powerful</a:t>
            </a:r>
          </a:p>
          <a:p>
            <a:pPr lvl="1"/>
            <a:r>
              <a:rPr lang="en-GB">
                <a:solidFill>
                  <a:srgbClr val="6600CC"/>
                </a:solidFill>
              </a:rPr>
              <a:t>Can execute any machine instruction</a:t>
            </a:r>
          </a:p>
          <a:p>
            <a:r>
              <a:rPr lang="en-GB">
                <a:solidFill>
                  <a:schemeClr val="tx1"/>
                </a:solidFill>
              </a:rPr>
              <a:t>User Mode</a:t>
            </a:r>
          </a:p>
          <a:p>
            <a:pPr lvl="1"/>
            <a:r>
              <a:rPr lang="en-GB">
                <a:solidFill>
                  <a:srgbClr val="6600CC"/>
                </a:solidFill>
                <a:cs typeface="Times New Roman" pitchFamily="18" charset="0"/>
              </a:rPr>
              <a:t>Like ordinary user: limited</a:t>
            </a:r>
          </a:p>
          <a:p>
            <a:pPr lvl="1"/>
            <a:r>
              <a:rPr lang="en-GB">
                <a:solidFill>
                  <a:srgbClr val="6600CC"/>
                </a:solidFill>
                <a:cs typeface="Times New Roman" pitchFamily="18" charset="0"/>
              </a:rPr>
              <a:t>Attempts to execute some instructions will TRAP</a:t>
            </a:r>
          </a:p>
          <a:p>
            <a:pPr lvl="1"/>
            <a:r>
              <a:rPr lang="en-GB">
                <a:solidFill>
                  <a:srgbClr val="6600CC"/>
                </a:solidFill>
                <a:cs typeface="Times New Roman" pitchFamily="18" charset="0"/>
              </a:rPr>
              <a:t>Attempts to access some memory locations will TRAP</a:t>
            </a:r>
          </a:p>
          <a:p>
            <a:pPr lvl="2"/>
            <a:endParaRPr lang="en-GB">
              <a:solidFill>
                <a:srgbClr val="6600CC"/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51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737600" y="6502400"/>
            <a:ext cx="406400" cy="355600"/>
          </a:xfrm>
        </p:spPr>
        <p:txBody>
          <a:bodyPr/>
          <a:lstStyle/>
          <a:p>
            <a:fld id="{FE60F318-1690-444E-BB32-BA7C2B3AF91A}" type="slidenum">
              <a:rPr lang="en-US">
                <a:solidFill>
                  <a:srgbClr val="000000"/>
                </a:solidFill>
              </a:rPr>
              <a:pPr/>
              <a:t>11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711200" y="0"/>
            <a:ext cx="7747000" cy="1143000"/>
          </a:xfrm>
        </p:spPr>
        <p:txBody>
          <a:bodyPr/>
          <a:lstStyle/>
          <a:p>
            <a:r>
              <a:rPr lang="en-GB" sz="4000">
                <a:solidFill>
                  <a:srgbClr val="6600CC"/>
                </a:solidFill>
              </a:rPr>
              <a:t>CPU hardware: memory protection</a:t>
            </a:r>
            <a:endParaRPr lang="en-US" sz="4000">
              <a:solidFill>
                <a:srgbClr val="6600CC"/>
              </a:solidFill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85850"/>
            <a:ext cx="4291013" cy="755650"/>
          </a:xfrm>
        </p:spPr>
        <p:txBody>
          <a:bodyPr/>
          <a:lstStyle/>
          <a:p>
            <a:pPr>
              <a:buFontTx/>
              <a:buNone/>
            </a:pPr>
            <a:r>
              <a:rPr lang="en-GB">
                <a:solidFill>
                  <a:srgbClr val="6600CC"/>
                </a:solidFill>
                <a:cs typeface="Times New Roman" pitchFamily="18" charset="0"/>
              </a:rPr>
              <a:t>eg Base &amp; limit registers</a:t>
            </a:r>
          </a:p>
          <a:p>
            <a:pPr lvl="2"/>
            <a:endParaRPr lang="en-GB">
              <a:solidFill>
                <a:srgbClr val="6600CC"/>
              </a:solidFill>
              <a:cs typeface="Times New Roman" pitchFamily="18" charset="0"/>
            </a:endParaRPr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6151563" y="2103438"/>
            <a:ext cx="1946275" cy="549275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6151563" y="2652713"/>
            <a:ext cx="1946275" cy="757237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Program A</a:t>
            </a:r>
          </a:p>
        </p:txBody>
      </p:sp>
      <p:sp>
        <p:nvSpPr>
          <p:cNvPr id="93192" name="Rectangle 8"/>
          <p:cNvSpPr>
            <a:spLocks noChangeArrowheads="1"/>
          </p:cNvSpPr>
          <p:nvPr/>
        </p:nvSpPr>
        <p:spPr bwMode="auto">
          <a:xfrm>
            <a:off x="6151563" y="3409950"/>
            <a:ext cx="1946275" cy="796925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>
            <a:off x="6151563" y="4206875"/>
            <a:ext cx="1946275" cy="482600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Program B</a:t>
            </a:r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>
            <a:off x="6151563" y="4689475"/>
            <a:ext cx="1946275" cy="457200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5" name="Rectangle 11"/>
          <p:cNvSpPr>
            <a:spLocks noChangeArrowheads="1"/>
          </p:cNvSpPr>
          <p:nvPr/>
        </p:nvSpPr>
        <p:spPr bwMode="auto">
          <a:xfrm>
            <a:off x="6151563" y="5146675"/>
            <a:ext cx="1946275" cy="954088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Operating System</a:t>
            </a:r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flipV="1">
            <a:off x="8456613" y="2103438"/>
            <a:ext cx="0" cy="39973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7" name="Rectangle 13"/>
          <p:cNvSpPr>
            <a:spLocks noChangeArrowheads="1"/>
          </p:cNvSpPr>
          <p:nvPr/>
        </p:nvSpPr>
        <p:spPr bwMode="auto">
          <a:xfrm rot="-5400000">
            <a:off x="7281069" y="3828257"/>
            <a:ext cx="280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All of RAM</a:t>
            </a:r>
          </a:p>
        </p:txBody>
      </p:sp>
      <p:sp>
        <p:nvSpPr>
          <p:cNvPr id="93198" name="AutoShape 14"/>
          <p:cNvSpPr>
            <a:spLocks/>
          </p:cNvSpPr>
          <p:nvPr/>
        </p:nvSpPr>
        <p:spPr bwMode="auto">
          <a:xfrm>
            <a:off x="2430463" y="3490913"/>
            <a:ext cx="1882775" cy="609600"/>
          </a:xfrm>
          <a:prstGeom prst="borderCallout1">
            <a:avLst>
              <a:gd name="adj1" fmla="val 18750"/>
              <a:gd name="adj2" fmla="val 104046"/>
              <a:gd name="adj3" fmla="val -13282"/>
              <a:gd name="adj4" fmla="val 197639"/>
            </a:avLst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Base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when running program A</a:t>
            </a:r>
          </a:p>
        </p:txBody>
      </p:sp>
      <p:sp>
        <p:nvSpPr>
          <p:cNvPr id="93199" name="AutoShape 15"/>
          <p:cNvSpPr>
            <a:spLocks/>
          </p:cNvSpPr>
          <p:nvPr/>
        </p:nvSpPr>
        <p:spPr bwMode="auto">
          <a:xfrm>
            <a:off x="2430463" y="2289175"/>
            <a:ext cx="1882775" cy="609600"/>
          </a:xfrm>
          <a:prstGeom prst="borderCallout1">
            <a:avLst>
              <a:gd name="adj1" fmla="val 18750"/>
              <a:gd name="adj2" fmla="val 104046"/>
              <a:gd name="adj3" fmla="val 59634"/>
              <a:gd name="adj4" fmla="val 197639"/>
            </a:avLst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Limit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when running program A</a:t>
            </a:r>
          </a:p>
        </p:txBody>
      </p:sp>
    </p:spTree>
    <p:extLst>
      <p:ext uri="{BB962C8B-B14F-4D97-AF65-F5344CB8AC3E}">
        <p14:creationId xmlns:p14="http://schemas.microsoft.com/office/powerpoint/2010/main" val="188043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Processes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86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Processes Run in Memory </a:t>
            </a:r>
          </a:p>
        </p:txBody>
      </p:sp>
      <p:sp>
        <p:nvSpPr>
          <p:cNvPr id="2048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More than one process running means using areas of memory for each process</a:t>
            </a:r>
          </a:p>
          <a:p>
            <a:r>
              <a:rPr lang="en-GB" smtClean="0"/>
              <a:t>Can’t overlap (obviously)</a:t>
            </a:r>
          </a:p>
          <a:p>
            <a:r>
              <a:rPr lang="en-GB" smtClean="0"/>
              <a:t>We use a base register and a limit register</a:t>
            </a:r>
          </a:p>
          <a:p>
            <a:pPr lvl="1"/>
            <a:r>
              <a:rPr lang="en-GB" b="1" smtClean="0"/>
              <a:t>Base</a:t>
            </a:r>
            <a:r>
              <a:rPr lang="en-GB" smtClean="0"/>
              <a:t> is the start address for this process’s code</a:t>
            </a:r>
          </a:p>
          <a:p>
            <a:pPr lvl="1"/>
            <a:r>
              <a:rPr lang="en-GB" b="1" smtClean="0"/>
              <a:t>Limit</a:t>
            </a:r>
            <a:r>
              <a:rPr lang="en-GB" smtClean="0"/>
              <a:t> is highest address available to the process</a:t>
            </a:r>
          </a:p>
          <a:p>
            <a:r>
              <a:rPr lang="en-GB" smtClean="0"/>
              <a:t>Need to use </a:t>
            </a:r>
            <a:r>
              <a:rPr lang="en-GB" b="1" smtClean="0"/>
              <a:t>virtual memory</a:t>
            </a:r>
            <a:r>
              <a:rPr lang="en-GB" smtClean="0"/>
              <a:t> techniques if the process is bigger than the defined slot</a:t>
            </a:r>
          </a:p>
        </p:txBody>
      </p:sp>
    </p:spTree>
    <p:extLst>
      <p:ext uri="{BB962C8B-B14F-4D97-AF65-F5344CB8AC3E}">
        <p14:creationId xmlns:p14="http://schemas.microsoft.com/office/powerpoint/2010/main" val="1045551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Memory Allocation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900113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2484438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4356100" y="2060575"/>
            <a:ext cx="1223963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6227763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900113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15" name="Rectangle 11"/>
          <p:cNvSpPr>
            <a:spLocks noChangeArrowheads="1"/>
          </p:cNvSpPr>
          <p:nvPr/>
        </p:nvSpPr>
        <p:spPr bwMode="auto">
          <a:xfrm>
            <a:off x="900113" y="3932238"/>
            <a:ext cx="1223962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A</a:t>
            </a:r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2484438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2484438" y="3932238"/>
            <a:ext cx="1223962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A</a:t>
            </a:r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4356100" y="4797425"/>
            <a:ext cx="1223963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21" name="Rectangle 17"/>
          <p:cNvSpPr>
            <a:spLocks noChangeArrowheads="1"/>
          </p:cNvSpPr>
          <p:nvPr/>
        </p:nvSpPr>
        <p:spPr bwMode="auto">
          <a:xfrm>
            <a:off x="6227763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22" name="Rectangle 18"/>
          <p:cNvSpPr>
            <a:spLocks noChangeArrowheads="1"/>
          </p:cNvSpPr>
          <p:nvPr/>
        </p:nvSpPr>
        <p:spPr bwMode="auto">
          <a:xfrm>
            <a:off x="6227763" y="4508500"/>
            <a:ext cx="1223962" cy="2889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D</a:t>
            </a:r>
          </a:p>
        </p:txBody>
      </p:sp>
      <p:sp>
        <p:nvSpPr>
          <p:cNvPr id="21523" name="Rectangle 19"/>
          <p:cNvSpPr>
            <a:spLocks noChangeArrowheads="1"/>
          </p:cNvSpPr>
          <p:nvPr/>
        </p:nvSpPr>
        <p:spPr bwMode="auto">
          <a:xfrm>
            <a:off x="2484438" y="3429000"/>
            <a:ext cx="1223962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4" name="Rectangle 20"/>
          <p:cNvSpPr>
            <a:spLocks noChangeArrowheads="1"/>
          </p:cNvSpPr>
          <p:nvPr/>
        </p:nvSpPr>
        <p:spPr bwMode="auto">
          <a:xfrm>
            <a:off x="2484438" y="2205038"/>
            <a:ext cx="1223962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25" name="Rectangle 21"/>
          <p:cNvSpPr>
            <a:spLocks noChangeArrowheads="1"/>
          </p:cNvSpPr>
          <p:nvPr/>
        </p:nvSpPr>
        <p:spPr bwMode="auto">
          <a:xfrm>
            <a:off x="4356100" y="3429000"/>
            <a:ext cx="1223963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6" name="Rectangle 22"/>
          <p:cNvSpPr>
            <a:spLocks noChangeArrowheads="1"/>
          </p:cNvSpPr>
          <p:nvPr/>
        </p:nvSpPr>
        <p:spPr bwMode="auto">
          <a:xfrm>
            <a:off x="4356100" y="2205038"/>
            <a:ext cx="1223963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227763" y="3429000"/>
            <a:ext cx="1223962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8" name="Rectangle 24"/>
          <p:cNvSpPr>
            <a:spLocks noChangeArrowheads="1"/>
          </p:cNvSpPr>
          <p:nvPr/>
        </p:nvSpPr>
        <p:spPr bwMode="auto">
          <a:xfrm>
            <a:off x="6227763" y="2205038"/>
            <a:ext cx="1223962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30" name="Text Box 26"/>
          <p:cNvSpPr txBox="1">
            <a:spLocks noChangeArrowheads="1"/>
          </p:cNvSpPr>
          <p:nvPr/>
        </p:nvSpPr>
        <p:spPr bwMode="auto">
          <a:xfrm>
            <a:off x="1547813" y="5661025"/>
            <a:ext cx="1860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Unused memory</a:t>
            </a:r>
          </a:p>
        </p:txBody>
      </p:sp>
      <p:sp>
        <p:nvSpPr>
          <p:cNvPr id="21531" name="Rectangle 27"/>
          <p:cNvSpPr>
            <a:spLocks noChangeArrowheads="1"/>
          </p:cNvSpPr>
          <p:nvPr/>
        </p:nvSpPr>
        <p:spPr bwMode="auto">
          <a:xfrm>
            <a:off x="971550" y="5661025"/>
            <a:ext cx="503238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971550" y="6164263"/>
            <a:ext cx="503238" cy="3603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33" name="Text Box 29"/>
          <p:cNvSpPr txBox="1">
            <a:spLocks noChangeArrowheads="1"/>
          </p:cNvSpPr>
          <p:nvPr/>
        </p:nvSpPr>
        <p:spPr bwMode="auto">
          <a:xfrm>
            <a:off x="1547813" y="6164263"/>
            <a:ext cx="297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Memory used by Process X</a:t>
            </a:r>
          </a:p>
        </p:txBody>
      </p:sp>
    </p:spTree>
    <p:extLst>
      <p:ext uri="{BB962C8B-B14F-4D97-AF65-F5344CB8AC3E}">
        <p14:creationId xmlns:p14="http://schemas.microsoft.com/office/powerpoint/2010/main" val="3605837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 Be in the Pool?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A process must be in memory to run</a:t>
            </a:r>
          </a:p>
          <a:p>
            <a:r>
              <a:rPr lang="en-GB" smtClean="0"/>
              <a:t>Decisions – </a:t>
            </a:r>
          </a:p>
          <a:p>
            <a:pPr lvl="1"/>
            <a:r>
              <a:rPr lang="en-GB" smtClean="0"/>
              <a:t>How many processes should be in memory?</a:t>
            </a:r>
          </a:p>
          <a:p>
            <a:pPr lvl="1"/>
            <a:r>
              <a:rPr lang="en-GB" smtClean="0"/>
              <a:t>Which ones?</a:t>
            </a:r>
          </a:p>
          <a:p>
            <a:pPr lvl="1"/>
            <a:r>
              <a:rPr lang="en-GB" smtClean="0"/>
              <a:t>What do we do when one can’t proceed?</a:t>
            </a:r>
          </a:p>
          <a:p>
            <a:pPr lvl="2"/>
            <a:r>
              <a:rPr lang="en-GB" smtClean="0"/>
              <a:t>Needs resources that are already in use</a:t>
            </a:r>
          </a:p>
          <a:p>
            <a:pPr lvl="2"/>
            <a:r>
              <a:rPr lang="en-GB" smtClean="0"/>
              <a:t>Has to wait for a physical action to complete</a:t>
            </a:r>
          </a:p>
          <a:p>
            <a:pPr lvl="1"/>
            <a:r>
              <a:rPr lang="en-GB" smtClean="0"/>
              <a:t>When a process is in memory, how much processor time should it receive?</a:t>
            </a:r>
          </a:p>
        </p:txBody>
      </p:sp>
    </p:spTree>
    <p:extLst>
      <p:ext uri="{BB962C8B-B14F-4D97-AF65-F5344CB8AC3E}">
        <p14:creationId xmlns:p14="http://schemas.microsoft.com/office/powerpoint/2010/main" val="2597941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High-level scheduling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decision to add to the pool of programs to be executed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Short-term scheduling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decision as to which available process shall be executed on the processor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I/O scheduling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decision as to which process’s pending I/O request shall be handled by an available I/O device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546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Process States</a:t>
            </a:r>
          </a:p>
        </p:txBody>
      </p:sp>
      <p:sp>
        <p:nvSpPr>
          <p:cNvPr id="5" name="Oval 4"/>
          <p:cNvSpPr/>
          <p:nvPr/>
        </p:nvSpPr>
        <p:spPr>
          <a:xfrm>
            <a:off x="1042988" y="2708275"/>
            <a:ext cx="1225550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New</a:t>
            </a:r>
          </a:p>
        </p:txBody>
      </p:sp>
      <p:sp>
        <p:nvSpPr>
          <p:cNvPr id="6" name="Oval 5"/>
          <p:cNvSpPr/>
          <p:nvPr/>
        </p:nvSpPr>
        <p:spPr>
          <a:xfrm>
            <a:off x="2700338" y="2708275"/>
            <a:ext cx="1223962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Ready</a:t>
            </a:r>
          </a:p>
        </p:txBody>
      </p:sp>
      <p:sp>
        <p:nvSpPr>
          <p:cNvPr id="7" name="Oval 6"/>
          <p:cNvSpPr/>
          <p:nvPr/>
        </p:nvSpPr>
        <p:spPr>
          <a:xfrm>
            <a:off x="3933825" y="4005263"/>
            <a:ext cx="1223963" cy="7191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Waiting</a:t>
            </a:r>
          </a:p>
        </p:txBody>
      </p:sp>
      <p:sp>
        <p:nvSpPr>
          <p:cNvPr id="8" name="Oval 7"/>
          <p:cNvSpPr/>
          <p:nvPr/>
        </p:nvSpPr>
        <p:spPr>
          <a:xfrm>
            <a:off x="5176838" y="2708275"/>
            <a:ext cx="1223962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Running</a:t>
            </a:r>
          </a:p>
        </p:txBody>
      </p:sp>
      <p:sp>
        <p:nvSpPr>
          <p:cNvPr id="9" name="Oval 8"/>
          <p:cNvSpPr/>
          <p:nvPr/>
        </p:nvSpPr>
        <p:spPr>
          <a:xfrm>
            <a:off x="6804025" y="2708275"/>
            <a:ext cx="1223963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Halted</a:t>
            </a:r>
          </a:p>
        </p:txBody>
      </p:sp>
      <p:cxnSp>
        <p:nvCxnSpPr>
          <p:cNvPr id="11" name="Straight Arrow Connector 10"/>
          <p:cNvCxnSpPr>
            <a:stCxn id="5" idx="6"/>
            <a:endCxn id="6" idx="2"/>
          </p:cNvCxnSpPr>
          <p:nvPr/>
        </p:nvCxnSpPr>
        <p:spPr>
          <a:xfrm>
            <a:off x="2268538" y="3068638"/>
            <a:ext cx="4318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6"/>
            <a:endCxn id="8" idx="2"/>
          </p:cNvCxnSpPr>
          <p:nvPr/>
        </p:nvCxnSpPr>
        <p:spPr>
          <a:xfrm>
            <a:off x="3924300" y="3068638"/>
            <a:ext cx="1252538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6"/>
            <a:endCxn id="9" idx="2"/>
          </p:cNvCxnSpPr>
          <p:nvPr/>
        </p:nvCxnSpPr>
        <p:spPr>
          <a:xfrm>
            <a:off x="6400800" y="3068638"/>
            <a:ext cx="403225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>
            <a:stCxn id="8" idx="1"/>
            <a:endCxn id="6" idx="7"/>
          </p:cNvCxnSpPr>
          <p:nvPr/>
        </p:nvCxnSpPr>
        <p:spPr>
          <a:xfrm rot="16200000" flipV="1">
            <a:off x="4550569" y="2008982"/>
            <a:ext cx="12700" cy="1611312"/>
          </a:xfrm>
          <a:prstGeom prst="curvedConnector3">
            <a:avLst>
              <a:gd name="adj1" fmla="val 2630339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urved Connector 18"/>
          <p:cNvCxnSpPr>
            <a:stCxn id="8" idx="4"/>
            <a:endCxn id="7" idx="6"/>
          </p:cNvCxnSpPr>
          <p:nvPr/>
        </p:nvCxnSpPr>
        <p:spPr>
          <a:xfrm rot="5400000">
            <a:off x="5005388" y="3581400"/>
            <a:ext cx="936625" cy="631825"/>
          </a:xfrm>
          <a:prstGeom prst="curvedConnector2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urved Connector 20"/>
          <p:cNvCxnSpPr>
            <a:stCxn id="7" idx="2"/>
            <a:endCxn id="6" idx="4"/>
          </p:cNvCxnSpPr>
          <p:nvPr/>
        </p:nvCxnSpPr>
        <p:spPr>
          <a:xfrm rot="10800000">
            <a:off x="3311525" y="3429000"/>
            <a:ext cx="622300" cy="936625"/>
          </a:xfrm>
          <a:prstGeom prst="curvedConnector2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5652120" y="389731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Blocked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07345" y="213285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Completed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8538" y="4081978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Unblocked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29976" y="1418884"/>
            <a:ext cx="2133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OS moves process</a:t>
            </a:r>
          </a:p>
          <a:p>
            <a:r>
              <a:rPr lang="en-GB" dirty="0" smtClean="0"/>
              <a:t>to short-term </a:t>
            </a:r>
          </a:p>
          <a:p>
            <a:r>
              <a:rPr lang="en-GB" dirty="0" smtClean="0"/>
              <a:t>schedule queue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801447" y="1557383"/>
            <a:ext cx="1672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Preempted</a:t>
            </a:r>
            <a:r>
              <a:rPr lang="en-GB" dirty="0" smtClean="0"/>
              <a:t> or</a:t>
            </a:r>
          </a:p>
          <a:p>
            <a:r>
              <a:rPr lang="en-GB" dirty="0" smtClean="0"/>
              <a:t>slot completed</a:t>
            </a:r>
            <a:endParaRPr lang="en-GB" dirty="0"/>
          </a:p>
        </p:txBody>
      </p:sp>
      <p:cxnSp>
        <p:nvCxnSpPr>
          <p:cNvPr id="16" name="Straight Connector 15"/>
          <p:cNvCxnSpPr>
            <a:stCxn id="10" idx="2"/>
          </p:cNvCxnSpPr>
          <p:nvPr/>
        </p:nvCxnSpPr>
        <p:spPr>
          <a:xfrm>
            <a:off x="2096935" y="2342214"/>
            <a:ext cx="387503" cy="582730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12" idx="2"/>
          </p:cNvCxnSpPr>
          <p:nvPr/>
        </p:nvCxnSpPr>
        <p:spPr>
          <a:xfrm flipH="1">
            <a:off x="4637573" y="2203714"/>
            <a:ext cx="1" cy="217174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6566665" y="2486118"/>
            <a:ext cx="50451" cy="510834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4000219" y="3244334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Scheduled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5285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Process Control Block</a:t>
            </a:r>
          </a:p>
        </p:txBody>
      </p:sp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2659063" y="1773238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Identifier</a:t>
            </a:r>
          </a:p>
        </p:txBody>
      </p:sp>
      <p:sp>
        <p:nvSpPr>
          <p:cNvPr id="16387" name="TextBox 3"/>
          <p:cNvSpPr txBox="1">
            <a:spLocks noChangeArrowheads="1"/>
          </p:cNvSpPr>
          <p:nvPr/>
        </p:nvSpPr>
        <p:spPr bwMode="auto">
          <a:xfrm>
            <a:off x="2659063" y="2141538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State</a:t>
            </a:r>
          </a:p>
        </p:txBody>
      </p:sp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2659063" y="2511425"/>
            <a:ext cx="2735262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Priority</a:t>
            </a: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2659063" y="2881313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Program Counter</a:t>
            </a:r>
          </a:p>
        </p:txBody>
      </p:sp>
      <p:sp>
        <p:nvSpPr>
          <p:cNvPr id="16390" name="TextBox 6"/>
          <p:cNvSpPr txBox="1">
            <a:spLocks noChangeArrowheads="1"/>
          </p:cNvSpPr>
          <p:nvPr/>
        </p:nvSpPr>
        <p:spPr bwMode="auto">
          <a:xfrm>
            <a:off x="2659063" y="3249613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Memory Pointers</a:t>
            </a:r>
          </a:p>
        </p:txBody>
      </p:sp>
      <p:sp>
        <p:nvSpPr>
          <p:cNvPr id="16391" name="TextBox 7"/>
          <p:cNvSpPr txBox="1">
            <a:spLocks noChangeArrowheads="1"/>
          </p:cNvSpPr>
          <p:nvPr/>
        </p:nvSpPr>
        <p:spPr bwMode="auto">
          <a:xfrm>
            <a:off x="2659063" y="3619500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Context Data</a:t>
            </a:r>
          </a:p>
        </p:txBody>
      </p:sp>
      <p:sp>
        <p:nvSpPr>
          <p:cNvPr id="16392" name="TextBox 8"/>
          <p:cNvSpPr txBox="1">
            <a:spLocks noChangeArrowheads="1"/>
          </p:cNvSpPr>
          <p:nvPr/>
        </p:nvSpPr>
        <p:spPr bwMode="auto">
          <a:xfrm>
            <a:off x="2659063" y="3987800"/>
            <a:ext cx="2735262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I/O Status Information</a:t>
            </a:r>
          </a:p>
        </p:txBody>
      </p:sp>
      <p:sp>
        <p:nvSpPr>
          <p:cNvPr id="16393" name="TextBox 9"/>
          <p:cNvSpPr txBox="1">
            <a:spLocks noChangeArrowheads="1"/>
          </p:cNvSpPr>
          <p:nvPr/>
        </p:nvSpPr>
        <p:spPr bwMode="auto">
          <a:xfrm>
            <a:off x="2659063" y="4357688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Accounting Information</a:t>
            </a:r>
          </a:p>
        </p:txBody>
      </p:sp>
      <p:sp>
        <p:nvSpPr>
          <p:cNvPr id="16394" name="TextBox 10"/>
          <p:cNvSpPr txBox="1">
            <a:spLocks noChangeArrowheads="1"/>
          </p:cNvSpPr>
          <p:nvPr/>
        </p:nvSpPr>
        <p:spPr bwMode="auto">
          <a:xfrm>
            <a:off x="2659063" y="4727575"/>
            <a:ext cx="2735262" cy="1476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endParaRPr lang="en-GB">
              <a:latin typeface="Calibri" pitchFamily="34" charset="0"/>
            </a:endParaRPr>
          </a:p>
          <a:p>
            <a:pPr algn="ctr"/>
            <a:endParaRPr lang="en-GB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176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Natural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Process A issues a service call to the OS, e.g. an I/O request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Execution of A is suspended until serviced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Process A causes an interrupt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On detection of interrupt, execution of A is ceased and transfers to an interrupt handler in the OS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An event unrelated to Process A causes an interrupt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(As last point)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7058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Preemptive Scheduling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OS scheduling algorithm picks a process (e.g. process  A) to run, according to a policy</a:t>
            </a:r>
          </a:p>
          <a:p>
            <a:r>
              <a:rPr lang="en-GB" smtClean="0"/>
              <a:t>Lets A execute for a maximum fixed time</a:t>
            </a:r>
          </a:p>
          <a:p>
            <a:r>
              <a:rPr lang="en-GB" smtClean="0"/>
              <a:t>If A still running at the end, a clock interrupt gives control back to the OS scheduler</a:t>
            </a:r>
          </a:p>
          <a:p>
            <a:r>
              <a:rPr lang="en-GB" smtClean="0"/>
              <a:t>The scheduler suspends process A and picks another process to run (if one is ready)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0350175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“Suspends” Process A?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Leaves it in a “ready” condition in the short-term queue</a:t>
            </a:r>
          </a:p>
          <a:p>
            <a:r>
              <a:rPr lang="en-GB" smtClean="0"/>
              <a:t>Updates its process control block</a:t>
            </a:r>
          </a:p>
          <a:p>
            <a:r>
              <a:rPr lang="en-GB" smtClean="0"/>
              <a:t>Preserves its register values and data changes</a:t>
            </a:r>
          </a:p>
          <a:p>
            <a:r>
              <a:rPr lang="en-GB" smtClean="0"/>
              <a:t>If it is using a lot of memory, may swap its data back to bulk main memory (or disk if memory is at a premium)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176619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798</Words>
  <Application>Microsoft Office PowerPoint</Application>
  <PresentationFormat>On-screen Show (4:3)</PresentationFormat>
  <Paragraphs>176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Operating System Overview</vt:lpstr>
      <vt:lpstr>Purpose and Functions</vt:lpstr>
      <vt:lpstr>System Layers and Views</vt:lpstr>
      <vt:lpstr>Basic Functions</vt:lpstr>
      <vt:lpstr>Basic Functions</vt:lpstr>
      <vt:lpstr>Think …</vt:lpstr>
      <vt:lpstr>Simple computer architecture</vt:lpstr>
      <vt:lpstr>Interrupts vs. Traps</vt:lpstr>
      <vt:lpstr>Traps and Interrupts</vt:lpstr>
      <vt:lpstr>CPU hardware: execution modes</vt:lpstr>
      <vt:lpstr>CPU hardware: memory protection</vt:lpstr>
      <vt:lpstr>Processes</vt:lpstr>
      <vt:lpstr>Processes Run in Memory </vt:lpstr>
      <vt:lpstr>Memory Allocation</vt:lpstr>
      <vt:lpstr>To Be in the Pool?</vt:lpstr>
      <vt:lpstr>Scheduling</vt:lpstr>
      <vt:lpstr>Process States</vt:lpstr>
      <vt:lpstr>Process Control Block</vt:lpstr>
      <vt:lpstr>Natural Scheduling</vt:lpstr>
      <vt:lpstr>Preemptive Scheduling</vt:lpstr>
      <vt:lpstr>“Suspends” Process 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Rees, John</dc:creator>
  <cp:lastModifiedBy>Rees, John</cp:lastModifiedBy>
  <cp:revision>3</cp:revision>
  <dcterms:created xsi:type="dcterms:W3CDTF">2015-11-03T14:50:26Z</dcterms:created>
  <dcterms:modified xsi:type="dcterms:W3CDTF">2015-11-03T15:06:58Z</dcterms:modified>
</cp:coreProperties>
</file>