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5.xml" ContentType="application/vnd.openxmlformats-officedocument.presentationml.tags+xml"/>
  <Override PartName="/ppt/notesSlides/notesSlide1.xml" ContentType="application/vnd.openxmlformats-officedocument.presentationml.notesSlide+xml"/>
  <Override PartName="/ppt/tags/tag16.xml" ContentType="application/vnd.openxmlformats-officedocument.presentationml.tags+xml"/>
  <Override PartName="/ppt/notesSlides/notesSlide2.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notesSlides/notesSlide3.xml" ContentType="application/vnd.openxmlformats-officedocument.presentationml.notesSlide+xml"/>
  <Override PartName="/ppt/tags/tag19.xml" ContentType="application/vnd.openxmlformats-officedocument.presentationml.tags+xml"/>
  <Override PartName="/ppt/notesSlides/notesSlide4.xml" ContentType="application/vnd.openxmlformats-officedocument.presentationml.notesSlide+xml"/>
  <Override PartName="/ppt/tags/tag20.xml" ContentType="application/vnd.openxmlformats-officedocument.presentationml.tags+xml"/>
  <Override PartName="/ppt/notesSlides/notesSlide5.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notesSlides/notesSlide6.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notesSlides/notesSlide7.xml" ContentType="application/vnd.openxmlformats-officedocument.presentationml.notesSlide+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8.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9.xml" ContentType="application/vnd.openxmlformats-officedocument.presentationml.notesSlide+xml"/>
  <Override PartName="/ppt/tags/tag32.xml" ContentType="application/vnd.openxmlformats-officedocument.presentationml.tags+xml"/>
  <Override PartName="/ppt/notesSlides/notesSlide10.xml" ContentType="application/vnd.openxmlformats-officedocument.presentationml.notesSlide+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11.xml" ContentType="application/vnd.openxmlformats-officedocument.presentationml.notesSlide+xml"/>
  <Override PartName="/ppt/tags/tag42.xml" ContentType="application/vnd.openxmlformats-officedocument.presentationml.tags+xml"/>
  <Override PartName="/ppt/tags/tag43.xml" ContentType="application/vnd.openxmlformats-officedocument.presentationml.tags+xml"/>
  <Override PartName="/ppt/notesSlides/notesSlide12.xml" ContentType="application/vnd.openxmlformats-officedocument.presentationml.notesSlide+xml"/>
  <Override PartName="/ppt/tags/tag44.xml" ContentType="application/vnd.openxmlformats-officedocument.presentationml.tags+xml"/>
  <Override PartName="/ppt/notesSlides/notesSlide13.xml" ContentType="application/vnd.openxmlformats-officedocument.presentationml.notesSlide+xml"/>
  <Override PartName="/ppt/tags/tag45.xml" ContentType="application/vnd.openxmlformats-officedocument.presentationml.tags+xml"/>
  <Override PartName="/ppt/notesSlides/notesSlide14.xml" ContentType="application/vnd.openxmlformats-officedocument.presentationml.notesSlide+xml"/>
  <Override PartName="/ppt/tags/tag46.xml" ContentType="application/vnd.openxmlformats-officedocument.presentationml.tags+xml"/>
  <Override PartName="/ppt/notesSlides/notesSlide15.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notesSlides/notesSlide16.xml" ContentType="application/vnd.openxmlformats-officedocument.presentationml.notesSlide+xml"/>
  <Override PartName="/ppt/tags/tag49.xml" ContentType="application/vnd.openxmlformats-officedocument.presentationml.tags+xml"/>
  <Override PartName="/ppt/notesSlides/notesSlide17.xml" ContentType="application/vnd.openxmlformats-officedocument.presentationml.notesSlide+xml"/>
  <Override PartName="/ppt/tags/tag50.xml" ContentType="application/vnd.openxmlformats-officedocument.presentationml.tags+xml"/>
  <Override PartName="/ppt/notesSlides/notesSlide18.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notesSlides/notesSlide19.xml" ContentType="application/vnd.openxmlformats-officedocument.presentationml.notesSlide+xml"/>
  <Override PartName="/ppt/tags/tag53.xml" ContentType="application/vnd.openxmlformats-officedocument.presentationml.tags+xml"/>
  <Override PartName="/ppt/tags/tag54.xml" ContentType="application/vnd.openxmlformats-officedocument.presentationml.tags+xml"/>
  <Override PartName="/ppt/notesSlides/notesSlide20.xml" ContentType="application/vnd.openxmlformats-officedocument.presentationml.notesSlide+xml"/>
  <Override PartName="/ppt/tags/tag55.xml" ContentType="application/vnd.openxmlformats-officedocument.presentationml.tags+xml"/>
  <Override PartName="/ppt/tags/tag56.xml" ContentType="application/vnd.openxmlformats-officedocument.presentationml.tags+xml"/>
  <Override PartName="/ppt/notesSlides/notesSlide21.xml" ContentType="application/vnd.openxmlformats-officedocument.presentationml.notesSlide+xml"/>
  <Override PartName="/ppt/tags/tag57.xml" ContentType="application/vnd.openxmlformats-officedocument.presentationml.tags+xml"/>
  <Override PartName="/ppt/tags/tag58.xml" ContentType="application/vnd.openxmlformats-officedocument.presentationml.tags+xml"/>
  <Override PartName="/ppt/notesSlides/notesSlide22.xml" ContentType="application/vnd.openxmlformats-officedocument.presentationml.notesSlide+xml"/>
  <Override PartName="/ppt/tags/tag59.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notesSlides/notesSlide58.xml" ContentType="application/vnd.openxmlformats-officedocument.presentationml.notesSlide+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notesSlides/notesSlide59.xml" ContentType="application/vnd.openxmlformats-officedocument.presentationml.notesSlide+xml"/>
  <Override PartName="/ppt/tags/tag66.xml" ContentType="application/vnd.openxmlformats-officedocument.presentationml.tags+xml"/>
  <Override PartName="/ppt/tags/tag67.xml" ContentType="application/vnd.openxmlformats-officedocument.presentationml.tags+xml"/>
  <Override PartName="/ppt/notesSlides/notesSlide6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5" r:id="rId2"/>
  </p:sldMasterIdLst>
  <p:notesMasterIdLst>
    <p:notesMasterId r:id="rId68"/>
  </p:notesMasterIdLst>
  <p:sldIdLst>
    <p:sldId id="256" r:id="rId3"/>
    <p:sldId id="315" r:id="rId4"/>
    <p:sldId id="316"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317" r:id="rId22"/>
    <p:sldId id="319" r:id="rId23"/>
    <p:sldId id="320" r:id="rId24"/>
    <p:sldId id="321" r:id="rId25"/>
    <p:sldId id="318"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322" r:id="rId47"/>
    <p:sldId id="295" r:id="rId48"/>
    <p:sldId id="296" r:id="rId49"/>
    <p:sldId id="297" r:id="rId50"/>
    <p:sldId id="298" r:id="rId51"/>
    <p:sldId id="299" r:id="rId52"/>
    <p:sldId id="300" r:id="rId53"/>
    <p:sldId id="301" r:id="rId54"/>
    <p:sldId id="302" r:id="rId55"/>
    <p:sldId id="303" r:id="rId56"/>
    <p:sldId id="304" r:id="rId57"/>
    <p:sldId id="305" r:id="rId58"/>
    <p:sldId id="306" r:id="rId59"/>
    <p:sldId id="307" r:id="rId60"/>
    <p:sldId id="308" r:id="rId61"/>
    <p:sldId id="309" r:id="rId62"/>
    <p:sldId id="310" r:id="rId63"/>
    <p:sldId id="311" r:id="rId64"/>
    <p:sldId id="312" r:id="rId65"/>
    <p:sldId id="313" r:id="rId66"/>
    <p:sldId id="314" r:id="rId6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6636" autoAdjust="0"/>
  </p:normalViewPr>
  <p:slideViewPr>
    <p:cSldViewPr snapToGrid="0">
      <p:cViewPr varScale="1">
        <p:scale>
          <a:sx n="46" d="100"/>
          <a:sy n="46" d="100"/>
        </p:scale>
        <p:origin x="13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E806432-D143-4171-9244-1D5DE98ED9A8}" type="datetimeFigureOut">
              <a:rPr lang="en-GB" smtClean="0"/>
              <a:t>01/08/2019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254E24-4923-48D1-9022-78B444313BC5}" type="slidenum">
              <a:rPr lang="en-GB" smtClean="0"/>
              <a:t>‹#›</a:t>
            </a:fld>
            <a:endParaRPr lang="en-GB"/>
          </a:p>
        </p:txBody>
      </p:sp>
    </p:spTree>
    <p:extLst>
      <p:ext uri="{BB962C8B-B14F-4D97-AF65-F5344CB8AC3E}">
        <p14:creationId xmlns:p14="http://schemas.microsoft.com/office/powerpoint/2010/main" val="3170241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54250" y="19050"/>
            <a:ext cx="2252663" cy="1268413"/>
          </a:xfrm>
        </p:spPr>
      </p:sp>
      <p:sp>
        <p:nvSpPr>
          <p:cNvPr id="3" name="Notes Placeholder 2"/>
          <p:cNvSpPr>
            <a:spLocks noGrp="1"/>
          </p:cNvSpPr>
          <p:nvPr>
            <p:ph type="body" idx="1"/>
          </p:nvPr>
        </p:nvSpPr>
        <p:spPr>
          <a:xfrm>
            <a:off x="519190" y="1364070"/>
            <a:ext cx="5813589" cy="8422242"/>
          </a:xfrm>
        </p:spPr>
        <p:txBody>
          <a:bodyPr/>
          <a:lstStyle/>
          <a:p>
            <a:pPr>
              <a:spcBef>
                <a:spcPts val="0"/>
              </a:spcBef>
              <a:spcAft>
                <a:spcPts val="1812"/>
              </a:spcAft>
            </a:pPr>
            <a:r>
              <a:rPr lang="en-GB" b="1" dirty="0"/>
              <a:t>State:</a:t>
            </a:r>
          </a:p>
          <a:p>
            <a:pPr>
              <a:spcBef>
                <a:spcPts val="0"/>
              </a:spcBef>
              <a:spcAft>
                <a:spcPts val="1812"/>
              </a:spcAft>
            </a:pPr>
            <a:r>
              <a:rPr lang="en-GB" b="1" dirty="0"/>
              <a:t>Stop and search is frequently used by police officers and we will look at the power used most often, under the Police &amp; Criminal Evidence Act 1984</a:t>
            </a:r>
          </a:p>
          <a:p>
            <a:pPr>
              <a:spcBef>
                <a:spcPts val="0"/>
              </a:spcBef>
              <a:spcAft>
                <a:spcPts val="1812"/>
              </a:spcAft>
            </a:pPr>
            <a:r>
              <a:rPr lang="en-GB" b="1" dirty="0">
                <a:solidFill>
                  <a:srgbClr val="0033CC"/>
                </a:solidFill>
              </a:rPr>
              <a:t>This power is provided under </a:t>
            </a:r>
            <a:r>
              <a:rPr lang="en-GB" b="1" dirty="0">
                <a:solidFill>
                  <a:srgbClr val="FF0000"/>
                </a:solidFill>
              </a:rPr>
              <a:t>Sec 1(2) PACE 1984</a:t>
            </a:r>
          </a:p>
          <a:p>
            <a:pPr>
              <a:spcBef>
                <a:spcPts val="0"/>
              </a:spcBef>
              <a:spcAft>
                <a:spcPts val="1812"/>
              </a:spcAft>
            </a:pPr>
            <a:r>
              <a:rPr lang="en-GB" dirty="0"/>
              <a:t>There are a number of important elements in this definition.</a:t>
            </a:r>
          </a:p>
          <a:p>
            <a:pPr>
              <a:spcBef>
                <a:spcPts val="0"/>
              </a:spcBef>
              <a:spcAft>
                <a:spcPts val="1812"/>
              </a:spcAft>
            </a:pPr>
            <a:r>
              <a:rPr lang="en-GB" dirty="0"/>
              <a:t>The first is </a:t>
            </a:r>
            <a:r>
              <a:rPr lang="en-GB" b="1" dirty="0">
                <a:solidFill>
                  <a:srgbClr val="FF0000"/>
                </a:solidFill>
              </a:rPr>
              <a:t>detain</a:t>
            </a:r>
            <a:r>
              <a:rPr lang="en-GB" dirty="0"/>
              <a:t>.  Detaining someone in law is not actually arresting them, but the outcome is the same, you prevent that person from moving until you have completed the search.  The detention must be at or near where the person was first required to stop.  So you cannot stop someone and then take them to a police station to carry out the search.</a:t>
            </a:r>
          </a:p>
          <a:p>
            <a:pPr>
              <a:spcBef>
                <a:spcPts val="0"/>
              </a:spcBef>
              <a:spcAft>
                <a:spcPts val="1812"/>
              </a:spcAft>
            </a:pPr>
            <a:r>
              <a:rPr lang="en-GB" dirty="0"/>
              <a:t>The power to stop and search only applies in </a:t>
            </a:r>
            <a:r>
              <a:rPr lang="en-GB" b="1" dirty="0">
                <a:solidFill>
                  <a:srgbClr val="FF0000"/>
                </a:solidFill>
              </a:rPr>
              <a:t>a place where the public are or have access to</a:t>
            </a:r>
            <a:r>
              <a:rPr lang="en-GB" dirty="0"/>
              <a:t>, for instance any road or footpath or other public area,  other areas where the public have express permission, for example a cinema or football ground, so even if the person has paid to enter it is still a public place.</a:t>
            </a:r>
          </a:p>
          <a:p>
            <a:pPr>
              <a:spcBef>
                <a:spcPts val="0"/>
              </a:spcBef>
              <a:spcAft>
                <a:spcPts val="1812"/>
              </a:spcAft>
            </a:pPr>
            <a:r>
              <a:rPr lang="en-GB" dirty="0"/>
              <a:t>Then there is the private place but where the public have access such as a private field that has a low wall around it.</a:t>
            </a:r>
          </a:p>
          <a:p>
            <a:pPr>
              <a:spcBef>
                <a:spcPts val="0"/>
              </a:spcBef>
              <a:spcAft>
                <a:spcPts val="1812"/>
              </a:spcAft>
            </a:pPr>
            <a:r>
              <a:rPr lang="en-GB" dirty="0"/>
              <a:t>You can search anyone in the garden of a house if that person is there without the owner’s permission.</a:t>
            </a:r>
          </a:p>
          <a:p>
            <a:pPr>
              <a:spcBef>
                <a:spcPts val="0"/>
              </a:spcBef>
              <a:spcAft>
                <a:spcPts val="1812"/>
              </a:spcAft>
            </a:pPr>
            <a:r>
              <a:rPr lang="en-GB" dirty="0"/>
              <a:t>The same principles apply to the search of a vehicle.</a:t>
            </a:r>
          </a:p>
          <a:p>
            <a:pPr>
              <a:spcBef>
                <a:spcPts val="0"/>
              </a:spcBef>
              <a:spcAft>
                <a:spcPts val="1812"/>
              </a:spcAft>
            </a:pPr>
            <a:r>
              <a:rPr lang="en-GB" dirty="0"/>
              <a:t>An officer can also search anything that the person has with them and anything within the vehicle, such as a bag.</a:t>
            </a:r>
          </a:p>
        </p:txBody>
      </p:sp>
      <p:sp>
        <p:nvSpPr>
          <p:cNvPr id="4" name="Slide Number Placeholder 3"/>
          <p:cNvSpPr>
            <a:spLocks noGrp="1"/>
          </p:cNvSpPr>
          <p:nvPr>
            <p:ph type="sldNum" sz="quarter" idx="10"/>
          </p:nvPr>
        </p:nvSpPr>
        <p:spPr/>
        <p:txBody>
          <a:bodyPr/>
          <a:lstStyle/>
          <a:p>
            <a:pPr>
              <a:defRPr/>
            </a:pPr>
            <a:fld id="{580FE372-7FF2-47E9-A178-5D53B7148D4F}" type="slidenum">
              <a:rPr lang="en-GB" altLang="en-US" smtClean="0">
                <a:solidFill>
                  <a:srgbClr val="000000"/>
                </a:solidFill>
              </a:rPr>
              <a:pPr>
                <a:defRPr/>
              </a:pPr>
              <a:t>4</a:t>
            </a:fld>
            <a:endParaRPr lang="en-GB" altLang="en-US">
              <a:solidFill>
                <a:srgbClr val="000000"/>
              </a:solidFill>
            </a:endParaRPr>
          </a:p>
        </p:txBody>
      </p:sp>
    </p:spTree>
    <p:extLst>
      <p:ext uri="{BB962C8B-B14F-4D97-AF65-F5344CB8AC3E}">
        <p14:creationId xmlns:p14="http://schemas.microsoft.com/office/powerpoint/2010/main" val="1218687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5200" y="255588"/>
            <a:ext cx="2352675" cy="1323975"/>
          </a:xfrm>
        </p:spPr>
      </p:sp>
      <p:sp>
        <p:nvSpPr>
          <p:cNvPr id="3" name="Notes Placeholder 2"/>
          <p:cNvSpPr>
            <a:spLocks noGrp="1"/>
          </p:cNvSpPr>
          <p:nvPr>
            <p:ph type="body" idx="1"/>
          </p:nvPr>
        </p:nvSpPr>
        <p:spPr/>
        <p:txBody>
          <a:bodyPr/>
          <a:lstStyle/>
          <a:p>
            <a:r>
              <a:rPr lang="en-GB" b="1" dirty="0"/>
              <a:t>State:</a:t>
            </a:r>
          </a:p>
          <a:p>
            <a:r>
              <a:rPr lang="en-GB" dirty="0"/>
              <a:t>The power is granted to an officer who already has </a:t>
            </a:r>
            <a:r>
              <a:rPr lang="en-GB" b="1" dirty="0">
                <a:solidFill>
                  <a:srgbClr val="FF0000"/>
                </a:solidFill>
              </a:rPr>
              <a:t>reasonable grounds for suspecting</a:t>
            </a:r>
            <a:r>
              <a:rPr lang="en-GB" dirty="0"/>
              <a:t> that a person has one of the mentioned items on them.  </a:t>
            </a:r>
          </a:p>
          <a:p>
            <a:r>
              <a:rPr lang="en-GB" dirty="0"/>
              <a:t>The officer </a:t>
            </a:r>
            <a:r>
              <a:rPr lang="en-GB" b="1" u="sng" dirty="0"/>
              <a:t>cannot</a:t>
            </a:r>
            <a:r>
              <a:rPr lang="en-GB" dirty="0"/>
              <a:t> stop a person to gather evidence that the person is carrying something.</a:t>
            </a:r>
          </a:p>
          <a:p>
            <a:endParaRPr lang="en-GB" dirty="0"/>
          </a:p>
          <a:p>
            <a:r>
              <a:rPr lang="en-GB" dirty="0"/>
              <a:t>We will now look at this definition in more detail.</a:t>
            </a:r>
          </a:p>
        </p:txBody>
      </p:sp>
      <p:sp>
        <p:nvSpPr>
          <p:cNvPr id="4" name="Slide Number Placeholder 3"/>
          <p:cNvSpPr>
            <a:spLocks noGrp="1"/>
          </p:cNvSpPr>
          <p:nvPr>
            <p:ph type="sldNum" sz="quarter" idx="10"/>
          </p:nvPr>
        </p:nvSpPr>
        <p:spPr/>
        <p:txBody>
          <a:bodyPr/>
          <a:lstStyle/>
          <a:p>
            <a:pPr>
              <a:defRPr/>
            </a:pPr>
            <a:fld id="{580FE372-7FF2-47E9-A178-5D53B7148D4F}" type="slidenum">
              <a:rPr lang="en-GB" altLang="en-US" smtClean="0">
                <a:solidFill>
                  <a:srgbClr val="000000"/>
                </a:solidFill>
              </a:rPr>
              <a:pPr>
                <a:defRPr/>
              </a:pPr>
              <a:t>5</a:t>
            </a:fld>
            <a:endParaRPr lang="en-GB" altLang="en-US">
              <a:solidFill>
                <a:srgbClr val="000000"/>
              </a:solidFill>
            </a:endParaRPr>
          </a:p>
        </p:txBody>
      </p:sp>
    </p:spTree>
    <p:extLst>
      <p:ext uri="{BB962C8B-B14F-4D97-AF65-F5344CB8AC3E}">
        <p14:creationId xmlns:p14="http://schemas.microsoft.com/office/powerpoint/2010/main" val="574812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a:xfrm>
            <a:off x="2165350" y="255588"/>
            <a:ext cx="2319338" cy="1304925"/>
          </a:xfrm>
          <a:ln/>
        </p:spPr>
      </p:sp>
      <p:sp>
        <p:nvSpPr>
          <p:cNvPr id="215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b="1" dirty="0">
                <a:latin typeface="Arial" charset="0"/>
                <a:ea typeface="ＭＳ Ｐゴシック" pitchFamily="34" charset="-128"/>
              </a:rPr>
              <a:t>Question to self:  </a:t>
            </a:r>
            <a:r>
              <a:rPr lang="en-US" altLang="en-US" dirty="0">
                <a:latin typeface="Arial" charset="0"/>
                <a:ea typeface="ＭＳ Ｐゴシック" pitchFamily="34" charset="-128"/>
              </a:rPr>
              <a:t>So what are these reasonable grounds to suspect?</a:t>
            </a:r>
          </a:p>
        </p:txBody>
      </p:sp>
      <p:sp>
        <p:nvSpPr>
          <p:cNvPr id="215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48223" indent="-287779" eaLnBrk="0" hangingPunct="0">
              <a:spcBef>
                <a:spcPct val="30000"/>
              </a:spcBef>
              <a:defRPr sz="1200">
                <a:solidFill>
                  <a:schemeClr val="tx1"/>
                </a:solidFill>
                <a:latin typeface="Arial" charset="0"/>
                <a:ea typeface="ＭＳ Ｐゴシック" pitchFamily="34" charset="-128"/>
              </a:defRPr>
            </a:lvl2pPr>
            <a:lvl3pPr marL="1151113" indent="-230223" eaLnBrk="0" hangingPunct="0">
              <a:spcBef>
                <a:spcPct val="30000"/>
              </a:spcBef>
              <a:defRPr sz="1200">
                <a:solidFill>
                  <a:schemeClr val="tx1"/>
                </a:solidFill>
                <a:latin typeface="Arial" charset="0"/>
                <a:ea typeface="ＭＳ Ｐゴシック" pitchFamily="34" charset="-128"/>
              </a:defRPr>
            </a:lvl3pPr>
            <a:lvl4pPr marL="1611557" indent="-230223" eaLnBrk="0" hangingPunct="0">
              <a:spcBef>
                <a:spcPct val="30000"/>
              </a:spcBef>
              <a:defRPr sz="1200">
                <a:solidFill>
                  <a:schemeClr val="tx1"/>
                </a:solidFill>
                <a:latin typeface="Arial" charset="0"/>
                <a:ea typeface="ＭＳ Ｐゴシック" pitchFamily="34" charset="-128"/>
              </a:defRPr>
            </a:lvl4pPr>
            <a:lvl5pPr marL="2072003" indent="-230223" eaLnBrk="0" hangingPunct="0">
              <a:spcBef>
                <a:spcPct val="30000"/>
              </a:spcBef>
              <a:defRPr sz="1200">
                <a:solidFill>
                  <a:schemeClr val="tx1"/>
                </a:solidFill>
                <a:latin typeface="Arial" charset="0"/>
                <a:ea typeface="ＭＳ Ｐゴシック" pitchFamily="34" charset="-128"/>
              </a:defRPr>
            </a:lvl5pPr>
            <a:lvl6pPr marL="2532448" indent="-230223" eaLnBrk="0" fontAlgn="base" hangingPunct="0">
              <a:spcBef>
                <a:spcPct val="30000"/>
              </a:spcBef>
              <a:spcAft>
                <a:spcPct val="0"/>
              </a:spcAft>
              <a:defRPr sz="1200">
                <a:solidFill>
                  <a:schemeClr val="tx1"/>
                </a:solidFill>
                <a:latin typeface="Arial" charset="0"/>
                <a:ea typeface="ＭＳ Ｐゴシック" pitchFamily="34" charset="-128"/>
              </a:defRPr>
            </a:lvl6pPr>
            <a:lvl7pPr marL="2992893" indent="-230223" eaLnBrk="0" fontAlgn="base" hangingPunct="0">
              <a:spcBef>
                <a:spcPct val="30000"/>
              </a:spcBef>
              <a:spcAft>
                <a:spcPct val="0"/>
              </a:spcAft>
              <a:defRPr sz="1200">
                <a:solidFill>
                  <a:schemeClr val="tx1"/>
                </a:solidFill>
                <a:latin typeface="Arial" charset="0"/>
                <a:ea typeface="ＭＳ Ｐゴシック" pitchFamily="34" charset="-128"/>
              </a:defRPr>
            </a:lvl7pPr>
            <a:lvl8pPr marL="3453339" indent="-230223" eaLnBrk="0" fontAlgn="base" hangingPunct="0">
              <a:spcBef>
                <a:spcPct val="30000"/>
              </a:spcBef>
              <a:spcAft>
                <a:spcPct val="0"/>
              </a:spcAft>
              <a:defRPr sz="1200">
                <a:solidFill>
                  <a:schemeClr val="tx1"/>
                </a:solidFill>
                <a:latin typeface="Arial" charset="0"/>
                <a:ea typeface="ＭＳ Ｐゴシック" pitchFamily="34" charset="-128"/>
              </a:defRPr>
            </a:lvl8pPr>
            <a:lvl9pPr marL="3913784" indent="-230223" eaLnBrk="0" fontAlgn="base" hangingPunct="0">
              <a:spcBef>
                <a:spcPct val="30000"/>
              </a:spcBef>
              <a:spcAft>
                <a:spcPct val="0"/>
              </a:spcAft>
              <a:defRPr sz="1200">
                <a:solidFill>
                  <a:schemeClr val="tx1"/>
                </a:solidFill>
                <a:latin typeface="Arial" charset="0"/>
                <a:ea typeface="ＭＳ Ｐゴシック" pitchFamily="34" charset="-128"/>
              </a:defRPr>
            </a:lvl9pPr>
          </a:lstStyle>
          <a:p>
            <a:pPr eaLnBrk="1" hangingPunct="1">
              <a:spcBef>
                <a:spcPct val="0"/>
              </a:spcBef>
            </a:pPr>
            <a:fld id="{803AC9B6-AF34-4D16-BC70-A1756E739C18}" type="slidenum">
              <a:rPr lang="en-GB" altLang="en-US" smtClean="0">
                <a:solidFill>
                  <a:srgbClr val="000000"/>
                </a:solidFill>
              </a:rPr>
              <a:pPr eaLnBrk="1" hangingPunct="1">
                <a:spcBef>
                  <a:spcPct val="0"/>
                </a:spcBef>
              </a:pPr>
              <a:t>6</a:t>
            </a:fld>
            <a:endParaRPr lang="en-GB" altLang="en-US">
              <a:solidFill>
                <a:srgbClr val="000000"/>
              </a:solidFill>
            </a:endParaRPr>
          </a:p>
        </p:txBody>
      </p:sp>
    </p:spTree>
    <p:extLst>
      <p:ext uri="{BB962C8B-B14F-4D97-AF65-F5344CB8AC3E}">
        <p14:creationId xmlns:p14="http://schemas.microsoft.com/office/powerpoint/2010/main" val="22644897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xfrm>
            <a:off x="2306638" y="255588"/>
            <a:ext cx="2159000" cy="1214437"/>
          </a:xfrm>
          <a:ln/>
        </p:spPr>
      </p:sp>
      <p:sp>
        <p:nvSpPr>
          <p:cNvPr id="22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1400" b="1" dirty="0">
                <a:latin typeface="Arial" charset="0"/>
                <a:ea typeface="ＭＳ Ｐゴシック" pitchFamily="34" charset="-128"/>
              </a:rPr>
              <a:t>State:</a:t>
            </a:r>
          </a:p>
          <a:p>
            <a:r>
              <a:rPr lang="en-GB" altLang="en-US" sz="1400" dirty="0">
                <a:latin typeface="Arial" charset="0"/>
                <a:ea typeface="ＭＳ Ｐゴシック" pitchFamily="34" charset="-128"/>
              </a:rPr>
              <a:t>A dictionary definition of reasonable is ‘fair and sensible’</a:t>
            </a:r>
          </a:p>
          <a:p>
            <a:endParaRPr lang="en-GB" altLang="en-US" dirty="0">
              <a:latin typeface="Arial" charset="0"/>
              <a:ea typeface="ＭＳ Ｐゴシック" pitchFamily="34" charset="-128"/>
            </a:endParaRPr>
          </a:p>
        </p:txBody>
      </p:sp>
      <p:sp>
        <p:nvSpPr>
          <p:cNvPr id="2253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48223" indent="-287779" eaLnBrk="0" hangingPunct="0">
              <a:spcBef>
                <a:spcPct val="30000"/>
              </a:spcBef>
              <a:defRPr sz="1200">
                <a:solidFill>
                  <a:schemeClr val="tx1"/>
                </a:solidFill>
                <a:latin typeface="Arial" charset="0"/>
                <a:ea typeface="ＭＳ Ｐゴシック" pitchFamily="34" charset="-128"/>
              </a:defRPr>
            </a:lvl2pPr>
            <a:lvl3pPr marL="1151113" indent="-230223" eaLnBrk="0" hangingPunct="0">
              <a:spcBef>
                <a:spcPct val="30000"/>
              </a:spcBef>
              <a:defRPr sz="1200">
                <a:solidFill>
                  <a:schemeClr val="tx1"/>
                </a:solidFill>
                <a:latin typeface="Arial" charset="0"/>
                <a:ea typeface="ＭＳ Ｐゴシック" pitchFamily="34" charset="-128"/>
              </a:defRPr>
            </a:lvl3pPr>
            <a:lvl4pPr marL="1611557" indent="-230223" eaLnBrk="0" hangingPunct="0">
              <a:spcBef>
                <a:spcPct val="30000"/>
              </a:spcBef>
              <a:defRPr sz="1200">
                <a:solidFill>
                  <a:schemeClr val="tx1"/>
                </a:solidFill>
                <a:latin typeface="Arial" charset="0"/>
                <a:ea typeface="ＭＳ Ｐゴシック" pitchFamily="34" charset="-128"/>
              </a:defRPr>
            </a:lvl4pPr>
            <a:lvl5pPr marL="2072003" indent="-230223" eaLnBrk="0" hangingPunct="0">
              <a:spcBef>
                <a:spcPct val="30000"/>
              </a:spcBef>
              <a:defRPr sz="1200">
                <a:solidFill>
                  <a:schemeClr val="tx1"/>
                </a:solidFill>
                <a:latin typeface="Arial" charset="0"/>
                <a:ea typeface="ＭＳ Ｐゴシック" pitchFamily="34" charset="-128"/>
              </a:defRPr>
            </a:lvl5pPr>
            <a:lvl6pPr marL="2532448" indent="-230223" eaLnBrk="0" fontAlgn="base" hangingPunct="0">
              <a:spcBef>
                <a:spcPct val="30000"/>
              </a:spcBef>
              <a:spcAft>
                <a:spcPct val="0"/>
              </a:spcAft>
              <a:defRPr sz="1200">
                <a:solidFill>
                  <a:schemeClr val="tx1"/>
                </a:solidFill>
                <a:latin typeface="Arial" charset="0"/>
                <a:ea typeface="ＭＳ Ｐゴシック" pitchFamily="34" charset="-128"/>
              </a:defRPr>
            </a:lvl6pPr>
            <a:lvl7pPr marL="2992893" indent="-230223" eaLnBrk="0" fontAlgn="base" hangingPunct="0">
              <a:spcBef>
                <a:spcPct val="30000"/>
              </a:spcBef>
              <a:spcAft>
                <a:spcPct val="0"/>
              </a:spcAft>
              <a:defRPr sz="1200">
                <a:solidFill>
                  <a:schemeClr val="tx1"/>
                </a:solidFill>
                <a:latin typeface="Arial" charset="0"/>
                <a:ea typeface="ＭＳ Ｐゴシック" pitchFamily="34" charset="-128"/>
              </a:defRPr>
            </a:lvl7pPr>
            <a:lvl8pPr marL="3453339" indent="-230223" eaLnBrk="0" fontAlgn="base" hangingPunct="0">
              <a:spcBef>
                <a:spcPct val="30000"/>
              </a:spcBef>
              <a:spcAft>
                <a:spcPct val="0"/>
              </a:spcAft>
              <a:defRPr sz="1200">
                <a:solidFill>
                  <a:schemeClr val="tx1"/>
                </a:solidFill>
                <a:latin typeface="Arial" charset="0"/>
                <a:ea typeface="ＭＳ Ｐゴシック" pitchFamily="34" charset="-128"/>
              </a:defRPr>
            </a:lvl8pPr>
            <a:lvl9pPr marL="3913784" indent="-230223" eaLnBrk="0" fontAlgn="base" hangingPunct="0">
              <a:spcBef>
                <a:spcPct val="30000"/>
              </a:spcBef>
              <a:spcAft>
                <a:spcPct val="0"/>
              </a:spcAft>
              <a:defRPr sz="1200">
                <a:solidFill>
                  <a:schemeClr val="tx1"/>
                </a:solidFill>
                <a:latin typeface="Arial" charset="0"/>
                <a:ea typeface="ＭＳ Ｐゴシック" pitchFamily="34" charset="-128"/>
              </a:defRPr>
            </a:lvl9pPr>
          </a:lstStyle>
          <a:p>
            <a:pPr eaLnBrk="1" hangingPunct="1">
              <a:spcBef>
                <a:spcPct val="0"/>
              </a:spcBef>
            </a:pPr>
            <a:fld id="{E4613DD3-00C2-4330-AB8C-893D67711C96}" type="slidenum">
              <a:rPr lang="en-GB" altLang="en-US" smtClean="0">
                <a:solidFill>
                  <a:srgbClr val="000000"/>
                </a:solidFill>
              </a:rPr>
              <a:pPr eaLnBrk="1" hangingPunct="1">
                <a:spcBef>
                  <a:spcPct val="0"/>
                </a:spcBef>
              </a:pPr>
              <a:t>7</a:t>
            </a:fld>
            <a:endParaRPr lang="en-GB" altLang="en-US">
              <a:solidFill>
                <a:srgbClr val="000000"/>
              </a:solidFill>
            </a:endParaRPr>
          </a:p>
        </p:txBody>
      </p:sp>
    </p:spTree>
    <p:extLst>
      <p:ext uri="{BB962C8B-B14F-4D97-AF65-F5344CB8AC3E}">
        <p14:creationId xmlns:p14="http://schemas.microsoft.com/office/powerpoint/2010/main" val="2378776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a:xfrm>
            <a:off x="2306638" y="255588"/>
            <a:ext cx="2159000" cy="1214437"/>
          </a:xfrm>
          <a:ln/>
        </p:spPr>
      </p:sp>
      <p:sp>
        <p:nvSpPr>
          <p:cNvPr id="235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1400" b="1" dirty="0">
                <a:latin typeface="Arial" charset="0"/>
                <a:ea typeface="ＭＳ Ｐゴシック" pitchFamily="34" charset="-128"/>
              </a:rPr>
              <a:t>State:</a:t>
            </a:r>
          </a:p>
          <a:p>
            <a:r>
              <a:rPr lang="en-GB" altLang="en-US" sz="1400" dirty="0">
                <a:latin typeface="Arial" charset="0"/>
                <a:ea typeface="ＭＳ Ｐゴシック" pitchFamily="34" charset="-128"/>
              </a:rPr>
              <a:t>Suspicion, then is :</a:t>
            </a:r>
          </a:p>
          <a:p>
            <a:r>
              <a:rPr lang="en-GB" altLang="en-US" sz="1400" dirty="0">
                <a:latin typeface="Arial" charset="0"/>
                <a:ea typeface="ＭＳ Ｐゴシック" pitchFamily="34" charset="-128"/>
              </a:rPr>
              <a:t>‘A feeling or belief that someone is guilty of a crime/offence’</a:t>
            </a:r>
            <a:endParaRPr lang="en-GB" altLang="en-US" sz="1400" b="1" dirty="0">
              <a:latin typeface="Arial" charset="0"/>
              <a:ea typeface="ＭＳ Ｐゴシック" pitchFamily="34" charset="-128"/>
            </a:endParaRPr>
          </a:p>
          <a:p>
            <a:endParaRPr lang="en-GB" altLang="en-US" sz="1400" dirty="0">
              <a:latin typeface="Arial" charset="0"/>
              <a:ea typeface="ＭＳ Ｐゴシック" pitchFamily="34" charset="-128"/>
            </a:endParaRPr>
          </a:p>
        </p:txBody>
      </p:sp>
      <p:sp>
        <p:nvSpPr>
          <p:cNvPr id="235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48223" indent="-287779" eaLnBrk="0" hangingPunct="0">
              <a:spcBef>
                <a:spcPct val="30000"/>
              </a:spcBef>
              <a:defRPr sz="1200">
                <a:solidFill>
                  <a:schemeClr val="tx1"/>
                </a:solidFill>
                <a:latin typeface="Arial" charset="0"/>
                <a:ea typeface="ＭＳ Ｐゴシック" pitchFamily="34" charset="-128"/>
              </a:defRPr>
            </a:lvl2pPr>
            <a:lvl3pPr marL="1151113" indent="-230223" eaLnBrk="0" hangingPunct="0">
              <a:spcBef>
                <a:spcPct val="30000"/>
              </a:spcBef>
              <a:defRPr sz="1200">
                <a:solidFill>
                  <a:schemeClr val="tx1"/>
                </a:solidFill>
                <a:latin typeface="Arial" charset="0"/>
                <a:ea typeface="ＭＳ Ｐゴシック" pitchFamily="34" charset="-128"/>
              </a:defRPr>
            </a:lvl3pPr>
            <a:lvl4pPr marL="1611557" indent="-230223" eaLnBrk="0" hangingPunct="0">
              <a:spcBef>
                <a:spcPct val="30000"/>
              </a:spcBef>
              <a:defRPr sz="1200">
                <a:solidFill>
                  <a:schemeClr val="tx1"/>
                </a:solidFill>
                <a:latin typeface="Arial" charset="0"/>
                <a:ea typeface="ＭＳ Ｐゴシック" pitchFamily="34" charset="-128"/>
              </a:defRPr>
            </a:lvl4pPr>
            <a:lvl5pPr marL="2072003" indent="-230223" eaLnBrk="0" hangingPunct="0">
              <a:spcBef>
                <a:spcPct val="30000"/>
              </a:spcBef>
              <a:defRPr sz="1200">
                <a:solidFill>
                  <a:schemeClr val="tx1"/>
                </a:solidFill>
                <a:latin typeface="Arial" charset="0"/>
                <a:ea typeface="ＭＳ Ｐゴシック" pitchFamily="34" charset="-128"/>
              </a:defRPr>
            </a:lvl5pPr>
            <a:lvl6pPr marL="2532448" indent="-230223" eaLnBrk="0" fontAlgn="base" hangingPunct="0">
              <a:spcBef>
                <a:spcPct val="30000"/>
              </a:spcBef>
              <a:spcAft>
                <a:spcPct val="0"/>
              </a:spcAft>
              <a:defRPr sz="1200">
                <a:solidFill>
                  <a:schemeClr val="tx1"/>
                </a:solidFill>
                <a:latin typeface="Arial" charset="0"/>
                <a:ea typeface="ＭＳ Ｐゴシック" pitchFamily="34" charset="-128"/>
              </a:defRPr>
            </a:lvl6pPr>
            <a:lvl7pPr marL="2992893" indent="-230223" eaLnBrk="0" fontAlgn="base" hangingPunct="0">
              <a:spcBef>
                <a:spcPct val="30000"/>
              </a:spcBef>
              <a:spcAft>
                <a:spcPct val="0"/>
              </a:spcAft>
              <a:defRPr sz="1200">
                <a:solidFill>
                  <a:schemeClr val="tx1"/>
                </a:solidFill>
                <a:latin typeface="Arial" charset="0"/>
                <a:ea typeface="ＭＳ Ｐゴシック" pitchFamily="34" charset="-128"/>
              </a:defRPr>
            </a:lvl7pPr>
            <a:lvl8pPr marL="3453339" indent="-230223" eaLnBrk="0" fontAlgn="base" hangingPunct="0">
              <a:spcBef>
                <a:spcPct val="30000"/>
              </a:spcBef>
              <a:spcAft>
                <a:spcPct val="0"/>
              </a:spcAft>
              <a:defRPr sz="1200">
                <a:solidFill>
                  <a:schemeClr val="tx1"/>
                </a:solidFill>
                <a:latin typeface="Arial" charset="0"/>
                <a:ea typeface="ＭＳ Ｐゴシック" pitchFamily="34" charset="-128"/>
              </a:defRPr>
            </a:lvl8pPr>
            <a:lvl9pPr marL="3913784" indent="-230223" eaLnBrk="0" fontAlgn="base" hangingPunct="0">
              <a:spcBef>
                <a:spcPct val="30000"/>
              </a:spcBef>
              <a:spcAft>
                <a:spcPct val="0"/>
              </a:spcAft>
              <a:defRPr sz="1200">
                <a:solidFill>
                  <a:schemeClr val="tx1"/>
                </a:solidFill>
                <a:latin typeface="Arial" charset="0"/>
                <a:ea typeface="ＭＳ Ｐゴシック" pitchFamily="34" charset="-128"/>
              </a:defRPr>
            </a:lvl9pPr>
          </a:lstStyle>
          <a:p>
            <a:pPr eaLnBrk="1" hangingPunct="1">
              <a:spcBef>
                <a:spcPct val="0"/>
              </a:spcBef>
            </a:pPr>
            <a:fld id="{1A267D31-17D7-4731-B804-DEB6AF391196}" type="slidenum">
              <a:rPr lang="en-GB" altLang="en-US" smtClean="0">
                <a:solidFill>
                  <a:srgbClr val="000000"/>
                </a:solidFill>
              </a:rPr>
              <a:pPr eaLnBrk="1" hangingPunct="1">
                <a:spcBef>
                  <a:spcPct val="0"/>
                </a:spcBef>
              </a:pPr>
              <a:t>8</a:t>
            </a:fld>
            <a:endParaRPr lang="en-GB" altLang="en-US">
              <a:solidFill>
                <a:srgbClr val="000000"/>
              </a:solidFill>
            </a:endParaRPr>
          </a:p>
        </p:txBody>
      </p:sp>
    </p:spTree>
    <p:extLst>
      <p:ext uri="{BB962C8B-B14F-4D97-AF65-F5344CB8AC3E}">
        <p14:creationId xmlns:p14="http://schemas.microsoft.com/office/powerpoint/2010/main" val="2112040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xfrm>
            <a:off x="2295525" y="109538"/>
            <a:ext cx="2060575" cy="1160462"/>
          </a:xfrm>
          <a:ln/>
        </p:spPr>
      </p:sp>
      <p:sp>
        <p:nvSpPr>
          <p:cNvPr id="3" name="Notes Placeholder 2"/>
          <p:cNvSpPr>
            <a:spLocks noGrp="1"/>
          </p:cNvSpPr>
          <p:nvPr>
            <p:ph type="body" idx="1"/>
          </p:nvPr>
        </p:nvSpPr>
        <p:spPr>
          <a:xfrm>
            <a:off x="709728" y="1414669"/>
            <a:ext cx="5439100" cy="8589210"/>
          </a:xfrm>
        </p:spPr>
        <p:txBody>
          <a:bodyPr/>
          <a:lstStyle/>
          <a:p>
            <a:pPr marL="230223" indent="-230223">
              <a:defRPr/>
            </a:pPr>
            <a:r>
              <a:rPr lang="en-US" altLang="en-US" sz="1400" b="1" dirty="0">
                <a:latin typeface="Arial" charset="0"/>
                <a:ea typeface="ＭＳ Ｐゴシック" pitchFamily="34" charset="-128"/>
              </a:rPr>
              <a:t>State:</a:t>
            </a:r>
          </a:p>
          <a:p>
            <a:pPr>
              <a:defRPr/>
            </a:pPr>
            <a:r>
              <a:rPr lang="en-US" altLang="en-US" sz="1400" dirty="0">
                <a:latin typeface="Arial" charset="0"/>
                <a:ea typeface="ＭＳ Ｐゴシック" pitchFamily="34" charset="-128"/>
              </a:rPr>
              <a:t>In law there are three levels of knowledge that an officer has to have before they can act in any given situation.  The first is:</a:t>
            </a:r>
          </a:p>
          <a:p>
            <a:pPr>
              <a:defRPr/>
            </a:pPr>
            <a:r>
              <a:rPr lang="en-US" altLang="en-US" sz="1400" b="1" dirty="0">
                <a:latin typeface="Arial" charset="0"/>
                <a:ea typeface="ＭＳ Ｐゴシック" pitchFamily="34" charset="-128"/>
              </a:rPr>
              <a:t>Q. </a:t>
            </a:r>
            <a:r>
              <a:rPr lang="en-US" altLang="en-US" sz="1400" b="1" dirty="0">
                <a:solidFill>
                  <a:srgbClr val="0033CC"/>
                </a:solidFill>
                <a:latin typeface="Arial" charset="0"/>
                <a:ea typeface="ＭＳ Ｐゴシック" pitchFamily="34" charset="-128"/>
              </a:rPr>
              <a:t>Know</a:t>
            </a:r>
            <a:r>
              <a:rPr lang="en-US" altLang="en-US" sz="1400" b="1" dirty="0">
                <a:latin typeface="Arial" charset="0"/>
                <a:ea typeface="ＭＳ Ｐゴシック" pitchFamily="34" charset="-128"/>
              </a:rPr>
              <a:t> - </a:t>
            </a:r>
            <a:r>
              <a:rPr lang="en-US" altLang="en-US" sz="1400" dirty="0">
                <a:latin typeface="Arial" charset="0"/>
                <a:ea typeface="ＭＳ Ｐゴシック" pitchFamily="34" charset="-128"/>
              </a:rPr>
              <a:t>How would you </a:t>
            </a:r>
            <a:r>
              <a:rPr lang="en-US" altLang="en-US" sz="1400" b="1" dirty="0">
                <a:latin typeface="Arial" charset="0"/>
                <a:ea typeface="ＭＳ Ｐゴシック" pitchFamily="34" charset="-128"/>
              </a:rPr>
              <a:t>know</a:t>
            </a:r>
            <a:r>
              <a:rPr lang="en-US" altLang="en-US" sz="1400" dirty="0">
                <a:latin typeface="Arial" charset="0"/>
                <a:ea typeface="ＭＳ Ｐゴシック" pitchFamily="34" charset="-128"/>
              </a:rPr>
              <a:t> something has happened? You see it yourself – there is no doubt it has taken place. For example you are on patrol in the High Street when you see a person carrying a brick.  You see this person bring their arm back and throw the brick.  You see the brick make contact with and smash through the window of a shop.  You </a:t>
            </a:r>
            <a:r>
              <a:rPr lang="en-US" altLang="en-US" sz="1400" b="1" dirty="0">
                <a:latin typeface="Arial" charset="0"/>
                <a:ea typeface="ＭＳ Ｐゴシック" pitchFamily="34" charset="-128"/>
              </a:rPr>
              <a:t>know</a:t>
            </a:r>
            <a:r>
              <a:rPr lang="en-US" altLang="en-US" sz="1400" dirty="0">
                <a:latin typeface="Arial" charset="0"/>
                <a:ea typeface="ＭＳ Ｐゴシック" pitchFamily="34" charset="-128"/>
              </a:rPr>
              <a:t> that this person has committed damage.</a:t>
            </a:r>
          </a:p>
          <a:p>
            <a:pPr>
              <a:defRPr/>
            </a:pPr>
            <a:r>
              <a:rPr lang="en-US" altLang="en-US" sz="1400" b="1" dirty="0">
                <a:latin typeface="Arial" charset="0"/>
                <a:ea typeface="ＭＳ Ｐゴシック" pitchFamily="34" charset="-128"/>
              </a:rPr>
              <a:t>Q. </a:t>
            </a:r>
            <a:r>
              <a:rPr lang="en-US" altLang="en-US" sz="1400" b="1" dirty="0">
                <a:solidFill>
                  <a:srgbClr val="0033CC"/>
                </a:solidFill>
                <a:latin typeface="Arial" charset="0"/>
                <a:ea typeface="ＭＳ Ｐゴシック" pitchFamily="34" charset="-128"/>
              </a:rPr>
              <a:t>Believe -</a:t>
            </a:r>
            <a:r>
              <a:rPr lang="en-US" altLang="en-US" sz="1400" b="1" dirty="0">
                <a:latin typeface="Arial" charset="0"/>
                <a:ea typeface="ＭＳ Ｐゴシック" pitchFamily="34" charset="-128"/>
              </a:rPr>
              <a:t> </a:t>
            </a:r>
            <a:r>
              <a:rPr lang="en-US" altLang="en-US" sz="1400" dirty="0">
                <a:latin typeface="Arial" charset="0"/>
                <a:ea typeface="ＭＳ Ｐゴシック" pitchFamily="34" charset="-128"/>
              </a:rPr>
              <a:t>What would make you </a:t>
            </a:r>
            <a:r>
              <a:rPr lang="en-US" altLang="en-US" sz="1400" b="1" dirty="0">
                <a:latin typeface="Arial" charset="0"/>
                <a:ea typeface="ＭＳ Ｐゴシック" pitchFamily="34" charset="-128"/>
              </a:rPr>
              <a:t>believe</a:t>
            </a:r>
            <a:r>
              <a:rPr lang="en-US" altLang="en-US" sz="1400" dirty="0">
                <a:latin typeface="Arial" charset="0"/>
                <a:ea typeface="ＭＳ Ｐゴシック" pitchFamily="34" charset="-128"/>
              </a:rPr>
              <a:t> that something has happened?  In this instance you are on patrol on a side street of the main shopping area.  You hear a smash of glass from around the corner. You turn the corner and see a man standing in front of a broken shop window. Inside the shop is a large brick.</a:t>
            </a:r>
          </a:p>
          <a:p>
            <a:pPr marL="230223" indent="-230223">
              <a:defRPr/>
            </a:pPr>
            <a:r>
              <a:rPr lang="en-US" altLang="en-US" sz="1400" b="1" dirty="0">
                <a:latin typeface="Arial" charset="0"/>
                <a:ea typeface="ＭＳ Ｐゴシック" pitchFamily="34" charset="-128"/>
              </a:rPr>
              <a:t>Q. </a:t>
            </a:r>
            <a:r>
              <a:rPr lang="en-US" altLang="en-US" sz="1400" b="1" dirty="0">
                <a:solidFill>
                  <a:srgbClr val="0033CC"/>
                </a:solidFill>
                <a:latin typeface="Arial" charset="0"/>
                <a:ea typeface="ＭＳ Ｐゴシック" pitchFamily="34" charset="-128"/>
              </a:rPr>
              <a:t>Suspect </a:t>
            </a:r>
            <a:r>
              <a:rPr lang="en-US" altLang="en-US" sz="1400" b="1" dirty="0">
                <a:latin typeface="Arial" charset="0"/>
                <a:ea typeface="ＭＳ Ｐゴシック" pitchFamily="34" charset="-128"/>
              </a:rPr>
              <a:t>- </a:t>
            </a:r>
            <a:r>
              <a:rPr lang="en-US" altLang="en-US" sz="1400" dirty="0">
                <a:latin typeface="Arial" charset="0"/>
                <a:ea typeface="ＭＳ Ｐゴシック" pitchFamily="34" charset="-128"/>
              </a:rPr>
              <a:t>What would make you </a:t>
            </a:r>
            <a:r>
              <a:rPr lang="en-US" altLang="en-US" sz="1400" b="1" dirty="0">
                <a:latin typeface="Arial" charset="0"/>
                <a:ea typeface="ＭＳ Ｐゴシック" pitchFamily="34" charset="-128"/>
              </a:rPr>
              <a:t>suspect </a:t>
            </a:r>
            <a:r>
              <a:rPr lang="en-US" altLang="en-US" sz="1400" dirty="0">
                <a:latin typeface="Arial" charset="0"/>
                <a:ea typeface="ＭＳ Ｐゴシック" pitchFamily="34" charset="-128"/>
              </a:rPr>
              <a:t>that something has happened?</a:t>
            </a:r>
          </a:p>
          <a:p>
            <a:pPr>
              <a:defRPr/>
            </a:pPr>
            <a:r>
              <a:rPr lang="en-US" altLang="en-US" sz="1400" dirty="0">
                <a:latin typeface="Arial" charset="0"/>
                <a:ea typeface="ＭＳ Ｐゴシック" pitchFamily="34" charset="-128"/>
              </a:rPr>
              <a:t>You hear a smash of glass from around the corner. You turn the corner and see a man running away. You see a broken shop window and inside the shop is a large brick. You walk along the street and find the man you saw running away hiding behind some bins.</a:t>
            </a:r>
          </a:p>
          <a:p>
            <a:pPr>
              <a:defRPr/>
            </a:pPr>
            <a:endParaRPr lang="en-US" altLang="en-US" sz="1400" dirty="0">
              <a:latin typeface="Arial" charset="0"/>
              <a:ea typeface="ＭＳ Ｐゴシック" pitchFamily="34" charset="-128"/>
            </a:endParaRPr>
          </a:p>
          <a:p>
            <a:pPr>
              <a:defRPr/>
            </a:pPr>
            <a:r>
              <a:rPr lang="en-US" altLang="en-US" sz="1400" dirty="0">
                <a:latin typeface="Arial" charset="0"/>
                <a:ea typeface="ＭＳ Ｐゴシック" pitchFamily="34" charset="-128"/>
              </a:rPr>
              <a:t>Where the incident fits on this scale will depend upon </a:t>
            </a:r>
            <a:r>
              <a:rPr lang="en-US" altLang="en-US" sz="1400" b="1" dirty="0">
                <a:latin typeface="Arial" charset="0"/>
                <a:ea typeface="ＭＳ Ｐゴシック" pitchFamily="34" charset="-128"/>
              </a:rPr>
              <a:t>how much</a:t>
            </a:r>
            <a:r>
              <a:rPr lang="en-US" altLang="en-US" sz="1400" dirty="0">
                <a:latin typeface="Arial" charset="0"/>
                <a:ea typeface="ＭＳ Ｐゴシック" pitchFamily="34" charset="-128"/>
              </a:rPr>
              <a:t> </a:t>
            </a:r>
            <a:r>
              <a:rPr lang="en-US" altLang="en-US" sz="1400" b="1" dirty="0">
                <a:latin typeface="Arial" charset="0"/>
                <a:ea typeface="ＭＳ Ｐゴシック" pitchFamily="34" charset="-128"/>
              </a:rPr>
              <a:t>knowledge</a:t>
            </a:r>
            <a:r>
              <a:rPr lang="en-US" altLang="en-US" sz="1400" dirty="0">
                <a:latin typeface="Arial" charset="0"/>
                <a:ea typeface="ＭＳ Ｐゴシック" pitchFamily="34" charset="-128"/>
              </a:rPr>
              <a:t> you have about the incident</a:t>
            </a:r>
          </a:p>
          <a:p>
            <a:pPr>
              <a:defRPr/>
            </a:pPr>
            <a:endParaRPr lang="en-US" altLang="en-US" sz="1400" dirty="0">
              <a:latin typeface="Arial" charset="0"/>
              <a:ea typeface="ＭＳ Ｐゴシック" pitchFamily="34" charset="-128"/>
            </a:endParaRPr>
          </a:p>
          <a:p>
            <a:pPr>
              <a:defRPr/>
            </a:pPr>
            <a:r>
              <a:rPr lang="en-GB" altLang="en-US" sz="1400" dirty="0"/>
              <a:t>Reasonable grounds for suspicion depend on the circumstances in each case. There must be some objective basis for that suspicion based on facts, information, and/or intelligence which are relevant to the likelihood of finding an article of a certain kind.</a:t>
            </a:r>
            <a:br>
              <a:rPr lang="en-GB" altLang="en-US" sz="1400" dirty="0"/>
            </a:br>
            <a:r>
              <a:rPr lang="en-GB" altLang="en-US" sz="1400" b="1" dirty="0">
                <a:solidFill>
                  <a:srgbClr val="0033CC"/>
                </a:solidFill>
              </a:rPr>
              <a:t>Code A of PACE </a:t>
            </a:r>
            <a:r>
              <a:rPr lang="en-GB" altLang="en-US" sz="1400" dirty="0"/>
              <a:t>states reasonable grounds for suspicion will depend on:</a:t>
            </a:r>
          </a:p>
          <a:p>
            <a:pPr>
              <a:defRPr/>
            </a:pPr>
            <a:r>
              <a:rPr lang="en-GB" altLang="en-US" sz="1400" dirty="0"/>
              <a:t>The nature of the article suspected of being carried.</a:t>
            </a:r>
          </a:p>
          <a:p>
            <a:pPr>
              <a:spcBef>
                <a:spcPct val="0"/>
              </a:spcBef>
              <a:defRPr/>
            </a:pPr>
            <a:r>
              <a:rPr lang="en-GB" altLang="en-US" sz="1400" dirty="0"/>
              <a:t>The time &amp; place where the person or vehicle is.</a:t>
            </a:r>
          </a:p>
          <a:p>
            <a:pPr>
              <a:spcBef>
                <a:spcPct val="0"/>
              </a:spcBef>
              <a:defRPr/>
            </a:pPr>
            <a:r>
              <a:rPr lang="en-GB" altLang="en-US" sz="1400" dirty="0"/>
              <a:t>The behaviour of the person or those with him or her.</a:t>
            </a:r>
          </a:p>
          <a:p>
            <a:pPr>
              <a:spcBef>
                <a:spcPct val="0"/>
              </a:spcBef>
              <a:defRPr/>
            </a:pPr>
            <a:r>
              <a:rPr lang="en-GB" altLang="en-US" sz="1400" dirty="0"/>
              <a:t>And that the suspicion is linked to accurate &amp; current intelligence.</a:t>
            </a:r>
            <a:endParaRPr lang="en-GB" altLang="en-US" sz="1400" u="sng" dirty="0"/>
          </a:p>
          <a:p>
            <a:pPr>
              <a:defRPr/>
            </a:pPr>
            <a:endParaRPr lang="en-GB" sz="1400" b="1" dirty="0"/>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48223" indent="-287779" eaLnBrk="0" hangingPunct="0">
              <a:spcBef>
                <a:spcPct val="30000"/>
              </a:spcBef>
              <a:defRPr sz="1200">
                <a:solidFill>
                  <a:schemeClr val="tx1"/>
                </a:solidFill>
                <a:latin typeface="Arial" charset="0"/>
                <a:ea typeface="ＭＳ Ｐゴシック" pitchFamily="34" charset="-128"/>
              </a:defRPr>
            </a:lvl2pPr>
            <a:lvl3pPr marL="1151113" indent="-230223" eaLnBrk="0" hangingPunct="0">
              <a:spcBef>
                <a:spcPct val="30000"/>
              </a:spcBef>
              <a:defRPr sz="1200">
                <a:solidFill>
                  <a:schemeClr val="tx1"/>
                </a:solidFill>
                <a:latin typeface="Arial" charset="0"/>
                <a:ea typeface="ＭＳ Ｐゴシック" pitchFamily="34" charset="-128"/>
              </a:defRPr>
            </a:lvl3pPr>
            <a:lvl4pPr marL="1611557" indent="-230223" eaLnBrk="0" hangingPunct="0">
              <a:spcBef>
                <a:spcPct val="30000"/>
              </a:spcBef>
              <a:defRPr sz="1200">
                <a:solidFill>
                  <a:schemeClr val="tx1"/>
                </a:solidFill>
                <a:latin typeface="Arial" charset="0"/>
                <a:ea typeface="ＭＳ Ｐゴシック" pitchFamily="34" charset="-128"/>
              </a:defRPr>
            </a:lvl4pPr>
            <a:lvl5pPr marL="2072003" indent="-230223" eaLnBrk="0" hangingPunct="0">
              <a:spcBef>
                <a:spcPct val="30000"/>
              </a:spcBef>
              <a:defRPr sz="1200">
                <a:solidFill>
                  <a:schemeClr val="tx1"/>
                </a:solidFill>
                <a:latin typeface="Arial" charset="0"/>
                <a:ea typeface="ＭＳ Ｐゴシック" pitchFamily="34" charset="-128"/>
              </a:defRPr>
            </a:lvl5pPr>
            <a:lvl6pPr marL="2532448" indent="-230223" eaLnBrk="0" fontAlgn="base" hangingPunct="0">
              <a:spcBef>
                <a:spcPct val="30000"/>
              </a:spcBef>
              <a:spcAft>
                <a:spcPct val="0"/>
              </a:spcAft>
              <a:defRPr sz="1200">
                <a:solidFill>
                  <a:schemeClr val="tx1"/>
                </a:solidFill>
                <a:latin typeface="Arial" charset="0"/>
                <a:ea typeface="ＭＳ Ｐゴシック" pitchFamily="34" charset="-128"/>
              </a:defRPr>
            </a:lvl6pPr>
            <a:lvl7pPr marL="2992893" indent="-230223" eaLnBrk="0" fontAlgn="base" hangingPunct="0">
              <a:spcBef>
                <a:spcPct val="30000"/>
              </a:spcBef>
              <a:spcAft>
                <a:spcPct val="0"/>
              </a:spcAft>
              <a:defRPr sz="1200">
                <a:solidFill>
                  <a:schemeClr val="tx1"/>
                </a:solidFill>
                <a:latin typeface="Arial" charset="0"/>
                <a:ea typeface="ＭＳ Ｐゴシック" pitchFamily="34" charset="-128"/>
              </a:defRPr>
            </a:lvl7pPr>
            <a:lvl8pPr marL="3453339" indent="-230223" eaLnBrk="0" fontAlgn="base" hangingPunct="0">
              <a:spcBef>
                <a:spcPct val="30000"/>
              </a:spcBef>
              <a:spcAft>
                <a:spcPct val="0"/>
              </a:spcAft>
              <a:defRPr sz="1200">
                <a:solidFill>
                  <a:schemeClr val="tx1"/>
                </a:solidFill>
                <a:latin typeface="Arial" charset="0"/>
                <a:ea typeface="ＭＳ Ｐゴシック" pitchFamily="34" charset="-128"/>
              </a:defRPr>
            </a:lvl8pPr>
            <a:lvl9pPr marL="3913784" indent="-230223" eaLnBrk="0" fontAlgn="base" hangingPunct="0">
              <a:spcBef>
                <a:spcPct val="30000"/>
              </a:spcBef>
              <a:spcAft>
                <a:spcPct val="0"/>
              </a:spcAft>
              <a:defRPr sz="1200">
                <a:solidFill>
                  <a:schemeClr val="tx1"/>
                </a:solidFill>
                <a:latin typeface="Arial" charset="0"/>
                <a:ea typeface="ＭＳ Ｐゴシック" pitchFamily="34" charset="-128"/>
              </a:defRPr>
            </a:lvl9pPr>
          </a:lstStyle>
          <a:p>
            <a:pPr eaLnBrk="1" hangingPunct="1">
              <a:spcBef>
                <a:spcPct val="0"/>
              </a:spcBef>
            </a:pPr>
            <a:fld id="{7FD60D8A-40AB-4BE5-A106-752324093DEC}" type="slidenum">
              <a:rPr lang="en-GB" altLang="en-US" smtClean="0">
                <a:solidFill>
                  <a:srgbClr val="000000"/>
                </a:solidFill>
              </a:rPr>
              <a:pPr eaLnBrk="1" hangingPunct="1">
                <a:spcBef>
                  <a:spcPct val="0"/>
                </a:spcBef>
              </a:pPr>
              <a:t>9</a:t>
            </a:fld>
            <a:endParaRPr lang="en-GB" altLang="en-US">
              <a:solidFill>
                <a:srgbClr val="000000"/>
              </a:solidFill>
            </a:endParaRPr>
          </a:p>
        </p:txBody>
      </p:sp>
    </p:spTree>
    <p:extLst>
      <p:ext uri="{BB962C8B-B14F-4D97-AF65-F5344CB8AC3E}">
        <p14:creationId xmlns:p14="http://schemas.microsoft.com/office/powerpoint/2010/main" val="40503187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xfrm>
            <a:off x="2444750" y="236538"/>
            <a:ext cx="1836738" cy="1033462"/>
          </a:xfrm>
          <a:ln/>
        </p:spPr>
      </p:sp>
      <p:sp>
        <p:nvSpPr>
          <p:cNvPr id="26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ts val="542"/>
              </a:spcBef>
              <a:spcAft>
                <a:spcPts val="265"/>
              </a:spcAft>
            </a:pPr>
            <a:r>
              <a:rPr lang="en-US" altLang="en-US" sz="1400" b="1" dirty="0"/>
              <a:t>State:</a:t>
            </a:r>
          </a:p>
          <a:p>
            <a:pPr eaLnBrk="1" hangingPunct="1">
              <a:spcBef>
                <a:spcPts val="542"/>
              </a:spcBef>
              <a:spcAft>
                <a:spcPts val="265"/>
              </a:spcAft>
            </a:pPr>
            <a:r>
              <a:rPr lang="en-US" altLang="en-US" sz="1400" dirty="0"/>
              <a:t>The PACE codes of practice are very clear about what can and cannot be used when gathering the information necessary to carry out any power contained with PACE.</a:t>
            </a:r>
          </a:p>
          <a:p>
            <a:pPr eaLnBrk="1" hangingPunct="1">
              <a:spcBef>
                <a:spcPts val="542"/>
              </a:spcBef>
              <a:spcAft>
                <a:spcPts val="265"/>
              </a:spcAft>
            </a:pPr>
            <a:r>
              <a:rPr lang="en-US" altLang="en-US" sz="1400" dirty="0"/>
              <a:t>It states:</a:t>
            </a:r>
          </a:p>
          <a:p>
            <a:pPr eaLnBrk="1" hangingPunct="1">
              <a:spcBef>
                <a:spcPts val="542"/>
              </a:spcBef>
              <a:spcAft>
                <a:spcPts val="265"/>
              </a:spcAft>
            </a:pPr>
            <a:r>
              <a:rPr lang="en-US" altLang="en-US" sz="1400" b="1" dirty="0">
                <a:solidFill>
                  <a:srgbClr val="FF0000"/>
                </a:solidFill>
              </a:rPr>
              <a:t>Reasonable suspicion can never be supported on the basis of personal factors alone without reliable supporting intelligence or information or some specific behaviour by the person concerned.</a:t>
            </a:r>
          </a:p>
          <a:p>
            <a:pPr eaLnBrk="1" hangingPunct="1">
              <a:lnSpc>
                <a:spcPct val="90000"/>
              </a:lnSpc>
              <a:spcBef>
                <a:spcPct val="50000"/>
              </a:spcBef>
              <a:buFontTx/>
              <a:buNone/>
            </a:pPr>
            <a:r>
              <a:rPr lang="en-GB" altLang="en-US" sz="1400" dirty="0"/>
              <a:t>Suspicion </a:t>
            </a:r>
            <a:r>
              <a:rPr lang="en-GB" altLang="en-US" sz="1400" b="1" dirty="0">
                <a:solidFill>
                  <a:srgbClr val="FF0000"/>
                </a:solidFill>
              </a:rPr>
              <a:t>cannot</a:t>
            </a:r>
            <a:r>
              <a:rPr lang="en-GB" altLang="en-US" sz="1400" dirty="0"/>
              <a:t> be founded on inappropriate generalisations or stereotypical images</a:t>
            </a:r>
          </a:p>
          <a:p>
            <a:pPr eaLnBrk="1" hangingPunct="1">
              <a:lnSpc>
                <a:spcPct val="90000"/>
              </a:lnSpc>
              <a:spcBef>
                <a:spcPct val="50000"/>
              </a:spcBef>
              <a:buFontTx/>
              <a:buNone/>
            </a:pPr>
            <a:r>
              <a:rPr lang="en-GB" altLang="en-US" sz="1400" dirty="0"/>
              <a:t>Suspicion </a:t>
            </a:r>
            <a:r>
              <a:rPr lang="en-GB" altLang="en-US" sz="1400" b="1" dirty="0">
                <a:solidFill>
                  <a:srgbClr val="00B050"/>
                </a:solidFill>
              </a:rPr>
              <a:t>can</a:t>
            </a:r>
            <a:r>
              <a:rPr lang="en-GB" altLang="en-US" sz="1400" dirty="0"/>
              <a:t> be linked to accurate intelligence</a:t>
            </a:r>
          </a:p>
          <a:p>
            <a:pPr eaLnBrk="1" hangingPunct="1">
              <a:lnSpc>
                <a:spcPct val="90000"/>
              </a:lnSpc>
              <a:spcBef>
                <a:spcPct val="50000"/>
              </a:spcBef>
              <a:buFontTx/>
              <a:buNone/>
            </a:pPr>
            <a:r>
              <a:rPr lang="en-GB" altLang="en-US" sz="1400" dirty="0"/>
              <a:t>Suspicion </a:t>
            </a:r>
            <a:r>
              <a:rPr lang="en-GB" altLang="en-US" sz="1400" b="1" dirty="0">
                <a:solidFill>
                  <a:srgbClr val="00B050"/>
                </a:solidFill>
              </a:rPr>
              <a:t>can</a:t>
            </a:r>
            <a:r>
              <a:rPr lang="en-GB" altLang="en-US" sz="1400" dirty="0"/>
              <a:t> be linked to specific crime problems</a:t>
            </a:r>
          </a:p>
          <a:p>
            <a:pPr eaLnBrk="1" hangingPunct="1">
              <a:lnSpc>
                <a:spcPct val="90000"/>
              </a:lnSpc>
              <a:spcBef>
                <a:spcPct val="50000"/>
              </a:spcBef>
              <a:buFontTx/>
              <a:buNone/>
            </a:pPr>
            <a:endParaRPr lang="en-GB" altLang="en-US" sz="1400" dirty="0"/>
          </a:p>
          <a:p>
            <a:pPr eaLnBrk="1" hangingPunct="1">
              <a:lnSpc>
                <a:spcPct val="90000"/>
              </a:lnSpc>
              <a:spcBef>
                <a:spcPct val="50000"/>
              </a:spcBef>
              <a:buFontTx/>
              <a:buNone/>
            </a:pPr>
            <a:r>
              <a:rPr lang="en-GB" altLang="en-US" sz="1400" dirty="0"/>
              <a:t>Therefore the things that </a:t>
            </a:r>
            <a:r>
              <a:rPr lang="en-GB" altLang="en-US" sz="1400" b="1" dirty="0">
                <a:solidFill>
                  <a:srgbClr val="00B050"/>
                </a:solidFill>
              </a:rPr>
              <a:t>CAN be used </a:t>
            </a:r>
            <a:r>
              <a:rPr lang="en-GB" altLang="en-US" sz="1400" dirty="0"/>
              <a:t>are:</a:t>
            </a:r>
          </a:p>
          <a:p>
            <a:pPr eaLnBrk="1" hangingPunct="1">
              <a:lnSpc>
                <a:spcPct val="90000"/>
              </a:lnSpc>
              <a:spcBef>
                <a:spcPct val="50000"/>
              </a:spcBef>
              <a:buFontTx/>
              <a:buNone/>
            </a:pPr>
            <a:endParaRPr lang="en-GB" altLang="en-US" sz="1400" dirty="0"/>
          </a:p>
          <a:p>
            <a:pPr eaLnBrk="1" hangingPunct="1">
              <a:lnSpc>
                <a:spcPct val="90000"/>
              </a:lnSpc>
              <a:spcBef>
                <a:spcPct val="50000"/>
              </a:spcBef>
              <a:buFontTx/>
              <a:buNone/>
            </a:pPr>
            <a:r>
              <a:rPr lang="en-GB" altLang="en-US" sz="1400" b="1" dirty="0"/>
              <a:t>Show slide</a:t>
            </a:r>
          </a:p>
          <a:p>
            <a:pPr eaLnBrk="1" hangingPunct="1">
              <a:lnSpc>
                <a:spcPct val="90000"/>
              </a:lnSpc>
              <a:spcBef>
                <a:spcPct val="50000"/>
              </a:spcBef>
              <a:buFontTx/>
              <a:buNone/>
            </a:pPr>
            <a:r>
              <a:rPr lang="en-GB" altLang="en-US" sz="1400" dirty="0"/>
              <a:t>A person’s </a:t>
            </a:r>
            <a:r>
              <a:rPr lang="en-GB" altLang="en-US" sz="1400" b="1" dirty="0">
                <a:solidFill>
                  <a:srgbClr val="0033CC"/>
                </a:solidFill>
              </a:rPr>
              <a:t>behaviour</a:t>
            </a:r>
            <a:r>
              <a:rPr lang="en-GB" altLang="en-US" sz="1400" dirty="0"/>
              <a:t>, for example trying to hide something or other suspicious act</a:t>
            </a:r>
          </a:p>
          <a:p>
            <a:pPr eaLnBrk="1" hangingPunct="1">
              <a:lnSpc>
                <a:spcPct val="90000"/>
              </a:lnSpc>
              <a:spcBef>
                <a:spcPct val="50000"/>
              </a:spcBef>
              <a:buFontTx/>
              <a:buNone/>
            </a:pPr>
            <a:r>
              <a:rPr lang="en-GB" altLang="en-US" sz="1400" dirty="0"/>
              <a:t>The </a:t>
            </a:r>
            <a:r>
              <a:rPr lang="en-GB" altLang="en-US" sz="1400" b="1" dirty="0">
                <a:solidFill>
                  <a:srgbClr val="0033CC"/>
                </a:solidFill>
              </a:rPr>
              <a:t>time, place and/or location </a:t>
            </a:r>
            <a:r>
              <a:rPr lang="en-GB" altLang="en-US" sz="1400" dirty="0"/>
              <a:t>etc. when linked to specific intelligence, for example an area where crime is taking place on a regular basis</a:t>
            </a:r>
          </a:p>
          <a:p>
            <a:pPr eaLnBrk="1" hangingPunct="1">
              <a:lnSpc>
                <a:spcPct val="90000"/>
              </a:lnSpc>
              <a:spcBef>
                <a:spcPct val="50000"/>
              </a:spcBef>
              <a:buFontTx/>
              <a:buNone/>
            </a:pPr>
            <a:r>
              <a:rPr lang="en-GB" altLang="en-US" sz="1400" dirty="0"/>
              <a:t>Reliable </a:t>
            </a:r>
            <a:r>
              <a:rPr lang="en-GB" altLang="en-US" sz="1400" b="1" dirty="0">
                <a:solidFill>
                  <a:srgbClr val="0033CC"/>
                </a:solidFill>
              </a:rPr>
              <a:t>information/intelligence</a:t>
            </a:r>
            <a:r>
              <a:rPr lang="en-GB" altLang="en-US" sz="1400" dirty="0"/>
              <a:t> from witnesses, for example a good description of a person who has just committed an assault.</a:t>
            </a:r>
          </a:p>
          <a:p>
            <a:endParaRPr lang="en-GB" altLang="en-US" sz="1400" dirty="0">
              <a:latin typeface="Arial" charset="0"/>
              <a:ea typeface="ＭＳ Ｐゴシック" pitchFamily="34" charset="-128"/>
            </a:endParaRPr>
          </a:p>
        </p:txBody>
      </p:sp>
      <p:sp>
        <p:nvSpPr>
          <p:cNvPr id="2662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48223" indent="-287779" eaLnBrk="0" hangingPunct="0">
              <a:spcBef>
                <a:spcPct val="30000"/>
              </a:spcBef>
              <a:defRPr sz="1200">
                <a:solidFill>
                  <a:schemeClr val="tx1"/>
                </a:solidFill>
                <a:latin typeface="Arial" charset="0"/>
                <a:ea typeface="ＭＳ Ｐゴシック" pitchFamily="34" charset="-128"/>
              </a:defRPr>
            </a:lvl2pPr>
            <a:lvl3pPr marL="1151113" indent="-230223" eaLnBrk="0" hangingPunct="0">
              <a:spcBef>
                <a:spcPct val="30000"/>
              </a:spcBef>
              <a:defRPr sz="1200">
                <a:solidFill>
                  <a:schemeClr val="tx1"/>
                </a:solidFill>
                <a:latin typeface="Arial" charset="0"/>
                <a:ea typeface="ＭＳ Ｐゴシック" pitchFamily="34" charset="-128"/>
              </a:defRPr>
            </a:lvl3pPr>
            <a:lvl4pPr marL="1611557" indent="-230223" eaLnBrk="0" hangingPunct="0">
              <a:spcBef>
                <a:spcPct val="30000"/>
              </a:spcBef>
              <a:defRPr sz="1200">
                <a:solidFill>
                  <a:schemeClr val="tx1"/>
                </a:solidFill>
                <a:latin typeface="Arial" charset="0"/>
                <a:ea typeface="ＭＳ Ｐゴシック" pitchFamily="34" charset="-128"/>
              </a:defRPr>
            </a:lvl4pPr>
            <a:lvl5pPr marL="2072003" indent="-230223" eaLnBrk="0" hangingPunct="0">
              <a:spcBef>
                <a:spcPct val="30000"/>
              </a:spcBef>
              <a:defRPr sz="1200">
                <a:solidFill>
                  <a:schemeClr val="tx1"/>
                </a:solidFill>
                <a:latin typeface="Arial" charset="0"/>
                <a:ea typeface="ＭＳ Ｐゴシック" pitchFamily="34" charset="-128"/>
              </a:defRPr>
            </a:lvl5pPr>
            <a:lvl6pPr marL="2532448" indent="-230223" eaLnBrk="0" fontAlgn="base" hangingPunct="0">
              <a:spcBef>
                <a:spcPct val="30000"/>
              </a:spcBef>
              <a:spcAft>
                <a:spcPct val="0"/>
              </a:spcAft>
              <a:defRPr sz="1200">
                <a:solidFill>
                  <a:schemeClr val="tx1"/>
                </a:solidFill>
                <a:latin typeface="Arial" charset="0"/>
                <a:ea typeface="ＭＳ Ｐゴシック" pitchFamily="34" charset="-128"/>
              </a:defRPr>
            </a:lvl6pPr>
            <a:lvl7pPr marL="2992893" indent="-230223" eaLnBrk="0" fontAlgn="base" hangingPunct="0">
              <a:spcBef>
                <a:spcPct val="30000"/>
              </a:spcBef>
              <a:spcAft>
                <a:spcPct val="0"/>
              </a:spcAft>
              <a:defRPr sz="1200">
                <a:solidFill>
                  <a:schemeClr val="tx1"/>
                </a:solidFill>
                <a:latin typeface="Arial" charset="0"/>
                <a:ea typeface="ＭＳ Ｐゴシック" pitchFamily="34" charset="-128"/>
              </a:defRPr>
            </a:lvl7pPr>
            <a:lvl8pPr marL="3453339" indent="-230223" eaLnBrk="0" fontAlgn="base" hangingPunct="0">
              <a:spcBef>
                <a:spcPct val="30000"/>
              </a:spcBef>
              <a:spcAft>
                <a:spcPct val="0"/>
              </a:spcAft>
              <a:defRPr sz="1200">
                <a:solidFill>
                  <a:schemeClr val="tx1"/>
                </a:solidFill>
                <a:latin typeface="Arial" charset="0"/>
                <a:ea typeface="ＭＳ Ｐゴシック" pitchFamily="34" charset="-128"/>
              </a:defRPr>
            </a:lvl8pPr>
            <a:lvl9pPr marL="3913784" indent="-230223" eaLnBrk="0" fontAlgn="base" hangingPunct="0">
              <a:spcBef>
                <a:spcPct val="30000"/>
              </a:spcBef>
              <a:spcAft>
                <a:spcPct val="0"/>
              </a:spcAft>
              <a:defRPr sz="1200">
                <a:solidFill>
                  <a:schemeClr val="tx1"/>
                </a:solidFill>
                <a:latin typeface="Arial" charset="0"/>
                <a:ea typeface="ＭＳ Ｐゴシック" pitchFamily="34" charset="-128"/>
              </a:defRPr>
            </a:lvl9pPr>
          </a:lstStyle>
          <a:p>
            <a:pPr eaLnBrk="1" hangingPunct="1">
              <a:spcBef>
                <a:spcPct val="0"/>
              </a:spcBef>
            </a:pPr>
            <a:fld id="{FD84062C-69B3-4054-9E78-D6A41C020EE8}" type="slidenum">
              <a:rPr lang="en-GB" altLang="en-US" smtClean="0">
                <a:solidFill>
                  <a:srgbClr val="000000"/>
                </a:solidFill>
              </a:rPr>
              <a:pPr eaLnBrk="1" hangingPunct="1">
                <a:spcBef>
                  <a:spcPct val="0"/>
                </a:spcBef>
              </a:pPr>
              <a:t>10</a:t>
            </a:fld>
            <a:endParaRPr lang="en-GB" altLang="en-US">
              <a:solidFill>
                <a:srgbClr val="000000"/>
              </a:solidFill>
            </a:endParaRPr>
          </a:p>
        </p:txBody>
      </p:sp>
    </p:spTree>
    <p:extLst>
      <p:ext uri="{BB962C8B-B14F-4D97-AF65-F5344CB8AC3E}">
        <p14:creationId xmlns:p14="http://schemas.microsoft.com/office/powerpoint/2010/main" val="33923373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xfrm>
            <a:off x="2514600" y="255588"/>
            <a:ext cx="1673225" cy="941387"/>
          </a:xfrm>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1400" b="1" dirty="0">
                <a:latin typeface="Arial" charset="0"/>
                <a:ea typeface="ＭＳ Ｐゴシック" pitchFamily="34" charset="-128"/>
              </a:rPr>
              <a:t>State:</a:t>
            </a:r>
          </a:p>
          <a:p>
            <a:r>
              <a:rPr lang="en-GB" altLang="en-US" sz="1400" dirty="0">
                <a:latin typeface="Arial" charset="0"/>
                <a:ea typeface="ＭＳ Ｐゴシック" pitchFamily="34" charset="-128"/>
              </a:rPr>
              <a:t>PACE states that certain things  </a:t>
            </a:r>
            <a:r>
              <a:rPr lang="en-GB" altLang="en-US" sz="1400" b="1" dirty="0">
                <a:solidFill>
                  <a:srgbClr val="FF3300"/>
                </a:solidFill>
                <a:latin typeface="Arial" charset="0"/>
                <a:ea typeface="ＭＳ Ｐゴシック" pitchFamily="34" charset="-128"/>
              </a:rPr>
              <a:t>ALONE CANNOT </a:t>
            </a:r>
            <a:r>
              <a:rPr lang="en-GB" altLang="en-US" sz="1400" dirty="0">
                <a:latin typeface="Arial" charset="0"/>
                <a:ea typeface="ＭＳ Ｐゴシック" pitchFamily="34" charset="-128"/>
              </a:rPr>
              <a:t>be used as grounds to suspect a person of an offence.</a:t>
            </a:r>
          </a:p>
          <a:p>
            <a:endParaRPr lang="en-GB" altLang="en-US" sz="1400" dirty="0">
              <a:latin typeface="Arial" charset="0"/>
              <a:ea typeface="ＭＳ Ｐゴシック" pitchFamily="34" charset="-128"/>
            </a:endParaRPr>
          </a:p>
          <a:p>
            <a:r>
              <a:rPr lang="en-GB" altLang="en-US" sz="1400" dirty="0">
                <a:latin typeface="Arial" charset="0"/>
                <a:ea typeface="ＭＳ Ｐゴシック" pitchFamily="34" charset="-128"/>
              </a:rPr>
              <a:t>Obviously, if you have a description of a person who has committed an offence and a number of these match that description, then it can be used, but ensure that the description you get is a good one.</a:t>
            </a:r>
          </a:p>
          <a:p>
            <a:endParaRPr lang="en-GB" altLang="en-US" sz="1400" dirty="0">
              <a:latin typeface="Arial" charset="0"/>
              <a:ea typeface="ＭＳ Ｐゴシック" pitchFamily="34" charset="-128"/>
            </a:endParaRPr>
          </a:p>
          <a:p>
            <a:r>
              <a:rPr lang="en-GB" altLang="en-US" sz="1400" dirty="0">
                <a:latin typeface="Arial" charset="0"/>
                <a:ea typeface="ＭＳ Ｐゴシック" pitchFamily="34" charset="-128"/>
              </a:rPr>
              <a:t>You would not be entitled to search anyone on a description of a black man of average height and build.</a:t>
            </a:r>
          </a:p>
          <a:p>
            <a:endParaRPr lang="en-GB" altLang="en-US" sz="1400" dirty="0">
              <a:latin typeface="Arial" charset="0"/>
              <a:ea typeface="ＭＳ Ｐゴシック" pitchFamily="34" charset="-128"/>
            </a:endParaRPr>
          </a:p>
          <a:p>
            <a:r>
              <a:rPr lang="en-GB" altLang="en-US" sz="1400" dirty="0">
                <a:latin typeface="Arial" charset="0"/>
                <a:ea typeface="ＭＳ Ｐゴシック" pitchFamily="34" charset="-128"/>
              </a:rPr>
              <a:t>Why not?</a:t>
            </a:r>
          </a:p>
          <a:p>
            <a:endParaRPr lang="en-GB" altLang="en-US" sz="1400" dirty="0">
              <a:latin typeface="Arial" charset="0"/>
              <a:ea typeface="ＭＳ Ｐゴシック" pitchFamily="34" charset="-128"/>
            </a:endParaRPr>
          </a:p>
          <a:p>
            <a:r>
              <a:rPr lang="en-GB" altLang="en-US" sz="1400" dirty="0">
                <a:latin typeface="Arial" charset="0"/>
                <a:ea typeface="ＭＳ Ｐゴシック" pitchFamily="34" charset="-128"/>
              </a:rPr>
              <a:t>Trainer to discuss issues around stereotyping and prejudice</a:t>
            </a:r>
          </a:p>
          <a:p>
            <a:endParaRPr lang="en-GB" altLang="en-US" sz="1400" dirty="0">
              <a:latin typeface="Arial" charset="0"/>
              <a:ea typeface="ＭＳ Ｐゴシック" pitchFamily="34" charset="-128"/>
            </a:endParaRPr>
          </a:p>
          <a:p>
            <a:r>
              <a:rPr lang="en-GB" altLang="en-US" sz="1400" dirty="0">
                <a:latin typeface="Arial" charset="0"/>
                <a:ea typeface="ＭＳ Ｐゴシック" pitchFamily="34" charset="-128"/>
              </a:rPr>
              <a:t>A good test of ‘reasonable grounds’ is to ask yourself the question:</a:t>
            </a:r>
          </a:p>
          <a:p>
            <a:endParaRPr lang="en-GB" altLang="en-US" sz="1400" dirty="0">
              <a:latin typeface="Arial" charset="0"/>
              <a:ea typeface="ＭＳ Ｐゴシック" pitchFamily="34" charset="-128"/>
            </a:endParaRPr>
          </a:p>
          <a:p>
            <a:r>
              <a:rPr lang="en-GB" altLang="en-US" sz="1400" b="1" i="1" dirty="0">
                <a:latin typeface="Arial" charset="0"/>
                <a:ea typeface="ＭＳ Ｐゴシック" pitchFamily="34" charset="-128"/>
              </a:rPr>
              <a:t>‘Would an independent third person come to the same conclusion as me if they looked at the facts?’</a:t>
            </a:r>
          </a:p>
          <a:p>
            <a:endParaRPr lang="en-GB" altLang="en-US" sz="1400" i="1" dirty="0">
              <a:latin typeface="Arial" charset="0"/>
              <a:ea typeface="ＭＳ Ｐゴシック" pitchFamily="34" charset="-128"/>
            </a:endParaRPr>
          </a:p>
          <a:p>
            <a:pPr>
              <a:spcBef>
                <a:spcPct val="0"/>
              </a:spcBef>
            </a:pPr>
            <a:r>
              <a:rPr lang="en-GB" altLang="en-US" sz="1400" dirty="0">
                <a:latin typeface="Arial" charset="0"/>
                <a:ea typeface="ＭＳ Ｐゴシック" pitchFamily="34" charset="-128"/>
              </a:rPr>
              <a:t>If you suspect someone on a </a:t>
            </a:r>
            <a:r>
              <a:rPr lang="en-GB" altLang="en-US" sz="1400" i="1" dirty="0">
                <a:latin typeface="Arial" charset="0"/>
                <a:ea typeface="ＭＳ Ｐゴシック" pitchFamily="34" charset="-128"/>
              </a:rPr>
              <a:t>HUNCH </a:t>
            </a:r>
            <a:r>
              <a:rPr lang="en-GB" altLang="en-US" sz="1400" dirty="0">
                <a:latin typeface="Arial" charset="0"/>
                <a:ea typeface="ＭＳ Ｐゴシック" pitchFamily="34" charset="-128"/>
              </a:rPr>
              <a:t>you cannot explain, you would </a:t>
            </a:r>
            <a:r>
              <a:rPr lang="en-GB" altLang="en-US" sz="1400" b="1" u="sng" dirty="0">
                <a:latin typeface="Arial" charset="0"/>
                <a:ea typeface="ＭＳ Ｐゴシック" pitchFamily="34" charset="-128"/>
              </a:rPr>
              <a:t>not</a:t>
            </a:r>
            <a:r>
              <a:rPr lang="en-GB" altLang="en-US" sz="1400" dirty="0">
                <a:latin typeface="Arial" charset="0"/>
                <a:ea typeface="ＭＳ Ｐゴシック" pitchFamily="34" charset="-128"/>
              </a:rPr>
              <a:t> have reasonable grounds, you would need to find or have the necessary information or intelligence to back this up.</a:t>
            </a:r>
          </a:p>
          <a:p>
            <a:endParaRPr lang="en-GB" altLang="en-US" sz="1400" dirty="0">
              <a:latin typeface="Arial" charset="0"/>
              <a:ea typeface="ＭＳ Ｐゴシック" pitchFamily="34" charset="-128"/>
            </a:endParaRPr>
          </a:p>
          <a:p>
            <a:endParaRPr lang="en-GB" altLang="en-US" sz="1400" i="1" dirty="0">
              <a:latin typeface="Arial" charset="0"/>
              <a:ea typeface="ＭＳ Ｐゴシック" pitchFamily="34" charset="-128"/>
            </a:endParaRPr>
          </a:p>
          <a:p>
            <a:endParaRPr lang="en-GB" altLang="en-US" dirty="0">
              <a:latin typeface="Arial" charset="0"/>
              <a:ea typeface="ＭＳ Ｐゴシック" pitchFamily="34" charset="-128"/>
            </a:endParaRPr>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48223" indent="-287779" eaLnBrk="0" hangingPunct="0">
              <a:spcBef>
                <a:spcPct val="30000"/>
              </a:spcBef>
              <a:defRPr sz="1200">
                <a:solidFill>
                  <a:schemeClr val="tx1"/>
                </a:solidFill>
                <a:latin typeface="Arial" charset="0"/>
                <a:ea typeface="ＭＳ Ｐゴシック" pitchFamily="34" charset="-128"/>
              </a:defRPr>
            </a:lvl2pPr>
            <a:lvl3pPr marL="1151113" indent="-230223" eaLnBrk="0" hangingPunct="0">
              <a:spcBef>
                <a:spcPct val="30000"/>
              </a:spcBef>
              <a:defRPr sz="1200">
                <a:solidFill>
                  <a:schemeClr val="tx1"/>
                </a:solidFill>
                <a:latin typeface="Arial" charset="0"/>
                <a:ea typeface="ＭＳ Ｐゴシック" pitchFamily="34" charset="-128"/>
              </a:defRPr>
            </a:lvl3pPr>
            <a:lvl4pPr marL="1611557" indent="-230223" eaLnBrk="0" hangingPunct="0">
              <a:spcBef>
                <a:spcPct val="30000"/>
              </a:spcBef>
              <a:defRPr sz="1200">
                <a:solidFill>
                  <a:schemeClr val="tx1"/>
                </a:solidFill>
                <a:latin typeface="Arial" charset="0"/>
                <a:ea typeface="ＭＳ Ｐゴシック" pitchFamily="34" charset="-128"/>
              </a:defRPr>
            </a:lvl4pPr>
            <a:lvl5pPr marL="2072003" indent="-230223" eaLnBrk="0" hangingPunct="0">
              <a:spcBef>
                <a:spcPct val="30000"/>
              </a:spcBef>
              <a:defRPr sz="1200">
                <a:solidFill>
                  <a:schemeClr val="tx1"/>
                </a:solidFill>
                <a:latin typeface="Arial" charset="0"/>
                <a:ea typeface="ＭＳ Ｐゴシック" pitchFamily="34" charset="-128"/>
              </a:defRPr>
            </a:lvl5pPr>
            <a:lvl6pPr marL="2532448" indent="-230223" eaLnBrk="0" fontAlgn="base" hangingPunct="0">
              <a:spcBef>
                <a:spcPct val="30000"/>
              </a:spcBef>
              <a:spcAft>
                <a:spcPct val="0"/>
              </a:spcAft>
              <a:defRPr sz="1200">
                <a:solidFill>
                  <a:schemeClr val="tx1"/>
                </a:solidFill>
                <a:latin typeface="Arial" charset="0"/>
                <a:ea typeface="ＭＳ Ｐゴシック" pitchFamily="34" charset="-128"/>
              </a:defRPr>
            </a:lvl6pPr>
            <a:lvl7pPr marL="2992893" indent="-230223" eaLnBrk="0" fontAlgn="base" hangingPunct="0">
              <a:spcBef>
                <a:spcPct val="30000"/>
              </a:spcBef>
              <a:spcAft>
                <a:spcPct val="0"/>
              </a:spcAft>
              <a:defRPr sz="1200">
                <a:solidFill>
                  <a:schemeClr val="tx1"/>
                </a:solidFill>
                <a:latin typeface="Arial" charset="0"/>
                <a:ea typeface="ＭＳ Ｐゴシック" pitchFamily="34" charset="-128"/>
              </a:defRPr>
            </a:lvl7pPr>
            <a:lvl8pPr marL="3453339" indent="-230223" eaLnBrk="0" fontAlgn="base" hangingPunct="0">
              <a:spcBef>
                <a:spcPct val="30000"/>
              </a:spcBef>
              <a:spcAft>
                <a:spcPct val="0"/>
              </a:spcAft>
              <a:defRPr sz="1200">
                <a:solidFill>
                  <a:schemeClr val="tx1"/>
                </a:solidFill>
                <a:latin typeface="Arial" charset="0"/>
                <a:ea typeface="ＭＳ Ｐゴシック" pitchFamily="34" charset="-128"/>
              </a:defRPr>
            </a:lvl8pPr>
            <a:lvl9pPr marL="3913784" indent="-230223" eaLnBrk="0" fontAlgn="base" hangingPunct="0">
              <a:spcBef>
                <a:spcPct val="30000"/>
              </a:spcBef>
              <a:spcAft>
                <a:spcPct val="0"/>
              </a:spcAft>
              <a:defRPr sz="1200">
                <a:solidFill>
                  <a:schemeClr val="tx1"/>
                </a:solidFill>
                <a:latin typeface="Arial" charset="0"/>
                <a:ea typeface="ＭＳ Ｐゴシック" pitchFamily="34" charset="-128"/>
              </a:defRPr>
            </a:lvl9pPr>
          </a:lstStyle>
          <a:p>
            <a:pPr eaLnBrk="1" hangingPunct="1">
              <a:spcBef>
                <a:spcPct val="0"/>
              </a:spcBef>
            </a:pPr>
            <a:fld id="{C6934A4C-6866-4E28-A619-5595538232DE}" type="slidenum">
              <a:rPr lang="en-GB" altLang="en-US" smtClean="0">
                <a:solidFill>
                  <a:srgbClr val="000000"/>
                </a:solidFill>
              </a:rPr>
              <a:pPr eaLnBrk="1" hangingPunct="1">
                <a:spcBef>
                  <a:spcPct val="0"/>
                </a:spcBef>
              </a:pPr>
              <a:t>11</a:t>
            </a:fld>
            <a:endParaRPr lang="en-GB" altLang="en-US">
              <a:solidFill>
                <a:srgbClr val="000000"/>
              </a:solidFill>
            </a:endParaRPr>
          </a:p>
        </p:txBody>
      </p:sp>
    </p:spTree>
    <p:extLst>
      <p:ext uri="{BB962C8B-B14F-4D97-AF65-F5344CB8AC3E}">
        <p14:creationId xmlns:p14="http://schemas.microsoft.com/office/powerpoint/2010/main" val="38532762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a:xfrm>
            <a:off x="2536825" y="255588"/>
            <a:ext cx="1676400" cy="944562"/>
          </a:xfrm>
          <a:ln/>
        </p:spPr>
      </p:sp>
      <p:sp>
        <p:nvSpPr>
          <p:cNvPr id="29699" name="Notes Placeholder 2"/>
          <p:cNvSpPr>
            <a:spLocks noGrp="1"/>
          </p:cNvSpPr>
          <p:nvPr>
            <p:ph type="body" idx="1"/>
          </p:nvPr>
        </p:nvSpPr>
        <p:spPr>
          <a:xfrm>
            <a:off x="447199" y="1292085"/>
            <a:ext cx="5813589" cy="757778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1400" b="1" dirty="0">
                <a:latin typeface="Arial" charset="0"/>
                <a:ea typeface="ＭＳ Ｐゴシック" pitchFamily="34" charset="-128"/>
              </a:rPr>
              <a:t>State:</a:t>
            </a:r>
          </a:p>
          <a:p>
            <a:r>
              <a:rPr lang="en-GB" altLang="en-US" sz="1400" dirty="0">
                <a:latin typeface="Arial" charset="0"/>
                <a:ea typeface="ＭＳ Ｐゴシック" pitchFamily="34" charset="-128"/>
              </a:rPr>
              <a:t>As we have discussed, you cannot rely on  – colour, age, hairstyle, clothing, pre cons alone.</a:t>
            </a:r>
          </a:p>
          <a:p>
            <a:endParaRPr lang="en-GB" altLang="en-US" sz="1400" dirty="0">
              <a:latin typeface="Arial" charset="0"/>
              <a:ea typeface="ＭＳ Ｐゴシック" pitchFamily="34" charset="-128"/>
            </a:endParaRPr>
          </a:p>
          <a:p>
            <a:r>
              <a:rPr lang="en-GB" altLang="en-US" sz="1400" dirty="0">
                <a:latin typeface="Arial" charset="0"/>
                <a:ea typeface="ＭＳ Ｐゴシック" pitchFamily="34" charset="-128"/>
              </a:rPr>
              <a:t>An officer must gather as much available information as possible either from the witness or from our own experience of the incident they are attending.</a:t>
            </a:r>
          </a:p>
          <a:p>
            <a:endParaRPr lang="en-GB" altLang="en-US" sz="1400" dirty="0">
              <a:latin typeface="Arial" charset="0"/>
              <a:ea typeface="ＭＳ Ｐゴシック" pitchFamily="34" charset="-128"/>
            </a:endParaRPr>
          </a:p>
          <a:p>
            <a:r>
              <a:rPr lang="en-GB" altLang="en-US" sz="1400" dirty="0">
                <a:latin typeface="Arial" charset="0"/>
                <a:ea typeface="ＭＳ Ｐゴシック" pitchFamily="34" charset="-128"/>
              </a:rPr>
              <a:t>For instance:- </a:t>
            </a:r>
          </a:p>
          <a:p>
            <a:r>
              <a:rPr lang="en-GB" altLang="en-US" sz="1400" dirty="0">
                <a:latin typeface="Arial" charset="0"/>
                <a:ea typeface="ＭＳ Ｐゴシック" pitchFamily="34" charset="-128"/>
              </a:rPr>
              <a:t>What has the officer </a:t>
            </a:r>
            <a:r>
              <a:rPr lang="en-GB" altLang="en-US" sz="1400" b="1" dirty="0">
                <a:solidFill>
                  <a:srgbClr val="0033CC"/>
                </a:solidFill>
                <a:latin typeface="Arial" charset="0"/>
                <a:ea typeface="ＭＳ Ｐゴシック" pitchFamily="34" charset="-128"/>
              </a:rPr>
              <a:t>seen</a:t>
            </a:r>
            <a:r>
              <a:rPr lang="en-GB" altLang="en-US" sz="1400" dirty="0">
                <a:latin typeface="Arial" charset="0"/>
                <a:ea typeface="ＭＳ Ｐゴシック" pitchFamily="34" charset="-128"/>
              </a:rPr>
              <a:t>, including actions/behaviour?</a:t>
            </a:r>
            <a:endParaRPr lang="en-US" altLang="en-US" sz="1400" dirty="0">
              <a:latin typeface="Arial" charset="0"/>
              <a:ea typeface="ＭＳ Ｐゴシック" pitchFamily="34" charset="-128"/>
            </a:endParaRPr>
          </a:p>
          <a:p>
            <a:endParaRPr lang="en-GB" altLang="en-US" sz="1400" dirty="0">
              <a:latin typeface="Arial" charset="0"/>
              <a:ea typeface="ＭＳ Ｐゴシック" pitchFamily="34" charset="-128"/>
            </a:endParaRPr>
          </a:p>
          <a:p>
            <a:r>
              <a:rPr lang="en-GB" altLang="en-US" sz="1400" dirty="0">
                <a:latin typeface="Arial" charset="0"/>
                <a:ea typeface="ＭＳ Ｐゴシック" pitchFamily="34" charset="-128"/>
              </a:rPr>
              <a:t>What have you </a:t>
            </a:r>
            <a:r>
              <a:rPr lang="en-GB" altLang="en-US" sz="1400" b="1" dirty="0">
                <a:solidFill>
                  <a:srgbClr val="0033CC"/>
                </a:solidFill>
                <a:latin typeface="Arial" charset="0"/>
                <a:ea typeface="ＭＳ Ｐゴシック" pitchFamily="34" charset="-128"/>
              </a:rPr>
              <a:t>heard</a:t>
            </a:r>
            <a:r>
              <a:rPr lang="en-GB" altLang="en-US" sz="1400" dirty="0">
                <a:latin typeface="Arial" charset="0"/>
                <a:ea typeface="ＭＳ Ｐゴシック" pitchFamily="34" charset="-128"/>
              </a:rPr>
              <a:t>, conversation, alarms, breaking glass etc.?</a:t>
            </a:r>
          </a:p>
          <a:p>
            <a:endParaRPr lang="en-GB" altLang="en-US" sz="1400" dirty="0">
              <a:latin typeface="Arial" charset="0"/>
              <a:ea typeface="ＭＳ Ｐゴシック" pitchFamily="34" charset="-128"/>
            </a:endParaRPr>
          </a:p>
          <a:p>
            <a:r>
              <a:rPr lang="en-GB" altLang="en-US" sz="1400" b="1" dirty="0">
                <a:solidFill>
                  <a:srgbClr val="0033CC"/>
                </a:solidFill>
                <a:latin typeface="Arial" charset="0"/>
                <a:ea typeface="ＭＳ Ｐゴシック" pitchFamily="34" charset="-128"/>
              </a:rPr>
              <a:t>Actions</a:t>
            </a:r>
            <a:r>
              <a:rPr lang="en-GB" altLang="en-US" sz="1400" dirty="0">
                <a:latin typeface="Arial" charset="0"/>
                <a:ea typeface="ＭＳ Ｐゴシック" pitchFamily="34" charset="-128"/>
              </a:rPr>
              <a:t> would include what you did, what the person did in response and so on.  Did their actions increase or decrease your reasonable grounds to  suspect?</a:t>
            </a:r>
          </a:p>
          <a:p>
            <a:endParaRPr lang="en-US" altLang="en-US" sz="1400" dirty="0">
              <a:latin typeface="Arial" charset="0"/>
              <a:ea typeface="ＭＳ Ｐゴシック" pitchFamily="34" charset="-128"/>
            </a:endParaRPr>
          </a:p>
          <a:p>
            <a:r>
              <a:rPr lang="en-GB" altLang="en-US" sz="1400" dirty="0">
                <a:latin typeface="Arial" charset="0"/>
                <a:ea typeface="ＭＳ Ｐゴシック" pitchFamily="34" charset="-128"/>
              </a:rPr>
              <a:t>Any </a:t>
            </a:r>
            <a:r>
              <a:rPr lang="en-GB" altLang="en-US" sz="1400" b="1" dirty="0">
                <a:solidFill>
                  <a:srgbClr val="0033CC"/>
                </a:solidFill>
                <a:latin typeface="Arial" charset="0"/>
                <a:ea typeface="ＭＳ Ｐゴシック" pitchFamily="34" charset="-128"/>
              </a:rPr>
              <a:t>conversation</a:t>
            </a:r>
            <a:r>
              <a:rPr lang="en-GB" altLang="en-US" sz="1400" dirty="0">
                <a:latin typeface="Arial" charset="0"/>
                <a:ea typeface="ＭＳ Ｐゴシック" pitchFamily="34" charset="-128"/>
              </a:rPr>
              <a:t> that takes place.  What did you say to them?  What did they say to you?  Did their reply increase or decrease your grounds to suspect?</a:t>
            </a:r>
          </a:p>
          <a:p>
            <a:endParaRPr lang="en-US" altLang="en-US" sz="1400" dirty="0">
              <a:latin typeface="Arial" charset="0"/>
              <a:ea typeface="ＭＳ Ｐゴシック" pitchFamily="34" charset="-128"/>
            </a:endParaRPr>
          </a:p>
          <a:p>
            <a:r>
              <a:rPr lang="en-GB" altLang="en-US" sz="1400" dirty="0">
                <a:latin typeface="Arial" charset="0"/>
                <a:ea typeface="ＭＳ Ｐゴシック" pitchFamily="34" charset="-128"/>
              </a:rPr>
              <a:t>What is already </a:t>
            </a:r>
            <a:r>
              <a:rPr lang="en-GB" altLang="en-US" sz="1400" b="1" dirty="0">
                <a:solidFill>
                  <a:srgbClr val="0033CC"/>
                </a:solidFill>
                <a:latin typeface="Arial" charset="0"/>
                <a:ea typeface="ＭＳ Ｐゴシック" pitchFamily="34" charset="-128"/>
              </a:rPr>
              <a:t>known </a:t>
            </a:r>
            <a:r>
              <a:rPr lang="en-GB" altLang="en-US" sz="1400" dirty="0">
                <a:latin typeface="Arial" charset="0"/>
                <a:ea typeface="ＭＳ Ｐゴシック" pitchFamily="34" charset="-128"/>
              </a:rPr>
              <a:t>about the individual in terms of intelligence rather than previous convictions?  What is the time/location? </a:t>
            </a:r>
          </a:p>
          <a:p>
            <a:endParaRPr lang="en-GB" altLang="en-US" sz="1400" dirty="0">
              <a:latin typeface="Arial" charset="0"/>
              <a:ea typeface="ＭＳ Ｐゴシック" pitchFamily="34" charset="-128"/>
            </a:endParaRPr>
          </a:p>
          <a:p>
            <a:r>
              <a:rPr lang="en-GB" altLang="en-US" sz="1400" dirty="0">
                <a:latin typeface="Arial" charset="0"/>
                <a:ea typeface="ＭＳ Ｐゴシック" pitchFamily="34" charset="-128"/>
              </a:rPr>
              <a:t> Is the area a crime hot spot?  Has the person been seen or pointed out by a witness?</a:t>
            </a:r>
          </a:p>
          <a:p>
            <a:endParaRPr lang="en-US" altLang="en-US" sz="1400" dirty="0">
              <a:latin typeface="Arial" charset="0"/>
              <a:ea typeface="ＭＳ Ｐゴシック" pitchFamily="34" charset="-128"/>
            </a:endParaRPr>
          </a:p>
          <a:p>
            <a:r>
              <a:rPr lang="en-GB" altLang="en-US" sz="1400" dirty="0">
                <a:latin typeface="Arial" charset="0"/>
                <a:ea typeface="ＭＳ Ｐゴシック" pitchFamily="34" charset="-128"/>
              </a:rPr>
              <a:t>And finally, any </a:t>
            </a:r>
            <a:r>
              <a:rPr lang="en-GB" altLang="en-US" sz="1400" b="1" dirty="0">
                <a:solidFill>
                  <a:srgbClr val="0033CC"/>
                </a:solidFill>
                <a:latin typeface="Arial" charset="0"/>
                <a:ea typeface="ＭＳ Ｐゴシック" pitchFamily="34" charset="-128"/>
              </a:rPr>
              <a:t>smells</a:t>
            </a:r>
            <a:r>
              <a:rPr lang="en-GB" altLang="en-US" sz="1400" dirty="0">
                <a:latin typeface="Arial" charset="0"/>
                <a:ea typeface="ＭＳ Ｐゴシック" pitchFamily="34" charset="-128"/>
              </a:rPr>
              <a:t> that might give rise suspicion for example, that drugs may be present?  </a:t>
            </a:r>
            <a:endParaRPr lang="en-US" altLang="en-US" sz="1400" dirty="0">
              <a:latin typeface="Arial" charset="0"/>
              <a:ea typeface="ＭＳ Ｐゴシック" pitchFamily="34" charset="-128"/>
            </a:endParaRPr>
          </a:p>
          <a:p>
            <a:endParaRPr lang="en-GB" altLang="en-US" sz="1400" dirty="0">
              <a:latin typeface="Arial" charset="0"/>
              <a:ea typeface="ＭＳ Ｐゴシック" pitchFamily="34" charset="-128"/>
            </a:endParaRPr>
          </a:p>
        </p:txBody>
      </p:sp>
      <p:sp>
        <p:nvSpPr>
          <p:cNvPr id="297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b="1">
                <a:solidFill>
                  <a:schemeClr val="bg1"/>
                </a:solidFill>
                <a:latin typeface="Verdana" pitchFamily="34" charset="0"/>
                <a:ea typeface="ＭＳ Ｐゴシック" pitchFamily="34" charset="-128"/>
              </a:defRPr>
            </a:lvl1pPr>
            <a:lvl2pPr marL="748223" indent="-287779" eaLnBrk="0" hangingPunct="0">
              <a:defRPr sz="3200" b="1">
                <a:solidFill>
                  <a:schemeClr val="bg1"/>
                </a:solidFill>
                <a:latin typeface="Verdana" pitchFamily="34" charset="0"/>
                <a:ea typeface="ＭＳ Ｐゴシック" pitchFamily="34" charset="-128"/>
              </a:defRPr>
            </a:lvl2pPr>
            <a:lvl3pPr marL="1151113" indent="-230223" eaLnBrk="0" hangingPunct="0">
              <a:defRPr sz="3200" b="1">
                <a:solidFill>
                  <a:schemeClr val="bg1"/>
                </a:solidFill>
                <a:latin typeface="Verdana" pitchFamily="34" charset="0"/>
                <a:ea typeface="ＭＳ Ｐゴシック" pitchFamily="34" charset="-128"/>
              </a:defRPr>
            </a:lvl3pPr>
            <a:lvl4pPr marL="1611557" indent="-230223" eaLnBrk="0" hangingPunct="0">
              <a:defRPr sz="3200" b="1">
                <a:solidFill>
                  <a:schemeClr val="bg1"/>
                </a:solidFill>
                <a:latin typeface="Verdana" pitchFamily="34" charset="0"/>
                <a:ea typeface="ＭＳ Ｐゴシック" pitchFamily="34" charset="-128"/>
              </a:defRPr>
            </a:lvl4pPr>
            <a:lvl5pPr marL="2072003" indent="-230223" eaLnBrk="0" hangingPunct="0">
              <a:defRPr sz="3200" b="1">
                <a:solidFill>
                  <a:schemeClr val="bg1"/>
                </a:solidFill>
                <a:latin typeface="Verdana" pitchFamily="34" charset="0"/>
                <a:ea typeface="ＭＳ Ｐゴシック" pitchFamily="34" charset="-128"/>
              </a:defRPr>
            </a:lvl5pPr>
            <a:lvl6pPr marL="2532448" indent="-230223"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92893" indent="-230223"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53339" indent="-230223"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913784" indent="-230223"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eaLnBrk="1" hangingPunct="1"/>
            <a:fld id="{35BDA8F8-BA8F-4774-AAB2-8A632730B2D0}" type="slidenum">
              <a:rPr lang="en-GB" altLang="en-US" sz="1200" b="0">
                <a:solidFill>
                  <a:srgbClr val="000000"/>
                </a:solidFill>
                <a:latin typeface="Arial" charset="0"/>
              </a:rPr>
              <a:pPr eaLnBrk="1" hangingPunct="1"/>
              <a:t>12</a:t>
            </a:fld>
            <a:endParaRPr lang="en-GB" altLang="en-US" sz="1200" b="0">
              <a:solidFill>
                <a:srgbClr val="000000"/>
              </a:solidFill>
              <a:latin typeface="Arial" charset="0"/>
            </a:endParaRPr>
          </a:p>
        </p:txBody>
      </p:sp>
    </p:spTree>
    <p:extLst>
      <p:ext uri="{BB962C8B-B14F-4D97-AF65-F5344CB8AC3E}">
        <p14:creationId xmlns:p14="http://schemas.microsoft.com/office/powerpoint/2010/main" val="31373705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19338" y="254000"/>
            <a:ext cx="2060575" cy="1160463"/>
          </a:xfrm>
        </p:spPr>
      </p:sp>
      <p:sp>
        <p:nvSpPr>
          <p:cNvPr id="3" name="Notes Placeholder 2"/>
          <p:cNvSpPr>
            <a:spLocks noGrp="1"/>
          </p:cNvSpPr>
          <p:nvPr>
            <p:ph type="body" idx="1"/>
          </p:nvPr>
        </p:nvSpPr>
        <p:spPr/>
        <p:txBody>
          <a:bodyPr/>
          <a:lstStyle/>
          <a:p>
            <a:r>
              <a:rPr lang="en-GB" b="1" dirty="0"/>
              <a:t>State:</a:t>
            </a:r>
          </a:p>
          <a:p>
            <a:endParaRPr lang="en-GB" dirty="0"/>
          </a:p>
          <a:p>
            <a:r>
              <a:rPr lang="en-GB" dirty="0"/>
              <a:t>When an officer carries out a search it is for a particular item.</a:t>
            </a:r>
          </a:p>
          <a:p>
            <a:r>
              <a:rPr lang="en-GB" dirty="0"/>
              <a:t>This should always be the case.  Stop and search should not be used as a general ‘fishing expedition’.  </a:t>
            </a:r>
          </a:p>
          <a:p>
            <a:r>
              <a:rPr lang="en-GB" dirty="0"/>
              <a:t>First then is any </a:t>
            </a:r>
            <a:r>
              <a:rPr lang="en-GB" b="1" dirty="0">
                <a:solidFill>
                  <a:srgbClr val="FF0000"/>
                </a:solidFill>
              </a:rPr>
              <a:t>stolen</a:t>
            </a:r>
            <a:r>
              <a:rPr lang="en-GB" dirty="0"/>
              <a:t> item which is simple enough.</a:t>
            </a:r>
          </a:p>
          <a:p>
            <a:r>
              <a:rPr lang="en-GB" dirty="0"/>
              <a:t>You receive a report that a person has just stolen a DVD from a local store.  That is the item for which you wish to search the person.</a:t>
            </a:r>
          </a:p>
          <a:p>
            <a:endParaRPr lang="en-GB" dirty="0"/>
          </a:p>
          <a:p>
            <a:r>
              <a:rPr lang="en-GB" dirty="0"/>
              <a:t>Then you have </a:t>
            </a:r>
            <a:r>
              <a:rPr lang="en-GB" b="1" dirty="0">
                <a:solidFill>
                  <a:srgbClr val="FF0000"/>
                </a:solidFill>
              </a:rPr>
              <a:t>prohibited</a:t>
            </a:r>
            <a:r>
              <a:rPr lang="en-GB" dirty="0"/>
              <a:t> items which is a little more complex.</a:t>
            </a:r>
          </a:p>
        </p:txBody>
      </p:sp>
      <p:sp>
        <p:nvSpPr>
          <p:cNvPr id="4" name="Slide Number Placeholder 3"/>
          <p:cNvSpPr>
            <a:spLocks noGrp="1"/>
          </p:cNvSpPr>
          <p:nvPr>
            <p:ph type="sldNum" sz="quarter" idx="10"/>
          </p:nvPr>
        </p:nvSpPr>
        <p:spPr/>
        <p:txBody>
          <a:bodyPr/>
          <a:lstStyle/>
          <a:p>
            <a:pPr>
              <a:defRPr/>
            </a:pPr>
            <a:fld id="{580FE372-7FF2-47E9-A178-5D53B7148D4F}" type="slidenum">
              <a:rPr lang="en-GB" altLang="en-US" smtClean="0">
                <a:solidFill>
                  <a:srgbClr val="000000"/>
                </a:solidFill>
              </a:rPr>
              <a:pPr>
                <a:defRPr/>
              </a:pPr>
              <a:t>13</a:t>
            </a:fld>
            <a:endParaRPr lang="en-GB" altLang="en-US">
              <a:solidFill>
                <a:srgbClr val="000000"/>
              </a:solidFill>
            </a:endParaRPr>
          </a:p>
        </p:txBody>
      </p:sp>
    </p:spTree>
    <p:extLst>
      <p:ext uri="{BB962C8B-B14F-4D97-AF65-F5344CB8AC3E}">
        <p14:creationId xmlns:p14="http://schemas.microsoft.com/office/powerpoint/2010/main" val="31306935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513013" y="255588"/>
            <a:ext cx="1674812" cy="942975"/>
          </a:xfrm>
        </p:spPr>
      </p:sp>
      <p:sp>
        <p:nvSpPr>
          <p:cNvPr id="3" name="Notes Placeholder 2"/>
          <p:cNvSpPr>
            <a:spLocks noGrp="1"/>
          </p:cNvSpPr>
          <p:nvPr>
            <p:ph type="body" idx="1"/>
          </p:nvPr>
        </p:nvSpPr>
        <p:spPr/>
        <p:txBody>
          <a:bodyPr/>
          <a:lstStyle/>
          <a:p>
            <a:r>
              <a:rPr lang="en-GB" b="1" dirty="0"/>
              <a:t>State:</a:t>
            </a:r>
          </a:p>
          <a:p>
            <a:r>
              <a:rPr lang="en-GB" dirty="0"/>
              <a:t>The term </a:t>
            </a:r>
            <a:r>
              <a:rPr lang="en-GB" b="1" dirty="0">
                <a:solidFill>
                  <a:srgbClr val="FF0000"/>
                </a:solidFill>
              </a:rPr>
              <a:t>‘prohibited articles’ </a:t>
            </a:r>
            <a:r>
              <a:rPr lang="en-GB" dirty="0"/>
              <a:t>covers a variety of things </a:t>
            </a:r>
          </a:p>
          <a:p>
            <a:r>
              <a:rPr lang="en-GB" dirty="0"/>
              <a:t>There are many pieces of legislation which defines specific weapons as being prohibited such as the Fire arms Act 1968, which includes CS or pepper sprays and it is illegal to be in possession of these in a public place.</a:t>
            </a:r>
          </a:p>
          <a:p>
            <a:r>
              <a:rPr lang="en-GB" dirty="0"/>
              <a:t>According to the British Crime Survey weapons are used in about one in five violent crime incidents.  The most common types of weapon used are knives, hitting implements and glasses and bottles.</a:t>
            </a:r>
          </a:p>
          <a:p>
            <a:r>
              <a:rPr lang="en-GB" dirty="0"/>
              <a:t>These are commonly known as </a:t>
            </a:r>
            <a:r>
              <a:rPr lang="en-GB" b="1" dirty="0">
                <a:solidFill>
                  <a:srgbClr val="FF0000"/>
                </a:solidFill>
              </a:rPr>
              <a:t>‘offensive weapons’</a:t>
            </a:r>
          </a:p>
          <a:p>
            <a:r>
              <a:rPr lang="en-GB" dirty="0"/>
              <a:t>There are </a:t>
            </a:r>
            <a:r>
              <a:rPr lang="en-GB" dirty="0">
                <a:solidFill>
                  <a:srgbClr val="FF0000"/>
                </a:solidFill>
              </a:rPr>
              <a:t>three</a:t>
            </a:r>
            <a:r>
              <a:rPr lang="en-GB" dirty="0"/>
              <a:t> categories of offensive weapon; </a:t>
            </a:r>
          </a:p>
          <a:p>
            <a:r>
              <a:rPr lang="en-GB" dirty="0"/>
              <a:t>Those that were </a:t>
            </a:r>
            <a:r>
              <a:rPr lang="en-GB" b="1" dirty="0">
                <a:solidFill>
                  <a:srgbClr val="0033CC"/>
                </a:solidFill>
              </a:rPr>
              <a:t>made for the purpose of causing injury</a:t>
            </a:r>
            <a:r>
              <a:rPr lang="en-GB" dirty="0"/>
              <a:t>, for instance a flick knife or a baton.  These are offensive weapons per se; the courts need no proof of their intended use but will need some evidence that the defendant had no reasonable excuse for possessing such an item.</a:t>
            </a:r>
          </a:p>
          <a:p>
            <a:r>
              <a:rPr lang="en-GB" dirty="0"/>
              <a:t>Then there are articles that on their own are not weapons but </a:t>
            </a:r>
            <a:r>
              <a:rPr lang="en-GB" b="1" dirty="0">
                <a:solidFill>
                  <a:srgbClr val="0033CC"/>
                </a:solidFill>
              </a:rPr>
              <a:t>have been adapted </a:t>
            </a:r>
            <a:r>
              <a:rPr lang="en-GB" dirty="0"/>
              <a:t>to be used as weapons.  It will be for a jury to decide if the article has been specifically adapted to be a weapon.  An example could be a snooker ball inside a sock.</a:t>
            </a:r>
          </a:p>
          <a:p>
            <a:r>
              <a:rPr lang="en-GB" dirty="0"/>
              <a:t>Finally there are articles which are not weapons, which have not been adapted but are </a:t>
            </a:r>
            <a:r>
              <a:rPr lang="en-GB" b="1" dirty="0">
                <a:solidFill>
                  <a:srgbClr val="0033CC"/>
                </a:solidFill>
              </a:rPr>
              <a:t>intended to be used </a:t>
            </a:r>
            <a:r>
              <a:rPr lang="en-GB" dirty="0"/>
              <a:t>as a weapon.  These items are more difficult to prove that they are weapons because it is what the person intends to use them for.  This admission would need to be proven during an interview.</a:t>
            </a:r>
          </a:p>
          <a:p>
            <a:endParaRPr lang="en-GB" dirty="0"/>
          </a:p>
        </p:txBody>
      </p:sp>
      <p:sp>
        <p:nvSpPr>
          <p:cNvPr id="4" name="Slide Number Placeholder 3"/>
          <p:cNvSpPr>
            <a:spLocks noGrp="1"/>
          </p:cNvSpPr>
          <p:nvPr>
            <p:ph type="sldNum" sz="quarter" idx="10"/>
          </p:nvPr>
        </p:nvSpPr>
        <p:spPr/>
        <p:txBody>
          <a:bodyPr/>
          <a:lstStyle/>
          <a:p>
            <a:pPr>
              <a:defRPr/>
            </a:pPr>
            <a:fld id="{580FE372-7FF2-47E9-A178-5D53B7148D4F}" type="slidenum">
              <a:rPr lang="en-GB" altLang="en-US" smtClean="0">
                <a:solidFill>
                  <a:srgbClr val="000000"/>
                </a:solidFill>
              </a:rPr>
              <a:pPr>
                <a:defRPr/>
              </a:pPr>
              <a:t>14</a:t>
            </a:fld>
            <a:endParaRPr lang="en-GB" altLang="en-US">
              <a:solidFill>
                <a:srgbClr val="000000"/>
              </a:solidFill>
            </a:endParaRPr>
          </a:p>
        </p:txBody>
      </p:sp>
    </p:spTree>
    <p:extLst>
      <p:ext uri="{BB962C8B-B14F-4D97-AF65-F5344CB8AC3E}">
        <p14:creationId xmlns:p14="http://schemas.microsoft.com/office/powerpoint/2010/main" val="16990854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76475" y="255588"/>
            <a:ext cx="2462213" cy="1385887"/>
          </a:xfrm>
        </p:spPr>
      </p:sp>
      <p:sp>
        <p:nvSpPr>
          <p:cNvPr id="3" name="Notes Placeholder 2"/>
          <p:cNvSpPr>
            <a:spLocks noGrp="1"/>
          </p:cNvSpPr>
          <p:nvPr>
            <p:ph type="body" idx="1"/>
          </p:nvPr>
        </p:nvSpPr>
        <p:spPr/>
        <p:txBody>
          <a:bodyPr/>
          <a:lstStyle/>
          <a:p>
            <a:r>
              <a:rPr lang="en-GB" b="1" dirty="0"/>
              <a:t>State:</a:t>
            </a:r>
          </a:p>
          <a:p>
            <a:r>
              <a:rPr lang="en-GB" b="0" dirty="0"/>
              <a:t>This section includes any article</a:t>
            </a:r>
            <a:r>
              <a:rPr lang="en-GB" b="0" baseline="0" dirty="0"/>
              <a:t> that may be used to assist the person to commit these offences.  </a:t>
            </a:r>
          </a:p>
          <a:p>
            <a:r>
              <a:rPr lang="en-GB" b="0" baseline="0" dirty="0"/>
              <a:t>They do not need to be offensive weapons but the investigating officer must be able to prove the connection between possession of the article and the offence.</a:t>
            </a:r>
          </a:p>
          <a:p>
            <a:endParaRPr lang="en-GB" b="0" baseline="0" dirty="0"/>
          </a:p>
          <a:p>
            <a:r>
              <a:rPr lang="en-GB" b="0" baseline="0" dirty="0"/>
              <a:t>There are other offences to do with being in possession of articles</a:t>
            </a:r>
            <a:r>
              <a:rPr lang="en-GB" b="0" dirty="0"/>
              <a:t> </a:t>
            </a:r>
            <a:r>
              <a:rPr lang="en-GB" b="0" baseline="0" dirty="0"/>
              <a:t>that you may wish to investigate such as the offence of going equipped to commit offences which is </a:t>
            </a:r>
            <a:r>
              <a:rPr lang="en-GB" b="1" baseline="0" dirty="0">
                <a:solidFill>
                  <a:srgbClr val="0033CC"/>
                </a:solidFill>
              </a:rPr>
              <a:t>Section 25 of the Theft Act 1968.</a:t>
            </a:r>
            <a:endParaRPr lang="en-GB" b="1" dirty="0">
              <a:solidFill>
                <a:srgbClr val="0033CC"/>
              </a:solidFill>
            </a:endParaRPr>
          </a:p>
        </p:txBody>
      </p:sp>
      <p:sp>
        <p:nvSpPr>
          <p:cNvPr id="4" name="Slide Number Placeholder 3"/>
          <p:cNvSpPr>
            <a:spLocks noGrp="1"/>
          </p:cNvSpPr>
          <p:nvPr>
            <p:ph type="sldNum" sz="quarter" idx="10"/>
          </p:nvPr>
        </p:nvSpPr>
        <p:spPr/>
        <p:txBody>
          <a:bodyPr/>
          <a:lstStyle/>
          <a:p>
            <a:pPr>
              <a:defRPr/>
            </a:pPr>
            <a:fld id="{580FE372-7FF2-47E9-A178-5D53B7148D4F}" type="slidenum">
              <a:rPr lang="en-GB" altLang="en-US" smtClean="0">
                <a:solidFill>
                  <a:srgbClr val="000000"/>
                </a:solidFill>
              </a:rPr>
              <a:pPr>
                <a:defRPr/>
              </a:pPr>
              <a:t>15</a:t>
            </a:fld>
            <a:endParaRPr lang="en-GB" altLang="en-US">
              <a:solidFill>
                <a:srgbClr val="000000"/>
              </a:solidFill>
            </a:endParaRPr>
          </a:p>
        </p:txBody>
      </p:sp>
    </p:spTree>
    <p:extLst>
      <p:ext uri="{BB962C8B-B14F-4D97-AF65-F5344CB8AC3E}">
        <p14:creationId xmlns:p14="http://schemas.microsoft.com/office/powerpoint/2010/main" val="22721412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501900" y="255588"/>
            <a:ext cx="1770063" cy="996950"/>
          </a:xfrm>
        </p:spPr>
      </p:sp>
      <p:sp>
        <p:nvSpPr>
          <p:cNvPr id="3" name="Notes Placeholder 2"/>
          <p:cNvSpPr>
            <a:spLocks noGrp="1"/>
          </p:cNvSpPr>
          <p:nvPr>
            <p:ph type="body" idx="1"/>
          </p:nvPr>
        </p:nvSpPr>
        <p:spPr/>
        <p:txBody>
          <a:bodyPr/>
          <a:lstStyle/>
          <a:p>
            <a:r>
              <a:rPr lang="en-GB" b="1" dirty="0"/>
              <a:t>State:</a:t>
            </a:r>
          </a:p>
          <a:p>
            <a:r>
              <a:rPr lang="en-GB" dirty="0"/>
              <a:t>The next part then is the </a:t>
            </a:r>
            <a:r>
              <a:rPr lang="en-GB" b="1" dirty="0">
                <a:solidFill>
                  <a:srgbClr val="FF3300"/>
                </a:solidFill>
              </a:rPr>
              <a:t>prohibited firework.</a:t>
            </a:r>
          </a:p>
          <a:p>
            <a:r>
              <a:rPr lang="en-GB" dirty="0"/>
              <a:t>The relevant legislation which defines the term ‘firework’ and covers the offences relating to fireworks are:</a:t>
            </a:r>
          </a:p>
          <a:p>
            <a:endParaRPr lang="en-GB" dirty="0"/>
          </a:p>
          <a:p>
            <a:r>
              <a:rPr lang="en-GB" dirty="0"/>
              <a:t>The Explosives Act 1875</a:t>
            </a:r>
          </a:p>
          <a:p>
            <a:r>
              <a:rPr lang="en-GB" dirty="0"/>
              <a:t>The Fireworks Act 2003</a:t>
            </a:r>
          </a:p>
          <a:p>
            <a:r>
              <a:rPr lang="en-GB" dirty="0"/>
              <a:t>The Fireworks Regulations 2004</a:t>
            </a:r>
          </a:p>
          <a:p>
            <a:r>
              <a:rPr lang="en-GB" dirty="0"/>
              <a:t>The Fireworks (Safety) Regulations 1997.</a:t>
            </a:r>
          </a:p>
          <a:p>
            <a:endParaRPr lang="en-GB" dirty="0"/>
          </a:p>
          <a:p>
            <a:r>
              <a:rPr lang="en-GB" dirty="0"/>
              <a:t>In simple terms </a:t>
            </a:r>
            <a:r>
              <a:rPr lang="en-GB" b="1" dirty="0">
                <a:solidFill>
                  <a:srgbClr val="FF0000"/>
                </a:solidFill>
              </a:rPr>
              <a:t>‘prohibited firework’ </a:t>
            </a:r>
            <a:r>
              <a:rPr lang="en-GB" dirty="0"/>
              <a:t>means any firework, with the exception of:</a:t>
            </a:r>
          </a:p>
          <a:p>
            <a:endParaRPr lang="en-GB" dirty="0"/>
          </a:p>
          <a:p>
            <a:pPr marL="285664" indent="-285664">
              <a:buFont typeface="Arial" panose="020B0604020202020204" pitchFamily="34" charset="0"/>
              <a:buChar char="•"/>
            </a:pPr>
            <a:r>
              <a:rPr lang="en-GB" dirty="0"/>
              <a:t>Indoor type fireworks</a:t>
            </a:r>
          </a:p>
          <a:p>
            <a:pPr marL="285664" indent="-285664">
              <a:buFont typeface="Arial" panose="020B0604020202020204" pitchFamily="34" charset="0"/>
              <a:buChar char="•"/>
            </a:pPr>
            <a:r>
              <a:rPr lang="en-GB" dirty="0"/>
              <a:t>Caps</a:t>
            </a:r>
          </a:p>
          <a:p>
            <a:pPr marL="285664" indent="-285664">
              <a:buFont typeface="Arial" panose="020B0604020202020204" pitchFamily="34" charset="0"/>
              <a:buChar char="•"/>
            </a:pPr>
            <a:r>
              <a:rPr lang="en-GB" dirty="0"/>
              <a:t>Party Poppers</a:t>
            </a:r>
          </a:p>
          <a:p>
            <a:pPr marL="285664" indent="-285664">
              <a:buFont typeface="Arial" panose="020B0604020202020204" pitchFamily="34" charset="0"/>
              <a:buChar char="•"/>
            </a:pPr>
            <a:r>
              <a:rPr lang="en-GB" dirty="0"/>
              <a:t>Sparklers</a:t>
            </a:r>
          </a:p>
        </p:txBody>
      </p:sp>
      <p:sp>
        <p:nvSpPr>
          <p:cNvPr id="4" name="Slide Number Placeholder 3"/>
          <p:cNvSpPr>
            <a:spLocks noGrp="1"/>
          </p:cNvSpPr>
          <p:nvPr>
            <p:ph type="sldNum" sz="quarter" idx="10"/>
          </p:nvPr>
        </p:nvSpPr>
        <p:spPr/>
        <p:txBody>
          <a:bodyPr/>
          <a:lstStyle/>
          <a:p>
            <a:pPr>
              <a:defRPr/>
            </a:pPr>
            <a:fld id="{580FE372-7FF2-47E9-A178-5D53B7148D4F}" type="slidenum">
              <a:rPr lang="en-GB" altLang="en-US" smtClean="0">
                <a:solidFill>
                  <a:srgbClr val="000000"/>
                </a:solidFill>
              </a:rPr>
              <a:pPr>
                <a:defRPr/>
              </a:pPr>
              <a:t>16</a:t>
            </a:fld>
            <a:endParaRPr lang="en-GB" altLang="en-US">
              <a:solidFill>
                <a:srgbClr val="000000"/>
              </a:solidFill>
            </a:endParaRPr>
          </a:p>
        </p:txBody>
      </p:sp>
    </p:spTree>
    <p:extLst>
      <p:ext uri="{BB962C8B-B14F-4D97-AF65-F5344CB8AC3E}">
        <p14:creationId xmlns:p14="http://schemas.microsoft.com/office/powerpoint/2010/main" val="622001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27263" y="139700"/>
            <a:ext cx="2463800" cy="1385888"/>
          </a:xfrm>
        </p:spPr>
      </p:sp>
      <p:sp>
        <p:nvSpPr>
          <p:cNvPr id="3" name="Notes Placeholder 2"/>
          <p:cNvSpPr>
            <a:spLocks noGrp="1"/>
          </p:cNvSpPr>
          <p:nvPr>
            <p:ph type="body" idx="1"/>
          </p:nvPr>
        </p:nvSpPr>
        <p:spPr>
          <a:xfrm>
            <a:off x="519190" y="1652010"/>
            <a:ext cx="5813589" cy="7702392"/>
          </a:xfrm>
        </p:spPr>
        <p:txBody>
          <a:bodyPr/>
          <a:lstStyle/>
          <a:p>
            <a:r>
              <a:rPr lang="en-GB" sz="1400" b="1" dirty="0"/>
              <a:t>State:</a:t>
            </a:r>
          </a:p>
          <a:p>
            <a:r>
              <a:rPr lang="en-GB" sz="1400" b="1" dirty="0">
                <a:solidFill>
                  <a:srgbClr val="0033CC"/>
                </a:solidFill>
              </a:rPr>
              <a:t>Sec 139 of the Criminal Justice Act 1988 </a:t>
            </a:r>
            <a:r>
              <a:rPr lang="en-GB" sz="1400" dirty="0"/>
              <a:t>makes it an offence to be in possession of a bladed (a knife) or sharply pointed article (something with a sharpened age) in a public place.  </a:t>
            </a:r>
          </a:p>
          <a:p>
            <a:r>
              <a:rPr lang="en-GB" sz="1400" b="1" dirty="0">
                <a:solidFill>
                  <a:srgbClr val="FF0000"/>
                </a:solidFill>
              </a:rPr>
              <a:t>‘Bladed</a:t>
            </a:r>
            <a:r>
              <a:rPr lang="en-GB" sz="1400" dirty="0"/>
              <a:t>’ – includes any kind of bladed article, for example a kitchen knife, scissors, a craft knife, a pocket knife or any other article which has been given a cutting edge or blade.</a:t>
            </a:r>
          </a:p>
          <a:p>
            <a:r>
              <a:rPr lang="en-GB" sz="1400" dirty="0"/>
              <a:t>Pocket knives with a blade less than 7.62cm (3 inches) long which cannot be locked in the open position are exempt from this legislation.</a:t>
            </a:r>
          </a:p>
          <a:p>
            <a:r>
              <a:rPr lang="en-GB" sz="1400" dirty="0"/>
              <a:t>‘</a:t>
            </a:r>
            <a:r>
              <a:rPr lang="en-GB" sz="1400" b="1" dirty="0">
                <a:solidFill>
                  <a:srgbClr val="FF0000"/>
                </a:solidFill>
              </a:rPr>
              <a:t>Sharply pointed</a:t>
            </a:r>
            <a:r>
              <a:rPr lang="en-GB" sz="1400" dirty="0"/>
              <a:t>’ – includes any kind of sharply pointed article, for example a needle, geometry compasses, or any other article which has been given a sharp point</a:t>
            </a:r>
          </a:p>
          <a:p>
            <a:endParaRPr lang="en-GB" sz="1400" dirty="0"/>
          </a:p>
          <a:p>
            <a:r>
              <a:rPr lang="en-GB" sz="1400" dirty="0"/>
              <a:t>A court must decide whether or not an article has a blade or is sharply pointed, and therefore the onus is on the prosecution to prove that the article fits the relevant description.</a:t>
            </a:r>
          </a:p>
          <a:p>
            <a:r>
              <a:rPr lang="en-GB" sz="1400" dirty="0"/>
              <a:t>For example in </a:t>
            </a:r>
            <a:r>
              <a:rPr lang="en-GB" sz="1400" i="1" dirty="0"/>
              <a:t>R v Davis(1998)</a:t>
            </a:r>
            <a:r>
              <a:rPr lang="en-GB" sz="1400" dirty="0"/>
              <a:t> the suspect was carrying a screwdriver which the court was asked to consider as a ‘bladed article capable of causing injury’.</a:t>
            </a:r>
          </a:p>
          <a:p>
            <a:r>
              <a:rPr lang="en-GB" sz="1400" dirty="0"/>
              <a:t>The court decided that it was more important to decide whether the screwdriver had a cutting edge or point than to consider whether it was capable of causing injury.</a:t>
            </a:r>
          </a:p>
          <a:p>
            <a:r>
              <a:rPr lang="en-GB" sz="1400" dirty="0"/>
              <a:t>Therefore, unless a screwdriver has a pointed end or has been sharpened to make a blade, it is not an article for the purposes of this ACT</a:t>
            </a:r>
          </a:p>
          <a:p>
            <a:r>
              <a:rPr lang="en-GB" sz="1400" dirty="0"/>
              <a:t>The legislation refers to the person ‘having it with them’ rather than in possession.  This means that the instrument is ‘readily available’ and could mean that the person has it in a vehicle parked close by.</a:t>
            </a:r>
          </a:p>
          <a:p>
            <a:endParaRPr lang="en-GB" sz="1400" dirty="0"/>
          </a:p>
          <a:p>
            <a:r>
              <a:rPr lang="en-GB" sz="1400" dirty="0"/>
              <a:t>Section 139 (a) of the same legislation makes it an offence for someone to have a bladed or sharply pointed article on a school premises.</a:t>
            </a:r>
          </a:p>
        </p:txBody>
      </p:sp>
      <p:sp>
        <p:nvSpPr>
          <p:cNvPr id="4" name="Slide Number Placeholder 3"/>
          <p:cNvSpPr>
            <a:spLocks noGrp="1"/>
          </p:cNvSpPr>
          <p:nvPr>
            <p:ph type="sldNum" sz="quarter" idx="10"/>
          </p:nvPr>
        </p:nvSpPr>
        <p:spPr/>
        <p:txBody>
          <a:bodyPr/>
          <a:lstStyle/>
          <a:p>
            <a:pPr>
              <a:defRPr/>
            </a:pPr>
            <a:fld id="{580FE372-7FF2-47E9-A178-5D53B7148D4F}" type="slidenum">
              <a:rPr lang="en-GB" altLang="en-US" smtClean="0">
                <a:solidFill>
                  <a:srgbClr val="000000"/>
                </a:solidFill>
              </a:rPr>
              <a:pPr>
                <a:defRPr/>
              </a:pPr>
              <a:t>17</a:t>
            </a:fld>
            <a:endParaRPr lang="en-GB" altLang="en-US">
              <a:solidFill>
                <a:srgbClr val="000000"/>
              </a:solidFill>
            </a:endParaRPr>
          </a:p>
        </p:txBody>
      </p:sp>
    </p:spTree>
    <p:extLst>
      <p:ext uri="{BB962C8B-B14F-4D97-AF65-F5344CB8AC3E}">
        <p14:creationId xmlns:p14="http://schemas.microsoft.com/office/powerpoint/2010/main" val="12962249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27263" y="139700"/>
            <a:ext cx="2463800" cy="1385888"/>
          </a:xfrm>
        </p:spPr>
      </p:sp>
      <p:sp>
        <p:nvSpPr>
          <p:cNvPr id="3" name="Notes Placeholder 2"/>
          <p:cNvSpPr>
            <a:spLocks noGrp="1"/>
          </p:cNvSpPr>
          <p:nvPr>
            <p:ph type="body" idx="1"/>
          </p:nvPr>
        </p:nvSpPr>
        <p:spPr>
          <a:xfrm>
            <a:off x="519190" y="1652010"/>
            <a:ext cx="5813589" cy="7702392"/>
          </a:xfrm>
        </p:spPr>
        <p:txBody>
          <a:bodyPr/>
          <a:lstStyle/>
          <a:p>
            <a:r>
              <a:rPr lang="en-GB" sz="1400" b="1" dirty="0"/>
              <a:t>State:</a:t>
            </a:r>
          </a:p>
          <a:p>
            <a:r>
              <a:rPr lang="en-GB" sz="1400" b="1" dirty="0">
                <a:solidFill>
                  <a:srgbClr val="0033CC"/>
                </a:solidFill>
              </a:rPr>
              <a:t>Sec 139 of the Criminal Justice Act 1988 </a:t>
            </a:r>
            <a:r>
              <a:rPr lang="en-GB" sz="1400" dirty="0"/>
              <a:t>makes it an offence to be in possession of a bladed (a knife) or sharply pointed article (something with a sharpened age) in a public place </a:t>
            </a:r>
            <a:r>
              <a:rPr lang="en-GB" sz="1400" b="1" dirty="0">
                <a:solidFill>
                  <a:srgbClr val="FF3300"/>
                </a:solidFill>
              </a:rPr>
              <a:t>without reasonable excuse.</a:t>
            </a:r>
          </a:p>
          <a:p>
            <a:r>
              <a:rPr lang="en-GB" sz="1400" dirty="0"/>
              <a:t>The reasonable excuses are:</a:t>
            </a:r>
          </a:p>
          <a:p>
            <a:r>
              <a:rPr lang="en-GB" sz="1400" b="1" dirty="0"/>
              <a:t>Lawful authority.  </a:t>
            </a:r>
            <a:r>
              <a:rPr lang="en-GB" sz="1400" dirty="0"/>
              <a:t>This generally applies to an officer who seizes an article as evidence of an offence.  It could also mean a member of the public, a school teacher for instance, who seizes an article from a child to hand it over to the police.</a:t>
            </a:r>
          </a:p>
          <a:p>
            <a:endParaRPr lang="en-GB" sz="1400" dirty="0"/>
          </a:p>
          <a:p>
            <a:r>
              <a:rPr lang="en-GB" sz="1400" b="1" dirty="0"/>
              <a:t>For use at work</a:t>
            </a:r>
            <a:r>
              <a:rPr lang="en-GB" sz="1400" dirty="0"/>
              <a:t>.  Obviously, some people, carpet fitters for example, carry there articles with them as part of their job.</a:t>
            </a:r>
          </a:p>
          <a:p>
            <a:endParaRPr lang="en-GB" sz="1400" dirty="0"/>
          </a:p>
          <a:p>
            <a:r>
              <a:rPr lang="en-GB" sz="1400" b="1" dirty="0"/>
              <a:t>Religious reasons</a:t>
            </a:r>
            <a:r>
              <a:rPr lang="en-GB" sz="1400" dirty="0"/>
              <a:t>.  Usually as a decorative item.  Followers of the Sikh religion carry </a:t>
            </a:r>
            <a:r>
              <a:rPr lang="en-GB" sz="1400" dirty="0" err="1"/>
              <a:t>kirpans</a:t>
            </a:r>
            <a:r>
              <a:rPr lang="en-GB" sz="1400" dirty="0"/>
              <a:t>, a small rigid knife, and Scots carry a </a:t>
            </a:r>
            <a:r>
              <a:rPr lang="en-GB" sz="1400" dirty="0" err="1"/>
              <a:t>Sgian</a:t>
            </a:r>
            <a:r>
              <a:rPr lang="en-GB" sz="1400" dirty="0"/>
              <a:t> </a:t>
            </a:r>
            <a:r>
              <a:rPr lang="en-GB" sz="1400" dirty="0" err="1"/>
              <a:t>Dubhs</a:t>
            </a:r>
            <a:r>
              <a:rPr lang="en-GB" sz="1400" dirty="0"/>
              <a:t> (pronounced </a:t>
            </a:r>
            <a:r>
              <a:rPr lang="en-GB" sz="1400" dirty="0" err="1"/>
              <a:t>Skean</a:t>
            </a:r>
            <a:r>
              <a:rPr lang="en-GB" sz="1400" dirty="0"/>
              <a:t> </a:t>
            </a:r>
            <a:r>
              <a:rPr lang="en-GB" sz="1400" dirty="0" err="1"/>
              <a:t>Duhr</a:t>
            </a:r>
            <a:r>
              <a:rPr lang="en-GB" sz="1400" dirty="0"/>
              <a:t>) as part of their national costume.</a:t>
            </a:r>
          </a:p>
          <a:p>
            <a:endParaRPr lang="en-GB" sz="1400" dirty="0"/>
          </a:p>
          <a:p>
            <a:r>
              <a:rPr lang="en-GB" sz="1400" dirty="0"/>
              <a:t>There are also some articles listed in various acts that are classified as dangerous weapons.</a:t>
            </a:r>
          </a:p>
          <a:p>
            <a:r>
              <a:rPr lang="en-GB" sz="1400" dirty="0"/>
              <a:t>For example, Butterfly knives, side handles or friction lock batons, knuckleduster</a:t>
            </a:r>
          </a:p>
          <a:p>
            <a:endParaRPr lang="en-GB" sz="1400" dirty="0"/>
          </a:p>
          <a:p>
            <a:r>
              <a:rPr lang="en-GB" sz="1400" dirty="0"/>
              <a:t>Ignorance of the item,  forgetfulness or general self defence will never be a reasonable excuse, though this will be decided by the court not by an investigating officer.</a:t>
            </a:r>
          </a:p>
          <a:p>
            <a:endParaRPr lang="en-GB" sz="1400" b="1" dirty="0"/>
          </a:p>
          <a:p>
            <a:r>
              <a:rPr lang="en-GB" sz="1400" b="1" dirty="0"/>
              <a:t>Any item found during the search should be seized by the officer finding it as it is likely to become evidence.</a:t>
            </a:r>
          </a:p>
          <a:p>
            <a:r>
              <a:rPr lang="en-GB" sz="1400" b="1" dirty="0"/>
              <a:t>Officers should ensure that the item is </a:t>
            </a:r>
            <a:r>
              <a:rPr lang="en-GB" sz="1400" b="1" dirty="0">
                <a:solidFill>
                  <a:srgbClr val="FF0000"/>
                </a:solidFill>
              </a:rPr>
              <a:t>packaged correctly</a:t>
            </a:r>
            <a:r>
              <a:rPr lang="en-GB" sz="1400" b="1" dirty="0"/>
              <a:t>, </a:t>
            </a:r>
            <a:r>
              <a:rPr lang="en-GB" sz="1400" b="1" dirty="0">
                <a:solidFill>
                  <a:srgbClr val="FF0000"/>
                </a:solidFill>
              </a:rPr>
              <a:t>labelled with an exhibit label </a:t>
            </a:r>
            <a:r>
              <a:rPr lang="en-GB" sz="1400" b="1" dirty="0"/>
              <a:t>and the </a:t>
            </a:r>
            <a:r>
              <a:rPr lang="en-GB" sz="1400" b="1" dirty="0">
                <a:solidFill>
                  <a:srgbClr val="FF0000"/>
                </a:solidFill>
              </a:rPr>
              <a:t>information recorded in the officer’s PNB to ensure continuity of evidence.</a:t>
            </a:r>
          </a:p>
        </p:txBody>
      </p:sp>
      <p:sp>
        <p:nvSpPr>
          <p:cNvPr id="4" name="Slide Number Placeholder 3"/>
          <p:cNvSpPr>
            <a:spLocks noGrp="1"/>
          </p:cNvSpPr>
          <p:nvPr>
            <p:ph type="sldNum" sz="quarter" idx="10"/>
          </p:nvPr>
        </p:nvSpPr>
        <p:spPr/>
        <p:txBody>
          <a:bodyPr/>
          <a:lstStyle/>
          <a:p>
            <a:pPr>
              <a:defRPr/>
            </a:pPr>
            <a:fld id="{580FE372-7FF2-47E9-A178-5D53B7148D4F}" type="slidenum">
              <a:rPr lang="en-GB" altLang="en-US" smtClean="0">
                <a:solidFill>
                  <a:srgbClr val="000000"/>
                </a:solidFill>
              </a:rPr>
              <a:pPr>
                <a:defRPr/>
              </a:pPr>
              <a:t>18</a:t>
            </a:fld>
            <a:endParaRPr lang="en-GB" altLang="en-US">
              <a:solidFill>
                <a:srgbClr val="000000"/>
              </a:solidFill>
            </a:endParaRPr>
          </a:p>
        </p:txBody>
      </p:sp>
    </p:spTree>
    <p:extLst>
      <p:ext uri="{BB962C8B-B14F-4D97-AF65-F5344CB8AC3E}">
        <p14:creationId xmlns:p14="http://schemas.microsoft.com/office/powerpoint/2010/main" val="179154474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76475" y="255588"/>
            <a:ext cx="2462213" cy="1385887"/>
          </a:xfrm>
        </p:spPr>
      </p:sp>
      <p:sp>
        <p:nvSpPr>
          <p:cNvPr id="3" name="Notes Placeholder 2"/>
          <p:cNvSpPr>
            <a:spLocks noGrp="1"/>
          </p:cNvSpPr>
          <p:nvPr>
            <p:ph type="body" idx="1"/>
          </p:nvPr>
        </p:nvSpPr>
        <p:spPr/>
        <p:txBody>
          <a:bodyPr/>
          <a:lstStyle/>
          <a:p>
            <a:r>
              <a:rPr lang="en-GB" b="1" dirty="0"/>
              <a:t>State:</a:t>
            </a:r>
          </a:p>
          <a:p>
            <a:r>
              <a:rPr lang="en-GB" b="0" dirty="0"/>
              <a:t>The </a:t>
            </a:r>
            <a:r>
              <a:rPr lang="en-GB" dirty="0"/>
              <a:t>Police and Criminal Evidence Act and PACE Codes of Practice (Code A) provide guidance </a:t>
            </a:r>
            <a:r>
              <a:rPr lang="en-GB" b="0" dirty="0"/>
              <a:t>rules</a:t>
            </a:r>
            <a:r>
              <a:rPr lang="en-GB" b="0" baseline="0" dirty="0"/>
              <a:t> for how an officer conducts a search and in particular the information to be given to the suspect before carrying out the search.</a:t>
            </a:r>
          </a:p>
          <a:p>
            <a:r>
              <a:rPr lang="en-GB" dirty="0"/>
              <a:t>This ensures that any search carried out is done so ethically and in line with legislation</a:t>
            </a:r>
            <a:endParaRPr lang="en-GB" b="0" baseline="0" dirty="0"/>
          </a:p>
          <a:p>
            <a:endParaRPr lang="en-GB" b="0" baseline="0" dirty="0"/>
          </a:p>
          <a:p>
            <a:r>
              <a:rPr lang="en-GB" b="0" baseline="0" dirty="0"/>
              <a:t>This is brought together in the mnemonic </a:t>
            </a:r>
            <a:r>
              <a:rPr lang="en-GB" b="1" baseline="0" dirty="0">
                <a:solidFill>
                  <a:srgbClr val="FF0000"/>
                </a:solidFill>
              </a:rPr>
              <a:t>GO WISELY</a:t>
            </a:r>
          </a:p>
          <a:p>
            <a:r>
              <a:rPr lang="en-GB" b="1" baseline="0" dirty="0"/>
              <a:t>Show slide</a:t>
            </a:r>
          </a:p>
          <a:p>
            <a:r>
              <a:rPr lang="en-GB" dirty="0"/>
              <a:t>It is important that police officers comply with all aspects of </a:t>
            </a:r>
            <a:r>
              <a:rPr lang="en-GB" b="1" dirty="0">
                <a:solidFill>
                  <a:srgbClr val="FF0000"/>
                </a:solidFill>
              </a:rPr>
              <a:t>GO WISELY </a:t>
            </a:r>
            <a:r>
              <a:rPr lang="en-GB" dirty="0"/>
              <a:t>as any breach of the Police &amp; Criminal Evidence Act would render a search (and probably any later arrest and detention) unlawful.</a:t>
            </a:r>
          </a:p>
          <a:p>
            <a:r>
              <a:rPr lang="en-GB" dirty="0"/>
              <a:t>This was confirmed in </a:t>
            </a:r>
            <a:r>
              <a:rPr lang="en-GB" i="1" dirty="0"/>
              <a:t>R v Bristol(2007), </a:t>
            </a:r>
            <a:r>
              <a:rPr lang="en-GB" dirty="0"/>
              <a:t>a case that involved a search carried out under Section 23 Misuse of Drugs Act 1971.</a:t>
            </a:r>
          </a:p>
          <a:p>
            <a:r>
              <a:rPr lang="en-GB" dirty="0"/>
              <a:t>The defendant was convicted of obstructing a police officer but the conviction was overturned on appeal because </a:t>
            </a:r>
            <a:r>
              <a:rPr lang="en-GB" b="1" dirty="0">
                <a:solidFill>
                  <a:srgbClr val="FF0000"/>
                </a:solidFill>
              </a:rPr>
              <a:t>‘GO WISELY</a:t>
            </a:r>
            <a:r>
              <a:rPr lang="en-GB" dirty="0"/>
              <a:t>’ under PACE had not been</a:t>
            </a:r>
            <a:r>
              <a:rPr lang="en-GB" i="1" dirty="0"/>
              <a:t> </a:t>
            </a:r>
            <a:r>
              <a:rPr lang="en-GB" dirty="0"/>
              <a:t>complied with during the search.</a:t>
            </a:r>
          </a:p>
          <a:p>
            <a:endParaRPr lang="en-GB" i="1" dirty="0"/>
          </a:p>
          <a:p>
            <a:r>
              <a:rPr lang="en-GB" b="1" i="1" dirty="0">
                <a:solidFill>
                  <a:srgbClr val="FF0000"/>
                </a:solidFill>
              </a:rPr>
              <a:t>Remember</a:t>
            </a:r>
            <a:r>
              <a:rPr lang="en-GB" i="1" dirty="0"/>
              <a:t> – </a:t>
            </a:r>
            <a:r>
              <a:rPr lang="en-GB" dirty="0"/>
              <a:t>an unlawful search may constitute an assault and may also engage an individual’s human rights (Right to liberty) as they will be detained for the purpose of the search.</a:t>
            </a:r>
          </a:p>
          <a:p>
            <a:endParaRPr lang="en-GB" i="1" dirty="0"/>
          </a:p>
        </p:txBody>
      </p:sp>
      <p:sp>
        <p:nvSpPr>
          <p:cNvPr id="4" name="Slide Number Placeholder 3"/>
          <p:cNvSpPr>
            <a:spLocks noGrp="1"/>
          </p:cNvSpPr>
          <p:nvPr>
            <p:ph type="sldNum" sz="quarter" idx="10"/>
          </p:nvPr>
        </p:nvSpPr>
        <p:spPr/>
        <p:txBody>
          <a:bodyPr/>
          <a:lstStyle/>
          <a:p>
            <a:pPr>
              <a:defRPr/>
            </a:pPr>
            <a:fld id="{580FE372-7FF2-47E9-A178-5D53B7148D4F}" type="slidenum">
              <a:rPr lang="en-GB" altLang="en-US" smtClean="0">
                <a:solidFill>
                  <a:srgbClr val="000000"/>
                </a:solidFill>
              </a:rPr>
              <a:pPr>
                <a:defRPr/>
              </a:pPr>
              <a:t>19</a:t>
            </a:fld>
            <a:endParaRPr lang="en-GB" altLang="en-US">
              <a:solidFill>
                <a:srgbClr val="000000"/>
              </a:solidFill>
            </a:endParaRPr>
          </a:p>
        </p:txBody>
      </p:sp>
    </p:spTree>
    <p:extLst>
      <p:ext uri="{BB962C8B-B14F-4D97-AF65-F5344CB8AC3E}">
        <p14:creationId xmlns:p14="http://schemas.microsoft.com/office/powerpoint/2010/main" val="42219138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54250" y="19050"/>
            <a:ext cx="2252663" cy="1268413"/>
          </a:xfrm>
        </p:spPr>
      </p:sp>
      <p:sp>
        <p:nvSpPr>
          <p:cNvPr id="3" name="Notes Placeholder 2"/>
          <p:cNvSpPr>
            <a:spLocks noGrp="1"/>
          </p:cNvSpPr>
          <p:nvPr>
            <p:ph type="body" idx="1"/>
          </p:nvPr>
        </p:nvSpPr>
        <p:spPr>
          <a:xfrm>
            <a:off x="519190" y="1364070"/>
            <a:ext cx="5813589" cy="8422242"/>
          </a:xfrm>
        </p:spPr>
        <p:txBody>
          <a:bodyPr/>
          <a:lstStyle/>
          <a:p>
            <a:pPr>
              <a:spcBef>
                <a:spcPts val="0"/>
              </a:spcBef>
              <a:spcAft>
                <a:spcPts val="1812"/>
              </a:spcAft>
            </a:pPr>
            <a:r>
              <a:rPr lang="en-GB" b="1" dirty="0"/>
              <a:t>State:</a:t>
            </a:r>
          </a:p>
          <a:p>
            <a:pPr>
              <a:spcBef>
                <a:spcPts val="0"/>
              </a:spcBef>
              <a:spcAft>
                <a:spcPts val="1812"/>
              </a:spcAft>
            </a:pPr>
            <a:r>
              <a:rPr lang="en-GB" b="1" dirty="0"/>
              <a:t>Stop and search is frequently used by police officers and we will look at the power used most often, under the Police &amp; Criminal Evidence Act 1984</a:t>
            </a:r>
          </a:p>
          <a:p>
            <a:pPr>
              <a:spcBef>
                <a:spcPts val="0"/>
              </a:spcBef>
              <a:spcAft>
                <a:spcPts val="1812"/>
              </a:spcAft>
            </a:pPr>
            <a:r>
              <a:rPr lang="en-GB" b="1" dirty="0">
                <a:solidFill>
                  <a:srgbClr val="0033CC"/>
                </a:solidFill>
              </a:rPr>
              <a:t>This power is provided under </a:t>
            </a:r>
            <a:r>
              <a:rPr lang="en-GB" b="1" dirty="0">
                <a:solidFill>
                  <a:srgbClr val="FF0000"/>
                </a:solidFill>
              </a:rPr>
              <a:t>Sec 1(2) PACE 1984</a:t>
            </a:r>
          </a:p>
          <a:p>
            <a:pPr>
              <a:spcBef>
                <a:spcPts val="0"/>
              </a:spcBef>
              <a:spcAft>
                <a:spcPts val="1812"/>
              </a:spcAft>
            </a:pPr>
            <a:r>
              <a:rPr lang="en-GB" dirty="0"/>
              <a:t>There are a number of important elements in this definition.</a:t>
            </a:r>
          </a:p>
          <a:p>
            <a:pPr>
              <a:spcBef>
                <a:spcPts val="0"/>
              </a:spcBef>
              <a:spcAft>
                <a:spcPts val="1812"/>
              </a:spcAft>
            </a:pPr>
            <a:r>
              <a:rPr lang="en-GB" dirty="0"/>
              <a:t>The first is </a:t>
            </a:r>
            <a:r>
              <a:rPr lang="en-GB" b="1" dirty="0">
                <a:solidFill>
                  <a:srgbClr val="FF0000"/>
                </a:solidFill>
              </a:rPr>
              <a:t>detain</a:t>
            </a:r>
            <a:r>
              <a:rPr lang="en-GB" dirty="0"/>
              <a:t>.  Detaining someone in law is not actually arresting them, but the outcome is the same, you prevent that person from moving until you have completed the search.  The detention must be at or near where the person was first required to stop.  So you cannot stop someone and then take them to a police station to carry out the search.</a:t>
            </a:r>
          </a:p>
          <a:p>
            <a:pPr>
              <a:spcBef>
                <a:spcPts val="0"/>
              </a:spcBef>
              <a:spcAft>
                <a:spcPts val="1812"/>
              </a:spcAft>
            </a:pPr>
            <a:r>
              <a:rPr lang="en-GB" dirty="0"/>
              <a:t>The power to stop and search only applies in </a:t>
            </a:r>
            <a:r>
              <a:rPr lang="en-GB" b="1" dirty="0">
                <a:solidFill>
                  <a:srgbClr val="FF0000"/>
                </a:solidFill>
              </a:rPr>
              <a:t>a place where the public are or have access to</a:t>
            </a:r>
            <a:r>
              <a:rPr lang="en-GB" dirty="0"/>
              <a:t>, for instance any road or footpath or other public area,  other areas where the public have express permission, for example a cinema or football ground, so even if the person has paid to enter it is still a public place.</a:t>
            </a:r>
          </a:p>
          <a:p>
            <a:pPr>
              <a:spcBef>
                <a:spcPts val="0"/>
              </a:spcBef>
              <a:spcAft>
                <a:spcPts val="1812"/>
              </a:spcAft>
            </a:pPr>
            <a:r>
              <a:rPr lang="en-GB" dirty="0"/>
              <a:t>Then there is the private place but where the public have access such as a private field that has a low wall around it.</a:t>
            </a:r>
          </a:p>
          <a:p>
            <a:pPr>
              <a:spcBef>
                <a:spcPts val="0"/>
              </a:spcBef>
              <a:spcAft>
                <a:spcPts val="1812"/>
              </a:spcAft>
            </a:pPr>
            <a:r>
              <a:rPr lang="en-GB" dirty="0"/>
              <a:t>You can search anyone in the garden of a house if that person is there without the owner’s permission.</a:t>
            </a:r>
          </a:p>
          <a:p>
            <a:pPr>
              <a:spcBef>
                <a:spcPts val="0"/>
              </a:spcBef>
              <a:spcAft>
                <a:spcPts val="1812"/>
              </a:spcAft>
            </a:pPr>
            <a:r>
              <a:rPr lang="en-GB" dirty="0"/>
              <a:t>The same principles apply to the search of a vehicle.</a:t>
            </a:r>
          </a:p>
          <a:p>
            <a:pPr>
              <a:spcBef>
                <a:spcPts val="0"/>
              </a:spcBef>
              <a:spcAft>
                <a:spcPts val="1812"/>
              </a:spcAft>
            </a:pPr>
            <a:r>
              <a:rPr lang="en-GB" dirty="0"/>
              <a:t>An officer can also search anything that the person has with them and anything within the vehicle, such as a bag.</a:t>
            </a:r>
          </a:p>
        </p:txBody>
      </p:sp>
      <p:sp>
        <p:nvSpPr>
          <p:cNvPr id="4" name="Slide Number Placeholder 3"/>
          <p:cNvSpPr>
            <a:spLocks noGrp="1"/>
          </p:cNvSpPr>
          <p:nvPr>
            <p:ph type="sldNum" sz="quarter" idx="10"/>
          </p:nvPr>
        </p:nvSpPr>
        <p:spPr/>
        <p:txBody>
          <a:bodyPr/>
          <a:lstStyle/>
          <a:p>
            <a:pPr>
              <a:defRPr/>
            </a:pPr>
            <a:fld id="{580FE372-7FF2-47E9-A178-5D53B7148D4F}" type="slidenum">
              <a:rPr lang="en-GB" altLang="en-US" smtClean="0">
                <a:solidFill>
                  <a:srgbClr val="000000"/>
                </a:solidFill>
              </a:rPr>
              <a:pPr>
                <a:defRPr/>
              </a:pPr>
              <a:t>21</a:t>
            </a:fld>
            <a:endParaRPr lang="en-GB" altLang="en-US">
              <a:solidFill>
                <a:srgbClr val="000000"/>
              </a:solidFill>
            </a:endParaRPr>
          </a:p>
        </p:txBody>
      </p:sp>
    </p:spTree>
    <p:extLst>
      <p:ext uri="{BB962C8B-B14F-4D97-AF65-F5344CB8AC3E}">
        <p14:creationId xmlns:p14="http://schemas.microsoft.com/office/powerpoint/2010/main" val="41248135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35200" y="255588"/>
            <a:ext cx="2352675" cy="1323975"/>
          </a:xfrm>
        </p:spPr>
      </p:sp>
      <p:sp>
        <p:nvSpPr>
          <p:cNvPr id="3" name="Notes Placeholder 2"/>
          <p:cNvSpPr>
            <a:spLocks noGrp="1"/>
          </p:cNvSpPr>
          <p:nvPr>
            <p:ph type="body" idx="1"/>
          </p:nvPr>
        </p:nvSpPr>
        <p:spPr/>
        <p:txBody>
          <a:bodyPr/>
          <a:lstStyle/>
          <a:p>
            <a:r>
              <a:rPr lang="en-GB" b="1" dirty="0"/>
              <a:t>State:</a:t>
            </a:r>
          </a:p>
          <a:p>
            <a:r>
              <a:rPr lang="en-GB" dirty="0"/>
              <a:t>The power is granted to an officer who already has </a:t>
            </a:r>
            <a:r>
              <a:rPr lang="en-GB" b="1" dirty="0">
                <a:solidFill>
                  <a:srgbClr val="FF0000"/>
                </a:solidFill>
              </a:rPr>
              <a:t>reasonable grounds for suspecting</a:t>
            </a:r>
            <a:r>
              <a:rPr lang="en-GB" dirty="0"/>
              <a:t> that a person has one of the mentioned items on them.  </a:t>
            </a:r>
          </a:p>
          <a:p>
            <a:r>
              <a:rPr lang="en-GB" dirty="0"/>
              <a:t>The officer </a:t>
            </a:r>
            <a:r>
              <a:rPr lang="en-GB" b="1" u="sng" dirty="0"/>
              <a:t>cannot</a:t>
            </a:r>
            <a:r>
              <a:rPr lang="en-GB" dirty="0"/>
              <a:t> stop a person to gather evidence that the person is carrying something.</a:t>
            </a:r>
          </a:p>
          <a:p>
            <a:endParaRPr lang="en-GB" dirty="0"/>
          </a:p>
          <a:p>
            <a:r>
              <a:rPr lang="en-GB" dirty="0"/>
              <a:t>We will now look at this definition in more detail.</a:t>
            </a:r>
          </a:p>
        </p:txBody>
      </p:sp>
      <p:sp>
        <p:nvSpPr>
          <p:cNvPr id="4" name="Slide Number Placeholder 3"/>
          <p:cNvSpPr>
            <a:spLocks noGrp="1"/>
          </p:cNvSpPr>
          <p:nvPr>
            <p:ph type="sldNum" sz="quarter" idx="10"/>
          </p:nvPr>
        </p:nvSpPr>
        <p:spPr/>
        <p:txBody>
          <a:bodyPr/>
          <a:lstStyle/>
          <a:p>
            <a:pPr>
              <a:defRPr/>
            </a:pPr>
            <a:fld id="{580FE372-7FF2-47E9-A178-5D53B7148D4F}" type="slidenum">
              <a:rPr lang="en-GB" altLang="en-US" smtClean="0">
                <a:solidFill>
                  <a:srgbClr val="000000"/>
                </a:solidFill>
              </a:rPr>
              <a:pPr>
                <a:defRPr/>
              </a:pPr>
              <a:t>22</a:t>
            </a:fld>
            <a:endParaRPr lang="en-GB" altLang="en-US">
              <a:solidFill>
                <a:srgbClr val="000000"/>
              </a:solidFill>
            </a:endParaRPr>
          </a:p>
        </p:txBody>
      </p:sp>
    </p:spTree>
    <p:extLst>
      <p:ext uri="{BB962C8B-B14F-4D97-AF65-F5344CB8AC3E}">
        <p14:creationId xmlns:p14="http://schemas.microsoft.com/office/powerpoint/2010/main" val="10598462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xfrm>
            <a:off x="2295525" y="109538"/>
            <a:ext cx="2060575" cy="1160462"/>
          </a:xfrm>
          <a:ln/>
        </p:spPr>
      </p:sp>
      <p:sp>
        <p:nvSpPr>
          <p:cNvPr id="3" name="Notes Placeholder 2"/>
          <p:cNvSpPr>
            <a:spLocks noGrp="1"/>
          </p:cNvSpPr>
          <p:nvPr>
            <p:ph type="body" idx="1"/>
          </p:nvPr>
        </p:nvSpPr>
        <p:spPr>
          <a:xfrm>
            <a:off x="709728" y="1414669"/>
            <a:ext cx="5439100" cy="8589210"/>
          </a:xfrm>
        </p:spPr>
        <p:txBody>
          <a:bodyPr/>
          <a:lstStyle/>
          <a:p>
            <a:pPr marL="230223" indent="-230223">
              <a:defRPr/>
            </a:pPr>
            <a:r>
              <a:rPr lang="en-US" altLang="en-US" sz="1400" b="1" dirty="0">
                <a:latin typeface="Arial" charset="0"/>
                <a:ea typeface="ＭＳ Ｐゴシック" pitchFamily="34" charset="-128"/>
              </a:rPr>
              <a:t>State:</a:t>
            </a:r>
          </a:p>
          <a:p>
            <a:pPr>
              <a:defRPr/>
            </a:pPr>
            <a:r>
              <a:rPr lang="en-US" altLang="en-US" sz="1400" dirty="0">
                <a:latin typeface="Arial" charset="0"/>
                <a:ea typeface="ＭＳ Ｐゴシック" pitchFamily="34" charset="-128"/>
              </a:rPr>
              <a:t>In law there are three levels of knowledge that an officer has to have before they can act in any given situation.  The first is:</a:t>
            </a:r>
          </a:p>
          <a:p>
            <a:pPr>
              <a:defRPr/>
            </a:pPr>
            <a:r>
              <a:rPr lang="en-US" altLang="en-US" sz="1400" b="1" dirty="0">
                <a:latin typeface="Arial" charset="0"/>
                <a:ea typeface="ＭＳ Ｐゴシック" pitchFamily="34" charset="-128"/>
              </a:rPr>
              <a:t>Q. </a:t>
            </a:r>
            <a:r>
              <a:rPr lang="en-US" altLang="en-US" sz="1400" b="1" dirty="0">
                <a:solidFill>
                  <a:srgbClr val="0033CC"/>
                </a:solidFill>
                <a:latin typeface="Arial" charset="0"/>
                <a:ea typeface="ＭＳ Ｐゴシック" pitchFamily="34" charset="-128"/>
              </a:rPr>
              <a:t>Know</a:t>
            </a:r>
            <a:r>
              <a:rPr lang="en-US" altLang="en-US" sz="1400" b="1" dirty="0">
                <a:latin typeface="Arial" charset="0"/>
                <a:ea typeface="ＭＳ Ｐゴシック" pitchFamily="34" charset="-128"/>
              </a:rPr>
              <a:t> - </a:t>
            </a:r>
            <a:r>
              <a:rPr lang="en-US" altLang="en-US" sz="1400" dirty="0">
                <a:latin typeface="Arial" charset="0"/>
                <a:ea typeface="ＭＳ Ｐゴシック" pitchFamily="34" charset="-128"/>
              </a:rPr>
              <a:t>How would you </a:t>
            </a:r>
            <a:r>
              <a:rPr lang="en-US" altLang="en-US" sz="1400" b="1" dirty="0">
                <a:latin typeface="Arial" charset="0"/>
                <a:ea typeface="ＭＳ Ｐゴシック" pitchFamily="34" charset="-128"/>
              </a:rPr>
              <a:t>know</a:t>
            </a:r>
            <a:r>
              <a:rPr lang="en-US" altLang="en-US" sz="1400" dirty="0">
                <a:latin typeface="Arial" charset="0"/>
                <a:ea typeface="ＭＳ Ｐゴシック" pitchFamily="34" charset="-128"/>
              </a:rPr>
              <a:t> something has happened? You see it yourself – there is no doubt it has taken place. For example you are on patrol in the High Street when you see a person carrying a brick.  You see this person bring their arm back and throw the brick.  You see the brick make contact with and smash through the window of a shop.  You </a:t>
            </a:r>
            <a:r>
              <a:rPr lang="en-US" altLang="en-US" sz="1400" b="1" dirty="0">
                <a:latin typeface="Arial" charset="0"/>
                <a:ea typeface="ＭＳ Ｐゴシック" pitchFamily="34" charset="-128"/>
              </a:rPr>
              <a:t>know</a:t>
            </a:r>
            <a:r>
              <a:rPr lang="en-US" altLang="en-US" sz="1400" dirty="0">
                <a:latin typeface="Arial" charset="0"/>
                <a:ea typeface="ＭＳ Ｐゴシック" pitchFamily="34" charset="-128"/>
              </a:rPr>
              <a:t> that this person has committed damage.</a:t>
            </a:r>
          </a:p>
          <a:p>
            <a:pPr>
              <a:defRPr/>
            </a:pPr>
            <a:r>
              <a:rPr lang="en-US" altLang="en-US" sz="1400" b="1" dirty="0">
                <a:latin typeface="Arial" charset="0"/>
                <a:ea typeface="ＭＳ Ｐゴシック" pitchFamily="34" charset="-128"/>
              </a:rPr>
              <a:t>Q. </a:t>
            </a:r>
            <a:r>
              <a:rPr lang="en-US" altLang="en-US" sz="1400" b="1" dirty="0">
                <a:solidFill>
                  <a:srgbClr val="0033CC"/>
                </a:solidFill>
                <a:latin typeface="Arial" charset="0"/>
                <a:ea typeface="ＭＳ Ｐゴシック" pitchFamily="34" charset="-128"/>
              </a:rPr>
              <a:t>Believe -</a:t>
            </a:r>
            <a:r>
              <a:rPr lang="en-US" altLang="en-US" sz="1400" b="1" dirty="0">
                <a:latin typeface="Arial" charset="0"/>
                <a:ea typeface="ＭＳ Ｐゴシック" pitchFamily="34" charset="-128"/>
              </a:rPr>
              <a:t> </a:t>
            </a:r>
            <a:r>
              <a:rPr lang="en-US" altLang="en-US" sz="1400" dirty="0">
                <a:latin typeface="Arial" charset="0"/>
                <a:ea typeface="ＭＳ Ｐゴシック" pitchFamily="34" charset="-128"/>
              </a:rPr>
              <a:t>What would make you </a:t>
            </a:r>
            <a:r>
              <a:rPr lang="en-US" altLang="en-US" sz="1400" b="1" dirty="0">
                <a:latin typeface="Arial" charset="0"/>
                <a:ea typeface="ＭＳ Ｐゴシック" pitchFamily="34" charset="-128"/>
              </a:rPr>
              <a:t>believe</a:t>
            </a:r>
            <a:r>
              <a:rPr lang="en-US" altLang="en-US" sz="1400" dirty="0">
                <a:latin typeface="Arial" charset="0"/>
                <a:ea typeface="ＭＳ Ｐゴシック" pitchFamily="34" charset="-128"/>
              </a:rPr>
              <a:t> that something has happened?  In this instance you are on patrol on a side street of the main shopping area.  You hear a smash of glass from around the corner. You turn the corner and see a man standing in front of a broken shop window. Inside the shop is a large brick.</a:t>
            </a:r>
          </a:p>
          <a:p>
            <a:pPr marL="230223" indent="-230223">
              <a:defRPr/>
            </a:pPr>
            <a:r>
              <a:rPr lang="en-US" altLang="en-US" sz="1400" b="1" dirty="0">
                <a:latin typeface="Arial" charset="0"/>
                <a:ea typeface="ＭＳ Ｐゴシック" pitchFamily="34" charset="-128"/>
              </a:rPr>
              <a:t>Q. </a:t>
            </a:r>
            <a:r>
              <a:rPr lang="en-US" altLang="en-US" sz="1400" b="1" dirty="0">
                <a:solidFill>
                  <a:srgbClr val="0033CC"/>
                </a:solidFill>
                <a:latin typeface="Arial" charset="0"/>
                <a:ea typeface="ＭＳ Ｐゴシック" pitchFamily="34" charset="-128"/>
              </a:rPr>
              <a:t>Suspect </a:t>
            </a:r>
            <a:r>
              <a:rPr lang="en-US" altLang="en-US" sz="1400" b="1" dirty="0">
                <a:latin typeface="Arial" charset="0"/>
                <a:ea typeface="ＭＳ Ｐゴシック" pitchFamily="34" charset="-128"/>
              </a:rPr>
              <a:t>- </a:t>
            </a:r>
            <a:r>
              <a:rPr lang="en-US" altLang="en-US" sz="1400" dirty="0">
                <a:latin typeface="Arial" charset="0"/>
                <a:ea typeface="ＭＳ Ｐゴシック" pitchFamily="34" charset="-128"/>
              </a:rPr>
              <a:t>What would make you </a:t>
            </a:r>
            <a:r>
              <a:rPr lang="en-US" altLang="en-US" sz="1400" b="1" dirty="0">
                <a:latin typeface="Arial" charset="0"/>
                <a:ea typeface="ＭＳ Ｐゴシック" pitchFamily="34" charset="-128"/>
              </a:rPr>
              <a:t>suspect </a:t>
            </a:r>
            <a:r>
              <a:rPr lang="en-US" altLang="en-US" sz="1400" dirty="0">
                <a:latin typeface="Arial" charset="0"/>
                <a:ea typeface="ＭＳ Ｐゴシック" pitchFamily="34" charset="-128"/>
              </a:rPr>
              <a:t>that something has happened?</a:t>
            </a:r>
          </a:p>
          <a:p>
            <a:pPr>
              <a:defRPr/>
            </a:pPr>
            <a:r>
              <a:rPr lang="en-US" altLang="en-US" sz="1400" dirty="0">
                <a:latin typeface="Arial" charset="0"/>
                <a:ea typeface="ＭＳ Ｐゴシック" pitchFamily="34" charset="-128"/>
              </a:rPr>
              <a:t>You hear a smash of glass from around the corner. You turn the corner and see a man running away. You see a broken shop window and inside the shop is a large brick. You walk along the street and find the man you saw running away hiding behind some bins.</a:t>
            </a:r>
          </a:p>
          <a:p>
            <a:pPr>
              <a:defRPr/>
            </a:pPr>
            <a:endParaRPr lang="en-US" altLang="en-US" sz="1400" dirty="0">
              <a:latin typeface="Arial" charset="0"/>
              <a:ea typeface="ＭＳ Ｐゴシック" pitchFamily="34" charset="-128"/>
            </a:endParaRPr>
          </a:p>
          <a:p>
            <a:pPr>
              <a:defRPr/>
            </a:pPr>
            <a:r>
              <a:rPr lang="en-US" altLang="en-US" sz="1400" dirty="0">
                <a:latin typeface="Arial" charset="0"/>
                <a:ea typeface="ＭＳ Ｐゴシック" pitchFamily="34" charset="-128"/>
              </a:rPr>
              <a:t>Where the incident fits on this scale will depend upon </a:t>
            </a:r>
            <a:r>
              <a:rPr lang="en-US" altLang="en-US" sz="1400" b="1" dirty="0">
                <a:latin typeface="Arial" charset="0"/>
                <a:ea typeface="ＭＳ Ｐゴシック" pitchFamily="34" charset="-128"/>
              </a:rPr>
              <a:t>how much</a:t>
            </a:r>
            <a:r>
              <a:rPr lang="en-US" altLang="en-US" sz="1400" dirty="0">
                <a:latin typeface="Arial" charset="0"/>
                <a:ea typeface="ＭＳ Ｐゴシック" pitchFamily="34" charset="-128"/>
              </a:rPr>
              <a:t> </a:t>
            </a:r>
            <a:r>
              <a:rPr lang="en-US" altLang="en-US" sz="1400" b="1" dirty="0">
                <a:latin typeface="Arial" charset="0"/>
                <a:ea typeface="ＭＳ Ｐゴシック" pitchFamily="34" charset="-128"/>
              </a:rPr>
              <a:t>knowledge</a:t>
            </a:r>
            <a:r>
              <a:rPr lang="en-US" altLang="en-US" sz="1400" dirty="0">
                <a:latin typeface="Arial" charset="0"/>
                <a:ea typeface="ＭＳ Ｐゴシック" pitchFamily="34" charset="-128"/>
              </a:rPr>
              <a:t> you have about the incident</a:t>
            </a:r>
          </a:p>
          <a:p>
            <a:pPr>
              <a:defRPr/>
            </a:pPr>
            <a:endParaRPr lang="en-US" altLang="en-US" sz="1400" dirty="0">
              <a:latin typeface="Arial" charset="0"/>
              <a:ea typeface="ＭＳ Ｐゴシック" pitchFamily="34" charset="-128"/>
            </a:endParaRPr>
          </a:p>
          <a:p>
            <a:pPr>
              <a:defRPr/>
            </a:pPr>
            <a:r>
              <a:rPr lang="en-GB" altLang="en-US" sz="1400" dirty="0"/>
              <a:t>Reasonable grounds for suspicion depend on the circumstances in each case. There must be some objective basis for that suspicion based on facts, information, and/or intelligence which are relevant to the likelihood of finding an article of a certain kind.</a:t>
            </a:r>
            <a:br>
              <a:rPr lang="en-GB" altLang="en-US" sz="1400" dirty="0"/>
            </a:br>
            <a:r>
              <a:rPr lang="en-GB" altLang="en-US" sz="1400" b="1" dirty="0">
                <a:solidFill>
                  <a:srgbClr val="0033CC"/>
                </a:solidFill>
              </a:rPr>
              <a:t>Code A of PACE </a:t>
            </a:r>
            <a:r>
              <a:rPr lang="en-GB" altLang="en-US" sz="1400" dirty="0"/>
              <a:t>states reasonable grounds for suspicion will depend on:</a:t>
            </a:r>
          </a:p>
          <a:p>
            <a:pPr>
              <a:defRPr/>
            </a:pPr>
            <a:r>
              <a:rPr lang="en-GB" altLang="en-US" sz="1400" dirty="0"/>
              <a:t>The nature of the article suspected of being carried.</a:t>
            </a:r>
          </a:p>
          <a:p>
            <a:pPr>
              <a:spcBef>
                <a:spcPct val="0"/>
              </a:spcBef>
              <a:defRPr/>
            </a:pPr>
            <a:r>
              <a:rPr lang="en-GB" altLang="en-US" sz="1400" dirty="0"/>
              <a:t>The time &amp; place where the person or vehicle is.</a:t>
            </a:r>
          </a:p>
          <a:p>
            <a:pPr>
              <a:spcBef>
                <a:spcPct val="0"/>
              </a:spcBef>
              <a:defRPr/>
            </a:pPr>
            <a:r>
              <a:rPr lang="en-GB" altLang="en-US" sz="1400" dirty="0"/>
              <a:t>The behaviour of the person or those with him or her.</a:t>
            </a:r>
          </a:p>
          <a:p>
            <a:pPr>
              <a:spcBef>
                <a:spcPct val="0"/>
              </a:spcBef>
              <a:defRPr/>
            </a:pPr>
            <a:r>
              <a:rPr lang="en-GB" altLang="en-US" sz="1400" dirty="0"/>
              <a:t>And that the suspicion is linked to accurate &amp; current intelligence.</a:t>
            </a:r>
            <a:endParaRPr lang="en-GB" altLang="en-US" sz="1400" u="sng" dirty="0"/>
          </a:p>
          <a:p>
            <a:pPr>
              <a:defRPr/>
            </a:pPr>
            <a:endParaRPr lang="en-GB" sz="1400" b="1" dirty="0"/>
          </a:p>
        </p:txBody>
      </p:sp>
      <p:sp>
        <p:nvSpPr>
          <p:cNvPr id="2458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Arial" charset="0"/>
                <a:ea typeface="ＭＳ Ｐゴシック" pitchFamily="34" charset="-128"/>
              </a:defRPr>
            </a:lvl1pPr>
            <a:lvl2pPr marL="748223" indent="-287779" eaLnBrk="0" hangingPunct="0">
              <a:spcBef>
                <a:spcPct val="30000"/>
              </a:spcBef>
              <a:defRPr sz="1200">
                <a:solidFill>
                  <a:schemeClr val="tx1"/>
                </a:solidFill>
                <a:latin typeface="Arial" charset="0"/>
                <a:ea typeface="ＭＳ Ｐゴシック" pitchFamily="34" charset="-128"/>
              </a:defRPr>
            </a:lvl2pPr>
            <a:lvl3pPr marL="1151113" indent="-230223" eaLnBrk="0" hangingPunct="0">
              <a:spcBef>
                <a:spcPct val="30000"/>
              </a:spcBef>
              <a:defRPr sz="1200">
                <a:solidFill>
                  <a:schemeClr val="tx1"/>
                </a:solidFill>
                <a:latin typeface="Arial" charset="0"/>
                <a:ea typeface="ＭＳ Ｐゴシック" pitchFamily="34" charset="-128"/>
              </a:defRPr>
            </a:lvl3pPr>
            <a:lvl4pPr marL="1611557" indent="-230223" eaLnBrk="0" hangingPunct="0">
              <a:spcBef>
                <a:spcPct val="30000"/>
              </a:spcBef>
              <a:defRPr sz="1200">
                <a:solidFill>
                  <a:schemeClr val="tx1"/>
                </a:solidFill>
                <a:latin typeface="Arial" charset="0"/>
                <a:ea typeface="ＭＳ Ｐゴシック" pitchFamily="34" charset="-128"/>
              </a:defRPr>
            </a:lvl4pPr>
            <a:lvl5pPr marL="2072003" indent="-230223" eaLnBrk="0" hangingPunct="0">
              <a:spcBef>
                <a:spcPct val="30000"/>
              </a:spcBef>
              <a:defRPr sz="1200">
                <a:solidFill>
                  <a:schemeClr val="tx1"/>
                </a:solidFill>
                <a:latin typeface="Arial" charset="0"/>
                <a:ea typeface="ＭＳ Ｐゴシック" pitchFamily="34" charset="-128"/>
              </a:defRPr>
            </a:lvl5pPr>
            <a:lvl6pPr marL="2532448" indent="-230223" eaLnBrk="0" fontAlgn="base" hangingPunct="0">
              <a:spcBef>
                <a:spcPct val="30000"/>
              </a:spcBef>
              <a:spcAft>
                <a:spcPct val="0"/>
              </a:spcAft>
              <a:defRPr sz="1200">
                <a:solidFill>
                  <a:schemeClr val="tx1"/>
                </a:solidFill>
                <a:latin typeface="Arial" charset="0"/>
                <a:ea typeface="ＭＳ Ｐゴシック" pitchFamily="34" charset="-128"/>
              </a:defRPr>
            </a:lvl6pPr>
            <a:lvl7pPr marL="2992893" indent="-230223" eaLnBrk="0" fontAlgn="base" hangingPunct="0">
              <a:spcBef>
                <a:spcPct val="30000"/>
              </a:spcBef>
              <a:spcAft>
                <a:spcPct val="0"/>
              </a:spcAft>
              <a:defRPr sz="1200">
                <a:solidFill>
                  <a:schemeClr val="tx1"/>
                </a:solidFill>
                <a:latin typeface="Arial" charset="0"/>
                <a:ea typeface="ＭＳ Ｐゴシック" pitchFamily="34" charset="-128"/>
              </a:defRPr>
            </a:lvl7pPr>
            <a:lvl8pPr marL="3453339" indent="-230223" eaLnBrk="0" fontAlgn="base" hangingPunct="0">
              <a:spcBef>
                <a:spcPct val="30000"/>
              </a:spcBef>
              <a:spcAft>
                <a:spcPct val="0"/>
              </a:spcAft>
              <a:defRPr sz="1200">
                <a:solidFill>
                  <a:schemeClr val="tx1"/>
                </a:solidFill>
                <a:latin typeface="Arial" charset="0"/>
                <a:ea typeface="ＭＳ Ｐゴシック" pitchFamily="34" charset="-128"/>
              </a:defRPr>
            </a:lvl8pPr>
            <a:lvl9pPr marL="3913784" indent="-230223" eaLnBrk="0" fontAlgn="base" hangingPunct="0">
              <a:spcBef>
                <a:spcPct val="30000"/>
              </a:spcBef>
              <a:spcAft>
                <a:spcPct val="0"/>
              </a:spcAft>
              <a:defRPr sz="1200">
                <a:solidFill>
                  <a:schemeClr val="tx1"/>
                </a:solidFill>
                <a:latin typeface="Arial" charset="0"/>
                <a:ea typeface="ＭＳ Ｐゴシック" pitchFamily="34" charset="-128"/>
              </a:defRPr>
            </a:lvl9pPr>
          </a:lstStyle>
          <a:p>
            <a:pPr eaLnBrk="1" hangingPunct="1">
              <a:spcBef>
                <a:spcPct val="0"/>
              </a:spcBef>
            </a:pPr>
            <a:fld id="{7FD60D8A-40AB-4BE5-A106-752324093DEC}" type="slidenum">
              <a:rPr lang="en-GB" altLang="en-US" smtClean="0">
                <a:solidFill>
                  <a:srgbClr val="000000"/>
                </a:solidFill>
              </a:rPr>
              <a:pPr eaLnBrk="1" hangingPunct="1">
                <a:spcBef>
                  <a:spcPct val="0"/>
                </a:spcBef>
              </a:pPr>
              <a:t>23</a:t>
            </a:fld>
            <a:endParaRPr lang="en-GB" altLang="en-US">
              <a:solidFill>
                <a:srgbClr val="000000"/>
              </a:solidFill>
            </a:endParaRPr>
          </a:p>
        </p:txBody>
      </p:sp>
    </p:spTree>
    <p:extLst>
      <p:ext uri="{BB962C8B-B14F-4D97-AF65-F5344CB8AC3E}">
        <p14:creationId xmlns:p14="http://schemas.microsoft.com/office/powerpoint/2010/main" val="12298030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76475" y="255588"/>
            <a:ext cx="2462213" cy="1385887"/>
          </a:xfrm>
        </p:spPr>
      </p:sp>
      <p:sp>
        <p:nvSpPr>
          <p:cNvPr id="3" name="Notes Placeholder 2"/>
          <p:cNvSpPr>
            <a:spLocks noGrp="1"/>
          </p:cNvSpPr>
          <p:nvPr>
            <p:ph type="body" idx="1"/>
          </p:nvPr>
        </p:nvSpPr>
        <p:spPr/>
        <p:txBody>
          <a:bodyPr/>
          <a:lstStyle/>
          <a:p>
            <a:r>
              <a:rPr lang="en-GB" b="1" dirty="0"/>
              <a:t>State:</a:t>
            </a:r>
          </a:p>
          <a:p>
            <a:r>
              <a:rPr lang="en-GB" b="0" dirty="0"/>
              <a:t>The </a:t>
            </a:r>
            <a:r>
              <a:rPr lang="en-GB" dirty="0"/>
              <a:t>Police and Criminal Evidence Act and PACE Codes of Practice (Code A) provide guidance </a:t>
            </a:r>
            <a:r>
              <a:rPr lang="en-GB" b="0" dirty="0"/>
              <a:t>rules</a:t>
            </a:r>
            <a:r>
              <a:rPr lang="en-GB" b="0" baseline="0" dirty="0"/>
              <a:t> for how an officer conducts a search and in particular the information to be given to the suspect before carrying out the search.</a:t>
            </a:r>
          </a:p>
          <a:p>
            <a:r>
              <a:rPr lang="en-GB" dirty="0"/>
              <a:t>This ensures that any search carried out is done so ethically and in line with legislation</a:t>
            </a:r>
            <a:endParaRPr lang="en-GB" b="0" baseline="0" dirty="0"/>
          </a:p>
          <a:p>
            <a:endParaRPr lang="en-GB" b="0" baseline="0" dirty="0"/>
          </a:p>
          <a:p>
            <a:r>
              <a:rPr lang="en-GB" b="0" baseline="0" dirty="0"/>
              <a:t>This is brought together in the mnemonic </a:t>
            </a:r>
            <a:r>
              <a:rPr lang="en-GB" b="1" baseline="0" dirty="0">
                <a:solidFill>
                  <a:srgbClr val="FF0000"/>
                </a:solidFill>
              </a:rPr>
              <a:t>GO WISELY</a:t>
            </a:r>
          </a:p>
          <a:p>
            <a:r>
              <a:rPr lang="en-GB" b="1" baseline="0" dirty="0"/>
              <a:t>Show slide</a:t>
            </a:r>
          </a:p>
          <a:p>
            <a:r>
              <a:rPr lang="en-GB" dirty="0"/>
              <a:t>It is important that police officers comply with all aspects of </a:t>
            </a:r>
            <a:r>
              <a:rPr lang="en-GB" b="1" dirty="0">
                <a:solidFill>
                  <a:srgbClr val="FF0000"/>
                </a:solidFill>
              </a:rPr>
              <a:t>GO WISELY </a:t>
            </a:r>
            <a:r>
              <a:rPr lang="en-GB" dirty="0"/>
              <a:t>as any breach of the Police &amp; Criminal Evidence Act would render a search (and probably any later arrest and detention) unlawful.</a:t>
            </a:r>
          </a:p>
          <a:p>
            <a:r>
              <a:rPr lang="en-GB" dirty="0"/>
              <a:t>This was confirmed in </a:t>
            </a:r>
            <a:r>
              <a:rPr lang="en-GB" i="1" dirty="0"/>
              <a:t>R v Bristol(2007), </a:t>
            </a:r>
            <a:r>
              <a:rPr lang="en-GB" dirty="0"/>
              <a:t>a case that involved a search carried out under Section 23 Misuse of Drugs Act 1971.</a:t>
            </a:r>
          </a:p>
          <a:p>
            <a:r>
              <a:rPr lang="en-GB" dirty="0"/>
              <a:t>The defendant was convicted of obstructing a police officer but the conviction was overturned on appeal because </a:t>
            </a:r>
            <a:r>
              <a:rPr lang="en-GB" b="1" dirty="0">
                <a:solidFill>
                  <a:srgbClr val="FF0000"/>
                </a:solidFill>
              </a:rPr>
              <a:t>‘GO WISELY</a:t>
            </a:r>
            <a:r>
              <a:rPr lang="en-GB" dirty="0"/>
              <a:t>’ under PACE had not been</a:t>
            </a:r>
            <a:r>
              <a:rPr lang="en-GB" i="1" dirty="0"/>
              <a:t> </a:t>
            </a:r>
            <a:r>
              <a:rPr lang="en-GB" dirty="0"/>
              <a:t>complied with during the search.</a:t>
            </a:r>
          </a:p>
          <a:p>
            <a:endParaRPr lang="en-GB" i="1" dirty="0"/>
          </a:p>
          <a:p>
            <a:r>
              <a:rPr lang="en-GB" b="1" i="1" dirty="0">
                <a:solidFill>
                  <a:srgbClr val="FF0000"/>
                </a:solidFill>
              </a:rPr>
              <a:t>Remember</a:t>
            </a:r>
            <a:r>
              <a:rPr lang="en-GB" i="1" dirty="0"/>
              <a:t> – </a:t>
            </a:r>
            <a:r>
              <a:rPr lang="en-GB" dirty="0"/>
              <a:t>an unlawful search may constitute an assault and may also engage an individual’s human rights (Right to liberty) as they will be detained for the purpose of the search.</a:t>
            </a:r>
          </a:p>
          <a:p>
            <a:endParaRPr lang="en-GB" i="1" dirty="0"/>
          </a:p>
        </p:txBody>
      </p:sp>
      <p:sp>
        <p:nvSpPr>
          <p:cNvPr id="4" name="Slide Number Placeholder 3"/>
          <p:cNvSpPr>
            <a:spLocks noGrp="1"/>
          </p:cNvSpPr>
          <p:nvPr>
            <p:ph type="sldNum" sz="quarter" idx="10"/>
          </p:nvPr>
        </p:nvSpPr>
        <p:spPr/>
        <p:txBody>
          <a:bodyPr/>
          <a:lstStyle/>
          <a:p>
            <a:pPr>
              <a:defRPr/>
            </a:pPr>
            <a:fld id="{580FE372-7FF2-47E9-A178-5D53B7148D4F}" type="slidenum">
              <a:rPr lang="en-GB" altLang="en-US" smtClean="0">
                <a:solidFill>
                  <a:srgbClr val="000000"/>
                </a:solidFill>
              </a:rPr>
              <a:pPr>
                <a:defRPr/>
              </a:pPr>
              <a:t>24</a:t>
            </a:fld>
            <a:endParaRPr lang="en-GB" altLang="en-US">
              <a:solidFill>
                <a:srgbClr val="000000"/>
              </a:solidFill>
            </a:endParaRPr>
          </a:p>
        </p:txBody>
      </p:sp>
    </p:spTree>
    <p:extLst>
      <p:ext uri="{BB962C8B-B14F-4D97-AF65-F5344CB8AC3E}">
        <p14:creationId xmlns:p14="http://schemas.microsoft.com/office/powerpoint/2010/main" val="19508038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306638" y="31750"/>
            <a:ext cx="2112962" cy="1189038"/>
          </a:xfrm>
        </p:spPr>
      </p:sp>
      <p:sp>
        <p:nvSpPr>
          <p:cNvPr id="3" name="Notes Placeholder 2"/>
          <p:cNvSpPr>
            <a:spLocks noGrp="1"/>
          </p:cNvSpPr>
          <p:nvPr>
            <p:ph type="body" idx="1"/>
          </p:nvPr>
        </p:nvSpPr>
        <p:spPr>
          <a:xfrm>
            <a:off x="447199" y="1292085"/>
            <a:ext cx="5813589" cy="8009691"/>
          </a:xfrm>
        </p:spPr>
        <p:txBody>
          <a:bodyPr/>
          <a:lstStyle/>
          <a:p>
            <a:r>
              <a:rPr lang="en-GB" sz="1400" b="1" dirty="0"/>
              <a:t>State:</a:t>
            </a:r>
          </a:p>
          <a:p>
            <a:r>
              <a:rPr lang="en-GB" sz="1400" b="1" dirty="0"/>
              <a:t>Co-operation</a:t>
            </a:r>
          </a:p>
          <a:p>
            <a:pPr>
              <a:spcBef>
                <a:spcPts val="0"/>
              </a:spcBef>
              <a:spcAft>
                <a:spcPts val="2417"/>
              </a:spcAft>
            </a:pPr>
            <a:r>
              <a:rPr lang="en-GB" sz="1400" dirty="0"/>
              <a:t>Whilst there </a:t>
            </a:r>
            <a:r>
              <a:rPr lang="en-GB" sz="1400" b="1" dirty="0">
                <a:solidFill>
                  <a:srgbClr val="FF0000"/>
                </a:solidFill>
              </a:rPr>
              <a:t>is no such thing as a voluntary search</a:t>
            </a:r>
            <a:r>
              <a:rPr lang="en-GB" sz="1400" dirty="0"/>
              <a:t>, you must try to get the co-operation of the person you intend to search.  PACE allows you to use reasonable force but this should be as a last resort.  A willing participant is much better than an unwilling one.</a:t>
            </a:r>
          </a:p>
          <a:p>
            <a:pPr>
              <a:spcBef>
                <a:spcPts val="0"/>
              </a:spcBef>
              <a:spcAft>
                <a:spcPts val="2417"/>
              </a:spcAft>
            </a:pPr>
            <a:r>
              <a:rPr lang="en-GB" sz="1400" b="1" dirty="0"/>
              <a:t>Relevant</a:t>
            </a:r>
          </a:p>
          <a:p>
            <a:pPr>
              <a:spcBef>
                <a:spcPts val="0"/>
              </a:spcBef>
              <a:spcAft>
                <a:spcPts val="2417"/>
              </a:spcAft>
            </a:pPr>
            <a:r>
              <a:rPr lang="en-GB" sz="1400" dirty="0"/>
              <a:t>The search must be kept to the places you might reasonably expect the item to be, e.g. If, because of the information you have, you expect to find the item in a particular pocket, then you should only search that pocket unless you can justify further searching. Or again, you wouldn’t search for a stolen DVD player in someone’s coat pocket, unless it was extremely large.  Once you have found the item that you are looking for, the search, at least under Section 1 PACE, should stop.</a:t>
            </a:r>
          </a:p>
          <a:p>
            <a:pPr>
              <a:spcBef>
                <a:spcPts val="0"/>
              </a:spcBef>
              <a:spcAft>
                <a:spcPts val="2417"/>
              </a:spcAft>
            </a:pPr>
            <a:r>
              <a:rPr lang="en-GB" sz="1400" b="1" dirty="0"/>
              <a:t>Extent  (</a:t>
            </a:r>
            <a:r>
              <a:rPr lang="en-GB" sz="1400" b="1" dirty="0">
                <a:solidFill>
                  <a:srgbClr val="FF0000"/>
                </a:solidFill>
              </a:rPr>
              <a:t>J.O.G</a:t>
            </a:r>
            <a:r>
              <a:rPr lang="en-GB" sz="1400" b="1" dirty="0"/>
              <a:t>)</a:t>
            </a:r>
          </a:p>
          <a:p>
            <a:pPr>
              <a:spcBef>
                <a:spcPts val="0"/>
              </a:spcBef>
              <a:spcAft>
                <a:spcPts val="2417"/>
              </a:spcAft>
            </a:pPr>
            <a:r>
              <a:rPr lang="en-GB" sz="1400" dirty="0"/>
              <a:t>You are only allowed to require the person to remove their </a:t>
            </a:r>
            <a:r>
              <a:rPr lang="en-GB" sz="1400" b="1" dirty="0">
                <a:solidFill>
                  <a:srgbClr val="FF0000"/>
                </a:solidFill>
              </a:rPr>
              <a:t>J</a:t>
            </a:r>
            <a:r>
              <a:rPr lang="en-GB" sz="1400" b="1" dirty="0">
                <a:solidFill>
                  <a:srgbClr val="0033CC"/>
                </a:solidFill>
              </a:rPr>
              <a:t>acket,</a:t>
            </a:r>
            <a:r>
              <a:rPr lang="en-GB" sz="1400" dirty="0"/>
              <a:t> </a:t>
            </a:r>
            <a:r>
              <a:rPr lang="en-GB" sz="1400" b="1" dirty="0">
                <a:solidFill>
                  <a:srgbClr val="FF0000"/>
                </a:solidFill>
              </a:rPr>
              <a:t>O</a:t>
            </a:r>
            <a:r>
              <a:rPr lang="en-GB" sz="1400" b="1" dirty="0">
                <a:solidFill>
                  <a:srgbClr val="0033CC"/>
                </a:solidFill>
              </a:rPr>
              <a:t>uter coat</a:t>
            </a:r>
            <a:r>
              <a:rPr lang="en-GB" sz="1400" dirty="0"/>
              <a:t>, which might include a hooded sweatshirt, and </a:t>
            </a:r>
            <a:r>
              <a:rPr lang="en-GB" sz="1400" b="1" dirty="0">
                <a:solidFill>
                  <a:srgbClr val="FF0000"/>
                </a:solidFill>
              </a:rPr>
              <a:t>G</a:t>
            </a:r>
            <a:r>
              <a:rPr lang="en-GB" sz="1400" b="1" dirty="0">
                <a:solidFill>
                  <a:srgbClr val="0033CC"/>
                </a:solidFill>
              </a:rPr>
              <a:t>loves.</a:t>
            </a:r>
            <a:r>
              <a:rPr lang="en-GB" sz="1400" dirty="0"/>
              <a:t>  You can ask them to remove other garments, their hat for example, but you cannot require it when you are in a public place.</a:t>
            </a:r>
          </a:p>
          <a:p>
            <a:pPr>
              <a:spcBef>
                <a:spcPts val="0"/>
              </a:spcBef>
              <a:spcAft>
                <a:spcPts val="2417"/>
              </a:spcAft>
            </a:pPr>
            <a:r>
              <a:rPr lang="en-GB" sz="1400" b="1" dirty="0"/>
              <a:t>More Thorough</a:t>
            </a:r>
          </a:p>
          <a:p>
            <a:r>
              <a:rPr lang="en-GB" sz="1400" dirty="0"/>
              <a:t>You can carry out a more thorough search, for example the removal of a tee-shirt, but it must be done out of the view of the public, in the back of a police van or possibly in the changing room of a shop if it is nearby.</a:t>
            </a:r>
          </a:p>
        </p:txBody>
      </p:sp>
      <p:sp>
        <p:nvSpPr>
          <p:cNvPr id="4" name="Slide Number Placeholder 3"/>
          <p:cNvSpPr>
            <a:spLocks noGrp="1"/>
          </p:cNvSpPr>
          <p:nvPr>
            <p:ph type="sldNum" sz="quarter" idx="10"/>
          </p:nvPr>
        </p:nvSpPr>
        <p:spPr/>
        <p:txBody>
          <a:bodyPr/>
          <a:lstStyle/>
          <a:p>
            <a:pPr>
              <a:defRPr/>
            </a:pPr>
            <a:fld id="{580FE372-7FF2-47E9-A178-5D53B7148D4F}" type="slidenum">
              <a:rPr lang="en-GB" altLang="en-US" smtClean="0">
                <a:solidFill>
                  <a:srgbClr val="000000"/>
                </a:solidFill>
              </a:rPr>
              <a:pPr>
                <a:defRPr/>
              </a:pPr>
              <a:t>25</a:t>
            </a:fld>
            <a:endParaRPr lang="en-GB" altLang="en-US">
              <a:solidFill>
                <a:srgbClr val="000000"/>
              </a:solidFill>
            </a:endParaRPr>
          </a:p>
        </p:txBody>
      </p:sp>
    </p:spTree>
    <p:extLst>
      <p:ext uri="{BB962C8B-B14F-4D97-AF65-F5344CB8AC3E}">
        <p14:creationId xmlns:p14="http://schemas.microsoft.com/office/powerpoint/2010/main" val="28557386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76475" y="255588"/>
            <a:ext cx="2462213" cy="1385887"/>
          </a:xfrm>
        </p:spPr>
      </p:sp>
      <p:sp>
        <p:nvSpPr>
          <p:cNvPr id="3" name="Notes Placeholder 2"/>
          <p:cNvSpPr>
            <a:spLocks noGrp="1"/>
          </p:cNvSpPr>
          <p:nvPr>
            <p:ph type="body" idx="1"/>
          </p:nvPr>
        </p:nvSpPr>
        <p:spPr/>
        <p:txBody>
          <a:bodyPr/>
          <a:lstStyle/>
          <a:p>
            <a:r>
              <a:rPr lang="en-GB" b="1" dirty="0"/>
              <a:t>State:</a:t>
            </a:r>
          </a:p>
          <a:p>
            <a:pPr>
              <a:spcBef>
                <a:spcPts val="0"/>
              </a:spcBef>
              <a:spcAft>
                <a:spcPts val="3021"/>
              </a:spcAft>
            </a:pPr>
            <a:r>
              <a:rPr lang="en-GB" dirty="0"/>
              <a:t>You cannot search or be present at the search a member of the opposite sex if more than </a:t>
            </a:r>
            <a:r>
              <a:rPr lang="en-GB" b="1" dirty="0">
                <a:solidFill>
                  <a:srgbClr val="FF0000"/>
                </a:solidFill>
              </a:rPr>
              <a:t>JOG</a:t>
            </a:r>
            <a:r>
              <a:rPr lang="en-GB" dirty="0"/>
              <a:t> (plus headgear and footwear) are going to be removed. </a:t>
            </a:r>
          </a:p>
          <a:p>
            <a:pPr>
              <a:spcBef>
                <a:spcPts val="0"/>
              </a:spcBef>
              <a:spcAft>
                <a:spcPts val="3021"/>
              </a:spcAft>
            </a:pPr>
            <a:r>
              <a:rPr lang="en-GB" dirty="0"/>
              <a:t>Whilst there is nothing in PACE that states a search cannot be carried out by a member of the opposite sex, it is always best practice to have a an officer of the same sex to carry out the search.  It reduces the chance of any complaint being made.</a:t>
            </a:r>
          </a:p>
          <a:p>
            <a:pPr>
              <a:spcBef>
                <a:spcPts val="0"/>
              </a:spcBef>
              <a:spcAft>
                <a:spcPts val="3021"/>
              </a:spcAft>
            </a:pPr>
            <a:r>
              <a:rPr lang="en-GB" dirty="0"/>
              <a:t>An officer can search the inside of pockets of outer clothing, and feel around the inside of collars, socks and shoes.</a:t>
            </a:r>
          </a:p>
          <a:p>
            <a:pPr>
              <a:spcBef>
                <a:spcPts val="0"/>
              </a:spcBef>
              <a:spcAft>
                <a:spcPts val="3021"/>
              </a:spcAft>
            </a:pPr>
            <a:r>
              <a:rPr lang="en-GB" dirty="0"/>
              <a:t>An officer can also search a person’s hair but only if it does not require the removal of headgear.</a:t>
            </a:r>
          </a:p>
        </p:txBody>
      </p:sp>
      <p:sp>
        <p:nvSpPr>
          <p:cNvPr id="4" name="Slide Number Placeholder 3"/>
          <p:cNvSpPr>
            <a:spLocks noGrp="1"/>
          </p:cNvSpPr>
          <p:nvPr>
            <p:ph type="sldNum" sz="quarter" idx="10"/>
          </p:nvPr>
        </p:nvSpPr>
        <p:spPr/>
        <p:txBody>
          <a:bodyPr/>
          <a:lstStyle/>
          <a:p>
            <a:pPr>
              <a:defRPr/>
            </a:pPr>
            <a:fld id="{580FE372-7FF2-47E9-A178-5D53B7148D4F}" type="slidenum">
              <a:rPr lang="en-GB" altLang="en-US" smtClean="0">
                <a:solidFill>
                  <a:srgbClr val="000000"/>
                </a:solidFill>
              </a:rPr>
              <a:pPr>
                <a:defRPr/>
              </a:pPr>
              <a:t>26</a:t>
            </a:fld>
            <a:endParaRPr lang="en-GB" altLang="en-US">
              <a:solidFill>
                <a:srgbClr val="000000"/>
              </a:solidFill>
            </a:endParaRPr>
          </a:p>
        </p:txBody>
      </p:sp>
    </p:spTree>
    <p:extLst>
      <p:ext uri="{BB962C8B-B14F-4D97-AF65-F5344CB8AC3E}">
        <p14:creationId xmlns:p14="http://schemas.microsoft.com/office/powerpoint/2010/main" val="5397615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Trainer to ask students for examples of risks posed by conducting searches.</a:t>
            </a:r>
          </a:p>
          <a:p>
            <a:r>
              <a:rPr lang="en-GB" dirty="0"/>
              <a:t>Discuss any answers provided</a:t>
            </a:r>
          </a:p>
          <a:p>
            <a:r>
              <a:rPr lang="en-GB" dirty="0"/>
              <a:t>Searching individuals carries a degree of risk.  These can include:</a:t>
            </a:r>
          </a:p>
          <a:p>
            <a:r>
              <a:rPr lang="en-GB" dirty="0"/>
              <a:t>Injury to yourself</a:t>
            </a:r>
          </a:p>
          <a:p>
            <a:r>
              <a:rPr lang="en-GB" dirty="0"/>
              <a:t>Injury to others</a:t>
            </a:r>
          </a:p>
          <a:p>
            <a:r>
              <a:rPr lang="en-GB" dirty="0"/>
              <a:t>Being subjected to violence from the individual being searched or others present.</a:t>
            </a:r>
          </a:p>
          <a:p>
            <a:r>
              <a:rPr lang="en-GB" dirty="0"/>
              <a:t>Allegations of misconduct – importance of </a:t>
            </a:r>
            <a:r>
              <a:rPr lang="en-GB" b="1" dirty="0">
                <a:solidFill>
                  <a:srgbClr val="FF0000"/>
                </a:solidFill>
              </a:rPr>
              <a:t>GO WISELY</a:t>
            </a:r>
          </a:p>
          <a:p>
            <a:endParaRPr lang="en-GB" dirty="0"/>
          </a:p>
          <a:p>
            <a:r>
              <a:rPr lang="en-GB" dirty="0"/>
              <a:t>As we have discussed building up communication with the individual will reduce any risk to yourself.</a:t>
            </a:r>
          </a:p>
          <a:p>
            <a:r>
              <a:rPr lang="en-GB" dirty="0"/>
              <a:t>For example before you put your hands in their pockets, ask them if they have anything that is likely to harm you or them.  An alternative to you searching their bag/pockets can be to ask them to empty them first.</a:t>
            </a:r>
          </a:p>
          <a:p>
            <a:endParaRPr lang="en-GB" dirty="0"/>
          </a:p>
          <a:p>
            <a:r>
              <a:rPr lang="en-GB" dirty="0"/>
              <a:t>Be aware of changing body language that may indicate an escalation in the individuals behaviour.  If concerned ask for assistance before conducting the search.</a:t>
            </a:r>
          </a:p>
          <a:p>
            <a:endParaRPr lang="en-GB" dirty="0"/>
          </a:p>
          <a:p>
            <a:r>
              <a:rPr lang="en-GB" dirty="0"/>
              <a:t>Ensure that where possible another officer is present when a search is conducted to minimise the risk of allegations being made.  Whilst this may not always be possible, the use of CCTV can assist you</a:t>
            </a:r>
          </a:p>
          <a:p>
            <a:endParaRPr lang="en-GB" dirty="0"/>
          </a:p>
        </p:txBody>
      </p:sp>
      <p:sp>
        <p:nvSpPr>
          <p:cNvPr id="4" name="Slide Number Placeholder 3"/>
          <p:cNvSpPr>
            <a:spLocks noGrp="1"/>
          </p:cNvSpPr>
          <p:nvPr>
            <p:ph type="sldNum" sz="quarter" idx="10"/>
          </p:nvPr>
        </p:nvSpPr>
        <p:spPr/>
        <p:txBody>
          <a:bodyPr/>
          <a:lstStyle/>
          <a:p>
            <a:pPr>
              <a:defRPr/>
            </a:pPr>
            <a:fld id="{580FE372-7FF2-47E9-A178-5D53B7148D4F}" type="slidenum">
              <a:rPr lang="en-GB" altLang="en-US" smtClean="0">
                <a:solidFill>
                  <a:srgbClr val="000000"/>
                </a:solidFill>
              </a:rPr>
              <a:pPr>
                <a:defRPr/>
              </a:pPr>
              <a:t>27</a:t>
            </a:fld>
            <a:endParaRPr lang="en-GB" altLang="en-US">
              <a:solidFill>
                <a:srgbClr val="000000"/>
              </a:solidFill>
            </a:endParaRPr>
          </a:p>
        </p:txBody>
      </p:sp>
    </p:spTree>
    <p:extLst>
      <p:ext uri="{BB962C8B-B14F-4D97-AF65-F5344CB8AC3E}">
        <p14:creationId xmlns:p14="http://schemas.microsoft.com/office/powerpoint/2010/main" val="166618287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xfrm>
            <a:off x="1792288" y="165100"/>
            <a:ext cx="3379787" cy="1901825"/>
          </a:xfrm>
          <a:ln/>
        </p:spPr>
      </p:sp>
      <p:sp>
        <p:nvSpPr>
          <p:cNvPr id="27651" name="Rectangle 3"/>
          <p:cNvSpPr>
            <a:spLocks noGrp="1" noChangeArrowheads="1"/>
          </p:cNvSpPr>
          <p:nvPr>
            <p:ph type="body" idx="1"/>
          </p:nvPr>
        </p:nvSpPr>
        <p:spPr>
          <a:xfrm>
            <a:off x="678634" y="2128256"/>
            <a:ext cx="5440407" cy="7054766"/>
          </a:xfrm>
          <a:noFill/>
        </p:spPr>
        <p:txBody>
          <a:bodyPr/>
          <a:lstStyle/>
          <a:p>
            <a:r>
              <a:rPr lang="en-GB" altLang="en-US" b="1" dirty="0">
                <a:latin typeface="Arial" pitchFamily="34" charset="0"/>
              </a:rPr>
              <a:t>State:</a:t>
            </a:r>
          </a:p>
          <a:p>
            <a:r>
              <a:rPr lang="en-GB" altLang="en-US" dirty="0">
                <a:latin typeface="Arial" pitchFamily="34" charset="0"/>
              </a:rPr>
              <a:t>The full definition of Section 32 of PACE talks about search of a person when arrested elsewhere than at a police station which will be dealt with in a later lesson.</a:t>
            </a:r>
          </a:p>
          <a:p>
            <a:r>
              <a:rPr lang="en-GB" altLang="en-US" dirty="0"/>
              <a:t>The person can be searched if the officer </a:t>
            </a:r>
            <a:r>
              <a:rPr lang="en-GB" dirty="0"/>
              <a:t>has reasonable grounds for believing that the arrested person may present a danger to himself or others.</a:t>
            </a:r>
          </a:p>
          <a:p>
            <a:r>
              <a:rPr lang="en-GB" dirty="0"/>
              <a:t>The officer can search the person for anything which the arrested person might use to assist him to escape from lawful custody; or which might be evidence relating to an offence </a:t>
            </a:r>
          </a:p>
          <a:p>
            <a:r>
              <a:rPr lang="en-GB" dirty="0"/>
              <a:t>The power to search conferred is only a power to search to the extent that it is reasonably required for the purpose of discovering any implement of evidence</a:t>
            </a:r>
          </a:p>
          <a:p>
            <a:r>
              <a:rPr lang="en-GB" dirty="0"/>
              <a:t>As with Section 1 of PACE this section to search a person does not authorise an officer to require a person to remove any of his clothing in public other than an outer coat, jacket or gloves.</a:t>
            </a:r>
          </a:p>
        </p:txBody>
      </p:sp>
    </p:spTree>
    <p:extLst>
      <p:ext uri="{BB962C8B-B14F-4D97-AF65-F5344CB8AC3E}">
        <p14:creationId xmlns:p14="http://schemas.microsoft.com/office/powerpoint/2010/main" val="21575901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spect="1" noChangeArrowheads="1" noTextEdit="1"/>
          </p:cNvSpPr>
          <p:nvPr>
            <p:ph type="sldImg"/>
          </p:nvPr>
        </p:nvSpPr>
        <p:spPr>
          <a:xfrm>
            <a:off x="1792288" y="165100"/>
            <a:ext cx="3379787" cy="1901825"/>
          </a:xfrm>
          <a:ln/>
        </p:spPr>
      </p:sp>
      <p:sp>
        <p:nvSpPr>
          <p:cNvPr id="27651" name="Rectangle 3"/>
          <p:cNvSpPr>
            <a:spLocks noGrp="1" noChangeArrowheads="1"/>
          </p:cNvSpPr>
          <p:nvPr>
            <p:ph type="body" idx="1"/>
          </p:nvPr>
        </p:nvSpPr>
        <p:spPr>
          <a:xfrm>
            <a:off x="678634" y="2128256"/>
            <a:ext cx="5440407" cy="7054766"/>
          </a:xfrm>
          <a:noFill/>
        </p:spPr>
        <p:txBody>
          <a:bodyPr/>
          <a:lstStyle/>
          <a:p>
            <a:r>
              <a:rPr lang="en-GB" altLang="en-US" b="1" dirty="0">
                <a:latin typeface="Arial" pitchFamily="34" charset="0"/>
              </a:rPr>
              <a:t>State:</a:t>
            </a:r>
          </a:p>
          <a:p>
            <a:pPr>
              <a:spcBef>
                <a:spcPts val="0"/>
              </a:spcBef>
              <a:spcAft>
                <a:spcPts val="2433"/>
              </a:spcAft>
            </a:pPr>
            <a:r>
              <a:rPr lang="en-GB" altLang="en-US" dirty="0">
                <a:latin typeface="Arial" pitchFamily="34" charset="0"/>
              </a:rPr>
              <a:t>The power to search a premises is for evidence relating to the offence for which he was arrested.  </a:t>
            </a:r>
          </a:p>
          <a:p>
            <a:pPr>
              <a:spcBef>
                <a:spcPts val="0"/>
              </a:spcBef>
              <a:spcAft>
                <a:spcPts val="2433"/>
              </a:spcAft>
            </a:pPr>
            <a:r>
              <a:rPr lang="en-GB" altLang="en-US" dirty="0">
                <a:latin typeface="Arial" pitchFamily="34" charset="0"/>
              </a:rPr>
              <a:t>The power is only granted when a police officer has a genuine belief that there is evidence on the premises </a:t>
            </a:r>
          </a:p>
          <a:p>
            <a:pPr>
              <a:spcBef>
                <a:spcPts val="0"/>
              </a:spcBef>
              <a:spcAft>
                <a:spcPts val="2433"/>
              </a:spcAft>
            </a:pPr>
            <a:r>
              <a:rPr lang="en-GB" altLang="en-US" dirty="0">
                <a:latin typeface="Arial" pitchFamily="34" charset="0"/>
              </a:rPr>
              <a:t>When the premises is shared then the power to search is limited to:</a:t>
            </a:r>
          </a:p>
          <a:p>
            <a:pPr>
              <a:spcBef>
                <a:spcPts val="0"/>
              </a:spcBef>
              <a:spcAft>
                <a:spcPts val="2433"/>
              </a:spcAft>
            </a:pPr>
            <a:r>
              <a:rPr lang="en-GB" altLang="en-US" dirty="0">
                <a:latin typeface="Arial" pitchFamily="34" charset="0"/>
              </a:rPr>
              <a:t>Any dwelling in which the person was when or immediately before  arrest and any part which had common use.  </a:t>
            </a:r>
          </a:p>
        </p:txBody>
      </p:sp>
    </p:spTree>
    <p:extLst>
      <p:ext uri="{BB962C8B-B14F-4D97-AF65-F5344CB8AC3E}">
        <p14:creationId xmlns:p14="http://schemas.microsoft.com/office/powerpoint/2010/main" val="233370922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xfrm>
            <a:off x="1903413" y="609600"/>
            <a:ext cx="3155950" cy="1776413"/>
          </a:xfrm>
          <a:ln/>
        </p:spPr>
      </p:sp>
      <p:sp>
        <p:nvSpPr>
          <p:cNvPr id="26627" name="Rectangle 3"/>
          <p:cNvSpPr>
            <a:spLocks noGrp="1" noChangeArrowheads="1"/>
          </p:cNvSpPr>
          <p:nvPr>
            <p:ph type="body" idx="1"/>
          </p:nvPr>
        </p:nvSpPr>
        <p:spPr>
          <a:xfrm>
            <a:off x="906785" y="2722362"/>
            <a:ext cx="4984108" cy="6046675"/>
          </a:xfrm>
          <a:noFill/>
        </p:spPr>
        <p:txBody>
          <a:bodyPr/>
          <a:lstStyle/>
          <a:p>
            <a:r>
              <a:rPr lang="en-GB" altLang="en-US" b="1" dirty="0">
                <a:latin typeface="TimesNewRoman"/>
              </a:rPr>
              <a:t>State:</a:t>
            </a:r>
          </a:p>
          <a:p>
            <a:r>
              <a:rPr lang="en-GB" altLang="en-US" dirty="0">
                <a:latin typeface="TimesNewRoman"/>
              </a:rPr>
              <a:t>For the purpose of exercising these powers of entry the term </a:t>
            </a:r>
            <a:r>
              <a:rPr lang="en-GB" altLang="en-US" dirty="0">
                <a:latin typeface="Arial" pitchFamily="34" charset="0"/>
              </a:rPr>
              <a:t>‘</a:t>
            </a:r>
            <a:r>
              <a:rPr lang="en-GB" altLang="en-US" dirty="0">
                <a:latin typeface="TimesNewRoman"/>
              </a:rPr>
              <a:t>premises</a:t>
            </a:r>
            <a:r>
              <a:rPr lang="en-GB" altLang="en-US" dirty="0">
                <a:latin typeface="Arial" pitchFamily="34" charset="0"/>
              </a:rPr>
              <a:t>’ </a:t>
            </a:r>
            <a:r>
              <a:rPr lang="en-GB" altLang="en-US" dirty="0">
                <a:latin typeface="TimesNewRoman"/>
              </a:rPr>
              <a:t>includes any place and, in particular, includes any:</a:t>
            </a:r>
          </a:p>
          <a:p>
            <a:r>
              <a:rPr lang="en-GB" altLang="en-US" dirty="0">
                <a:latin typeface="TT225o00"/>
              </a:rPr>
              <a:t> </a:t>
            </a:r>
            <a:r>
              <a:rPr lang="en-GB" altLang="en-US" dirty="0">
                <a:latin typeface="TimesNewRoman"/>
              </a:rPr>
              <a:t>vehicle, vessel, aircraft or hovercraft</a:t>
            </a:r>
          </a:p>
          <a:p>
            <a:r>
              <a:rPr lang="en-GB" altLang="en-US" dirty="0">
                <a:latin typeface="TT225o00"/>
              </a:rPr>
              <a:t> </a:t>
            </a:r>
          </a:p>
          <a:p>
            <a:r>
              <a:rPr lang="en-GB" altLang="en-US" b="1" dirty="0">
                <a:latin typeface="TT225o00"/>
              </a:rPr>
              <a:t>NEXT SLIDE</a:t>
            </a:r>
            <a:endParaRPr lang="en-GB" altLang="en-US" b="1" dirty="0">
              <a:latin typeface="Arial" pitchFamily="34" charset="0"/>
            </a:endParaRPr>
          </a:p>
        </p:txBody>
      </p:sp>
    </p:spTree>
    <p:extLst>
      <p:ext uri="{BB962C8B-B14F-4D97-AF65-F5344CB8AC3E}">
        <p14:creationId xmlns:p14="http://schemas.microsoft.com/office/powerpoint/2010/main" val="8127494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spect="1" noChangeArrowheads="1" noTextEdit="1"/>
          </p:cNvSpPr>
          <p:nvPr>
            <p:ph type="sldImg"/>
          </p:nvPr>
        </p:nvSpPr>
        <p:spPr>
          <a:xfrm>
            <a:off x="1903413" y="609600"/>
            <a:ext cx="3155950" cy="1776413"/>
          </a:xfrm>
          <a:ln/>
        </p:spPr>
      </p:sp>
      <p:sp>
        <p:nvSpPr>
          <p:cNvPr id="26627" name="Rectangle 3"/>
          <p:cNvSpPr>
            <a:spLocks noGrp="1" noChangeArrowheads="1"/>
          </p:cNvSpPr>
          <p:nvPr>
            <p:ph type="body" idx="1"/>
          </p:nvPr>
        </p:nvSpPr>
        <p:spPr>
          <a:xfrm>
            <a:off x="906785" y="2722362"/>
            <a:ext cx="4984108" cy="6046675"/>
          </a:xfrm>
          <a:noFill/>
        </p:spPr>
        <p:txBody>
          <a:bodyPr/>
          <a:lstStyle/>
          <a:p>
            <a:r>
              <a:rPr lang="en-GB" altLang="en-US" b="1" dirty="0">
                <a:latin typeface="TimesNewRoman"/>
              </a:rPr>
              <a:t>State:</a:t>
            </a:r>
          </a:p>
          <a:p>
            <a:r>
              <a:rPr lang="en-GB" altLang="en-US" dirty="0">
                <a:latin typeface="TimesNewRoman"/>
              </a:rPr>
              <a:t>offshore installation tent or movable structure.</a:t>
            </a:r>
          </a:p>
          <a:p>
            <a:endParaRPr lang="en-GB" altLang="en-US" dirty="0">
              <a:latin typeface="Arial" pitchFamily="34" charset="0"/>
            </a:endParaRPr>
          </a:p>
        </p:txBody>
      </p:sp>
    </p:spTree>
    <p:extLst>
      <p:ext uri="{BB962C8B-B14F-4D97-AF65-F5344CB8AC3E}">
        <p14:creationId xmlns:p14="http://schemas.microsoft.com/office/powerpoint/2010/main" val="9822738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Rot="1" noChangeAspect="1" noChangeArrowheads="1" noTextEdit="1"/>
          </p:cNvSpPr>
          <p:nvPr>
            <p:ph type="sldImg"/>
          </p:nvPr>
        </p:nvSpPr>
        <p:spPr>
          <a:xfrm>
            <a:off x="1903413" y="238125"/>
            <a:ext cx="3155950" cy="1776413"/>
          </a:xfrm>
          <a:ln/>
        </p:spPr>
      </p:sp>
      <p:sp>
        <p:nvSpPr>
          <p:cNvPr id="24579" name="Rectangle 3"/>
          <p:cNvSpPr>
            <a:spLocks noGrp="1" noChangeArrowheads="1"/>
          </p:cNvSpPr>
          <p:nvPr>
            <p:ph type="body" idx="1"/>
          </p:nvPr>
        </p:nvSpPr>
        <p:spPr>
          <a:xfrm>
            <a:off x="460185" y="2419033"/>
            <a:ext cx="5877306" cy="7051308"/>
          </a:xfrm>
          <a:noFill/>
        </p:spPr>
        <p:txBody>
          <a:bodyPr/>
          <a:lstStyle/>
          <a:p>
            <a:pPr lvl="0"/>
            <a:r>
              <a:rPr lang="en-GB" b="1" dirty="0"/>
              <a:t>State:</a:t>
            </a:r>
          </a:p>
          <a:p>
            <a:pPr lvl="0"/>
            <a:r>
              <a:rPr lang="en-GB" dirty="0"/>
              <a:t>Before you can use this power you have reasonable grounds for </a:t>
            </a:r>
            <a:r>
              <a:rPr lang="en-GB" b="1" dirty="0"/>
              <a:t>believing </a:t>
            </a:r>
            <a:r>
              <a:rPr lang="en-GB" dirty="0"/>
              <a:t>that the person you are seeking is on the premises, and in the case of premises which consist of two or more separate dwellings (e.g. bed sits) you enter and search only, parts of those premises which the person uses in common with other occupants, and any dwelling within those premises in which you have reasonable grounds for believing you will find the person you are seeking.</a:t>
            </a:r>
          </a:p>
          <a:p>
            <a:endParaRPr lang="en-GB" altLang="en-US" dirty="0">
              <a:latin typeface="Tahoma" pitchFamily="34" charset="0"/>
            </a:endParaRPr>
          </a:p>
          <a:p>
            <a:endParaRPr lang="en-GB" altLang="en-US" dirty="0">
              <a:latin typeface="Tahoma" pitchFamily="34" charset="0"/>
            </a:endParaRPr>
          </a:p>
          <a:p>
            <a:r>
              <a:rPr lang="en-GB" altLang="en-US" dirty="0">
                <a:latin typeface="Tahoma" pitchFamily="34" charset="0"/>
              </a:rPr>
              <a:t>warrant of arrest issued in connection with or arising out of criminal proceedings, for example where an arrest warrant has been issued following the failure of a person to answer a summons</a:t>
            </a:r>
          </a:p>
          <a:p>
            <a:endParaRPr lang="en-GB" altLang="en-US" dirty="0">
              <a:latin typeface="Tahoma" pitchFamily="34" charset="0"/>
            </a:endParaRPr>
          </a:p>
          <a:p>
            <a:endParaRPr lang="en-GB" altLang="en-US" dirty="0">
              <a:latin typeface="Tahoma" pitchFamily="34" charset="0"/>
            </a:endParaRPr>
          </a:p>
          <a:p>
            <a:r>
              <a:rPr lang="en-GB" altLang="en-US" dirty="0">
                <a:latin typeface="Tahoma" pitchFamily="34" charset="0"/>
              </a:rPr>
              <a:t>commitment warrant commitment - to a specific place - one of few occasions when prisoner not taken to a police station</a:t>
            </a:r>
          </a:p>
          <a:p>
            <a:endParaRPr lang="en-GB" altLang="en-US" dirty="0">
              <a:latin typeface="Tahoma" pitchFamily="34" charset="0"/>
            </a:endParaRPr>
          </a:p>
        </p:txBody>
      </p:sp>
    </p:spTree>
    <p:extLst>
      <p:ext uri="{BB962C8B-B14F-4D97-AF65-F5344CB8AC3E}">
        <p14:creationId xmlns:p14="http://schemas.microsoft.com/office/powerpoint/2010/main" val="20754384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xfrm>
            <a:off x="2520950" y="165100"/>
            <a:ext cx="1776413" cy="1000125"/>
          </a:xfrm>
          <a:ln/>
        </p:spPr>
      </p:sp>
      <p:sp>
        <p:nvSpPr>
          <p:cNvPr id="76803" name="Rectangle 3"/>
          <p:cNvSpPr>
            <a:spLocks noGrp="1" noChangeArrowheads="1"/>
          </p:cNvSpPr>
          <p:nvPr>
            <p:ph type="body" idx="1"/>
          </p:nvPr>
        </p:nvSpPr>
        <p:spPr/>
        <p:txBody>
          <a:bodyPr/>
          <a:lstStyle/>
          <a:p>
            <a:r>
              <a:rPr lang="en-GB" altLang="en-US" b="1" dirty="0">
                <a:latin typeface="Arial" pitchFamily="34" charset="0"/>
              </a:rPr>
              <a:t>State:</a:t>
            </a:r>
          </a:p>
          <a:p>
            <a:r>
              <a:rPr lang="en-GB" altLang="en-US" dirty="0"/>
              <a:t>An indictable offence is one that CAN be heard in Crown Court, so anything that is not a summary offence theft, burglary for example but not TWOC.  (The law is an ass)</a:t>
            </a:r>
            <a:endParaRPr lang="en-GB" altLang="en-US" dirty="0">
              <a:latin typeface="Arial" pitchFamily="34" charset="0"/>
            </a:endParaRPr>
          </a:p>
          <a:p>
            <a:endParaRPr lang="en-GB" altLang="en-US" dirty="0"/>
          </a:p>
          <a:p>
            <a:r>
              <a:rPr lang="en-GB" altLang="en-US" dirty="0">
                <a:latin typeface="Arial" pitchFamily="34" charset="0"/>
              </a:rPr>
              <a:t>Section 1 Public Order Act 1936 (Prohibited Uniforms) </a:t>
            </a:r>
          </a:p>
          <a:p>
            <a:r>
              <a:rPr lang="en-GB" dirty="0"/>
              <a:t>Oswald Mosley formed a new political party in 1932 called the British Union of </a:t>
            </a:r>
            <a:r>
              <a:rPr lang="en-GB" dirty="0" err="1"/>
              <a:t>Facists</a:t>
            </a:r>
            <a:r>
              <a:rPr lang="en-GB" dirty="0"/>
              <a:t>.  They had found problems with disruption of New Party meetings, and instituted a corps of black-uniformed paramilitary stewards, nicknamed </a:t>
            </a:r>
            <a:r>
              <a:rPr lang="en-GB" dirty="0" err="1"/>
              <a:t>blackshirts</a:t>
            </a:r>
            <a:r>
              <a:rPr lang="en-GB" dirty="0"/>
              <a:t>. The party was frequently involved in violent confrontations, particularly with Communist and Jewish groups and especially in London. The government was sufficiently concerned by the organisation and its politics and policies that they passed the Public Order Act 1936, which, amongst other things, banned political uniforms and quasi-military style organisations.</a:t>
            </a:r>
          </a:p>
          <a:p>
            <a:r>
              <a:rPr lang="en-GB" altLang="en-US" dirty="0">
                <a:latin typeface="Arial" pitchFamily="34" charset="0"/>
              </a:rPr>
              <a:t>There are no recent examples of the use of this piece of legislation.</a:t>
            </a:r>
          </a:p>
        </p:txBody>
      </p:sp>
    </p:spTree>
    <p:extLst>
      <p:ext uri="{BB962C8B-B14F-4D97-AF65-F5344CB8AC3E}">
        <p14:creationId xmlns:p14="http://schemas.microsoft.com/office/powerpoint/2010/main" val="1384673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xfrm>
            <a:off x="1792288" y="546100"/>
            <a:ext cx="3379787" cy="1901825"/>
          </a:xfrm>
          <a:ln/>
        </p:spPr>
      </p:sp>
      <p:sp>
        <p:nvSpPr>
          <p:cNvPr id="76803" name="Rectangle 3"/>
          <p:cNvSpPr>
            <a:spLocks noGrp="1" noChangeArrowheads="1"/>
          </p:cNvSpPr>
          <p:nvPr>
            <p:ph type="body" idx="1"/>
          </p:nvPr>
        </p:nvSpPr>
        <p:spPr>
          <a:xfrm>
            <a:off x="460184" y="2855196"/>
            <a:ext cx="5877307" cy="6687839"/>
          </a:xfrm>
        </p:spPr>
        <p:txBody>
          <a:bodyPr/>
          <a:lstStyle/>
          <a:p>
            <a:r>
              <a:rPr lang="en-GB" altLang="en-US" b="1" dirty="0">
                <a:latin typeface="Arial" pitchFamily="34" charset="0"/>
              </a:rPr>
              <a:t>State:</a:t>
            </a:r>
          </a:p>
          <a:p>
            <a:pPr>
              <a:spcAft>
                <a:spcPts val="2433"/>
              </a:spcAft>
            </a:pPr>
            <a:r>
              <a:rPr lang="en-GB" altLang="en-US" dirty="0"/>
              <a:t>Many offences are summary offences therefore do not come under PACE so they were added specifically to the legislation.</a:t>
            </a:r>
          </a:p>
          <a:p>
            <a:pPr>
              <a:spcAft>
                <a:spcPts val="2433"/>
              </a:spcAft>
            </a:pPr>
            <a:r>
              <a:rPr lang="en-GB" altLang="en-US" dirty="0"/>
              <a:t>Section 4 POA is about threatening violence.</a:t>
            </a:r>
          </a:p>
          <a:p>
            <a:pPr>
              <a:spcAft>
                <a:spcPts val="2433"/>
              </a:spcAft>
            </a:pPr>
            <a:r>
              <a:rPr lang="en-GB" altLang="en-US" dirty="0">
                <a:latin typeface="Arial" pitchFamily="34" charset="0"/>
              </a:rPr>
              <a:t>Sections 6 to 8 or 10 Criminal Law Act 1977  are offences of entering or remaining on property, or squatting</a:t>
            </a:r>
          </a:p>
          <a:p>
            <a:pPr>
              <a:spcAft>
                <a:spcPts val="2433"/>
              </a:spcAft>
            </a:pPr>
            <a:r>
              <a:rPr lang="en-GB" altLang="en-US" dirty="0">
                <a:latin typeface="Arial" pitchFamily="34" charset="0"/>
              </a:rPr>
              <a:t>Section 76 Criminal Justice and Public Order Act 1994</a:t>
            </a:r>
          </a:p>
          <a:p>
            <a:r>
              <a:rPr lang="en-GB" altLang="en-US" dirty="0">
                <a:latin typeface="Arial" pitchFamily="34" charset="0"/>
              </a:rPr>
              <a:t>Relates to failure to comply with an interim possession order as a result of squatting</a:t>
            </a:r>
          </a:p>
          <a:p>
            <a:endParaRPr lang="en-GB" altLang="en-US" dirty="0">
              <a:latin typeface="Arial" pitchFamily="34" charset="0"/>
            </a:endParaRPr>
          </a:p>
        </p:txBody>
      </p:sp>
    </p:spTree>
    <p:extLst>
      <p:ext uri="{BB962C8B-B14F-4D97-AF65-F5344CB8AC3E}">
        <p14:creationId xmlns:p14="http://schemas.microsoft.com/office/powerpoint/2010/main" val="11788579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Rot="1" noChangeAspect="1" noChangeArrowheads="1" noTextEdit="1"/>
          </p:cNvSpPr>
          <p:nvPr>
            <p:ph type="sldImg"/>
          </p:nvPr>
        </p:nvSpPr>
        <p:spPr>
          <a:xfrm>
            <a:off x="1792288" y="546100"/>
            <a:ext cx="3379787" cy="1901825"/>
          </a:xfrm>
          <a:ln/>
        </p:spPr>
      </p:sp>
      <p:sp>
        <p:nvSpPr>
          <p:cNvPr id="76803" name="Rectangle 3"/>
          <p:cNvSpPr>
            <a:spLocks noGrp="1" noChangeArrowheads="1"/>
          </p:cNvSpPr>
          <p:nvPr>
            <p:ph type="body" idx="1"/>
          </p:nvPr>
        </p:nvSpPr>
        <p:spPr>
          <a:xfrm>
            <a:off x="678634" y="2927890"/>
            <a:ext cx="5440407" cy="6255132"/>
          </a:xfrm>
        </p:spPr>
        <p:txBody>
          <a:bodyPr/>
          <a:lstStyle/>
          <a:p>
            <a:r>
              <a:rPr lang="en-GB" altLang="en-US" b="1" dirty="0">
                <a:latin typeface="Arial" pitchFamily="34" charset="0"/>
              </a:rPr>
              <a:t>State:</a:t>
            </a:r>
          </a:p>
          <a:p>
            <a:pPr>
              <a:spcAft>
                <a:spcPts val="2433"/>
              </a:spcAft>
            </a:pPr>
            <a:r>
              <a:rPr lang="en-GB" altLang="en-US" dirty="0">
                <a:latin typeface="Arial" pitchFamily="34" charset="0"/>
              </a:rPr>
              <a:t>Section 163 of the Road Traffic Act 1988 relates to failure to stop when required to do so by a constable in uniform</a:t>
            </a:r>
          </a:p>
          <a:p>
            <a:pPr>
              <a:spcAft>
                <a:spcPts val="2433"/>
              </a:spcAft>
            </a:pPr>
            <a:r>
              <a:rPr lang="en-GB" altLang="en-US" dirty="0">
                <a:latin typeface="Arial" pitchFamily="34" charset="0"/>
              </a:rPr>
              <a:t>Section 4 Road Traffic Act 1988 relates to driving under the influence of drink or drugs.  This has been put in because the breath test is not evidence of the offence only the results of the </a:t>
            </a:r>
            <a:r>
              <a:rPr lang="en-GB" altLang="en-US" dirty="0" err="1">
                <a:latin typeface="Arial" pitchFamily="34" charset="0"/>
              </a:rPr>
              <a:t>intoxiliser</a:t>
            </a:r>
            <a:r>
              <a:rPr lang="en-GB" altLang="en-US" dirty="0">
                <a:latin typeface="Arial" pitchFamily="34" charset="0"/>
              </a:rPr>
              <a:t> machine used in police stations will be evidence.  Therefore the person has not committed an offence at this time but an officer needs to arrest to take the suspect to a police station.</a:t>
            </a:r>
          </a:p>
          <a:p>
            <a:pPr>
              <a:spcAft>
                <a:spcPts val="2433"/>
              </a:spcAft>
            </a:pPr>
            <a:r>
              <a:rPr lang="en-GB" altLang="en-US" dirty="0">
                <a:latin typeface="Arial" pitchFamily="34" charset="0"/>
              </a:rPr>
              <a:t>Section 27 Transport &amp; Works Act 1992 relates offences involving drink or drugs in relation to transport system workers</a:t>
            </a:r>
          </a:p>
          <a:p>
            <a:r>
              <a:rPr lang="en-GB" altLang="en-US" dirty="0"/>
              <a:t>There are also o</a:t>
            </a:r>
            <a:r>
              <a:rPr lang="en-GB" altLang="en-US" dirty="0">
                <a:latin typeface="Arial" pitchFamily="34" charset="0"/>
              </a:rPr>
              <a:t>ffences relating to the prevention of harm to animals (Animal Welfare Act 2006 &amp; Animal health Act 1981)</a:t>
            </a:r>
          </a:p>
          <a:p>
            <a:endParaRPr lang="en-GB" altLang="en-US" dirty="0">
              <a:latin typeface="Arial" pitchFamily="34" charset="0"/>
            </a:endParaRPr>
          </a:p>
        </p:txBody>
      </p:sp>
    </p:spTree>
    <p:extLst>
      <p:ext uri="{BB962C8B-B14F-4D97-AF65-F5344CB8AC3E}">
        <p14:creationId xmlns:p14="http://schemas.microsoft.com/office/powerpoint/2010/main" val="250196169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Rot="1" noChangeAspect="1" noChangeArrowheads="1" noTextEdit="1"/>
          </p:cNvSpPr>
          <p:nvPr>
            <p:ph type="sldImg"/>
          </p:nvPr>
        </p:nvSpPr>
        <p:spPr>
          <a:xfrm>
            <a:off x="1792288" y="546100"/>
            <a:ext cx="3379787" cy="1901825"/>
          </a:xfrm>
          <a:ln/>
        </p:spPr>
      </p:sp>
      <p:sp>
        <p:nvSpPr>
          <p:cNvPr id="77827" name="Rectangle 3"/>
          <p:cNvSpPr>
            <a:spLocks noGrp="1" noChangeArrowheads="1"/>
          </p:cNvSpPr>
          <p:nvPr>
            <p:ph type="body" idx="1"/>
          </p:nvPr>
        </p:nvSpPr>
        <p:spPr>
          <a:xfrm>
            <a:off x="678634" y="2782502"/>
            <a:ext cx="5440407" cy="6400520"/>
          </a:xfrm>
        </p:spPr>
        <p:txBody>
          <a:bodyPr/>
          <a:lstStyle/>
          <a:p>
            <a:r>
              <a:rPr lang="en-GB" altLang="en-US" b="1" dirty="0">
                <a:latin typeface="Arial" pitchFamily="34" charset="0"/>
              </a:rPr>
              <a:t>State:</a:t>
            </a:r>
          </a:p>
          <a:p>
            <a:r>
              <a:rPr lang="en-GB" altLang="en-US" dirty="0">
                <a:latin typeface="Arial" pitchFamily="34" charset="0"/>
              </a:rPr>
              <a:t>Unlawfully at large does not have a particular statutory meaning it can apply to someone who is subject to an order under the mental health act or someone who has escaped from custody</a:t>
            </a:r>
          </a:p>
          <a:p>
            <a:r>
              <a:rPr lang="en-GB" altLang="en-US" dirty="0">
                <a:latin typeface="Arial" pitchFamily="34" charset="0"/>
              </a:rPr>
              <a:t>The pursuit must be ‘fresh’ you must actually be pursuing, not when seen or from information given at a later time.</a:t>
            </a:r>
          </a:p>
          <a:p>
            <a:r>
              <a:rPr lang="en-GB" altLang="en-US" dirty="0">
                <a:latin typeface="Arial" pitchFamily="34" charset="0"/>
              </a:rPr>
              <a:t>There are limitations to the use of this power with the exception of saving life &amp; limb</a:t>
            </a:r>
          </a:p>
          <a:p>
            <a:r>
              <a:rPr lang="en-GB" altLang="en-US" dirty="0">
                <a:latin typeface="Arial" pitchFamily="34" charset="0"/>
              </a:rPr>
              <a:t>You must:</a:t>
            </a:r>
          </a:p>
          <a:p>
            <a:r>
              <a:rPr lang="en-GB" altLang="en-US" dirty="0">
                <a:latin typeface="Arial" pitchFamily="34" charset="0"/>
              </a:rPr>
              <a:t>have reasonable grounds for </a:t>
            </a:r>
            <a:r>
              <a:rPr lang="en-GB" altLang="en-US" b="1" dirty="0">
                <a:latin typeface="Arial" pitchFamily="34" charset="0"/>
              </a:rPr>
              <a:t>believing </a:t>
            </a:r>
            <a:r>
              <a:rPr lang="en-GB" altLang="en-US" dirty="0">
                <a:latin typeface="Arial" pitchFamily="34" charset="0"/>
              </a:rPr>
              <a:t>that the person in on the premises</a:t>
            </a:r>
          </a:p>
          <a:p>
            <a:r>
              <a:rPr lang="en-GB" altLang="en-US" dirty="0">
                <a:latin typeface="Arial" pitchFamily="34" charset="0"/>
              </a:rPr>
              <a:t>only enter those areas where you reasonable suspect the person to be when searching shared accommodation</a:t>
            </a:r>
          </a:p>
          <a:p>
            <a:r>
              <a:rPr lang="en-GB" altLang="en-US" dirty="0">
                <a:latin typeface="Arial" pitchFamily="34" charset="0"/>
              </a:rPr>
              <a:t>We spoke about reasonable grounds to suspect and reasonable grounds to believe and the amount of evidence available at the time.</a:t>
            </a:r>
          </a:p>
          <a:p>
            <a:endParaRPr lang="en-GB" altLang="en-US" dirty="0">
              <a:latin typeface="Arial" pitchFamily="34" charset="0"/>
            </a:endParaRPr>
          </a:p>
        </p:txBody>
      </p:sp>
    </p:spTree>
    <p:extLst>
      <p:ext uri="{BB962C8B-B14F-4D97-AF65-F5344CB8AC3E}">
        <p14:creationId xmlns:p14="http://schemas.microsoft.com/office/powerpoint/2010/main" val="39131819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52713" y="276225"/>
            <a:ext cx="1492250" cy="839788"/>
          </a:xfrm>
        </p:spPr>
      </p:sp>
      <p:sp>
        <p:nvSpPr>
          <p:cNvPr id="3" name="Notes Placeholder 2"/>
          <p:cNvSpPr>
            <a:spLocks noGrp="1"/>
          </p:cNvSpPr>
          <p:nvPr>
            <p:ph type="body" idx="1"/>
          </p:nvPr>
        </p:nvSpPr>
        <p:spPr/>
        <p:txBody>
          <a:bodyPr/>
          <a:lstStyle/>
          <a:p>
            <a:r>
              <a:rPr lang="en-GB" altLang="en-US" b="1" dirty="0"/>
              <a:t>State:</a:t>
            </a:r>
          </a:p>
          <a:p>
            <a:r>
              <a:rPr lang="en-GB" altLang="en-US" dirty="0"/>
              <a:t>This power is to search any premises occupied or controlled and is usually used after a person has been arrested and taken to a police station for a variety of reasons, most of which require a person to have been arrested.</a:t>
            </a:r>
          </a:p>
          <a:p>
            <a:r>
              <a:rPr lang="en-GB" altLang="en-US" b="1" dirty="0"/>
              <a:t>OCCUPIED</a:t>
            </a:r>
            <a:br>
              <a:rPr lang="en-GB" altLang="en-US" dirty="0"/>
            </a:br>
            <a:r>
              <a:rPr lang="en-GB" altLang="en-US" dirty="0"/>
              <a:t>in this context refers to premises where the arrested person resides or works and may include occupancy as an owner, tenant or 'squatter‘.</a:t>
            </a:r>
          </a:p>
          <a:p>
            <a:r>
              <a:rPr lang="en-GB" altLang="en-US" b="1" dirty="0"/>
              <a:t>CONTROLLED</a:t>
            </a:r>
            <a:br>
              <a:rPr lang="en-GB" altLang="en-US" dirty="0"/>
            </a:br>
            <a:r>
              <a:rPr lang="en-GB" altLang="en-US" dirty="0"/>
              <a:t>in this context includes premises in which the arrested person holds some interest - </a:t>
            </a:r>
            <a:r>
              <a:rPr lang="en-GB" altLang="en-US" dirty="0" err="1"/>
              <a:t>ie</a:t>
            </a:r>
            <a:r>
              <a:rPr lang="en-GB" altLang="en-US" dirty="0"/>
              <a:t>: he owns, rents, leases or has use of the premises.</a:t>
            </a:r>
          </a:p>
          <a:p>
            <a:r>
              <a:rPr lang="en-GB" altLang="en-US" dirty="0"/>
              <a:t>You should be in possession of the written authority unless it is impracticable, but you must state where the record is held.</a:t>
            </a:r>
          </a:p>
          <a:p>
            <a:r>
              <a:rPr lang="en-GB" altLang="en-US" dirty="0"/>
              <a:t>The power only applies where a person has been arrested for an indictable offence.</a:t>
            </a:r>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solidFill>
                  <a:srgbClr val="000000"/>
                </a:solidFill>
              </a:rPr>
              <a:pPr>
                <a:defRPr/>
              </a:pPr>
              <a:t>37</a:t>
            </a:fld>
            <a:endParaRPr lang="en-GB" altLang="en-US">
              <a:solidFill>
                <a:srgbClr val="000000"/>
              </a:solidFill>
            </a:endParaRPr>
          </a:p>
        </p:txBody>
      </p:sp>
    </p:spTree>
    <p:extLst>
      <p:ext uri="{BB962C8B-B14F-4D97-AF65-F5344CB8AC3E}">
        <p14:creationId xmlns:p14="http://schemas.microsoft.com/office/powerpoint/2010/main" val="236237554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52713" y="276225"/>
            <a:ext cx="1492250" cy="839788"/>
          </a:xfrm>
        </p:spPr>
      </p:sp>
      <p:sp>
        <p:nvSpPr>
          <p:cNvPr id="3" name="Notes Placeholder 2"/>
          <p:cNvSpPr>
            <a:spLocks noGrp="1"/>
          </p:cNvSpPr>
          <p:nvPr>
            <p:ph type="body" idx="1"/>
          </p:nvPr>
        </p:nvSpPr>
        <p:spPr/>
        <p:txBody>
          <a:bodyPr>
            <a:normAutofit/>
          </a:bodyPr>
          <a:lstStyle/>
          <a:p>
            <a:r>
              <a:rPr lang="en-GB" altLang="en-US" b="1" dirty="0"/>
              <a:t>State:</a:t>
            </a:r>
          </a:p>
          <a:p>
            <a:r>
              <a:rPr lang="en-GB" altLang="en-US" dirty="0"/>
              <a:t>As well as only looking for evidence of that offence you are limited in conducting a search where you might find that evidence, for example</a:t>
            </a:r>
          </a:p>
          <a:p>
            <a:r>
              <a:rPr lang="en-GB" altLang="en-US" dirty="0"/>
              <a:t>If you were searching for a stolen TV you would not be entitled to search drawers or small cupboards.</a:t>
            </a:r>
          </a:p>
          <a:p>
            <a:r>
              <a:rPr lang="en-GB" altLang="en-US" dirty="0"/>
              <a:t>You would be able to if you were looking for packaging, receipts or other documents relating to the TV.   </a:t>
            </a:r>
          </a:p>
          <a:p>
            <a:endParaRPr lang="en-GB" altLang="en-US" dirty="0"/>
          </a:p>
          <a:p>
            <a:r>
              <a:rPr lang="en-GB" altLang="en-US" dirty="0"/>
              <a:t>However if you find items indicating another offence the person may be arrested for that offence and </a:t>
            </a:r>
            <a:r>
              <a:rPr lang="en-GB" altLang="en-US" b="1" dirty="0"/>
              <a:t>another </a:t>
            </a:r>
            <a:r>
              <a:rPr lang="en-GB" altLang="en-US" dirty="0"/>
              <a:t>Section 18 search may begin for items relating to that or a similar offence</a:t>
            </a:r>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solidFill>
                  <a:srgbClr val="000000"/>
                </a:solidFill>
              </a:rPr>
              <a:pPr>
                <a:defRPr/>
              </a:pPr>
              <a:t>38</a:t>
            </a:fld>
            <a:endParaRPr lang="en-GB" altLang="en-US">
              <a:solidFill>
                <a:srgbClr val="000000"/>
              </a:solidFill>
            </a:endParaRPr>
          </a:p>
        </p:txBody>
      </p:sp>
    </p:spTree>
    <p:extLst>
      <p:ext uri="{BB962C8B-B14F-4D97-AF65-F5344CB8AC3E}">
        <p14:creationId xmlns:p14="http://schemas.microsoft.com/office/powerpoint/2010/main" val="159448072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spect="1" noChangeArrowheads="1" noTextEdit="1"/>
          </p:cNvSpPr>
          <p:nvPr>
            <p:ph type="sldImg"/>
          </p:nvPr>
        </p:nvSpPr>
        <p:spPr>
          <a:xfrm>
            <a:off x="1841500" y="238125"/>
            <a:ext cx="3155950" cy="1776413"/>
          </a:xfrm>
          <a:ln/>
        </p:spPr>
      </p:sp>
      <p:sp>
        <p:nvSpPr>
          <p:cNvPr id="29699" name="Rectangle 3"/>
          <p:cNvSpPr>
            <a:spLocks noGrp="1" noChangeArrowheads="1"/>
          </p:cNvSpPr>
          <p:nvPr>
            <p:ph type="body" idx="1"/>
          </p:nvPr>
        </p:nvSpPr>
        <p:spPr>
          <a:xfrm>
            <a:off x="460184" y="2273645"/>
            <a:ext cx="6024239" cy="7124001"/>
          </a:xfrm>
          <a:noFill/>
        </p:spPr>
        <p:txBody>
          <a:bodyPr/>
          <a:lstStyle/>
          <a:p>
            <a:r>
              <a:rPr lang="en-GB" altLang="en-US" b="1" dirty="0">
                <a:latin typeface="Arial" pitchFamily="34" charset="0"/>
              </a:rPr>
              <a:t>State:</a:t>
            </a:r>
          </a:p>
          <a:p>
            <a:pPr>
              <a:spcBef>
                <a:spcPts val="0"/>
              </a:spcBef>
              <a:spcAft>
                <a:spcPts val="1217"/>
              </a:spcAft>
            </a:pPr>
            <a:r>
              <a:rPr lang="en-GB" altLang="en-US" dirty="0">
                <a:latin typeface="Arial" pitchFamily="34" charset="0"/>
              </a:rPr>
              <a:t>However, you may carry out a Section 18 search without prior authority if the presence of the person arrested at a place other than a police station is necessary for the effective investigation of an offence.</a:t>
            </a:r>
          </a:p>
          <a:p>
            <a:pPr>
              <a:spcBef>
                <a:spcPts val="0"/>
              </a:spcBef>
              <a:spcAft>
                <a:spcPts val="1217"/>
              </a:spcAft>
            </a:pPr>
            <a:r>
              <a:rPr lang="en-GB" altLang="en-US" dirty="0">
                <a:latin typeface="Arial" pitchFamily="34" charset="0"/>
              </a:rPr>
              <a:t>The authority of an Inspector does not constitute a lawful search.</a:t>
            </a:r>
          </a:p>
          <a:p>
            <a:pPr>
              <a:spcBef>
                <a:spcPts val="0"/>
              </a:spcBef>
              <a:spcAft>
                <a:spcPts val="1217"/>
              </a:spcAft>
            </a:pPr>
            <a:r>
              <a:rPr lang="en-GB" altLang="en-US" dirty="0">
                <a:latin typeface="Arial" pitchFamily="34" charset="0"/>
              </a:rPr>
              <a:t>If you do carry out the search before taking the person to a police station an inspector must be informed as soon as is practicable.  My advice is check it out with your supervisor first.</a:t>
            </a:r>
          </a:p>
          <a:p>
            <a:pPr>
              <a:spcBef>
                <a:spcPts val="0"/>
              </a:spcBef>
              <a:spcAft>
                <a:spcPts val="1217"/>
              </a:spcAft>
            </a:pPr>
            <a:r>
              <a:rPr lang="en-GB" altLang="en-US" dirty="0">
                <a:latin typeface="Arial" pitchFamily="34" charset="0"/>
              </a:rPr>
              <a:t>If the premises is occupied the officer must explain to the occupiers the reason for the search, if you do not you may not be acting in the lawful execution of your duty.</a:t>
            </a:r>
          </a:p>
          <a:p>
            <a:pPr>
              <a:spcBef>
                <a:spcPts val="0"/>
              </a:spcBef>
              <a:spcAft>
                <a:spcPts val="1217"/>
              </a:spcAft>
            </a:pPr>
            <a:r>
              <a:rPr lang="en-GB" altLang="en-US" dirty="0">
                <a:latin typeface="Arial" pitchFamily="34" charset="0"/>
              </a:rPr>
              <a:t>The test in this case is:   Is it NECESSARY for the person to be there for the EFFECTIVE investigation. This is what you must be able to justify.</a:t>
            </a:r>
          </a:p>
          <a:p>
            <a:pPr>
              <a:spcBef>
                <a:spcPts val="0"/>
              </a:spcBef>
              <a:spcAft>
                <a:spcPts val="1217"/>
              </a:spcAft>
            </a:pPr>
            <a:r>
              <a:rPr lang="en-GB" altLang="en-US" dirty="0">
                <a:latin typeface="Arial" pitchFamily="34" charset="0"/>
              </a:rPr>
              <a:t>You should always attempt to get voluntary agreement from the arrested person first.</a:t>
            </a:r>
          </a:p>
          <a:p>
            <a:pPr>
              <a:spcBef>
                <a:spcPts val="0"/>
              </a:spcBef>
              <a:spcAft>
                <a:spcPts val="1217"/>
              </a:spcAft>
            </a:pPr>
            <a:r>
              <a:rPr lang="en-GB" altLang="en-US" dirty="0">
                <a:latin typeface="Arial" pitchFamily="34" charset="0"/>
              </a:rPr>
              <a:t>This could be the occupier or a person entitled to grant entry.  The consent must not be obtained under duress.  The consent can be withdrawn.  This is good practice not a requirement.  </a:t>
            </a:r>
          </a:p>
          <a:p>
            <a:r>
              <a:rPr lang="en-GB" altLang="en-US" dirty="0">
                <a:latin typeface="Arial" pitchFamily="34" charset="0"/>
              </a:rPr>
              <a:t>If the person is in custody a record must be made on the custody record of the facts concerning the search</a:t>
            </a:r>
          </a:p>
          <a:p>
            <a:endParaRPr lang="en-GB" altLang="en-US" sz="1000" dirty="0"/>
          </a:p>
          <a:p>
            <a:endParaRPr lang="en-GB" altLang="en-US" sz="1000" dirty="0"/>
          </a:p>
        </p:txBody>
      </p:sp>
    </p:spTree>
    <p:extLst>
      <p:ext uri="{BB962C8B-B14F-4D97-AF65-F5344CB8AC3E}">
        <p14:creationId xmlns:p14="http://schemas.microsoft.com/office/powerpoint/2010/main" val="183540243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xfrm>
            <a:off x="2052638" y="219075"/>
            <a:ext cx="2617787" cy="1473200"/>
          </a:xfrm>
          <a:ln/>
        </p:spPr>
      </p:sp>
      <p:sp>
        <p:nvSpPr>
          <p:cNvPr id="79875" name="Rectangle 3"/>
          <p:cNvSpPr>
            <a:spLocks noGrp="1" noChangeArrowheads="1"/>
          </p:cNvSpPr>
          <p:nvPr>
            <p:ph type="body" idx="1"/>
          </p:nvPr>
        </p:nvSpPr>
        <p:spPr>
          <a:xfrm>
            <a:off x="460184" y="1837481"/>
            <a:ext cx="5877307" cy="7705554"/>
          </a:xfrm>
        </p:spPr>
        <p:txBody>
          <a:bodyPr/>
          <a:lstStyle/>
          <a:p>
            <a:r>
              <a:rPr lang="en-GB" altLang="en-US" b="1" dirty="0">
                <a:latin typeface="TimesNewRoman,Bold"/>
              </a:rPr>
              <a:t>State:</a:t>
            </a:r>
          </a:p>
          <a:p>
            <a:pPr lvl="0"/>
            <a:r>
              <a:rPr lang="en-GB" dirty="0"/>
              <a:t>Section 19(1) of PACE states that a Constable who is lawfully on property may seize articles and can be listed as:</a:t>
            </a:r>
          </a:p>
          <a:p>
            <a:pPr lvl="0"/>
            <a:r>
              <a:rPr lang="en-GB" dirty="0"/>
              <a:t>Anything –reasonable grounds for believing obtained by offence or necessary to prevent destruction / concealment </a:t>
            </a:r>
            <a:r>
              <a:rPr lang="en-GB" b="1" i="1" dirty="0"/>
              <a:t>s19(2) PACE</a:t>
            </a:r>
            <a:endParaRPr lang="en-GB" dirty="0"/>
          </a:p>
          <a:p>
            <a:pPr lvl="0"/>
            <a:r>
              <a:rPr lang="en-GB" dirty="0"/>
              <a:t>Anything if reasonable grounds for believing evidence of an offence –necessary to prevent concealment / destruction </a:t>
            </a:r>
            <a:r>
              <a:rPr lang="en-GB" b="1" i="1" dirty="0"/>
              <a:t>s19(3) PACE</a:t>
            </a:r>
            <a:endParaRPr lang="en-GB" dirty="0"/>
          </a:p>
          <a:p>
            <a:pPr lvl="0"/>
            <a:r>
              <a:rPr lang="en-GB" dirty="0"/>
              <a:t>Opening up computers </a:t>
            </a:r>
          </a:p>
          <a:p>
            <a:pPr lvl="0"/>
            <a:r>
              <a:rPr lang="en-GB" b="1" i="1" dirty="0"/>
              <a:t>s19(4) PACE</a:t>
            </a:r>
            <a:endParaRPr lang="en-GB" dirty="0"/>
          </a:p>
          <a:p>
            <a:pPr lvl="0"/>
            <a:r>
              <a:rPr lang="en-GB" dirty="0"/>
              <a:t>Exception for privileged material </a:t>
            </a:r>
          </a:p>
          <a:p>
            <a:pPr lvl="0"/>
            <a:r>
              <a:rPr lang="en-GB" b="1" i="1" dirty="0"/>
              <a:t>s19(5) PACE</a:t>
            </a:r>
            <a:endParaRPr lang="en-GB" dirty="0"/>
          </a:p>
          <a:p>
            <a:endParaRPr lang="en-GB" altLang="en-US" b="1" dirty="0">
              <a:latin typeface="TimesNewRoman,Bold"/>
            </a:endParaRPr>
          </a:p>
          <a:p>
            <a:pPr>
              <a:spcBef>
                <a:spcPts val="0"/>
              </a:spcBef>
              <a:spcAft>
                <a:spcPts val="1217"/>
              </a:spcAft>
            </a:pPr>
            <a:r>
              <a:rPr lang="en-GB" altLang="en-US" dirty="0">
                <a:latin typeface="TimesNewRoman,Bold"/>
              </a:rPr>
              <a:t>The important word here is </a:t>
            </a:r>
            <a:r>
              <a:rPr lang="en-GB" altLang="en-US" b="1" dirty="0">
                <a:latin typeface="TimesNewRoman,Bold"/>
              </a:rPr>
              <a:t>lawfully.  </a:t>
            </a:r>
            <a:r>
              <a:rPr lang="en-GB" altLang="en-US" dirty="0">
                <a:latin typeface="TimesNewRoman,Bold"/>
              </a:rPr>
              <a:t>If you have a warrant or authorisation then this is okay.  </a:t>
            </a:r>
          </a:p>
          <a:p>
            <a:pPr>
              <a:spcBef>
                <a:spcPts val="0"/>
              </a:spcBef>
              <a:spcAft>
                <a:spcPts val="1217"/>
              </a:spcAft>
            </a:pPr>
            <a:r>
              <a:rPr lang="en-GB" altLang="en-US" b="1" dirty="0">
                <a:latin typeface="TimesNewRoman,Bold"/>
              </a:rPr>
              <a:t>QTS:  </a:t>
            </a:r>
            <a:r>
              <a:rPr lang="en-GB" altLang="en-US" dirty="0">
                <a:latin typeface="TimesNewRoman,Bold"/>
              </a:rPr>
              <a:t>What about if you have been invited on to a premises, does section 19 still apply?</a:t>
            </a:r>
          </a:p>
          <a:p>
            <a:pPr>
              <a:spcBef>
                <a:spcPts val="0"/>
              </a:spcBef>
              <a:spcAft>
                <a:spcPts val="1217"/>
              </a:spcAft>
            </a:pPr>
            <a:r>
              <a:rPr lang="en-GB" altLang="en-US" b="1" dirty="0">
                <a:latin typeface="TimesNewRoman,Bold"/>
              </a:rPr>
              <a:t>A:  </a:t>
            </a:r>
            <a:r>
              <a:rPr lang="en-GB" altLang="en-US" dirty="0">
                <a:latin typeface="TimesNewRoman,Bold"/>
              </a:rPr>
              <a:t>Yes as long as you have not been asked to leave, so once you have enough evidence get an arrest in quick!</a:t>
            </a:r>
            <a:endParaRPr lang="en-GB" altLang="en-US" b="1" dirty="0">
              <a:latin typeface="TimesNewRoman,Bold"/>
            </a:endParaRPr>
          </a:p>
          <a:p>
            <a:pPr>
              <a:spcBef>
                <a:spcPts val="0"/>
              </a:spcBef>
              <a:spcAft>
                <a:spcPts val="1217"/>
              </a:spcAft>
            </a:pPr>
            <a:endParaRPr lang="en-GB" altLang="en-US" b="1" dirty="0">
              <a:latin typeface="TimesNewRoman,Bold"/>
            </a:endParaRPr>
          </a:p>
          <a:p>
            <a:endParaRPr lang="en-GB" altLang="en-US" dirty="0">
              <a:latin typeface="Arial" pitchFamily="34" charset="0"/>
            </a:endParaRPr>
          </a:p>
          <a:p>
            <a:endParaRPr lang="en-GB" altLang="en-US" dirty="0">
              <a:latin typeface="Arial" pitchFamily="34" charset="0"/>
            </a:endParaRPr>
          </a:p>
        </p:txBody>
      </p:sp>
    </p:spTree>
    <p:extLst>
      <p:ext uri="{BB962C8B-B14F-4D97-AF65-F5344CB8AC3E}">
        <p14:creationId xmlns:p14="http://schemas.microsoft.com/office/powerpoint/2010/main" val="23384440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Rot="1" noChangeAspect="1" noChangeArrowheads="1" noTextEdit="1"/>
          </p:cNvSpPr>
          <p:nvPr>
            <p:ph type="sldImg"/>
          </p:nvPr>
        </p:nvSpPr>
        <p:spPr>
          <a:xfrm>
            <a:off x="1792288" y="238125"/>
            <a:ext cx="3379787" cy="1901825"/>
          </a:xfrm>
          <a:ln/>
        </p:spPr>
      </p:sp>
      <p:sp>
        <p:nvSpPr>
          <p:cNvPr id="79875" name="Rectangle 3"/>
          <p:cNvSpPr>
            <a:spLocks noGrp="1" noChangeArrowheads="1"/>
          </p:cNvSpPr>
          <p:nvPr>
            <p:ph type="body" idx="1"/>
          </p:nvPr>
        </p:nvSpPr>
        <p:spPr>
          <a:xfrm>
            <a:off x="460184" y="2637114"/>
            <a:ext cx="5877307" cy="6905921"/>
          </a:xfrm>
        </p:spPr>
        <p:txBody>
          <a:bodyPr/>
          <a:lstStyle/>
          <a:p>
            <a:endParaRPr lang="en-GB" altLang="en-US" b="1" dirty="0">
              <a:latin typeface="TimesNewRoman,Bold"/>
            </a:endParaRPr>
          </a:p>
          <a:p>
            <a:endParaRPr lang="en-GB" altLang="en-US" dirty="0">
              <a:latin typeface="TimesNewRoman"/>
            </a:endParaRPr>
          </a:p>
          <a:p>
            <a:endParaRPr lang="en-GB" altLang="en-US" dirty="0">
              <a:latin typeface="Arial" pitchFamily="34" charset="0"/>
            </a:endParaRPr>
          </a:p>
          <a:p>
            <a:endParaRPr lang="en-GB" altLang="en-US" dirty="0">
              <a:latin typeface="Arial" pitchFamily="34" charset="0"/>
            </a:endParaRPr>
          </a:p>
        </p:txBody>
      </p:sp>
      <p:sp>
        <p:nvSpPr>
          <p:cNvPr id="5" name="Rectangle 3"/>
          <p:cNvSpPr txBox="1">
            <a:spLocks noChangeArrowheads="1"/>
          </p:cNvSpPr>
          <p:nvPr/>
        </p:nvSpPr>
        <p:spPr bwMode="auto">
          <a:xfrm>
            <a:off x="460184" y="2128256"/>
            <a:ext cx="5877307" cy="74147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89" tIns="46044" rIns="92089" bIns="46044" numCol="1" anchor="t" anchorCtr="0" compatLnSpc="1">
            <a:prstTxWarp prst="textNoShape">
              <a:avLst/>
            </a:prstTxWarp>
          </a:bodyPr>
          <a:lstStyle/>
          <a:p>
            <a:pPr defTabSz="927015" eaLnBrk="0" fontAlgn="base" hangingPunct="0">
              <a:spcBef>
                <a:spcPct val="30000"/>
              </a:spcBef>
              <a:spcAft>
                <a:spcPct val="0"/>
              </a:spcAft>
              <a:defRPr/>
            </a:pPr>
            <a:r>
              <a:rPr lang="en-GB" altLang="en-US" sz="1600" b="1" dirty="0">
                <a:solidFill>
                  <a:srgbClr val="000000"/>
                </a:solidFill>
                <a:latin typeface="Arial" pitchFamily="34" charset="0"/>
                <a:ea typeface="ＭＳ Ｐゴシック" pitchFamily="-112" charset="-128"/>
                <a:cs typeface="Arial" pitchFamily="34" charset="0"/>
              </a:rPr>
              <a:t>State:</a:t>
            </a:r>
          </a:p>
          <a:p>
            <a:pPr defTabSz="927015" eaLnBrk="0" fontAlgn="base" hangingPunct="0">
              <a:spcAft>
                <a:spcPts val="1217"/>
              </a:spcAft>
              <a:defRPr/>
            </a:pPr>
            <a:r>
              <a:rPr lang="en-GB" altLang="en-US" sz="1600" dirty="0">
                <a:solidFill>
                  <a:srgbClr val="000000"/>
                </a:solidFill>
                <a:latin typeface="Arial" pitchFamily="34" charset="0"/>
                <a:ea typeface="ＭＳ Ｐゴシック" pitchFamily="-112" charset="-128"/>
                <a:cs typeface="Arial" pitchFamily="34" charset="0"/>
              </a:rPr>
              <a:t>You can also seize any items that link to the offence you are investigating.  </a:t>
            </a:r>
          </a:p>
          <a:p>
            <a:pPr defTabSz="927015" eaLnBrk="0" fontAlgn="base" hangingPunct="0">
              <a:spcAft>
                <a:spcPts val="1217"/>
              </a:spcAft>
              <a:defRPr/>
            </a:pPr>
            <a:r>
              <a:rPr lang="en-GB" altLang="en-US" sz="1600" b="1" dirty="0">
                <a:solidFill>
                  <a:srgbClr val="000000"/>
                </a:solidFill>
                <a:latin typeface="Arial" pitchFamily="34" charset="0"/>
                <a:ea typeface="ＭＳ Ｐゴシック" pitchFamily="-112" charset="-128"/>
                <a:cs typeface="Arial" pitchFamily="34" charset="0"/>
              </a:rPr>
              <a:t>QTS:  </a:t>
            </a:r>
            <a:r>
              <a:rPr lang="en-GB" altLang="en-US" sz="1600" dirty="0">
                <a:solidFill>
                  <a:srgbClr val="000000"/>
                </a:solidFill>
                <a:latin typeface="Arial" pitchFamily="34" charset="0"/>
                <a:ea typeface="ＭＳ Ｐゴシック" pitchFamily="-112" charset="-128"/>
                <a:cs typeface="Arial" pitchFamily="34" charset="0"/>
              </a:rPr>
              <a:t>What level of evidence would help make your mind up about an item?</a:t>
            </a:r>
          </a:p>
          <a:p>
            <a:pPr defTabSz="927015" eaLnBrk="0" fontAlgn="base" hangingPunct="0">
              <a:spcAft>
                <a:spcPts val="1217"/>
              </a:spcAft>
              <a:defRPr/>
            </a:pPr>
            <a:r>
              <a:rPr lang="en-GB" altLang="en-US" sz="1600" b="1" dirty="0">
                <a:solidFill>
                  <a:srgbClr val="000000"/>
                </a:solidFill>
                <a:latin typeface="Arial" pitchFamily="34" charset="0"/>
                <a:ea typeface="ＭＳ Ｐゴシック" pitchFamily="-112" charset="-128"/>
                <a:cs typeface="Arial" pitchFamily="34" charset="0"/>
              </a:rPr>
              <a:t>A:  </a:t>
            </a:r>
            <a:r>
              <a:rPr lang="en-GB" altLang="en-US" sz="1600" dirty="0">
                <a:solidFill>
                  <a:srgbClr val="000000"/>
                </a:solidFill>
                <a:latin typeface="Arial" pitchFamily="34" charset="0"/>
                <a:ea typeface="ＭＳ Ｐゴシック" pitchFamily="-112" charset="-128"/>
                <a:cs typeface="Arial" pitchFamily="34" charset="0"/>
              </a:rPr>
              <a:t>Whether the person had a receipt for the item in question</a:t>
            </a:r>
            <a:endParaRPr lang="en-GB" altLang="en-US" sz="1600" b="1" dirty="0">
              <a:solidFill>
                <a:srgbClr val="000000"/>
              </a:solidFill>
              <a:latin typeface="Arial" pitchFamily="34" charset="0"/>
              <a:ea typeface="ＭＳ Ｐゴシック" pitchFamily="-112" charset="-128"/>
              <a:cs typeface="Arial" pitchFamily="34" charset="0"/>
            </a:endParaRPr>
          </a:p>
          <a:p>
            <a:pPr defTabSz="927015" eaLnBrk="0" fontAlgn="base" hangingPunct="0">
              <a:spcAft>
                <a:spcPts val="1217"/>
              </a:spcAft>
              <a:defRPr/>
            </a:pPr>
            <a:r>
              <a:rPr lang="en-GB" altLang="en-US" sz="1600" b="1" dirty="0">
                <a:solidFill>
                  <a:srgbClr val="000000"/>
                </a:solidFill>
                <a:latin typeface="Arial" pitchFamily="34" charset="0"/>
                <a:ea typeface="ＭＳ Ｐゴシック" pitchFamily="-112" charset="-128"/>
                <a:cs typeface="Arial" pitchFamily="34" charset="0"/>
              </a:rPr>
              <a:t>Stated cases </a:t>
            </a:r>
          </a:p>
          <a:p>
            <a:pPr defTabSz="927015" eaLnBrk="0" fontAlgn="base" hangingPunct="0">
              <a:spcAft>
                <a:spcPts val="1217"/>
              </a:spcAft>
              <a:defRPr/>
            </a:pPr>
            <a:r>
              <a:rPr lang="en-GB" altLang="en-US" sz="1600" dirty="0">
                <a:solidFill>
                  <a:srgbClr val="000000"/>
                </a:solidFill>
                <a:latin typeface="Arial" pitchFamily="34" charset="0"/>
                <a:ea typeface="ＭＳ Ｐゴシック" pitchFamily="-112" charset="-128"/>
                <a:cs typeface="Arial" pitchFamily="34" charset="0"/>
              </a:rPr>
              <a:t>The following stated case illustrates that seizing items under Section 19 PACE 1984 allows the whole premises to be seized, where this is physically possible.</a:t>
            </a:r>
          </a:p>
          <a:p>
            <a:pPr defTabSz="927015" eaLnBrk="0" fontAlgn="base" hangingPunct="0">
              <a:spcAft>
                <a:spcPts val="1217"/>
              </a:spcAft>
              <a:defRPr/>
            </a:pPr>
            <a:r>
              <a:rPr lang="en-GB" altLang="en-US" sz="1600" b="1" dirty="0">
                <a:solidFill>
                  <a:srgbClr val="000000"/>
                </a:solidFill>
                <a:latin typeface="Arial" pitchFamily="34" charset="0"/>
                <a:ea typeface="ＭＳ Ｐゴシック" pitchFamily="-112" charset="-128"/>
                <a:cs typeface="Arial" pitchFamily="34" charset="0"/>
              </a:rPr>
              <a:t>Cowen v Commissioner of the Police of the met [2000] 1 All ER 504</a:t>
            </a:r>
            <a:endParaRPr lang="en-GB" altLang="en-US" sz="1600" dirty="0">
              <a:solidFill>
                <a:srgbClr val="000000"/>
              </a:solidFill>
              <a:latin typeface="Arial" pitchFamily="34" charset="0"/>
              <a:ea typeface="ＭＳ Ｐゴシック" pitchFamily="-112" charset="-128"/>
              <a:cs typeface="Arial" pitchFamily="34" charset="0"/>
            </a:endParaRPr>
          </a:p>
          <a:p>
            <a:pPr defTabSz="927015" eaLnBrk="0" fontAlgn="base" hangingPunct="0">
              <a:spcAft>
                <a:spcPts val="1217"/>
              </a:spcAft>
              <a:defRPr/>
            </a:pPr>
            <a:r>
              <a:rPr lang="en-GB" altLang="en-US" sz="1600" dirty="0">
                <a:solidFill>
                  <a:srgbClr val="000000"/>
                </a:solidFill>
                <a:latin typeface="Arial" pitchFamily="34" charset="0"/>
                <a:ea typeface="ＭＳ Ｐゴシック" pitchFamily="-112" charset="-128"/>
                <a:cs typeface="Arial" pitchFamily="34" charset="0"/>
              </a:rPr>
              <a:t>The case involved the seizure of a car belonging to the appellant, who had been arrested on suspicion of sexual offences involving children.</a:t>
            </a:r>
          </a:p>
          <a:p>
            <a:pPr defTabSz="927015" eaLnBrk="0" fontAlgn="base" hangingPunct="0">
              <a:spcAft>
                <a:spcPts val="1217"/>
              </a:spcAft>
              <a:defRPr/>
            </a:pPr>
            <a:r>
              <a:rPr lang="en-GB" altLang="en-US" sz="1600" dirty="0">
                <a:solidFill>
                  <a:srgbClr val="000000"/>
                </a:solidFill>
                <a:latin typeface="Arial" pitchFamily="34" charset="0"/>
                <a:ea typeface="ＭＳ Ｐゴシック" pitchFamily="-112" charset="-128"/>
                <a:cs typeface="Arial" pitchFamily="34" charset="0"/>
              </a:rPr>
              <a:t>The police suspected that the offences had been committed within the vehicle, which therefore justified forensic examination. </a:t>
            </a:r>
          </a:p>
          <a:p>
            <a:pPr defTabSz="927015" eaLnBrk="0" fontAlgn="base" hangingPunct="0">
              <a:spcBef>
                <a:spcPct val="30000"/>
              </a:spcBef>
              <a:spcAft>
                <a:spcPct val="0"/>
              </a:spcAft>
              <a:defRPr/>
            </a:pPr>
            <a:r>
              <a:rPr lang="en-GB" altLang="en-US" sz="1600" dirty="0">
                <a:solidFill>
                  <a:srgbClr val="000000"/>
                </a:solidFill>
                <a:latin typeface="Arial" pitchFamily="34" charset="0"/>
                <a:ea typeface="ＭＳ Ｐゴシック" pitchFamily="-112" charset="-128"/>
                <a:cs typeface="Arial" pitchFamily="34" charset="0"/>
              </a:rPr>
              <a:t>The court held that the powers of seizure under PACE 1984 allowed the seizure of the whole premises, where this is physically possible.</a:t>
            </a:r>
          </a:p>
          <a:p>
            <a:pPr defTabSz="927015" eaLnBrk="0" fontAlgn="base" hangingPunct="0">
              <a:spcBef>
                <a:spcPct val="30000"/>
              </a:spcBef>
              <a:spcAft>
                <a:spcPct val="0"/>
              </a:spcAft>
              <a:defRPr/>
            </a:pPr>
            <a:endParaRPr lang="en-GB" altLang="en-US" sz="1600" dirty="0">
              <a:solidFill>
                <a:srgbClr val="000000"/>
              </a:solidFill>
              <a:latin typeface="Arial" pitchFamily="34" charset="0"/>
              <a:ea typeface="ＭＳ Ｐゴシック" pitchFamily="-112" charset="-128"/>
              <a:cs typeface="Arial" pitchFamily="34" charset="0"/>
            </a:endParaRPr>
          </a:p>
          <a:p>
            <a:pPr defTabSz="927015" eaLnBrk="0" fontAlgn="base" hangingPunct="0">
              <a:spcBef>
                <a:spcPct val="30000"/>
              </a:spcBef>
              <a:spcAft>
                <a:spcPct val="0"/>
              </a:spcAft>
              <a:defRPr/>
            </a:pPr>
            <a:endParaRPr lang="en-GB" altLang="en-US" sz="1600" dirty="0">
              <a:solidFill>
                <a:srgbClr val="000000"/>
              </a:solidFill>
              <a:latin typeface="Arial" pitchFamily="34" charset="0"/>
              <a:ea typeface="ＭＳ Ｐゴシック" pitchFamily="-112" charset="-128"/>
              <a:cs typeface="ＭＳ Ｐゴシック" pitchFamily="-112" charset="-128"/>
            </a:endParaRPr>
          </a:p>
        </p:txBody>
      </p:sp>
    </p:spTree>
    <p:extLst>
      <p:ext uri="{BB962C8B-B14F-4D97-AF65-F5344CB8AC3E}">
        <p14:creationId xmlns:p14="http://schemas.microsoft.com/office/powerpoint/2010/main" val="356575691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Rot="1" noChangeAspect="1" noChangeArrowheads="1" noTextEdit="1"/>
          </p:cNvSpPr>
          <p:nvPr>
            <p:ph type="sldImg"/>
          </p:nvPr>
        </p:nvSpPr>
        <p:spPr>
          <a:xfrm>
            <a:off x="1903413" y="238125"/>
            <a:ext cx="3155950" cy="1776413"/>
          </a:xfrm>
          <a:ln/>
        </p:spPr>
      </p:sp>
      <p:sp>
        <p:nvSpPr>
          <p:cNvPr id="31747" name="Rectangle 3"/>
          <p:cNvSpPr>
            <a:spLocks noGrp="1" noChangeArrowheads="1"/>
          </p:cNvSpPr>
          <p:nvPr>
            <p:ph type="body" idx="1"/>
          </p:nvPr>
        </p:nvSpPr>
        <p:spPr>
          <a:xfrm>
            <a:off x="528691" y="2419033"/>
            <a:ext cx="5664996" cy="7124002"/>
          </a:xfrm>
          <a:noFill/>
        </p:spPr>
        <p:txBody>
          <a:bodyPr/>
          <a:lstStyle/>
          <a:p>
            <a:r>
              <a:rPr lang="en-GB" altLang="en-US" b="1" dirty="0">
                <a:cs typeface="Arial" pitchFamily="34" charset="0"/>
              </a:rPr>
              <a:t>State:</a:t>
            </a:r>
          </a:p>
          <a:p>
            <a:r>
              <a:rPr lang="en-GB" altLang="en-US" dirty="0">
                <a:cs typeface="Arial" pitchFamily="34" charset="0"/>
              </a:rPr>
              <a:t>Items seized under Section 19 may be seized only where this is necessary to prevent their concealment, alteration, loss or damage or destruction.</a:t>
            </a:r>
          </a:p>
          <a:p>
            <a:endParaRPr lang="en-GB" altLang="en-US" dirty="0">
              <a:cs typeface="Arial" pitchFamily="34" charset="0"/>
            </a:endParaRPr>
          </a:p>
          <a:p>
            <a:r>
              <a:rPr lang="en-GB" altLang="en-US" dirty="0">
                <a:cs typeface="Arial" pitchFamily="34" charset="0"/>
              </a:rPr>
              <a:t>Items may be photographed or copied.</a:t>
            </a:r>
          </a:p>
          <a:p>
            <a:r>
              <a:rPr lang="en-GB" altLang="en-US" dirty="0">
                <a:cs typeface="Arial" pitchFamily="34" charset="0"/>
              </a:rPr>
              <a:t>No item may be seized which is subject to legal proceedings.</a:t>
            </a:r>
          </a:p>
          <a:p>
            <a:pPr>
              <a:spcBef>
                <a:spcPts val="504"/>
              </a:spcBef>
              <a:spcAft>
                <a:spcPts val="504"/>
              </a:spcAft>
            </a:pPr>
            <a:endParaRPr lang="en-GB" altLang="en-US" dirty="0">
              <a:cs typeface="Arial" pitchFamily="34" charset="0"/>
            </a:endParaRPr>
          </a:p>
          <a:p>
            <a:pPr>
              <a:spcBef>
                <a:spcPts val="504"/>
              </a:spcBef>
              <a:spcAft>
                <a:spcPts val="504"/>
              </a:spcAft>
            </a:pPr>
            <a:r>
              <a:rPr lang="en-GB" altLang="en-US" dirty="0">
                <a:cs typeface="Arial" pitchFamily="34" charset="0"/>
              </a:rPr>
              <a:t>This relates to communications between the individual and any legal representative.</a:t>
            </a:r>
            <a:br>
              <a:rPr lang="en-GB" altLang="en-US" dirty="0">
                <a:cs typeface="Arial" pitchFamily="34" charset="0"/>
              </a:rPr>
            </a:br>
            <a:endParaRPr lang="en-GB" altLang="en-US" dirty="0">
              <a:cs typeface="Arial" pitchFamily="34" charset="0"/>
            </a:endParaRPr>
          </a:p>
          <a:p>
            <a:endParaRPr lang="en-GB" altLang="en-US" dirty="0">
              <a:latin typeface="Times New Roman" pitchFamily="18" charset="0"/>
            </a:endParaRPr>
          </a:p>
        </p:txBody>
      </p:sp>
    </p:spTree>
    <p:extLst>
      <p:ext uri="{BB962C8B-B14F-4D97-AF65-F5344CB8AC3E}">
        <p14:creationId xmlns:p14="http://schemas.microsoft.com/office/powerpoint/2010/main" val="142049546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Rot="1" noChangeAspect="1" noChangeArrowheads="1" noTextEdit="1"/>
          </p:cNvSpPr>
          <p:nvPr>
            <p:ph type="sldImg"/>
          </p:nvPr>
        </p:nvSpPr>
        <p:spPr>
          <a:xfrm>
            <a:off x="2220913" y="238125"/>
            <a:ext cx="2452687" cy="1381125"/>
          </a:xfrm>
          <a:ln/>
        </p:spPr>
      </p:sp>
      <p:sp>
        <p:nvSpPr>
          <p:cNvPr id="32771" name="Rectangle 3"/>
          <p:cNvSpPr>
            <a:spLocks noGrp="1" noChangeArrowheads="1"/>
          </p:cNvSpPr>
          <p:nvPr>
            <p:ph type="body" idx="1"/>
          </p:nvPr>
        </p:nvSpPr>
        <p:spPr>
          <a:xfrm>
            <a:off x="460185" y="1764788"/>
            <a:ext cx="5730373" cy="7487471"/>
          </a:xfrm>
          <a:noFill/>
        </p:spPr>
        <p:txBody>
          <a:bodyPr/>
          <a:lstStyle/>
          <a:p>
            <a:r>
              <a:rPr lang="en-GB" altLang="en-US" b="1" dirty="0">
                <a:latin typeface="Arial" pitchFamily="34" charset="0"/>
              </a:rPr>
              <a:t>State:</a:t>
            </a:r>
          </a:p>
          <a:p>
            <a:pPr>
              <a:spcBef>
                <a:spcPts val="0"/>
              </a:spcBef>
              <a:spcAft>
                <a:spcPts val="1217"/>
              </a:spcAft>
            </a:pPr>
            <a:r>
              <a:rPr lang="en-GB" altLang="en-US" dirty="0">
                <a:latin typeface="Arial" pitchFamily="34" charset="0"/>
              </a:rPr>
              <a:t>Organised searches will usually have an officer in charge (drugs), then you may also have an exhibits officer but a lot of the time it will be only you.</a:t>
            </a:r>
          </a:p>
          <a:p>
            <a:pPr>
              <a:spcBef>
                <a:spcPts val="0"/>
              </a:spcBef>
              <a:spcAft>
                <a:spcPts val="1217"/>
              </a:spcAft>
            </a:pPr>
            <a:r>
              <a:rPr lang="en-GB" altLang="en-US" dirty="0">
                <a:latin typeface="Arial" pitchFamily="34" charset="0"/>
              </a:rPr>
              <a:t>You must always consider the following:</a:t>
            </a:r>
          </a:p>
          <a:p>
            <a:pPr>
              <a:spcBef>
                <a:spcPts val="0"/>
              </a:spcBef>
              <a:spcAft>
                <a:spcPts val="1217"/>
              </a:spcAft>
            </a:pPr>
            <a:r>
              <a:rPr lang="en-GB" altLang="en-US" dirty="0">
                <a:latin typeface="Arial" pitchFamily="34" charset="0"/>
              </a:rPr>
              <a:t>Complying with The Codes of Practice.</a:t>
            </a:r>
          </a:p>
          <a:p>
            <a:pPr>
              <a:spcBef>
                <a:spcPts val="0"/>
              </a:spcBef>
              <a:spcAft>
                <a:spcPts val="1217"/>
              </a:spcAft>
            </a:pPr>
            <a:r>
              <a:rPr lang="en-GB" altLang="en-US" dirty="0">
                <a:latin typeface="Arial" pitchFamily="34" charset="0"/>
              </a:rPr>
              <a:t>The search must be at a reasonable hour, unless frustrate purpose of the search.</a:t>
            </a:r>
          </a:p>
          <a:p>
            <a:pPr>
              <a:spcBef>
                <a:spcPts val="0"/>
              </a:spcBef>
              <a:spcAft>
                <a:spcPts val="1217"/>
              </a:spcAft>
            </a:pPr>
            <a:r>
              <a:rPr lang="en-GB" altLang="en-US" dirty="0">
                <a:latin typeface="Arial" pitchFamily="34" charset="0"/>
              </a:rPr>
              <a:t>Consideration for the property.  You must treat the property with care and leave the premises as you found it.</a:t>
            </a:r>
          </a:p>
          <a:p>
            <a:pPr>
              <a:spcBef>
                <a:spcPts val="0"/>
              </a:spcBef>
              <a:spcAft>
                <a:spcPts val="1217"/>
              </a:spcAft>
            </a:pPr>
            <a:r>
              <a:rPr lang="en-GB" altLang="en-US" dirty="0">
                <a:latin typeface="Arial" pitchFamily="34" charset="0"/>
              </a:rPr>
              <a:t>Privacy of occupant.  You must comply with the HRA and the DPA in relation to the person and any property found.</a:t>
            </a:r>
          </a:p>
          <a:p>
            <a:pPr>
              <a:spcBef>
                <a:spcPts val="0"/>
              </a:spcBef>
              <a:spcAft>
                <a:spcPts val="1217"/>
              </a:spcAft>
            </a:pPr>
            <a:r>
              <a:rPr lang="en-GB" altLang="en-US" dirty="0">
                <a:latin typeface="Arial" pitchFamily="34" charset="0"/>
              </a:rPr>
              <a:t>The search must only be to the extent necessary to achieve the  object of search.</a:t>
            </a:r>
          </a:p>
          <a:p>
            <a:r>
              <a:rPr lang="en-GB" altLang="en-US" dirty="0">
                <a:latin typeface="Arial" pitchFamily="34" charset="0"/>
              </a:rPr>
              <a:t>The occupier may have someone else present,  Unless this would:</a:t>
            </a:r>
          </a:p>
          <a:p>
            <a:r>
              <a:rPr lang="en-GB" altLang="en-US" dirty="0">
                <a:latin typeface="Arial" pitchFamily="34" charset="0"/>
              </a:rPr>
              <a:t>Hinder the investigation.</a:t>
            </a:r>
          </a:p>
          <a:p>
            <a:r>
              <a:rPr lang="en-GB" altLang="en-US" dirty="0">
                <a:latin typeface="Arial" pitchFamily="34" charset="0"/>
              </a:rPr>
              <a:t>Cause unreasonable delay.</a:t>
            </a:r>
          </a:p>
          <a:p>
            <a:endParaRPr lang="en-GB" altLang="en-US" dirty="0">
              <a:latin typeface="Arial" pitchFamily="34" charset="0"/>
            </a:endParaRPr>
          </a:p>
          <a:p>
            <a:r>
              <a:rPr lang="en-GB" altLang="en-US" dirty="0">
                <a:latin typeface="Arial" pitchFamily="34" charset="0"/>
              </a:rPr>
              <a:t>Before leaving premises entered by force,  it must be secured.  This can be achieved by:</a:t>
            </a:r>
          </a:p>
          <a:p>
            <a:r>
              <a:rPr lang="en-GB" altLang="en-US" dirty="0">
                <a:latin typeface="Arial" pitchFamily="34" charset="0"/>
              </a:rPr>
              <a:t>Arranging for the occupier or agent to be present or any other appropriate means.</a:t>
            </a:r>
          </a:p>
          <a:p>
            <a:endParaRPr lang="en-GB" altLang="en-US" sz="1800" b="1" dirty="0">
              <a:solidFill>
                <a:schemeClr val="hlink"/>
              </a:solidFill>
            </a:endParaRPr>
          </a:p>
        </p:txBody>
      </p:sp>
    </p:spTree>
    <p:extLst>
      <p:ext uri="{BB962C8B-B14F-4D97-AF65-F5344CB8AC3E}">
        <p14:creationId xmlns:p14="http://schemas.microsoft.com/office/powerpoint/2010/main" val="13072707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xfrm>
            <a:off x="2197100" y="238125"/>
            <a:ext cx="2452688" cy="1381125"/>
          </a:xfrm>
          <a:ln/>
        </p:spPr>
      </p:sp>
      <p:sp>
        <p:nvSpPr>
          <p:cNvPr id="37891" name="Rectangle 3"/>
          <p:cNvSpPr>
            <a:spLocks noGrp="1" noChangeArrowheads="1"/>
          </p:cNvSpPr>
          <p:nvPr>
            <p:ph type="body" idx="1"/>
          </p:nvPr>
        </p:nvSpPr>
        <p:spPr>
          <a:xfrm>
            <a:off x="313252" y="1764787"/>
            <a:ext cx="6097706" cy="7632860"/>
          </a:xfrm>
        </p:spPr>
        <p:txBody>
          <a:bodyPr/>
          <a:lstStyle/>
          <a:p>
            <a:pPr>
              <a:spcBef>
                <a:spcPts val="0"/>
              </a:spcBef>
              <a:spcAft>
                <a:spcPts val="1420"/>
              </a:spcAft>
            </a:pPr>
            <a:r>
              <a:rPr lang="en-GB" altLang="en-US" b="1" dirty="0"/>
              <a:t>State:</a:t>
            </a:r>
          </a:p>
          <a:p>
            <a:pPr>
              <a:spcBef>
                <a:spcPts val="0"/>
              </a:spcBef>
              <a:spcAft>
                <a:spcPts val="1420"/>
              </a:spcAft>
            </a:pPr>
            <a:r>
              <a:rPr lang="en-GB" altLang="en-US" dirty="0"/>
              <a:t>Reasonable force may be used when the occupier has refused entry, it is impossible to communicate with occupier, the premises are unoccupied or, the occupier is known to be absent or there are reasonable grounds to believe that it would frustrate the object of the search or endanger officers or other persons</a:t>
            </a:r>
          </a:p>
          <a:p>
            <a:pPr>
              <a:spcBef>
                <a:spcPts val="0"/>
              </a:spcBef>
              <a:spcAft>
                <a:spcPts val="1420"/>
              </a:spcAft>
            </a:pPr>
            <a:r>
              <a:rPr lang="en-GB" dirty="0"/>
              <a:t>The responsibility for the use of Force is an individual decision, which may have to be justified in legal / disciplinary proceedings.</a:t>
            </a:r>
          </a:p>
          <a:p>
            <a:pPr>
              <a:spcBef>
                <a:spcPts val="0"/>
              </a:spcBef>
              <a:spcAft>
                <a:spcPts val="1420"/>
              </a:spcAft>
            </a:pPr>
            <a:r>
              <a:rPr lang="en-GB" b="1" dirty="0"/>
              <a:t>The three core questions for police (as to when force may be used, and to what extent)</a:t>
            </a:r>
          </a:p>
          <a:p>
            <a:pPr>
              <a:spcBef>
                <a:spcPts val="0"/>
              </a:spcBef>
              <a:spcAft>
                <a:spcPts val="1420"/>
              </a:spcAft>
            </a:pPr>
            <a:r>
              <a:rPr lang="en-GB" dirty="0"/>
              <a:t>1. Would the use of force have a lawful objective (e.g. Effecting a lawful arrest) and, if so, how immediate and grave is the threat posed?</a:t>
            </a:r>
          </a:p>
          <a:p>
            <a:pPr>
              <a:spcBef>
                <a:spcPts val="0"/>
              </a:spcBef>
              <a:spcAft>
                <a:spcPts val="1420"/>
              </a:spcAft>
            </a:pPr>
            <a:r>
              <a:rPr lang="en-GB" dirty="0"/>
              <a:t>2. Are there any means, short of the use of force, capable of attaining the lawful objective identified?</a:t>
            </a:r>
          </a:p>
          <a:p>
            <a:pPr>
              <a:spcBef>
                <a:spcPts val="0"/>
              </a:spcBef>
              <a:spcAft>
                <a:spcPts val="1420"/>
              </a:spcAft>
            </a:pPr>
            <a:r>
              <a:rPr lang="en-GB" dirty="0"/>
              <a:t>3. Having regard to the nature and gravity of the threat, and the potential for adverse consequences to arise from the use of force, what is the minimum level of force required to attain the objective identified, and would the use of that level of force be proportionate or excessive?</a:t>
            </a:r>
          </a:p>
          <a:p>
            <a:pPr>
              <a:spcBef>
                <a:spcPts val="0"/>
              </a:spcBef>
              <a:spcAft>
                <a:spcPts val="1420"/>
              </a:spcAft>
            </a:pPr>
            <a:r>
              <a:rPr lang="en-GB" dirty="0"/>
              <a:t>An officer asking each of these three questions, and acting according to the answers, will be likely to identify the correct considerations governing the use of force, and therefore to be acting lawfully.</a:t>
            </a:r>
            <a:endParaRPr lang="en-US" altLang="en-US" dirty="0">
              <a:latin typeface="Arial" pitchFamily="34" charset="0"/>
            </a:endParaRPr>
          </a:p>
        </p:txBody>
      </p:sp>
    </p:spTree>
    <p:extLst>
      <p:ext uri="{BB962C8B-B14F-4D97-AF65-F5344CB8AC3E}">
        <p14:creationId xmlns:p14="http://schemas.microsoft.com/office/powerpoint/2010/main" val="427569560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Rot="1" noChangeAspect="1" noChangeArrowheads="1" noTextEdit="1"/>
          </p:cNvSpPr>
          <p:nvPr>
            <p:ph type="sldImg"/>
          </p:nvPr>
        </p:nvSpPr>
        <p:spPr>
          <a:xfrm>
            <a:off x="2328863" y="238125"/>
            <a:ext cx="2160587" cy="1216025"/>
          </a:xfrm>
          <a:ln/>
        </p:spPr>
      </p:sp>
      <p:sp>
        <p:nvSpPr>
          <p:cNvPr id="81923" name="Rectangle 3"/>
          <p:cNvSpPr>
            <a:spLocks noGrp="1" noChangeArrowheads="1"/>
          </p:cNvSpPr>
          <p:nvPr>
            <p:ph type="body" idx="1"/>
          </p:nvPr>
        </p:nvSpPr>
        <p:spPr>
          <a:xfrm>
            <a:off x="460184" y="1692093"/>
            <a:ext cx="5877307" cy="7850942"/>
          </a:xfrm>
        </p:spPr>
        <p:txBody>
          <a:bodyPr/>
          <a:lstStyle/>
          <a:p>
            <a:pPr eaLnBrk="1" hangingPunct="1">
              <a:lnSpc>
                <a:spcPct val="120000"/>
              </a:lnSpc>
            </a:pPr>
            <a:r>
              <a:rPr lang="en-GB" altLang="en-US" b="1" dirty="0"/>
              <a:t>State:</a:t>
            </a:r>
          </a:p>
          <a:p>
            <a:pPr eaLnBrk="1" hangingPunct="1">
              <a:lnSpc>
                <a:spcPct val="120000"/>
              </a:lnSpc>
            </a:pPr>
            <a:r>
              <a:rPr lang="en-GB" altLang="en-US" dirty="0"/>
              <a:t>We will now work our way through an incident,</a:t>
            </a:r>
          </a:p>
          <a:p>
            <a:pPr eaLnBrk="1" hangingPunct="1">
              <a:lnSpc>
                <a:spcPct val="120000"/>
              </a:lnSpc>
            </a:pPr>
            <a:r>
              <a:rPr lang="en-GB" altLang="en-US" dirty="0"/>
              <a:t>At 0330 one morning an anonymous telephone call is received by the control room.  The caller says,</a:t>
            </a:r>
          </a:p>
          <a:p>
            <a:pPr eaLnBrk="1" hangingPunct="1">
              <a:lnSpc>
                <a:spcPct val="120000"/>
              </a:lnSpc>
            </a:pPr>
            <a:r>
              <a:rPr lang="en-GB" altLang="en-US" dirty="0"/>
              <a:t>“Tony Donavan went out with another man about half an hour ago in a white van.  They have just returned in the van and they are carrying black plastic bags into </a:t>
            </a:r>
            <a:r>
              <a:rPr lang="en-GB" altLang="en-US" dirty="0" err="1"/>
              <a:t>Tony’s</a:t>
            </a:r>
            <a:r>
              <a:rPr lang="en-GB" altLang="en-US" dirty="0"/>
              <a:t> house.   I don’t know what is in the bags but they appear to be full, but quite light.”</a:t>
            </a:r>
          </a:p>
          <a:p>
            <a:pPr eaLnBrk="1" hangingPunct="1">
              <a:lnSpc>
                <a:spcPct val="120000"/>
              </a:lnSpc>
            </a:pPr>
            <a:r>
              <a:rPr lang="en-GB" altLang="en-US" dirty="0"/>
              <a:t>When asked by the operator the caller says, he does not know the second man.  He refuses to give his name because he describes Donavan as a nasty piece of work.</a:t>
            </a:r>
          </a:p>
          <a:p>
            <a:pPr>
              <a:spcBef>
                <a:spcPct val="20000"/>
              </a:spcBef>
              <a:spcAft>
                <a:spcPct val="0"/>
              </a:spcAft>
            </a:pPr>
            <a:endParaRPr lang="en-GB" altLang="en-US" dirty="0"/>
          </a:p>
          <a:p>
            <a:pPr eaLnBrk="1" hangingPunct="1">
              <a:lnSpc>
                <a:spcPct val="120000"/>
              </a:lnSpc>
            </a:pPr>
            <a:r>
              <a:rPr lang="en-GB" altLang="en-US" dirty="0"/>
              <a:t>Tony Donavan is a well known local burglar and drug dealer.  He is presently on bail to Crown Court for burglary offences, committed in local shops and garages.  He is known to live at 32, Bradley Drive, </a:t>
            </a:r>
            <a:r>
              <a:rPr lang="en-GB" altLang="en-US" dirty="0" err="1"/>
              <a:t>Sandford</a:t>
            </a:r>
            <a:r>
              <a:rPr lang="en-GB" altLang="en-US" dirty="0"/>
              <a:t>, with his wife and one year old son.  The house is a semi detached, built in the 1930s and owned by the local council.</a:t>
            </a:r>
          </a:p>
          <a:p>
            <a:pPr eaLnBrk="1" hangingPunct="1">
              <a:lnSpc>
                <a:spcPct val="120000"/>
              </a:lnSpc>
            </a:pPr>
            <a:r>
              <a:rPr lang="en-GB" altLang="en-US" dirty="0"/>
              <a:t>The call was made from a telephone box on Bradley Drive.</a:t>
            </a:r>
          </a:p>
          <a:p>
            <a:endParaRPr lang="en-GB" altLang="en-US" dirty="0">
              <a:latin typeface="Arial" pitchFamily="34" charset="0"/>
            </a:endParaRPr>
          </a:p>
          <a:p>
            <a:endParaRPr lang="en-GB" altLang="en-US" dirty="0">
              <a:latin typeface="Arial" pitchFamily="34" charset="0"/>
            </a:endParaRPr>
          </a:p>
        </p:txBody>
      </p:sp>
    </p:spTree>
    <p:extLst>
      <p:ext uri="{BB962C8B-B14F-4D97-AF65-F5344CB8AC3E}">
        <p14:creationId xmlns:p14="http://schemas.microsoft.com/office/powerpoint/2010/main" val="190679986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Rot="1" noChangeAspect="1" noChangeArrowheads="1" noTextEdit="1"/>
          </p:cNvSpPr>
          <p:nvPr>
            <p:ph type="sldImg"/>
          </p:nvPr>
        </p:nvSpPr>
        <p:spPr>
          <a:xfrm>
            <a:off x="2211388" y="238125"/>
            <a:ext cx="2354262" cy="1325563"/>
          </a:xfrm>
          <a:ln/>
        </p:spPr>
      </p:sp>
      <p:sp>
        <p:nvSpPr>
          <p:cNvPr id="80899" name="Rectangle 3"/>
          <p:cNvSpPr>
            <a:spLocks noGrp="1" noChangeArrowheads="1"/>
          </p:cNvSpPr>
          <p:nvPr>
            <p:ph type="body" idx="1"/>
          </p:nvPr>
        </p:nvSpPr>
        <p:spPr>
          <a:xfrm>
            <a:off x="460185" y="1764787"/>
            <a:ext cx="6024240" cy="7418235"/>
          </a:xfrm>
        </p:spPr>
        <p:txBody>
          <a:bodyPr/>
          <a:lstStyle/>
          <a:p>
            <a:pPr eaLnBrk="1" hangingPunct="1">
              <a:lnSpc>
                <a:spcPct val="120000"/>
              </a:lnSpc>
              <a:spcBef>
                <a:spcPts val="0"/>
              </a:spcBef>
              <a:spcAft>
                <a:spcPts val="1217"/>
              </a:spcAft>
            </a:pPr>
            <a:r>
              <a:rPr lang="en-GB" altLang="en-US" b="1" dirty="0"/>
              <a:t>State:  </a:t>
            </a:r>
            <a:r>
              <a:rPr lang="en-GB" altLang="en-US" dirty="0"/>
              <a:t>The information is relayed to you because Bradley Drive is on your beat.</a:t>
            </a:r>
          </a:p>
          <a:p>
            <a:pPr eaLnBrk="1" hangingPunct="1">
              <a:lnSpc>
                <a:spcPct val="120000"/>
              </a:lnSpc>
              <a:spcBef>
                <a:spcPts val="0"/>
              </a:spcBef>
              <a:spcAft>
                <a:spcPts val="1217"/>
              </a:spcAft>
            </a:pPr>
            <a:r>
              <a:rPr lang="en-GB" altLang="en-US" dirty="0"/>
              <a:t>You are able to see from the end of Bradley Drive that there is a dark vehicle outside Tony Donavan’s house.  The house is in darkness.</a:t>
            </a:r>
          </a:p>
          <a:p>
            <a:pPr eaLnBrk="1" hangingPunct="1">
              <a:lnSpc>
                <a:spcPct val="120000"/>
              </a:lnSpc>
            </a:pPr>
            <a:r>
              <a:rPr lang="en-GB" altLang="en-US" b="1" dirty="0"/>
              <a:t>Possible options</a:t>
            </a:r>
          </a:p>
          <a:p>
            <a:pPr eaLnBrk="1" hangingPunct="1">
              <a:lnSpc>
                <a:spcPct val="120000"/>
              </a:lnSpc>
            </a:pPr>
            <a:r>
              <a:rPr lang="en-GB" altLang="en-US" dirty="0"/>
              <a:t>Do nothing</a:t>
            </a:r>
          </a:p>
          <a:p>
            <a:pPr eaLnBrk="1" hangingPunct="1">
              <a:lnSpc>
                <a:spcPct val="120000"/>
              </a:lnSpc>
            </a:pPr>
            <a:r>
              <a:rPr lang="en-GB" altLang="en-US" dirty="0"/>
              <a:t>Keep observations to see if anyone leaves with the suspect or leaves the property</a:t>
            </a:r>
          </a:p>
          <a:p>
            <a:pPr eaLnBrk="1" hangingPunct="1">
              <a:lnSpc>
                <a:spcPct val="120000"/>
              </a:lnSpc>
            </a:pPr>
            <a:r>
              <a:rPr lang="en-GB" altLang="en-US" dirty="0"/>
              <a:t>Approach the house, inform the occupant of the allegation and ask for an explanation and for permission to search</a:t>
            </a:r>
          </a:p>
          <a:p>
            <a:pPr eaLnBrk="1" hangingPunct="1">
              <a:lnSpc>
                <a:spcPct val="120000"/>
              </a:lnSpc>
            </a:pPr>
            <a:r>
              <a:rPr lang="en-GB" altLang="en-US" dirty="0"/>
              <a:t>Enter the premises using the power under Section 17(1)(b) PACE to arrest for an indictable offence</a:t>
            </a:r>
          </a:p>
          <a:p>
            <a:pPr eaLnBrk="1" hangingPunct="1">
              <a:lnSpc>
                <a:spcPct val="120000"/>
              </a:lnSpc>
            </a:pPr>
            <a:r>
              <a:rPr lang="en-GB" altLang="en-US" dirty="0"/>
              <a:t>Apply to a magistrate for a warrant under Section 8 PACE to enter and search the premises</a:t>
            </a:r>
            <a:r>
              <a:rPr lang="en-GB" altLang="en-US" sz="400" b="1" dirty="0"/>
              <a:t>	</a:t>
            </a:r>
          </a:p>
          <a:p>
            <a:pPr eaLnBrk="1" hangingPunct="1">
              <a:lnSpc>
                <a:spcPct val="120000"/>
              </a:lnSpc>
            </a:pPr>
            <a:r>
              <a:rPr lang="en-GB" altLang="en-US" b="1" dirty="0"/>
              <a:t>	</a:t>
            </a:r>
            <a:endParaRPr lang="en-GB" altLang="en-US" dirty="0">
              <a:latin typeface="Arial" pitchFamily="34" charset="0"/>
            </a:endParaRPr>
          </a:p>
        </p:txBody>
      </p:sp>
    </p:spTree>
    <p:extLst>
      <p:ext uri="{BB962C8B-B14F-4D97-AF65-F5344CB8AC3E}">
        <p14:creationId xmlns:p14="http://schemas.microsoft.com/office/powerpoint/2010/main" val="285954990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a:xfrm>
            <a:off x="2497138" y="238125"/>
            <a:ext cx="1778000" cy="1001713"/>
          </a:xfrm>
          <a:ln/>
        </p:spPr>
      </p:sp>
      <p:sp>
        <p:nvSpPr>
          <p:cNvPr id="82947" name="Rectangle 3"/>
          <p:cNvSpPr>
            <a:spLocks noGrp="1" noChangeArrowheads="1"/>
          </p:cNvSpPr>
          <p:nvPr>
            <p:ph type="body" idx="1"/>
          </p:nvPr>
        </p:nvSpPr>
        <p:spPr/>
        <p:txBody>
          <a:bodyPr/>
          <a:lstStyle/>
          <a:p>
            <a:r>
              <a:rPr lang="en-GB" altLang="en-US" b="1" dirty="0"/>
              <a:t>QTS:  </a:t>
            </a:r>
            <a:r>
              <a:rPr lang="en-GB" altLang="en-US" dirty="0"/>
              <a:t>What does this piece of information mean?</a:t>
            </a:r>
          </a:p>
          <a:p>
            <a:r>
              <a:rPr lang="en-GB" altLang="en-US" b="1" dirty="0"/>
              <a:t>A:  I</a:t>
            </a:r>
            <a:r>
              <a:rPr lang="en-GB" altLang="en-US" dirty="0"/>
              <a:t>t is likely that the plastic bags taken into Donavan’s house contained the cigarettes from this burglary.</a:t>
            </a:r>
            <a:r>
              <a:rPr lang="en-GB" altLang="en-US" b="1" dirty="0"/>
              <a:t>	</a:t>
            </a:r>
          </a:p>
          <a:p>
            <a:endParaRPr lang="en-GB" altLang="en-US" b="1" dirty="0"/>
          </a:p>
          <a:p>
            <a:r>
              <a:rPr lang="en-GB" altLang="en-US" b="1" dirty="0"/>
              <a:t>QTS:  </a:t>
            </a:r>
            <a:r>
              <a:rPr lang="en-GB" altLang="en-US" dirty="0"/>
              <a:t>What are you going to do with this information?</a:t>
            </a:r>
            <a:endParaRPr lang="en-GB" altLang="en-US" b="1" dirty="0"/>
          </a:p>
          <a:p>
            <a:r>
              <a:rPr lang="en-GB" altLang="en-US" b="1" dirty="0"/>
              <a:t>A:  U</a:t>
            </a:r>
            <a:r>
              <a:rPr lang="en-GB" altLang="en-US" dirty="0"/>
              <a:t>sing Section 17(1)(b) PACE power to enter the property and arrest Donavan and the other suspect.  </a:t>
            </a:r>
          </a:p>
          <a:p>
            <a:endParaRPr lang="en-GB" altLang="en-US" dirty="0"/>
          </a:p>
          <a:p>
            <a:r>
              <a:rPr lang="en-GB" altLang="en-US" b="1" dirty="0"/>
              <a:t>QTS:  </a:t>
            </a:r>
            <a:r>
              <a:rPr lang="en-GB" altLang="en-US" dirty="0"/>
              <a:t>Is there anything else you are considering?</a:t>
            </a:r>
            <a:endParaRPr lang="en-GB" altLang="en-US" b="1" dirty="0"/>
          </a:p>
          <a:p>
            <a:r>
              <a:rPr lang="en-GB" altLang="en-US" b="1" dirty="0"/>
              <a:t>A: </a:t>
            </a:r>
            <a:r>
              <a:rPr lang="en-GB" altLang="en-US" dirty="0"/>
              <a:t>Search the house for the cigarettes under Section 18 of PACE.</a:t>
            </a:r>
          </a:p>
          <a:p>
            <a:r>
              <a:rPr lang="en-GB" altLang="en-US" b="1" dirty="0"/>
              <a:t>	</a:t>
            </a:r>
            <a:endParaRPr lang="en-GB" altLang="en-US" dirty="0">
              <a:latin typeface="Arial" pitchFamily="34" charset="0"/>
            </a:endParaRPr>
          </a:p>
        </p:txBody>
      </p:sp>
    </p:spTree>
    <p:extLst>
      <p:ext uri="{BB962C8B-B14F-4D97-AF65-F5344CB8AC3E}">
        <p14:creationId xmlns:p14="http://schemas.microsoft.com/office/powerpoint/2010/main" val="261807934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52713" y="276225"/>
            <a:ext cx="1492250" cy="839788"/>
          </a:xfrm>
        </p:spPr>
      </p:sp>
      <p:sp>
        <p:nvSpPr>
          <p:cNvPr id="3" name="Notes Placeholder 2"/>
          <p:cNvSpPr>
            <a:spLocks noGrp="1"/>
          </p:cNvSpPr>
          <p:nvPr>
            <p:ph type="body" idx="1"/>
          </p:nvPr>
        </p:nvSpPr>
        <p:spPr/>
        <p:txBody>
          <a:bodyPr>
            <a:normAutofit/>
          </a:bodyPr>
          <a:lstStyle/>
          <a:p>
            <a:r>
              <a:rPr lang="en-GB" b="1" dirty="0"/>
              <a:t>QTS:  </a:t>
            </a:r>
            <a:r>
              <a:rPr lang="en-GB" dirty="0"/>
              <a:t>How long would you wait at the door?</a:t>
            </a:r>
          </a:p>
          <a:p>
            <a:endParaRPr lang="en-GB" b="1" dirty="0"/>
          </a:p>
          <a:p>
            <a:r>
              <a:rPr lang="en-GB" b="1" dirty="0"/>
              <a:t>A:   </a:t>
            </a:r>
            <a:r>
              <a:rPr lang="en-GB" dirty="0"/>
              <a:t>Long enough to satisfy yourself that no-one will answer.</a:t>
            </a:r>
          </a:p>
          <a:p>
            <a:endParaRPr lang="en-GB" b="1" dirty="0"/>
          </a:p>
          <a:p>
            <a:r>
              <a:rPr lang="en-GB" b="1" dirty="0"/>
              <a:t>State:</a:t>
            </a:r>
          </a:p>
          <a:p>
            <a:r>
              <a:rPr lang="en-GB" dirty="0"/>
              <a:t>The question of waiting will depend upon the circumstances you face.</a:t>
            </a:r>
          </a:p>
          <a:p>
            <a:endParaRPr lang="en-GB" dirty="0"/>
          </a:p>
          <a:p>
            <a:r>
              <a:rPr lang="en-GB" dirty="0"/>
              <a:t>For example, if you we going to search a property for drugs you would not want to give the occupiers the opportunity to dispose of the evidence.</a:t>
            </a:r>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solidFill>
                  <a:srgbClr val="000000"/>
                </a:solidFill>
              </a:rPr>
              <a:pPr>
                <a:defRPr/>
              </a:pPr>
              <a:t>49</a:t>
            </a:fld>
            <a:endParaRPr lang="en-GB" altLang="en-US">
              <a:solidFill>
                <a:srgbClr val="000000"/>
              </a:solidFill>
            </a:endParaRPr>
          </a:p>
        </p:txBody>
      </p:sp>
    </p:spTree>
    <p:extLst>
      <p:ext uri="{BB962C8B-B14F-4D97-AF65-F5344CB8AC3E}">
        <p14:creationId xmlns:p14="http://schemas.microsoft.com/office/powerpoint/2010/main" val="44788488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52713" y="276225"/>
            <a:ext cx="1492250" cy="839788"/>
          </a:xfrm>
        </p:spPr>
      </p:sp>
      <p:sp>
        <p:nvSpPr>
          <p:cNvPr id="3" name="Notes Placeholder 2"/>
          <p:cNvSpPr>
            <a:spLocks noGrp="1"/>
          </p:cNvSpPr>
          <p:nvPr>
            <p:ph type="body" idx="1"/>
          </p:nvPr>
        </p:nvSpPr>
        <p:spPr/>
        <p:txBody>
          <a:bodyPr>
            <a:normAutofit/>
          </a:bodyPr>
          <a:lstStyle/>
          <a:p>
            <a:pPr eaLnBrk="1" hangingPunct="1"/>
            <a:r>
              <a:rPr lang="en-GB" altLang="en-US" b="1" dirty="0"/>
              <a:t>State:</a:t>
            </a:r>
          </a:p>
          <a:p>
            <a:pPr eaLnBrk="1" hangingPunct="1"/>
            <a:r>
              <a:rPr lang="en-GB" altLang="en-US" dirty="0"/>
              <a:t>Donavan comes to the door and is arrested immediately  </a:t>
            </a:r>
          </a:p>
          <a:p>
            <a:pPr eaLnBrk="1" hangingPunct="1"/>
            <a:r>
              <a:rPr lang="en-GB" altLang="en-US" dirty="0"/>
              <a:t>Donavan denies that there is another man in the house.  He says the only other people in the house are his wife and a family friend.</a:t>
            </a:r>
          </a:p>
          <a:p>
            <a:pPr eaLnBrk="1" hangingPunct="1"/>
            <a:endParaRPr lang="en-GB" altLang="en-US" dirty="0"/>
          </a:p>
          <a:p>
            <a:pPr eaLnBrk="1" hangingPunct="1"/>
            <a:r>
              <a:rPr lang="en-GB" altLang="en-US" b="1" dirty="0"/>
              <a:t>QTS:  </a:t>
            </a:r>
            <a:r>
              <a:rPr lang="en-GB" altLang="en-US" dirty="0"/>
              <a:t>What are you going to do with the information Donovan has given you?  Do you have reasonable grounds to believe that the other suspect is still on the premises?</a:t>
            </a:r>
          </a:p>
          <a:p>
            <a:pPr eaLnBrk="1" hangingPunct="1"/>
            <a:endParaRPr lang="en-GB" altLang="en-US" dirty="0"/>
          </a:p>
          <a:p>
            <a:pPr eaLnBrk="1" hangingPunct="1"/>
            <a:r>
              <a:rPr lang="en-GB" altLang="en-US" b="1" dirty="0"/>
              <a:t>SEE NEXT SLIDE FOR ANSWERS</a:t>
            </a:r>
          </a:p>
          <a:p>
            <a:pPr eaLnBrk="1" hangingPunct="1"/>
            <a:endParaRPr lang="en-GB" altLang="en-US" b="1" dirty="0"/>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solidFill>
                  <a:srgbClr val="000000"/>
                </a:solidFill>
              </a:rPr>
              <a:pPr>
                <a:defRPr/>
              </a:pPr>
              <a:t>50</a:t>
            </a:fld>
            <a:endParaRPr lang="en-GB" altLang="en-US">
              <a:solidFill>
                <a:srgbClr val="000000"/>
              </a:solidFill>
            </a:endParaRPr>
          </a:p>
        </p:txBody>
      </p:sp>
    </p:spTree>
    <p:extLst>
      <p:ext uri="{BB962C8B-B14F-4D97-AF65-F5344CB8AC3E}">
        <p14:creationId xmlns:p14="http://schemas.microsoft.com/office/powerpoint/2010/main" val="2384986566"/>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52713" y="276225"/>
            <a:ext cx="1492250" cy="839788"/>
          </a:xfrm>
        </p:spPr>
      </p:sp>
      <p:sp>
        <p:nvSpPr>
          <p:cNvPr id="3" name="Notes Placeholder 2"/>
          <p:cNvSpPr>
            <a:spLocks noGrp="1"/>
          </p:cNvSpPr>
          <p:nvPr>
            <p:ph type="body" idx="1"/>
          </p:nvPr>
        </p:nvSpPr>
        <p:spPr>
          <a:xfrm>
            <a:off x="386718" y="1474012"/>
            <a:ext cx="6024240" cy="7709010"/>
          </a:xfrm>
        </p:spPr>
        <p:txBody>
          <a:bodyPr>
            <a:normAutofit/>
          </a:bodyPr>
          <a:lstStyle/>
          <a:p>
            <a:r>
              <a:rPr lang="en-GB" b="1" dirty="0"/>
              <a:t>QTS:  </a:t>
            </a:r>
            <a:r>
              <a:rPr lang="en-GB" dirty="0"/>
              <a:t>What will you do now?</a:t>
            </a:r>
          </a:p>
          <a:p>
            <a:r>
              <a:rPr lang="en-GB" b="1" dirty="0"/>
              <a:t>A:  </a:t>
            </a:r>
            <a:r>
              <a:rPr lang="en-GB" dirty="0"/>
              <a:t>Section 17 search for </a:t>
            </a:r>
            <a:r>
              <a:rPr lang="en-GB" dirty="0" err="1"/>
              <a:t>Drydale</a:t>
            </a:r>
            <a:endParaRPr lang="en-GB" dirty="0"/>
          </a:p>
          <a:p>
            <a:r>
              <a:rPr lang="en-GB" dirty="0"/>
              <a:t>Take Donovan to custody.  If they choose this option:</a:t>
            </a:r>
          </a:p>
          <a:p>
            <a:r>
              <a:rPr lang="en-GB" b="1" dirty="0"/>
              <a:t>QTS:  </a:t>
            </a:r>
            <a:r>
              <a:rPr lang="en-GB" dirty="0"/>
              <a:t>What might happen if you leave the property?</a:t>
            </a:r>
          </a:p>
          <a:p>
            <a:r>
              <a:rPr lang="en-GB" b="1" dirty="0"/>
              <a:t>A: </a:t>
            </a:r>
            <a:r>
              <a:rPr lang="en-GB" dirty="0"/>
              <a:t>If the stolen property is on the premises and might be  CLADD.</a:t>
            </a:r>
          </a:p>
          <a:p>
            <a:endParaRPr lang="en-GB" b="1" dirty="0"/>
          </a:p>
          <a:p>
            <a:r>
              <a:rPr lang="en-GB" b="1" dirty="0"/>
              <a:t>A:  </a:t>
            </a:r>
            <a:r>
              <a:rPr lang="en-GB" dirty="0"/>
              <a:t>Obtain warrant. If they choose this  option</a:t>
            </a:r>
          </a:p>
          <a:p>
            <a:r>
              <a:rPr lang="en-GB" b="1" dirty="0"/>
              <a:t>QTS:  </a:t>
            </a:r>
            <a:r>
              <a:rPr lang="en-GB" dirty="0"/>
              <a:t>What might happen if you leave the property?</a:t>
            </a:r>
          </a:p>
          <a:p>
            <a:r>
              <a:rPr lang="en-GB" b="1" dirty="0"/>
              <a:t>A: </a:t>
            </a:r>
            <a:r>
              <a:rPr lang="en-GB" dirty="0"/>
              <a:t>If the stolen property is on the premises and might be  CLADD.</a:t>
            </a:r>
          </a:p>
          <a:p>
            <a:endParaRPr lang="en-GB" b="1" dirty="0"/>
          </a:p>
          <a:p>
            <a:r>
              <a:rPr lang="en-GB" b="1" dirty="0"/>
              <a:t>A: </a:t>
            </a:r>
            <a:r>
              <a:rPr lang="en-GB" dirty="0"/>
              <a:t>Section 18 search of the property. If they choose this  option</a:t>
            </a:r>
          </a:p>
          <a:p>
            <a:r>
              <a:rPr lang="en-GB" b="1" dirty="0"/>
              <a:t>QTS: </a:t>
            </a:r>
            <a:r>
              <a:rPr lang="en-GB" dirty="0"/>
              <a:t>Would you go for the Inspector’s authorisation</a:t>
            </a:r>
          </a:p>
          <a:p>
            <a:r>
              <a:rPr lang="en-GB" b="1" dirty="0"/>
              <a:t>A:  </a:t>
            </a:r>
            <a:r>
              <a:rPr lang="en-GB" dirty="0"/>
              <a:t>No same reason as above</a:t>
            </a:r>
          </a:p>
          <a:p>
            <a:endParaRPr lang="en-GB" b="1" dirty="0"/>
          </a:p>
          <a:p>
            <a:r>
              <a:rPr lang="en-GB" b="1" dirty="0"/>
              <a:t>DO THEY CONSIDER SEARCHING THE VEHICLE UNDER SECTION 18?</a:t>
            </a:r>
          </a:p>
          <a:p>
            <a:r>
              <a:rPr lang="en-GB" dirty="0"/>
              <a:t>If they do </a:t>
            </a:r>
            <a:r>
              <a:rPr lang="en-GB" b="1" dirty="0"/>
              <a:t>State:  </a:t>
            </a:r>
            <a:r>
              <a:rPr lang="en-GB" dirty="0"/>
              <a:t>A sealed carton of cigarettes is found</a:t>
            </a:r>
          </a:p>
          <a:p>
            <a:endParaRPr lang="en-GB" dirty="0"/>
          </a:p>
          <a:p>
            <a:r>
              <a:rPr lang="en-GB" b="1" dirty="0"/>
              <a:t>QTS:  </a:t>
            </a:r>
            <a:r>
              <a:rPr lang="en-GB" dirty="0"/>
              <a:t>What will you do with the pack?</a:t>
            </a:r>
          </a:p>
          <a:p>
            <a:r>
              <a:rPr lang="en-GB" b="1" dirty="0"/>
              <a:t>A:  </a:t>
            </a:r>
            <a:r>
              <a:rPr lang="en-GB" dirty="0"/>
              <a:t>Seal if in some form of container to save any forensic evidence.  The identifying number will be the finding officer’s  and the number 1 (the first piece of evidence in the chain for that officer.</a:t>
            </a:r>
            <a:endParaRPr lang="en-GB" b="1"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solidFill>
                  <a:srgbClr val="000000"/>
                </a:solidFill>
              </a:rPr>
              <a:pPr>
                <a:defRPr/>
              </a:pPr>
              <a:t>51</a:t>
            </a:fld>
            <a:endParaRPr lang="en-GB" altLang="en-US">
              <a:solidFill>
                <a:srgbClr val="000000"/>
              </a:solidFill>
            </a:endParaRPr>
          </a:p>
        </p:txBody>
      </p:sp>
    </p:spTree>
    <p:extLst>
      <p:ext uri="{BB962C8B-B14F-4D97-AF65-F5344CB8AC3E}">
        <p14:creationId xmlns:p14="http://schemas.microsoft.com/office/powerpoint/2010/main" val="396496804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52713" y="276225"/>
            <a:ext cx="1492250" cy="839788"/>
          </a:xfrm>
        </p:spPr>
      </p:sp>
      <p:sp>
        <p:nvSpPr>
          <p:cNvPr id="3" name="Notes Placeholder 2"/>
          <p:cNvSpPr>
            <a:spLocks noGrp="1"/>
          </p:cNvSpPr>
          <p:nvPr>
            <p:ph type="body" idx="1"/>
          </p:nvPr>
        </p:nvSpPr>
        <p:spPr>
          <a:xfrm>
            <a:off x="460183" y="1328623"/>
            <a:ext cx="5950774" cy="7854399"/>
          </a:xfrm>
        </p:spPr>
        <p:txBody>
          <a:bodyPr>
            <a:normAutofit/>
          </a:bodyPr>
          <a:lstStyle/>
          <a:p>
            <a:r>
              <a:rPr lang="en-GB" dirty="0"/>
              <a:t> </a:t>
            </a:r>
          </a:p>
          <a:p>
            <a:r>
              <a:rPr lang="en-GB" b="1" dirty="0"/>
              <a:t>State:</a:t>
            </a:r>
            <a:endParaRPr lang="en-GB" dirty="0"/>
          </a:p>
          <a:p>
            <a:r>
              <a:rPr lang="en-GB" dirty="0"/>
              <a:t>You carry out a search but you do not find:</a:t>
            </a:r>
          </a:p>
          <a:p>
            <a:r>
              <a:rPr lang="en-GB" dirty="0"/>
              <a:t>The male/the black plastic bin bags </a:t>
            </a:r>
          </a:p>
          <a:p>
            <a:r>
              <a:rPr lang="en-GB" b="1" dirty="0"/>
              <a:t>Whether they choose S17 or S18Show slide</a:t>
            </a:r>
          </a:p>
          <a:p>
            <a:r>
              <a:rPr lang="en-GB" dirty="0"/>
              <a:t>You recognise one of the women as Shirley Wilson, girlfriend of</a:t>
            </a:r>
            <a:r>
              <a:rPr lang="en-GB" baseline="0" dirty="0"/>
              <a:t> Simon </a:t>
            </a:r>
            <a:r>
              <a:rPr lang="en-GB" baseline="0" dirty="0" err="1"/>
              <a:t>Drydale</a:t>
            </a:r>
            <a:r>
              <a:rPr lang="en-GB" baseline="0" dirty="0"/>
              <a:t>, known associate of Donovan.</a:t>
            </a:r>
          </a:p>
          <a:p>
            <a:endParaRPr lang="en-GB" b="1" dirty="0"/>
          </a:p>
          <a:p>
            <a:r>
              <a:rPr lang="en-GB" b="1" dirty="0"/>
              <a:t>QTS:  </a:t>
            </a:r>
            <a:r>
              <a:rPr lang="en-GB" dirty="0"/>
              <a:t>What do you want to do now?</a:t>
            </a:r>
          </a:p>
          <a:p>
            <a:r>
              <a:rPr lang="en-GB" b="1" dirty="0"/>
              <a:t>A:  </a:t>
            </a:r>
            <a:r>
              <a:rPr lang="en-GB" dirty="0"/>
              <a:t>Arrest the girls. If they choose this  option</a:t>
            </a:r>
          </a:p>
          <a:p>
            <a:r>
              <a:rPr lang="en-GB" b="1" dirty="0"/>
              <a:t>QTS:  </a:t>
            </a:r>
            <a:r>
              <a:rPr lang="en-GB" dirty="0"/>
              <a:t>What grounds do you have?  NONE</a:t>
            </a:r>
          </a:p>
          <a:p>
            <a:endParaRPr lang="en-GB" dirty="0"/>
          </a:p>
          <a:p>
            <a:r>
              <a:rPr lang="en-GB" b="1" dirty="0"/>
              <a:t>A:  </a:t>
            </a:r>
            <a:r>
              <a:rPr lang="en-GB" dirty="0"/>
              <a:t>Search the two girls.  If they choose this  option</a:t>
            </a:r>
          </a:p>
          <a:p>
            <a:r>
              <a:rPr lang="en-GB" b="1" dirty="0"/>
              <a:t>QTS:  </a:t>
            </a:r>
            <a:r>
              <a:rPr lang="en-GB" dirty="0"/>
              <a:t>What power would you use?  If they say Section 1 – no power as it is not a public place.</a:t>
            </a:r>
          </a:p>
          <a:p>
            <a:endParaRPr lang="en-GB" dirty="0"/>
          </a:p>
          <a:p>
            <a:endParaRPr lang="en-GB" dirty="0"/>
          </a:p>
          <a:p>
            <a:endParaRPr lang="en-GB" dirty="0"/>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solidFill>
                  <a:srgbClr val="000000"/>
                </a:solidFill>
              </a:rPr>
              <a:pPr>
                <a:defRPr/>
              </a:pPr>
              <a:t>52</a:t>
            </a:fld>
            <a:endParaRPr lang="en-GB" altLang="en-US">
              <a:solidFill>
                <a:srgbClr val="000000"/>
              </a:solidFill>
            </a:endParaRPr>
          </a:p>
        </p:txBody>
      </p:sp>
    </p:spTree>
    <p:extLst>
      <p:ext uri="{BB962C8B-B14F-4D97-AF65-F5344CB8AC3E}">
        <p14:creationId xmlns:p14="http://schemas.microsoft.com/office/powerpoint/2010/main" val="124812050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xfrm>
            <a:off x="1666875" y="227013"/>
            <a:ext cx="3378200" cy="1901825"/>
          </a:xfrm>
          <a:ln/>
        </p:spPr>
      </p:sp>
      <p:sp>
        <p:nvSpPr>
          <p:cNvPr id="83971" name="Rectangle 3"/>
          <p:cNvSpPr>
            <a:spLocks noGrp="1" noChangeArrowheads="1"/>
          </p:cNvSpPr>
          <p:nvPr>
            <p:ph type="body" idx="1"/>
          </p:nvPr>
        </p:nvSpPr>
        <p:spPr>
          <a:xfrm>
            <a:off x="678634" y="2273644"/>
            <a:ext cx="5440407" cy="6909378"/>
          </a:xfrm>
        </p:spPr>
        <p:txBody>
          <a:bodyPr/>
          <a:lstStyle/>
          <a:p>
            <a:r>
              <a:rPr lang="en-GB" altLang="en-US" b="1" dirty="0">
                <a:latin typeface="Arial" pitchFamily="34" charset="0"/>
              </a:rPr>
              <a:t>State:</a:t>
            </a:r>
          </a:p>
          <a:p>
            <a:r>
              <a:rPr lang="en-GB" altLang="en-US" dirty="0"/>
              <a:t>During your search you saw that the back door to the property is open.</a:t>
            </a:r>
          </a:p>
          <a:p>
            <a:endParaRPr lang="en-GB" altLang="en-US" dirty="0">
              <a:latin typeface="Arial" pitchFamily="34" charset="0"/>
            </a:endParaRPr>
          </a:p>
          <a:p>
            <a:r>
              <a:rPr lang="en-GB" altLang="en-US" dirty="0"/>
              <a:t>You come to the conclusion that </a:t>
            </a:r>
            <a:r>
              <a:rPr lang="en-GB" altLang="en-US" dirty="0" err="1"/>
              <a:t>Drydale</a:t>
            </a:r>
            <a:r>
              <a:rPr lang="en-GB" altLang="en-US" dirty="0"/>
              <a:t> has escaped.</a:t>
            </a:r>
          </a:p>
          <a:p>
            <a:endParaRPr lang="en-GB" altLang="en-US" dirty="0">
              <a:latin typeface="Arial" pitchFamily="34" charset="0"/>
            </a:endParaRPr>
          </a:p>
          <a:p>
            <a:r>
              <a:rPr lang="en-GB" altLang="en-US" dirty="0"/>
              <a:t>You arrange for Donovan to be taken to custody as you still need to investigate this incident further.</a:t>
            </a:r>
          </a:p>
          <a:p>
            <a:endParaRPr lang="en-GB" altLang="en-US" dirty="0">
              <a:latin typeface="Arial" pitchFamily="34" charset="0"/>
            </a:endParaRPr>
          </a:p>
          <a:p>
            <a:r>
              <a:rPr lang="en-GB" altLang="en-US" dirty="0"/>
              <a:t>You check </a:t>
            </a:r>
            <a:r>
              <a:rPr lang="en-GB" altLang="en-US" dirty="0" err="1"/>
              <a:t>Drydale</a:t>
            </a:r>
            <a:r>
              <a:rPr lang="en-GB" altLang="en-US" dirty="0"/>
              <a:t> on PNC and the following information comes back</a:t>
            </a:r>
          </a:p>
          <a:p>
            <a:endParaRPr lang="en-GB" altLang="en-US" dirty="0">
              <a:latin typeface="Arial" pitchFamily="34" charset="0"/>
            </a:endParaRPr>
          </a:p>
          <a:p>
            <a:r>
              <a:rPr lang="en-GB" altLang="en-US" b="1" dirty="0"/>
              <a:t>Show details</a:t>
            </a:r>
          </a:p>
          <a:p>
            <a:endParaRPr lang="en-GB" altLang="en-US" b="1" dirty="0">
              <a:latin typeface="Arial" pitchFamily="34" charset="0"/>
            </a:endParaRPr>
          </a:p>
          <a:p>
            <a:r>
              <a:rPr lang="en-GB" altLang="en-US" b="1" dirty="0"/>
              <a:t>QTS:  </a:t>
            </a:r>
            <a:r>
              <a:rPr lang="en-GB" altLang="en-US" dirty="0"/>
              <a:t>What are you going to do now?</a:t>
            </a:r>
            <a:endParaRPr lang="en-GB" altLang="en-US" b="1" dirty="0">
              <a:latin typeface="Arial" pitchFamily="34" charset="0"/>
            </a:endParaRPr>
          </a:p>
        </p:txBody>
      </p:sp>
    </p:spTree>
    <p:extLst>
      <p:ext uri="{BB962C8B-B14F-4D97-AF65-F5344CB8AC3E}">
        <p14:creationId xmlns:p14="http://schemas.microsoft.com/office/powerpoint/2010/main" val="286001422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Rot="1" noChangeAspect="1" noChangeArrowheads="1" noTextEdit="1"/>
          </p:cNvSpPr>
          <p:nvPr>
            <p:ph type="sldImg"/>
          </p:nvPr>
        </p:nvSpPr>
        <p:spPr>
          <a:xfrm>
            <a:off x="1666875" y="227013"/>
            <a:ext cx="3378200" cy="1901825"/>
          </a:xfrm>
          <a:ln/>
        </p:spPr>
      </p:sp>
      <p:sp>
        <p:nvSpPr>
          <p:cNvPr id="83971" name="Rectangle 3"/>
          <p:cNvSpPr>
            <a:spLocks noGrp="1" noChangeArrowheads="1"/>
          </p:cNvSpPr>
          <p:nvPr>
            <p:ph type="body" idx="1"/>
          </p:nvPr>
        </p:nvSpPr>
        <p:spPr>
          <a:xfrm>
            <a:off x="678634" y="2273644"/>
            <a:ext cx="5440407" cy="6909378"/>
          </a:xfrm>
        </p:spPr>
        <p:txBody>
          <a:bodyPr/>
          <a:lstStyle/>
          <a:p>
            <a:r>
              <a:rPr lang="en-GB" altLang="en-US" b="1" dirty="0">
                <a:latin typeface="Arial" pitchFamily="34" charset="0"/>
              </a:rPr>
              <a:t>QTS:  </a:t>
            </a:r>
            <a:r>
              <a:rPr lang="en-GB" altLang="en-US" dirty="0">
                <a:latin typeface="Arial" pitchFamily="34" charset="0"/>
              </a:rPr>
              <a:t>Using the NDM as your guide what has led you to the decision you just made?</a:t>
            </a:r>
          </a:p>
          <a:p>
            <a:endParaRPr lang="en-GB" altLang="en-US" b="1" dirty="0"/>
          </a:p>
          <a:p>
            <a:r>
              <a:rPr lang="en-GB" altLang="en-US" b="1" dirty="0">
                <a:latin typeface="Arial" pitchFamily="34" charset="0"/>
              </a:rPr>
              <a:t>A:  </a:t>
            </a:r>
            <a:r>
              <a:rPr lang="en-GB" altLang="en-US" dirty="0">
                <a:latin typeface="Arial" pitchFamily="34" charset="0"/>
              </a:rPr>
              <a:t>Answers could include:</a:t>
            </a:r>
          </a:p>
          <a:p>
            <a:endParaRPr lang="en-GB" altLang="en-US" b="1" dirty="0"/>
          </a:p>
          <a:p>
            <a:r>
              <a:rPr lang="en-GB" altLang="en-US" dirty="0">
                <a:latin typeface="Arial" pitchFamily="34" charset="0"/>
              </a:rPr>
              <a:t>They are looking for another male accomplice</a:t>
            </a:r>
          </a:p>
          <a:p>
            <a:r>
              <a:rPr lang="en-GB" altLang="en-US" dirty="0"/>
              <a:t>The evidence is not at the property</a:t>
            </a:r>
          </a:p>
          <a:p>
            <a:r>
              <a:rPr lang="en-GB" altLang="en-US" dirty="0">
                <a:latin typeface="Arial" pitchFamily="34" charset="0"/>
              </a:rPr>
              <a:t>The girlfriend of a known associate of Donovan is at the property </a:t>
            </a:r>
          </a:p>
          <a:p>
            <a:r>
              <a:rPr lang="en-GB" altLang="en-US" dirty="0"/>
              <a:t>The hour of the morning that these two girls are awake</a:t>
            </a:r>
            <a:endParaRPr lang="en-GB" altLang="en-US" dirty="0">
              <a:latin typeface="Arial" pitchFamily="34" charset="0"/>
            </a:endParaRPr>
          </a:p>
          <a:p>
            <a:endParaRPr lang="en-GB" altLang="en-US" dirty="0">
              <a:latin typeface="Arial" pitchFamily="34" charset="0"/>
            </a:endParaRPr>
          </a:p>
          <a:p>
            <a:endParaRPr lang="en-GB" altLang="en-US" dirty="0">
              <a:latin typeface="Arial" pitchFamily="34" charset="0"/>
            </a:endParaRPr>
          </a:p>
          <a:p>
            <a:r>
              <a:rPr lang="en-GB" altLang="en-US" b="1" dirty="0"/>
              <a:t>QTS:  </a:t>
            </a:r>
            <a:r>
              <a:rPr lang="en-GB" altLang="en-US" dirty="0"/>
              <a:t>What are you going to do now?</a:t>
            </a:r>
          </a:p>
          <a:p>
            <a:r>
              <a:rPr lang="en-GB" altLang="en-US" b="1" dirty="0"/>
              <a:t>A:  </a:t>
            </a:r>
            <a:r>
              <a:rPr lang="en-GB" altLang="en-US" dirty="0"/>
              <a:t>If students mention search </a:t>
            </a:r>
            <a:r>
              <a:rPr lang="en-GB" altLang="en-US" dirty="0" err="1"/>
              <a:t>Staymor</a:t>
            </a:r>
            <a:r>
              <a:rPr lang="en-GB" altLang="en-US" dirty="0"/>
              <a:t> for </a:t>
            </a:r>
            <a:r>
              <a:rPr lang="en-GB" altLang="en-US" dirty="0" err="1"/>
              <a:t>Drydale</a:t>
            </a:r>
            <a:r>
              <a:rPr lang="en-GB" altLang="en-US" dirty="0"/>
              <a:t> ask:</a:t>
            </a:r>
          </a:p>
          <a:p>
            <a:endParaRPr lang="en-GB" altLang="en-US" b="1" dirty="0">
              <a:latin typeface="Arial" pitchFamily="34" charset="0"/>
            </a:endParaRPr>
          </a:p>
          <a:p>
            <a:r>
              <a:rPr lang="en-GB" altLang="en-US" b="1" dirty="0"/>
              <a:t>QTS:  </a:t>
            </a:r>
            <a:r>
              <a:rPr lang="en-GB" altLang="en-US" dirty="0"/>
              <a:t>What do S17 say you need for this power to be used?</a:t>
            </a:r>
          </a:p>
          <a:p>
            <a:r>
              <a:rPr lang="en-GB" altLang="en-US" b="1" dirty="0"/>
              <a:t>A:  </a:t>
            </a:r>
            <a:r>
              <a:rPr lang="en-GB" altLang="en-US" dirty="0"/>
              <a:t>Reasonable grounds to </a:t>
            </a:r>
            <a:r>
              <a:rPr lang="en-GB" altLang="en-US" b="1" dirty="0"/>
              <a:t>BELIEVE </a:t>
            </a:r>
            <a:r>
              <a:rPr lang="en-GB" altLang="en-US" dirty="0"/>
              <a:t>person will be on the </a:t>
            </a:r>
            <a:r>
              <a:rPr lang="en-GB" altLang="en-US" dirty="0" err="1"/>
              <a:t>preimses</a:t>
            </a:r>
            <a:endParaRPr lang="en-GB" altLang="en-US" dirty="0">
              <a:latin typeface="Arial" pitchFamily="34" charset="0"/>
            </a:endParaRPr>
          </a:p>
          <a:p>
            <a:endParaRPr lang="en-GB" altLang="en-US" b="1" dirty="0">
              <a:latin typeface="Arial" pitchFamily="34" charset="0"/>
            </a:endParaRPr>
          </a:p>
          <a:p>
            <a:endParaRPr lang="en-GB" altLang="en-US" b="1" dirty="0">
              <a:latin typeface="Arial" pitchFamily="34" charset="0"/>
            </a:endParaRPr>
          </a:p>
        </p:txBody>
      </p:sp>
    </p:spTree>
    <p:extLst>
      <p:ext uri="{BB962C8B-B14F-4D97-AF65-F5344CB8AC3E}">
        <p14:creationId xmlns:p14="http://schemas.microsoft.com/office/powerpoint/2010/main" val="66001983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52713" y="276225"/>
            <a:ext cx="1492250" cy="839788"/>
          </a:xfrm>
        </p:spPr>
      </p:sp>
      <p:sp>
        <p:nvSpPr>
          <p:cNvPr id="3" name="Notes Placeholder 2"/>
          <p:cNvSpPr>
            <a:spLocks noGrp="1"/>
          </p:cNvSpPr>
          <p:nvPr>
            <p:ph type="body" idx="1"/>
          </p:nvPr>
        </p:nvSpPr>
        <p:spPr/>
        <p:txBody>
          <a:bodyPr>
            <a:normAutofit fontScale="92500" lnSpcReduction="10000"/>
          </a:bodyPr>
          <a:lstStyle/>
          <a:p>
            <a:pPr>
              <a:spcBef>
                <a:spcPct val="20000"/>
              </a:spcBef>
              <a:spcAft>
                <a:spcPct val="0"/>
              </a:spcAft>
            </a:pPr>
            <a:r>
              <a:rPr lang="en-GB" altLang="en-US" b="1" dirty="0"/>
              <a:t>State:  </a:t>
            </a:r>
          </a:p>
          <a:p>
            <a:pPr>
              <a:spcBef>
                <a:spcPct val="20000"/>
              </a:spcBef>
              <a:spcAft>
                <a:spcPct val="0"/>
              </a:spcAft>
            </a:pPr>
            <a:r>
              <a:rPr lang="en-GB" altLang="en-US" dirty="0"/>
              <a:t>You arrive at the </a:t>
            </a:r>
            <a:r>
              <a:rPr lang="en-GB" altLang="en-US" dirty="0" err="1"/>
              <a:t>Staymor</a:t>
            </a:r>
            <a:r>
              <a:rPr lang="en-GB" altLang="en-US" dirty="0"/>
              <a:t> and you are met by Mrs </a:t>
            </a:r>
            <a:r>
              <a:rPr lang="en-GB" altLang="en-US" dirty="0" err="1"/>
              <a:t>Porritt</a:t>
            </a:r>
            <a:r>
              <a:rPr lang="en-GB" altLang="en-US" dirty="0"/>
              <a:t>, the owner.</a:t>
            </a:r>
          </a:p>
          <a:p>
            <a:pPr>
              <a:spcBef>
                <a:spcPct val="20000"/>
              </a:spcBef>
              <a:spcAft>
                <a:spcPct val="0"/>
              </a:spcAft>
            </a:pPr>
            <a:endParaRPr lang="en-GB" altLang="en-US" dirty="0"/>
          </a:p>
          <a:p>
            <a:pPr>
              <a:spcBef>
                <a:spcPct val="20000"/>
              </a:spcBef>
              <a:spcAft>
                <a:spcPct val="0"/>
              </a:spcAft>
            </a:pPr>
            <a:r>
              <a:rPr lang="en-GB" altLang="en-US" b="1" dirty="0"/>
              <a:t>QTS:  </a:t>
            </a:r>
            <a:r>
              <a:rPr lang="en-GB" altLang="en-US" dirty="0"/>
              <a:t>What do you tell her?</a:t>
            </a:r>
          </a:p>
          <a:p>
            <a:pPr>
              <a:spcBef>
                <a:spcPct val="20000"/>
              </a:spcBef>
              <a:spcAft>
                <a:spcPct val="0"/>
              </a:spcAft>
            </a:pPr>
            <a:r>
              <a:rPr lang="en-GB" altLang="en-US" b="1" dirty="0"/>
              <a:t>A:  </a:t>
            </a:r>
            <a:r>
              <a:rPr lang="en-GB" altLang="en-US" dirty="0"/>
              <a:t>Due to the hour it will be necessary to explain why the search needs to be carried out at that hour.  The student should consider the amount of information to be divulged, remembering that need to keep some information confidential.</a:t>
            </a:r>
          </a:p>
          <a:p>
            <a:pPr>
              <a:spcBef>
                <a:spcPct val="20000"/>
              </a:spcBef>
              <a:spcAft>
                <a:spcPct val="0"/>
              </a:spcAft>
            </a:pPr>
            <a:endParaRPr lang="en-GB" altLang="en-US" b="1" dirty="0"/>
          </a:p>
          <a:p>
            <a:pPr>
              <a:spcBef>
                <a:spcPct val="20000"/>
              </a:spcBef>
              <a:spcAft>
                <a:spcPct val="0"/>
              </a:spcAft>
            </a:pPr>
            <a:r>
              <a:rPr lang="en-GB" altLang="en-US" b="1" dirty="0"/>
              <a:t>State:  </a:t>
            </a:r>
          </a:p>
          <a:p>
            <a:pPr>
              <a:spcBef>
                <a:spcPct val="20000"/>
              </a:spcBef>
              <a:spcAft>
                <a:spcPct val="0"/>
              </a:spcAft>
            </a:pPr>
            <a:r>
              <a:rPr lang="en-GB" altLang="en-US" dirty="0"/>
              <a:t>Remember at this stage you only have the suspicion of his involvement.  He is still innocent!</a:t>
            </a:r>
            <a:endParaRPr lang="en-GB" altLang="en-US" b="1" dirty="0"/>
          </a:p>
          <a:p>
            <a:pPr>
              <a:spcBef>
                <a:spcPct val="20000"/>
              </a:spcBef>
              <a:spcAft>
                <a:spcPct val="0"/>
              </a:spcAft>
            </a:pPr>
            <a:endParaRPr lang="en-GB" altLang="en-US" dirty="0"/>
          </a:p>
          <a:p>
            <a:pPr>
              <a:spcBef>
                <a:spcPct val="20000"/>
              </a:spcBef>
              <a:spcAft>
                <a:spcPct val="0"/>
              </a:spcAft>
            </a:pPr>
            <a:endParaRPr lang="en-GB" altLang="en-US" dirty="0"/>
          </a:p>
          <a:p>
            <a:pPr>
              <a:spcBef>
                <a:spcPct val="20000"/>
              </a:spcBef>
              <a:spcAft>
                <a:spcPct val="0"/>
              </a:spcAft>
            </a:pPr>
            <a:r>
              <a:rPr lang="en-GB" altLang="en-US" dirty="0"/>
              <a:t>Mrs </a:t>
            </a:r>
            <a:r>
              <a:rPr lang="en-GB" altLang="en-US" dirty="0" err="1"/>
              <a:t>Porritt</a:t>
            </a:r>
            <a:r>
              <a:rPr lang="en-GB" altLang="en-US" dirty="0"/>
              <a:t> tells you she has heard somebody go into </a:t>
            </a:r>
            <a:r>
              <a:rPr lang="en-GB" altLang="en-US" dirty="0" err="1"/>
              <a:t>Drydale’s</a:t>
            </a:r>
            <a:r>
              <a:rPr lang="en-GB" altLang="en-US" dirty="0"/>
              <a:t> bedsit. </a:t>
            </a:r>
          </a:p>
          <a:p>
            <a:pPr>
              <a:spcBef>
                <a:spcPct val="20000"/>
              </a:spcBef>
              <a:spcAft>
                <a:spcPct val="0"/>
              </a:spcAft>
            </a:pPr>
            <a:endParaRPr lang="en-GB" altLang="en-US" dirty="0"/>
          </a:p>
          <a:p>
            <a:pPr>
              <a:spcBef>
                <a:spcPct val="20000"/>
              </a:spcBef>
              <a:spcAft>
                <a:spcPct val="0"/>
              </a:spcAft>
            </a:pPr>
            <a:r>
              <a:rPr lang="en-GB" altLang="en-US" dirty="0"/>
              <a:t>The </a:t>
            </a:r>
            <a:r>
              <a:rPr lang="en-GB" altLang="en-US" dirty="0" err="1"/>
              <a:t>Staymor</a:t>
            </a:r>
            <a:r>
              <a:rPr lang="en-GB" altLang="en-US" dirty="0"/>
              <a:t> has nine bedsits on three floors. On each floor is a bathroom and a TV lounge that the occupants of the landing are expected to share. </a:t>
            </a:r>
          </a:p>
          <a:p>
            <a:pPr>
              <a:spcBef>
                <a:spcPct val="20000"/>
              </a:spcBef>
              <a:spcAft>
                <a:spcPct val="0"/>
              </a:spcAft>
            </a:pPr>
            <a:endParaRPr lang="en-GB" altLang="en-US" dirty="0"/>
          </a:p>
          <a:p>
            <a:pPr>
              <a:spcBef>
                <a:spcPct val="20000"/>
              </a:spcBef>
              <a:spcAft>
                <a:spcPct val="0"/>
              </a:spcAft>
            </a:pPr>
            <a:r>
              <a:rPr lang="en-GB" altLang="en-US" b="1" dirty="0"/>
              <a:t>QTS:  </a:t>
            </a:r>
            <a:r>
              <a:rPr lang="en-GB" altLang="en-US" dirty="0"/>
              <a:t>What will you do now?</a:t>
            </a:r>
          </a:p>
          <a:p>
            <a:pPr>
              <a:spcBef>
                <a:spcPct val="20000"/>
              </a:spcBef>
              <a:spcAft>
                <a:spcPct val="0"/>
              </a:spcAft>
            </a:pPr>
            <a:r>
              <a:rPr lang="en-GB" altLang="en-US" b="1" dirty="0"/>
              <a:t>A:  </a:t>
            </a:r>
            <a:r>
              <a:rPr lang="en-GB" altLang="en-US" dirty="0"/>
              <a:t>Search Dryden’s room and any rooms which are communal.</a:t>
            </a:r>
            <a:endParaRPr lang="en-GB" altLang="en-US" b="1" dirty="0"/>
          </a:p>
          <a:p>
            <a:pPr>
              <a:spcBef>
                <a:spcPct val="20000"/>
              </a:spcBef>
              <a:spcAft>
                <a:spcPct val="0"/>
              </a:spcAft>
            </a:pPr>
            <a:endParaRPr lang="en-GB" altLang="en-US"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solidFill>
                  <a:srgbClr val="000000"/>
                </a:solidFill>
              </a:rPr>
              <a:pPr>
                <a:defRPr/>
              </a:pPr>
              <a:t>55</a:t>
            </a:fld>
            <a:endParaRPr lang="en-GB" altLang="en-US">
              <a:solidFill>
                <a:srgbClr val="000000"/>
              </a:solidFill>
            </a:endParaRPr>
          </a:p>
        </p:txBody>
      </p:sp>
    </p:spTree>
    <p:extLst>
      <p:ext uri="{BB962C8B-B14F-4D97-AF65-F5344CB8AC3E}">
        <p14:creationId xmlns:p14="http://schemas.microsoft.com/office/powerpoint/2010/main" val="85886999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52713" y="276225"/>
            <a:ext cx="1492250" cy="839788"/>
          </a:xfrm>
        </p:spPr>
      </p:sp>
      <p:sp>
        <p:nvSpPr>
          <p:cNvPr id="3" name="Notes Placeholder 2"/>
          <p:cNvSpPr>
            <a:spLocks noGrp="1"/>
          </p:cNvSpPr>
          <p:nvPr>
            <p:ph type="body" idx="1"/>
          </p:nvPr>
        </p:nvSpPr>
        <p:spPr/>
        <p:txBody>
          <a:bodyPr>
            <a:normAutofit/>
          </a:bodyPr>
          <a:lstStyle/>
          <a:p>
            <a:pPr defTabSz="927015">
              <a:defRPr/>
            </a:pPr>
            <a:r>
              <a:rPr lang="en-GB" altLang="en-US" b="1" dirty="0"/>
              <a:t>State:</a:t>
            </a:r>
          </a:p>
          <a:p>
            <a:pPr defTabSz="927015">
              <a:defRPr/>
            </a:pPr>
            <a:r>
              <a:rPr lang="en-GB" altLang="en-US" dirty="0" err="1"/>
              <a:t>Drydale</a:t>
            </a:r>
            <a:r>
              <a:rPr lang="en-GB" altLang="en-US" dirty="0"/>
              <a:t> is not in his room.</a:t>
            </a:r>
          </a:p>
          <a:p>
            <a:pPr defTabSz="927015">
              <a:defRPr/>
            </a:pPr>
            <a:endParaRPr lang="en-GB" altLang="en-US" dirty="0"/>
          </a:p>
          <a:p>
            <a:pPr defTabSz="927015">
              <a:defRPr/>
            </a:pPr>
            <a:r>
              <a:rPr lang="en-GB" altLang="en-US" b="1" dirty="0"/>
              <a:t>QTS:  </a:t>
            </a:r>
            <a:r>
              <a:rPr lang="en-GB" altLang="en-US" dirty="0"/>
              <a:t>What will you do now?</a:t>
            </a:r>
          </a:p>
          <a:p>
            <a:pPr defTabSz="927015">
              <a:defRPr/>
            </a:pPr>
            <a:r>
              <a:rPr lang="en-GB" altLang="en-US" b="1" dirty="0"/>
              <a:t>A:  </a:t>
            </a:r>
            <a:r>
              <a:rPr lang="en-GB" altLang="en-US" dirty="0"/>
              <a:t>leave it.  Section 17 only allows power to enter to arrest.  All the other powers require an arrest to be made first.  A warrant will have to be obtained to search further.</a:t>
            </a:r>
            <a:br>
              <a:rPr lang="en-GB" altLang="en-US" dirty="0"/>
            </a:br>
            <a:endParaRPr lang="en-GB" altLang="en-US" dirty="0"/>
          </a:p>
          <a:p>
            <a:pPr defTabSz="927015">
              <a:defRPr/>
            </a:pPr>
            <a:r>
              <a:rPr lang="en-GB" altLang="en-US" b="1" dirty="0"/>
              <a:t>State:</a:t>
            </a:r>
          </a:p>
          <a:p>
            <a:pPr defTabSz="927015">
              <a:defRPr/>
            </a:pPr>
            <a:r>
              <a:rPr lang="en-GB" altLang="en-US" dirty="0"/>
              <a:t>As you are leaving </a:t>
            </a:r>
            <a:r>
              <a:rPr lang="en-GB" altLang="en-US" dirty="0" err="1"/>
              <a:t>Drydale’s</a:t>
            </a:r>
            <a:r>
              <a:rPr lang="en-GB" altLang="en-US" dirty="0"/>
              <a:t> room, Mrs </a:t>
            </a:r>
            <a:r>
              <a:rPr lang="en-GB" altLang="en-US" dirty="0" err="1"/>
              <a:t>Porritt</a:t>
            </a:r>
            <a:r>
              <a:rPr lang="en-GB" altLang="en-US" dirty="0"/>
              <a:t> tells you about another guest, David </a:t>
            </a:r>
            <a:r>
              <a:rPr lang="en-GB" altLang="en-US" dirty="0" err="1"/>
              <a:t>Mancrief</a:t>
            </a:r>
            <a:r>
              <a:rPr lang="en-GB" altLang="en-US" dirty="0"/>
              <a:t>, who has room number five. </a:t>
            </a:r>
          </a:p>
          <a:p>
            <a:endParaRPr lang="en-GB"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solidFill>
                  <a:srgbClr val="000000"/>
                </a:solidFill>
              </a:rPr>
              <a:pPr>
                <a:defRPr/>
              </a:pPr>
              <a:t>56</a:t>
            </a:fld>
            <a:endParaRPr lang="en-GB" altLang="en-US">
              <a:solidFill>
                <a:srgbClr val="000000"/>
              </a:solidFill>
            </a:endParaRPr>
          </a:p>
        </p:txBody>
      </p:sp>
    </p:spTree>
    <p:extLst>
      <p:ext uri="{BB962C8B-B14F-4D97-AF65-F5344CB8AC3E}">
        <p14:creationId xmlns:p14="http://schemas.microsoft.com/office/powerpoint/2010/main" val="402755940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52713" y="276225"/>
            <a:ext cx="1492250" cy="839788"/>
          </a:xfrm>
        </p:spPr>
      </p:sp>
      <p:sp>
        <p:nvSpPr>
          <p:cNvPr id="3" name="Notes Placeholder 2"/>
          <p:cNvSpPr>
            <a:spLocks noGrp="1"/>
          </p:cNvSpPr>
          <p:nvPr>
            <p:ph type="body" idx="1"/>
          </p:nvPr>
        </p:nvSpPr>
        <p:spPr/>
        <p:txBody>
          <a:bodyPr>
            <a:normAutofit/>
          </a:bodyPr>
          <a:lstStyle/>
          <a:p>
            <a:pPr>
              <a:lnSpc>
                <a:spcPct val="90000"/>
              </a:lnSpc>
              <a:spcBef>
                <a:spcPct val="20000"/>
              </a:spcBef>
              <a:spcAft>
                <a:spcPct val="0"/>
              </a:spcAft>
            </a:pPr>
            <a:r>
              <a:rPr lang="en-GB" altLang="en-US" b="1" dirty="0"/>
              <a:t>State:</a:t>
            </a:r>
          </a:p>
          <a:p>
            <a:pPr>
              <a:lnSpc>
                <a:spcPct val="90000"/>
              </a:lnSpc>
              <a:spcBef>
                <a:spcPct val="20000"/>
              </a:spcBef>
              <a:spcAft>
                <a:spcPct val="0"/>
              </a:spcAft>
            </a:pPr>
            <a:r>
              <a:rPr lang="en-GB" altLang="en-US" dirty="0"/>
              <a:t>Mrs </a:t>
            </a:r>
            <a:r>
              <a:rPr lang="en-GB" altLang="en-US" dirty="0" err="1"/>
              <a:t>Porritt</a:t>
            </a:r>
            <a:r>
              <a:rPr lang="en-GB" altLang="en-US" dirty="0"/>
              <a:t> tells you that </a:t>
            </a:r>
            <a:r>
              <a:rPr lang="en-GB" altLang="en-US" dirty="0" err="1"/>
              <a:t>Drydale</a:t>
            </a:r>
            <a:r>
              <a:rPr lang="en-GB" altLang="en-US" dirty="0"/>
              <a:t> and </a:t>
            </a:r>
            <a:r>
              <a:rPr lang="en-GB" altLang="en-US" dirty="0" err="1"/>
              <a:t>Mancrief</a:t>
            </a:r>
            <a:r>
              <a:rPr lang="en-GB" altLang="en-US" dirty="0"/>
              <a:t> are always in each other’s rooms, but </a:t>
            </a:r>
            <a:r>
              <a:rPr lang="en-GB" altLang="en-US" dirty="0" err="1"/>
              <a:t>Mancrief</a:t>
            </a:r>
            <a:r>
              <a:rPr lang="en-GB" altLang="en-US" dirty="0"/>
              <a:t> is not in today - he is away on holiday. </a:t>
            </a:r>
          </a:p>
          <a:p>
            <a:pPr>
              <a:lnSpc>
                <a:spcPct val="90000"/>
              </a:lnSpc>
              <a:spcBef>
                <a:spcPct val="20000"/>
              </a:spcBef>
              <a:spcAft>
                <a:spcPct val="0"/>
              </a:spcAft>
            </a:pPr>
            <a:r>
              <a:rPr lang="en-GB" altLang="en-US" dirty="0"/>
              <a:t>Just as you are finishing in </a:t>
            </a:r>
            <a:r>
              <a:rPr lang="en-GB" altLang="en-US" dirty="0" err="1"/>
              <a:t>Drydale’s</a:t>
            </a:r>
            <a:r>
              <a:rPr lang="en-GB" altLang="en-US" dirty="0"/>
              <a:t> room you hear a loud thud from room five. </a:t>
            </a:r>
          </a:p>
          <a:p>
            <a:pPr>
              <a:lnSpc>
                <a:spcPct val="90000"/>
              </a:lnSpc>
              <a:spcBef>
                <a:spcPct val="20000"/>
              </a:spcBef>
              <a:spcAft>
                <a:spcPct val="0"/>
              </a:spcAft>
            </a:pPr>
            <a:endParaRPr lang="en-GB" dirty="0"/>
          </a:p>
          <a:p>
            <a:pPr>
              <a:lnSpc>
                <a:spcPct val="90000"/>
              </a:lnSpc>
              <a:spcBef>
                <a:spcPct val="20000"/>
              </a:spcBef>
              <a:spcAft>
                <a:spcPct val="0"/>
              </a:spcAft>
            </a:pPr>
            <a:r>
              <a:rPr lang="en-GB" b="1" dirty="0"/>
              <a:t>QTS:  </a:t>
            </a:r>
            <a:r>
              <a:rPr lang="en-GB" dirty="0"/>
              <a:t>What are you going to do?</a:t>
            </a:r>
          </a:p>
          <a:p>
            <a:pPr>
              <a:lnSpc>
                <a:spcPct val="90000"/>
              </a:lnSpc>
              <a:spcBef>
                <a:spcPct val="20000"/>
              </a:spcBef>
              <a:spcAft>
                <a:spcPct val="0"/>
              </a:spcAft>
            </a:pPr>
            <a:r>
              <a:rPr lang="en-GB" b="1" dirty="0"/>
              <a:t>A:  </a:t>
            </a:r>
            <a:r>
              <a:rPr lang="en-GB" dirty="0"/>
              <a:t>Search </a:t>
            </a:r>
            <a:r>
              <a:rPr lang="en-GB" dirty="0" err="1"/>
              <a:t>Mancrief’s</a:t>
            </a:r>
            <a:r>
              <a:rPr lang="en-GB" dirty="0"/>
              <a:t> room.</a:t>
            </a:r>
          </a:p>
          <a:p>
            <a:pPr>
              <a:lnSpc>
                <a:spcPct val="90000"/>
              </a:lnSpc>
              <a:spcBef>
                <a:spcPct val="20000"/>
              </a:spcBef>
              <a:spcAft>
                <a:spcPct val="0"/>
              </a:spcAft>
            </a:pPr>
            <a:endParaRPr lang="en-GB" b="1" dirty="0"/>
          </a:p>
          <a:p>
            <a:pPr>
              <a:lnSpc>
                <a:spcPct val="90000"/>
              </a:lnSpc>
              <a:spcBef>
                <a:spcPct val="20000"/>
              </a:spcBef>
              <a:spcAft>
                <a:spcPct val="0"/>
              </a:spcAft>
            </a:pPr>
            <a:r>
              <a:rPr lang="en-GB" b="1" dirty="0"/>
              <a:t>QTS:  </a:t>
            </a:r>
            <a:r>
              <a:rPr lang="en-GB" dirty="0"/>
              <a:t>What power allows you to do this?</a:t>
            </a:r>
          </a:p>
          <a:p>
            <a:pPr>
              <a:lnSpc>
                <a:spcPct val="90000"/>
              </a:lnSpc>
              <a:spcBef>
                <a:spcPct val="20000"/>
              </a:spcBef>
              <a:spcAft>
                <a:spcPct val="0"/>
              </a:spcAft>
            </a:pPr>
            <a:r>
              <a:rPr lang="en-GB" b="1" dirty="0"/>
              <a:t>A:  </a:t>
            </a:r>
            <a:r>
              <a:rPr lang="en-GB" dirty="0"/>
              <a:t>Section 17.</a:t>
            </a:r>
            <a:endParaRPr lang="en-GB" b="1"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solidFill>
                  <a:srgbClr val="000000"/>
                </a:solidFill>
              </a:rPr>
              <a:pPr>
                <a:defRPr/>
              </a:pPr>
              <a:t>57</a:t>
            </a:fld>
            <a:endParaRPr lang="en-GB" altLang="en-US">
              <a:solidFill>
                <a:srgbClr val="000000"/>
              </a:solidFill>
            </a:endParaRPr>
          </a:p>
        </p:txBody>
      </p:sp>
    </p:spTree>
    <p:extLst>
      <p:ext uri="{BB962C8B-B14F-4D97-AF65-F5344CB8AC3E}">
        <p14:creationId xmlns:p14="http://schemas.microsoft.com/office/powerpoint/2010/main" val="387260031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52713" y="276225"/>
            <a:ext cx="1492250" cy="839788"/>
          </a:xfrm>
        </p:spPr>
      </p:sp>
      <p:sp>
        <p:nvSpPr>
          <p:cNvPr id="3" name="Notes Placeholder 2"/>
          <p:cNvSpPr>
            <a:spLocks noGrp="1"/>
          </p:cNvSpPr>
          <p:nvPr>
            <p:ph type="body" idx="1"/>
          </p:nvPr>
        </p:nvSpPr>
        <p:spPr/>
        <p:txBody>
          <a:bodyPr>
            <a:normAutofit fontScale="85000" lnSpcReduction="20000"/>
          </a:bodyPr>
          <a:lstStyle/>
          <a:p>
            <a:pPr>
              <a:spcBef>
                <a:spcPct val="20000"/>
              </a:spcBef>
              <a:spcAft>
                <a:spcPct val="0"/>
              </a:spcAft>
            </a:pPr>
            <a:r>
              <a:rPr lang="en-GB" altLang="en-US" b="1" dirty="0"/>
              <a:t>State:</a:t>
            </a:r>
          </a:p>
          <a:p>
            <a:pPr>
              <a:spcBef>
                <a:spcPct val="20000"/>
              </a:spcBef>
              <a:spcAft>
                <a:spcPct val="0"/>
              </a:spcAft>
            </a:pPr>
            <a:r>
              <a:rPr lang="en-GB" altLang="en-US" dirty="0"/>
              <a:t>You knock on the door but there is no answer.  Mrs </a:t>
            </a:r>
            <a:r>
              <a:rPr lang="en-GB" altLang="en-US" dirty="0" err="1"/>
              <a:t>Porritt</a:t>
            </a:r>
            <a:r>
              <a:rPr lang="en-GB" altLang="en-US" dirty="0"/>
              <a:t> lets you into </a:t>
            </a:r>
            <a:r>
              <a:rPr lang="en-GB" altLang="en-US" dirty="0" err="1"/>
              <a:t>Mancrief’s</a:t>
            </a:r>
            <a:r>
              <a:rPr lang="en-GB" altLang="en-US" dirty="0"/>
              <a:t> room where you find </a:t>
            </a:r>
            <a:r>
              <a:rPr lang="en-GB" altLang="en-US" dirty="0" err="1"/>
              <a:t>Drydale</a:t>
            </a:r>
            <a:r>
              <a:rPr lang="en-GB" altLang="en-US" dirty="0"/>
              <a:t> hiding in a closet.</a:t>
            </a:r>
          </a:p>
          <a:p>
            <a:pPr>
              <a:spcBef>
                <a:spcPct val="20000"/>
              </a:spcBef>
              <a:spcAft>
                <a:spcPct val="0"/>
              </a:spcAft>
            </a:pPr>
            <a:r>
              <a:rPr lang="en-GB" altLang="en-US" b="1" dirty="0"/>
              <a:t>QTS:  </a:t>
            </a:r>
            <a:r>
              <a:rPr lang="en-GB" altLang="en-US" dirty="0"/>
              <a:t>What are you going to do now?</a:t>
            </a:r>
          </a:p>
          <a:p>
            <a:pPr>
              <a:spcBef>
                <a:spcPct val="20000"/>
              </a:spcBef>
              <a:spcAft>
                <a:spcPct val="0"/>
              </a:spcAft>
            </a:pPr>
            <a:r>
              <a:rPr lang="en-GB" altLang="en-US" b="1" dirty="0"/>
              <a:t>A:  </a:t>
            </a:r>
            <a:r>
              <a:rPr lang="en-GB" altLang="en-US" dirty="0"/>
              <a:t>Arrest Dryden, possibly search him under S32 PACE</a:t>
            </a:r>
          </a:p>
          <a:p>
            <a:pPr>
              <a:spcBef>
                <a:spcPct val="20000"/>
              </a:spcBef>
              <a:spcAft>
                <a:spcPct val="0"/>
              </a:spcAft>
            </a:pPr>
            <a:r>
              <a:rPr lang="en-GB" altLang="en-US" b="1" dirty="0"/>
              <a:t>QTS:  </a:t>
            </a:r>
            <a:r>
              <a:rPr lang="en-GB" altLang="en-US" dirty="0"/>
              <a:t>What else can you do?</a:t>
            </a:r>
          </a:p>
          <a:p>
            <a:pPr>
              <a:spcBef>
                <a:spcPct val="20000"/>
              </a:spcBef>
              <a:spcAft>
                <a:spcPct val="0"/>
              </a:spcAft>
            </a:pPr>
            <a:r>
              <a:rPr lang="en-GB" altLang="en-US" b="1" dirty="0"/>
              <a:t>A:  </a:t>
            </a:r>
            <a:r>
              <a:rPr lang="en-GB" altLang="en-US" dirty="0"/>
              <a:t>Search </a:t>
            </a:r>
            <a:r>
              <a:rPr lang="en-GB" altLang="en-US" dirty="0" err="1"/>
              <a:t>Mancrief’s</a:t>
            </a:r>
            <a:r>
              <a:rPr lang="en-GB" altLang="en-US" dirty="0"/>
              <a:t> room.</a:t>
            </a:r>
          </a:p>
          <a:p>
            <a:pPr>
              <a:spcBef>
                <a:spcPct val="20000"/>
              </a:spcBef>
              <a:spcAft>
                <a:spcPct val="0"/>
              </a:spcAft>
            </a:pPr>
            <a:r>
              <a:rPr lang="en-GB" altLang="en-US" b="1" dirty="0"/>
              <a:t>QTS:  </a:t>
            </a:r>
            <a:r>
              <a:rPr lang="en-GB" altLang="en-US" dirty="0"/>
              <a:t>Under what authority?</a:t>
            </a:r>
          </a:p>
          <a:p>
            <a:pPr>
              <a:spcBef>
                <a:spcPct val="20000"/>
              </a:spcBef>
              <a:spcAft>
                <a:spcPct val="0"/>
              </a:spcAft>
            </a:pPr>
            <a:r>
              <a:rPr lang="en-GB" altLang="en-US" b="1" dirty="0"/>
              <a:t>A:  </a:t>
            </a:r>
            <a:r>
              <a:rPr lang="en-GB" altLang="en-US" dirty="0"/>
              <a:t>Section 32 PACE. </a:t>
            </a:r>
          </a:p>
          <a:p>
            <a:pPr>
              <a:spcBef>
                <a:spcPct val="20000"/>
              </a:spcBef>
              <a:spcAft>
                <a:spcPct val="0"/>
              </a:spcAft>
            </a:pPr>
            <a:r>
              <a:rPr lang="en-GB" altLang="en-US" b="1" dirty="0"/>
              <a:t>State:</a:t>
            </a:r>
          </a:p>
          <a:p>
            <a:pPr>
              <a:spcBef>
                <a:spcPct val="20000"/>
              </a:spcBef>
              <a:spcAft>
                <a:spcPct val="0"/>
              </a:spcAft>
            </a:pPr>
            <a:r>
              <a:rPr lang="en-GB" altLang="en-US" dirty="0"/>
              <a:t>You do not find the black bags in </a:t>
            </a:r>
            <a:r>
              <a:rPr lang="en-GB" altLang="en-US" dirty="0" err="1"/>
              <a:t>Mancrief’s</a:t>
            </a:r>
            <a:r>
              <a:rPr lang="en-GB" altLang="en-US" dirty="0"/>
              <a:t> room.</a:t>
            </a:r>
          </a:p>
          <a:p>
            <a:pPr>
              <a:spcBef>
                <a:spcPct val="20000"/>
              </a:spcBef>
              <a:spcAft>
                <a:spcPct val="0"/>
              </a:spcAft>
            </a:pPr>
            <a:r>
              <a:rPr lang="en-GB" altLang="en-US" b="1" dirty="0"/>
              <a:t>QTS:  </a:t>
            </a:r>
            <a:r>
              <a:rPr lang="en-GB" altLang="en-US" dirty="0"/>
              <a:t>What will you do now?</a:t>
            </a:r>
          </a:p>
          <a:p>
            <a:pPr>
              <a:spcBef>
                <a:spcPct val="20000"/>
              </a:spcBef>
              <a:spcAft>
                <a:spcPct val="0"/>
              </a:spcAft>
            </a:pPr>
            <a:r>
              <a:rPr lang="en-GB" altLang="en-US" b="1" dirty="0"/>
              <a:t>A:  </a:t>
            </a:r>
            <a:r>
              <a:rPr lang="en-GB" altLang="en-US" dirty="0"/>
              <a:t>Search Dryden’s room under S18.</a:t>
            </a:r>
          </a:p>
          <a:p>
            <a:pPr>
              <a:spcBef>
                <a:spcPct val="20000"/>
              </a:spcBef>
              <a:spcAft>
                <a:spcPct val="0"/>
              </a:spcAft>
            </a:pPr>
            <a:r>
              <a:rPr lang="en-GB" altLang="en-US" b="1" dirty="0"/>
              <a:t>QTS:  </a:t>
            </a:r>
            <a:r>
              <a:rPr lang="en-GB" altLang="en-US" dirty="0"/>
              <a:t>What do you need for this search to take place?</a:t>
            </a:r>
          </a:p>
          <a:p>
            <a:pPr>
              <a:spcBef>
                <a:spcPct val="20000"/>
              </a:spcBef>
              <a:spcAft>
                <a:spcPct val="0"/>
              </a:spcAft>
            </a:pPr>
            <a:r>
              <a:rPr lang="en-GB" altLang="en-US" b="1" dirty="0"/>
              <a:t>A:  </a:t>
            </a:r>
            <a:r>
              <a:rPr lang="en-GB" altLang="en-US" dirty="0"/>
              <a:t>Authority of an Inspector.</a:t>
            </a:r>
            <a:endParaRPr lang="en-GB" altLang="en-US" b="1" dirty="0"/>
          </a:p>
          <a:p>
            <a:pPr>
              <a:spcBef>
                <a:spcPct val="20000"/>
              </a:spcBef>
              <a:spcAft>
                <a:spcPct val="0"/>
              </a:spcAft>
            </a:pPr>
            <a:r>
              <a:rPr lang="en-GB" altLang="en-US" b="1" dirty="0"/>
              <a:t>QTS:  </a:t>
            </a:r>
            <a:r>
              <a:rPr lang="en-GB" altLang="en-US" dirty="0"/>
              <a:t>Can you justify not taking Dryden to custody first?</a:t>
            </a:r>
          </a:p>
          <a:p>
            <a:pPr>
              <a:spcBef>
                <a:spcPct val="20000"/>
              </a:spcBef>
            </a:pPr>
            <a:r>
              <a:rPr lang="en-GB" altLang="en-US" b="1" dirty="0"/>
              <a:t>A:  </a:t>
            </a:r>
            <a:r>
              <a:rPr lang="en-GB" altLang="en-US" dirty="0"/>
              <a:t>Only if </a:t>
            </a:r>
            <a:r>
              <a:rPr lang="en-GB" dirty="0"/>
              <a:t>his presence is necessary for the effective investigation of the offence.  This should only be done in exceptional circumstances and the guidance of a supervisor should be sought.  In this case, unless you believe that someone else might come and remove the evidence (does anyone but the Landlady have a key?) you may well take him to custody first.</a:t>
            </a:r>
          </a:p>
          <a:p>
            <a:pPr>
              <a:spcBef>
                <a:spcPct val="20000"/>
              </a:spcBef>
            </a:pPr>
            <a:endParaRPr lang="en-GB" altLang="en-US" b="1" dirty="0"/>
          </a:p>
          <a:p>
            <a:pPr>
              <a:spcBef>
                <a:spcPct val="20000"/>
              </a:spcBef>
              <a:spcAft>
                <a:spcPct val="0"/>
              </a:spcAft>
            </a:pPr>
            <a:r>
              <a:rPr lang="en-GB" altLang="en-US" dirty="0"/>
              <a:t>On searching Dryden you find a set of Yale keys.  None of them fit the door to Dryden’s room or the front door.</a:t>
            </a:r>
          </a:p>
          <a:p>
            <a:pPr>
              <a:spcBef>
                <a:spcPct val="20000"/>
              </a:spcBef>
              <a:spcAft>
                <a:spcPct val="0"/>
              </a:spcAft>
            </a:pPr>
            <a:endParaRPr lang="en-GB" altLang="en-US" dirty="0"/>
          </a:p>
          <a:p>
            <a:pPr>
              <a:spcBef>
                <a:spcPct val="20000"/>
              </a:spcBef>
              <a:spcAft>
                <a:spcPct val="0"/>
              </a:spcAft>
            </a:pPr>
            <a:endParaRPr lang="en-GB" altLang="en-US"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solidFill>
                  <a:srgbClr val="000000"/>
                </a:solidFill>
              </a:rPr>
              <a:pPr>
                <a:defRPr/>
              </a:pPr>
              <a:t>58</a:t>
            </a:fld>
            <a:endParaRPr lang="en-GB" altLang="en-US">
              <a:solidFill>
                <a:srgbClr val="000000"/>
              </a:solidFill>
            </a:endParaRPr>
          </a:p>
        </p:txBody>
      </p:sp>
    </p:spTree>
    <p:extLst>
      <p:ext uri="{BB962C8B-B14F-4D97-AF65-F5344CB8AC3E}">
        <p14:creationId xmlns:p14="http://schemas.microsoft.com/office/powerpoint/2010/main" val="17175179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52713" y="276225"/>
            <a:ext cx="1492250" cy="839788"/>
          </a:xfrm>
        </p:spPr>
      </p:sp>
      <p:sp>
        <p:nvSpPr>
          <p:cNvPr id="3" name="Notes Placeholder 2"/>
          <p:cNvSpPr>
            <a:spLocks noGrp="1"/>
          </p:cNvSpPr>
          <p:nvPr>
            <p:ph type="body" idx="1"/>
          </p:nvPr>
        </p:nvSpPr>
        <p:spPr/>
        <p:txBody>
          <a:bodyPr>
            <a:normAutofit/>
          </a:bodyPr>
          <a:lstStyle/>
          <a:p>
            <a:r>
              <a:rPr lang="en-GB" b="1" dirty="0"/>
              <a:t>QTS:  </a:t>
            </a:r>
            <a:r>
              <a:rPr lang="en-GB" dirty="0"/>
              <a:t>What are you going to do now?</a:t>
            </a:r>
          </a:p>
          <a:p>
            <a:endParaRPr lang="en-GB" dirty="0"/>
          </a:p>
          <a:p>
            <a:r>
              <a:rPr lang="en-GB" b="1" dirty="0"/>
              <a:t>If students say ‘ask about the key’ remind them that this will constitute an interview.  </a:t>
            </a:r>
          </a:p>
          <a:p>
            <a:r>
              <a:rPr lang="en-GB" b="1" dirty="0"/>
              <a:t>State:</a:t>
            </a:r>
          </a:p>
          <a:p>
            <a:r>
              <a:rPr lang="en-GB" dirty="0"/>
              <a:t>You would need to take him to custody and ask the question under formal interview.</a:t>
            </a:r>
          </a:p>
          <a:p>
            <a:endParaRPr lang="en-GB" dirty="0"/>
          </a:p>
          <a:p>
            <a:pPr>
              <a:spcBef>
                <a:spcPct val="20000"/>
              </a:spcBef>
            </a:pPr>
            <a:r>
              <a:rPr lang="en-GB" dirty="0"/>
              <a:t>During interview Dryden </a:t>
            </a:r>
            <a:r>
              <a:rPr lang="en-GB" altLang="en-US" dirty="0"/>
              <a:t>says that he is a self-employed painter and decorator and that he keeps his ‘gear’ in a lock-up garage off Princess Street. </a:t>
            </a:r>
          </a:p>
          <a:p>
            <a:endParaRPr lang="en-GB" dirty="0"/>
          </a:p>
          <a:p>
            <a:r>
              <a:rPr lang="en-GB" b="1" dirty="0"/>
              <a:t>QTS:  </a:t>
            </a:r>
            <a:r>
              <a:rPr lang="en-GB" dirty="0"/>
              <a:t>What are you going to do?</a:t>
            </a:r>
          </a:p>
          <a:p>
            <a:r>
              <a:rPr lang="en-GB" b="1" dirty="0"/>
              <a:t>A:  </a:t>
            </a:r>
            <a:r>
              <a:rPr lang="en-GB" dirty="0"/>
              <a:t>Get an inspector’s authority to search both room and lockup.</a:t>
            </a:r>
            <a:endParaRPr lang="en-GB" b="1" dirty="0"/>
          </a:p>
          <a:p>
            <a:pPr>
              <a:spcBef>
                <a:spcPct val="20000"/>
              </a:spcBef>
              <a:spcAft>
                <a:spcPct val="0"/>
              </a:spcAft>
            </a:pPr>
            <a:endParaRPr lang="en-GB" altLang="en-US" dirty="0"/>
          </a:p>
        </p:txBody>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solidFill>
                  <a:srgbClr val="000000"/>
                </a:solidFill>
              </a:rPr>
              <a:pPr>
                <a:defRPr/>
              </a:pPr>
              <a:t>59</a:t>
            </a:fld>
            <a:endParaRPr lang="en-GB" altLang="en-US">
              <a:solidFill>
                <a:srgbClr val="000000"/>
              </a:solidFill>
            </a:endParaRPr>
          </a:p>
        </p:txBody>
      </p:sp>
    </p:spTree>
    <p:extLst>
      <p:ext uri="{BB962C8B-B14F-4D97-AF65-F5344CB8AC3E}">
        <p14:creationId xmlns:p14="http://schemas.microsoft.com/office/powerpoint/2010/main" val="2270438049"/>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52713" y="276225"/>
            <a:ext cx="1492250" cy="839788"/>
          </a:xfrm>
        </p:spPr>
      </p:sp>
      <p:sp>
        <p:nvSpPr>
          <p:cNvPr id="4" name="Slide Number Placeholder 3"/>
          <p:cNvSpPr>
            <a:spLocks noGrp="1"/>
          </p:cNvSpPr>
          <p:nvPr>
            <p:ph type="sldNum" sz="quarter" idx="10"/>
          </p:nvPr>
        </p:nvSpPr>
        <p:spPr/>
        <p:txBody>
          <a:bodyPr/>
          <a:lstStyle/>
          <a:p>
            <a:pPr>
              <a:defRPr/>
            </a:pPr>
            <a:fld id="{2B8FD363-A826-4461-8954-B18FE31BC641}" type="slidenum">
              <a:rPr lang="en-GB" altLang="en-US" smtClean="0">
                <a:solidFill>
                  <a:srgbClr val="000000"/>
                </a:solidFill>
              </a:rPr>
              <a:pPr>
                <a:defRPr/>
              </a:pPr>
              <a:t>60</a:t>
            </a:fld>
            <a:endParaRPr lang="en-GB" altLang="en-US">
              <a:solidFill>
                <a:srgbClr val="000000"/>
              </a:solidFill>
            </a:endParaRPr>
          </a:p>
        </p:txBody>
      </p:sp>
      <p:sp>
        <p:nvSpPr>
          <p:cNvPr id="5" name="Notes Placeholder 2"/>
          <p:cNvSpPr txBox="1">
            <a:spLocks/>
          </p:cNvSpPr>
          <p:nvPr/>
        </p:nvSpPr>
        <p:spPr bwMode="auto">
          <a:xfrm>
            <a:off x="607117" y="1474011"/>
            <a:ext cx="5877307" cy="821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89" tIns="46044" rIns="92089" bIns="46044" numCol="1" anchor="t" anchorCtr="0" compatLnSpc="1">
            <a:prstTxWarp prst="textNoShape">
              <a:avLst/>
            </a:prstTxWarp>
            <a:normAutofit/>
          </a:bodyPr>
          <a:lstStyle/>
          <a:p>
            <a:pPr defTabSz="927015" eaLnBrk="0" fontAlgn="base" hangingPunct="0">
              <a:spcBef>
                <a:spcPct val="30000"/>
              </a:spcBef>
              <a:spcAft>
                <a:spcPct val="0"/>
              </a:spcAft>
              <a:defRPr/>
            </a:pPr>
            <a:r>
              <a:rPr lang="en-GB" sz="1600" b="1" dirty="0">
                <a:solidFill>
                  <a:srgbClr val="000000"/>
                </a:solidFill>
                <a:latin typeface="Arial" pitchFamily="34" charset="0"/>
                <a:ea typeface="ＭＳ Ｐゴシック" pitchFamily="-112" charset="-128"/>
                <a:cs typeface="ＭＳ Ｐゴシック" pitchFamily="-112" charset="-128"/>
              </a:rPr>
              <a:t>QTS:  </a:t>
            </a:r>
            <a:r>
              <a:rPr lang="en-GB" sz="1600" dirty="0">
                <a:solidFill>
                  <a:srgbClr val="000000"/>
                </a:solidFill>
                <a:latin typeface="Arial" pitchFamily="34" charset="0"/>
                <a:ea typeface="ＭＳ Ｐゴシック" pitchFamily="-112" charset="-128"/>
                <a:cs typeface="ＭＳ Ｐゴシック" pitchFamily="-112" charset="-128"/>
              </a:rPr>
              <a:t>What are you going to do now?</a:t>
            </a:r>
          </a:p>
          <a:p>
            <a:pPr defTabSz="927015" eaLnBrk="0" fontAlgn="base" hangingPunct="0">
              <a:spcBef>
                <a:spcPct val="30000"/>
              </a:spcBef>
              <a:spcAft>
                <a:spcPct val="0"/>
              </a:spcAft>
              <a:defRPr/>
            </a:pPr>
            <a:r>
              <a:rPr lang="en-GB" sz="1600" b="1" dirty="0">
                <a:solidFill>
                  <a:srgbClr val="000000"/>
                </a:solidFill>
                <a:latin typeface="Arial" pitchFamily="34" charset="0"/>
                <a:ea typeface="ＭＳ Ｐゴシック" pitchFamily="-112" charset="-128"/>
                <a:cs typeface="ＭＳ Ｐゴシック" pitchFamily="-112" charset="-128"/>
              </a:rPr>
              <a:t>A:  </a:t>
            </a:r>
            <a:r>
              <a:rPr lang="en-GB" sz="1600" dirty="0">
                <a:solidFill>
                  <a:srgbClr val="000000"/>
                </a:solidFill>
                <a:latin typeface="Arial" pitchFamily="34" charset="0"/>
                <a:ea typeface="ＭＳ Ｐゴシック" pitchFamily="-112" charset="-128"/>
                <a:cs typeface="ＭＳ Ｐゴシック" pitchFamily="-112" charset="-128"/>
              </a:rPr>
              <a:t>Seize all the items</a:t>
            </a:r>
          </a:p>
          <a:p>
            <a:pPr defTabSz="927015" eaLnBrk="0" fontAlgn="base" hangingPunct="0">
              <a:spcBef>
                <a:spcPct val="30000"/>
              </a:spcBef>
              <a:spcAft>
                <a:spcPct val="0"/>
              </a:spcAft>
              <a:defRPr/>
            </a:pPr>
            <a:endParaRPr lang="en-GB" sz="1600" dirty="0">
              <a:solidFill>
                <a:srgbClr val="000000"/>
              </a:solidFill>
              <a:latin typeface="Arial" pitchFamily="34" charset="0"/>
              <a:ea typeface="ＭＳ Ｐゴシック" pitchFamily="-112" charset="-128"/>
              <a:cs typeface="ＭＳ Ｐゴシック" pitchFamily="-112" charset="-128"/>
            </a:endParaRPr>
          </a:p>
          <a:p>
            <a:pPr defTabSz="927015" eaLnBrk="0" fontAlgn="base" hangingPunct="0">
              <a:spcBef>
                <a:spcPct val="30000"/>
              </a:spcBef>
              <a:spcAft>
                <a:spcPct val="0"/>
              </a:spcAft>
              <a:defRPr/>
            </a:pPr>
            <a:r>
              <a:rPr lang="en-GB" sz="1600" b="1" dirty="0">
                <a:solidFill>
                  <a:srgbClr val="000000"/>
                </a:solidFill>
                <a:latin typeface="Arial" pitchFamily="34" charset="0"/>
                <a:ea typeface="ＭＳ Ｐゴシック" pitchFamily="-112" charset="-128"/>
                <a:cs typeface="ＭＳ Ｐゴシック" pitchFamily="-112" charset="-128"/>
              </a:rPr>
              <a:t>QTS: </a:t>
            </a:r>
            <a:r>
              <a:rPr lang="en-GB" sz="1600" dirty="0">
                <a:solidFill>
                  <a:srgbClr val="000000"/>
                </a:solidFill>
                <a:latin typeface="Arial" pitchFamily="34" charset="0"/>
                <a:ea typeface="ＭＳ Ｐゴシック" pitchFamily="-112" charset="-128"/>
                <a:cs typeface="ＭＳ Ｐゴシック" pitchFamily="-112" charset="-128"/>
              </a:rPr>
              <a:t>Bag and tag the items seized and make a full PNB entry of your actions.</a:t>
            </a:r>
            <a:endParaRPr lang="en-GB" sz="1600" b="1" dirty="0">
              <a:solidFill>
                <a:srgbClr val="000000"/>
              </a:solidFill>
              <a:latin typeface="Arial" pitchFamily="34" charset="0"/>
              <a:ea typeface="ＭＳ Ｐゴシック" pitchFamily="-112" charset="-128"/>
              <a:cs typeface="ＭＳ Ｐゴシック" pitchFamily="-112" charset="-128"/>
            </a:endParaRPr>
          </a:p>
          <a:p>
            <a:pPr defTabSz="927015" eaLnBrk="0" fontAlgn="base" hangingPunct="0">
              <a:spcBef>
                <a:spcPct val="30000"/>
              </a:spcBef>
              <a:spcAft>
                <a:spcPct val="0"/>
              </a:spcAft>
              <a:defRPr/>
            </a:pPr>
            <a:endParaRPr lang="en-GB" sz="1600" dirty="0">
              <a:solidFill>
                <a:srgbClr val="000000"/>
              </a:solidFill>
              <a:latin typeface="Arial" pitchFamily="34" charset="0"/>
              <a:ea typeface="ＭＳ Ｐゴシック" pitchFamily="-112" charset="-128"/>
              <a:cs typeface="ＭＳ Ｐゴシック" pitchFamily="-112" charset="-128"/>
            </a:endParaRPr>
          </a:p>
          <a:p>
            <a:pPr defTabSz="927015" eaLnBrk="0" fontAlgn="base" hangingPunct="0">
              <a:spcBef>
                <a:spcPct val="20000"/>
              </a:spcBef>
              <a:spcAft>
                <a:spcPct val="0"/>
              </a:spcAft>
              <a:defRPr/>
            </a:pPr>
            <a:endParaRPr lang="en-GB" altLang="en-US" sz="1600" dirty="0">
              <a:solidFill>
                <a:srgbClr val="000000"/>
              </a:solidFill>
              <a:latin typeface="Arial" pitchFamily="34" charset="0"/>
              <a:ea typeface="ＭＳ Ｐゴシック" pitchFamily="-112" charset="-128"/>
              <a:cs typeface="ＭＳ Ｐゴシック" pitchFamily="-112" charset="-128"/>
            </a:endParaRPr>
          </a:p>
        </p:txBody>
      </p:sp>
    </p:spTree>
    <p:extLst>
      <p:ext uri="{BB962C8B-B14F-4D97-AF65-F5344CB8AC3E}">
        <p14:creationId xmlns:p14="http://schemas.microsoft.com/office/powerpoint/2010/main" val="219584587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xfrm>
            <a:off x="1914525" y="238125"/>
            <a:ext cx="3155950" cy="1776413"/>
          </a:xfrm>
          <a:ln/>
        </p:spPr>
      </p:sp>
      <p:sp>
        <p:nvSpPr>
          <p:cNvPr id="69635" name="Rectangle 3"/>
          <p:cNvSpPr>
            <a:spLocks noGrp="1" noChangeArrowheads="1"/>
          </p:cNvSpPr>
          <p:nvPr>
            <p:ph type="body" idx="1"/>
          </p:nvPr>
        </p:nvSpPr>
        <p:spPr>
          <a:xfrm>
            <a:off x="607118" y="2200951"/>
            <a:ext cx="5363042" cy="6568085"/>
          </a:xfrm>
          <a:noFill/>
        </p:spPr>
        <p:txBody>
          <a:bodyPr/>
          <a:lstStyle/>
          <a:p>
            <a:pPr>
              <a:spcBef>
                <a:spcPts val="504"/>
              </a:spcBef>
              <a:spcAft>
                <a:spcPts val="504"/>
              </a:spcAft>
            </a:pPr>
            <a:r>
              <a:rPr lang="en-GB" altLang="en-US" b="1" dirty="0">
                <a:latin typeface="Arial" pitchFamily="34" charset="0"/>
              </a:rPr>
              <a:t>State:</a:t>
            </a:r>
          </a:p>
          <a:p>
            <a:r>
              <a:rPr lang="en-GB" dirty="0"/>
              <a:t>When the extent or complexity of a search mean it is likely to take a long time, the officer in charge of the search may consider using the seize and sift powers inserted into S &amp; PACE by the CJPA 2001</a:t>
            </a:r>
          </a:p>
          <a:p>
            <a:r>
              <a:rPr lang="en-GB" altLang="en-US" dirty="0">
                <a:latin typeface="Arial" pitchFamily="34" charset="0"/>
              </a:rPr>
              <a:t>This power can be used when it is not reasonably practical to do it any other way.</a:t>
            </a:r>
          </a:p>
          <a:p>
            <a:pPr>
              <a:spcBef>
                <a:spcPts val="504"/>
              </a:spcBef>
              <a:spcAft>
                <a:spcPts val="504"/>
              </a:spcAft>
            </a:pPr>
            <a:r>
              <a:rPr lang="en-GB" altLang="en-US" dirty="0">
                <a:latin typeface="Arial" pitchFamily="34" charset="0"/>
              </a:rPr>
              <a:t>What is reasonably practicable will be different in each case but will include the time it would take to separate material and also the risk of accidentally altering or damaging anything.</a:t>
            </a:r>
          </a:p>
          <a:p>
            <a:pPr>
              <a:spcBef>
                <a:spcPts val="504"/>
              </a:spcBef>
              <a:spcAft>
                <a:spcPts val="504"/>
              </a:spcAft>
            </a:pPr>
            <a:r>
              <a:rPr lang="en-GB" altLang="en-US" dirty="0">
                <a:latin typeface="Arial" pitchFamily="34" charset="0"/>
              </a:rPr>
              <a:t> Where legally privileged material forms part of the 'whole thing' then this too can be seized and section 19(6) of PACE does not apply.</a:t>
            </a:r>
            <a:br>
              <a:rPr lang="en-GB" altLang="en-US" dirty="0">
                <a:latin typeface="Arial" pitchFamily="34" charset="0"/>
              </a:rPr>
            </a:br>
            <a:endParaRPr lang="en-GB" altLang="en-US" dirty="0">
              <a:latin typeface="Arial" pitchFamily="34" charset="0"/>
            </a:endParaRPr>
          </a:p>
          <a:p>
            <a:endParaRPr lang="en-GB" altLang="en-US" dirty="0">
              <a:latin typeface="Arial" pitchFamily="34" charset="0"/>
            </a:endParaRPr>
          </a:p>
        </p:txBody>
      </p:sp>
    </p:spTree>
    <p:extLst>
      <p:ext uri="{BB962C8B-B14F-4D97-AF65-F5344CB8AC3E}">
        <p14:creationId xmlns:p14="http://schemas.microsoft.com/office/powerpoint/2010/main" val="342749787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xfrm>
            <a:off x="1903413" y="238125"/>
            <a:ext cx="3155950" cy="1776413"/>
          </a:xfrm>
          <a:ln/>
        </p:spPr>
      </p:sp>
      <p:sp>
        <p:nvSpPr>
          <p:cNvPr id="71683" name="Rectangle 3"/>
          <p:cNvSpPr>
            <a:spLocks noGrp="1" noChangeArrowheads="1"/>
          </p:cNvSpPr>
          <p:nvPr>
            <p:ph type="body" idx="1"/>
          </p:nvPr>
        </p:nvSpPr>
        <p:spPr>
          <a:xfrm>
            <a:off x="906785" y="2128258"/>
            <a:ext cx="4984108" cy="6640779"/>
          </a:xfrm>
          <a:noFill/>
        </p:spPr>
        <p:txBody>
          <a:bodyPr/>
          <a:lstStyle/>
          <a:p>
            <a:r>
              <a:rPr lang="en-GB" altLang="en-US" b="1" dirty="0">
                <a:latin typeface="Arial" pitchFamily="34" charset="0"/>
              </a:rPr>
              <a:t>State:</a:t>
            </a:r>
          </a:p>
          <a:p>
            <a:r>
              <a:rPr lang="en-GB" altLang="en-US" dirty="0">
                <a:latin typeface="Arial" pitchFamily="34" charset="0"/>
              </a:rPr>
              <a:t>Section 289 of the Proceeds of Crime Act 2002 provides a search power to seize cash that is the proceeds of unlawful conduct or intended for use in unlawful conduct. </a:t>
            </a:r>
          </a:p>
          <a:p>
            <a:endParaRPr lang="en-GB" altLang="en-US" dirty="0">
              <a:latin typeface="Arial" pitchFamily="34" charset="0"/>
            </a:endParaRPr>
          </a:p>
          <a:p>
            <a:r>
              <a:rPr lang="en-GB" altLang="en-US" dirty="0">
                <a:latin typeface="Arial" pitchFamily="34" charset="0"/>
              </a:rPr>
              <a:t>The minimum amount is £1,000.</a:t>
            </a:r>
            <a:br>
              <a:rPr lang="en-GB" altLang="en-US" dirty="0">
                <a:latin typeface="Arial" pitchFamily="34" charset="0"/>
              </a:rPr>
            </a:br>
            <a:endParaRPr lang="en-GB" altLang="en-US" dirty="0">
              <a:latin typeface="Arial" pitchFamily="34" charset="0"/>
            </a:endParaRPr>
          </a:p>
          <a:p>
            <a:pPr algn="just">
              <a:buClr>
                <a:srgbClr val="F1F46A"/>
              </a:buClr>
            </a:pPr>
            <a:r>
              <a:rPr lang="en-GB" altLang="en-US" dirty="0">
                <a:latin typeface="Arial" pitchFamily="34" charset="0"/>
              </a:rPr>
              <a:t>The law allows constable to seize cash exceeding £1,000 when found on premises when there are reasonable grounds for suspecting it is the proceeds of crime or is to be used for a criminal activity.</a:t>
            </a:r>
          </a:p>
          <a:p>
            <a:endParaRPr lang="en-GB" altLang="en-US" dirty="0">
              <a:latin typeface="Arial" pitchFamily="34" charset="0"/>
            </a:endParaRPr>
          </a:p>
          <a:p>
            <a:r>
              <a:rPr lang="en-GB" altLang="en-US" dirty="0">
                <a:latin typeface="Arial" pitchFamily="34" charset="0"/>
              </a:rPr>
              <a:t>If the person is eventually convicted of an offence the courts can decide if the money found was as a result of a criminal activity or criminal lifestyle and can make an order to have that money confiscated.</a:t>
            </a:r>
          </a:p>
          <a:p>
            <a:r>
              <a:rPr lang="en-GB" altLang="en-US" dirty="0"/>
              <a:t>If you find cash less than the value of £1000 and you can link it to the consequences of a crime then you can seize it.</a:t>
            </a:r>
          </a:p>
        </p:txBody>
      </p:sp>
    </p:spTree>
    <p:extLst>
      <p:ext uri="{BB962C8B-B14F-4D97-AF65-F5344CB8AC3E}">
        <p14:creationId xmlns:p14="http://schemas.microsoft.com/office/powerpoint/2010/main" val="383827534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2584450" y="255588"/>
            <a:ext cx="1676400" cy="944562"/>
          </a:xfrm>
          <a:ln/>
        </p:spPr>
      </p:sp>
      <p:sp>
        <p:nvSpPr>
          <p:cNvPr id="30723" name="Notes Placeholder 2"/>
          <p:cNvSpPr>
            <a:spLocks noGrp="1"/>
          </p:cNvSpPr>
          <p:nvPr>
            <p:ph type="body" idx="1"/>
          </p:nvPr>
        </p:nvSpPr>
        <p:spPr>
          <a:xfrm>
            <a:off x="519190" y="1292085"/>
            <a:ext cx="5813589" cy="7990332"/>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ct val="0"/>
              </a:spcBef>
              <a:buFont typeface="Wingdings" pitchFamily="2" charset="2"/>
              <a:buNone/>
            </a:pPr>
            <a:r>
              <a:rPr lang="en-GB" altLang="en-US" b="1" dirty="0">
                <a:latin typeface="Arial" charset="0"/>
                <a:ea typeface="ＭＳ Ｐゴシック" pitchFamily="34" charset="-128"/>
              </a:rPr>
              <a:t>State:</a:t>
            </a:r>
          </a:p>
          <a:p>
            <a:pPr algn="just">
              <a:spcBef>
                <a:spcPct val="0"/>
              </a:spcBef>
              <a:buFont typeface="Wingdings" pitchFamily="2" charset="2"/>
              <a:buNone/>
            </a:pPr>
            <a:endParaRPr lang="en-GB" altLang="en-US" u="sng" dirty="0">
              <a:latin typeface="Arial" charset="0"/>
              <a:ea typeface="ＭＳ Ｐゴシック" pitchFamily="34" charset="-128"/>
            </a:endParaRPr>
          </a:p>
          <a:p>
            <a:pPr algn="just">
              <a:spcBef>
                <a:spcPct val="0"/>
              </a:spcBef>
            </a:pPr>
            <a:r>
              <a:rPr lang="en-GB" altLang="en-US" dirty="0">
                <a:latin typeface="Arial" charset="0"/>
                <a:ea typeface="ＭＳ Ｐゴシック" pitchFamily="34" charset="-128"/>
              </a:rPr>
              <a:t>Stop searches can become routine for an officer but you should always remember that it might be the first time for this person and remember ... all persons searched </a:t>
            </a:r>
            <a:r>
              <a:rPr lang="en-GB" altLang="en-US" u="sng" dirty="0">
                <a:latin typeface="Arial" charset="0"/>
                <a:ea typeface="ＭＳ Ｐゴシック" pitchFamily="34" charset="-128"/>
              </a:rPr>
              <a:t>are innocent</a:t>
            </a:r>
            <a:r>
              <a:rPr lang="en-GB" altLang="en-US" dirty="0">
                <a:latin typeface="Arial" charset="0"/>
                <a:ea typeface="ＭＳ Ｐゴシック" pitchFamily="34" charset="-128"/>
              </a:rPr>
              <a:t> until proven guilty by a court, therefore you must ensure that all persons are:</a:t>
            </a:r>
          </a:p>
          <a:p>
            <a:endParaRPr lang="en-GB" altLang="en-US" dirty="0">
              <a:latin typeface="Arial" charset="0"/>
              <a:ea typeface="ＭＳ Ｐゴシック" pitchFamily="34" charset="-128"/>
            </a:endParaRPr>
          </a:p>
          <a:p>
            <a:pPr marL="285664" indent="-285664">
              <a:spcBef>
                <a:spcPct val="0"/>
              </a:spcBef>
              <a:buFont typeface="Arial" panose="020B0604020202020204" pitchFamily="34" charset="0"/>
              <a:buChar char="•"/>
            </a:pPr>
            <a:r>
              <a:rPr lang="en-GB" altLang="en-US" dirty="0">
                <a:latin typeface="Arial" charset="0"/>
                <a:ea typeface="ＭＳ Ｐゴシック" pitchFamily="34" charset="-128"/>
              </a:rPr>
              <a:t>treated with respect and dignity</a:t>
            </a:r>
          </a:p>
          <a:p>
            <a:pPr>
              <a:spcBef>
                <a:spcPct val="0"/>
              </a:spcBef>
            </a:pPr>
            <a:endParaRPr lang="en-US" altLang="en-US" dirty="0">
              <a:latin typeface="Arial" charset="0"/>
              <a:ea typeface="ＭＳ Ｐゴシック" pitchFamily="34" charset="-128"/>
            </a:endParaRPr>
          </a:p>
          <a:p>
            <a:pPr marL="285664" indent="-285664">
              <a:spcBef>
                <a:spcPct val="0"/>
              </a:spcBef>
              <a:buFont typeface="Arial" panose="020B0604020202020204" pitchFamily="34" charset="0"/>
              <a:buChar char="•"/>
            </a:pPr>
            <a:r>
              <a:rPr lang="en-GB" altLang="en-US" dirty="0">
                <a:latin typeface="Arial" charset="0"/>
                <a:ea typeface="ＭＳ Ｐゴシック" pitchFamily="34" charset="-128"/>
              </a:rPr>
              <a:t>treated in a manner that minimises embarrassment</a:t>
            </a:r>
          </a:p>
          <a:p>
            <a:pPr>
              <a:spcBef>
                <a:spcPct val="0"/>
              </a:spcBef>
            </a:pPr>
            <a:endParaRPr lang="en-US" altLang="en-US" dirty="0">
              <a:latin typeface="Arial" charset="0"/>
              <a:ea typeface="ＭＳ Ｐゴシック" pitchFamily="34" charset="-128"/>
            </a:endParaRPr>
          </a:p>
          <a:p>
            <a:pPr marL="285664" indent="-285664">
              <a:spcBef>
                <a:spcPct val="0"/>
              </a:spcBef>
              <a:buFont typeface="Arial" panose="020B0604020202020204" pitchFamily="34" charset="0"/>
              <a:buChar char="•"/>
            </a:pPr>
            <a:r>
              <a:rPr lang="en-GB" altLang="en-US" dirty="0">
                <a:latin typeface="Arial" charset="0"/>
                <a:ea typeface="ＭＳ Ｐゴシック" pitchFamily="34" charset="-128"/>
              </a:rPr>
              <a:t>treated as an individual and the officer should be aware of any individual needs.</a:t>
            </a:r>
          </a:p>
          <a:p>
            <a:pPr>
              <a:spcBef>
                <a:spcPct val="0"/>
              </a:spcBef>
            </a:pPr>
            <a:endParaRPr lang="en-GB" altLang="en-US" dirty="0">
              <a:latin typeface="Arial" charset="0"/>
              <a:ea typeface="ＭＳ Ｐゴシック" pitchFamily="34" charset="-128"/>
            </a:endParaRPr>
          </a:p>
          <a:p>
            <a:pPr>
              <a:spcBef>
                <a:spcPct val="0"/>
              </a:spcBef>
            </a:pPr>
            <a:r>
              <a:rPr lang="en-GB" altLang="en-US" b="1" dirty="0">
                <a:latin typeface="Arial" charset="0"/>
                <a:ea typeface="ＭＳ Ｐゴシック" pitchFamily="34" charset="-128"/>
              </a:rPr>
              <a:t>All stops and searches must be carried out with courtesy, consideration and respect for the person concerned.  This has a significant impact on public confidence in the police.</a:t>
            </a:r>
          </a:p>
          <a:p>
            <a:pPr>
              <a:spcBef>
                <a:spcPct val="0"/>
              </a:spcBef>
            </a:pPr>
            <a:r>
              <a:rPr lang="en-GB" altLang="en-US" b="1" dirty="0">
                <a:latin typeface="Arial" charset="0"/>
                <a:ea typeface="ＭＳ Ｐゴシック" pitchFamily="34" charset="-128"/>
              </a:rPr>
              <a:t>Every reasonable effort must be made to minimise the embarrassment that a person being searched may experience</a:t>
            </a:r>
          </a:p>
          <a:p>
            <a:pPr>
              <a:spcBef>
                <a:spcPct val="0"/>
              </a:spcBef>
            </a:pPr>
            <a:endParaRPr lang="en-GB" altLang="en-US" b="1" dirty="0">
              <a:latin typeface="Arial" charset="0"/>
              <a:ea typeface="ＭＳ Ｐゴシック" pitchFamily="34" charset="-128"/>
            </a:endParaRPr>
          </a:p>
          <a:p>
            <a:pPr>
              <a:spcBef>
                <a:spcPct val="0"/>
              </a:spcBef>
            </a:pPr>
            <a:endParaRPr lang="en-GB" altLang="en-US" dirty="0">
              <a:latin typeface="Arial" charset="0"/>
              <a:ea typeface="ＭＳ Ｐゴシック" pitchFamily="34" charset="-128"/>
            </a:endParaRPr>
          </a:p>
          <a:p>
            <a:pPr>
              <a:spcBef>
                <a:spcPct val="0"/>
              </a:spcBef>
            </a:pPr>
            <a:r>
              <a:rPr lang="en-GB" altLang="en-US" b="1" dirty="0">
                <a:latin typeface="Arial" charset="0"/>
                <a:ea typeface="ＭＳ Ｐゴシック" pitchFamily="34" charset="-128"/>
              </a:rPr>
              <a:t>Searches should </a:t>
            </a:r>
            <a:r>
              <a:rPr lang="en-GB" altLang="en-US" b="1" dirty="0">
                <a:solidFill>
                  <a:srgbClr val="FF0000"/>
                </a:solidFill>
                <a:latin typeface="Arial" charset="0"/>
                <a:ea typeface="ＭＳ Ｐゴシック" pitchFamily="34" charset="-128"/>
              </a:rPr>
              <a:t>ONLY</a:t>
            </a:r>
            <a:r>
              <a:rPr lang="en-GB" altLang="en-US" b="1" dirty="0">
                <a:latin typeface="Arial" charset="0"/>
                <a:ea typeface="ＭＳ Ｐゴシック" pitchFamily="34" charset="-128"/>
              </a:rPr>
              <a:t> be conducted using force where it is established that the person is unwilling to co-operate or resists.</a:t>
            </a:r>
          </a:p>
          <a:p>
            <a:pPr>
              <a:spcBef>
                <a:spcPct val="0"/>
              </a:spcBef>
            </a:pPr>
            <a:endParaRPr lang="en-GB" altLang="en-US" b="1" dirty="0">
              <a:latin typeface="Arial" charset="0"/>
              <a:ea typeface="ＭＳ Ｐゴシック" pitchFamily="34" charset="-128"/>
            </a:endParaRPr>
          </a:p>
          <a:p>
            <a:pPr>
              <a:spcBef>
                <a:spcPct val="0"/>
              </a:spcBef>
            </a:pPr>
            <a:r>
              <a:rPr lang="en-GB" altLang="en-US" b="1" dirty="0">
                <a:latin typeface="Arial" charset="0"/>
                <a:ea typeface="ＭＳ Ｐゴシック" pitchFamily="34" charset="-128"/>
              </a:rPr>
              <a:t>Reasonable force may only be used as a last resort if necessary to conduct a search or to detain a person or vehicle for the purposes of a search</a:t>
            </a:r>
          </a:p>
          <a:p>
            <a:endParaRPr lang="en-GB" altLang="en-US" dirty="0">
              <a:latin typeface="Arial" charset="0"/>
              <a:ea typeface="ＭＳ Ｐゴシック" pitchFamily="34" charset="-128"/>
            </a:endParaRPr>
          </a:p>
        </p:txBody>
      </p:sp>
      <p:sp>
        <p:nvSpPr>
          <p:cNvPr id="307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b="1">
                <a:solidFill>
                  <a:schemeClr val="bg1"/>
                </a:solidFill>
                <a:latin typeface="Verdana" pitchFamily="34" charset="0"/>
                <a:ea typeface="ＭＳ Ｐゴシック" pitchFamily="34" charset="-128"/>
              </a:defRPr>
            </a:lvl1pPr>
            <a:lvl2pPr marL="748223" indent="-287779" eaLnBrk="0" hangingPunct="0">
              <a:defRPr sz="3200" b="1">
                <a:solidFill>
                  <a:schemeClr val="bg1"/>
                </a:solidFill>
                <a:latin typeface="Verdana" pitchFamily="34" charset="0"/>
                <a:ea typeface="ＭＳ Ｐゴシック" pitchFamily="34" charset="-128"/>
              </a:defRPr>
            </a:lvl2pPr>
            <a:lvl3pPr marL="1151113" indent="-230223" eaLnBrk="0" hangingPunct="0">
              <a:defRPr sz="3200" b="1">
                <a:solidFill>
                  <a:schemeClr val="bg1"/>
                </a:solidFill>
                <a:latin typeface="Verdana" pitchFamily="34" charset="0"/>
                <a:ea typeface="ＭＳ Ｐゴシック" pitchFamily="34" charset="-128"/>
              </a:defRPr>
            </a:lvl3pPr>
            <a:lvl4pPr marL="1611557" indent="-230223" eaLnBrk="0" hangingPunct="0">
              <a:defRPr sz="3200" b="1">
                <a:solidFill>
                  <a:schemeClr val="bg1"/>
                </a:solidFill>
                <a:latin typeface="Verdana" pitchFamily="34" charset="0"/>
                <a:ea typeface="ＭＳ Ｐゴシック" pitchFamily="34" charset="-128"/>
              </a:defRPr>
            </a:lvl4pPr>
            <a:lvl5pPr marL="2072003" indent="-230223" eaLnBrk="0" hangingPunct="0">
              <a:defRPr sz="3200" b="1">
                <a:solidFill>
                  <a:schemeClr val="bg1"/>
                </a:solidFill>
                <a:latin typeface="Verdana" pitchFamily="34" charset="0"/>
                <a:ea typeface="ＭＳ Ｐゴシック" pitchFamily="34" charset="-128"/>
              </a:defRPr>
            </a:lvl5pPr>
            <a:lvl6pPr marL="2532448" indent="-230223"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92893" indent="-230223"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53339" indent="-230223"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913784" indent="-230223"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eaLnBrk="1" hangingPunct="1"/>
            <a:fld id="{40AC580E-71B8-4A00-A4ED-8C92521D27A1}" type="slidenum">
              <a:rPr lang="en-GB" altLang="en-US" sz="1200" b="0">
                <a:solidFill>
                  <a:srgbClr val="000000"/>
                </a:solidFill>
                <a:latin typeface="Arial" charset="0"/>
              </a:rPr>
              <a:pPr eaLnBrk="1" hangingPunct="1"/>
              <a:t>63</a:t>
            </a:fld>
            <a:endParaRPr lang="en-GB" altLang="en-US" sz="1200" b="0">
              <a:solidFill>
                <a:srgbClr val="000000"/>
              </a:solidFill>
              <a:latin typeface="Arial" charset="0"/>
            </a:endParaRPr>
          </a:p>
        </p:txBody>
      </p:sp>
    </p:spTree>
    <p:extLst>
      <p:ext uri="{BB962C8B-B14F-4D97-AF65-F5344CB8AC3E}">
        <p14:creationId xmlns:p14="http://schemas.microsoft.com/office/powerpoint/2010/main" val="81264793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xfrm>
            <a:off x="2584450" y="255588"/>
            <a:ext cx="1676400" cy="944562"/>
          </a:xfrm>
          <a:ln/>
        </p:spPr>
      </p:sp>
      <p:sp>
        <p:nvSpPr>
          <p:cNvPr id="30723" name="Notes Placeholder 2"/>
          <p:cNvSpPr>
            <a:spLocks noGrp="1"/>
          </p:cNvSpPr>
          <p:nvPr>
            <p:ph type="body" idx="1"/>
          </p:nvPr>
        </p:nvSpPr>
        <p:spPr>
          <a:xfrm>
            <a:off x="519190" y="1292085"/>
            <a:ext cx="5813589" cy="733410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ct val="0"/>
              </a:spcBef>
              <a:buFont typeface="Wingdings" pitchFamily="2" charset="2"/>
              <a:buNone/>
            </a:pPr>
            <a:r>
              <a:rPr lang="en-GB" altLang="en-US" b="1" dirty="0">
                <a:latin typeface="Arial" charset="0"/>
                <a:ea typeface="ＭＳ Ｐゴシック" pitchFamily="34" charset="-128"/>
              </a:rPr>
              <a:t>State:</a:t>
            </a:r>
          </a:p>
          <a:p>
            <a:pPr algn="just">
              <a:spcBef>
                <a:spcPct val="0"/>
              </a:spcBef>
              <a:buFont typeface="Wingdings" pitchFamily="2" charset="2"/>
              <a:buNone/>
            </a:pPr>
            <a:endParaRPr lang="en-GB" altLang="en-US" u="sng" dirty="0">
              <a:latin typeface="Arial" charset="0"/>
              <a:ea typeface="ＭＳ Ｐゴシック" pitchFamily="34" charset="-128"/>
            </a:endParaRPr>
          </a:p>
          <a:p>
            <a:pPr algn="just">
              <a:spcBef>
                <a:spcPct val="0"/>
              </a:spcBef>
            </a:pPr>
            <a:r>
              <a:rPr lang="en-GB" altLang="en-US" dirty="0">
                <a:latin typeface="Arial" charset="0"/>
                <a:ea typeface="ＭＳ Ｐゴシック" pitchFamily="34" charset="-128"/>
              </a:rPr>
              <a:t>As has previously been discussed, as with most things that police officers do, there is a significant amount of legislation that governs how individuals are dealt with.</a:t>
            </a:r>
          </a:p>
          <a:p>
            <a:pPr algn="just">
              <a:spcBef>
                <a:spcPct val="0"/>
              </a:spcBef>
            </a:pPr>
            <a:endParaRPr lang="en-GB" altLang="en-US" dirty="0">
              <a:latin typeface="Arial" charset="0"/>
              <a:ea typeface="ＭＳ Ｐゴシック" pitchFamily="34" charset="-128"/>
            </a:endParaRPr>
          </a:p>
          <a:p>
            <a:pPr algn="just">
              <a:spcBef>
                <a:spcPct val="0"/>
              </a:spcBef>
            </a:pPr>
            <a:r>
              <a:rPr lang="en-GB" altLang="en-US" dirty="0">
                <a:latin typeface="Arial" charset="0"/>
                <a:ea typeface="ＭＳ Ｐゴシック" pitchFamily="34" charset="-128"/>
              </a:rPr>
              <a:t>This includes:</a:t>
            </a:r>
          </a:p>
          <a:p>
            <a:pPr algn="just">
              <a:spcBef>
                <a:spcPct val="0"/>
              </a:spcBef>
            </a:pPr>
            <a:endParaRPr lang="en-GB" altLang="en-US" dirty="0">
              <a:latin typeface="Arial" charset="0"/>
              <a:ea typeface="ＭＳ Ｐゴシック" pitchFamily="34" charset="-128"/>
            </a:endParaRPr>
          </a:p>
          <a:p>
            <a:pPr algn="just">
              <a:spcBef>
                <a:spcPct val="0"/>
              </a:spcBef>
            </a:pPr>
            <a:r>
              <a:rPr lang="en-GB" altLang="en-US" dirty="0">
                <a:latin typeface="Arial" charset="0"/>
                <a:ea typeface="ＭＳ Ｐゴシック" pitchFamily="34" charset="-128"/>
              </a:rPr>
              <a:t>Equality Act 2010</a:t>
            </a:r>
          </a:p>
          <a:p>
            <a:pPr algn="just">
              <a:spcBef>
                <a:spcPct val="0"/>
              </a:spcBef>
            </a:pPr>
            <a:r>
              <a:rPr lang="en-GB" altLang="en-US" dirty="0">
                <a:latin typeface="Arial" charset="0"/>
                <a:ea typeface="ＭＳ Ｐゴシック" pitchFamily="34" charset="-128"/>
              </a:rPr>
              <a:t>European Convention of Human Rights 2003</a:t>
            </a:r>
          </a:p>
          <a:p>
            <a:pPr algn="just">
              <a:spcBef>
                <a:spcPct val="0"/>
              </a:spcBef>
            </a:pPr>
            <a:r>
              <a:rPr lang="en-GB" altLang="en-US" dirty="0">
                <a:latin typeface="Arial" charset="0"/>
                <a:ea typeface="ＭＳ Ｐゴシック" pitchFamily="34" charset="-128"/>
              </a:rPr>
              <a:t>Children Act 2004</a:t>
            </a:r>
          </a:p>
          <a:p>
            <a:pPr algn="just">
              <a:spcBef>
                <a:spcPct val="0"/>
              </a:spcBef>
            </a:pPr>
            <a:r>
              <a:rPr lang="en-GB" altLang="en-US" dirty="0">
                <a:latin typeface="Arial" charset="0"/>
                <a:ea typeface="ＭＳ Ｐゴシック" pitchFamily="34" charset="-128"/>
              </a:rPr>
              <a:t>Race Relations Amendment Act 2000</a:t>
            </a:r>
          </a:p>
          <a:p>
            <a:pPr algn="just">
              <a:spcBef>
                <a:spcPct val="0"/>
              </a:spcBef>
            </a:pPr>
            <a:r>
              <a:rPr lang="en-GB" altLang="en-US" dirty="0">
                <a:latin typeface="Arial" charset="0"/>
                <a:ea typeface="ＭＳ Ｐゴシック" pitchFamily="34" charset="-128"/>
              </a:rPr>
              <a:t>Health and Safety at Work Act 1974</a:t>
            </a:r>
          </a:p>
          <a:p>
            <a:pPr algn="just">
              <a:spcBef>
                <a:spcPct val="0"/>
              </a:spcBef>
            </a:pPr>
            <a:r>
              <a:rPr lang="en-GB" altLang="en-US" dirty="0">
                <a:latin typeface="Arial" charset="0"/>
                <a:ea typeface="ＭＳ Ｐゴシック" pitchFamily="34" charset="-128"/>
              </a:rPr>
              <a:t>Police and Criminal Evidence Act 1984</a:t>
            </a:r>
          </a:p>
          <a:p>
            <a:endParaRPr lang="en-GB" altLang="en-US" dirty="0">
              <a:latin typeface="Arial" charset="0"/>
              <a:ea typeface="ＭＳ Ｐゴシック" pitchFamily="34" charset="-128"/>
            </a:endParaRPr>
          </a:p>
        </p:txBody>
      </p:sp>
      <p:sp>
        <p:nvSpPr>
          <p:cNvPr id="307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b="1">
                <a:solidFill>
                  <a:schemeClr val="bg1"/>
                </a:solidFill>
                <a:latin typeface="Verdana" pitchFamily="34" charset="0"/>
                <a:ea typeface="ＭＳ Ｐゴシック" pitchFamily="34" charset="-128"/>
              </a:defRPr>
            </a:lvl1pPr>
            <a:lvl2pPr marL="748223" indent="-287779" eaLnBrk="0" hangingPunct="0">
              <a:defRPr sz="3200" b="1">
                <a:solidFill>
                  <a:schemeClr val="bg1"/>
                </a:solidFill>
                <a:latin typeface="Verdana" pitchFamily="34" charset="0"/>
                <a:ea typeface="ＭＳ Ｐゴシック" pitchFamily="34" charset="-128"/>
              </a:defRPr>
            </a:lvl2pPr>
            <a:lvl3pPr marL="1151113" indent="-230223" eaLnBrk="0" hangingPunct="0">
              <a:defRPr sz="3200" b="1">
                <a:solidFill>
                  <a:schemeClr val="bg1"/>
                </a:solidFill>
                <a:latin typeface="Verdana" pitchFamily="34" charset="0"/>
                <a:ea typeface="ＭＳ Ｐゴシック" pitchFamily="34" charset="-128"/>
              </a:defRPr>
            </a:lvl3pPr>
            <a:lvl4pPr marL="1611557" indent="-230223" eaLnBrk="0" hangingPunct="0">
              <a:defRPr sz="3200" b="1">
                <a:solidFill>
                  <a:schemeClr val="bg1"/>
                </a:solidFill>
                <a:latin typeface="Verdana" pitchFamily="34" charset="0"/>
                <a:ea typeface="ＭＳ Ｐゴシック" pitchFamily="34" charset="-128"/>
              </a:defRPr>
            </a:lvl4pPr>
            <a:lvl5pPr marL="2072003" indent="-230223" eaLnBrk="0" hangingPunct="0">
              <a:defRPr sz="3200" b="1">
                <a:solidFill>
                  <a:schemeClr val="bg1"/>
                </a:solidFill>
                <a:latin typeface="Verdana" pitchFamily="34" charset="0"/>
                <a:ea typeface="ＭＳ Ｐゴシック" pitchFamily="34" charset="-128"/>
              </a:defRPr>
            </a:lvl5pPr>
            <a:lvl6pPr marL="2532448" indent="-230223"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92893" indent="-230223"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53339" indent="-230223"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913784" indent="-230223"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eaLnBrk="1" hangingPunct="1"/>
            <a:fld id="{40AC580E-71B8-4A00-A4ED-8C92521D27A1}" type="slidenum">
              <a:rPr lang="en-GB" altLang="en-US" sz="1200" b="0">
                <a:solidFill>
                  <a:srgbClr val="000000"/>
                </a:solidFill>
                <a:latin typeface="Arial" charset="0"/>
              </a:rPr>
              <a:pPr eaLnBrk="1" hangingPunct="1"/>
              <a:t>64</a:t>
            </a:fld>
            <a:endParaRPr lang="en-GB" altLang="en-US" sz="1200" b="0">
              <a:solidFill>
                <a:srgbClr val="000000"/>
              </a:solidFill>
              <a:latin typeface="Arial" charset="0"/>
            </a:endParaRPr>
          </a:p>
        </p:txBody>
      </p:sp>
    </p:spTree>
    <p:extLst>
      <p:ext uri="{BB962C8B-B14F-4D97-AF65-F5344CB8AC3E}">
        <p14:creationId xmlns:p14="http://schemas.microsoft.com/office/powerpoint/2010/main" val="159955350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p:cNvSpPr>
            <a:spLocks noGrp="1" noRot="1" noChangeAspect="1" noTextEdit="1"/>
          </p:cNvSpPr>
          <p:nvPr>
            <p:ph type="sldImg"/>
          </p:nvPr>
        </p:nvSpPr>
        <p:spPr>
          <a:xfrm>
            <a:off x="1792288" y="617538"/>
            <a:ext cx="3379787" cy="1901825"/>
          </a:xfrm>
          <a:ln/>
        </p:spPr>
      </p:sp>
      <p:sp>
        <p:nvSpPr>
          <p:cNvPr id="31747" name="Notes Placeholder 2"/>
          <p:cNvSpPr>
            <a:spLocks noGrp="1"/>
          </p:cNvSpPr>
          <p:nvPr>
            <p:ph type="body" idx="1"/>
          </p:nvPr>
        </p:nvSpPr>
        <p:spPr>
          <a:xfrm>
            <a:off x="492043" y="2645720"/>
            <a:ext cx="5813589" cy="646500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b="1" dirty="0">
                <a:latin typeface="Arial" charset="0"/>
                <a:ea typeface="ＭＳ Ｐゴシック" pitchFamily="34" charset="-128"/>
              </a:rPr>
              <a:t>State:</a:t>
            </a:r>
          </a:p>
          <a:p>
            <a:r>
              <a:rPr lang="en-GB" altLang="en-US" dirty="0">
                <a:latin typeface="Arial" charset="0"/>
                <a:ea typeface="ＭＳ Ｐゴシック" pitchFamily="34" charset="-128"/>
              </a:rPr>
              <a:t>You are now going to watch a DVD clip.</a:t>
            </a:r>
          </a:p>
          <a:p>
            <a:endParaRPr lang="en-GB" altLang="en-US" dirty="0">
              <a:latin typeface="Arial" charset="0"/>
              <a:ea typeface="ＭＳ Ｐゴシック" pitchFamily="34" charset="-128"/>
            </a:endParaRPr>
          </a:p>
          <a:p>
            <a:r>
              <a:rPr lang="en-GB" altLang="en-US" dirty="0">
                <a:latin typeface="Arial" charset="0"/>
                <a:ea typeface="ＭＳ Ｐゴシック" pitchFamily="34" charset="-128"/>
              </a:rPr>
              <a:t>I want you to consider what your actions might be at the end of each section.</a:t>
            </a:r>
          </a:p>
          <a:p>
            <a:r>
              <a:rPr lang="en-GB" altLang="en-US" dirty="0">
                <a:latin typeface="Arial" charset="0"/>
                <a:ea typeface="ＭＳ Ｐゴシック" pitchFamily="34" charset="-128"/>
              </a:rPr>
              <a:t>Remember you will have to justify every action that you intend to take.</a:t>
            </a:r>
          </a:p>
          <a:p>
            <a:endParaRPr lang="en-GB" altLang="en-US" dirty="0">
              <a:latin typeface="Arial" charset="0"/>
              <a:ea typeface="ＭＳ Ｐゴシック" pitchFamily="34" charset="-128"/>
            </a:endParaRPr>
          </a:p>
          <a:p>
            <a:r>
              <a:rPr lang="en-GB" altLang="en-US" dirty="0">
                <a:latin typeface="Arial" charset="0"/>
                <a:ea typeface="ＭＳ Ｐゴシック" pitchFamily="34" charset="-128"/>
              </a:rPr>
              <a:t>Trainer play students the ‘Stop &amp; Search – Car Park Scenario’ DVD</a:t>
            </a:r>
          </a:p>
          <a:p>
            <a:endParaRPr lang="en-GB" altLang="en-US" dirty="0">
              <a:latin typeface="Arial" charset="0"/>
              <a:ea typeface="ＭＳ Ｐゴシック" pitchFamily="34" charset="-128"/>
            </a:endParaRPr>
          </a:p>
          <a:p>
            <a:r>
              <a:rPr lang="en-GB" altLang="en-US" dirty="0">
                <a:latin typeface="Arial" charset="0"/>
                <a:ea typeface="ＭＳ Ｐゴシック" pitchFamily="34" charset="-128"/>
              </a:rPr>
              <a:t>After each section, i.e. a, b, c &amp; d,</a:t>
            </a:r>
          </a:p>
          <a:p>
            <a:r>
              <a:rPr lang="en-GB" altLang="en-US" b="1" dirty="0">
                <a:latin typeface="Arial" charset="0"/>
                <a:ea typeface="ＭＳ Ｐゴシック" pitchFamily="34" charset="-128"/>
              </a:rPr>
              <a:t>QTS:  </a:t>
            </a:r>
          </a:p>
          <a:p>
            <a:r>
              <a:rPr lang="en-GB" altLang="en-US" dirty="0">
                <a:latin typeface="Arial" charset="0"/>
                <a:ea typeface="ＭＳ Ｐゴシック" pitchFamily="34" charset="-128"/>
              </a:rPr>
              <a:t>What are you thinking?</a:t>
            </a:r>
          </a:p>
          <a:p>
            <a:r>
              <a:rPr lang="en-GB" altLang="en-US" dirty="0">
                <a:latin typeface="Arial" charset="0"/>
                <a:ea typeface="ＭＳ Ｐゴシック" pitchFamily="34" charset="-128"/>
              </a:rPr>
              <a:t>What would you do?</a:t>
            </a:r>
          </a:p>
          <a:p>
            <a:r>
              <a:rPr lang="en-GB" altLang="en-US" dirty="0">
                <a:latin typeface="Arial" charset="0"/>
                <a:ea typeface="ＭＳ Ｐゴシック" pitchFamily="34" charset="-128"/>
              </a:rPr>
              <a:t>How can you justify this?</a:t>
            </a:r>
          </a:p>
          <a:p>
            <a:r>
              <a:rPr lang="en-GB" altLang="en-US" dirty="0">
                <a:latin typeface="Arial" charset="0"/>
                <a:ea typeface="ＭＳ Ｐゴシック" pitchFamily="34" charset="-128"/>
              </a:rPr>
              <a:t>What powers are available to you?</a:t>
            </a:r>
          </a:p>
        </p:txBody>
      </p:sp>
      <p:sp>
        <p:nvSpPr>
          <p:cNvPr id="317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3200" b="1">
                <a:solidFill>
                  <a:schemeClr val="bg1"/>
                </a:solidFill>
                <a:latin typeface="Verdana" pitchFamily="34" charset="0"/>
                <a:ea typeface="ＭＳ Ｐゴシック" pitchFamily="34" charset="-128"/>
              </a:defRPr>
            </a:lvl1pPr>
            <a:lvl2pPr marL="748223" indent="-287779" eaLnBrk="0" hangingPunct="0">
              <a:defRPr sz="3200" b="1">
                <a:solidFill>
                  <a:schemeClr val="bg1"/>
                </a:solidFill>
                <a:latin typeface="Verdana" pitchFamily="34" charset="0"/>
                <a:ea typeface="ＭＳ Ｐゴシック" pitchFamily="34" charset="-128"/>
              </a:defRPr>
            </a:lvl2pPr>
            <a:lvl3pPr marL="1151113" indent="-230223" eaLnBrk="0" hangingPunct="0">
              <a:defRPr sz="3200" b="1">
                <a:solidFill>
                  <a:schemeClr val="bg1"/>
                </a:solidFill>
                <a:latin typeface="Verdana" pitchFamily="34" charset="0"/>
                <a:ea typeface="ＭＳ Ｐゴシック" pitchFamily="34" charset="-128"/>
              </a:defRPr>
            </a:lvl3pPr>
            <a:lvl4pPr marL="1611557" indent="-230223" eaLnBrk="0" hangingPunct="0">
              <a:defRPr sz="3200" b="1">
                <a:solidFill>
                  <a:schemeClr val="bg1"/>
                </a:solidFill>
                <a:latin typeface="Verdana" pitchFamily="34" charset="0"/>
                <a:ea typeface="ＭＳ Ｐゴシック" pitchFamily="34" charset="-128"/>
              </a:defRPr>
            </a:lvl4pPr>
            <a:lvl5pPr marL="2072003" indent="-230223" eaLnBrk="0" hangingPunct="0">
              <a:defRPr sz="3200" b="1">
                <a:solidFill>
                  <a:schemeClr val="bg1"/>
                </a:solidFill>
                <a:latin typeface="Verdana" pitchFamily="34" charset="0"/>
                <a:ea typeface="ＭＳ Ｐゴシック" pitchFamily="34" charset="-128"/>
              </a:defRPr>
            </a:lvl5pPr>
            <a:lvl6pPr marL="2532448" indent="-230223"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92893" indent="-230223"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53339" indent="-230223"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913784" indent="-230223"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eaLnBrk="1" hangingPunct="1"/>
            <a:fld id="{A9D39D68-4DDF-4DBD-8FB9-459A19D36720}" type="slidenum">
              <a:rPr lang="en-GB" altLang="en-US" sz="1200" b="0">
                <a:solidFill>
                  <a:srgbClr val="000000"/>
                </a:solidFill>
                <a:latin typeface="Arial" charset="0"/>
              </a:rPr>
              <a:pPr eaLnBrk="1" hangingPunct="1"/>
              <a:t>65</a:t>
            </a:fld>
            <a:endParaRPr lang="en-GB" altLang="en-US" sz="1200" b="0">
              <a:solidFill>
                <a:srgbClr val="000000"/>
              </a:solidFill>
              <a:latin typeface="Arial" charset="0"/>
            </a:endParaRPr>
          </a:p>
        </p:txBody>
      </p:sp>
    </p:spTree>
    <p:extLst>
      <p:ext uri="{BB962C8B-B14F-4D97-AF65-F5344CB8AC3E}">
        <p14:creationId xmlns:p14="http://schemas.microsoft.com/office/powerpoint/2010/main" val="151409774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6.xml"/><Relationship Id="rId1" Type="http://schemas.openxmlformats.org/officeDocument/2006/relationships/tags" Target="../tags/tag5.xml"/></Relationships>
</file>

<file path=ppt/slideLayouts/_rels/slideLayout4.xml.rels><?xml version="1.0" encoding="UTF-8" standalone="yes"?>
<Relationships xmlns="http://schemas.openxmlformats.org/package/2006/relationships"><Relationship Id="rId8" Type="http://schemas.openxmlformats.org/officeDocument/2006/relationships/tags" Target="../tags/tag14.xml"/><Relationship Id="rId3" Type="http://schemas.openxmlformats.org/officeDocument/2006/relationships/tags" Target="../tags/tag9.xml"/><Relationship Id="rId7" Type="http://schemas.openxmlformats.org/officeDocument/2006/relationships/tags" Target="../tags/tag13.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tags" Target="../tags/tag12.xml"/><Relationship Id="rId5" Type="http://schemas.openxmlformats.org/officeDocument/2006/relationships/tags" Target="../tags/tag11.xml"/><Relationship Id="rId4" Type="http://schemas.openxmlformats.org/officeDocument/2006/relationships/tags" Target="../tags/tag10.xml"/><Relationship Id="rId9"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PowerpointPresentation.jpg"/>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hc"/>
          <p:cNvSpPr txBox="1">
            <a:spLocks noChangeArrowheads="1"/>
          </p:cNvSpPr>
          <p:nvPr userDrawn="1"/>
        </p:nvSpPr>
        <p:spPr bwMode="auto">
          <a:xfrm>
            <a:off x="0" y="1"/>
            <a:ext cx="12192000"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algn="ctr" eaLnBrk="1" fontAlgn="base" hangingPunct="1">
              <a:spcBef>
                <a:spcPct val="0"/>
              </a:spcBef>
              <a:spcAft>
                <a:spcPct val="0"/>
              </a:spcAft>
              <a:defRPr/>
            </a:pPr>
            <a:endParaRPr lang="en-US" altLang="en-US" sz="1200">
              <a:solidFill>
                <a:srgbClr val="FF0000"/>
              </a:solidFill>
              <a:latin typeface="Calibri" pitchFamily="34" charset="0"/>
            </a:endParaRPr>
          </a:p>
        </p:txBody>
      </p:sp>
      <p:sp>
        <p:nvSpPr>
          <p:cNvPr id="6" name="fc"/>
          <p:cNvSpPr txBox="1">
            <a:spLocks noChangeArrowheads="1"/>
          </p:cNvSpPr>
          <p:nvPr userDrawn="1"/>
        </p:nvSpPr>
        <p:spPr bwMode="auto">
          <a:xfrm>
            <a:off x="0" y="6611939"/>
            <a:ext cx="12192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algn="ctr" eaLnBrk="1" fontAlgn="base" hangingPunct="1">
              <a:spcBef>
                <a:spcPct val="0"/>
              </a:spcBef>
              <a:spcAft>
                <a:spcPct val="0"/>
              </a:spcAft>
              <a:defRPr/>
            </a:pPr>
            <a:endParaRPr lang="en-US" altLang="en-US" sz="1200">
              <a:solidFill>
                <a:srgbClr val="FF0000"/>
              </a:solidFill>
              <a:latin typeface="Calibri" pitchFamily="34" charset="0"/>
            </a:endParaRPr>
          </a:p>
        </p:txBody>
      </p:sp>
      <p:sp>
        <p:nvSpPr>
          <p:cNvPr id="47106" name="Rectangle 2"/>
          <p:cNvSpPr>
            <a:spLocks noGrp="1" noChangeArrowheads="1"/>
          </p:cNvSpPr>
          <p:nvPr>
            <p:ph type="ctrTitle"/>
          </p:nvPr>
        </p:nvSpPr>
        <p:spPr>
          <a:xfrm>
            <a:off x="914400" y="2130426"/>
            <a:ext cx="10363200" cy="1470025"/>
          </a:xfrm>
          <a:prstGeom prst="rect">
            <a:avLst/>
          </a:prstGeom>
        </p:spPr>
        <p:txBody>
          <a:bodyPr/>
          <a:lstStyle>
            <a:lvl1pPr>
              <a:defRPr/>
            </a:lvl1pPr>
          </a:lstStyle>
          <a:p>
            <a:r>
              <a:rPr lang="en-GB"/>
              <a:t>Click to edit Master title style</a:t>
            </a:r>
          </a:p>
        </p:txBody>
      </p:sp>
      <p:sp>
        <p:nvSpPr>
          <p:cNvPr id="47107" name="Rectangle 3"/>
          <p:cNvSpPr>
            <a:spLocks noGrp="1" noChangeArrowheads="1"/>
          </p:cNvSpPr>
          <p:nvPr>
            <p:ph type="subTitle" idx="1"/>
          </p:nvPr>
        </p:nvSpPr>
        <p:spPr>
          <a:xfrm>
            <a:off x="1828800" y="3886200"/>
            <a:ext cx="8534400" cy="1752600"/>
          </a:xfrm>
          <a:prstGeom prst="rect">
            <a:avLst/>
          </a:prstGeom>
        </p:spPr>
        <p:txBody>
          <a:bodyPr/>
          <a:lstStyle>
            <a:lvl1pPr marL="0" indent="0" algn="ctr">
              <a:buFontTx/>
              <a:buNone/>
              <a:defRPr/>
            </a:lvl1pPr>
          </a:lstStyle>
          <a:p>
            <a:r>
              <a:rPr lang="en-GB"/>
              <a:t>Click to edit Master subtitle style</a:t>
            </a:r>
          </a:p>
        </p:txBody>
      </p:sp>
      <p:sp>
        <p:nvSpPr>
          <p:cNvPr id="7" name="Date Placeholder 6"/>
          <p:cNvSpPr>
            <a:spLocks noGrp="1" noChangeArrowheads="1"/>
          </p:cNvSpPr>
          <p:nvPr>
            <p:ph type="dt" sz="half" idx="10"/>
          </p:nvPr>
        </p:nvSpPr>
        <p:spPr>
          <a:xfrm>
            <a:off x="609600" y="6245225"/>
            <a:ext cx="28448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pPr fontAlgn="base">
              <a:spcBef>
                <a:spcPct val="0"/>
              </a:spcBef>
              <a:spcAft>
                <a:spcPct val="0"/>
              </a:spcAft>
              <a:defRPr/>
            </a:pPr>
            <a:endParaRPr lang="en-US" altLang="en-US" sz="3200" b="1">
              <a:solidFill>
                <a:srgbClr val="FFFFFF"/>
              </a:solidFill>
              <a:ea typeface="ＭＳ Ｐゴシック" pitchFamily="34" charset="-128"/>
            </a:endParaRPr>
          </a:p>
        </p:txBody>
      </p:sp>
      <p:sp>
        <p:nvSpPr>
          <p:cNvPr id="8" name="Footer Placeholder 7"/>
          <p:cNvSpPr>
            <a:spLocks noGrp="1" noChangeArrowheads="1"/>
          </p:cNvSpPr>
          <p:nvPr>
            <p:ph type="ftr" sz="quarter" idx="11"/>
          </p:nvPr>
        </p:nvSpPr>
        <p:spPr>
          <a:xfrm>
            <a:off x="4165600" y="6245225"/>
            <a:ext cx="38608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pPr fontAlgn="base">
              <a:spcBef>
                <a:spcPct val="0"/>
              </a:spcBef>
              <a:spcAft>
                <a:spcPct val="0"/>
              </a:spcAft>
              <a:defRPr/>
            </a:pPr>
            <a:endParaRPr lang="en-US" altLang="en-US" sz="3200" b="1">
              <a:solidFill>
                <a:srgbClr val="FFFFFF"/>
              </a:solidFill>
              <a:ea typeface="ＭＳ Ｐゴシック" pitchFamily="34" charset="-128"/>
            </a:endParaRPr>
          </a:p>
        </p:txBody>
      </p:sp>
      <p:sp>
        <p:nvSpPr>
          <p:cNvPr id="9" name="Slide Number Placeholder 8"/>
          <p:cNvSpPr>
            <a:spLocks noGrp="1" noChangeArrowheads="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pPr fontAlgn="base">
              <a:spcBef>
                <a:spcPct val="0"/>
              </a:spcBef>
              <a:spcAft>
                <a:spcPct val="0"/>
              </a:spcAft>
              <a:defRPr/>
            </a:pPr>
            <a:fld id="{783944F7-86D2-4438-B917-EBCE8C24B9E0}" type="slidenum">
              <a:rPr lang="en-GB" altLang="en-US" sz="3200" b="1">
                <a:solidFill>
                  <a:srgbClr val="FFFFFF"/>
                </a:solidFill>
                <a:ea typeface="ＭＳ Ｐゴシック" pitchFamily="34" charset="-128"/>
              </a:rPr>
              <a:pPr fontAlgn="base">
                <a:spcBef>
                  <a:spcPct val="0"/>
                </a:spcBef>
                <a:spcAft>
                  <a:spcPct val="0"/>
                </a:spcAft>
                <a:defRPr/>
              </a:pPr>
              <a:t>‹#›</a:t>
            </a:fld>
            <a:endParaRPr lang="en-GB" altLang="en-US" sz="3200" b="1">
              <a:solidFill>
                <a:srgbClr val="FFFFFF"/>
              </a:solidFill>
              <a:ea typeface="ＭＳ Ｐゴシック" pitchFamily="34" charset="-128"/>
            </a:endParaRPr>
          </a:p>
        </p:txBody>
      </p:sp>
    </p:spTree>
    <p:extLst>
      <p:ext uri="{BB962C8B-B14F-4D97-AF65-F5344CB8AC3E}">
        <p14:creationId xmlns:p14="http://schemas.microsoft.com/office/powerpoint/2010/main" val="693700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14010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624417" y="1"/>
            <a:ext cx="10972800" cy="549275"/>
          </a:xfrm>
        </p:spPr>
        <p:txBody>
          <a:bodyPr/>
          <a:lstStyle>
            <a:lvl1pPr>
              <a:defRPr>
                <a:solidFill>
                  <a:schemeClr val="tx1"/>
                </a:solidFill>
              </a:defRPr>
            </a:lvl1pPr>
          </a:lstStyle>
          <a:p>
            <a:r>
              <a:rPr lang="en-US" dirty="0"/>
              <a:t>Click to edit Master title style</a:t>
            </a:r>
            <a:endParaRPr lang="en-GB" dirty="0"/>
          </a:p>
        </p:txBody>
      </p:sp>
      <p:sp>
        <p:nvSpPr>
          <p:cNvPr id="3" name="Content Placeholder 2"/>
          <p:cNvSpPr>
            <a:spLocks noGrp="1"/>
          </p:cNvSpPr>
          <p:nvPr>
            <p:ph idx="1"/>
            <p:custDataLst>
              <p:tags r:id="rId2"/>
            </p:custDataLst>
          </p:nvPr>
        </p:nvSpPr>
        <p:spPr>
          <a:xfrm>
            <a:off x="609600" y="981075"/>
            <a:ext cx="10972800" cy="5145088"/>
          </a:xfrm>
        </p:spPr>
        <p:txBody>
          <a:bodyPr/>
          <a:lstStyle>
            <a:lvl1pPr marL="0" indent="0">
              <a:buNone/>
              <a:defRPr sz="3200"/>
            </a:lvl1pPr>
            <a:lvl2pPr marL="457200" indent="0">
              <a:buNone/>
              <a:defRPr sz="3200"/>
            </a:lvl2pPr>
            <a:lvl3pPr marL="914400" indent="0">
              <a:buNone/>
              <a:defRPr sz="3200"/>
            </a:lvl3pPr>
            <a:lvl4pPr marL="1371600" indent="0">
              <a:buNone/>
              <a:defRPr sz="3200"/>
            </a:lvl4pPr>
            <a:lvl5pPr marL="1828800" indent="0">
              <a:buNone/>
              <a:defRPr sz="3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Tree>
    <p:extLst>
      <p:ext uri="{BB962C8B-B14F-4D97-AF65-F5344CB8AC3E}">
        <p14:creationId xmlns:p14="http://schemas.microsoft.com/office/powerpoint/2010/main" val="1044346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cSld name="Two Content">
    <p:spTree>
      <p:nvGrpSpPr>
        <p:cNvPr id="1" name=""/>
        <p:cNvGrpSpPr/>
        <p:nvPr/>
      </p:nvGrpSpPr>
      <p:grpSpPr>
        <a:xfrm>
          <a:off x="0" y="0"/>
          <a:ext cx="0" cy="0"/>
          <a:chOff x="0" y="0"/>
          <a:chExt cx="0" cy="0"/>
        </a:xfrm>
      </p:grpSpPr>
      <p:sp>
        <p:nvSpPr>
          <p:cNvPr id="5" name="hc"/>
          <p:cNvSpPr txBox="1">
            <a:spLocks noChangeArrowheads="1"/>
          </p:cNvSpPr>
          <p:nvPr userDrawn="1">
            <p:custDataLst>
              <p:tags r:id="rId1"/>
            </p:custDataLst>
          </p:nvPr>
        </p:nvSpPr>
        <p:spPr bwMode="auto">
          <a:xfrm>
            <a:off x="0" y="0"/>
            <a:ext cx="12192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algn="ctr"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algn="ctr"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algn="ctr"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algn="ctr"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eaLnBrk="1" fontAlgn="base" hangingPunct="1">
              <a:spcBef>
                <a:spcPct val="0"/>
              </a:spcBef>
              <a:spcAft>
                <a:spcPct val="0"/>
              </a:spcAft>
            </a:pPr>
            <a:endParaRPr lang="en-US" altLang="en-US" sz="1200">
              <a:solidFill>
                <a:srgbClr val="FF0000"/>
              </a:solidFill>
              <a:latin typeface="Calibri" pitchFamily="34" charset="0"/>
            </a:endParaRPr>
          </a:p>
        </p:txBody>
      </p:sp>
      <p:sp>
        <p:nvSpPr>
          <p:cNvPr id="6" name="fc"/>
          <p:cNvSpPr txBox="1">
            <a:spLocks noChangeArrowheads="1"/>
          </p:cNvSpPr>
          <p:nvPr userDrawn="1">
            <p:custDataLst>
              <p:tags r:id="rId2"/>
            </p:custDataLst>
          </p:nvPr>
        </p:nvSpPr>
        <p:spPr bwMode="auto">
          <a:xfrm>
            <a:off x="0" y="6611939"/>
            <a:ext cx="12192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algn="ctr"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algn="ctr"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algn="ctr"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algn="ctr"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eaLnBrk="1" fontAlgn="base" hangingPunct="1">
              <a:spcBef>
                <a:spcPct val="0"/>
              </a:spcBef>
              <a:spcAft>
                <a:spcPct val="0"/>
              </a:spcAft>
            </a:pPr>
            <a:endParaRPr lang="en-US" altLang="en-US" sz="1200">
              <a:solidFill>
                <a:srgbClr val="FF0000"/>
              </a:solidFill>
              <a:latin typeface="Calibri" pitchFamily="34" charset="0"/>
            </a:endParaRPr>
          </a:p>
        </p:txBody>
      </p:sp>
      <p:sp>
        <p:nvSpPr>
          <p:cNvPr id="2" name="Title 1"/>
          <p:cNvSpPr>
            <a:spLocks noGrp="1"/>
          </p:cNvSpPr>
          <p:nvPr>
            <p:ph type="title"/>
            <p:custDataLst>
              <p:tags r:id="rId3"/>
            </p:custDataLst>
          </p:nvPr>
        </p:nvSpPr>
        <p:spPr>
          <a:xfrm>
            <a:off x="609600" y="274638"/>
            <a:ext cx="10972800" cy="922114"/>
          </a:xfrm>
          <a:prstGeom prst="rect">
            <a:avLst/>
          </a:prstGeom>
        </p:spPr>
        <p:txBody>
          <a:bodyPr/>
          <a:lstStyle/>
          <a:p>
            <a:r>
              <a:rPr lang="en-US"/>
              <a:t>Click to edit Master title style</a:t>
            </a:r>
            <a:endParaRPr lang="en-GB"/>
          </a:p>
        </p:txBody>
      </p:sp>
      <p:sp>
        <p:nvSpPr>
          <p:cNvPr id="3" name="Content Placeholder 2"/>
          <p:cNvSpPr>
            <a:spLocks noGrp="1"/>
          </p:cNvSpPr>
          <p:nvPr>
            <p:ph sz="half" idx="1"/>
            <p:custDataLst>
              <p:tags r:id="rId4"/>
            </p:custDataLst>
          </p:nvPr>
        </p:nvSpPr>
        <p:spPr>
          <a:xfrm>
            <a:off x="431371" y="1600201"/>
            <a:ext cx="5384800" cy="4525963"/>
          </a:xfrm>
          <a:prstGeom prst="rect">
            <a:avLst/>
          </a:prstGeom>
        </p:spPr>
        <p:txBody>
          <a:bodyPr/>
          <a:lstStyle>
            <a:lvl1pPr marL="0" indent="0">
              <a:buNone/>
              <a:defRPr sz="2400"/>
            </a:lvl1pPr>
            <a:lvl2pPr marL="457200" indent="0">
              <a:buNone/>
              <a:defRPr sz="2400"/>
            </a:lvl2pPr>
            <a:lvl3pPr marL="914400" indent="0">
              <a:buNone/>
              <a:defRPr sz="2000"/>
            </a:lvl3pPr>
            <a:lvl4pPr marL="1371600" indent="0">
              <a:buNone/>
              <a:defRPr sz="1800"/>
            </a:lvl4pPr>
            <a:lvl5pPr marL="1828800" indent="0">
              <a:buNone/>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custDataLst>
              <p:tags r:id="rId5"/>
            </p:custDataLst>
          </p:nvPr>
        </p:nvSpPr>
        <p:spPr>
          <a:xfrm>
            <a:off x="6197600" y="1600201"/>
            <a:ext cx="5384800" cy="4525963"/>
          </a:xfrm>
          <a:prstGeom prst="rect">
            <a:avLst/>
          </a:prstGeom>
        </p:spPr>
        <p:txBody>
          <a:bodyPr/>
          <a:lstStyle>
            <a:lvl1pPr marL="0" indent="0">
              <a:buNone/>
              <a:defRPr sz="2400"/>
            </a:lvl1pPr>
            <a:lvl2pPr>
              <a:defRPr sz="2400"/>
            </a:lvl2pPr>
            <a:lvl3pPr>
              <a:defRPr sz="24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7" name="Date Placeholder 6"/>
          <p:cNvSpPr>
            <a:spLocks noGrp="1" noChangeArrowheads="1"/>
          </p:cNvSpPr>
          <p:nvPr>
            <p:ph type="dt" sz="half" idx="10"/>
            <p:custDataLst>
              <p:tags r:id="rId6"/>
            </p:custDataLst>
          </p:nvPr>
        </p:nvSpPr>
        <p:spPr>
          <a:xfrm>
            <a:off x="609600" y="6245225"/>
            <a:ext cx="2844800" cy="476250"/>
          </a:xfrm>
          <a:prstGeom prst="rect">
            <a:avLst/>
          </a:prstGeom>
        </p:spPr>
        <p:txBody>
          <a:bodyPr vert="horz" wrap="square" lIns="91440" tIns="45720" rIns="91440" bIns="45720" numCol="1" anchor="t" anchorCtr="0" compatLnSpc="1">
            <a:prstTxWarp prst="textNoShape">
              <a:avLst/>
            </a:prstTxWarp>
          </a:bodyPr>
          <a:lstStyle>
            <a:lvl1pPr algn="l">
              <a:defRPr smtClean="0">
                <a:ea typeface="ＭＳ Ｐゴシック" pitchFamily="-112" charset="-128"/>
              </a:defRPr>
            </a:lvl1pPr>
          </a:lstStyle>
          <a:p>
            <a:pPr fontAlgn="base">
              <a:spcBef>
                <a:spcPct val="0"/>
              </a:spcBef>
              <a:spcAft>
                <a:spcPct val="0"/>
              </a:spcAft>
              <a:defRPr/>
            </a:pPr>
            <a:endParaRPr lang="en-US" altLang="en-US" sz="3200" b="1">
              <a:solidFill>
                <a:srgbClr val="FFFFFF"/>
              </a:solidFill>
            </a:endParaRPr>
          </a:p>
        </p:txBody>
      </p:sp>
      <p:sp>
        <p:nvSpPr>
          <p:cNvPr id="8" name="Footer Placeholder 7"/>
          <p:cNvSpPr>
            <a:spLocks noGrp="1" noChangeArrowheads="1"/>
          </p:cNvSpPr>
          <p:nvPr>
            <p:ph type="ftr" sz="quarter" idx="11"/>
            <p:custDataLst>
              <p:tags r:id="rId7"/>
            </p:custDataLst>
          </p:nvPr>
        </p:nvSpPr>
        <p:spPr>
          <a:xfrm>
            <a:off x="4165600" y="6245225"/>
            <a:ext cx="3860800" cy="476250"/>
          </a:xfrm>
          <a:prstGeom prst="rect">
            <a:avLst/>
          </a:prstGeom>
        </p:spPr>
        <p:txBody>
          <a:bodyPr vert="horz" wrap="square" lIns="91440" tIns="45720" rIns="91440" bIns="45720" numCol="1" anchor="t" anchorCtr="0" compatLnSpc="1">
            <a:prstTxWarp prst="textNoShape">
              <a:avLst/>
            </a:prstTxWarp>
          </a:bodyPr>
          <a:lstStyle>
            <a:lvl1pPr algn="l">
              <a:defRPr smtClean="0">
                <a:ea typeface="ＭＳ Ｐゴシック" pitchFamily="-112" charset="-128"/>
              </a:defRPr>
            </a:lvl1pPr>
          </a:lstStyle>
          <a:p>
            <a:pPr fontAlgn="base">
              <a:spcBef>
                <a:spcPct val="0"/>
              </a:spcBef>
              <a:spcAft>
                <a:spcPct val="0"/>
              </a:spcAft>
              <a:defRPr/>
            </a:pPr>
            <a:endParaRPr lang="en-US" altLang="en-US" sz="3200" b="1">
              <a:solidFill>
                <a:srgbClr val="FFFFFF"/>
              </a:solidFill>
            </a:endParaRPr>
          </a:p>
        </p:txBody>
      </p:sp>
      <p:sp>
        <p:nvSpPr>
          <p:cNvPr id="9" name="Slide Number Placeholder 8"/>
          <p:cNvSpPr>
            <a:spLocks noGrp="1" noChangeArrowheads="1"/>
          </p:cNvSpPr>
          <p:nvPr>
            <p:ph type="sldNum" sz="quarter" idx="12"/>
            <p:custDataLst>
              <p:tags r:id="rId8"/>
            </p:custDataLst>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algn="l">
              <a:defRPr smtClean="0">
                <a:ea typeface="ＭＳ Ｐゴシック" pitchFamily="-112" charset="-128"/>
              </a:defRPr>
            </a:lvl1pPr>
          </a:lstStyle>
          <a:p>
            <a:pPr fontAlgn="base">
              <a:spcBef>
                <a:spcPct val="0"/>
              </a:spcBef>
              <a:spcAft>
                <a:spcPct val="0"/>
              </a:spcAft>
              <a:defRPr/>
            </a:pPr>
            <a:fld id="{7A8BAE4A-4811-49DA-AC4A-ABC611D9FC9E}" type="slidenum">
              <a:rPr lang="en-GB" altLang="en-US" sz="3200" b="1">
                <a:solidFill>
                  <a:srgbClr val="FFFFFF"/>
                </a:solidFill>
              </a:rPr>
              <a:pPr fontAlgn="base">
                <a:spcBef>
                  <a:spcPct val="0"/>
                </a:spcBef>
                <a:spcAft>
                  <a:spcPct val="0"/>
                </a:spcAft>
                <a:defRPr/>
              </a:pPr>
              <a:t>‹#›</a:t>
            </a:fld>
            <a:endParaRPr lang="en-GB" altLang="en-US" sz="3200" b="1">
              <a:solidFill>
                <a:srgbClr val="FFFFFF"/>
              </a:solidFill>
            </a:endParaRPr>
          </a:p>
        </p:txBody>
      </p:sp>
    </p:spTree>
    <p:extLst>
      <p:ext uri="{BB962C8B-B14F-4D97-AF65-F5344CB8AC3E}">
        <p14:creationId xmlns:p14="http://schemas.microsoft.com/office/powerpoint/2010/main" val="39747118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97C43F68-000B-4018-B1BE-99B29F31771A}" type="datetimeFigureOut">
              <a:rPr lang="en-GB" smtClean="0"/>
              <a:t>01/08/2019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5FF8B9-A722-4C3F-B682-D74199D5D97E}"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4362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C43F68-000B-4018-B1BE-99B29F31771A}" type="datetimeFigureOut">
              <a:rPr lang="en-GB" smtClean="0"/>
              <a:t>01/08/2019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5FF8B9-A722-4C3F-B682-D74199D5D97E}" type="slidenum">
              <a:rPr lang="en-GB" smtClean="0"/>
              <a:t>‹#›</a:t>
            </a:fld>
            <a:endParaRPr lang="en-GB"/>
          </a:p>
        </p:txBody>
      </p:sp>
    </p:spTree>
    <p:extLst>
      <p:ext uri="{BB962C8B-B14F-4D97-AF65-F5344CB8AC3E}">
        <p14:creationId xmlns:p14="http://schemas.microsoft.com/office/powerpoint/2010/main" val="2003963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C43F68-000B-4018-B1BE-99B29F31771A}" type="datetimeFigureOut">
              <a:rPr lang="en-GB" smtClean="0"/>
              <a:t>01/08/2019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5FF8B9-A722-4C3F-B682-D74199D5D97E}"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7942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C43F68-000B-4018-B1BE-99B29F31771A}" type="datetimeFigureOut">
              <a:rPr lang="en-GB" smtClean="0"/>
              <a:t>01/08/2019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5FF8B9-A722-4C3F-B682-D74199D5D97E}" type="slidenum">
              <a:rPr lang="en-GB" smtClean="0"/>
              <a:t>‹#›</a:t>
            </a:fld>
            <a:endParaRPr lang="en-GB"/>
          </a:p>
        </p:txBody>
      </p:sp>
    </p:spTree>
    <p:extLst>
      <p:ext uri="{BB962C8B-B14F-4D97-AF65-F5344CB8AC3E}">
        <p14:creationId xmlns:p14="http://schemas.microsoft.com/office/powerpoint/2010/main" val="13047640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C43F68-000B-4018-B1BE-99B29F31771A}" type="datetimeFigureOut">
              <a:rPr lang="en-GB" smtClean="0"/>
              <a:t>01/08/2019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F5FF8B9-A722-4C3F-B682-D74199D5D97E}" type="slidenum">
              <a:rPr lang="en-GB" smtClean="0"/>
              <a:t>‹#›</a:t>
            </a:fld>
            <a:endParaRPr lang="en-GB"/>
          </a:p>
        </p:txBody>
      </p:sp>
    </p:spTree>
    <p:extLst>
      <p:ext uri="{BB962C8B-B14F-4D97-AF65-F5344CB8AC3E}">
        <p14:creationId xmlns:p14="http://schemas.microsoft.com/office/powerpoint/2010/main" val="1220408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7C43F68-000B-4018-B1BE-99B29F31771A}" type="datetimeFigureOut">
              <a:rPr lang="en-GB" smtClean="0"/>
              <a:t>01/08/2019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F5FF8B9-A722-4C3F-B682-D74199D5D97E}" type="slidenum">
              <a:rPr lang="en-GB" smtClean="0"/>
              <a:t>‹#›</a:t>
            </a:fld>
            <a:endParaRPr lang="en-GB"/>
          </a:p>
        </p:txBody>
      </p:sp>
    </p:spTree>
    <p:extLst>
      <p:ext uri="{BB962C8B-B14F-4D97-AF65-F5344CB8AC3E}">
        <p14:creationId xmlns:p14="http://schemas.microsoft.com/office/powerpoint/2010/main" val="3804369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C43F68-000B-4018-B1BE-99B29F31771A}" type="datetimeFigureOut">
              <a:rPr lang="en-GB" smtClean="0"/>
              <a:t>01/08/2019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F5FF8B9-A722-4C3F-B682-D74199D5D97E}" type="slidenum">
              <a:rPr lang="en-GB" smtClean="0"/>
              <a:t>‹#›</a:t>
            </a:fld>
            <a:endParaRPr lang="en-GB"/>
          </a:p>
        </p:txBody>
      </p:sp>
    </p:spTree>
    <p:extLst>
      <p:ext uri="{BB962C8B-B14F-4D97-AF65-F5344CB8AC3E}">
        <p14:creationId xmlns:p14="http://schemas.microsoft.com/office/powerpoint/2010/main" val="41799694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7C43F68-000B-4018-B1BE-99B29F31771A}" type="datetimeFigureOut">
              <a:rPr lang="en-GB" smtClean="0"/>
              <a:t>01/08/2019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5FF8B9-A722-4C3F-B682-D74199D5D97E}" type="slidenum">
              <a:rPr lang="en-GB" smtClean="0"/>
              <a:t>‹#›</a:t>
            </a:fld>
            <a:endParaRPr lang="en-GB"/>
          </a:p>
        </p:txBody>
      </p:sp>
    </p:spTree>
    <p:extLst>
      <p:ext uri="{BB962C8B-B14F-4D97-AF65-F5344CB8AC3E}">
        <p14:creationId xmlns:p14="http://schemas.microsoft.com/office/powerpoint/2010/main" val="387625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7C43F68-000B-4018-B1BE-99B29F31771A}" type="datetimeFigureOut">
              <a:rPr lang="en-GB" smtClean="0"/>
              <a:t>01/08/2019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F5FF8B9-A722-4C3F-B682-D74199D5D97E}"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18507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C43F68-000B-4018-B1BE-99B29F31771A}" type="datetimeFigureOut">
              <a:rPr lang="en-GB" smtClean="0"/>
              <a:t>01/08/2019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5FF8B9-A722-4C3F-B682-D74199D5D97E}" type="slidenum">
              <a:rPr lang="en-GB" smtClean="0"/>
              <a:t>‹#›</a:t>
            </a:fld>
            <a:endParaRPr lang="en-GB"/>
          </a:p>
        </p:txBody>
      </p:sp>
    </p:spTree>
    <p:extLst>
      <p:ext uri="{BB962C8B-B14F-4D97-AF65-F5344CB8AC3E}">
        <p14:creationId xmlns:p14="http://schemas.microsoft.com/office/powerpoint/2010/main" val="8491762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7C43F68-000B-4018-B1BE-99B29F31771A}" type="datetimeFigureOut">
              <a:rPr lang="en-GB" smtClean="0"/>
              <a:t>01/08/2019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F5FF8B9-A722-4C3F-B682-D74199D5D97E}"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3001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ags" Target="../tags/tag3.xml"/><Relationship Id="rId3" Type="http://schemas.openxmlformats.org/officeDocument/2006/relationships/slideLayout" Target="../slideLayouts/slideLayout3.xml"/><Relationship Id="rId7" Type="http://schemas.openxmlformats.org/officeDocument/2006/relationships/tags" Target="../tags/tag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ags" Target="../tags/tag1.xml"/><Relationship Id="rId5"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tags" Target="../tags/tag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2.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5"/>
          <p:cNvSpPr>
            <a:spLocks noGrp="1" noChangeArrowheads="1"/>
          </p:cNvSpPr>
          <p:nvPr>
            <p:ph type="title"/>
            <p:custDataLst>
              <p:tags r:id="rId6"/>
            </p:custDataLst>
          </p:nvPr>
        </p:nvSpPr>
        <p:spPr bwMode="auto">
          <a:xfrm>
            <a:off x="624417" y="1"/>
            <a:ext cx="109728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GB" altLang="en-US"/>
              <a:t>Click to edit Master title style</a:t>
            </a:r>
          </a:p>
        </p:txBody>
      </p:sp>
      <p:sp>
        <p:nvSpPr>
          <p:cNvPr id="1027" name="Rectangle 6"/>
          <p:cNvSpPr>
            <a:spLocks noGrp="1" noChangeArrowheads="1"/>
          </p:cNvSpPr>
          <p:nvPr>
            <p:ph type="body" idx="1"/>
            <p:custDataLst>
              <p:tags r:id="rId7"/>
            </p:custDataLst>
          </p:nvPr>
        </p:nvSpPr>
        <p:spPr bwMode="auto">
          <a:xfrm>
            <a:off x="609600" y="981075"/>
            <a:ext cx="10972800" cy="5145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1028" name="hc"/>
          <p:cNvSpPr txBox="1">
            <a:spLocks noChangeArrowheads="1"/>
          </p:cNvSpPr>
          <p:nvPr userDrawn="1">
            <p:custDataLst>
              <p:tags r:id="rId8"/>
            </p:custDataLst>
          </p:nvPr>
        </p:nvSpPr>
        <p:spPr bwMode="auto">
          <a:xfrm>
            <a:off x="0" y="0"/>
            <a:ext cx="12192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algn="ctr" eaLnBrk="1" fontAlgn="base" hangingPunct="1">
              <a:spcBef>
                <a:spcPct val="0"/>
              </a:spcBef>
              <a:spcAft>
                <a:spcPct val="0"/>
              </a:spcAft>
              <a:defRPr/>
            </a:pPr>
            <a:endParaRPr lang="en-US" altLang="en-US" sz="1200">
              <a:solidFill>
                <a:srgbClr val="FF0000"/>
              </a:solidFill>
              <a:latin typeface="Calibri" pitchFamily="34" charset="0"/>
            </a:endParaRPr>
          </a:p>
        </p:txBody>
      </p:sp>
      <p:sp>
        <p:nvSpPr>
          <p:cNvPr id="1029" name="fc"/>
          <p:cNvSpPr txBox="1">
            <a:spLocks noChangeArrowheads="1"/>
          </p:cNvSpPr>
          <p:nvPr userDrawn="1">
            <p:custDataLst>
              <p:tags r:id="rId9"/>
            </p:custDataLst>
          </p:nvPr>
        </p:nvSpPr>
        <p:spPr bwMode="auto">
          <a:xfrm>
            <a:off x="0" y="6611939"/>
            <a:ext cx="121920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algn="ctr" eaLnBrk="1" fontAlgn="base" hangingPunct="1">
              <a:spcBef>
                <a:spcPct val="0"/>
              </a:spcBef>
              <a:spcAft>
                <a:spcPct val="0"/>
              </a:spcAft>
              <a:defRPr/>
            </a:pPr>
            <a:endParaRPr lang="en-US" altLang="en-US" sz="1200">
              <a:solidFill>
                <a:srgbClr val="FF0000"/>
              </a:solidFill>
              <a:latin typeface="Calibri" pitchFamily="34" charset="0"/>
            </a:endParaRPr>
          </a:p>
        </p:txBody>
      </p:sp>
    </p:spTree>
    <p:extLst>
      <p:ext uri="{BB962C8B-B14F-4D97-AF65-F5344CB8AC3E}">
        <p14:creationId xmlns:p14="http://schemas.microsoft.com/office/powerpoint/2010/main" val="184551309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xStyles>
    <p:titleStyle>
      <a:lvl1pPr algn="ctr" rtl="0" eaLnBrk="0" fontAlgn="base" hangingPunct="0">
        <a:spcBef>
          <a:spcPct val="0"/>
        </a:spcBef>
        <a:spcAft>
          <a:spcPct val="0"/>
        </a:spcAft>
        <a:defRPr sz="3200">
          <a:solidFill>
            <a:schemeClr val="bg1"/>
          </a:solidFill>
          <a:latin typeface="+mj-lt"/>
          <a:ea typeface="ＭＳ Ｐゴシック" pitchFamily="-112" charset="-128"/>
          <a:cs typeface="ＭＳ Ｐゴシック" pitchFamily="-112" charset="-128"/>
        </a:defRPr>
      </a:lvl1pPr>
      <a:lvl2pPr algn="ctr" rtl="0" eaLnBrk="0" fontAlgn="base" hangingPunct="0">
        <a:spcBef>
          <a:spcPct val="0"/>
        </a:spcBef>
        <a:spcAft>
          <a:spcPct val="0"/>
        </a:spcAft>
        <a:defRPr sz="3200">
          <a:solidFill>
            <a:schemeClr val="bg1"/>
          </a:solidFill>
          <a:latin typeface="Verdana" pitchFamily="34" charset="0"/>
          <a:ea typeface="ＭＳ Ｐゴシック" pitchFamily="-112" charset="-128"/>
          <a:cs typeface="ＭＳ Ｐゴシック" pitchFamily="-112" charset="-128"/>
        </a:defRPr>
      </a:lvl2pPr>
      <a:lvl3pPr algn="ctr" rtl="0" eaLnBrk="0" fontAlgn="base" hangingPunct="0">
        <a:spcBef>
          <a:spcPct val="0"/>
        </a:spcBef>
        <a:spcAft>
          <a:spcPct val="0"/>
        </a:spcAft>
        <a:defRPr sz="3200">
          <a:solidFill>
            <a:schemeClr val="bg1"/>
          </a:solidFill>
          <a:latin typeface="Verdana" pitchFamily="34" charset="0"/>
          <a:ea typeface="ＭＳ Ｐゴシック" pitchFamily="-112" charset="-128"/>
          <a:cs typeface="ＭＳ Ｐゴシック" pitchFamily="-112" charset="-128"/>
        </a:defRPr>
      </a:lvl3pPr>
      <a:lvl4pPr algn="ctr" rtl="0" eaLnBrk="0" fontAlgn="base" hangingPunct="0">
        <a:spcBef>
          <a:spcPct val="0"/>
        </a:spcBef>
        <a:spcAft>
          <a:spcPct val="0"/>
        </a:spcAft>
        <a:defRPr sz="3200">
          <a:solidFill>
            <a:schemeClr val="bg1"/>
          </a:solidFill>
          <a:latin typeface="Verdana" pitchFamily="34" charset="0"/>
          <a:ea typeface="ＭＳ Ｐゴシック" pitchFamily="-112" charset="-128"/>
          <a:cs typeface="ＭＳ Ｐゴシック" pitchFamily="-112" charset="-128"/>
        </a:defRPr>
      </a:lvl4pPr>
      <a:lvl5pPr algn="ctr" rtl="0" eaLnBrk="0" fontAlgn="base" hangingPunct="0">
        <a:spcBef>
          <a:spcPct val="0"/>
        </a:spcBef>
        <a:spcAft>
          <a:spcPct val="0"/>
        </a:spcAft>
        <a:defRPr sz="3200">
          <a:solidFill>
            <a:schemeClr val="bg1"/>
          </a:solidFill>
          <a:latin typeface="Verdana" pitchFamily="34" charset="0"/>
          <a:ea typeface="ＭＳ Ｐゴシック" pitchFamily="-112" charset="-128"/>
          <a:cs typeface="ＭＳ Ｐゴシック" pitchFamily="-112" charset="-128"/>
        </a:defRPr>
      </a:lvl5pPr>
      <a:lvl6pPr marL="457200" algn="ctr" rtl="0" fontAlgn="base">
        <a:spcBef>
          <a:spcPct val="0"/>
        </a:spcBef>
        <a:spcAft>
          <a:spcPct val="0"/>
        </a:spcAft>
        <a:defRPr sz="3600">
          <a:solidFill>
            <a:schemeClr val="accent2"/>
          </a:solidFill>
          <a:latin typeface="Verdana" pitchFamily="34" charset="0"/>
        </a:defRPr>
      </a:lvl6pPr>
      <a:lvl7pPr marL="914400" algn="ctr" rtl="0" fontAlgn="base">
        <a:spcBef>
          <a:spcPct val="0"/>
        </a:spcBef>
        <a:spcAft>
          <a:spcPct val="0"/>
        </a:spcAft>
        <a:defRPr sz="3600">
          <a:solidFill>
            <a:schemeClr val="accent2"/>
          </a:solidFill>
          <a:latin typeface="Verdana" pitchFamily="34" charset="0"/>
        </a:defRPr>
      </a:lvl7pPr>
      <a:lvl8pPr marL="1371600" algn="ctr" rtl="0" fontAlgn="base">
        <a:spcBef>
          <a:spcPct val="0"/>
        </a:spcBef>
        <a:spcAft>
          <a:spcPct val="0"/>
        </a:spcAft>
        <a:defRPr sz="3600">
          <a:solidFill>
            <a:schemeClr val="accent2"/>
          </a:solidFill>
          <a:latin typeface="Verdana" pitchFamily="34" charset="0"/>
        </a:defRPr>
      </a:lvl8pPr>
      <a:lvl9pPr marL="1828800" algn="ctr" rtl="0" fontAlgn="base">
        <a:spcBef>
          <a:spcPct val="0"/>
        </a:spcBef>
        <a:spcAft>
          <a:spcPct val="0"/>
        </a:spcAft>
        <a:defRPr sz="3600">
          <a:solidFill>
            <a:schemeClr val="accent2"/>
          </a:solidFill>
          <a:latin typeface="Verdana" pitchFamily="34" charset="0"/>
        </a:defRPr>
      </a:lvl9pPr>
    </p:titleStyle>
    <p:bodyStyle>
      <a:lvl1pPr marL="342900" indent="-342900" algn="l" rtl="0" eaLnBrk="0" fontAlgn="base" hangingPunct="0">
        <a:spcBef>
          <a:spcPct val="20000"/>
        </a:spcBef>
        <a:spcAft>
          <a:spcPct val="0"/>
        </a:spcAft>
        <a:buChar char="•"/>
        <a:defRPr sz="2400">
          <a:solidFill>
            <a:schemeClr val="accent2"/>
          </a:solidFill>
          <a:latin typeface="+mn-lt"/>
          <a:ea typeface="ＭＳ Ｐゴシック" pitchFamily="-112" charset="-128"/>
          <a:cs typeface="ＭＳ Ｐゴシック" pitchFamily="-112" charset="-128"/>
        </a:defRPr>
      </a:lvl1pPr>
      <a:lvl2pPr marL="742950" indent="-285750" algn="l" rtl="0" eaLnBrk="0" fontAlgn="base" hangingPunct="0">
        <a:spcBef>
          <a:spcPct val="20000"/>
        </a:spcBef>
        <a:spcAft>
          <a:spcPct val="0"/>
        </a:spcAft>
        <a:buChar char="–"/>
        <a:defRPr sz="2400">
          <a:solidFill>
            <a:schemeClr val="accent2"/>
          </a:solidFill>
          <a:latin typeface="+mn-lt"/>
          <a:ea typeface="ＭＳ Ｐゴシック" pitchFamily="-112" charset="-128"/>
        </a:defRPr>
      </a:lvl2pPr>
      <a:lvl3pPr marL="1143000" indent="-228600" algn="l" rtl="0" eaLnBrk="0" fontAlgn="base" hangingPunct="0">
        <a:spcBef>
          <a:spcPct val="20000"/>
        </a:spcBef>
        <a:spcAft>
          <a:spcPct val="0"/>
        </a:spcAft>
        <a:buChar char="•"/>
        <a:defRPr sz="2400">
          <a:solidFill>
            <a:schemeClr val="accent2"/>
          </a:solidFill>
          <a:latin typeface="+mn-lt"/>
          <a:ea typeface="ＭＳ Ｐゴシック" pitchFamily="-112" charset="-128"/>
        </a:defRPr>
      </a:lvl3pPr>
      <a:lvl4pPr marL="16002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4pPr>
      <a:lvl5pPr marL="20574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97C43F68-000B-4018-B1BE-99B29F31771A}" type="datetimeFigureOut">
              <a:rPr lang="en-GB" smtClean="0"/>
              <a:t>01/08/2019</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6F5FF8B9-A722-4C3F-B682-D74199D5D97E}"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498078"/>
      </p:ext>
    </p:extLst>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3.xml"/><Relationship Id="rId1" Type="http://schemas.openxmlformats.org/officeDocument/2006/relationships/tags" Target="../tags/tag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3.xml"/><Relationship Id="rId1" Type="http://schemas.openxmlformats.org/officeDocument/2006/relationships/tags" Target="../tags/tag16.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18.xml"/><Relationship Id="rId1" Type="http://schemas.openxmlformats.org/officeDocument/2006/relationships/tags" Target="../tags/tag17.xml"/><Relationship Id="rId5" Type="http://schemas.openxmlformats.org/officeDocument/2006/relationships/image" Target="../media/image4.png"/><Relationship Id="rId4" Type="http://schemas.openxmlformats.org/officeDocument/2006/relationships/notesSlide" Target="../notesSlides/notesSlide3.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tags" Target="../tags/tag19.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tags" Target="../tags/tag20.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22.xml"/><Relationship Id="rId1" Type="http://schemas.openxmlformats.org/officeDocument/2006/relationships/tags" Target="../tags/tag21.xml"/><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24.xml"/><Relationship Id="rId1" Type="http://schemas.openxmlformats.org/officeDocument/2006/relationships/tags" Target="../tags/tag23.xml"/><Relationship Id="rId5" Type="http://schemas.openxmlformats.org/officeDocument/2006/relationships/image" Target="../media/image8.png"/><Relationship Id="rId4" Type="http://schemas.openxmlformats.org/officeDocument/2006/relationships/notesSlide" Target="../notesSlides/notesSlide7.xml"/></Relationships>
</file>

<file path=ppt/slides/_rels/slide11.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tags" Target="../tags/tag25.xml"/><Relationship Id="rId6" Type="http://schemas.openxmlformats.org/officeDocument/2006/relationships/notesSlide" Target="../notesSlides/notesSlide8.xml"/><Relationship Id="rId5" Type="http://schemas.openxmlformats.org/officeDocument/2006/relationships/slideLayout" Target="../slideLayouts/slideLayout3.xml"/><Relationship Id="rId4" Type="http://schemas.openxmlformats.org/officeDocument/2006/relationships/tags" Target="../tags/tag28.xml"/></Relationships>
</file>

<file path=ppt/slides/_rels/slide12.xml.rels><?xml version="1.0" encoding="UTF-8" standalone="yes"?>
<Relationships xmlns="http://schemas.openxmlformats.org/package/2006/relationships"><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image" Target="../media/image9.jpeg"/><Relationship Id="rId5" Type="http://schemas.openxmlformats.org/officeDocument/2006/relationships/notesSlide" Target="../notesSlides/notesSlide9.xml"/><Relationship Id="rId4"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3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8" Type="http://schemas.openxmlformats.org/officeDocument/2006/relationships/tags" Target="../tags/tag40.xml"/><Relationship Id="rId13" Type="http://schemas.openxmlformats.org/officeDocument/2006/relationships/image" Target="../media/image11.jpeg"/><Relationship Id="rId3" Type="http://schemas.openxmlformats.org/officeDocument/2006/relationships/tags" Target="../tags/tag35.xml"/><Relationship Id="rId7" Type="http://schemas.openxmlformats.org/officeDocument/2006/relationships/tags" Target="../tags/tag39.xml"/><Relationship Id="rId12" Type="http://schemas.openxmlformats.org/officeDocument/2006/relationships/image" Target="../media/image10.jpeg"/><Relationship Id="rId2" Type="http://schemas.openxmlformats.org/officeDocument/2006/relationships/tags" Target="../tags/tag34.xml"/><Relationship Id="rId1" Type="http://schemas.openxmlformats.org/officeDocument/2006/relationships/tags" Target="../tags/tag33.xml"/><Relationship Id="rId6" Type="http://schemas.openxmlformats.org/officeDocument/2006/relationships/tags" Target="../tags/tag38.xml"/><Relationship Id="rId11" Type="http://schemas.openxmlformats.org/officeDocument/2006/relationships/notesSlide" Target="../notesSlides/notesSlide11.xml"/><Relationship Id="rId5" Type="http://schemas.openxmlformats.org/officeDocument/2006/relationships/tags" Target="../tags/tag37.xml"/><Relationship Id="rId10" Type="http://schemas.openxmlformats.org/officeDocument/2006/relationships/slideLayout" Target="../slideLayouts/slideLayout3.xml"/><Relationship Id="rId4" Type="http://schemas.openxmlformats.org/officeDocument/2006/relationships/tags" Target="../tags/tag36.xml"/><Relationship Id="rId9" Type="http://schemas.openxmlformats.org/officeDocument/2006/relationships/tags" Target="../tags/tag41.xml"/><Relationship Id="rId14" Type="http://schemas.openxmlformats.org/officeDocument/2006/relationships/image" Target="../media/image12.jpeg"/></Relationships>
</file>

<file path=ppt/slides/_rels/slide1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slideLayout" Target="../slideLayouts/slideLayout3.xml"/><Relationship Id="rId7" Type="http://schemas.openxmlformats.org/officeDocument/2006/relationships/image" Target="../media/image15.jpeg"/><Relationship Id="rId2" Type="http://schemas.openxmlformats.org/officeDocument/2006/relationships/tags" Target="../tags/tag43.xml"/><Relationship Id="rId1" Type="http://schemas.openxmlformats.org/officeDocument/2006/relationships/tags" Target="../tags/tag42.xml"/><Relationship Id="rId6" Type="http://schemas.openxmlformats.org/officeDocument/2006/relationships/image" Target="../media/image14.png"/><Relationship Id="rId5" Type="http://schemas.openxmlformats.org/officeDocument/2006/relationships/image" Target="../media/image13.jpeg"/><Relationship Id="rId4" Type="http://schemas.openxmlformats.org/officeDocument/2006/relationships/notesSlide" Target="../notesSlides/notesSlide1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tags" Target="../tags/tag44.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tags" Target="../tags/tag45.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xml"/><Relationship Id="rId1" Type="http://schemas.openxmlformats.org/officeDocument/2006/relationships/tags" Target="../tags/tag46.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48.xml"/><Relationship Id="rId1" Type="http://schemas.openxmlformats.org/officeDocument/2006/relationships/tags" Target="../tags/tag47.xml"/><Relationship Id="rId5" Type="http://schemas.openxmlformats.org/officeDocument/2006/relationships/image" Target="../media/image17.png"/><Relationship Id="rId4" Type="http://schemas.openxmlformats.org/officeDocument/2006/relationships/notesSlide" Target="../notesSlides/notesSlide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3.xml"/><Relationship Id="rId1" Type="http://schemas.openxmlformats.org/officeDocument/2006/relationships/tags" Target="../tags/tag49.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tags" Target="../tags/tag50.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52.xml"/><Relationship Id="rId1" Type="http://schemas.openxmlformats.org/officeDocument/2006/relationships/tags" Target="../tags/tag51.xml"/><Relationship Id="rId5" Type="http://schemas.openxmlformats.org/officeDocument/2006/relationships/image" Target="../media/image7.png"/><Relationship Id="rId4" Type="http://schemas.openxmlformats.org/officeDocument/2006/relationships/notesSlide" Target="../notesSlides/notesSlide19.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54.xml"/><Relationship Id="rId1" Type="http://schemas.openxmlformats.org/officeDocument/2006/relationships/tags" Target="../tags/tag53.xml"/><Relationship Id="rId5" Type="http://schemas.openxmlformats.org/officeDocument/2006/relationships/image" Target="../media/image17.png"/><Relationship Id="rId4" Type="http://schemas.openxmlformats.org/officeDocument/2006/relationships/notesSlide" Target="../notesSlides/notesSlide20.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56.xml"/><Relationship Id="rId1" Type="http://schemas.openxmlformats.org/officeDocument/2006/relationships/tags" Target="../tags/tag55.xml"/><Relationship Id="rId5" Type="http://schemas.openxmlformats.org/officeDocument/2006/relationships/image" Target="../media/image18.png"/><Relationship Id="rId4" Type="http://schemas.openxmlformats.org/officeDocument/2006/relationships/notesSlide" Target="../notesSlides/notesSlide21.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58.xml"/><Relationship Id="rId1" Type="http://schemas.openxmlformats.org/officeDocument/2006/relationships/tags" Target="../tags/tag57.xml"/><Relationship Id="rId5" Type="http://schemas.openxmlformats.org/officeDocument/2006/relationships/image" Target="../media/image18.png"/><Relationship Id="rId4" Type="http://schemas.openxmlformats.org/officeDocument/2006/relationships/notesSlide" Target="../notesSlides/notesSlide2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tags" Target="../tags/tag59.xml"/><Relationship Id="rId4" Type="http://schemas.openxmlformats.org/officeDocument/2006/relationships/image" Target="../media/image19.jpeg"/></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6.xml"/><Relationship Id="rId1" Type="http://schemas.openxmlformats.org/officeDocument/2006/relationships/slideLayout" Target="../slideLayouts/slideLayout3.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3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jpeg"/></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9.xml"/><Relationship Id="rId1" Type="http://schemas.openxmlformats.org/officeDocument/2006/relationships/slideLayout" Target="../slideLayouts/slideLayout3.xml"/><Relationship Id="rId5" Type="http://schemas.openxmlformats.org/officeDocument/2006/relationships/image" Target="../media/image32.jpeg"/><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34.jpeg"/></Relationships>
</file>

<file path=ppt/slides/_rels/slide3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1.xml"/><Relationship Id="rId1" Type="http://schemas.openxmlformats.org/officeDocument/2006/relationships/slideLayout" Target="../slideLayouts/slideLayout3.xml"/><Relationship Id="rId4" Type="http://schemas.openxmlformats.org/officeDocument/2006/relationships/image" Target="../media/image36.jpeg"/></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2.xml"/><Relationship Id="rId1" Type="http://schemas.openxmlformats.org/officeDocument/2006/relationships/slideLayout" Target="../slideLayouts/slideLayout3.xml"/><Relationship Id="rId4" Type="http://schemas.openxmlformats.org/officeDocument/2006/relationships/image" Target="../media/image38.jpeg"/></Relationships>
</file>

<file path=ppt/slides/_rels/slide3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3.xml"/><Relationship Id="rId1" Type="http://schemas.openxmlformats.org/officeDocument/2006/relationships/slideLayout" Target="../slideLayouts/slideLayout4.xml"/><Relationship Id="rId4" Type="http://schemas.openxmlformats.org/officeDocument/2006/relationships/image" Target="../media/image40.jpeg"/></Relationships>
</file>

<file path=ppt/slides/_rels/slide3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4.xml"/><Relationship Id="rId1" Type="http://schemas.openxmlformats.org/officeDocument/2006/relationships/slideLayout" Target="../slideLayouts/slideLayout4.xml"/><Relationship Id="rId4" Type="http://schemas.openxmlformats.org/officeDocument/2006/relationships/image" Target="../media/image42.jpeg"/></Relationships>
</file>

<file path=ppt/slides/_rels/slide3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37.xml"/><Relationship Id="rId1" Type="http://schemas.openxmlformats.org/officeDocument/2006/relationships/slideLayout" Target="../slideLayouts/slideLayout3.xml"/><Relationship Id="rId4" Type="http://schemas.openxmlformats.org/officeDocument/2006/relationships/image" Target="../media/image46.jpe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0.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51.xm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52.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54.xml"/><Relationship Id="rId1" Type="http://schemas.openxmlformats.org/officeDocument/2006/relationships/slideLayout" Target="../slideLayouts/slideLayout3.xml"/><Relationship Id="rId4" Type="http://schemas.openxmlformats.org/officeDocument/2006/relationships/image" Target="../media/image59.jpeg"/></Relationships>
</file>

<file path=ppt/slides/_rels/slide6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tags" Target="../tags/tag62.xml"/><Relationship Id="rId2" Type="http://schemas.openxmlformats.org/officeDocument/2006/relationships/tags" Target="../tags/tag61.xml"/><Relationship Id="rId1" Type="http://schemas.openxmlformats.org/officeDocument/2006/relationships/tags" Target="../tags/tag60.xml"/><Relationship Id="rId6" Type="http://schemas.openxmlformats.org/officeDocument/2006/relationships/image" Target="../media/image61.jpeg"/><Relationship Id="rId5" Type="http://schemas.openxmlformats.org/officeDocument/2006/relationships/notesSlide" Target="../notesSlides/notesSlide58.xml"/><Relationship Id="rId4"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tags" Target="../tags/tag63.xml"/><Relationship Id="rId6" Type="http://schemas.openxmlformats.org/officeDocument/2006/relationships/image" Target="../media/image61.jpeg"/><Relationship Id="rId5" Type="http://schemas.openxmlformats.org/officeDocument/2006/relationships/notesSlide" Target="../notesSlides/notesSlide59.xml"/><Relationship Id="rId4"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67.xml"/><Relationship Id="rId1" Type="http://schemas.openxmlformats.org/officeDocument/2006/relationships/tags" Target="../tags/tag66.xml"/><Relationship Id="rId5" Type="http://schemas.openxmlformats.org/officeDocument/2006/relationships/image" Target="../media/image62.jpeg"/><Relationship Id="rId4" Type="http://schemas.openxmlformats.org/officeDocument/2006/relationships/notesSlide" Target="../notesSlides/notesSlide6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Searching Persons</a:t>
            </a:r>
          </a:p>
        </p:txBody>
      </p:sp>
      <p:sp>
        <p:nvSpPr>
          <p:cNvPr id="3" name="Subtitle 2"/>
          <p:cNvSpPr>
            <a:spLocks noGrp="1"/>
          </p:cNvSpPr>
          <p:nvPr>
            <p:ph type="subTitle" idx="1"/>
          </p:nvPr>
        </p:nvSpPr>
        <p:spPr/>
        <p:txBody>
          <a:bodyPr/>
          <a:lstStyle/>
          <a:p>
            <a:r>
              <a:rPr lang="en-GB" dirty="0"/>
              <a:t>Wynne Jones</a:t>
            </a:r>
          </a:p>
        </p:txBody>
      </p:sp>
    </p:spTree>
    <p:extLst>
      <p:ext uri="{BB962C8B-B14F-4D97-AF65-F5344CB8AC3E}">
        <p14:creationId xmlns:p14="http://schemas.microsoft.com/office/powerpoint/2010/main" val="7609567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p:cNvSpPr>
            <a:spLocks noGrp="1" noChangeArrowheads="1"/>
          </p:cNvSpPr>
          <p:nvPr>
            <p:ph type="title"/>
          </p:nvPr>
        </p:nvSpPr>
        <p:spPr bwMode="auto">
          <a:xfrm>
            <a:off x="838200" y="543157"/>
            <a:ext cx="3167534" cy="96949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700" b="1" i="0" u="none" strike="noStrike" cap="none" normalizeH="0" baseline="0" dirty="0">
                <a:ln>
                  <a:noFill/>
                </a:ln>
                <a:solidFill>
                  <a:srgbClr val="0B0C0C"/>
                </a:solidFill>
                <a:effectLst/>
                <a:latin typeface="nta"/>
              </a:rPr>
              <a:t>Stop and search</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B0C0C"/>
                </a:solidFill>
                <a:effectLst/>
                <a:latin typeface="nta"/>
              </a:rPr>
              <a:t>Home Office 15 February 2019</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Content Placeholder 4"/>
          <p:cNvSpPr>
            <a:spLocks noGrp="1"/>
          </p:cNvSpPr>
          <p:nvPr>
            <p:ph idx="1"/>
          </p:nvPr>
        </p:nvSpPr>
        <p:spPr/>
        <p:txBody>
          <a:bodyPr/>
          <a:lstStyle/>
          <a:p>
            <a:r>
              <a:rPr lang="en-GB" sz="2400" dirty="0">
                <a:solidFill>
                  <a:srgbClr val="0B0C0C"/>
                </a:solidFill>
                <a:latin typeface="nta"/>
              </a:rPr>
              <a:t>O</a:t>
            </a:r>
            <a:r>
              <a:rPr lang="en-GB" sz="2400" b="0" i="0" dirty="0">
                <a:solidFill>
                  <a:srgbClr val="0B0C0C"/>
                </a:solidFill>
                <a:effectLst/>
                <a:latin typeface="nta"/>
              </a:rPr>
              <a:t>verall, there were 277,378 stop and search incidents in England and Wales in 2017/18, 5 per 1,000 people; down from 23 per 1,000 people in 2009/10</a:t>
            </a:r>
          </a:p>
          <a:p>
            <a:r>
              <a:rPr lang="en-GB" sz="2400" dirty="0">
                <a:solidFill>
                  <a:srgbClr val="0B0C0C"/>
                </a:solidFill>
                <a:latin typeface="nta"/>
              </a:rPr>
              <a:t>R</a:t>
            </a:r>
            <a:r>
              <a:rPr lang="en-GB" sz="2400" b="0" i="0" dirty="0">
                <a:solidFill>
                  <a:srgbClr val="0B0C0C"/>
                </a:solidFill>
                <a:effectLst/>
                <a:latin typeface="nta"/>
              </a:rPr>
              <a:t>ates of stop and search have fallen for every ethnic group since 2009/10 – however, they have fallen at different rates for different groups</a:t>
            </a:r>
          </a:p>
          <a:p>
            <a:r>
              <a:rPr lang="en-GB" sz="2400" dirty="0">
                <a:solidFill>
                  <a:srgbClr val="0B0C0C"/>
                </a:solidFill>
                <a:latin typeface="nta"/>
              </a:rPr>
              <a:t>I</a:t>
            </a:r>
            <a:r>
              <a:rPr lang="en-GB" sz="2400" b="0" i="0" dirty="0">
                <a:solidFill>
                  <a:srgbClr val="0B0C0C"/>
                </a:solidFill>
                <a:effectLst/>
                <a:latin typeface="nta"/>
              </a:rPr>
              <a:t>n 2017/18, there were 3 stop and searches for every 1,000 White people, compared with 29 stop and searches for every 1,000 Black people</a:t>
            </a:r>
          </a:p>
          <a:p>
            <a:endParaRPr lang="en-GB" dirty="0"/>
          </a:p>
        </p:txBody>
      </p:sp>
    </p:spTree>
    <p:extLst>
      <p:ext uri="{BB962C8B-B14F-4D97-AF65-F5344CB8AC3E}">
        <p14:creationId xmlns:p14="http://schemas.microsoft.com/office/powerpoint/2010/main" val="40748114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
          <p:cNvSpPr>
            <a:spLocks noGrp="1" noChangeArrowheads="1"/>
          </p:cNvSpPr>
          <p:nvPr>
            <p:ph type="title"/>
          </p:nvPr>
        </p:nvSpPr>
        <p:spPr bwMode="auto">
          <a:xfrm>
            <a:off x="838200" y="543157"/>
            <a:ext cx="3167534" cy="96949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700" b="1" i="0" u="none" strike="noStrike" cap="none" normalizeH="0" baseline="0" dirty="0">
                <a:ln>
                  <a:noFill/>
                </a:ln>
                <a:solidFill>
                  <a:srgbClr val="0B0C0C"/>
                </a:solidFill>
                <a:effectLst/>
                <a:latin typeface="nta"/>
              </a:rPr>
              <a:t>Stop and search</a:t>
            </a: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rgbClr val="0B0C0C"/>
                </a:solidFill>
                <a:effectLst/>
                <a:latin typeface="nta"/>
              </a:rPr>
              <a:t>Home Office 15 February 2019</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5" name="Content Placeholder 4"/>
          <p:cNvSpPr>
            <a:spLocks noGrp="1"/>
          </p:cNvSpPr>
          <p:nvPr>
            <p:ph idx="1"/>
          </p:nvPr>
        </p:nvSpPr>
        <p:spPr/>
        <p:txBody>
          <a:bodyPr/>
          <a:lstStyle/>
          <a:p>
            <a:r>
              <a:rPr lang="en-GB" sz="2400" b="0" i="0" dirty="0">
                <a:solidFill>
                  <a:srgbClr val="0B0C0C"/>
                </a:solidFill>
                <a:effectLst/>
                <a:latin typeface="nta"/>
              </a:rPr>
              <a:t>Black people were 9 and a half times as likely to be stopped and searched as White people in 2017/18; the previous year they were just over 8 times as likely, and in 2014/15 they were just over 4 times as likely</a:t>
            </a:r>
          </a:p>
          <a:p>
            <a:r>
              <a:rPr lang="en-GB" sz="2400" b="0" i="0" dirty="0">
                <a:solidFill>
                  <a:srgbClr val="0B0C0C"/>
                </a:solidFill>
                <a:effectLst/>
                <a:latin typeface="nta"/>
              </a:rPr>
              <a:t>Chinese and Mixed White/Asian groups have consistently had the lowest rates of stop and search since 2009/10</a:t>
            </a:r>
          </a:p>
          <a:p>
            <a:r>
              <a:rPr lang="en-GB" sz="2400" dirty="0">
                <a:solidFill>
                  <a:srgbClr val="0B0C0C"/>
                </a:solidFill>
                <a:latin typeface="nta"/>
              </a:rPr>
              <a:t>T</a:t>
            </a:r>
            <a:r>
              <a:rPr lang="en-GB" sz="2400" b="0" i="0" dirty="0">
                <a:solidFill>
                  <a:srgbClr val="0B0C0C"/>
                </a:solidFill>
                <a:effectLst/>
                <a:latin typeface="nta"/>
              </a:rPr>
              <a:t>he MPS was the police force area with the highest rate of stop and search incidents in 2017/18, with 16 stop and searches for every 1,000 people</a:t>
            </a:r>
          </a:p>
          <a:p>
            <a:endParaRPr lang="en-GB" dirty="0"/>
          </a:p>
        </p:txBody>
      </p:sp>
    </p:spTree>
    <p:extLst>
      <p:ext uri="{BB962C8B-B14F-4D97-AF65-F5344CB8AC3E}">
        <p14:creationId xmlns:p14="http://schemas.microsoft.com/office/powerpoint/2010/main" val="1959431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descr="\\Client\G$\CKP Images\NIM\Law 2.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1524001"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ChangeArrowheads="1"/>
          </p:cNvSpPr>
          <p:nvPr>
            <p:custDataLst>
              <p:tags r:id="rId1"/>
            </p:custDataLst>
          </p:nvPr>
        </p:nvSpPr>
        <p:spPr bwMode="auto">
          <a:xfrm>
            <a:off x="2452278" y="1556792"/>
            <a:ext cx="7273925"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algn="ctr" eaLnBrk="1" fontAlgn="base" hangingPunct="1">
              <a:spcBef>
                <a:spcPts val="0"/>
              </a:spcBef>
              <a:spcAft>
                <a:spcPts val="3600"/>
              </a:spcAft>
              <a:buNone/>
            </a:pPr>
            <a:r>
              <a:rPr lang="en-GB" altLang="en-US" sz="3200" b="1" dirty="0">
                <a:solidFill>
                  <a:srgbClr val="000000"/>
                </a:solidFill>
              </a:rPr>
              <a:t>A police constable may </a:t>
            </a:r>
            <a:r>
              <a:rPr lang="en-GB" altLang="en-US" sz="3200" b="1" dirty="0">
                <a:solidFill>
                  <a:srgbClr val="FF0000"/>
                </a:solidFill>
              </a:rPr>
              <a:t>detain</a:t>
            </a:r>
            <a:r>
              <a:rPr lang="en-GB" altLang="en-US" sz="3200" b="1" dirty="0">
                <a:solidFill>
                  <a:srgbClr val="000000"/>
                </a:solidFill>
              </a:rPr>
              <a:t> in order to search</a:t>
            </a:r>
            <a:r>
              <a:rPr lang="en-GB" altLang="en-US" sz="3200" b="1" i="1" dirty="0">
                <a:solidFill>
                  <a:srgbClr val="000000"/>
                </a:solidFill>
              </a:rPr>
              <a:t> </a:t>
            </a:r>
          </a:p>
          <a:p>
            <a:pPr algn="ctr" eaLnBrk="1" fontAlgn="base" hangingPunct="1">
              <a:spcBef>
                <a:spcPts val="0"/>
              </a:spcBef>
              <a:spcAft>
                <a:spcPts val="3600"/>
              </a:spcAft>
              <a:buNone/>
            </a:pPr>
            <a:r>
              <a:rPr lang="en-GB" altLang="en-US" sz="3200" b="1" dirty="0">
                <a:solidFill>
                  <a:srgbClr val="000000"/>
                </a:solidFill>
              </a:rPr>
              <a:t>any person or vehicle or anything which is in or on a vehicle, </a:t>
            </a:r>
          </a:p>
          <a:p>
            <a:pPr algn="ctr" eaLnBrk="1" fontAlgn="base" hangingPunct="1">
              <a:spcBef>
                <a:spcPts val="0"/>
              </a:spcBef>
              <a:spcAft>
                <a:spcPts val="3600"/>
              </a:spcAft>
              <a:buNone/>
            </a:pPr>
            <a:r>
              <a:rPr lang="en-GB" altLang="en-US" sz="3200" b="1" dirty="0">
                <a:solidFill>
                  <a:srgbClr val="000000"/>
                </a:solidFill>
              </a:rPr>
              <a:t>in any </a:t>
            </a:r>
            <a:r>
              <a:rPr lang="en-GB" altLang="en-US" sz="3200" b="1" dirty="0">
                <a:solidFill>
                  <a:srgbClr val="FF0000"/>
                </a:solidFill>
              </a:rPr>
              <a:t>place to which the public has access </a:t>
            </a:r>
          </a:p>
        </p:txBody>
      </p:sp>
      <p:sp>
        <p:nvSpPr>
          <p:cNvPr id="2" name="TextBox 1"/>
          <p:cNvSpPr txBox="1"/>
          <p:nvPr/>
        </p:nvSpPr>
        <p:spPr>
          <a:xfrm>
            <a:off x="1524002" y="260649"/>
            <a:ext cx="9143999" cy="461665"/>
          </a:xfrm>
          <a:prstGeom prst="rect">
            <a:avLst/>
          </a:prstGeom>
          <a:noFill/>
        </p:spPr>
        <p:txBody>
          <a:bodyPr wrap="square" rtlCol="0">
            <a:spAutoFit/>
          </a:bodyPr>
          <a:lstStyle/>
          <a:p>
            <a:pPr algn="ctr" fontAlgn="base">
              <a:spcBef>
                <a:spcPct val="0"/>
              </a:spcBef>
              <a:spcAft>
                <a:spcPct val="0"/>
              </a:spcAft>
            </a:pPr>
            <a:r>
              <a:rPr lang="en-GB" sz="2400" b="1" dirty="0">
                <a:solidFill>
                  <a:srgbClr val="0033CC"/>
                </a:solidFill>
                <a:ea typeface="ＭＳ Ｐゴシック" pitchFamily="34" charset="-128"/>
              </a:rPr>
              <a:t>Sec 1(2) Police &amp; Criminal Evidence Act 1984</a:t>
            </a:r>
          </a:p>
        </p:txBody>
      </p:sp>
    </p:spTree>
    <p:extLst>
      <p:ext uri="{BB962C8B-B14F-4D97-AF65-F5344CB8AC3E}">
        <p14:creationId xmlns:p14="http://schemas.microsoft.com/office/powerpoint/2010/main" val="177723164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descr="\\Client\G$\CKP Images\NIM\Law 2.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1524001"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ChangeArrowheads="1"/>
          </p:cNvSpPr>
          <p:nvPr>
            <p:custDataLst>
              <p:tags r:id="rId1"/>
            </p:custDataLst>
          </p:nvPr>
        </p:nvSpPr>
        <p:spPr bwMode="auto">
          <a:xfrm>
            <a:off x="2099557" y="908720"/>
            <a:ext cx="7992888" cy="5678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algn="ctr" eaLnBrk="1" fontAlgn="base" hangingPunct="1">
              <a:spcBef>
                <a:spcPts val="0"/>
              </a:spcBef>
              <a:spcAft>
                <a:spcPts val="1800"/>
              </a:spcAft>
              <a:buNone/>
            </a:pPr>
            <a:r>
              <a:rPr lang="en-GB" altLang="en-US" sz="3200" b="1" dirty="0">
                <a:solidFill>
                  <a:srgbClr val="000000"/>
                </a:solidFill>
              </a:rPr>
              <a:t>if he or she has </a:t>
            </a:r>
          </a:p>
          <a:p>
            <a:pPr algn="ctr" eaLnBrk="1" fontAlgn="base" hangingPunct="1">
              <a:spcBef>
                <a:spcPts val="0"/>
              </a:spcBef>
              <a:spcAft>
                <a:spcPts val="1800"/>
              </a:spcAft>
              <a:buNone/>
            </a:pPr>
            <a:r>
              <a:rPr lang="en-GB" altLang="en-US" sz="3200" b="1" dirty="0">
                <a:solidFill>
                  <a:srgbClr val="FF0000"/>
                </a:solidFill>
              </a:rPr>
              <a:t>reasonable grounds for suspecting</a:t>
            </a:r>
            <a:r>
              <a:rPr lang="en-GB" altLang="en-US" sz="3200" b="1" dirty="0">
                <a:solidFill>
                  <a:srgbClr val="000000"/>
                </a:solidFill>
              </a:rPr>
              <a:t> </a:t>
            </a:r>
          </a:p>
          <a:p>
            <a:pPr algn="ctr" eaLnBrk="1" fontAlgn="base" hangingPunct="1">
              <a:spcBef>
                <a:spcPts val="0"/>
              </a:spcBef>
              <a:spcAft>
                <a:spcPts val="1800"/>
              </a:spcAft>
              <a:buNone/>
            </a:pPr>
            <a:r>
              <a:rPr lang="en-GB" altLang="en-US" sz="3200" b="1" dirty="0">
                <a:solidFill>
                  <a:srgbClr val="000000"/>
                </a:solidFill>
              </a:rPr>
              <a:t>that stolen or prohibited articles, </a:t>
            </a:r>
          </a:p>
          <a:p>
            <a:pPr algn="ctr" eaLnBrk="1" fontAlgn="base" hangingPunct="1">
              <a:spcBef>
                <a:spcPts val="0"/>
              </a:spcBef>
              <a:spcAft>
                <a:spcPts val="1800"/>
              </a:spcAft>
              <a:buNone/>
            </a:pPr>
            <a:r>
              <a:rPr lang="en-GB" altLang="en-US" sz="3200" b="1" dirty="0">
                <a:solidFill>
                  <a:srgbClr val="000000"/>
                </a:solidFill>
              </a:rPr>
              <a:t>prohibited fireworks or </a:t>
            </a:r>
          </a:p>
          <a:p>
            <a:pPr algn="ctr" eaLnBrk="1" fontAlgn="base" hangingPunct="1">
              <a:spcBef>
                <a:spcPts val="0"/>
              </a:spcBef>
              <a:spcAft>
                <a:spcPts val="1800"/>
              </a:spcAft>
              <a:buNone/>
            </a:pPr>
            <a:r>
              <a:rPr lang="en-GB" altLang="en-US" sz="3200" b="1" dirty="0">
                <a:solidFill>
                  <a:srgbClr val="000000"/>
                </a:solidFill>
              </a:rPr>
              <a:t>bladed or sharply pointed articles will be found.</a:t>
            </a:r>
          </a:p>
          <a:p>
            <a:pPr algn="ctr" eaLnBrk="1" fontAlgn="base" hangingPunct="1">
              <a:spcBef>
                <a:spcPts val="0"/>
              </a:spcBef>
              <a:spcAft>
                <a:spcPts val="1800"/>
              </a:spcAft>
              <a:buNone/>
            </a:pPr>
            <a:r>
              <a:rPr lang="en-GB" altLang="en-US" sz="3200" b="1" dirty="0">
                <a:solidFill>
                  <a:srgbClr val="000000"/>
                </a:solidFill>
              </a:rPr>
              <a:t>Any such article found during a search may be seized. </a:t>
            </a:r>
          </a:p>
        </p:txBody>
      </p:sp>
      <p:sp>
        <p:nvSpPr>
          <p:cNvPr id="4" name="TextBox 3"/>
          <p:cNvSpPr txBox="1"/>
          <p:nvPr/>
        </p:nvSpPr>
        <p:spPr>
          <a:xfrm>
            <a:off x="1524002" y="260649"/>
            <a:ext cx="9143999" cy="461665"/>
          </a:xfrm>
          <a:prstGeom prst="rect">
            <a:avLst/>
          </a:prstGeom>
          <a:noFill/>
        </p:spPr>
        <p:txBody>
          <a:bodyPr wrap="square" rtlCol="0">
            <a:spAutoFit/>
          </a:bodyPr>
          <a:lstStyle/>
          <a:p>
            <a:pPr algn="ctr" fontAlgn="base">
              <a:spcBef>
                <a:spcPct val="0"/>
              </a:spcBef>
              <a:spcAft>
                <a:spcPct val="0"/>
              </a:spcAft>
            </a:pPr>
            <a:r>
              <a:rPr lang="en-GB" sz="2400" b="1" dirty="0">
                <a:solidFill>
                  <a:srgbClr val="0033CC"/>
                </a:solidFill>
                <a:ea typeface="ＭＳ Ｐゴシック" pitchFamily="34" charset="-128"/>
              </a:rPr>
              <a:t>Sec 1(2) Police &amp; Criminal Evidence Act 1984</a:t>
            </a:r>
          </a:p>
        </p:txBody>
      </p:sp>
    </p:spTree>
    <p:extLst>
      <p:ext uri="{BB962C8B-B14F-4D97-AF65-F5344CB8AC3E}">
        <p14:creationId xmlns:p14="http://schemas.microsoft.com/office/powerpoint/2010/main" val="34706826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Effect transition="in" filter="fade">
                                      <p:cBhvr>
                                        <p:cTn id="7" dur="500"/>
                                        <p:tgtEl>
                                          <p:spTgt spid="512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123">
                                            <p:txEl>
                                              <p:pRg st="1" end="1"/>
                                            </p:txEl>
                                          </p:spTgt>
                                        </p:tgtEl>
                                        <p:attrNameLst>
                                          <p:attrName>style.visibility</p:attrName>
                                        </p:attrNameLst>
                                      </p:cBhvr>
                                      <p:to>
                                        <p:strVal val="visible"/>
                                      </p:to>
                                    </p:set>
                                    <p:animEffect transition="in" filter="fade">
                                      <p:cBhvr>
                                        <p:cTn id="10" dur="500"/>
                                        <p:tgtEl>
                                          <p:spTgt spid="512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animEffect transition="in" filter="fade">
                                      <p:cBhvr>
                                        <p:cTn id="15" dur="500"/>
                                        <p:tgtEl>
                                          <p:spTgt spid="512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5123">
                                            <p:txEl>
                                              <p:pRg st="3" end="3"/>
                                            </p:txEl>
                                          </p:spTgt>
                                        </p:tgtEl>
                                        <p:attrNameLst>
                                          <p:attrName>style.visibility</p:attrName>
                                        </p:attrNameLst>
                                      </p:cBhvr>
                                      <p:to>
                                        <p:strVal val="visible"/>
                                      </p:to>
                                    </p:set>
                                    <p:animEffect transition="in" filter="fade">
                                      <p:cBhvr>
                                        <p:cTn id="18" dur="500"/>
                                        <p:tgtEl>
                                          <p:spTgt spid="512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5123">
                                            <p:txEl>
                                              <p:pRg st="4" end="4"/>
                                            </p:txEl>
                                          </p:spTgt>
                                        </p:tgtEl>
                                        <p:attrNameLst>
                                          <p:attrName>style.visibility</p:attrName>
                                        </p:attrNameLst>
                                      </p:cBhvr>
                                      <p:to>
                                        <p:strVal val="visible"/>
                                      </p:to>
                                    </p:set>
                                    <p:animEffect transition="in" filter="fade">
                                      <p:cBhvr>
                                        <p:cTn id="21" dur="500"/>
                                        <p:tgtEl>
                                          <p:spTgt spid="5123">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5123">
                                            <p:txEl>
                                              <p:pRg st="5" end="5"/>
                                            </p:txEl>
                                          </p:spTgt>
                                        </p:tgtEl>
                                        <p:attrNameLst>
                                          <p:attrName>style.visibility</p:attrName>
                                        </p:attrNameLst>
                                      </p:cBhvr>
                                      <p:to>
                                        <p:strVal val="visible"/>
                                      </p:to>
                                    </p:set>
                                    <p:animEffect transition="in" filter="fade">
                                      <p:cBhvr>
                                        <p:cTn id="24" dur="500"/>
                                        <p:tgtEl>
                                          <p:spTgt spid="512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lient\G$\CKP Images\NIM\Question 1.png"/>
          <p:cNvPicPr>
            <a:picLocks noChangeAspect="1" noChangeArrowheads="1"/>
          </p:cNvPicPr>
          <p:nvPr>
            <p:custDataLst>
              <p:tags r:id="rId1"/>
            </p:custDataLst>
          </p:nvPr>
        </p:nvPicPr>
        <p:blipFill>
          <a:blip r:embed="rId5" cstate="print">
            <a:extLst>
              <a:ext uri="{28A0092B-C50C-407E-A947-70E740481C1C}">
                <a14:useLocalDpi xmlns:a14="http://schemas.microsoft.com/office/drawing/2010/main" val="0"/>
              </a:ext>
            </a:extLst>
          </a:blip>
          <a:srcRect/>
          <a:stretch>
            <a:fillRect/>
          </a:stretch>
        </p:blipFill>
        <p:spPr bwMode="auto">
          <a:xfrm>
            <a:off x="3816333" y="332656"/>
            <a:ext cx="4572000" cy="3429000"/>
          </a:xfrm>
          <a:prstGeom prst="rect">
            <a:avLst/>
          </a:prstGeom>
          <a:noFill/>
          <a:ln>
            <a:noFill/>
          </a:ln>
          <a:effectLst>
            <a:softEdge rad="6350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TextBox 3"/>
          <p:cNvSpPr txBox="1">
            <a:spLocks noChangeArrowheads="1"/>
          </p:cNvSpPr>
          <p:nvPr>
            <p:custDataLst>
              <p:tags r:id="rId2"/>
            </p:custDataLst>
          </p:nvPr>
        </p:nvSpPr>
        <p:spPr bwMode="auto">
          <a:xfrm>
            <a:off x="2676499" y="3501009"/>
            <a:ext cx="6851667"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algn="ctr" eaLnBrk="1" fontAlgn="base" hangingPunct="1">
              <a:spcBef>
                <a:spcPct val="0"/>
              </a:spcBef>
              <a:spcAft>
                <a:spcPct val="0"/>
              </a:spcAft>
              <a:buFontTx/>
              <a:buNone/>
            </a:pPr>
            <a:r>
              <a:rPr lang="en-GB" altLang="en-US" sz="4000" b="1" dirty="0">
                <a:solidFill>
                  <a:srgbClr val="0033CC"/>
                </a:solidFill>
              </a:rPr>
              <a:t>Reasonable grounds to suspect</a:t>
            </a:r>
          </a:p>
        </p:txBody>
      </p:sp>
    </p:spTree>
    <p:extLst>
      <p:ext uri="{BB962C8B-B14F-4D97-AF65-F5344CB8AC3E}">
        <p14:creationId xmlns:p14="http://schemas.microsoft.com/office/powerpoint/2010/main" val="13929301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3" descr="\\Client\G$\CKP Images\Searching Individuals\Reasonable 1.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41758"/>
          <a:stretch/>
        </p:blipFill>
        <p:spPr bwMode="auto">
          <a:xfrm>
            <a:off x="2351584" y="1052736"/>
            <a:ext cx="4930284" cy="216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3"/>
          <p:cNvSpPr txBox="1">
            <a:spLocks noChangeArrowheads="1"/>
          </p:cNvSpPr>
          <p:nvPr>
            <p:custDataLst>
              <p:tags r:id="rId1"/>
            </p:custDataLst>
          </p:nvPr>
        </p:nvSpPr>
        <p:spPr bwMode="auto">
          <a:xfrm>
            <a:off x="4943376" y="2902293"/>
            <a:ext cx="3744912" cy="1723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eaLnBrk="1" fontAlgn="base" hangingPunct="1">
              <a:spcBef>
                <a:spcPct val="0"/>
              </a:spcBef>
              <a:spcAft>
                <a:spcPts val="1200"/>
              </a:spcAft>
              <a:buNone/>
            </a:pPr>
            <a:r>
              <a:rPr lang="en-GB" altLang="en-US" sz="4800" dirty="0">
                <a:solidFill>
                  <a:srgbClr val="000000"/>
                </a:solidFill>
              </a:rPr>
              <a:t>Fair</a:t>
            </a:r>
          </a:p>
          <a:p>
            <a:pPr eaLnBrk="1" fontAlgn="base" hangingPunct="1">
              <a:spcBef>
                <a:spcPct val="0"/>
              </a:spcBef>
              <a:spcAft>
                <a:spcPts val="1200"/>
              </a:spcAft>
              <a:buNone/>
            </a:pPr>
            <a:r>
              <a:rPr lang="en-GB" altLang="en-US" sz="4800" dirty="0">
                <a:solidFill>
                  <a:srgbClr val="000000"/>
                </a:solidFill>
              </a:rPr>
              <a:t>   Sensible</a:t>
            </a:r>
          </a:p>
        </p:txBody>
      </p:sp>
    </p:spTree>
    <p:extLst>
      <p:ext uri="{BB962C8B-B14F-4D97-AF65-F5344CB8AC3E}">
        <p14:creationId xmlns:p14="http://schemas.microsoft.com/office/powerpoint/2010/main" val="3136695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Effect transition="in" filter="fade">
                                      <p:cBhvr>
                                        <p:cTn id="7" dur="500"/>
                                        <p:tgtEl>
                                          <p:spTgt spid="717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171">
                                            <p:txEl>
                                              <p:pRg st="1" end="1"/>
                                            </p:txEl>
                                          </p:spTgt>
                                        </p:tgtEl>
                                        <p:attrNameLst>
                                          <p:attrName>style.visibility</p:attrName>
                                        </p:attrNameLst>
                                      </p:cBhvr>
                                      <p:to>
                                        <p:strVal val="visible"/>
                                      </p:to>
                                    </p:set>
                                    <p:animEffect transition="in" filter="fade">
                                      <p:cBhvr>
                                        <p:cTn id="12" dur="500"/>
                                        <p:tgtEl>
                                          <p:spTgt spid="717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1"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38432" y="1716534"/>
            <a:ext cx="6417809" cy="3440658"/>
          </a:xfrm>
          <a:prstGeom prst="rect">
            <a:avLst/>
          </a:prstGeom>
        </p:spPr>
      </p:pic>
      <p:sp>
        <p:nvSpPr>
          <p:cNvPr id="8195" name="TextBox 3"/>
          <p:cNvSpPr txBox="1">
            <a:spLocks noChangeArrowheads="1"/>
          </p:cNvSpPr>
          <p:nvPr>
            <p:custDataLst>
              <p:tags r:id="rId1"/>
            </p:custDataLst>
          </p:nvPr>
        </p:nvSpPr>
        <p:spPr bwMode="auto">
          <a:xfrm>
            <a:off x="6312024" y="1894756"/>
            <a:ext cx="360045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algn="ctr" eaLnBrk="1" fontAlgn="base" hangingPunct="1">
              <a:spcBef>
                <a:spcPct val="0"/>
              </a:spcBef>
              <a:spcAft>
                <a:spcPct val="0"/>
              </a:spcAft>
              <a:buFontTx/>
              <a:buNone/>
            </a:pPr>
            <a:r>
              <a:rPr lang="en-GB" altLang="en-US" sz="3200" b="1" dirty="0">
                <a:solidFill>
                  <a:srgbClr val="000000"/>
                </a:solidFill>
              </a:rPr>
              <a:t>A feeling or belief that someone is guilty of a crime or offence</a:t>
            </a:r>
          </a:p>
        </p:txBody>
      </p:sp>
      <p:sp>
        <p:nvSpPr>
          <p:cNvPr id="3" name="TextBox 2"/>
          <p:cNvSpPr txBox="1"/>
          <p:nvPr/>
        </p:nvSpPr>
        <p:spPr>
          <a:xfrm>
            <a:off x="3791744" y="476673"/>
            <a:ext cx="4464496" cy="584775"/>
          </a:xfrm>
          <a:prstGeom prst="rect">
            <a:avLst/>
          </a:prstGeom>
          <a:noFill/>
        </p:spPr>
        <p:txBody>
          <a:bodyPr wrap="square" rtlCol="0">
            <a:spAutoFit/>
          </a:bodyPr>
          <a:lstStyle/>
          <a:p>
            <a:pPr fontAlgn="base">
              <a:spcBef>
                <a:spcPct val="0"/>
              </a:spcBef>
              <a:spcAft>
                <a:spcPct val="0"/>
              </a:spcAft>
            </a:pPr>
            <a:r>
              <a:rPr lang="en-GB" sz="3200" b="1" dirty="0">
                <a:solidFill>
                  <a:srgbClr val="0033CC"/>
                </a:solidFill>
                <a:ea typeface="ＭＳ Ｐゴシック" pitchFamily="34" charset="-128"/>
              </a:rPr>
              <a:t>Suspicion/Suspect</a:t>
            </a:r>
          </a:p>
        </p:txBody>
      </p:sp>
    </p:spTree>
    <p:extLst>
      <p:ext uri="{BB962C8B-B14F-4D97-AF65-F5344CB8AC3E}">
        <p14:creationId xmlns:p14="http://schemas.microsoft.com/office/powerpoint/2010/main" val="2176497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3" descr="\\Client\G$\CKP Images\NIM\Levels of Operation 2.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43476" y="0"/>
            <a:ext cx="4824413" cy="5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Box 3"/>
          <p:cNvSpPr txBox="1">
            <a:spLocks noChangeArrowheads="1"/>
          </p:cNvSpPr>
          <p:nvPr>
            <p:custDataLst>
              <p:tags r:id="rId1"/>
            </p:custDataLst>
          </p:nvPr>
        </p:nvSpPr>
        <p:spPr bwMode="auto">
          <a:xfrm>
            <a:off x="4079875" y="116632"/>
            <a:ext cx="3816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algn="ctr" eaLnBrk="1" fontAlgn="base" hangingPunct="1">
              <a:spcBef>
                <a:spcPct val="0"/>
              </a:spcBef>
              <a:spcAft>
                <a:spcPct val="0"/>
              </a:spcAft>
              <a:buFontTx/>
              <a:buNone/>
            </a:pPr>
            <a:r>
              <a:rPr lang="en-GB" altLang="en-US" sz="3200" b="1" dirty="0">
                <a:solidFill>
                  <a:srgbClr val="0033CC"/>
                </a:solidFill>
              </a:rPr>
              <a:t>Levels</a:t>
            </a:r>
          </a:p>
        </p:txBody>
      </p:sp>
      <p:sp>
        <p:nvSpPr>
          <p:cNvPr id="9220" name="TextBox 4"/>
          <p:cNvSpPr txBox="1">
            <a:spLocks noChangeArrowheads="1"/>
          </p:cNvSpPr>
          <p:nvPr>
            <p:custDataLst>
              <p:tags r:id="rId2"/>
            </p:custDataLst>
          </p:nvPr>
        </p:nvSpPr>
        <p:spPr bwMode="auto">
          <a:xfrm>
            <a:off x="2495551" y="1628776"/>
            <a:ext cx="4537075"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eaLnBrk="1" fontAlgn="base" hangingPunct="1">
              <a:spcBef>
                <a:spcPct val="0"/>
              </a:spcBef>
              <a:spcAft>
                <a:spcPct val="0"/>
              </a:spcAft>
              <a:buFontTx/>
              <a:buNone/>
            </a:pPr>
            <a:r>
              <a:rPr lang="en-GB" altLang="en-US" sz="3200" b="1" dirty="0">
                <a:solidFill>
                  <a:srgbClr val="000000"/>
                </a:solidFill>
              </a:rPr>
              <a:t>Know</a:t>
            </a:r>
          </a:p>
          <a:p>
            <a:pPr eaLnBrk="1" fontAlgn="base" hangingPunct="1">
              <a:spcBef>
                <a:spcPct val="0"/>
              </a:spcBef>
              <a:spcAft>
                <a:spcPct val="0"/>
              </a:spcAft>
              <a:buFontTx/>
              <a:buNone/>
            </a:pPr>
            <a:endParaRPr lang="en-GB" altLang="en-US" sz="3200" b="1" dirty="0">
              <a:solidFill>
                <a:srgbClr val="000000"/>
              </a:solidFill>
            </a:endParaRPr>
          </a:p>
          <a:p>
            <a:pPr eaLnBrk="1" fontAlgn="base" hangingPunct="1">
              <a:spcBef>
                <a:spcPct val="0"/>
              </a:spcBef>
              <a:spcAft>
                <a:spcPct val="0"/>
              </a:spcAft>
              <a:buFontTx/>
              <a:buNone/>
            </a:pPr>
            <a:endParaRPr lang="en-GB" altLang="en-US" sz="3200" b="1" dirty="0">
              <a:solidFill>
                <a:srgbClr val="000000"/>
              </a:solidFill>
            </a:endParaRPr>
          </a:p>
          <a:p>
            <a:pPr eaLnBrk="1" fontAlgn="base" hangingPunct="1">
              <a:spcBef>
                <a:spcPct val="0"/>
              </a:spcBef>
              <a:spcAft>
                <a:spcPct val="0"/>
              </a:spcAft>
              <a:buFontTx/>
              <a:buNone/>
            </a:pPr>
            <a:r>
              <a:rPr lang="en-GB" altLang="en-US" sz="3200" b="1" dirty="0">
                <a:solidFill>
                  <a:srgbClr val="000000"/>
                </a:solidFill>
              </a:rPr>
              <a:t>Believe</a:t>
            </a:r>
          </a:p>
          <a:p>
            <a:pPr eaLnBrk="1" fontAlgn="base" hangingPunct="1">
              <a:spcBef>
                <a:spcPct val="0"/>
              </a:spcBef>
              <a:spcAft>
                <a:spcPct val="0"/>
              </a:spcAft>
              <a:buFontTx/>
              <a:buNone/>
            </a:pPr>
            <a:endParaRPr lang="en-GB" altLang="en-US" sz="3200" b="1" dirty="0">
              <a:solidFill>
                <a:srgbClr val="000000"/>
              </a:solidFill>
            </a:endParaRPr>
          </a:p>
          <a:p>
            <a:pPr eaLnBrk="1" fontAlgn="base" hangingPunct="1">
              <a:spcBef>
                <a:spcPct val="0"/>
              </a:spcBef>
              <a:spcAft>
                <a:spcPct val="0"/>
              </a:spcAft>
              <a:buFontTx/>
              <a:buNone/>
            </a:pPr>
            <a:endParaRPr lang="en-GB" altLang="en-US" sz="3200" b="1" dirty="0">
              <a:solidFill>
                <a:srgbClr val="000000"/>
              </a:solidFill>
            </a:endParaRPr>
          </a:p>
          <a:p>
            <a:pPr eaLnBrk="1" fontAlgn="base" hangingPunct="1">
              <a:spcBef>
                <a:spcPct val="0"/>
              </a:spcBef>
              <a:spcAft>
                <a:spcPct val="0"/>
              </a:spcAft>
              <a:buFontTx/>
              <a:buNone/>
            </a:pPr>
            <a:r>
              <a:rPr lang="en-GB" altLang="en-US" sz="3200" b="1" dirty="0">
                <a:solidFill>
                  <a:srgbClr val="000000"/>
                </a:solidFill>
              </a:rPr>
              <a:t>Suspect</a:t>
            </a:r>
          </a:p>
        </p:txBody>
      </p:sp>
    </p:spTree>
    <p:extLst>
      <p:ext uri="{BB962C8B-B14F-4D97-AF65-F5344CB8AC3E}">
        <p14:creationId xmlns:p14="http://schemas.microsoft.com/office/powerpoint/2010/main" val="936251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2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20">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2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3" descr="\\Client\G$\CKP Images\Searching Individuals\Can be used.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847850" y="1268414"/>
            <a:ext cx="3195638" cy="453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extBox 4"/>
          <p:cNvSpPr txBox="1">
            <a:spLocks noChangeArrowheads="1"/>
          </p:cNvSpPr>
          <p:nvPr>
            <p:custDataLst>
              <p:tags r:id="rId1"/>
            </p:custDataLst>
          </p:nvPr>
        </p:nvSpPr>
        <p:spPr bwMode="auto">
          <a:xfrm>
            <a:off x="2495550" y="333375"/>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algn="ctr" eaLnBrk="1" fontAlgn="base" hangingPunct="1">
              <a:spcBef>
                <a:spcPct val="0"/>
              </a:spcBef>
              <a:spcAft>
                <a:spcPct val="0"/>
              </a:spcAft>
              <a:buFontTx/>
              <a:buNone/>
            </a:pPr>
            <a:r>
              <a:rPr lang="en-GB" altLang="en-US" sz="3200" b="1">
                <a:solidFill>
                  <a:srgbClr val="0033CC"/>
                </a:solidFill>
              </a:rPr>
              <a:t>The following </a:t>
            </a:r>
            <a:r>
              <a:rPr lang="en-GB" altLang="en-US" sz="3200" b="1" u="sng">
                <a:solidFill>
                  <a:srgbClr val="00CC00"/>
                </a:solidFill>
              </a:rPr>
              <a:t>can</a:t>
            </a:r>
            <a:r>
              <a:rPr lang="en-GB" altLang="en-US" sz="3200" b="1">
                <a:solidFill>
                  <a:srgbClr val="0033CC"/>
                </a:solidFill>
              </a:rPr>
              <a:t> be used</a:t>
            </a:r>
          </a:p>
        </p:txBody>
      </p:sp>
      <p:sp>
        <p:nvSpPr>
          <p:cNvPr id="11268" name="TextBox 5"/>
          <p:cNvSpPr txBox="1">
            <a:spLocks noChangeArrowheads="1"/>
          </p:cNvSpPr>
          <p:nvPr>
            <p:custDataLst>
              <p:tags r:id="rId2"/>
            </p:custDataLst>
          </p:nvPr>
        </p:nvSpPr>
        <p:spPr bwMode="auto">
          <a:xfrm>
            <a:off x="5519739" y="1285875"/>
            <a:ext cx="4752975"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eaLnBrk="1" fontAlgn="base" hangingPunct="1">
              <a:spcBef>
                <a:spcPct val="0"/>
              </a:spcBef>
              <a:spcAft>
                <a:spcPct val="0"/>
              </a:spcAft>
              <a:buFontTx/>
              <a:buNone/>
            </a:pPr>
            <a:r>
              <a:rPr lang="en-GB" altLang="en-US" sz="3200" b="1">
                <a:solidFill>
                  <a:srgbClr val="000000"/>
                </a:solidFill>
              </a:rPr>
              <a:t>Behaviour</a:t>
            </a:r>
          </a:p>
          <a:p>
            <a:pPr eaLnBrk="1" fontAlgn="base" hangingPunct="1">
              <a:spcBef>
                <a:spcPct val="0"/>
              </a:spcBef>
              <a:spcAft>
                <a:spcPct val="0"/>
              </a:spcAft>
              <a:buFontTx/>
              <a:buNone/>
            </a:pPr>
            <a:endParaRPr lang="en-GB" altLang="en-US" sz="3200" b="1">
              <a:solidFill>
                <a:srgbClr val="000000"/>
              </a:solidFill>
            </a:endParaRPr>
          </a:p>
          <a:p>
            <a:pPr eaLnBrk="1" fontAlgn="base" hangingPunct="1">
              <a:spcBef>
                <a:spcPct val="0"/>
              </a:spcBef>
              <a:spcAft>
                <a:spcPct val="0"/>
              </a:spcAft>
              <a:buFontTx/>
              <a:buNone/>
            </a:pPr>
            <a:endParaRPr lang="en-GB" altLang="en-US" sz="3200" b="1">
              <a:solidFill>
                <a:srgbClr val="000000"/>
              </a:solidFill>
            </a:endParaRPr>
          </a:p>
          <a:p>
            <a:pPr eaLnBrk="1" fontAlgn="base" hangingPunct="1">
              <a:spcBef>
                <a:spcPct val="0"/>
              </a:spcBef>
              <a:spcAft>
                <a:spcPct val="0"/>
              </a:spcAft>
              <a:buFontTx/>
              <a:buNone/>
            </a:pPr>
            <a:r>
              <a:rPr lang="en-GB" altLang="en-US" sz="3200" b="1">
                <a:solidFill>
                  <a:srgbClr val="000000"/>
                </a:solidFill>
              </a:rPr>
              <a:t>Location</a:t>
            </a:r>
          </a:p>
          <a:p>
            <a:pPr eaLnBrk="1" fontAlgn="base" hangingPunct="1">
              <a:spcBef>
                <a:spcPct val="0"/>
              </a:spcBef>
              <a:spcAft>
                <a:spcPct val="0"/>
              </a:spcAft>
              <a:buFontTx/>
              <a:buNone/>
            </a:pPr>
            <a:endParaRPr lang="en-GB" altLang="en-US" sz="3200" b="1">
              <a:solidFill>
                <a:srgbClr val="000000"/>
              </a:solidFill>
            </a:endParaRPr>
          </a:p>
          <a:p>
            <a:pPr eaLnBrk="1" fontAlgn="base" hangingPunct="1">
              <a:spcBef>
                <a:spcPct val="0"/>
              </a:spcBef>
              <a:spcAft>
                <a:spcPct val="0"/>
              </a:spcAft>
              <a:buFontTx/>
              <a:buNone/>
            </a:pPr>
            <a:endParaRPr lang="en-GB" altLang="en-US" sz="3200" b="1">
              <a:solidFill>
                <a:srgbClr val="000000"/>
              </a:solidFill>
            </a:endParaRPr>
          </a:p>
          <a:p>
            <a:pPr eaLnBrk="1" fontAlgn="base" hangingPunct="1">
              <a:spcBef>
                <a:spcPct val="0"/>
              </a:spcBef>
              <a:spcAft>
                <a:spcPct val="0"/>
              </a:spcAft>
              <a:buFontTx/>
              <a:buNone/>
            </a:pPr>
            <a:r>
              <a:rPr lang="en-GB" altLang="en-US" sz="3200" b="1">
                <a:solidFill>
                  <a:srgbClr val="000000"/>
                </a:solidFill>
              </a:rPr>
              <a:t>Time/Place</a:t>
            </a:r>
          </a:p>
          <a:p>
            <a:pPr eaLnBrk="1" fontAlgn="base" hangingPunct="1">
              <a:spcBef>
                <a:spcPct val="0"/>
              </a:spcBef>
              <a:spcAft>
                <a:spcPct val="0"/>
              </a:spcAft>
              <a:buFontTx/>
              <a:buNone/>
            </a:pPr>
            <a:endParaRPr lang="en-GB" altLang="en-US" sz="3200" b="1">
              <a:solidFill>
                <a:srgbClr val="000000"/>
              </a:solidFill>
            </a:endParaRPr>
          </a:p>
          <a:p>
            <a:pPr eaLnBrk="1" fontAlgn="base" hangingPunct="1">
              <a:spcBef>
                <a:spcPct val="0"/>
              </a:spcBef>
              <a:spcAft>
                <a:spcPct val="0"/>
              </a:spcAft>
              <a:buFontTx/>
              <a:buNone/>
            </a:pPr>
            <a:endParaRPr lang="en-GB" altLang="en-US" sz="3200" b="1">
              <a:solidFill>
                <a:srgbClr val="000000"/>
              </a:solidFill>
            </a:endParaRPr>
          </a:p>
          <a:p>
            <a:pPr eaLnBrk="1" fontAlgn="base" hangingPunct="1">
              <a:spcBef>
                <a:spcPct val="0"/>
              </a:spcBef>
              <a:spcAft>
                <a:spcPct val="0"/>
              </a:spcAft>
              <a:buFontTx/>
              <a:buNone/>
            </a:pPr>
            <a:r>
              <a:rPr lang="en-GB" altLang="en-US" sz="3200" b="1">
                <a:solidFill>
                  <a:srgbClr val="000000"/>
                </a:solidFill>
              </a:rPr>
              <a:t>Intelligence</a:t>
            </a:r>
          </a:p>
        </p:txBody>
      </p:sp>
    </p:spTree>
    <p:extLst>
      <p:ext uri="{BB962C8B-B14F-4D97-AF65-F5344CB8AC3E}">
        <p14:creationId xmlns:p14="http://schemas.microsoft.com/office/powerpoint/2010/main" val="15712723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126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268">
                                            <p:txEl>
                                              <p:pRg st="3" end="3"/>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1268">
                                            <p:txEl>
                                              <p:pRg st="6" end="6"/>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1268">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4"/>
          <p:cNvSpPr txBox="1">
            <a:spLocks noChangeArrowheads="1"/>
          </p:cNvSpPr>
          <p:nvPr>
            <p:custDataLst>
              <p:tags r:id="rId1"/>
            </p:custDataLst>
          </p:nvPr>
        </p:nvSpPr>
        <p:spPr bwMode="auto">
          <a:xfrm>
            <a:off x="2495550" y="333375"/>
            <a:ext cx="76327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algn="ctr" eaLnBrk="1" fontAlgn="base" hangingPunct="1">
              <a:spcBef>
                <a:spcPct val="0"/>
              </a:spcBef>
              <a:spcAft>
                <a:spcPct val="0"/>
              </a:spcAft>
              <a:buFontTx/>
              <a:buNone/>
            </a:pPr>
            <a:r>
              <a:rPr lang="en-GB" altLang="en-US" sz="3200" b="1" dirty="0">
                <a:solidFill>
                  <a:srgbClr val="0033CC"/>
                </a:solidFill>
              </a:rPr>
              <a:t>The following </a:t>
            </a:r>
            <a:r>
              <a:rPr lang="en-GB" altLang="en-US" sz="3200" b="1" u="sng" dirty="0">
                <a:solidFill>
                  <a:srgbClr val="FF0000"/>
                </a:solidFill>
              </a:rPr>
              <a:t>cannot</a:t>
            </a:r>
            <a:r>
              <a:rPr lang="en-GB" altLang="en-US" sz="3200" b="1" dirty="0">
                <a:solidFill>
                  <a:srgbClr val="0033CC"/>
                </a:solidFill>
              </a:rPr>
              <a:t> be used</a:t>
            </a:r>
          </a:p>
        </p:txBody>
      </p:sp>
      <p:sp>
        <p:nvSpPr>
          <p:cNvPr id="13315" name="TextBox 5"/>
          <p:cNvSpPr txBox="1">
            <a:spLocks noChangeArrowheads="1"/>
          </p:cNvSpPr>
          <p:nvPr>
            <p:custDataLst>
              <p:tags r:id="rId2"/>
            </p:custDataLst>
          </p:nvPr>
        </p:nvSpPr>
        <p:spPr bwMode="auto">
          <a:xfrm>
            <a:off x="4943476" y="1052514"/>
            <a:ext cx="572452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eaLnBrk="1" fontAlgn="base" hangingPunct="1">
              <a:spcBef>
                <a:spcPct val="0"/>
              </a:spcBef>
              <a:spcAft>
                <a:spcPct val="0"/>
              </a:spcAft>
              <a:buFontTx/>
              <a:buNone/>
            </a:pPr>
            <a:r>
              <a:rPr lang="en-GB" altLang="en-US" sz="3200" b="1">
                <a:solidFill>
                  <a:srgbClr val="000000"/>
                </a:solidFill>
              </a:rPr>
              <a:t>Colour</a:t>
            </a:r>
          </a:p>
          <a:p>
            <a:pPr eaLnBrk="1" fontAlgn="base" hangingPunct="1">
              <a:spcBef>
                <a:spcPct val="0"/>
              </a:spcBef>
              <a:spcAft>
                <a:spcPct val="0"/>
              </a:spcAft>
              <a:buFontTx/>
              <a:buNone/>
            </a:pPr>
            <a:endParaRPr lang="en-GB" altLang="en-US" sz="3200" b="1">
              <a:solidFill>
                <a:srgbClr val="000000"/>
              </a:solidFill>
            </a:endParaRPr>
          </a:p>
          <a:p>
            <a:pPr eaLnBrk="1" fontAlgn="base" hangingPunct="1">
              <a:spcBef>
                <a:spcPct val="0"/>
              </a:spcBef>
              <a:spcAft>
                <a:spcPct val="0"/>
              </a:spcAft>
              <a:buFontTx/>
              <a:buNone/>
            </a:pPr>
            <a:r>
              <a:rPr lang="en-GB" altLang="en-US" sz="3200" b="1">
                <a:solidFill>
                  <a:srgbClr val="000000"/>
                </a:solidFill>
              </a:rPr>
              <a:t>Age</a:t>
            </a:r>
          </a:p>
          <a:p>
            <a:pPr eaLnBrk="1" fontAlgn="base" hangingPunct="1">
              <a:spcBef>
                <a:spcPct val="0"/>
              </a:spcBef>
              <a:spcAft>
                <a:spcPct val="0"/>
              </a:spcAft>
              <a:buFontTx/>
              <a:buNone/>
            </a:pPr>
            <a:endParaRPr lang="en-GB" altLang="en-US" sz="3200" b="1">
              <a:solidFill>
                <a:srgbClr val="000000"/>
              </a:solidFill>
            </a:endParaRPr>
          </a:p>
          <a:p>
            <a:pPr eaLnBrk="1" fontAlgn="base" hangingPunct="1">
              <a:spcBef>
                <a:spcPct val="0"/>
              </a:spcBef>
              <a:spcAft>
                <a:spcPct val="0"/>
              </a:spcAft>
              <a:buFontTx/>
              <a:buNone/>
            </a:pPr>
            <a:r>
              <a:rPr lang="en-GB" altLang="en-US" sz="3200" b="1">
                <a:solidFill>
                  <a:srgbClr val="000000"/>
                </a:solidFill>
              </a:rPr>
              <a:t>Hairstyle</a:t>
            </a:r>
          </a:p>
          <a:p>
            <a:pPr eaLnBrk="1" fontAlgn="base" hangingPunct="1">
              <a:spcBef>
                <a:spcPct val="0"/>
              </a:spcBef>
              <a:spcAft>
                <a:spcPct val="0"/>
              </a:spcAft>
              <a:buFontTx/>
              <a:buNone/>
            </a:pPr>
            <a:endParaRPr lang="en-GB" altLang="en-US" sz="3200" b="1">
              <a:solidFill>
                <a:srgbClr val="000000"/>
              </a:solidFill>
            </a:endParaRPr>
          </a:p>
          <a:p>
            <a:pPr eaLnBrk="1" fontAlgn="base" hangingPunct="1">
              <a:spcBef>
                <a:spcPct val="0"/>
              </a:spcBef>
              <a:spcAft>
                <a:spcPct val="0"/>
              </a:spcAft>
              <a:buFontTx/>
              <a:buNone/>
            </a:pPr>
            <a:r>
              <a:rPr lang="en-GB" altLang="en-US" sz="3200" b="1">
                <a:solidFill>
                  <a:srgbClr val="000000"/>
                </a:solidFill>
              </a:rPr>
              <a:t>Clothing</a:t>
            </a:r>
          </a:p>
          <a:p>
            <a:pPr eaLnBrk="1" fontAlgn="base" hangingPunct="1">
              <a:spcBef>
                <a:spcPct val="0"/>
              </a:spcBef>
              <a:spcAft>
                <a:spcPct val="0"/>
              </a:spcAft>
              <a:buFontTx/>
              <a:buNone/>
            </a:pPr>
            <a:endParaRPr lang="en-GB" altLang="en-US" sz="3200" b="1">
              <a:solidFill>
                <a:srgbClr val="000000"/>
              </a:solidFill>
            </a:endParaRPr>
          </a:p>
          <a:p>
            <a:pPr eaLnBrk="1" fontAlgn="base" hangingPunct="1">
              <a:spcBef>
                <a:spcPct val="0"/>
              </a:spcBef>
              <a:spcAft>
                <a:spcPct val="0"/>
              </a:spcAft>
              <a:buFontTx/>
              <a:buNone/>
            </a:pPr>
            <a:r>
              <a:rPr lang="en-GB" altLang="en-US" sz="3200" b="1">
                <a:solidFill>
                  <a:srgbClr val="000000"/>
                </a:solidFill>
              </a:rPr>
              <a:t>Previous convictions</a:t>
            </a:r>
          </a:p>
        </p:txBody>
      </p:sp>
      <p:sp>
        <p:nvSpPr>
          <p:cNvPr id="3" name="Multiply 2"/>
          <p:cNvSpPr/>
          <p:nvPr>
            <p:custDataLst>
              <p:tags r:id="rId3"/>
            </p:custDataLst>
          </p:nvPr>
        </p:nvSpPr>
        <p:spPr>
          <a:xfrm>
            <a:off x="1543051" y="1477964"/>
            <a:ext cx="3419475" cy="3673475"/>
          </a:xfrm>
          <a:prstGeom prst="mathMultiply">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sz="3200" b="1">
              <a:solidFill>
                <a:srgbClr val="FFFFFF"/>
              </a:solidFill>
            </a:endParaRPr>
          </a:p>
        </p:txBody>
      </p:sp>
      <p:sp>
        <p:nvSpPr>
          <p:cNvPr id="5" name="TextBox 4"/>
          <p:cNvSpPr txBox="1">
            <a:spLocks noChangeArrowheads="1"/>
          </p:cNvSpPr>
          <p:nvPr>
            <p:custDataLst>
              <p:tags r:id="rId4"/>
            </p:custDataLst>
          </p:nvPr>
        </p:nvSpPr>
        <p:spPr bwMode="auto">
          <a:xfrm>
            <a:off x="1775520" y="5877273"/>
            <a:ext cx="878497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algn="ctr" eaLnBrk="1" fontAlgn="base" hangingPunct="1">
              <a:spcBef>
                <a:spcPct val="0"/>
              </a:spcBef>
              <a:spcAft>
                <a:spcPct val="0"/>
              </a:spcAft>
              <a:buFontTx/>
              <a:buNone/>
            </a:pPr>
            <a:r>
              <a:rPr lang="en-GB" altLang="en-US" sz="3200" b="1" dirty="0">
                <a:solidFill>
                  <a:srgbClr val="0033CC"/>
                </a:solidFill>
              </a:rPr>
              <a:t>Unless supported by intelligence</a:t>
            </a:r>
          </a:p>
        </p:txBody>
      </p:sp>
    </p:spTree>
    <p:extLst>
      <p:ext uri="{BB962C8B-B14F-4D97-AF65-F5344CB8AC3E}">
        <p14:creationId xmlns:p14="http://schemas.microsoft.com/office/powerpoint/2010/main" val="35177798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331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3315">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3315">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3315">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extBox 3"/>
          <p:cNvSpPr txBox="1">
            <a:spLocks noChangeArrowheads="1"/>
          </p:cNvSpPr>
          <p:nvPr>
            <p:custDataLst>
              <p:tags r:id="rId1"/>
            </p:custDataLst>
          </p:nvPr>
        </p:nvSpPr>
        <p:spPr bwMode="auto">
          <a:xfrm>
            <a:off x="1524000" y="98426"/>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eaLnBrk="1" fontAlgn="base" hangingPunct="1">
              <a:spcBef>
                <a:spcPct val="0"/>
              </a:spcBef>
              <a:spcAft>
                <a:spcPct val="0"/>
              </a:spcAft>
            </a:pPr>
            <a:r>
              <a:rPr lang="en-GB" altLang="en-US" sz="2800">
                <a:solidFill>
                  <a:srgbClr val="FF0000"/>
                </a:solidFill>
              </a:rPr>
              <a:t>Remember</a:t>
            </a:r>
            <a:r>
              <a:rPr lang="en-GB" altLang="en-US" sz="2800">
                <a:solidFill>
                  <a:srgbClr val="0033CC"/>
                </a:solidFill>
              </a:rPr>
              <a:t> -What can you give evidence of?</a:t>
            </a:r>
          </a:p>
        </p:txBody>
      </p:sp>
      <p:sp>
        <p:nvSpPr>
          <p:cNvPr id="5" name="TextBox 4"/>
          <p:cNvSpPr txBox="1">
            <a:spLocks noChangeArrowheads="1"/>
          </p:cNvSpPr>
          <p:nvPr>
            <p:custDataLst>
              <p:tags r:id="rId2"/>
            </p:custDataLst>
          </p:nvPr>
        </p:nvSpPr>
        <p:spPr bwMode="auto">
          <a:xfrm>
            <a:off x="1919288" y="1052513"/>
            <a:ext cx="3529012" cy="551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eaLnBrk="1" fontAlgn="base" hangingPunct="1">
              <a:spcBef>
                <a:spcPct val="0"/>
              </a:spcBef>
              <a:spcAft>
                <a:spcPct val="0"/>
              </a:spcAft>
            </a:pPr>
            <a:r>
              <a:rPr lang="en-GB" altLang="en-US">
                <a:solidFill>
                  <a:srgbClr val="0033CC"/>
                </a:solidFill>
              </a:rPr>
              <a:t>S</a:t>
            </a:r>
            <a:r>
              <a:rPr lang="en-GB" altLang="en-US">
                <a:solidFill>
                  <a:srgbClr val="000000"/>
                </a:solidFill>
              </a:rPr>
              <a:t>een</a:t>
            </a:r>
          </a:p>
          <a:p>
            <a:pPr eaLnBrk="1" fontAlgn="base" hangingPunct="1">
              <a:spcBef>
                <a:spcPct val="0"/>
              </a:spcBef>
              <a:spcAft>
                <a:spcPct val="0"/>
              </a:spcAft>
            </a:pPr>
            <a:endParaRPr lang="en-GB" altLang="en-US">
              <a:solidFill>
                <a:srgbClr val="000000"/>
              </a:solidFill>
            </a:endParaRPr>
          </a:p>
          <a:p>
            <a:pPr eaLnBrk="1" fontAlgn="base" hangingPunct="1">
              <a:spcBef>
                <a:spcPct val="0"/>
              </a:spcBef>
              <a:spcAft>
                <a:spcPct val="0"/>
              </a:spcAft>
            </a:pPr>
            <a:r>
              <a:rPr lang="en-GB" altLang="en-US">
                <a:solidFill>
                  <a:srgbClr val="0033CC"/>
                </a:solidFill>
              </a:rPr>
              <a:t>H</a:t>
            </a:r>
            <a:r>
              <a:rPr lang="en-GB" altLang="en-US">
                <a:solidFill>
                  <a:srgbClr val="000000"/>
                </a:solidFill>
              </a:rPr>
              <a:t>eard</a:t>
            </a:r>
          </a:p>
          <a:p>
            <a:pPr eaLnBrk="1" fontAlgn="base" hangingPunct="1">
              <a:spcBef>
                <a:spcPct val="0"/>
              </a:spcBef>
              <a:spcAft>
                <a:spcPct val="0"/>
              </a:spcAft>
            </a:pPr>
            <a:endParaRPr lang="en-GB" altLang="en-US">
              <a:solidFill>
                <a:srgbClr val="000000"/>
              </a:solidFill>
            </a:endParaRPr>
          </a:p>
          <a:p>
            <a:pPr eaLnBrk="1" fontAlgn="base" hangingPunct="1">
              <a:spcBef>
                <a:spcPct val="0"/>
              </a:spcBef>
              <a:spcAft>
                <a:spcPct val="0"/>
              </a:spcAft>
            </a:pPr>
            <a:r>
              <a:rPr lang="en-GB" altLang="en-US">
                <a:solidFill>
                  <a:srgbClr val="0033CC"/>
                </a:solidFill>
              </a:rPr>
              <a:t>A</a:t>
            </a:r>
            <a:r>
              <a:rPr lang="en-GB" altLang="en-US">
                <a:solidFill>
                  <a:srgbClr val="000000"/>
                </a:solidFill>
              </a:rPr>
              <a:t>ctions</a:t>
            </a:r>
          </a:p>
          <a:p>
            <a:pPr eaLnBrk="1" fontAlgn="base" hangingPunct="1">
              <a:spcBef>
                <a:spcPct val="0"/>
              </a:spcBef>
              <a:spcAft>
                <a:spcPct val="0"/>
              </a:spcAft>
            </a:pPr>
            <a:endParaRPr lang="en-GB" altLang="en-US">
              <a:solidFill>
                <a:srgbClr val="000000"/>
              </a:solidFill>
            </a:endParaRPr>
          </a:p>
          <a:p>
            <a:pPr eaLnBrk="1" fontAlgn="base" hangingPunct="1">
              <a:spcBef>
                <a:spcPct val="0"/>
              </a:spcBef>
              <a:spcAft>
                <a:spcPct val="0"/>
              </a:spcAft>
            </a:pPr>
            <a:r>
              <a:rPr lang="en-GB" altLang="en-US">
                <a:solidFill>
                  <a:srgbClr val="0033CC"/>
                </a:solidFill>
              </a:rPr>
              <a:t>C</a:t>
            </a:r>
            <a:r>
              <a:rPr lang="en-GB" altLang="en-US">
                <a:solidFill>
                  <a:srgbClr val="000000"/>
                </a:solidFill>
              </a:rPr>
              <a:t>onversations</a:t>
            </a:r>
          </a:p>
          <a:p>
            <a:pPr eaLnBrk="1" fontAlgn="base" hangingPunct="1">
              <a:spcBef>
                <a:spcPct val="0"/>
              </a:spcBef>
              <a:spcAft>
                <a:spcPct val="0"/>
              </a:spcAft>
            </a:pPr>
            <a:endParaRPr lang="en-GB" altLang="en-US">
              <a:solidFill>
                <a:srgbClr val="000000"/>
              </a:solidFill>
            </a:endParaRPr>
          </a:p>
          <a:p>
            <a:pPr eaLnBrk="1" fontAlgn="base" hangingPunct="1">
              <a:spcBef>
                <a:spcPct val="0"/>
              </a:spcBef>
              <a:spcAft>
                <a:spcPct val="0"/>
              </a:spcAft>
            </a:pPr>
            <a:r>
              <a:rPr lang="en-GB" altLang="en-US">
                <a:solidFill>
                  <a:srgbClr val="0033CC"/>
                </a:solidFill>
              </a:rPr>
              <a:t>K</a:t>
            </a:r>
            <a:r>
              <a:rPr lang="en-GB" altLang="en-US">
                <a:solidFill>
                  <a:srgbClr val="000000"/>
                </a:solidFill>
              </a:rPr>
              <a:t>nowledge</a:t>
            </a:r>
          </a:p>
          <a:p>
            <a:pPr eaLnBrk="1" fontAlgn="base" hangingPunct="1">
              <a:spcBef>
                <a:spcPct val="0"/>
              </a:spcBef>
              <a:spcAft>
                <a:spcPct val="0"/>
              </a:spcAft>
            </a:pPr>
            <a:endParaRPr lang="en-GB" altLang="en-US">
              <a:solidFill>
                <a:srgbClr val="000000"/>
              </a:solidFill>
            </a:endParaRPr>
          </a:p>
          <a:p>
            <a:pPr eaLnBrk="1" fontAlgn="base" hangingPunct="1">
              <a:spcBef>
                <a:spcPct val="0"/>
              </a:spcBef>
              <a:spcAft>
                <a:spcPct val="0"/>
              </a:spcAft>
            </a:pPr>
            <a:r>
              <a:rPr lang="en-GB" altLang="en-US">
                <a:solidFill>
                  <a:srgbClr val="0033CC"/>
                </a:solidFill>
              </a:rPr>
              <a:t>S</a:t>
            </a:r>
            <a:r>
              <a:rPr lang="en-GB" altLang="en-US">
                <a:solidFill>
                  <a:srgbClr val="000000"/>
                </a:solidFill>
              </a:rPr>
              <a:t>mell</a:t>
            </a:r>
          </a:p>
        </p:txBody>
      </p:sp>
      <p:pic>
        <p:nvPicPr>
          <p:cNvPr id="4" name="Picture 3"/>
          <p:cNvPicPr>
            <a:picLocks noChangeAspect="1"/>
          </p:cNvPicPr>
          <p:nvPr>
            <p:custDataLst>
              <p:tags r:id="rId3"/>
            </p:custDataLst>
          </p:nvPr>
        </p:nvPicPr>
        <p:blipFill rotWithShape="1">
          <a:blip r:embed="rId6" cstate="print">
            <a:extLst>
              <a:ext uri="{28A0092B-C50C-407E-A947-70E740481C1C}">
                <a14:useLocalDpi xmlns:a14="http://schemas.microsoft.com/office/drawing/2010/main" val="0"/>
              </a:ext>
            </a:extLst>
          </a:blip>
          <a:srcRect l="41967"/>
          <a:stretch/>
        </p:blipFill>
        <p:spPr>
          <a:xfrm>
            <a:off x="6317308" y="1772817"/>
            <a:ext cx="4046718" cy="3833849"/>
          </a:xfrm>
          <a:prstGeom prst="rect">
            <a:avLst/>
          </a:prstGeom>
          <a:ln>
            <a:noFill/>
          </a:ln>
          <a:effectLst>
            <a:softEdge rad="112500"/>
          </a:effectLst>
        </p:spPr>
      </p:pic>
    </p:spTree>
    <p:extLst>
      <p:ext uri="{BB962C8B-B14F-4D97-AF65-F5344CB8AC3E}">
        <p14:creationId xmlns:p14="http://schemas.microsoft.com/office/powerpoint/2010/main" val="26467438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5">
                                            <p:txEl>
                                              <p:pRg st="8" end="8"/>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descr="\\Client\G$\CKP Images\NIM\Law 2.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1524001"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ChangeArrowheads="1"/>
          </p:cNvSpPr>
          <p:nvPr>
            <p:custDataLst>
              <p:tags r:id="rId1"/>
            </p:custDataLst>
          </p:nvPr>
        </p:nvSpPr>
        <p:spPr bwMode="auto">
          <a:xfrm>
            <a:off x="2099557" y="404664"/>
            <a:ext cx="7992888" cy="5678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algn="ctr" eaLnBrk="1" fontAlgn="base" hangingPunct="1">
              <a:spcBef>
                <a:spcPts val="0"/>
              </a:spcBef>
              <a:spcAft>
                <a:spcPts val="1800"/>
              </a:spcAft>
              <a:buNone/>
            </a:pPr>
            <a:r>
              <a:rPr lang="en-GB" altLang="en-US" sz="3200" b="1" dirty="0">
                <a:solidFill>
                  <a:srgbClr val="000000"/>
                </a:solidFill>
              </a:rPr>
              <a:t>if he or she has </a:t>
            </a:r>
          </a:p>
          <a:p>
            <a:pPr algn="ctr" eaLnBrk="1" fontAlgn="base" hangingPunct="1">
              <a:spcBef>
                <a:spcPts val="0"/>
              </a:spcBef>
              <a:spcAft>
                <a:spcPts val="1800"/>
              </a:spcAft>
              <a:buNone/>
            </a:pPr>
            <a:r>
              <a:rPr lang="en-GB" altLang="en-US" sz="3200" b="1" dirty="0">
                <a:solidFill>
                  <a:srgbClr val="000000"/>
                </a:solidFill>
              </a:rPr>
              <a:t>reasonable grounds for suspecting </a:t>
            </a:r>
          </a:p>
          <a:p>
            <a:pPr algn="ctr" eaLnBrk="1" fontAlgn="base" hangingPunct="1">
              <a:spcBef>
                <a:spcPts val="0"/>
              </a:spcBef>
              <a:spcAft>
                <a:spcPts val="1800"/>
              </a:spcAft>
              <a:buNone/>
            </a:pPr>
            <a:r>
              <a:rPr lang="en-GB" altLang="en-US" sz="3200" b="1" dirty="0">
                <a:solidFill>
                  <a:srgbClr val="FF0000"/>
                </a:solidFill>
              </a:rPr>
              <a:t>that stolen or prohibited articles, </a:t>
            </a:r>
          </a:p>
          <a:p>
            <a:pPr algn="ctr" eaLnBrk="1" fontAlgn="base" hangingPunct="1">
              <a:spcBef>
                <a:spcPts val="0"/>
              </a:spcBef>
              <a:spcAft>
                <a:spcPts val="1800"/>
              </a:spcAft>
              <a:buNone/>
            </a:pPr>
            <a:r>
              <a:rPr lang="en-GB" altLang="en-US" sz="3200" b="1" dirty="0">
                <a:solidFill>
                  <a:srgbClr val="000000"/>
                </a:solidFill>
              </a:rPr>
              <a:t>prohibited fireworks or </a:t>
            </a:r>
          </a:p>
          <a:p>
            <a:pPr algn="ctr" eaLnBrk="1" fontAlgn="base" hangingPunct="1">
              <a:spcBef>
                <a:spcPts val="0"/>
              </a:spcBef>
              <a:spcAft>
                <a:spcPts val="1800"/>
              </a:spcAft>
              <a:buNone/>
            </a:pPr>
            <a:r>
              <a:rPr lang="en-GB" altLang="en-US" sz="3200" b="1" dirty="0">
                <a:solidFill>
                  <a:srgbClr val="000000"/>
                </a:solidFill>
              </a:rPr>
              <a:t>bladed or sharply pointed articles will be found.</a:t>
            </a:r>
          </a:p>
          <a:p>
            <a:pPr algn="ctr" eaLnBrk="1" fontAlgn="base" hangingPunct="1">
              <a:spcBef>
                <a:spcPts val="0"/>
              </a:spcBef>
              <a:spcAft>
                <a:spcPts val="1800"/>
              </a:spcAft>
              <a:buNone/>
            </a:pPr>
            <a:r>
              <a:rPr lang="en-GB" altLang="en-US" sz="3200" b="1" dirty="0">
                <a:solidFill>
                  <a:srgbClr val="000000"/>
                </a:solidFill>
              </a:rPr>
              <a:t>Any such article found during a search may be seized. </a:t>
            </a:r>
          </a:p>
        </p:txBody>
      </p:sp>
    </p:spTree>
    <p:extLst>
      <p:ext uri="{BB962C8B-B14F-4D97-AF65-F5344CB8AC3E}">
        <p14:creationId xmlns:p14="http://schemas.microsoft.com/office/powerpoint/2010/main" val="35766590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par>
                          <p:cTn id="7" fill="hold">
                            <p:stCondLst>
                              <p:cond delay="0"/>
                            </p:stCondLst>
                            <p:childTnLst>
                              <p:par>
                                <p:cTn id="8" presetID="1" presetClass="entr" presetSubtype="0" fill="hold" nodeType="afterEffect">
                                  <p:stCondLst>
                                    <p:cond delay="0"/>
                                  </p:stCondLst>
                                  <p:childTnLst>
                                    <p:set>
                                      <p:cBhvr>
                                        <p:cTn id="9"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5123">
                                            <p:txEl>
                                              <p:pRg st="3" end="3"/>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5123">
                                            <p:txEl>
                                              <p:pRg st="4" end="4"/>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512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2033778" y="116633"/>
            <a:ext cx="8229600" cy="549275"/>
          </a:xfrm>
        </p:spPr>
        <p:txBody>
          <a:bodyPr/>
          <a:lstStyle/>
          <a:p>
            <a:r>
              <a:rPr lang="en-GB" b="1" dirty="0">
                <a:solidFill>
                  <a:srgbClr val="0033CC"/>
                </a:solidFill>
              </a:rPr>
              <a:t>Prohibited articles</a:t>
            </a:r>
          </a:p>
        </p:txBody>
      </p:sp>
      <p:sp>
        <p:nvSpPr>
          <p:cNvPr id="3" name="Content Placeholder 2"/>
          <p:cNvSpPr>
            <a:spLocks noGrp="1"/>
          </p:cNvSpPr>
          <p:nvPr>
            <p:ph idx="1"/>
            <p:custDataLst>
              <p:tags r:id="rId2"/>
            </p:custDataLst>
          </p:nvPr>
        </p:nvSpPr>
        <p:spPr>
          <a:xfrm>
            <a:off x="1559496" y="836713"/>
            <a:ext cx="6696744" cy="1007765"/>
          </a:xfrm>
        </p:spPr>
        <p:txBody>
          <a:bodyPr/>
          <a:lstStyle/>
          <a:p>
            <a:pPr>
              <a:spcBef>
                <a:spcPts val="0"/>
              </a:spcBef>
              <a:spcAft>
                <a:spcPts val="4800"/>
              </a:spcAft>
            </a:pPr>
            <a:r>
              <a:rPr lang="en-GB" dirty="0">
                <a:solidFill>
                  <a:schemeClr val="tx1"/>
                </a:solidFill>
              </a:rPr>
              <a:t>Any offensive weapon:</a:t>
            </a:r>
          </a:p>
        </p:txBody>
      </p:sp>
      <p:pic>
        <p:nvPicPr>
          <p:cNvPr id="6" name="Picture 5"/>
          <p:cNvPicPr>
            <a:picLocks noChangeAspect="1"/>
          </p:cNvPicPr>
          <p:nvPr>
            <p:custDataLst>
              <p:tags r:id="rId3"/>
            </p:custDataLst>
          </p:nvPr>
        </p:nvPicPr>
        <p:blipFill rotWithShape="1">
          <a:blip r:embed="rId12" cstate="print">
            <a:extLst>
              <a:ext uri="{28A0092B-C50C-407E-A947-70E740481C1C}">
                <a14:useLocalDpi xmlns:a14="http://schemas.microsoft.com/office/drawing/2010/main" val="0"/>
              </a:ext>
            </a:extLst>
          </a:blip>
          <a:srcRect l="9753" r="34715"/>
          <a:stretch/>
        </p:blipFill>
        <p:spPr>
          <a:xfrm>
            <a:off x="4151785" y="5085185"/>
            <a:ext cx="1665270" cy="1495639"/>
          </a:xfrm>
          <a:prstGeom prst="rect">
            <a:avLst/>
          </a:prstGeom>
          <a:ln>
            <a:noFill/>
          </a:ln>
          <a:effectLst>
            <a:softEdge rad="112500"/>
          </a:effectLst>
        </p:spPr>
      </p:pic>
      <p:pic>
        <p:nvPicPr>
          <p:cNvPr id="7" name="Picture 6"/>
          <p:cNvPicPr>
            <a:picLocks noChangeAspect="1"/>
          </p:cNvPicPr>
          <p:nvPr>
            <p:custDataLst>
              <p:tags r:id="rId4"/>
            </p:custDataLst>
          </p:nvPr>
        </p:nvPicPr>
        <p:blipFill rotWithShape="1">
          <a:blip r:embed="rId13" cstate="print">
            <a:extLst>
              <a:ext uri="{28A0092B-C50C-407E-A947-70E740481C1C}">
                <a14:useLocalDpi xmlns:a14="http://schemas.microsoft.com/office/drawing/2010/main" val="0"/>
              </a:ext>
            </a:extLst>
          </a:blip>
          <a:srcRect l="14897"/>
          <a:stretch/>
        </p:blipFill>
        <p:spPr>
          <a:xfrm>
            <a:off x="4007769" y="1811835"/>
            <a:ext cx="1645543" cy="1447800"/>
          </a:xfrm>
          <a:prstGeom prst="rect">
            <a:avLst/>
          </a:prstGeom>
          <a:ln>
            <a:noFill/>
          </a:ln>
          <a:effectLst>
            <a:softEdge rad="112500"/>
          </a:effectLst>
        </p:spPr>
      </p:pic>
      <p:pic>
        <p:nvPicPr>
          <p:cNvPr id="8" name="Picture 7"/>
          <p:cNvPicPr>
            <a:picLocks noChangeAspect="1"/>
          </p:cNvPicPr>
          <p:nvPr>
            <p:custDataLst>
              <p:tags r:id="rId5"/>
            </p:custDataLst>
          </p:nvPr>
        </p:nvPicPr>
        <p:blipFill>
          <a:blip r:embed="rId14" cstate="print">
            <a:extLst>
              <a:ext uri="{28A0092B-C50C-407E-A947-70E740481C1C}">
                <a14:useLocalDpi xmlns:a14="http://schemas.microsoft.com/office/drawing/2010/main" val="0"/>
              </a:ext>
            </a:extLst>
          </a:blip>
          <a:stretch>
            <a:fillRect/>
          </a:stretch>
        </p:blipFill>
        <p:spPr>
          <a:xfrm>
            <a:off x="4007768" y="3389731"/>
            <a:ext cx="1809286" cy="1560007"/>
          </a:xfrm>
          <a:prstGeom prst="rect">
            <a:avLst/>
          </a:prstGeom>
          <a:ln>
            <a:noFill/>
          </a:ln>
          <a:effectLst>
            <a:softEdge rad="112500"/>
          </a:effectLst>
        </p:spPr>
      </p:pic>
      <p:sp>
        <p:nvSpPr>
          <p:cNvPr id="9" name="Content Placeholder 2"/>
          <p:cNvSpPr txBox="1">
            <a:spLocks/>
          </p:cNvSpPr>
          <p:nvPr>
            <p:custDataLst>
              <p:tags r:id="rId6"/>
            </p:custDataLst>
          </p:nvPr>
        </p:nvSpPr>
        <p:spPr bwMode="auto">
          <a:xfrm>
            <a:off x="6148578" y="908720"/>
            <a:ext cx="3835854" cy="5145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accent2"/>
                </a:solidFill>
                <a:latin typeface="+mn-lt"/>
                <a:ea typeface="ＭＳ Ｐゴシック" pitchFamily="-112" charset="-128"/>
                <a:cs typeface="ＭＳ Ｐゴシック" pitchFamily="-112" charset="-128"/>
              </a:defRPr>
            </a:lvl1pPr>
            <a:lvl2pPr marL="742950" indent="-285750" algn="l" rtl="0" eaLnBrk="0" fontAlgn="base" hangingPunct="0">
              <a:spcBef>
                <a:spcPct val="20000"/>
              </a:spcBef>
              <a:spcAft>
                <a:spcPct val="0"/>
              </a:spcAft>
              <a:buChar char="–"/>
              <a:defRPr sz="2400">
                <a:solidFill>
                  <a:schemeClr val="accent2"/>
                </a:solidFill>
                <a:latin typeface="+mn-lt"/>
                <a:ea typeface="ＭＳ Ｐゴシック" pitchFamily="-112" charset="-128"/>
              </a:defRPr>
            </a:lvl2pPr>
            <a:lvl3pPr marL="1143000" indent="-228600" algn="l" rtl="0" eaLnBrk="0" fontAlgn="base" hangingPunct="0">
              <a:spcBef>
                <a:spcPct val="20000"/>
              </a:spcBef>
              <a:spcAft>
                <a:spcPct val="0"/>
              </a:spcAft>
              <a:buChar char="•"/>
              <a:defRPr sz="2400">
                <a:solidFill>
                  <a:schemeClr val="accent2"/>
                </a:solidFill>
                <a:latin typeface="+mn-lt"/>
                <a:ea typeface="ＭＳ Ｐゴシック" pitchFamily="-112" charset="-128"/>
              </a:defRPr>
            </a:lvl3pPr>
            <a:lvl4pPr marL="16002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4pPr>
            <a:lvl5pPr marL="2057400" indent="-228600" algn="l" rtl="0" eaLnBrk="0" fontAlgn="base" hangingPunct="0">
              <a:spcBef>
                <a:spcPct val="20000"/>
              </a:spcBef>
              <a:spcAft>
                <a:spcPct val="0"/>
              </a:spcAft>
              <a:buChar char="»"/>
              <a:defRPr sz="20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marL="0" indent="0">
              <a:spcBef>
                <a:spcPts val="0"/>
              </a:spcBef>
              <a:spcAft>
                <a:spcPts val="4800"/>
              </a:spcAft>
              <a:buNone/>
            </a:pPr>
            <a:endParaRPr lang="en-GB" sz="3200" kern="0" dirty="0">
              <a:solidFill>
                <a:srgbClr val="000000"/>
              </a:solidFill>
            </a:endParaRPr>
          </a:p>
          <a:p>
            <a:pPr marL="0" indent="0">
              <a:spcBef>
                <a:spcPts val="0"/>
              </a:spcBef>
              <a:spcAft>
                <a:spcPts val="4800"/>
              </a:spcAft>
              <a:buNone/>
            </a:pPr>
            <a:endParaRPr lang="en-GB" kern="0" dirty="0">
              <a:solidFill>
                <a:srgbClr val="000000"/>
              </a:solidFill>
            </a:endParaRPr>
          </a:p>
          <a:p>
            <a:pPr marL="0" indent="0" algn="ctr">
              <a:spcBef>
                <a:spcPts val="0"/>
              </a:spcBef>
              <a:spcAft>
                <a:spcPts val="4800"/>
              </a:spcAft>
              <a:buNone/>
            </a:pPr>
            <a:r>
              <a:rPr lang="en-GB" sz="3200" b="1" kern="0" dirty="0">
                <a:solidFill>
                  <a:srgbClr val="0033CC"/>
                </a:solidFill>
              </a:rPr>
              <a:t>Sec 1 Prevention of Crime Act 1953</a:t>
            </a:r>
          </a:p>
        </p:txBody>
      </p:sp>
      <p:sp>
        <p:nvSpPr>
          <p:cNvPr id="4" name="TextBox 3"/>
          <p:cNvSpPr txBox="1"/>
          <p:nvPr>
            <p:custDataLst>
              <p:tags r:id="rId7"/>
            </p:custDataLst>
          </p:nvPr>
        </p:nvSpPr>
        <p:spPr>
          <a:xfrm>
            <a:off x="2089879" y="2243348"/>
            <a:ext cx="1279517" cy="584775"/>
          </a:xfrm>
          <a:prstGeom prst="rect">
            <a:avLst/>
          </a:prstGeom>
          <a:noFill/>
        </p:spPr>
        <p:txBody>
          <a:bodyPr wrap="none" rtlCol="0">
            <a:spAutoFit/>
          </a:bodyPr>
          <a:lstStyle/>
          <a:p>
            <a:pPr fontAlgn="base">
              <a:spcBef>
                <a:spcPct val="0"/>
              </a:spcBef>
              <a:spcAft>
                <a:spcPct val="0"/>
              </a:spcAft>
            </a:pPr>
            <a:r>
              <a:rPr lang="en-GB" sz="3200" dirty="0">
                <a:solidFill>
                  <a:srgbClr val="000000"/>
                </a:solidFill>
                <a:ea typeface="ＭＳ Ｐゴシック" pitchFamily="34" charset="-128"/>
              </a:rPr>
              <a:t>Made</a:t>
            </a:r>
          </a:p>
        </p:txBody>
      </p:sp>
      <p:sp>
        <p:nvSpPr>
          <p:cNvPr id="10" name="TextBox 9"/>
          <p:cNvSpPr txBox="1"/>
          <p:nvPr>
            <p:custDataLst>
              <p:tags r:id="rId8"/>
            </p:custDataLst>
          </p:nvPr>
        </p:nvSpPr>
        <p:spPr>
          <a:xfrm>
            <a:off x="2063552" y="3877346"/>
            <a:ext cx="1888659" cy="584775"/>
          </a:xfrm>
          <a:prstGeom prst="rect">
            <a:avLst/>
          </a:prstGeom>
          <a:noFill/>
        </p:spPr>
        <p:txBody>
          <a:bodyPr wrap="none" rtlCol="0">
            <a:spAutoFit/>
          </a:bodyPr>
          <a:lstStyle/>
          <a:p>
            <a:pPr fontAlgn="base">
              <a:spcBef>
                <a:spcPct val="0"/>
              </a:spcBef>
              <a:spcAft>
                <a:spcPct val="0"/>
              </a:spcAft>
            </a:pPr>
            <a:r>
              <a:rPr lang="en-GB" sz="3200" dirty="0">
                <a:solidFill>
                  <a:srgbClr val="000000"/>
                </a:solidFill>
                <a:ea typeface="ＭＳ Ｐゴシック" pitchFamily="34" charset="-128"/>
              </a:rPr>
              <a:t>Adapted</a:t>
            </a:r>
          </a:p>
        </p:txBody>
      </p:sp>
      <p:sp>
        <p:nvSpPr>
          <p:cNvPr id="11" name="TextBox 10"/>
          <p:cNvSpPr txBox="1"/>
          <p:nvPr>
            <p:custDataLst>
              <p:tags r:id="rId9"/>
            </p:custDataLst>
          </p:nvPr>
        </p:nvSpPr>
        <p:spPr>
          <a:xfrm>
            <a:off x="2063553" y="5229201"/>
            <a:ext cx="2042547" cy="584775"/>
          </a:xfrm>
          <a:prstGeom prst="rect">
            <a:avLst/>
          </a:prstGeom>
          <a:noFill/>
        </p:spPr>
        <p:txBody>
          <a:bodyPr wrap="none" rtlCol="0">
            <a:spAutoFit/>
          </a:bodyPr>
          <a:lstStyle/>
          <a:p>
            <a:pPr fontAlgn="base">
              <a:spcBef>
                <a:spcPct val="0"/>
              </a:spcBef>
              <a:spcAft>
                <a:spcPct val="0"/>
              </a:spcAft>
            </a:pPr>
            <a:r>
              <a:rPr lang="en-GB" sz="3200" dirty="0">
                <a:solidFill>
                  <a:srgbClr val="000000"/>
                </a:solidFill>
                <a:ea typeface="ＭＳ Ｐゴシック" pitchFamily="34" charset="-128"/>
              </a:rPr>
              <a:t>Intended</a:t>
            </a:r>
          </a:p>
        </p:txBody>
      </p:sp>
    </p:spTree>
    <p:extLst>
      <p:ext uri="{BB962C8B-B14F-4D97-AF65-F5344CB8AC3E}">
        <p14:creationId xmlns:p14="http://schemas.microsoft.com/office/powerpoint/2010/main" val="114860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500"/>
                                        <p:tgtEl>
                                          <p:spTgt spid="10"/>
                                        </p:tgtEl>
                                      </p:cBhvr>
                                    </p:animEffect>
                                  </p:childTnLst>
                                </p:cTn>
                              </p:par>
                              <p:par>
                                <p:cTn id="21" presetID="10" presetClass="entr" presetSubtype="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9">
                                            <p:txEl>
                                              <p:pRg st="2" end="2"/>
                                            </p:txEl>
                                          </p:spTgt>
                                        </p:tgtEl>
                                        <p:attrNameLst>
                                          <p:attrName>style.visibility</p:attrName>
                                        </p:attrNameLst>
                                      </p:cBhvr>
                                      <p:to>
                                        <p:strVal val="visible"/>
                                      </p:to>
                                    </p:set>
                                    <p:animEffect transition="in" filter="fade">
                                      <p:cBhvr>
                                        <p:cTn id="36" dur="500"/>
                                        <p:tgtEl>
                                          <p:spTgt spid="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build="p"/>
      <p:bldP spid="4" grpId="0"/>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2836762">
            <a:off x="3590558" y="4679920"/>
            <a:ext cx="3816721" cy="1368622"/>
          </a:xfrm>
          <a:prstGeom prst="rect">
            <a:avLst/>
          </a:prstGeom>
        </p:spPr>
      </p:pic>
      <p:sp>
        <p:nvSpPr>
          <p:cNvPr id="2" name="Title 1"/>
          <p:cNvSpPr>
            <a:spLocks noGrp="1"/>
          </p:cNvSpPr>
          <p:nvPr>
            <p:ph type="title"/>
            <p:custDataLst>
              <p:tags r:id="rId1"/>
            </p:custDataLst>
          </p:nvPr>
        </p:nvSpPr>
        <p:spPr>
          <a:xfrm>
            <a:off x="1991544" y="116633"/>
            <a:ext cx="8229600" cy="549275"/>
          </a:xfrm>
        </p:spPr>
        <p:txBody>
          <a:bodyPr/>
          <a:lstStyle/>
          <a:p>
            <a:r>
              <a:rPr lang="en-GB" b="1" dirty="0">
                <a:solidFill>
                  <a:srgbClr val="0033CC"/>
                </a:solidFill>
              </a:rPr>
              <a:t>Prohibited articles</a:t>
            </a:r>
          </a:p>
        </p:txBody>
      </p:sp>
      <p:sp>
        <p:nvSpPr>
          <p:cNvPr id="3" name="Content Placeholder 2"/>
          <p:cNvSpPr>
            <a:spLocks noGrp="1"/>
          </p:cNvSpPr>
          <p:nvPr>
            <p:ph idx="1"/>
            <p:custDataLst>
              <p:tags r:id="rId2"/>
            </p:custDataLst>
          </p:nvPr>
        </p:nvSpPr>
        <p:spPr>
          <a:xfrm>
            <a:off x="1771576" y="741183"/>
            <a:ext cx="8568952" cy="2231901"/>
          </a:xfrm>
        </p:spPr>
        <p:txBody>
          <a:bodyPr/>
          <a:lstStyle/>
          <a:p>
            <a:r>
              <a:rPr lang="en-GB" sz="2800" dirty="0">
                <a:solidFill>
                  <a:schemeClr val="tx1"/>
                </a:solidFill>
              </a:rPr>
              <a:t>Any article used in connection with</a:t>
            </a:r>
          </a:p>
          <a:p>
            <a:endParaRPr lang="en-GB" sz="2800" dirty="0">
              <a:solidFill>
                <a:schemeClr val="tx1"/>
              </a:solidFill>
            </a:endParaRPr>
          </a:p>
          <a:p>
            <a:r>
              <a:rPr lang="en-GB" sz="2800" dirty="0">
                <a:solidFill>
                  <a:schemeClr val="tx1"/>
                </a:solidFill>
              </a:rPr>
              <a:t>Burglary, TWOC, Fraud, Criminal Damage</a:t>
            </a:r>
          </a:p>
        </p:txBody>
      </p:sp>
      <p:pic>
        <p:nvPicPr>
          <p:cNvPr id="4" name="Pictur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976320" y="4196866"/>
            <a:ext cx="1368152" cy="2334730"/>
          </a:xfrm>
          <a:prstGeom prst="rect">
            <a:avLst/>
          </a:prstGeom>
        </p:spPr>
      </p:pic>
      <p:pic>
        <p:nvPicPr>
          <p:cNvPr id="5" name="Picture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332442" y="2973083"/>
            <a:ext cx="2211831" cy="2003408"/>
          </a:xfrm>
          <a:prstGeom prst="rect">
            <a:avLst/>
          </a:prstGeom>
        </p:spPr>
      </p:pic>
      <p:pic>
        <p:nvPicPr>
          <p:cNvPr id="6" name="Picture 5"/>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788336" y="2996953"/>
            <a:ext cx="2003409" cy="2003409"/>
          </a:xfrm>
          <a:prstGeom prst="rect">
            <a:avLst/>
          </a:prstGeom>
        </p:spPr>
      </p:pic>
    </p:spTree>
    <p:extLst>
      <p:ext uri="{BB962C8B-B14F-4D97-AF65-F5344CB8AC3E}">
        <p14:creationId xmlns:p14="http://schemas.microsoft.com/office/powerpoint/2010/main" val="30140709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par>
                                <p:cTn id="18" presetID="10" presetClass="entr" presetSubtype="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10" presetClass="entr" presetSubtype="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fade">
                                      <p:cBhvr>
                                        <p:cTn id="2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descr="\\Client\G$\CKP Images\NIM\Law 2.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1524001"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ChangeArrowheads="1"/>
          </p:cNvSpPr>
          <p:nvPr>
            <p:custDataLst>
              <p:tags r:id="rId1"/>
            </p:custDataLst>
          </p:nvPr>
        </p:nvSpPr>
        <p:spPr bwMode="auto">
          <a:xfrm>
            <a:off x="2099557" y="404664"/>
            <a:ext cx="7992888" cy="5678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algn="ctr" eaLnBrk="1" fontAlgn="base" hangingPunct="1">
              <a:spcBef>
                <a:spcPts val="0"/>
              </a:spcBef>
              <a:spcAft>
                <a:spcPts val="1800"/>
              </a:spcAft>
              <a:buNone/>
            </a:pPr>
            <a:r>
              <a:rPr lang="en-GB" altLang="en-US" sz="3200" b="1" dirty="0">
                <a:solidFill>
                  <a:srgbClr val="000000"/>
                </a:solidFill>
              </a:rPr>
              <a:t>if he or she has </a:t>
            </a:r>
          </a:p>
          <a:p>
            <a:pPr algn="ctr" eaLnBrk="1" fontAlgn="base" hangingPunct="1">
              <a:spcBef>
                <a:spcPts val="0"/>
              </a:spcBef>
              <a:spcAft>
                <a:spcPts val="1800"/>
              </a:spcAft>
              <a:buNone/>
            </a:pPr>
            <a:r>
              <a:rPr lang="en-GB" altLang="en-US" sz="3200" b="1" dirty="0">
                <a:solidFill>
                  <a:srgbClr val="000000"/>
                </a:solidFill>
              </a:rPr>
              <a:t>reasonable grounds for suspecting </a:t>
            </a:r>
          </a:p>
          <a:p>
            <a:pPr algn="ctr" eaLnBrk="1" fontAlgn="base" hangingPunct="1">
              <a:spcBef>
                <a:spcPts val="0"/>
              </a:spcBef>
              <a:spcAft>
                <a:spcPts val="1800"/>
              </a:spcAft>
              <a:buNone/>
            </a:pPr>
            <a:r>
              <a:rPr lang="en-GB" altLang="en-US" sz="3200" b="1" dirty="0">
                <a:solidFill>
                  <a:srgbClr val="000000"/>
                </a:solidFill>
              </a:rPr>
              <a:t>that stolen or prohibited article, </a:t>
            </a:r>
          </a:p>
          <a:p>
            <a:pPr algn="ctr" eaLnBrk="1" fontAlgn="base" hangingPunct="1">
              <a:spcBef>
                <a:spcPts val="0"/>
              </a:spcBef>
              <a:spcAft>
                <a:spcPts val="1800"/>
              </a:spcAft>
              <a:buNone/>
            </a:pPr>
            <a:r>
              <a:rPr lang="en-GB" altLang="en-US" sz="3200" b="1" dirty="0">
                <a:solidFill>
                  <a:srgbClr val="FF0000"/>
                </a:solidFill>
              </a:rPr>
              <a:t>prohibited firework or </a:t>
            </a:r>
          </a:p>
          <a:p>
            <a:pPr algn="ctr" eaLnBrk="1" fontAlgn="base" hangingPunct="1">
              <a:spcBef>
                <a:spcPts val="0"/>
              </a:spcBef>
              <a:spcAft>
                <a:spcPts val="1800"/>
              </a:spcAft>
              <a:buNone/>
            </a:pPr>
            <a:r>
              <a:rPr lang="en-GB" altLang="en-US" sz="3200" b="1" dirty="0">
                <a:solidFill>
                  <a:srgbClr val="000000"/>
                </a:solidFill>
              </a:rPr>
              <a:t>bladed or sharply pointed article will be found.</a:t>
            </a:r>
          </a:p>
          <a:p>
            <a:pPr algn="ctr" eaLnBrk="1" fontAlgn="base" hangingPunct="1">
              <a:spcBef>
                <a:spcPts val="0"/>
              </a:spcBef>
              <a:spcAft>
                <a:spcPts val="1800"/>
              </a:spcAft>
              <a:buNone/>
            </a:pPr>
            <a:r>
              <a:rPr lang="en-GB" altLang="en-US" sz="3200" b="1" dirty="0">
                <a:solidFill>
                  <a:srgbClr val="000000"/>
                </a:solidFill>
              </a:rPr>
              <a:t>Any such article found during a search may be seized. </a:t>
            </a:r>
          </a:p>
        </p:txBody>
      </p:sp>
    </p:spTree>
    <p:extLst>
      <p:ext uri="{BB962C8B-B14F-4D97-AF65-F5344CB8AC3E}">
        <p14:creationId xmlns:p14="http://schemas.microsoft.com/office/powerpoint/2010/main" val="21949529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12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12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12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12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descr="\\Client\G$\CKP Images\NIM\Law 2.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1524001"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ChangeArrowheads="1"/>
          </p:cNvSpPr>
          <p:nvPr>
            <p:custDataLst>
              <p:tags r:id="rId1"/>
            </p:custDataLst>
          </p:nvPr>
        </p:nvSpPr>
        <p:spPr bwMode="auto">
          <a:xfrm>
            <a:off x="2099557" y="404664"/>
            <a:ext cx="7992888" cy="5678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algn="ctr" eaLnBrk="1" fontAlgn="base" hangingPunct="1">
              <a:spcBef>
                <a:spcPts val="0"/>
              </a:spcBef>
              <a:spcAft>
                <a:spcPts val="1800"/>
              </a:spcAft>
              <a:buNone/>
            </a:pPr>
            <a:r>
              <a:rPr lang="en-GB" altLang="en-US" sz="3200" b="1" dirty="0">
                <a:solidFill>
                  <a:srgbClr val="000000"/>
                </a:solidFill>
              </a:rPr>
              <a:t>if he or she has </a:t>
            </a:r>
          </a:p>
          <a:p>
            <a:pPr algn="ctr" eaLnBrk="1" fontAlgn="base" hangingPunct="1">
              <a:spcBef>
                <a:spcPts val="0"/>
              </a:spcBef>
              <a:spcAft>
                <a:spcPts val="1800"/>
              </a:spcAft>
              <a:buNone/>
            </a:pPr>
            <a:r>
              <a:rPr lang="en-GB" altLang="en-US" sz="3200" b="1" dirty="0">
                <a:solidFill>
                  <a:srgbClr val="000000"/>
                </a:solidFill>
              </a:rPr>
              <a:t>reasonable grounds for suspecting </a:t>
            </a:r>
          </a:p>
          <a:p>
            <a:pPr algn="ctr" eaLnBrk="1" fontAlgn="base" hangingPunct="1">
              <a:spcBef>
                <a:spcPts val="0"/>
              </a:spcBef>
              <a:spcAft>
                <a:spcPts val="1800"/>
              </a:spcAft>
              <a:buNone/>
            </a:pPr>
            <a:r>
              <a:rPr lang="en-GB" altLang="en-US" sz="3200" b="1" dirty="0">
                <a:solidFill>
                  <a:srgbClr val="000000"/>
                </a:solidFill>
              </a:rPr>
              <a:t>that stolen or prohibited article, </a:t>
            </a:r>
          </a:p>
          <a:p>
            <a:pPr algn="ctr" eaLnBrk="1" fontAlgn="base" hangingPunct="1">
              <a:spcBef>
                <a:spcPts val="0"/>
              </a:spcBef>
              <a:spcAft>
                <a:spcPts val="1800"/>
              </a:spcAft>
              <a:buNone/>
            </a:pPr>
            <a:r>
              <a:rPr lang="en-GB" altLang="en-US" sz="3200" b="1" dirty="0">
                <a:solidFill>
                  <a:srgbClr val="000000"/>
                </a:solidFill>
              </a:rPr>
              <a:t>prohibited firework or </a:t>
            </a:r>
          </a:p>
          <a:p>
            <a:pPr algn="ctr" eaLnBrk="1" fontAlgn="base" hangingPunct="1">
              <a:spcBef>
                <a:spcPts val="0"/>
              </a:spcBef>
              <a:spcAft>
                <a:spcPts val="1800"/>
              </a:spcAft>
              <a:buNone/>
            </a:pPr>
            <a:r>
              <a:rPr lang="en-GB" altLang="en-US" sz="3200" b="1" dirty="0">
                <a:solidFill>
                  <a:srgbClr val="FF0000"/>
                </a:solidFill>
              </a:rPr>
              <a:t>bladed or sharply pointed article will be found.</a:t>
            </a:r>
          </a:p>
          <a:p>
            <a:pPr algn="ctr" eaLnBrk="1" fontAlgn="base" hangingPunct="1">
              <a:spcBef>
                <a:spcPts val="0"/>
              </a:spcBef>
              <a:spcAft>
                <a:spcPts val="1800"/>
              </a:spcAft>
              <a:buNone/>
            </a:pPr>
            <a:r>
              <a:rPr lang="en-GB" altLang="en-US" sz="3200" b="1" dirty="0">
                <a:solidFill>
                  <a:srgbClr val="000000"/>
                </a:solidFill>
              </a:rPr>
              <a:t>Any such article found during a search may be seized. </a:t>
            </a:r>
          </a:p>
        </p:txBody>
      </p:sp>
    </p:spTree>
    <p:extLst>
      <p:ext uri="{BB962C8B-B14F-4D97-AF65-F5344CB8AC3E}">
        <p14:creationId xmlns:p14="http://schemas.microsoft.com/office/powerpoint/2010/main" val="364260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12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12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12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12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12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122" name="Picture 3" descr="\\Client\G$\CKP Images\NIM\Law 2.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1524001"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ChangeArrowheads="1"/>
          </p:cNvSpPr>
          <p:nvPr>
            <p:custDataLst>
              <p:tags r:id="rId1"/>
            </p:custDataLst>
          </p:nvPr>
        </p:nvSpPr>
        <p:spPr bwMode="auto">
          <a:xfrm>
            <a:off x="2099557" y="404664"/>
            <a:ext cx="7992888" cy="5678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algn="ctr" eaLnBrk="1" fontAlgn="base" hangingPunct="1">
              <a:spcBef>
                <a:spcPts val="0"/>
              </a:spcBef>
              <a:spcAft>
                <a:spcPts val="1800"/>
              </a:spcAft>
              <a:buNone/>
            </a:pPr>
            <a:r>
              <a:rPr lang="en-GB" altLang="en-US" sz="3200" b="1" dirty="0">
                <a:solidFill>
                  <a:srgbClr val="000000"/>
                </a:solidFill>
              </a:rPr>
              <a:t>if he or she has </a:t>
            </a:r>
          </a:p>
          <a:p>
            <a:pPr algn="ctr" eaLnBrk="1" fontAlgn="base" hangingPunct="1">
              <a:spcBef>
                <a:spcPts val="0"/>
              </a:spcBef>
              <a:spcAft>
                <a:spcPts val="1800"/>
              </a:spcAft>
              <a:buNone/>
            </a:pPr>
            <a:r>
              <a:rPr lang="en-GB" altLang="en-US" sz="3200" b="1" dirty="0">
                <a:solidFill>
                  <a:srgbClr val="000000"/>
                </a:solidFill>
              </a:rPr>
              <a:t>reasonable grounds for suspecting </a:t>
            </a:r>
          </a:p>
          <a:p>
            <a:pPr algn="ctr" eaLnBrk="1" fontAlgn="base" hangingPunct="1">
              <a:spcBef>
                <a:spcPts val="0"/>
              </a:spcBef>
              <a:spcAft>
                <a:spcPts val="1800"/>
              </a:spcAft>
              <a:buNone/>
            </a:pPr>
            <a:r>
              <a:rPr lang="en-GB" altLang="en-US" sz="3200" b="1" dirty="0">
                <a:solidFill>
                  <a:srgbClr val="000000"/>
                </a:solidFill>
              </a:rPr>
              <a:t>that stolen or prohibited article, </a:t>
            </a:r>
          </a:p>
          <a:p>
            <a:pPr algn="ctr" eaLnBrk="1" fontAlgn="base" hangingPunct="1">
              <a:spcBef>
                <a:spcPts val="0"/>
              </a:spcBef>
              <a:spcAft>
                <a:spcPts val="1800"/>
              </a:spcAft>
              <a:buNone/>
            </a:pPr>
            <a:r>
              <a:rPr lang="en-GB" altLang="en-US" sz="3200" b="1" dirty="0">
                <a:solidFill>
                  <a:srgbClr val="000000"/>
                </a:solidFill>
              </a:rPr>
              <a:t>prohibited firework or </a:t>
            </a:r>
          </a:p>
          <a:p>
            <a:pPr algn="ctr" eaLnBrk="1" fontAlgn="base" hangingPunct="1">
              <a:spcBef>
                <a:spcPts val="0"/>
              </a:spcBef>
              <a:spcAft>
                <a:spcPts val="1800"/>
              </a:spcAft>
              <a:buNone/>
            </a:pPr>
            <a:r>
              <a:rPr lang="en-GB" altLang="en-US" sz="3200" b="1" dirty="0">
                <a:solidFill>
                  <a:srgbClr val="FF0000"/>
                </a:solidFill>
              </a:rPr>
              <a:t>bladed or sharply pointed article will be found.</a:t>
            </a:r>
          </a:p>
          <a:p>
            <a:pPr algn="ctr" eaLnBrk="1" fontAlgn="base" hangingPunct="1">
              <a:spcBef>
                <a:spcPts val="0"/>
              </a:spcBef>
              <a:spcAft>
                <a:spcPts val="1800"/>
              </a:spcAft>
              <a:buNone/>
            </a:pPr>
            <a:r>
              <a:rPr lang="en-GB" altLang="en-US" sz="3200" b="1" dirty="0">
                <a:solidFill>
                  <a:srgbClr val="000000"/>
                </a:solidFill>
              </a:rPr>
              <a:t>Any such article found during a search may be seized. </a:t>
            </a:r>
          </a:p>
        </p:txBody>
      </p:sp>
    </p:spTree>
    <p:extLst>
      <p:ext uri="{BB962C8B-B14F-4D97-AF65-F5344CB8AC3E}">
        <p14:creationId xmlns:p14="http://schemas.microsoft.com/office/powerpoint/2010/main" val="35250713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12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123">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512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descr="\\Client\R$\SWPKDIVLDSEPF\Shared\Pre-join\Images\evaluate.jpg"/>
          <p:cNvPicPr>
            <a:picLocks noChangeAspect="1" noChangeArrowheads="1"/>
          </p:cNvPicPr>
          <p:nvPr/>
        </p:nvPicPr>
        <p:blipFill>
          <a:blip r:embed="rId5"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a:spLocks noChangeArrowheads="1"/>
          </p:cNvSpPr>
          <p:nvPr>
            <p:custDataLst>
              <p:tags r:id="rId1"/>
            </p:custDataLst>
          </p:nvPr>
        </p:nvSpPr>
        <p:spPr bwMode="auto">
          <a:xfrm>
            <a:off x="1730602" y="615454"/>
            <a:ext cx="8856663" cy="569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eaLnBrk="1" fontAlgn="base" hangingPunct="1">
              <a:spcBef>
                <a:spcPct val="0"/>
              </a:spcBef>
              <a:spcAft>
                <a:spcPts val="2400"/>
              </a:spcAft>
            </a:pPr>
            <a:r>
              <a:rPr lang="en-GB" altLang="en-US" sz="2800" dirty="0">
                <a:solidFill>
                  <a:srgbClr val="FF0000"/>
                </a:solidFill>
              </a:rPr>
              <a:t>G</a:t>
            </a:r>
            <a:r>
              <a:rPr lang="en-GB" altLang="en-US" sz="2800" b="0" dirty="0">
                <a:solidFill>
                  <a:srgbClr val="000000"/>
                </a:solidFill>
              </a:rPr>
              <a:t> – grounds for search</a:t>
            </a:r>
          </a:p>
          <a:p>
            <a:pPr eaLnBrk="1" fontAlgn="base" hangingPunct="1">
              <a:spcBef>
                <a:spcPct val="0"/>
              </a:spcBef>
              <a:spcAft>
                <a:spcPts val="2400"/>
              </a:spcAft>
            </a:pPr>
            <a:r>
              <a:rPr lang="en-GB" altLang="en-US" sz="2800" dirty="0">
                <a:solidFill>
                  <a:srgbClr val="FF0000"/>
                </a:solidFill>
              </a:rPr>
              <a:t>O</a:t>
            </a:r>
            <a:r>
              <a:rPr lang="en-GB" altLang="en-US" sz="2800" b="0" dirty="0">
                <a:solidFill>
                  <a:srgbClr val="000000"/>
                </a:solidFill>
              </a:rPr>
              <a:t> – object or purpose of search</a:t>
            </a:r>
          </a:p>
          <a:p>
            <a:pPr eaLnBrk="1" fontAlgn="base" hangingPunct="1">
              <a:spcBef>
                <a:spcPct val="0"/>
              </a:spcBef>
              <a:spcAft>
                <a:spcPts val="2400"/>
              </a:spcAft>
            </a:pPr>
            <a:r>
              <a:rPr lang="en-GB" altLang="en-US" sz="2800" dirty="0">
                <a:solidFill>
                  <a:srgbClr val="FF0000"/>
                </a:solidFill>
              </a:rPr>
              <a:t>W</a:t>
            </a:r>
            <a:r>
              <a:rPr lang="en-GB" altLang="en-US" sz="2800" b="0" dirty="0">
                <a:solidFill>
                  <a:srgbClr val="000000"/>
                </a:solidFill>
              </a:rPr>
              <a:t> – warrant card (if in plain clothes)</a:t>
            </a:r>
          </a:p>
          <a:p>
            <a:pPr eaLnBrk="1" fontAlgn="base" hangingPunct="1">
              <a:spcBef>
                <a:spcPct val="0"/>
              </a:spcBef>
              <a:spcAft>
                <a:spcPts val="2400"/>
              </a:spcAft>
            </a:pPr>
            <a:r>
              <a:rPr lang="en-GB" altLang="en-US" sz="2800" dirty="0">
                <a:solidFill>
                  <a:srgbClr val="FF0000"/>
                </a:solidFill>
              </a:rPr>
              <a:t>I</a:t>
            </a:r>
            <a:r>
              <a:rPr lang="en-GB" altLang="en-US" sz="2800" b="0" dirty="0">
                <a:solidFill>
                  <a:srgbClr val="000000"/>
                </a:solidFill>
              </a:rPr>
              <a:t> – identity of officer</a:t>
            </a:r>
          </a:p>
          <a:p>
            <a:pPr eaLnBrk="1" fontAlgn="base" hangingPunct="1">
              <a:spcBef>
                <a:spcPct val="0"/>
              </a:spcBef>
              <a:spcAft>
                <a:spcPts val="2400"/>
              </a:spcAft>
            </a:pPr>
            <a:r>
              <a:rPr lang="en-GB" altLang="en-US" sz="2800" dirty="0">
                <a:solidFill>
                  <a:srgbClr val="FF0000"/>
                </a:solidFill>
              </a:rPr>
              <a:t>S</a:t>
            </a:r>
            <a:r>
              <a:rPr lang="en-GB" altLang="en-US" sz="2800" b="0" dirty="0">
                <a:solidFill>
                  <a:srgbClr val="000000"/>
                </a:solidFill>
              </a:rPr>
              <a:t> – station to which attached</a:t>
            </a:r>
          </a:p>
          <a:p>
            <a:pPr eaLnBrk="1" fontAlgn="base" hangingPunct="1">
              <a:spcBef>
                <a:spcPct val="0"/>
              </a:spcBef>
              <a:spcAft>
                <a:spcPts val="2400"/>
              </a:spcAft>
            </a:pPr>
            <a:r>
              <a:rPr lang="en-GB" altLang="en-US" sz="2800" dirty="0">
                <a:solidFill>
                  <a:srgbClr val="FF0000"/>
                </a:solidFill>
              </a:rPr>
              <a:t>E</a:t>
            </a:r>
            <a:r>
              <a:rPr lang="en-GB" altLang="en-US" sz="2800" b="0" dirty="0">
                <a:solidFill>
                  <a:srgbClr val="000000"/>
                </a:solidFill>
              </a:rPr>
              <a:t> – entitlement to copy of record</a:t>
            </a:r>
          </a:p>
          <a:p>
            <a:pPr eaLnBrk="1" fontAlgn="base" hangingPunct="1">
              <a:spcBef>
                <a:spcPct val="0"/>
              </a:spcBef>
              <a:spcAft>
                <a:spcPts val="2400"/>
              </a:spcAft>
            </a:pPr>
            <a:r>
              <a:rPr lang="en-GB" altLang="en-US" sz="2800" dirty="0">
                <a:solidFill>
                  <a:srgbClr val="FF0000"/>
                </a:solidFill>
              </a:rPr>
              <a:t>L</a:t>
            </a:r>
            <a:r>
              <a:rPr lang="en-GB" altLang="en-US" sz="2800" b="0" dirty="0">
                <a:solidFill>
                  <a:srgbClr val="000000"/>
                </a:solidFill>
              </a:rPr>
              <a:t> – legal power used</a:t>
            </a:r>
          </a:p>
          <a:p>
            <a:pPr eaLnBrk="1" fontAlgn="base" hangingPunct="1">
              <a:spcBef>
                <a:spcPct val="0"/>
              </a:spcBef>
              <a:spcAft>
                <a:spcPts val="2400"/>
              </a:spcAft>
            </a:pPr>
            <a:r>
              <a:rPr lang="en-GB" altLang="en-US" sz="2800" dirty="0">
                <a:solidFill>
                  <a:srgbClr val="FF0000"/>
                </a:solidFill>
              </a:rPr>
              <a:t>Y</a:t>
            </a:r>
            <a:r>
              <a:rPr lang="en-GB" altLang="en-US" sz="2800" b="0" dirty="0">
                <a:solidFill>
                  <a:srgbClr val="000000"/>
                </a:solidFill>
              </a:rPr>
              <a:t> – you are detained for purpose of search</a:t>
            </a:r>
          </a:p>
        </p:txBody>
      </p:sp>
      <p:sp>
        <p:nvSpPr>
          <p:cNvPr id="15364" name="TextBox 6"/>
          <p:cNvSpPr txBox="1">
            <a:spLocks noChangeArrowheads="1"/>
          </p:cNvSpPr>
          <p:nvPr>
            <p:custDataLst>
              <p:tags r:id="rId2"/>
            </p:custDataLst>
          </p:nvPr>
        </p:nvSpPr>
        <p:spPr bwMode="auto">
          <a:xfrm>
            <a:off x="3575050" y="1"/>
            <a:ext cx="55451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algn="ctr" eaLnBrk="1" fontAlgn="base" hangingPunct="1">
              <a:spcBef>
                <a:spcPct val="0"/>
              </a:spcBef>
              <a:spcAft>
                <a:spcPct val="0"/>
              </a:spcAft>
            </a:pPr>
            <a:r>
              <a:rPr lang="en-GB" altLang="en-US" sz="2800">
                <a:solidFill>
                  <a:srgbClr val="0033CC"/>
                </a:solidFill>
              </a:rPr>
              <a:t>Information to be given</a:t>
            </a:r>
          </a:p>
        </p:txBody>
      </p:sp>
    </p:spTree>
    <p:extLst>
      <p:ext uri="{BB962C8B-B14F-4D97-AF65-F5344CB8AC3E}">
        <p14:creationId xmlns:p14="http://schemas.microsoft.com/office/powerpoint/2010/main" val="1591082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Searching Persons RECAP</a:t>
            </a:r>
          </a:p>
        </p:txBody>
      </p:sp>
      <p:sp>
        <p:nvSpPr>
          <p:cNvPr id="3" name="Subtitle 2"/>
          <p:cNvSpPr>
            <a:spLocks noGrp="1"/>
          </p:cNvSpPr>
          <p:nvPr>
            <p:ph type="subTitle" idx="1"/>
          </p:nvPr>
        </p:nvSpPr>
        <p:spPr/>
        <p:txBody>
          <a:bodyPr/>
          <a:lstStyle/>
          <a:p>
            <a:r>
              <a:rPr lang="en-GB" dirty="0"/>
              <a:t>Wynne Jones</a:t>
            </a:r>
          </a:p>
        </p:txBody>
      </p:sp>
    </p:spTree>
    <p:extLst>
      <p:ext uri="{BB962C8B-B14F-4D97-AF65-F5344CB8AC3E}">
        <p14:creationId xmlns:p14="http://schemas.microsoft.com/office/powerpoint/2010/main" val="14007356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descr="\\Client\G$\CKP Images\NIM\Law 2.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1524001"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ChangeArrowheads="1"/>
          </p:cNvSpPr>
          <p:nvPr>
            <p:custDataLst>
              <p:tags r:id="rId1"/>
            </p:custDataLst>
          </p:nvPr>
        </p:nvSpPr>
        <p:spPr bwMode="auto">
          <a:xfrm>
            <a:off x="2452278" y="1556792"/>
            <a:ext cx="7273925" cy="4462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algn="ctr" eaLnBrk="1" fontAlgn="base" hangingPunct="1">
              <a:spcBef>
                <a:spcPts val="0"/>
              </a:spcBef>
              <a:spcAft>
                <a:spcPts val="3600"/>
              </a:spcAft>
              <a:buFontTx/>
              <a:buNone/>
            </a:pPr>
            <a:r>
              <a:rPr lang="en-GB" altLang="en-US" sz="3200" b="1" dirty="0">
                <a:solidFill>
                  <a:srgbClr val="000000"/>
                </a:solidFill>
              </a:rPr>
              <a:t>A police constable may </a:t>
            </a:r>
            <a:r>
              <a:rPr lang="en-GB" altLang="en-US" sz="3200" b="1" dirty="0">
                <a:solidFill>
                  <a:srgbClr val="FF0000"/>
                </a:solidFill>
              </a:rPr>
              <a:t>detain</a:t>
            </a:r>
            <a:r>
              <a:rPr lang="en-GB" altLang="en-US" sz="3200" b="1" dirty="0">
                <a:solidFill>
                  <a:srgbClr val="000000"/>
                </a:solidFill>
              </a:rPr>
              <a:t> in order to search</a:t>
            </a:r>
            <a:r>
              <a:rPr lang="en-GB" altLang="en-US" sz="3200" b="1" i="1" dirty="0">
                <a:solidFill>
                  <a:srgbClr val="000000"/>
                </a:solidFill>
              </a:rPr>
              <a:t> </a:t>
            </a:r>
          </a:p>
          <a:p>
            <a:pPr algn="ctr" eaLnBrk="1" fontAlgn="base" hangingPunct="1">
              <a:spcBef>
                <a:spcPts val="0"/>
              </a:spcBef>
              <a:spcAft>
                <a:spcPts val="3600"/>
              </a:spcAft>
              <a:buFontTx/>
              <a:buNone/>
            </a:pPr>
            <a:r>
              <a:rPr lang="en-GB" altLang="en-US" sz="3200" b="1" dirty="0">
                <a:solidFill>
                  <a:srgbClr val="000000"/>
                </a:solidFill>
              </a:rPr>
              <a:t>any person or vehicle or anything which is in or on a vehicle, </a:t>
            </a:r>
          </a:p>
          <a:p>
            <a:pPr algn="ctr" eaLnBrk="1" fontAlgn="base" hangingPunct="1">
              <a:spcBef>
                <a:spcPts val="0"/>
              </a:spcBef>
              <a:spcAft>
                <a:spcPts val="3600"/>
              </a:spcAft>
              <a:buFontTx/>
              <a:buNone/>
            </a:pPr>
            <a:r>
              <a:rPr lang="en-GB" altLang="en-US" sz="3200" b="1" dirty="0">
                <a:solidFill>
                  <a:srgbClr val="000000"/>
                </a:solidFill>
              </a:rPr>
              <a:t>in any </a:t>
            </a:r>
            <a:r>
              <a:rPr lang="en-GB" altLang="en-US" sz="3200" b="1" dirty="0">
                <a:solidFill>
                  <a:srgbClr val="FF0000"/>
                </a:solidFill>
              </a:rPr>
              <a:t>place to which the public has access </a:t>
            </a:r>
          </a:p>
        </p:txBody>
      </p:sp>
      <p:sp>
        <p:nvSpPr>
          <p:cNvPr id="2" name="TextBox 1"/>
          <p:cNvSpPr txBox="1"/>
          <p:nvPr/>
        </p:nvSpPr>
        <p:spPr>
          <a:xfrm>
            <a:off x="1524002" y="260649"/>
            <a:ext cx="9143999" cy="461665"/>
          </a:xfrm>
          <a:prstGeom prst="rect">
            <a:avLst/>
          </a:prstGeom>
          <a:noFill/>
        </p:spPr>
        <p:txBody>
          <a:bodyPr wrap="square" rtlCol="0">
            <a:spAutoFit/>
          </a:bodyPr>
          <a:lstStyle/>
          <a:p>
            <a:pPr algn="ctr" fontAlgn="base">
              <a:spcBef>
                <a:spcPct val="0"/>
              </a:spcBef>
              <a:spcAft>
                <a:spcPct val="0"/>
              </a:spcAft>
            </a:pPr>
            <a:r>
              <a:rPr lang="en-GB" sz="2400" b="1" dirty="0">
                <a:solidFill>
                  <a:srgbClr val="0033CC"/>
                </a:solidFill>
                <a:ea typeface="ＭＳ Ｐゴシック" pitchFamily="34" charset="-128"/>
              </a:rPr>
              <a:t>Sec 1(2) Police &amp; Criminal Evidence Act 1984</a:t>
            </a:r>
          </a:p>
        </p:txBody>
      </p:sp>
    </p:spTree>
    <p:extLst>
      <p:ext uri="{BB962C8B-B14F-4D97-AF65-F5344CB8AC3E}">
        <p14:creationId xmlns:p14="http://schemas.microsoft.com/office/powerpoint/2010/main" val="4839331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123">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3" descr="\\Client\G$\CKP Images\NIM\Law 2.png"/>
          <p:cNvPicPr>
            <a:picLocks noChangeAspect="1" noChangeArrowheads="1"/>
          </p:cNvPicPr>
          <p:nvPr/>
        </p:nvPicPr>
        <p:blipFill>
          <a:blip r:embed="rId4" cstate="print">
            <a:lum bright="70000" contrast="-70000"/>
            <a:extLst>
              <a:ext uri="{28A0092B-C50C-407E-A947-70E740481C1C}">
                <a14:useLocalDpi xmlns:a14="http://schemas.microsoft.com/office/drawing/2010/main" val="0"/>
              </a:ext>
            </a:extLst>
          </a:blip>
          <a:srcRect/>
          <a:stretch>
            <a:fillRect/>
          </a:stretch>
        </p:blipFill>
        <p:spPr bwMode="auto">
          <a:xfrm>
            <a:off x="1524001"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Rectangle 3"/>
          <p:cNvSpPr>
            <a:spLocks noChangeArrowheads="1"/>
          </p:cNvSpPr>
          <p:nvPr>
            <p:custDataLst>
              <p:tags r:id="rId1"/>
            </p:custDataLst>
          </p:nvPr>
        </p:nvSpPr>
        <p:spPr bwMode="auto">
          <a:xfrm>
            <a:off x="2099557" y="908720"/>
            <a:ext cx="7992888" cy="5678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algn="ctr" eaLnBrk="1" fontAlgn="base" hangingPunct="1">
              <a:spcBef>
                <a:spcPts val="0"/>
              </a:spcBef>
              <a:spcAft>
                <a:spcPts val="1800"/>
              </a:spcAft>
              <a:buFontTx/>
              <a:buNone/>
            </a:pPr>
            <a:r>
              <a:rPr lang="en-GB" altLang="en-US" sz="3200" b="1" dirty="0">
                <a:solidFill>
                  <a:srgbClr val="000000"/>
                </a:solidFill>
              </a:rPr>
              <a:t>if he or she has </a:t>
            </a:r>
          </a:p>
          <a:p>
            <a:pPr algn="ctr" eaLnBrk="1" fontAlgn="base" hangingPunct="1">
              <a:spcBef>
                <a:spcPts val="0"/>
              </a:spcBef>
              <a:spcAft>
                <a:spcPts val="1800"/>
              </a:spcAft>
              <a:buFontTx/>
              <a:buNone/>
            </a:pPr>
            <a:r>
              <a:rPr lang="en-GB" altLang="en-US" sz="3200" b="1" dirty="0">
                <a:solidFill>
                  <a:srgbClr val="FF0000"/>
                </a:solidFill>
              </a:rPr>
              <a:t>reasonable grounds for suspecting</a:t>
            </a:r>
            <a:r>
              <a:rPr lang="en-GB" altLang="en-US" sz="3200" b="1" dirty="0">
                <a:solidFill>
                  <a:srgbClr val="000000"/>
                </a:solidFill>
              </a:rPr>
              <a:t> </a:t>
            </a:r>
          </a:p>
          <a:p>
            <a:pPr algn="ctr" eaLnBrk="1" fontAlgn="base" hangingPunct="1">
              <a:spcBef>
                <a:spcPts val="0"/>
              </a:spcBef>
              <a:spcAft>
                <a:spcPts val="1800"/>
              </a:spcAft>
              <a:buFontTx/>
              <a:buNone/>
            </a:pPr>
            <a:r>
              <a:rPr lang="en-GB" altLang="en-US" sz="3200" b="1" dirty="0">
                <a:solidFill>
                  <a:srgbClr val="000000"/>
                </a:solidFill>
              </a:rPr>
              <a:t>that stolen or prohibited articles, </a:t>
            </a:r>
          </a:p>
          <a:p>
            <a:pPr algn="ctr" eaLnBrk="1" fontAlgn="base" hangingPunct="1">
              <a:spcBef>
                <a:spcPts val="0"/>
              </a:spcBef>
              <a:spcAft>
                <a:spcPts val="1800"/>
              </a:spcAft>
              <a:buFontTx/>
              <a:buNone/>
            </a:pPr>
            <a:r>
              <a:rPr lang="en-GB" altLang="en-US" sz="3200" b="1" dirty="0">
                <a:solidFill>
                  <a:srgbClr val="000000"/>
                </a:solidFill>
              </a:rPr>
              <a:t>prohibited fireworks or </a:t>
            </a:r>
          </a:p>
          <a:p>
            <a:pPr algn="ctr" eaLnBrk="1" fontAlgn="base" hangingPunct="1">
              <a:spcBef>
                <a:spcPts val="0"/>
              </a:spcBef>
              <a:spcAft>
                <a:spcPts val="1800"/>
              </a:spcAft>
              <a:buFontTx/>
              <a:buNone/>
            </a:pPr>
            <a:r>
              <a:rPr lang="en-GB" altLang="en-US" sz="3200" b="1" dirty="0">
                <a:solidFill>
                  <a:srgbClr val="000000"/>
                </a:solidFill>
              </a:rPr>
              <a:t>bladed or sharply pointed articles will be found.</a:t>
            </a:r>
          </a:p>
          <a:p>
            <a:pPr algn="ctr" eaLnBrk="1" fontAlgn="base" hangingPunct="1">
              <a:spcBef>
                <a:spcPts val="0"/>
              </a:spcBef>
              <a:spcAft>
                <a:spcPts val="1800"/>
              </a:spcAft>
              <a:buFontTx/>
              <a:buNone/>
            </a:pPr>
            <a:r>
              <a:rPr lang="en-GB" altLang="en-US" sz="3200" b="1" dirty="0">
                <a:solidFill>
                  <a:srgbClr val="000000"/>
                </a:solidFill>
              </a:rPr>
              <a:t>Any such article found during a search may be seized. </a:t>
            </a:r>
          </a:p>
        </p:txBody>
      </p:sp>
      <p:sp>
        <p:nvSpPr>
          <p:cNvPr id="4" name="TextBox 3"/>
          <p:cNvSpPr txBox="1"/>
          <p:nvPr/>
        </p:nvSpPr>
        <p:spPr>
          <a:xfrm>
            <a:off x="1524002" y="260649"/>
            <a:ext cx="9143999" cy="461665"/>
          </a:xfrm>
          <a:prstGeom prst="rect">
            <a:avLst/>
          </a:prstGeom>
          <a:noFill/>
        </p:spPr>
        <p:txBody>
          <a:bodyPr wrap="square" rtlCol="0">
            <a:spAutoFit/>
          </a:bodyPr>
          <a:lstStyle/>
          <a:p>
            <a:pPr algn="ctr" fontAlgn="base">
              <a:spcBef>
                <a:spcPct val="0"/>
              </a:spcBef>
              <a:spcAft>
                <a:spcPct val="0"/>
              </a:spcAft>
            </a:pPr>
            <a:r>
              <a:rPr lang="en-GB" sz="2400" b="1" dirty="0">
                <a:solidFill>
                  <a:srgbClr val="0033CC"/>
                </a:solidFill>
                <a:ea typeface="ＭＳ Ｐゴシック" pitchFamily="34" charset="-128"/>
              </a:rPr>
              <a:t>Sec 1(2) Police &amp; Criminal Evidence Act 1984</a:t>
            </a:r>
          </a:p>
        </p:txBody>
      </p:sp>
    </p:spTree>
    <p:extLst>
      <p:ext uri="{BB962C8B-B14F-4D97-AF65-F5344CB8AC3E}">
        <p14:creationId xmlns:p14="http://schemas.microsoft.com/office/powerpoint/2010/main" val="20635916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Effect transition="in" filter="fade">
                                      <p:cBhvr>
                                        <p:cTn id="7" dur="500"/>
                                        <p:tgtEl>
                                          <p:spTgt spid="512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5123">
                                            <p:txEl>
                                              <p:pRg st="1" end="1"/>
                                            </p:txEl>
                                          </p:spTgt>
                                        </p:tgtEl>
                                        <p:attrNameLst>
                                          <p:attrName>style.visibility</p:attrName>
                                        </p:attrNameLst>
                                      </p:cBhvr>
                                      <p:to>
                                        <p:strVal val="visible"/>
                                      </p:to>
                                    </p:set>
                                    <p:animEffect transition="in" filter="fade">
                                      <p:cBhvr>
                                        <p:cTn id="10" dur="500"/>
                                        <p:tgtEl>
                                          <p:spTgt spid="512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5123">
                                            <p:txEl>
                                              <p:pRg st="2" end="2"/>
                                            </p:txEl>
                                          </p:spTgt>
                                        </p:tgtEl>
                                        <p:attrNameLst>
                                          <p:attrName>style.visibility</p:attrName>
                                        </p:attrNameLst>
                                      </p:cBhvr>
                                      <p:to>
                                        <p:strVal val="visible"/>
                                      </p:to>
                                    </p:set>
                                    <p:animEffect transition="in" filter="fade">
                                      <p:cBhvr>
                                        <p:cTn id="15" dur="500"/>
                                        <p:tgtEl>
                                          <p:spTgt spid="5123">
                                            <p:txEl>
                                              <p:pRg st="2" end="2"/>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5123">
                                            <p:txEl>
                                              <p:pRg st="3" end="3"/>
                                            </p:txEl>
                                          </p:spTgt>
                                        </p:tgtEl>
                                        <p:attrNameLst>
                                          <p:attrName>style.visibility</p:attrName>
                                        </p:attrNameLst>
                                      </p:cBhvr>
                                      <p:to>
                                        <p:strVal val="visible"/>
                                      </p:to>
                                    </p:set>
                                    <p:animEffect transition="in" filter="fade">
                                      <p:cBhvr>
                                        <p:cTn id="18" dur="500"/>
                                        <p:tgtEl>
                                          <p:spTgt spid="5123">
                                            <p:txEl>
                                              <p:pRg st="3" end="3"/>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5123">
                                            <p:txEl>
                                              <p:pRg st="4" end="4"/>
                                            </p:txEl>
                                          </p:spTgt>
                                        </p:tgtEl>
                                        <p:attrNameLst>
                                          <p:attrName>style.visibility</p:attrName>
                                        </p:attrNameLst>
                                      </p:cBhvr>
                                      <p:to>
                                        <p:strVal val="visible"/>
                                      </p:to>
                                    </p:set>
                                    <p:animEffect transition="in" filter="fade">
                                      <p:cBhvr>
                                        <p:cTn id="21" dur="500"/>
                                        <p:tgtEl>
                                          <p:spTgt spid="5123">
                                            <p:txEl>
                                              <p:pRg st="4" end="4"/>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5123">
                                            <p:txEl>
                                              <p:pRg st="5" end="5"/>
                                            </p:txEl>
                                          </p:spTgt>
                                        </p:tgtEl>
                                        <p:attrNameLst>
                                          <p:attrName>style.visibility</p:attrName>
                                        </p:attrNameLst>
                                      </p:cBhvr>
                                      <p:to>
                                        <p:strVal val="visible"/>
                                      </p:to>
                                    </p:set>
                                    <p:animEffect transition="in" filter="fade">
                                      <p:cBhvr>
                                        <p:cTn id="24" dur="500"/>
                                        <p:tgtEl>
                                          <p:spTgt spid="512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3" descr="\\Client\G$\CKP Images\NIM\Levels of Operation 2.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43476" y="0"/>
            <a:ext cx="4824413" cy="5113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TextBox 3"/>
          <p:cNvSpPr txBox="1">
            <a:spLocks noChangeArrowheads="1"/>
          </p:cNvSpPr>
          <p:nvPr>
            <p:custDataLst>
              <p:tags r:id="rId1"/>
            </p:custDataLst>
          </p:nvPr>
        </p:nvSpPr>
        <p:spPr bwMode="auto">
          <a:xfrm>
            <a:off x="4079875" y="116632"/>
            <a:ext cx="3816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algn="ctr" eaLnBrk="1" fontAlgn="base" hangingPunct="1">
              <a:spcBef>
                <a:spcPct val="0"/>
              </a:spcBef>
              <a:spcAft>
                <a:spcPct val="0"/>
              </a:spcAft>
              <a:buFontTx/>
              <a:buNone/>
            </a:pPr>
            <a:r>
              <a:rPr lang="en-GB" altLang="en-US" sz="3200" b="1" dirty="0">
                <a:solidFill>
                  <a:srgbClr val="0033CC"/>
                </a:solidFill>
              </a:rPr>
              <a:t>Levels</a:t>
            </a:r>
          </a:p>
        </p:txBody>
      </p:sp>
      <p:sp>
        <p:nvSpPr>
          <p:cNvPr id="9220" name="TextBox 4"/>
          <p:cNvSpPr txBox="1">
            <a:spLocks noChangeArrowheads="1"/>
          </p:cNvSpPr>
          <p:nvPr>
            <p:custDataLst>
              <p:tags r:id="rId2"/>
            </p:custDataLst>
          </p:nvPr>
        </p:nvSpPr>
        <p:spPr bwMode="auto">
          <a:xfrm>
            <a:off x="2495551" y="1628776"/>
            <a:ext cx="4537075"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accent2"/>
                </a:solidFill>
                <a:latin typeface="Verdana" pitchFamily="34" charset="0"/>
                <a:ea typeface="ＭＳ Ｐゴシック" pitchFamily="34" charset="-128"/>
              </a:defRPr>
            </a:lvl1pPr>
            <a:lvl2pPr marL="742950" indent="-285750" eaLnBrk="0" hangingPunct="0">
              <a:spcBef>
                <a:spcPct val="20000"/>
              </a:spcBef>
              <a:buChar char="–"/>
              <a:defRPr sz="2400">
                <a:solidFill>
                  <a:schemeClr val="accent2"/>
                </a:solidFill>
                <a:latin typeface="Verdana" pitchFamily="34" charset="0"/>
                <a:ea typeface="ＭＳ Ｐゴシック" pitchFamily="34" charset="-128"/>
              </a:defRPr>
            </a:lvl2pPr>
            <a:lvl3pPr marL="1143000" indent="-228600" eaLnBrk="0" hangingPunct="0">
              <a:spcBef>
                <a:spcPct val="20000"/>
              </a:spcBef>
              <a:buChar char="•"/>
              <a:defRPr sz="2400">
                <a:solidFill>
                  <a:schemeClr val="accent2"/>
                </a:solidFill>
                <a:latin typeface="Verdana" pitchFamily="34" charset="0"/>
                <a:ea typeface="ＭＳ Ｐゴシック" pitchFamily="34" charset="-128"/>
              </a:defRPr>
            </a:lvl3pPr>
            <a:lvl4pPr marL="1600200" indent="-228600" eaLnBrk="0" hangingPunct="0">
              <a:spcBef>
                <a:spcPct val="20000"/>
              </a:spcBef>
              <a:buChar char="–"/>
              <a:defRPr sz="2000">
                <a:solidFill>
                  <a:schemeClr val="accent2"/>
                </a:solidFill>
                <a:latin typeface="Verdana" pitchFamily="34" charset="0"/>
                <a:ea typeface="ＭＳ Ｐゴシック" pitchFamily="34" charset="-128"/>
              </a:defRPr>
            </a:lvl4pPr>
            <a:lvl5pPr marL="2057400" indent="-228600" eaLnBrk="0" hangingPunct="0">
              <a:spcBef>
                <a:spcPct val="20000"/>
              </a:spcBef>
              <a:buChar char="»"/>
              <a:defRPr sz="2000">
                <a:solidFill>
                  <a:schemeClr val="accent2"/>
                </a:solidFill>
                <a:latin typeface="Verdana" pitchFamily="34" charset="0"/>
                <a:ea typeface="ＭＳ Ｐゴシック" pitchFamily="34" charset="-128"/>
              </a:defRPr>
            </a:lvl5pPr>
            <a:lvl6pPr marL="25146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6pPr>
            <a:lvl7pPr marL="29718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7pPr>
            <a:lvl8pPr marL="34290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8pPr>
            <a:lvl9pPr marL="3886200" indent="-228600" eaLnBrk="0" fontAlgn="base" hangingPunct="0">
              <a:spcBef>
                <a:spcPct val="20000"/>
              </a:spcBef>
              <a:spcAft>
                <a:spcPct val="0"/>
              </a:spcAft>
              <a:buChar char="»"/>
              <a:defRPr sz="2000">
                <a:solidFill>
                  <a:schemeClr val="accent2"/>
                </a:solidFill>
                <a:latin typeface="Verdana" pitchFamily="34" charset="0"/>
                <a:ea typeface="ＭＳ Ｐゴシック" pitchFamily="34" charset="-128"/>
              </a:defRPr>
            </a:lvl9pPr>
          </a:lstStyle>
          <a:p>
            <a:pPr eaLnBrk="1" fontAlgn="base" hangingPunct="1">
              <a:spcBef>
                <a:spcPct val="0"/>
              </a:spcBef>
              <a:spcAft>
                <a:spcPct val="0"/>
              </a:spcAft>
              <a:buFontTx/>
              <a:buNone/>
            </a:pPr>
            <a:r>
              <a:rPr lang="en-GB" altLang="en-US" sz="3200" b="1" dirty="0">
                <a:solidFill>
                  <a:srgbClr val="000000"/>
                </a:solidFill>
              </a:rPr>
              <a:t>Know</a:t>
            </a:r>
          </a:p>
          <a:p>
            <a:pPr eaLnBrk="1" fontAlgn="base" hangingPunct="1">
              <a:spcBef>
                <a:spcPct val="0"/>
              </a:spcBef>
              <a:spcAft>
                <a:spcPct val="0"/>
              </a:spcAft>
              <a:buFontTx/>
              <a:buNone/>
            </a:pPr>
            <a:endParaRPr lang="en-GB" altLang="en-US" sz="3200" b="1" dirty="0">
              <a:solidFill>
                <a:srgbClr val="000000"/>
              </a:solidFill>
            </a:endParaRPr>
          </a:p>
          <a:p>
            <a:pPr eaLnBrk="1" fontAlgn="base" hangingPunct="1">
              <a:spcBef>
                <a:spcPct val="0"/>
              </a:spcBef>
              <a:spcAft>
                <a:spcPct val="0"/>
              </a:spcAft>
              <a:buFontTx/>
              <a:buNone/>
            </a:pPr>
            <a:endParaRPr lang="en-GB" altLang="en-US" sz="3200" b="1" dirty="0">
              <a:solidFill>
                <a:srgbClr val="000000"/>
              </a:solidFill>
            </a:endParaRPr>
          </a:p>
          <a:p>
            <a:pPr eaLnBrk="1" fontAlgn="base" hangingPunct="1">
              <a:spcBef>
                <a:spcPct val="0"/>
              </a:spcBef>
              <a:spcAft>
                <a:spcPct val="0"/>
              </a:spcAft>
              <a:buFontTx/>
              <a:buNone/>
            </a:pPr>
            <a:r>
              <a:rPr lang="en-GB" altLang="en-US" sz="3200" b="1" dirty="0">
                <a:solidFill>
                  <a:srgbClr val="000000"/>
                </a:solidFill>
              </a:rPr>
              <a:t>Believe</a:t>
            </a:r>
          </a:p>
          <a:p>
            <a:pPr eaLnBrk="1" fontAlgn="base" hangingPunct="1">
              <a:spcBef>
                <a:spcPct val="0"/>
              </a:spcBef>
              <a:spcAft>
                <a:spcPct val="0"/>
              </a:spcAft>
              <a:buFontTx/>
              <a:buNone/>
            </a:pPr>
            <a:endParaRPr lang="en-GB" altLang="en-US" sz="3200" b="1" dirty="0">
              <a:solidFill>
                <a:srgbClr val="000000"/>
              </a:solidFill>
            </a:endParaRPr>
          </a:p>
          <a:p>
            <a:pPr eaLnBrk="1" fontAlgn="base" hangingPunct="1">
              <a:spcBef>
                <a:spcPct val="0"/>
              </a:spcBef>
              <a:spcAft>
                <a:spcPct val="0"/>
              </a:spcAft>
              <a:buFontTx/>
              <a:buNone/>
            </a:pPr>
            <a:endParaRPr lang="en-GB" altLang="en-US" sz="3200" b="1" dirty="0">
              <a:solidFill>
                <a:srgbClr val="000000"/>
              </a:solidFill>
            </a:endParaRPr>
          </a:p>
          <a:p>
            <a:pPr eaLnBrk="1" fontAlgn="base" hangingPunct="1">
              <a:spcBef>
                <a:spcPct val="0"/>
              </a:spcBef>
              <a:spcAft>
                <a:spcPct val="0"/>
              </a:spcAft>
              <a:buFontTx/>
              <a:buNone/>
            </a:pPr>
            <a:r>
              <a:rPr lang="en-GB" altLang="en-US" sz="3200" b="1" dirty="0">
                <a:solidFill>
                  <a:srgbClr val="000000"/>
                </a:solidFill>
              </a:rPr>
              <a:t>Suspect</a:t>
            </a:r>
          </a:p>
        </p:txBody>
      </p:sp>
    </p:spTree>
    <p:extLst>
      <p:ext uri="{BB962C8B-B14F-4D97-AF65-F5344CB8AC3E}">
        <p14:creationId xmlns:p14="http://schemas.microsoft.com/office/powerpoint/2010/main" val="2321232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22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20">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2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descr="\\Client\R$\SWPKDIVLDSEPF\Shared\Pre-join\Images\evaluate.jpg"/>
          <p:cNvPicPr>
            <a:picLocks noChangeAspect="1" noChangeArrowheads="1"/>
          </p:cNvPicPr>
          <p:nvPr/>
        </p:nvPicPr>
        <p:blipFill>
          <a:blip r:embed="rId5"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a:spLocks noChangeArrowheads="1"/>
          </p:cNvSpPr>
          <p:nvPr>
            <p:custDataLst>
              <p:tags r:id="rId1"/>
            </p:custDataLst>
          </p:nvPr>
        </p:nvSpPr>
        <p:spPr bwMode="auto">
          <a:xfrm>
            <a:off x="1730602" y="615454"/>
            <a:ext cx="8856663" cy="56938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eaLnBrk="1" fontAlgn="base" hangingPunct="1">
              <a:spcBef>
                <a:spcPct val="0"/>
              </a:spcBef>
              <a:spcAft>
                <a:spcPts val="2400"/>
              </a:spcAft>
            </a:pPr>
            <a:r>
              <a:rPr lang="en-GB" altLang="en-US" sz="2800" dirty="0">
                <a:solidFill>
                  <a:srgbClr val="FF0000"/>
                </a:solidFill>
              </a:rPr>
              <a:t>G</a:t>
            </a:r>
            <a:r>
              <a:rPr lang="en-GB" altLang="en-US" sz="2800" b="0" dirty="0">
                <a:solidFill>
                  <a:srgbClr val="000000"/>
                </a:solidFill>
              </a:rPr>
              <a:t> – grounds for search</a:t>
            </a:r>
          </a:p>
          <a:p>
            <a:pPr eaLnBrk="1" fontAlgn="base" hangingPunct="1">
              <a:spcBef>
                <a:spcPct val="0"/>
              </a:spcBef>
              <a:spcAft>
                <a:spcPts val="2400"/>
              </a:spcAft>
            </a:pPr>
            <a:r>
              <a:rPr lang="en-GB" altLang="en-US" sz="2800" dirty="0">
                <a:solidFill>
                  <a:srgbClr val="FF0000"/>
                </a:solidFill>
              </a:rPr>
              <a:t>O</a:t>
            </a:r>
            <a:r>
              <a:rPr lang="en-GB" altLang="en-US" sz="2800" b="0" dirty="0">
                <a:solidFill>
                  <a:srgbClr val="000000"/>
                </a:solidFill>
              </a:rPr>
              <a:t> – object or purpose of search</a:t>
            </a:r>
          </a:p>
          <a:p>
            <a:pPr eaLnBrk="1" fontAlgn="base" hangingPunct="1">
              <a:spcBef>
                <a:spcPct val="0"/>
              </a:spcBef>
              <a:spcAft>
                <a:spcPts val="2400"/>
              </a:spcAft>
            </a:pPr>
            <a:r>
              <a:rPr lang="en-GB" altLang="en-US" sz="2800" dirty="0">
                <a:solidFill>
                  <a:srgbClr val="FF0000"/>
                </a:solidFill>
              </a:rPr>
              <a:t>W</a:t>
            </a:r>
            <a:r>
              <a:rPr lang="en-GB" altLang="en-US" sz="2800" b="0" dirty="0">
                <a:solidFill>
                  <a:srgbClr val="000000"/>
                </a:solidFill>
              </a:rPr>
              <a:t> – warrant card (if in plain clothes)</a:t>
            </a:r>
          </a:p>
          <a:p>
            <a:pPr eaLnBrk="1" fontAlgn="base" hangingPunct="1">
              <a:spcBef>
                <a:spcPct val="0"/>
              </a:spcBef>
              <a:spcAft>
                <a:spcPts val="2400"/>
              </a:spcAft>
            </a:pPr>
            <a:r>
              <a:rPr lang="en-GB" altLang="en-US" sz="2800" dirty="0">
                <a:solidFill>
                  <a:srgbClr val="FF0000"/>
                </a:solidFill>
              </a:rPr>
              <a:t>I</a:t>
            </a:r>
            <a:r>
              <a:rPr lang="en-GB" altLang="en-US" sz="2800" b="0" dirty="0">
                <a:solidFill>
                  <a:srgbClr val="000000"/>
                </a:solidFill>
              </a:rPr>
              <a:t> – identity of officer</a:t>
            </a:r>
          </a:p>
          <a:p>
            <a:pPr eaLnBrk="1" fontAlgn="base" hangingPunct="1">
              <a:spcBef>
                <a:spcPct val="0"/>
              </a:spcBef>
              <a:spcAft>
                <a:spcPts val="2400"/>
              </a:spcAft>
            </a:pPr>
            <a:r>
              <a:rPr lang="en-GB" altLang="en-US" sz="2800" dirty="0">
                <a:solidFill>
                  <a:srgbClr val="FF0000"/>
                </a:solidFill>
              </a:rPr>
              <a:t>S</a:t>
            </a:r>
            <a:r>
              <a:rPr lang="en-GB" altLang="en-US" sz="2800" b="0" dirty="0">
                <a:solidFill>
                  <a:srgbClr val="000000"/>
                </a:solidFill>
              </a:rPr>
              <a:t> – station to which attached</a:t>
            </a:r>
          </a:p>
          <a:p>
            <a:pPr eaLnBrk="1" fontAlgn="base" hangingPunct="1">
              <a:spcBef>
                <a:spcPct val="0"/>
              </a:spcBef>
              <a:spcAft>
                <a:spcPts val="2400"/>
              </a:spcAft>
            </a:pPr>
            <a:r>
              <a:rPr lang="en-GB" altLang="en-US" sz="2800" dirty="0">
                <a:solidFill>
                  <a:srgbClr val="FF0000"/>
                </a:solidFill>
              </a:rPr>
              <a:t>E</a:t>
            </a:r>
            <a:r>
              <a:rPr lang="en-GB" altLang="en-US" sz="2800" b="0" dirty="0">
                <a:solidFill>
                  <a:srgbClr val="000000"/>
                </a:solidFill>
              </a:rPr>
              <a:t> – entitlement to copy of record</a:t>
            </a:r>
          </a:p>
          <a:p>
            <a:pPr eaLnBrk="1" fontAlgn="base" hangingPunct="1">
              <a:spcBef>
                <a:spcPct val="0"/>
              </a:spcBef>
              <a:spcAft>
                <a:spcPts val="2400"/>
              </a:spcAft>
            </a:pPr>
            <a:r>
              <a:rPr lang="en-GB" altLang="en-US" sz="2800" dirty="0">
                <a:solidFill>
                  <a:srgbClr val="FF0000"/>
                </a:solidFill>
              </a:rPr>
              <a:t>L</a:t>
            </a:r>
            <a:r>
              <a:rPr lang="en-GB" altLang="en-US" sz="2800" b="0" dirty="0">
                <a:solidFill>
                  <a:srgbClr val="000000"/>
                </a:solidFill>
              </a:rPr>
              <a:t> – legal power used</a:t>
            </a:r>
          </a:p>
          <a:p>
            <a:pPr eaLnBrk="1" fontAlgn="base" hangingPunct="1">
              <a:spcBef>
                <a:spcPct val="0"/>
              </a:spcBef>
              <a:spcAft>
                <a:spcPts val="2400"/>
              </a:spcAft>
            </a:pPr>
            <a:r>
              <a:rPr lang="en-GB" altLang="en-US" sz="2800" dirty="0">
                <a:solidFill>
                  <a:srgbClr val="FF0000"/>
                </a:solidFill>
              </a:rPr>
              <a:t>Y</a:t>
            </a:r>
            <a:r>
              <a:rPr lang="en-GB" altLang="en-US" sz="2800" b="0" dirty="0">
                <a:solidFill>
                  <a:srgbClr val="000000"/>
                </a:solidFill>
              </a:rPr>
              <a:t> – you are detained for purpose of search</a:t>
            </a:r>
          </a:p>
        </p:txBody>
      </p:sp>
      <p:sp>
        <p:nvSpPr>
          <p:cNvPr id="15364" name="TextBox 6"/>
          <p:cNvSpPr txBox="1">
            <a:spLocks noChangeArrowheads="1"/>
          </p:cNvSpPr>
          <p:nvPr>
            <p:custDataLst>
              <p:tags r:id="rId2"/>
            </p:custDataLst>
          </p:nvPr>
        </p:nvSpPr>
        <p:spPr bwMode="auto">
          <a:xfrm>
            <a:off x="3575050" y="1"/>
            <a:ext cx="55451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algn="ctr" eaLnBrk="1" fontAlgn="base" hangingPunct="1">
              <a:spcBef>
                <a:spcPct val="0"/>
              </a:spcBef>
              <a:spcAft>
                <a:spcPct val="0"/>
              </a:spcAft>
            </a:pPr>
            <a:r>
              <a:rPr lang="en-GB" altLang="en-US" sz="2800">
                <a:solidFill>
                  <a:srgbClr val="0033CC"/>
                </a:solidFill>
              </a:rPr>
              <a:t>Information to be given</a:t>
            </a:r>
          </a:p>
        </p:txBody>
      </p:sp>
    </p:spTree>
    <p:extLst>
      <p:ext uri="{BB962C8B-B14F-4D97-AF65-F5344CB8AC3E}">
        <p14:creationId xmlns:p14="http://schemas.microsoft.com/office/powerpoint/2010/main" val="21968389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6">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6">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6">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6648" r="3646"/>
          <a:stretch/>
        </p:blipFill>
        <p:spPr>
          <a:xfrm>
            <a:off x="4470400" y="1138348"/>
            <a:ext cx="6197600" cy="4666916"/>
          </a:xfrm>
          <a:prstGeom prst="rect">
            <a:avLst/>
          </a:prstGeom>
        </p:spPr>
      </p:pic>
      <p:sp>
        <p:nvSpPr>
          <p:cNvPr id="2" name="Title 1"/>
          <p:cNvSpPr>
            <a:spLocks noGrp="1"/>
          </p:cNvSpPr>
          <p:nvPr>
            <p:ph type="title"/>
            <p:custDataLst>
              <p:tags r:id="rId1"/>
            </p:custDataLst>
          </p:nvPr>
        </p:nvSpPr>
        <p:spPr/>
        <p:txBody>
          <a:bodyPr/>
          <a:lstStyle/>
          <a:p>
            <a:r>
              <a:rPr lang="en-GB" b="1" dirty="0">
                <a:solidFill>
                  <a:srgbClr val="0033CC"/>
                </a:solidFill>
              </a:rPr>
              <a:t>Conduct of the search</a:t>
            </a:r>
          </a:p>
        </p:txBody>
      </p:sp>
      <p:sp>
        <p:nvSpPr>
          <p:cNvPr id="3" name="Content Placeholder 2"/>
          <p:cNvSpPr>
            <a:spLocks noGrp="1"/>
          </p:cNvSpPr>
          <p:nvPr>
            <p:ph idx="1"/>
            <p:custDataLst>
              <p:tags r:id="rId2"/>
            </p:custDataLst>
          </p:nvPr>
        </p:nvSpPr>
        <p:spPr>
          <a:xfrm>
            <a:off x="1981200" y="1138349"/>
            <a:ext cx="2962672" cy="4987815"/>
          </a:xfrm>
        </p:spPr>
        <p:txBody>
          <a:bodyPr/>
          <a:lstStyle/>
          <a:p>
            <a:pPr>
              <a:spcBef>
                <a:spcPts val="0"/>
              </a:spcBef>
              <a:spcAft>
                <a:spcPts val="5400"/>
              </a:spcAft>
            </a:pPr>
            <a:r>
              <a:rPr lang="en-GB" dirty="0">
                <a:solidFill>
                  <a:schemeClr val="tx1"/>
                </a:solidFill>
              </a:rPr>
              <a:t>Co-operation</a:t>
            </a:r>
          </a:p>
          <a:p>
            <a:pPr>
              <a:spcBef>
                <a:spcPts val="0"/>
              </a:spcBef>
              <a:spcAft>
                <a:spcPts val="5400"/>
              </a:spcAft>
            </a:pPr>
            <a:r>
              <a:rPr lang="en-GB" dirty="0">
                <a:solidFill>
                  <a:schemeClr val="tx1"/>
                </a:solidFill>
              </a:rPr>
              <a:t>Relevant</a:t>
            </a:r>
          </a:p>
          <a:p>
            <a:pPr>
              <a:spcBef>
                <a:spcPts val="0"/>
              </a:spcBef>
              <a:spcAft>
                <a:spcPts val="5400"/>
              </a:spcAft>
            </a:pPr>
            <a:r>
              <a:rPr lang="en-GB" dirty="0">
                <a:solidFill>
                  <a:schemeClr val="tx1"/>
                </a:solidFill>
              </a:rPr>
              <a:t>Extent </a:t>
            </a:r>
            <a:r>
              <a:rPr lang="en-GB" dirty="0">
                <a:solidFill>
                  <a:srgbClr val="FF0000"/>
                </a:solidFill>
              </a:rPr>
              <a:t>(J.O.G)</a:t>
            </a:r>
          </a:p>
          <a:p>
            <a:pPr>
              <a:spcBef>
                <a:spcPts val="0"/>
              </a:spcBef>
              <a:spcAft>
                <a:spcPts val="5400"/>
              </a:spcAft>
            </a:pPr>
            <a:r>
              <a:rPr lang="en-GB" dirty="0">
                <a:solidFill>
                  <a:schemeClr val="tx1"/>
                </a:solidFill>
              </a:rPr>
              <a:t>More thorough</a:t>
            </a:r>
          </a:p>
        </p:txBody>
      </p:sp>
    </p:spTree>
    <p:extLst>
      <p:ext uri="{BB962C8B-B14F-4D97-AF65-F5344CB8AC3E}">
        <p14:creationId xmlns:p14="http://schemas.microsoft.com/office/powerpoint/2010/main" val="27366901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6648" r="3646"/>
          <a:stretch/>
        </p:blipFill>
        <p:spPr>
          <a:xfrm>
            <a:off x="4470400" y="1138348"/>
            <a:ext cx="6197600" cy="4666916"/>
          </a:xfrm>
          <a:prstGeom prst="rect">
            <a:avLst/>
          </a:prstGeom>
        </p:spPr>
      </p:pic>
      <p:sp>
        <p:nvSpPr>
          <p:cNvPr id="2" name="Title 1"/>
          <p:cNvSpPr>
            <a:spLocks noGrp="1"/>
          </p:cNvSpPr>
          <p:nvPr>
            <p:ph type="title"/>
            <p:custDataLst>
              <p:tags r:id="rId1"/>
            </p:custDataLst>
          </p:nvPr>
        </p:nvSpPr>
        <p:spPr/>
        <p:txBody>
          <a:bodyPr/>
          <a:lstStyle/>
          <a:p>
            <a:r>
              <a:rPr lang="en-GB" b="1" dirty="0">
                <a:solidFill>
                  <a:srgbClr val="0033CC"/>
                </a:solidFill>
              </a:rPr>
              <a:t>Conduct of the search</a:t>
            </a:r>
          </a:p>
        </p:txBody>
      </p:sp>
      <p:sp>
        <p:nvSpPr>
          <p:cNvPr id="3" name="Content Placeholder 2"/>
          <p:cNvSpPr>
            <a:spLocks noGrp="1"/>
          </p:cNvSpPr>
          <p:nvPr>
            <p:ph idx="1"/>
            <p:custDataLst>
              <p:tags r:id="rId2"/>
            </p:custDataLst>
          </p:nvPr>
        </p:nvSpPr>
        <p:spPr>
          <a:xfrm>
            <a:off x="445168" y="1138349"/>
            <a:ext cx="4498704" cy="4987815"/>
          </a:xfrm>
        </p:spPr>
        <p:txBody>
          <a:bodyPr/>
          <a:lstStyle/>
          <a:p>
            <a:pPr>
              <a:spcBef>
                <a:spcPts val="0"/>
              </a:spcBef>
              <a:spcAft>
                <a:spcPts val="5400"/>
              </a:spcAft>
            </a:pPr>
            <a:r>
              <a:rPr lang="en-GB" dirty="0">
                <a:solidFill>
                  <a:schemeClr val="tx1"/>
                </a:solidFill>
              </a:rPr>
              <a:t>Same sex</a:t>
            </a:r>
          </a:p>
          <a:p>
            <a:pPr>
              <a:spcBef>
                <a:spcPts val="0"/>
              </a:spcBef>
              <a:spcAft>
                <a:spcPts val="5400"/>
              </a:spcAft>
            </a:pPr>
            <a:r>
              <a:rPr lang="en-GB" dirty="0">
                <a:solidFill>
                  <a:schemeClr val="tx1"/>
                </a:solidFill>
              </a:rPr>
              <a:t>Pockets, collars, socks &amp; shoes</a:t>
            </a:r>
          </a:p>
          <a:p>
            <a:pPr>
              <a:spcBef>
                <a:spcPts val="0"/>
              </a:spcBef>
              <a:spcAft>
                <a:spcPts val="5400"/>
              </a:spcAft>
            </a:pPr>
            <a:r>
              <a:rPr lang="en-GB" dirty="0">
                <a:solidFill>
                  <a:schemeClr val="tx1"/>
                </a:solidFill>
              </a:rPr>
              <a:t>Hair</a:t>
            </a:r>
          </a:p>
        </p:txBody>
      </p:sp>
    </p:spTree>
    <p:extLst>
      <p:ext uri="{BB962C8B-B14F-4D97-AF65-F5344CB8AC3E}">
        <p14:creationId xmlns:p14="http://schemas.microsoft.com/office/powerpoint/2010/main" val="2390247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solidFill>
                  <a:srgbClr val="0033CC"/>
                </a:solidFill>
              </a:rPr>
              <a:t>Risks</a:t>
            </a:r>
          </a:p>
        </p:txBody>
      </p:sp>
      <p:pic>
        <p:nvPicPr>
          <p:cNvPr id="4" name="Picture 3"/>
          <p:cNvPicPr>
            <a:picLocks noChangeAspect="1"/>
          </p:cNvPicPr>
          <p:nvPr>
            <p:custDataLst>
              <p:tags r:id="rId1"/>
            </p:custDataLst>
          </p:nvPr>
        </p:nvPicPr>
        <p:blipFill rotWithShape="1">
          <a:blip r:embed="rId4" cstate="print">
            <a:lum bright="70000" contrast="-70000"/>
            <a:extLst>
              <a:ext uri="{28A0092B-C50C-407E-A947-70E740481C1C}">
                <a14:useLocalDpi xmlns:a14="http://schemas.microsoft.com/office/drawing/2010/main" val="0"/>
              </a:ext>
            </a:extLst>
          </a:blip>
          <a:srcRect l="6410" b="8247"/>
          <a:stretch/>
        </p:blipFill>
        <p:spPr>
          <a:xfrm>
            <a:off x="1524000" y="476672"/>
            <a:ext cx="9144000" cy="6381328"/>
          </a:xfrm>
          <a:prstGeom prst="rect">
            <a:avLst/>
          </a:prstGeom>
          <a:ln>
            <a:noFill/>
          </a:ln>
          <a:effectLst>
            <a:softEdge rad="112500"/>
          </a:effectLst>
        </p:spPr>
      </p:pic>
      <p:sp>
        <p:nvSpPr>
          <p:cNvPr id="5" name="TextBox 4"/>
          <p:cNvSpPr txBox="1"/>
          <p:nvPr/>
        </p:nvSpPr>
        <p:spPr>
          <a:xfrm>
            <a:off x="962526" y="1484784"/>
            <a:ext cx="9093914" cy="3539430"/>
          </a:xfrm>
          <a:prstGeom prst="rect">
            <a:avLst/>
          </a:prstGeom>
          <a:noFill/>
        </p:spPr>
        <p:txBody>
          <a:bodyPr wrap="square" rtlCol="0">
            <a:spAutoFit/>
          </a:bodyPr>
          <a:lstStyle/>
          <a:p>
            <a:pPr fontAlgn="base">
              <a:spcBef>
                <a:spcPct val="0"/>
              </a:spcBef>
              <a:spcAft>
                <a:spcPct val="0"/>
              </a:spcAft>
            </a:pPr>
            <a:r>
              <a:rPr lang="en-GB" sz="3200" dirty="0">
                <a:solidFill>
                  <a:srgbClr val="000000"/>
                </a:solidFill>
                <a:ea typeface="ＭＳ Ｐゴシック" pitchFamily="34" charset="-128"/>
              </a:rPr>
              <a:t>Injury to self</a:t>
            </a:r>
          </a:p>
          <a:p>
            <a:pPr fontAlgn="base">
              <a:spcBef>
                <a:spcPct val="0"/>
              </a:spcBef>
              <a:spcAft>
                <a:spcPct val="0"/>
              </a:spcAft>
            </a:pPr>
            <a:endParaRPr lang="en-GB" sz="3200" b="1" dirty="0">
              <a:solidFill>
                <a:srgbClr val="000000"/>
              </a:solidFill>
              <a:ea typeface="ＭＳ Ｐゴシック" pitchFamily="34" charset="-128"/>
            </a:endParaRPr>
          </a:p>
          <a:p>
            <a:pPr fontAlgn="base">
              <a:spcBef>
                <a:spcPct val="0"/>
              </a:spcBef>
              <a:spcAft>
                <a:spcPct val="0"/>
              </a:spcAft>
            </a:pPr>
            <a:r>
              <a:rPr lang="en-GB" sz="3200" dirty="0">
                <a:solidFill>
                  <a:srgbClr val="000000"/>
                </a:solidFill>
                <a:ea typeface="ＭＳ Ｐゴシック" pitchFamily="34" charset="-128"/>
              </a:rPr>
              <a:t>Injury to others</a:t>
            </a:r>
          </a:p>
          <a:p>
            <a:pPr fontAlgn="base">
              <a:spcBef>
                <a:spcPct val="0"/>
              </a:spcBef>
              <a:spcAft>
                <a:spcPct val="0"/>
              </a:spcAft>
            </a:pPr>
            <a:endParaRPr lang="en-GB" sz="3200" b="1" dirty="0">
              <a:solidFill>
                <a:srgbClr val="000000"/>
              </a:solidFill>
              <a:ea typeface="ＭＳ Ｐゴシック" pitchFamily="34" charset="-128"/>
            </a:endParaRPr>
          </a:p>
          <a:p>
            <a:pPr fontAlgn="base">
              <a:spcBef>
                <a:spcPct val="0"/>
              </a:spcBef>
              <a:spcAft>
                <a:spcPct val="0"/>
              </a:spcAft>
            </a:pPr>
            <a:r>
              <a:rPr lang="en-GB" sz="3200" dirty="0">
                <a:solidFill>
                  <a:srgbClr val="000000"/>
                </a:solidFill>
                <a:ea typeface="ＭＳ Ｐゴシック" pitchFamily="34" charset="-128"/>
              </a:rPr>
              <a:t>Violence</a:t>
            </a:r>
          </a:p>
          <a:p>
            <a:pPr fontAlgn="base">
              <a:spcBef>
                <a:spcPct val="0"/>
              </a:spcBef>
              <a:spcAft>
                <a:spcPct val="0"/>
              </a:spcAft>
            </a:pPr>
            <a:endParaRPr lang="en-GB" sz="3200" b="1" dirty="0">
              <a:solidFill>
                <a:srgbClr val="000000"/>
              </a:solidFill>
              <a:ea typeface="ＭＳ Ｐゴシック" pitchFamily="34" charset="-128"/>
            </a:endParaRPr>
          </a:p>
          <a:p>
            <a:pPr fontAlgn="base">
              <a:spcBef>
                <a:spcPct val="0"/>
              </a:spcBef>
              <a:spcAft>
                <a:spcPct val="0"/>
              </a:spcAft>
            </a:pPr>
            <a:r>
              <a:rPr lang="en-GB" sz="3200" dirty="0">
                <a:solidFill>
                  <a:srgbClr val="000000"/>
                </a:solidFill>
                <a:ea typeface="ＭＳ Ｐゴシック" pitchFamily="34" charset="-128"/>
              </a:rPr>
              <a:t>Allegations of misconduct</a:t>
            </a:r>
          </a:p>
        </p:txBody>
      </p:sp>
    </p:spTree>
    <p:extLst>
      <p:ext uri="{BB962C8B-B14F-4D97-AF65-F5344CB8AC3E}">
        <p14:creationId xmlns:p14="http://schemas.microsoft.com/office/powerpoint/2010/main" val="828316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altLang="en-US" dirty="0">
                <a:solidFill>
                  <a:schemeClr val="tx1"/>
                </a:solidFill>
              </a:rPr>
              <a:t>Section 32 (2) (b) PACE</a:t>
            </a:r>
          </a:p>
        </p:txBody>
      </p:sp>
      <p:sp>
        <p:nvSpPr>
          <p:cNvPr id="7171" name="Rectangle 3"/>
          <p:cNvSpPr>
            <a:spLocks noGrp="1" noChangeArrowheads="1"/>
          </p:cNvSpPr>
          <p:nvPr>
            <p:ph type="body" idx="1"/>
          </p:nvPr>
        </p:nvSpPr>
        <p:spPr>
          <a:xfrm>
            <a:off x="1106905" y="1484784"/>
            <a:ext cx="5277127" cy="4320480"/>
          </a:xfrm>
        </p:spPr>
        <p:txBody>
          <a:bodyPr/>
          <a:lstStyle/>
          <a:p>
            <a:pPr>
              <a:spcBef>
                <a:spcPts val="0"/>
              </a:spcBef>
              <a:spcAft>
                <a:spcPts val="3000"/>
              </a:spcAft>
              <a:buClr>
                <a:srgbClr val="F1F46A"/>
              </a:buClr>
              <a:buSzPct val="50000"/>
            </a:pPr>
            <a:r>
              <a:rPr lang="en-GB" altLang="en-US" dirty="0"/>
              <a:t>Reasonable grounds for believing:</a:t>
            </a:r>
          </a:p>
          <a:p>
            <a:pPr>
              <a:spcBef>
                <a:spcPts val="0"/>
              </a:spcBef>
              <a:spcAft>
                <a:spcPts val="3000"/>
              </a:spcAft>
              <a:buClr>
                <a:srgbClr val="F1F46A"/>
              </a:buClr>
              <a:buSzPct val="50000"/>
            </a:pPr>
            <a:r>
              <a:rPr lang="en-GB" altLang="en-US" dirty="0"/>
              <a:t>Danger</a:t>
            </a:r>
          </a:p>
          <a:p>
            <a:pPr>
              <a:spcBef>
                <a:spcPts val="0"/>
              </a:spcBef>
              <a:spcAft>
                <a:spcPts val="3000"/>
              </a:spcAft>
              <a:buClr>
                <a:srgbClr val="F1F46A"/>
              </a:buClr>
              <a:buSzPct val="50000"/>
            </a:pPr>
            <a:r>
              <a:rPr lang="en-GB" altLang="en-US" dirty="0"/>
              <a:t>Implement</a:t>
            </a:r>
          </a:p>
          <a:p>
            <a:pPr>
              <a:buClr>
                <a:srgbClr val="F1F46A"/>
              </a:buClr>
              <a:buSzPct val="50000"/>
            </a:pPr>
            <a:r>
              <a:rPr lang="en-GB" altLang="en-US" dirty="0"/>
              <a:t>Evidence</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28048" y="1124745"/>
            <a:ext cx="3896026" cy="5066505"/>
          </a:xfrm>
          <a:prstGeom prst="rect">
            <a:avLst/>
          </a:prstGeom>
          <a:effectLst>
            <a:softEdge rad="317500"/>
          </a:effectLst>
        </p:spPr>
      </p:pic>
    </p:spTree>
    <p:extLst>
      <p:ext uri="{BB962C8B-B14F-4D97-AF65-F5344CB8AC3E}">
        <p14:creationId xmlns:p14="http://schemas.microsoft.com/office/powerpoint/2010/main" val="29399217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GB" altLang="en-US" dirty="0">
                <a:solidFill>
                  <a:schemeClr val="tx1"/>
                </a:solidFill>
              </a:rPr>
              <a:t>Section 32 (2) (b) PACE</a:t>
            </a:r>
          </a:p>
        </p:txBody>
      </p:sp>
      <p:sp>
        <p:nvSpPr>
          <p:cNvPr id="7171" name="Rectangle 3"/>
          <p:cNvSpPr>
            <a:spLocks noGrp="1" noChangeArrowheads="1"/>
          </p:cNvSpPr>
          <p:nvPr>
            <p:ph type="body" idx="1"/>
          </p:nvPr>
        </p:nvSpPr>
        <p:spPr>
          <a:xfrm>
            <a:off x="950495" y="1052737"/>
            <a:ext cx="5793577" cy="5073427"/>
          </a:xfrm>
        </p:spPr>
        <p:txBody>
          <a:bodyPr/>
          <a:lstStyle/>
          <a:p>
            <a:pPr>
              <a:buClr>
                <a:srgbClr val="F1F46A"/>
              </a:buClr>
              <a:buSzPct val="50000"/>
            </a:pPr>
            <a:r>
              <a:rPr lang="en-GB" altLang="en-US" dirty="0"/>
              <a:t>A constable may enter and search any premises in which a person was when arrested or </a:t>
            </a:r>
            <a:r>
              <a:rPr lang="en-GB" altLang="en-US" u="sng" dirty="0">
                <a:solidFill>
                  <a:srgbClr val="FF3300"/>
                </a:solidFill>
              </a:rPr>
              <a:t>immediately</a:t>
            </a:r>
            <a:r>
              <a:rPr lang="en-GB" altLang="en-US" dirty="0"/>
              <a:t> before he was arrested for evidence </a:t>
            </a:r>
            <a:r>
              <a:rPr lang="en-GB" altLang="en-US" u="sng" dirty="0">
                <a:solidFill>
                  <a:srgbClr val="FF3300"/>
                </a:solidFill>
              </a:rPr>
              <a:t>relating to the offence</a:t>
            </a:r>
            <a:r>
              <a:rPr lang="en-GB" altLang="en-US" dirty="0"/>
              <a:t> for which he was arrested.</a:t>
            </a:r>
          </a:p>
          <a:p>
            <a:endParaRPr lang="en-GB" alt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28048" y="1124745"/>
            <a:ext cx="3896026" cy="5066505"/>
          </a:xfrm>
          <a:prstGeom prst="rect">
            <a:avLst/>
          </a:prstGeom>
          <a:effectLst>
            <a:softEdge rad="317500"/>
          </a:effectLst>
        </p:spPr>
      </p:pic>
    </p:spTree>
    <p:extLst>
      <p:ext uri="{BB962C8B-B14F-4D97-AF65-F5344CB8AC3E}">
        <p14:creationId xmlns:p14="http://schemas.microsoft.com/office/powerpoint/2010/main" val="730643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GB" altLang="en-US"/>
              <a:t>Premises</a:t>
            </a:r>
          </a:p>
        </p:txBody>
      </p:sp>
      <p:sp>
        <p:nvSpPr>
          <p:cNvPr id="6147" name="Rectangle 3"/>
          <p:cNvSpPr>
            <a:spLocks noGrp="1" noChangeArrowheads="1"/>
          </p:cNvSpPr>
          <p:nvPr>
            <p:ph type="body" idx="1"/>
          </p:nvPr>
        </p:nvSpPr>
        <p:spPr>
          <a:xfrm>
            <a:off x="1981200" y="908720"/>
            <a:ext cx="3250704" cy="5832648"/>
          </a:xfrm>
        </p:spPr>
        <p:txBody>
          <a:bodyPr/>
          <a:lstStyle/>
          <a:p>
            <a:pPr>
              <a:spcBef>
                <a:spcPct val="20000"/>
              </a:spcBef>
              <a:spcAft>
                <a:spcPct val="0"/>
              </a:spcAft>
            </a:pPr>
            <a:r>
              <a:rPr lang="en-GB" altLang="en-US" dirty="0"/>
              <a:t>Vehicle</a:t>
            </a:r>
          </a:p>
          <a:p>
            <a:pPr>
              <a:spcBef>
                <a:spcPct val="20000"/>
              </a:spcBef>
              <a:spcAft>
                <a:spcPct val="0"/>
              </a:spcAft>
            </a:pPr>
            <a:endParaRPr lang="en-GB" altLang="en-US" dirty="0"/>
          </a:p>
          <a:p>
            <a:pPr>
              <a:spcBef>
                <a:spcPct val="20000"/>
              </a:spcBef>
              <a:spcAft>
                <a:spcPct val="0"/>
              </a:spcAft>
            </a:pPr>
            <a:r>
              <a:rPr lang="en-GB" altLang="en-US" dirty="0"/>
              <a:t>Vessel</a:t>
            </a:r>
          </a:p>
          <a:p>
            <a:pPr>
              <a:spcBef>
                <a:spcPct val="20000"/>
              </a:spcBef>
              <a:spcAft>
                <a:spcPct val="0"/>
              </a:spcAft>
            </a:pPr>
            <a:endParaRPr lang="en-GB" altLang="en-US" dirty="0"/>
          </a:p>
          <a:p>
            <a:pPr>
              <a:spcBef>
                <a:spcPct val="20000"/>
              </a:spcBef>
              <a:spcAft>
                <a:spcPct val="0"/>
              </a:spcAft>
            </a:pPr>
            <a:r>
              <a:rPr lang="en-GB" altLang="en-US" dirty="0"/>
              <a:t>Aircraft</a:t>
            </a:r>
          </a:p>
          <a:p>
            <a:pPr>
              <a:spcBef>
                <a:spcPct val="20000"/>
              </a:spcBef>
              <a:spcAft>
                <a:spcPct val="0"/>
              </a:spcAft>
            </a:pPr>
            <a:endParaRPr lang="en-GB" altLang="en-US" dirty="0"/>
          </a:p>
          <a:p>
            <a:pPr>
              <a:spcBef>
                <a:spcPct val="20000"/>
              </a:spcBef>
              <a:spcAft>
                <a:spcPct val="0"/>
              </a:spcAft>
            </a:pPr>
            <a:r>
              <a:rPr lang="en-GB" altLang="en-US" dirty="0"/>
              <a:t>Hovercraft</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11905" t="8643" r="14191" b="13786"/>
          <a:stretch/>
        </p:blipFill>
        <p:spPr>
          <a:xfrm>
            <a:off x="7478020" y="0"/>
            <a:ext cx="3189980" cy="2232152"/>
          </a:xfrm>
          <a:prstGeom prst="rect">
            <a:avLst/>
          </a:prstGeom>
          <a:effectLst>
            <a:softEdge rad="317500"/>
          </a:effectLst>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28048" y="1700808"/>
            <a:ext cx="3189980" cy="2232986"/>
          </a:xfrm>
          <a:prstGeom prst="rect">
            <a:avLst/>
          </a:prstGeom>
          <a:effectLst>
            <a:softEdge rad="317500"/>
          </a:effectLst>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5064"/>
          <a:stretch/>
        </p:blipFill>
        <p:spPr>
          <a:xfrm>
            <a:off x="5087888" y="2996953"/>
            <a:ext cx="3189980" cy="2225175"/>
          </a:xfrm>
          <a:prstGeom prst="rect">
            <a:avLst/>
          </a:prstGeom>
          <a:effectLst>
            <a:softEdge rad="317500"/>
          </a:effectLst>
        </p:spPr>
      </p:pic>
      <p:pic>
        <p:nvPicPr>
          <p:cNvPr id="5"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367808" y="4645586"/>
            <a:ext cx="3161774" cy="2212414"/>
          </a:xfrm>
          <a:prstGeom prst="rect">
            <a:avLst/>
          </a:prstGeom>
          <a:effectLst>
            <a:softEdge rad="317500"/>
          </a:effectLst>
        </p:spPr>
      </p:pic>
    </p:spTree>
    <p:extLst>
      <p:ext uri="{BB962C8B-B14F-4D97-AF65-F5344CB8AC3E}">
        <p14:creationId xmlns:p14="http://schemas.microsoft.com/office/powerpoint/2010/main" val="10772311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en-GB" altLang="en-US" dirty="0"/>
              <a:t>Premises</a:t>
            </a:r>
          </a:p>
        </p:txBody>
      </p:sp>
      <p:sp>
        <p:nvSpPr>
          <p:cNvPr id="6147" name="Rectangle 3"/>
          <p:cNvSpPr>
            <a:spLocks noGrp="1" noChangeArrowheads="1"/>
          </p:cNvSpPr>
          <p:nvPr>
            <p:ph type="body" idx="1"/>
          </p:nvPr>
        </p:nvSpPr>
        <p:spPr>
          <a:xfrm>
            <a:off x="1981200" y="908720"/>
            <a:ext cx="3250704" cy="5832648"/>
          </a:xfrm>
        </p:spPr>
        <p:txBody>
          <a:bodyPr/>
          <a:lstStyle/>
          <a:p>
            <a:pPr>
              <a:spcBef>
                <a:spcPts val="0"/>
              </a:spcBef>
              <a:spcAft>
                <a:spcPts val="7200"/>
              </a:spcAft>
            </a:pPr>
            <a:r>
              <a:rPr lang="en-GB" altLang="en-US" dirty="0"/>
              <a:t>Offshore installation</a:t>
            </a:r>
          </a:p>
          <a:p>
            <a:pPr>
              <a:spcBef>
                <a:spcPts val="0"/>
              </a:spcBef>
              <a:spcAft>
                <a:spcPts val="7200"/>
              </a:spcAft>
            </a:pPr>
            <a:r>
              <a:rPr lang="en-GB" altLang="en-US" dirty="0"/>
              <a:t>Tent, or</a:t>
            </a:r>
          </a:p>
          <a:p>
            <a:pPr>
              <a:spcBef>
                <a:spcPts val="0"/>
              </a:spcBef>
              <a:spcAft>
                <a:spcPts val="7200"/>
              </a:spcAft>
            </a:pPr>
            <a:r>
              <a:rPr lang="en-GB" altLang="en-US" dirty="0"/>
              <a:t>Moveable structure</a:t>
            </a:r>
          </a:p>
          <a:p>
            <a:pPr>
              <a:spcBef>
                <a:spcPct val="20000"/>
              </a:spcBef>
              <a:spcAft>
                <a:spcPct val="0"/>
              </a:spcAft>
              <a:buClr>
                <a:srgbClr val="F1F46A"/>
              </a:buClr>
            </a:pPr>
            <a:endParaRPr lang="en-GB" alt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46442" y="0"/>
            <a:ext cx="3621558" cy="2404098"/>
          </a:xfrm>
          <a:prstGeom prst="rect">
            <a:avLst/>
          </a:prstGeom>
          <a:effectLst>
            <a:softEdge rad="317500"/>
          </a:effectLst>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r="2084" b="8722"/>
          <a:stretch/>
        </p:blipFill>
        <p:spPr>
          <a:xfrm>
            <a:off x="6312024" y="1412776"/>
            <a:ext cx="3496478" cy="2304256"/>
          </a:xfrm>
          <a:prstGeom prst="rect">
            <a:avLst/>
          </a:prstGeom>
          <a:effectLst>
            <a:softEdge rad="635000"/>
          </a:effectLst>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t="5047" b="6381"/>
          <a:stretch/>
        </p:blipFill>
        <p:spPr>
          <a:xfrm>
            <a:off x="5519936" y="3068960"/>
            <a:ext cx="3325900" cy="2212776"/>
          </a:xfrm>
          <a:prstGeom prst="rect">
            <a:avLst/>
          </a:prstGeom>
          <a:effectLst>
            <a:softEdge rad="317500"/>
          </a:effectLst>
        </p:spPr>
      </p:pic>
      <p:pic>
        <p:nvPicPr>
          <p:cNvPr id="7" name="Pictur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791744" y="4468794"/>
            <a:ext cx="4095784" cy="2389207"/>
          </a:xfrm>
          <a:prstGeom prst="rect">
            <a:avLst/>
          </a:prstGeom>
          <a:effectLst>
            <a:softEdge rad="317500"/>
          </a:effectLst>
        </p:spPr>
      </p:pic>
    </p:spTree>
    <p:extLst>
      <p:ext uri="{BB962C8B-B14F-4D97-AF65-F5344CB8AC3E}">
        <p14:creationId xmlns:p14="http://schemas.microsoft.com/office/powerpoint/2010/main" val="266537935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r="19470"/>
          <a:stretch/>
        </p:blipFill>
        <p:spPr>
          <a:xfrm>
            <a:off x="5898864" y="1484784"/>
            <a:ext cx="4349511" cy="4068833"/>
          </a:xfrm>
          <a:prstGeom prst="rect">
            <a:avLst/>
          </a:prstGeom>
          <a:effectLst>
            <a:softEdge rad="317500"/>
          </a:effectLst>
        </p:spPr>
      </p:pic>
      <p:sp>
        <p:nvSpPr>
          <p:cNvPr id="4098" name="Rectangle 2"/>
          <p:cNvSpPr>
            <a:spLocks noGrp="1" noChangeArrowheads="1"/>
          </p:cNvSpPr>
          <p:nvPr>
            <p:ph type="title"/>
          </p:nvPr>
        </p:nvSpPr>
        <p:spPr>
          <a:xfrm>
            <a:off x="2590800" y="341314"/>
            <a:ext cx="7715250" cy="567407"/>
          </a:xfrm>
        </p:spPr>
        <p:txBody>
          <a:bodyPr/>
          <a:lstStyle/>
          <a:p>
            <a:r>
              <a:rPr lang="en-GB" altLang="en-US" b="1" dirty="0"/>
              <a:t>Section 17 PACE</a:t>
            </a:r>
          </a:p>
        </p:txBody>
      </p:sp>
      <p:sp>
        <p:nvSpPr>
          <p:cNvPr id="4099" name="Rectangle 3"/>
          <p:cNvSpPr>
            <a:spLocks noGrp="1" noChangeArrowheads="1"/>
          </p:cNvSpPr>
          <p:nvPr>
            <p:ph type="body" idx="1"/>
          </p:nvPr>
        </p:nvSpPr>
        <p:spPr>
          <a:xfrm>
            <a:off x="2495550" y="1219200"/>
            <a:ext cx="3888482" cy="5181600"/>
          </a:xfrm>
        </p:spPr>
        <p:txBody>
          <a:bodyPr/>
          <a:lstStyle/>
          <a:p>
            <a:pPr algn="just"/>
            <a:endParaRPr lang="en-GB" altLang="en-US" dirty="0"/>
          </a:p>
          <a:p>
            <a:endParaRPr lang="en-GB" altLang="en-US" sz="1600" dirty="0"/>
          </a:p>
          <a:p>
            <a:endParaRPr lang="en-GB" altLang="en-US" dirty="0"/>
          </a:p>
          <a:p>
            <a:r>
              <a:rPr lang="en-GB" altLang="en-US" dirty="0"/>
              <a:t>Executing a warrant of arrest or commitment</a:t>
            </a:r>
          </a:p>
          <a:p>
            <a:pPr algn="just">
              <a:buClr>
                <a:srgbClr val="F1F46A"/>
              </a:buClr>
            </a:pPr>
            <a:endParaRPr lang="en-GB" altLang="en-US" dirty="0"/>
          </a:p>
        </p:txBody>
      </p:sp>
    </p:spTree>
    <p:extLst>
      <p:ext uri="{BB962C8B-B14F-4D97-AF65-F5344CB8AC3E}">
        <p14:creationId xmlns:p14="http://schemas.microsoft.com/office/powerpoint/2010/main" val="127402222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en-GB" altLang="en-US" dirty="0"/>
              <a:t>Section 17 PACE</a:t>
            </a:r>
          </a:p>
        </p:txBody>
      </p:sp>
      <p:sp>
        <p:nvSpPr>
          <p:cNvPr id="75779" name="Rectangle 3"/>
          <p:cNvSpPr>
            <a:spLocks noGrp="1" noChangeArrowheads="1"/>
          </p:cNvSpPr>
          <p:nvPr>
            <p:ph type="body" idx="1"/>
          </p:nvPr>
        </p:nvSpPr>
        <p:spPr>
          <a:xfrm>
            <a:off x="1981200" y="1379910"/>
            <a:ext cx="4042792" cy="1040979"/>
          </a:xfrm>
        </p:spPr>
        <p:txBody>
          <a:bodyPr/>
          <a:lstStyle/>
          <a:p>
            <a:pPr>
              <a:lnSpc>
                <a:spcPct val="80000"/>
              </a:lnSpc>
            </a:pPr>
            <a:r>
              <a:rPr lang="en-GB" altLang="en-US" dirty="0"/>
              <a:t>An indictable offence</a:t>
            </a:r>
          </a:p>
          <a:p>
            <a:pPr>
              <a:lnSpc>
                <a:spcPct val="80000"/>
              </a:lnSpc>
              <a:spcBef>
                <a:spcPct val="20000"/>
              </a:spcBef>
              <a:spcAft>
                <a:spcPct val="0"/>
              </a:spcAft>
            </a:pPr>
            <a:endParaRPr lang="en-GB" altLang="en-US" dirty="0"/>
          </a:p>
          <a:p>
            <a:pPr>
              <a:lnSpc>
                <a:spcPct val="80000"/>
              </a:lnSpc>
              <a:spcBef>
                <a:spcPct val="20000"/>
              </a:spcBef>
              <a:spcAft>
                <a:spcPct val="0"/>
              </a:spcAft>
            </a:pPr>
            <a:endParaRPr lang="en-GB" altLang="en-US" dirty="0"/>
          </a:p>
          <a:p>
            <a:pPr>
              <a:lnSpc>
                <a:spcPct val="80000"/>
              </a:lnSpc>
              <a:spcBef>
                <a:spcPct val="20000"/>
              </a:spcBef>
              <a:spcAft>
                <a:spcPct val="0"/>
              </a:spcAft>
            </a:pPr>
            <a:endParaRPr lang="en-GB" altLang="en-US" dirty="0"/>
          </a:p>
          <a:p>
            <a:pPr>
              <a:lnSpc>
                <a:spcPct val="80000"/>
              </a:lnSpc>
              <a:spcBef>
                <a:spcPct val="20000"/>
              </a:spcBef>
              <a:spcAft>
                <a:spcPct val="0"/>
              </a:spcAft>
            </a:pPr>
            <a:endParaRPr lang="en-GB" alt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98736" y="836712"/>
            <a:ext cx="4082495" cy="2709292"/>
          </a:xfrm>
          <a:prstGeom prst="rect">
            <a:avLst/>
          </a:prstGeom>
          <a:effectLst>
            <a:softEdge rad="317500"/>
          </a:effectLst>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807968" y="4152292"/>
            <a:ext cx="4170040" cy="2085020"/>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87857" y="3760219"/>
            <a:ext cx="1980143" cy="2798602"/>
          </a:xfrm>
          <a:prstGeom prst="rect">
            <a:avLst/>
          </a:prstGeom>
          <a:ln>
            <a:noFill/>
          </a:ln>
          <a:effectLst>
            <a:softEdge rad="112500"/>
          </a:effectLst>
        </p:spPr>
      </p:pic>
      <p:sp>
        <p:nvSpPr>
          <p:cNvPr id="8" name="Rectangle 3"/>
          <p:cNvSpPr txBox="1">
            <a:spLocks noChangeArrowheads="1"/>
          </p:cNvSpPr>
          <p:nvPr/>
        </p:nvSpPr>
        <p:spPr bwMode="auto">
          <a:xfrm>
            <a:off x="1785325" y="4509120"/>
            <a:ext cx="4042792" cy="1728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32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32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32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32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32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a:lnSpc>
                <a:spcPct val="80000"/>
              </a:lnSpc>
            </a:pPr>
            <a:r>
              <a:rPr lang="en-GB" altLang="en-US" kern="0" dirty="0">
                <a:solidFill>
                  <a:srgbClr val="333399"/>
                </a:solidFill>
              </a:rPr>
              <a:t>An offence under Section 1 POA 1936</a:t>
            </a:r>
          </a:p>
        </p:txBody>
      </p:sp>
    </p:spTree>
    <p:extLst>
      <p:ext uri="{BB962C8B-B14F-4D97-AF65-F5344CB8AC3E}">
        <p14:creationId xmlns:p14="http://schemas.microsoft.com/office/powerpoint/2010/main" val="3522941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par>
                                <p:cTn id="16" presetID="1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en-GB" altLang="en-US" dirty="0">
                <a:solidFill>
                  <a:schemeClr val="tx1"/>
                </a:solidFill>
              </a:rPr>
              <a:t>Section 17 PACE</a:t>
            </a:r>
          </a:p>
        </p:txBody>
      </p:sp>
      <p:sp>
        <p:nvSpPr>
          <p:cNvPr id="75779" name="Rectangle 3"/>
          <p:cNvSpPr>
            <a:spLocks noGrp="1" noChangeArrowheads="1"/>
          </p:cNvSpPr>
          <p:nvPr>
            <p:ph type="body" idx="1"/>
          </p:nvPr>
        </p:nvSpPr>
        <p:spPr>
          <a:xfrm>
            <a:off x="1981200" y="1988841"/>
            <a:ext cx="4114800" cy="936104"/>
          </a:xfrm>
        </p:spPr>
        <p:txBody>
          <a:bodyPr/>
          <a:lstStyle/>
          <a:p>
            <a:pPr>
              <a:lnSpc>
                <a:spcPct val="80000"/>
              </a:lnSpc>
            </a:pPr>
            <a:r>
              <a:rPr lang="en-GB" altLang="en-US" dirty="0"/>
              <a:t>S 4 POA 1986</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96000" y="908721"/>
            <a:ext cx="3933825" cy="2771775"/>
          </a:xfrm>
          <a:prstGeom prst="rect">
            <a:avLst/>
          </a:prstGeom>
          <a:effectLst>
            <a:softEdge rad="317500"/>
          </a:effectLst>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095999" y="3824512"/>
            <a:ext cx="3996708" cy="2556817"/>
          </a:xfrm>
          <a:prstGeom prst="rect">
            <a:avLst/>
          </a:prstGeom>
          <a:effectLst>
            <a:softEdge rad="317500"/>
          </a:effectLst>
        </p:spPr>
      </p:pic>
      <p:sp>
        <p:nvSpPr>
          <p:cNvPr id="6" name="Rectangle 3"/>
          <p:cNvSpPr txBox="1">
            <a:spLocks noChangeArrowheads="1"/>
          </p:cNvSpPr>
          <p:nvPr/>
        </p:nvSpPr>
        <p:spPr bwMode="auto">
          <a:xfrm>
            <a:off x="2133600" y="4077072"/>
            <a:ext cx="4114800"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32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32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32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32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32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a:lnSpc>
                <a:spcPct val="80000"/>
              </a:lnSpc>
            </a:pPr>
            <a:r>
              <a:rPr lang="en-GB" altLang="en-US" kern="0" dirty="0">
                <a:solidFill>
                  <a:srgbClr val="333399"/>
                </a:solidFill>
              </a:rPr>
              <a:t>S 6 to 8 or 10 of the CLA 1977</a:t>
            </a:r>
          </a:p>
          <a:p>
            <a:pPr algn="just">
              <a:lnSpc>
                <a:spcPct val="80000"/>
              </a:lnSpc>
            </a:pPr>
            <a:endParaRPr lang="en-GB" altLang="en-US" kern="0" dirty="0">
              <a:solidFill>
                <a:srgbClr val="333399"/>
              </a:solidFill>
            </a:endParaRPr>
          </a:p>
          <a:p>
            <a:pPr>
              <a:lnSpc>
                <a:spcPct val="80000"/>
              </a:lnSpc>
            </a:pPr>
            <a:r>
              <a:rPr lang="en-GB" altLang="en-US" kern="0" dirty="0">
                <a:solidFill>
                  <a:srgbClr val="333399"/>
                </a:solidFill>
              </a:rPr>
              <a:t>S76 CJPO 1994</a:t>
            </a:r>
          </a:p>
          <a:p>
            <a:pPr>
              <a:lnSpc>
                <a:spcPct val="80000"/>
              </a:lnSpc>
            </a:pPr>
            <a:endParaRPr lang="en-GB" altLang="en-US" kern="0" dirty="0">
              <a:solidFill>
                <a:srgbClr val="333399"/>
              </a:solidFill>
            </a:endParaRPr>
          </a:p>
          <a:p>
            <a:pPr algn="just">
              <a:lnSpc>
                <a:spcPct val="80000"/>
              </a:lnSpc>
            </a:pPr>
            <a:endParaRPr lang="en-GB" altLang="en-US" kern="0" dirty="0">
              <a:solidFill>
                <a:srgbClr val="333399"/>
              </a:solidFill>
            </a:endParaRPr>
          </a:p>
        </p:txBody>
      </p:sp>
    </p:spTree>
    <p:extLst>
      <p:ext uri="{BB962C8B-B14F-4D97-AF65-F5344CB8AC3E}">
        <p14:creationId xmlns:p14="http://schemas.microsoft.com/office/powerpoint/2010/main" val="2629310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p:txBody>
          <a:bodyPr/>
          <a:lstStyle/>
          <a:p>
            <a:r>
              <a:rPr lang="en-GB" altLang="en-US"/>
              <a:t>Section 17 PACE</a:t>
            </a:r>
          </a:p>
        </p:txBody>
      </p:sp>
      <p:sp>
        <p:nvSpPr>
          <p:cNvPr id="75779" name="Rectangle 3"/>
          <p:cNvSpPr>
            <a:spLocks noGrp="1" noChangeArrowheads="1"/>
          </p:cNvSpPr>
          <p:nvPr>
            <p:ph type="body" idx="1"/>
          </p:nvPr>
        </p:nvSpPr>
        <p:spPr>
          <a:xfrm>
            <a:off x="1981200" y="1772817"/>
            <a:ext cx="4906888" cy="1080120"/>
          </a:xfrm>
        </p:spPr>
        <p:txBody>
          <a:bodyPr/>
          <a:lstStyle/>
          <a:p>
            <a:pPr>
              <a:lnSpc>
                <a:spcPct val="80000"/>
              </a:lnSpc>
            </a:pPr>
            <a:r>
              <a:rPr lang="en-GB" altLang="en-US" dirty="0"/>
              <a:t>S 163 RTA 1988 </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9367" r="21762"/>
          <a:stretch/>
        </p:blipFill>
        <p:spPr>
          <a:xfrm>
            <a:off x="7248129" y="1052737"/>
            <a:ext cx="3004457" cy="2714625"/>
          </a:xfrm>
          <a:prstGeom prst="rect">
            <a:avLst/>
          </a:prstGeom>
          <a:ln>
            <a:noFill/>
          </a:ln>
          <a:effectLst>
            <a:softEdge rad="317500"/>
          </a:effectLst>
        </p:spPr>
      </p:pic>
      <p:sp>
        <p:nvSpPr>
          <p:cNvPr id="6" name="Rectangle 3"/>
          <p:cNvSpPr txBox="1">
            <a:spLocks noChangeArrowheads="1"/>
          </p:cNvSpPr>
          <p:nvPr/>
        </p:nvSpPr>
        <p:spPr bwMode="auto">
          <a:xfrm>
            <a:off x="1991544" y="4005064"/>
            <a:ext cx="4968552"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32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32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32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32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32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a:lnSpc>
                <a:spcPct val="80000"/>
              </a:lnSpc>
            </a:pPr>
            <a:r>
              <a:rPr lang="en-GB" altLang="en-US" kern="0" dirty="0">
                <a:solidFill>
                  <a:srgbClr val="333399"/>
                </a:solidFill>
              </a:rPr>
              <a:t>S 4 RTA 1988 </a:t>
            </a:r>
          </a:p>
          <a:p>
            <a:pPr>
              <a:lnSpc>
                <a:spcPct val="80000"/>
              </a:lnSpc>
            </a:pPr>
            <a:endParaRPr lang="en-GB" altLang="en-US" kern="0" dirty="0">
              <a:solidFill>
                <a:srgbClr val="333399"/>
              </a:solidFill>
            </a:endParaRPr>
          </a:p>
          <a:p>
            <a:pPr>
              <a:lnSpc>
                <a:spcPct val="80000"/>
              </a:lnSpc>
            </a:pPr>
            <a:r>
              <a:rPr lang="en-GB" altLang="en-US" kern="0" dirty="0">
                <a:solidFill>
                  <a:srgbClr val="333399"/>
                </a:solidFill>
              </a:rPr>
              <a:t>S 27 Transport &amp; Works Act 1992</a:t>
            </a: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48129" y="3573017"/>
            <a:ext cx="3004457" cy="2847975"/>
          </a:xfrm>
          <a:prstGeom prst="rect">
            <a:avLst/>
          </a:prstGeom>
          <a:effectLst>
            <a:softEdge rad="317500"/>
          </a:effectLst>
        </p:spPr>
      </p:pic>
    </p:spTree>
    <p:extLst>
      <p:ext uri="{BB962C8B-B14F-4D97-AF65-F5344CB8AC3E}">
        <p14:creationId xmlns:p14="http://schemas.microsoft.com/office/powerpoint/2010/main" val="1797657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p:txBody>
          <a:bodyPr/>
          <a:lstStyle/>
          <a:p>
            <a:r>
              <a:rPr lang="en-GB" altLang="en-US"/>
              <a:t>Section 17 PACE</a:t>
            </a:r>
          </a:p>
        </p:txBody>
      </p:sp>
      <p:sp>
        <p:nvSpPr>
          <p:cNvPr id="73731" name="Rectangle 3"/>
          <p:cNvSpPr>
            <a:spLocks noGrp="1" noChangeArrowheads="1"/>
          </p:cNvSpPr>
          <p:nvPr>
            <p:ph type="body" idx="1"/>
          </p:nvPr>
        </p:nvSpPr>
        <p:spPr>
          <a:xfrm>
            <a:off x="1981200" y="1556792"/>
            <a:ext cx="4906888" cy="1972816"/>
          </a:xfrm>
        </p:spPr>
        <p:txBody>
          <a:bodyPr/>
          <a:lstStyle/>
          <a:p>
            <a:pPr>
              <a:lnSpc>
                <a:spcPct val="90000"/>
              </a:lnSpc>
              <a:spcBef>
                <a:spcPct val="20000"/>
              </a:spcBef>
              <a:spcAft>
                <a:spcPct val="0"/>
              </a:spcAft>
            </a:pPr>
            <a:r>
              <a:rPr lang="en-GB" altLang="en-US" dirty="0"/>
              <a:t>Recapturing a person unlawfully at large and whom he is pursuing</a:t>
            </a:r>
          </a:p>
        </p:txBody>
      </p:sp>
      <p:sp>
        <p:nvSpPr>
          <p:cNvPr id="5" name="Rectangle 3"/>
          <p:cNvSpPr txBox="1">
            <a:spLocks noChangeArrowheads="1"/>
          </p:cNvSpPr>
          <p:nvPr/>
        </p:nvSpPr>
        <p:spPr bwMode="auto">
          <a:xfrm>
            <a:off x="1981200" y="4537222"/>
            <a:ext cx="4906888" cy="191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32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32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32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32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32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2000">
                <a:solidFill>
                  <a:schemeClr val="accent2"/>
                </a:solidFill>
                <a:latin typeface="+mn-lt"/>
              </a:defRPr>
            </a:lvl6pPr>
            <a:lvl7pPr marL="2971800" indent="-228600" algn="l" rtl="0" fontAlgn="base">
              <a:spcBef>
                <a:spcPct val="20000"/>
              </a:spcBef>
              <a:spcAft>
                <a:spcPct val="0"/>
              </a:spcAft>
              <a:buChar char="»"/>
              <a:defRPr sz="2000">
                <a:solidFill>
                  <a:schemeClr val="accent2"/>
                </a:solidFill>
                <a:latin typeface="+mn-lt"/>
              </a:defRPr>
            </a:lvl7pPr>
            <a:lvl8pPr marL="3429000" indent="-228600" algn="l" rtl="0" fontAlgn="base">
              <a:spcBef>
                <a:spcPct val="20000"/>
              </a:spcBef>
              <a:spcAft>
                <a:spcPct val="0"/>
              </a:spcAft>
              <a:buChar char="»"/>
              <a:defRPr sz="2000">
                <a:solidFill>
                  <a:schemeClr val="accent2"/>
                </a:solidFill>
                <a:latin typeface="+mn-lt"/>
              </a:defRPr>
            </a:lvl8pPr>
            <a:lvl9pPr marL="3886200" indent="-228600" algn="l" rtl="0" fontAlgn="base">
              <a:spcBef>
                <a:spcPct val="20000"/>
              </a:spcBef>
              <a:spcAft>
                <a:spcPct val="0"/>
              </a:spcAft>
              <a:buChar char="»"/>
              <a:defRPr sz="2000">
                <a:solidFill>
                  <a:schemeClr val="accent2"/>
                </a:solidFill>
                <a:latin typeface="+mn-lt"/>
              </a:defRPr>
            </a:lvl9pPr>
          </a:lstStyle>
          <a:p>
            <a:pPr>
              <a:lnSpc>
                <a:spcPct val="90000"/>
              </a:lnSpc>
            </a:pPr>
            <a:r>
              <a:rPr lang="en-GB" altLang="en-US" kern="0" dirty="0">
                <a:solidFill>
                  <a:srgbClr val="333399"/>
                </a:solidFill>
              </a:rPr>
              <a:t>Saving life and limb or prevent serious damage to property</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l="46032" b="30991"/>
          <a:stretch/>
        </p:blipFill>
        <p:spPr>
          <a:xfrm>
            <a:off x="6888089" y="1124745"/>
            <a:ext cx="3419871" cy="2912031"/>
          </a:xfrm>
          <a:prstGeom prst="rect">
            <a:avLst/>
          </a:prstGeom>
          <a:effectLst>
            <a:softEdge rad="317500"/>
          </a:effectLst>
        </p:spPr>
      </p:pic>
      <p:pic>
        <p:nvPicPr>
          <p:cNvPr id="3" name="Picture 2"/>
          <p:cNvPicPr>
            <a:picLocks noChangeAspect="1"/>
          </p:cNvPicPr>
          <p:nvPr/>
        </p:nvPicPr>
        <p:blipFill rotWithShape="1">
          <a:blip r:embed="rId4" cstate="print">
            <a:extLst>
              <a:ext uri="{28A0092B-C50C-407E-A947-70E740481C1C}">
                <a14:useLocalDpi xmlns:a14="http://schemas.microsoft.com/office/drawing/2010/main" val="0"/>
              </a:ext>
            </a:extLst>
          </a:blip>
          <a:srcRect l="18887" r="2719"/>
          <a:stretch/>
        </p:blipFill>
        <p:spPr>
          <a:xfrm>
            <a:off x="6888089" y="4043784"/>
            <a:ext cx="3419871" cy="2895600"/>
          </a:xfrm>
          <a:prstGeom prst="rect">
            <a:avLst/>
          </a:prstGeom>
          <a:effectLst>
            <a:softEdge rad="317500"/>
          </a:effectLst>
        </p:spPr>
      </p:pic>
    </p:spTree>
    <p:extLst>
      <p:ext uri="{BB962C8B-B14F-4D97-AF65-F5344CB8AC3E}">
        <p14:creationId xmlns:p14="http://schemas.microsoft.com/office/powerpoint/2010/main" val="63501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par>
                                <p:cTn id="13" presetID="10"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74638"/>
            <a:ext cx="8229600" cy="490066"/>
          </a:xfrm>
        </p:spPr>
        <p:txBody>
          <a:bodyPr/>
          <a:lstStyle/>
          <a:p>
            <a:r>
              <a:rPr lang="en-GB" dirty="0">
                <a:solidFill>
                  <a:schemeClr val="tx1"/>
                </a:solidFill>
              </a:rPr>
              <a:t>Section 18 (1) </a:t>
            </a:r>
            <a:r>
              <a:rPr lang="en-GB" b="1" dirty="0"/>
              <a:t>PACE</a:t>
            </a:r>
          </a:p>
        </p:txBody>
      </p:sp>
      <p:sp>
        <p:nvSpPr>
          <p:cNvPr id="3" name="Content Placeholder 2"/>
          <p:cNvSpPr>
            <a:spLocks noGrp="1"/>
          </p:cNvSpPr>
          <p:nvPr>
            <p:ph sz="half" idx="1"/>
          </p:nvPr>
        </p:nvSpPr>
        <p:spPr>
          <a:xfrm>
            <a:off x="1843156" y="1495264"/>
            <a:ext cx="4737879" cy="1789720"/>
          </a:xfrm>
        </p:spPr>
        <p:txBody>
          <a:bodyPr/>
          <a:lstStyle/>
          <a:p>
            <a:r>
              <a:rPr lang="en-GB" altLang="en-US" sz="3200" dirty="0"/>
              <a:t>A constable may enter and search any premises </a:t>
            </a:r>
            <a:r>
              <a:rPr lang="en-GB" altLang="en-US" sz="3200" dirty="0">
                <a:solidFill>
                  <a:srgbClr val="FF0000"/>
                </a:solidFill>
              </a:rPr>
              <a:t>occupied</a:t>
            </a:r>
            <a:endParaRPr lang="en-GB" sz="3200" dirty="0"/>
          </a:p>
        </p:txBody>
      </p:sp>
      <p:pic>
        <p:nvPicPr>
          <p:cNvPr id="9" name="Content Placeholder 8"/>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6609859" y="1196752"/>
            <a:ext cx="3259927" cy="2448272"/>
          </a:xfrm>
          <a:effectLst>
            <a:softEdge rad="317500"/>
          </a:effectLst>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85407" y="3810000"/>
            <a:ext cx="3236416" cy="2427312"/>
          </a:xfrm>
          <a:prstGeom prst="rect">
            <a:avLst/>
          </a:prstGeom>
          <a:effectLst>
            <a:softEdge rad="317500"/>
          </a:effectLst>
        </p:spPr>
      </p:pic>
      <p:sp>
        <p:nvSpPr>
          <p:cNvPr id="11" name="Content Placeholder 2"/>
          <p:cNvSpPr txBox="1">
            <a:spLocks/>
          </p:cNvSpPr>
          <p:nvPr/>
        </p:nvSpPr>
        <p:spPr bwMode="auto">
          <a:xfrm>
            <a:off x="1857401" y="3943536"/>
            <a:ext cx="4737879"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0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18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18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1800">
                <a:solidFill>
                  <a:schemeClr val="accent2"/>
                </a:solidFill>
                <a:latin typeface="+mn-lt"/>
              </a:defRPr>
            </a:lvl6pPr>
            <a:lvl7pPr marL="2971800" indent="-228600" algn="l" rtl="0" fontAlgn="base">
              <a:spcBef>
                <a:spcPct val="20000"/>
              </a:spcBef>
              <a:spcAft>
                <a:spcPct val="0"/>
              </a:spcAft>
              <a:buChar char="»"/>
              <a:defRPr sz="1800">
                <a:solidFill>
                  <a:schemeClr val="accent2"/>
                </a:solidFill>
                <a:latin typeface="+mn-lt"/>
              </a:defRPr>
            </a:lvl7pPr>
            <a:lvl8pPr marL="3429000" indent="-228600" algn="l" rtl="0" fontAlgn="base">
              <a:spcBef>
                <a:spcPct val="20000"/>
              </a:spcBef>
              <a:spcAft>
                <a:spcPct val="0"/>
              </a:spcAft>
              <a:buChar char="»"/>
              <a:defRPr sz="1800">
                <a:solidFill>
                  <a:schemeClr val="accent2"/>
                </a:solidFill>
                <a:latin typeface="+mn-lt"/>
              </a:defRPr>
            </a:lvl8pPr>
            <a:lvl9pPr marL="3886200" indent="-228600" algn="l" rtl="0" fontAlgn="base">
              <a:spcBef>
                <a:spcPct val="20000"/>
              </a:spcBef>
              <a:spcAft>
                <a:spcPct val="0"/>
              </a:spcAft>
              <a:buChar char="»"/>
              <a:defRPr sz="1800">
                <a:solidFill>
                  <a:schemeClr val="accent2"/>
                </a:solidFill>
                <a:latin typeface="+mn-lt"/>
              </a:defRPr>
            </a:lvl9pPr>
          </a:lstStyle>
          <a:p>
            <a:r>
              <a:rPr lang="en-GB" altLang="en-US" sz="3200" kern="0" dirty="0">
                <a:solidFill>
                  <a:srgbClr val="333399"/>
                </a:solidFill>
              </a:rPr>
              <a:t>or </a:t>
            </a:r>
            <a:r>
              <a:rPr lang="en-GB" altLang="en-US" sz="3200" kern="0" dirty="0">
                <a:solidFill>
                  <a:srgbClr val="FF0000"/>
                </a:solidFill>
              </a:rPr>
              <a:t>controlled</a:t>
            </a:r>
            <a:r>
              <a:rPr lang="en-GB" altLang="en-US" sz="3200" kern="0" dirty="0">
                <a:solidFill>
                  <a:srgbClr val="333399"/>
                </a:solidFill>
              </a:rPr>
              <a:t> by a person under arrest for an indictable offence</a:t>
            </a:r>
            <a:endParaRPr lang="en-GB" sz="3200" kern="0" dirty="0">
              <a:solidFill>
                <a:srgbClr val="333399"/>
              </a:solidFill>
            </a:endParaRPr>
          </a:p>
        </p:txBody>
      </p:sp>
    </p:spTree>
    <p:extLst>
      <p:ext uri="{BB962C8B-B14F-4D97-AF65-F5344CB8AC3E}">
        <p14:creationId xmlns:p14="http://schemas.microsoft.com/office/powerpoint/2010/main" val="36565720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par>
                                <p:cTn id="17" presetID="10"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16080" y="3969060"/>
            <a:ext cx="3343920" cy="2507940"/>
          </a:xfrm>
          <a:prstGeom prst="rect">
            <a:avLst/>
          </a:prstGeom>
          <a:effectLst>
            <a:softEdge rad="317500"/>
          </a:effectLst>
        </p:spPr>
      </p:pic>
      <p:pic>
        <p:nvPicPr>
          <p:cNvPr id="4" name="Content Placeholder 3"/>
          <p:cNvPicPr>
            <a:picLocks noGrp="1" noChangeAspect="1"/>
          </p:cNvPicPr>
          <p:nvPr>
            <p:ph sz="half" idx="2"/>
          </p:nvPr>
        </p:nvPicPr>
        <p:blipFill>
          <a:blip r:embed="rId4" cstate="print">
            <a:extLst>
              <a:ext uri="{28A0092B-C50C-407E-A947-70E740481C1C}">
                <a14:useLocalDpi xmlns:a14="http://schemas.microsoft.com/office/drawing/2010/main" val="0"/>
              </a:ext>
            </a:extLst>
          </a:blip>
          <a:stretch>
            <a:fillRect/>
          </a:stretch>
        </p:blipFill>
        <p:spPr>
          <a:xfrm>
            <a:off x="6816080" y="1268760"/>
            <a:ext cx="3237636" cy="2481956"/>
          </a:xfrm>
          <a:effectLst>
            <a:softEdge rad="317500"/>
          </a:effectLst>
        </p:spPr>
      </p:pic>
      <p:sp>
        <p:nvSpPr>
          <p:cNvPr id="2" name="Title 1"/>
          <p:cNvSpPr>
            <a:spLocks noGrp="1"/>
          </p:cNvSpPr>
          <p:nvPr>
            <p:ph type="title"/>
          </p:nvPr>
        </p:nvSpPr>
        <p:spPr>
          <a:xfrm>
            <a:off x="1981200" y="274638"/>
            <a:ext cx="8229600" cy="490066"/>
          </a:xfrm>
        </p:spPr>
        <p:txBody>
          <a:bodyPr/>
          <a:lstStyle/>
          <a:p>
            <a:r>
              <a:rPr lang="en-GB" dirty="0">
                <a:solidFill>
                  <a:schemeClr val="tx1"/>
                </a:solidFill>
              </a:rPr>
              <a:t>Section 18 (1) PACE</a:t>
            </a:r>
          </a:p>
        </p:txBody>
      </p:sp>
      <p:sp>
        <p:nvSpPr>
          <p:cNvPr id="3" name="Content Placeholder 2"/>
          <p:cNvSpPr>
            <a:spLocks noGrp="1"/>
          </p:cNvSpPr>
          <p:nvPr>
            <p:ph sz="half" idx="1"/>
          </p:nvPr>
        </p:nvSpPr>
        <p:spPr>
          <a:xfrm>
            <a:off x="2008177" y="4149080"/>
            <a:ext cx="4807903" cy="2720458"/>
          </a:xfrm>
        </p:spPr>
        <p:txBody>
          <a:bodyPr/>
          <a:lstStyle/>
          <a:p>
            <a:pPr>
              <a:buClr>
                <a:srgbClr val="F1F46A"/>
              </a:buClr>
              <a:buSzPct val="50000"/>
            </a:pPr>
            <a:r>
              <a:rPr lang="en-GB" altLang="en-US" sz="3200" dirty="0"/>
              <a:t>or </a:t>
            </a:r>
            <a:r>
              <a:rPr lang="en-GB" altLang="en-US" sz="3200" u="sng" dirty="0">
                <a:solidFill>
                  <a:srgbClr val="FF3300"/>
                </a:solidFill>
              </a:rPr>
              <a:t>another indictable offence</a:t>
            </a:r>
            <a:r>
              <a:rPr lang="en-GB" altLang="en-US" sz="3200" dirty="0"/>
              <a:t> which is connected with or similar to that offence</a:t>
            </a:r>
          </a:p>
        </p:txBody>
      </p:sp>
      <p:sp>
        <p:nvSpPr>
          <p:cNvPr id="11" name="Content Placeholder 2"/>
          <p:cNvSpPr txBox="1">
            <a:spLocks/>
          </p:cNvSpPr>
          <p:nvPr/>
        </p:nvSpPr>
        <p:spPr bwMode="auto">
          <a:xfrm>
            <a:off x="1991544" y="1005767"/>
            <a:ext cx="4968552" cy="29799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None/>
              <a:defRPr sz="2400">
                <a:solidFill>
                  <a:schemeClr val="accent2"/>
                </a:solidFill>
                <a:latin typeface="+mn-lt"/>
                <a:ea typeface="ＭＳ Ｐゴシック" pitchFamily="-112" charset="-128"/>
                <a:cs typeface="ＭＳ Ｐゴシック" pitchFamily="-112" charset="-128"/>
              </a:defRPr>
            </a:lvl1pPr>
            <a:lvl2pPr marL="457200" indent="0" algn="l" rtl="0" eaLnBrk="0" fontAlgn="base" hangingPunct="0">
              <a:spcBef>
                <a:spcPct val="20000"/>
              </a:spcBef>
              <a:spcAft>
                <a:spcPct val="0"/>
              </a:spcAft>
              <a:buNone/>
              <a:defRPr sz="2400">
                <a:solidFill>
                  <a:schemeClr val="accent2"/>
                </a:solidFill>
                <a:latin typeface="+mn-lt"/>
                <a:ea typeface="ＭＳ Ｐゴシック" pitchFamily="-112" charset="-128"/>
              </a:defRPr>
            </a:lvl2pPr>
            <a:lvl3pPr marL="914400" indent="0" algn="l" rtl="0" eaLnBrk="0" fontAlgn="base" hangingPunct="0">
              <a:spcBef>
                <a:spcPct val="20000"/>
              </a:spcBef>
              <a:spcAft>
                <a:spcPct val="0"/>
              </a:spcAft>
              <a:buNone/>
              <a:defRPr sz="2000">
                <a:solidFill>
                  <a:schemeClr val="accent2"/>
                </a:solidFill>
                <a:latin typeface="+mn-lt"/>
                <a:ea typeface="ＭＳ Ｐゴシック" pitchFamily="-112" charset="-128"/>
              </a:defRPr>
            </a:lvl3pPr>
            <a:lvl4pPr marL="1371600" indent="0" algn="l" rtl="0" eaLnBrk="0" fontAlgn="base" hangingPunct="0">
              <a:spcBef>
                <a:spcPct val="20000"/>
              </a:spcBef>
              <a:spcAft>
                <a:spcPct val="0"/>
              </a:spcAft>
              <a:buNone/>
              <a:defRPr sz="1800">
                <a:solidFill>
                  <a:schemeClr val="accent2"/>
                </a:solidFill>
                <a:latin typeface="+mn-lt"/>
                <a:ea typeface="ＭＳ Ｐゴシック" pitchFamily="-112" charset="-128"/>
              </a:defRPr>
            </a:lvl4pPr>
            <a:lvl5pPr marL="1828800" indent="0" algn="l" rtl="0" eaLnBrk="0" fontAlgn="base" hangingPunct="0">
              <a:spcBef>
                <a:spcPct val="20000"/>
              </a:spcBef>
              <a:spcAft>
                <a:spcPct val="0"/>
              </a:spcAft>
              <a:buNone/>
              <a:defRPr sz="1800">
                <a:solidFill>
                  <a:schemeClr val="accent2"/>
                </a:solidFill>
                <a:latin typeface="+mn-lt"/>
                <a:ea typeface="ＭＳ Ｐゴシック" pitchFamily="-112" charset="-128"/>
              </a:defRPr>
            </a:lvl5pPr>
            <a:lvl6pPr marL="2514600" indent="-228600" algn="l" rtl="0" fontAlgn="base">
              <a:spcBef>
                <a:spcPct val="20000"/>
              </a:spcBef>
              <a:spcAft>
                <a:spcPct val="0"/>
              </a:spcAft>
              <a:buChar char="»"/>
              <a:defRPr sz="1800">
                <a:solidFill>
                  <a:schemeClr val="accent2"/>
                </a:solidFill>
                <a:latin typeface="+mn-lt"/>
              </a:defRPr>
            </a:lvl6pPr>
            <a:lvl7pPr marL="2971800" indent="-228600" algn="l" rtl="0" fontAlgn="base">
              <a:spcBef>
                <a:spcPct val="20000"/>
              </a:spcBef>
              <a:spcAft>
                <a:spcPct val="0"/>
              </a:spcAft>
              <a:buChar char="»"/>
              <a:defRPr sz="1800">
                <a:solidFill>
                  <a:schemeClr val="accent2"/>
                </a:solidFill>
                <a:latin typeface="+mn-lt"/>
              </a:defRPr>
            </a:lvl7pPr>
            <a:lvl8pPr marL="3429000" indent="-228600" algn="l" rtl="0" fontAlgn="base">
              <a:spcBef>
                <a:spcPct val="20000"/>
              </a:spcBef>
              <a:spcAft>
                <a:spcPct val="0"/>
              </a:spcAft>
              <a:buChar char="»"/>
              <a:defRPr sz="1800">
                <a:solidFill>
                  <a:schemeClr val="accent2"/>
                </a:solidFill>
                <a:latin typeface="+mn-lt"/>
              </a:defRPr>
            </a:lvl8pPr>
            <a:lvl9pPr marL="3886200" indent="-228600" algn="l" rtl="0" fontAlgn="base">
              <a:spcBef>
                <a:spcPct val="20000"/>
              </a:spcBef>
              <a:spcAft>
                <a:spcPct val="0"/>
              </a:spcAft>
              <a:buChar char="»"/>
              <a:defRPr sz="1800">
                <a:solidFill>
                  <a:schemeClr val="accent2"/>
                </a:solidFill>
                <a:latin typeface="+mn-lt"/>
              </a:defRPr>
            </a:lvl9pPr>
          </a:lstStyle>
          <a:p>
            <a:pPr>
              <a:buClr>
                <a:srgbClr val="F1F46A"/>
              </a:buClr>
              <a:buSzPct val="50000"/>
            </a:pPr>
            <a:r>
              <a:rPr lang="en-GB" altLang="en-US" sz="3200" kern="0" dirty="0">
                <a:solidFill>
                  <a:srgbClr val="333399"/>
                </a:solidFill>
              </a:rPr>
              <a:t>if he has reasonable grounds for suspecting that there is  on the premises evidence relating to </a:t>
            </a:r>
            <a:r>
              <a:rPr lang="en-GB" altLang="en-US" sz="3200" u="sng" kern="0" dirty="0">
                <a:solidFill>
                  <a:srgbClr val="FF3300"/>
                </a:solidFill>
              </a:rPr>
              <a:t>that offence</a:t>
            </a:r>
            <a:endParaRPr lang="en-GB" altLang="en-US" sz="3200" kern="0" dirty="0">
              <a:solidFill>
                <a:srgbClr val="333399"/>
              </a:solidFill>
            </a:endParaRPr>
          </a:p>
        </p:txBody>
      </p:sp>
    </p:spTree>
    <p:extLst>
      <p:ext uri="{BB962C8B-B14F-4D97-AF65-F5344CB8AC3E}">
        <p14:creationId xmlns:p14="http://schemas.microsoft.com/office/powerpoint/2010/main" val="3398386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fade">
                                      <p:cBhvr>
                                        <p:cTn id="15" dur="500"/>
                                        <p:tgtEl>
                                          <p:spTgt spid="3">
                                            <p:txEl>
                                              <p:pRg st="0" end="0"/>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en-GB" altLang="en-US" dirty="0"/>
              <a:t>Section 18(5) PACE</a:t>
            </a:r>
          </a:p>
        </p:txBody>
      </p:sp>
      <p:sp>
        <p:nvSpPr>
          <p:cNvPr id="10243" name="Rectangle 3"/>
          <p:cNvSpPr>
            <a:spLocks noGrp="1" noChangeArrowheads="1"/>
          </p:cNvSpPr>
          <p:nvPr>
            <p:ph type="body" idx="1"/>
          </p:nvPr>
        </p:nvSpPr>
        <p:spPr>
          <a:xfrm>
            <a:off x="1775520" y="1268760"/>
            <a:ext cx="5112568" cy="5400600"/>
          </a:xfrm>
        </p:spPr>
        <p:txBody>
          <a:bodyPr/>
          <a:lstStyle/>
          <a:p>
            <a:r>
              <a:rPr lang="en-GB" altLang="en-US" dirty="0"/>
              <a:t>A constable may conduct a search before taking the person to a police station without obtaining an authorisation from an inspector if the presence of that person is necessary for an effective investigation.</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3972" y="1268760"/>
            <a:ext cx="4078533" cy="5184576"/>
          </a:xfrm>
          <a:prstGeom prst="rect">
            <a:avLst/>
          </a:prstGeom>
          <a:effectLst>
            <a:softEdge rad="317500"/>
          </a:effectLst>
        </p:spPr>
      </p:pic>
    </p:spTree>
    <p:extLst>
      <p:ext uri="{BB962C8B-B14F-4D97-AF65-F5344CB8AC3E}">
        <p14:creationId xmlns:p14="http://schemas.microsoft.com/office/powerpoint/2010/main" val="1615523956"/>
      </p:ext>
    </p:extLst>
  </p:cSld>
  <p:clrMapOvr>
    <a:masterClrMapping/>
  </p:clrMapOv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r>
              <a:rPr lang="en-GB" altLang="en-US"/>
              <a:t>Section 19(2) PACE</a:t>
            </a:r>
          </a:p>
        </p:txBody>
      </p:sp>
      <p:sp>
        <p:nvSpPr>
          <p:cNvPr id="78851" name="Rectangle 3"/>
          <p:cNvSpPr>
            <a:spLocks noGrp="1" noChangeArrowheads="1"/>
          </p:cNvSpPr>
          <p:nvPr>
            <p:ph type="body" idx="1"/>
          </p:nvPr>
        </p:nvSpPr>
        <p:spPr>
          <a:xfrm>
            <a:off x="1981200" y="1196753"/>
            <a:ext cx="4906888" cy="4929411"/>
          </a:xfrm>
        </p:spPr>
        <p:txBody>
          <a:bodyPr/>
          <a:lstStyle/>
          <a:p>
            <a:pPr>
              <a:lnSpc>
                <a:spcPct val="90000"/>
              </a:lnSpc>
              <a:spcBef>
                <a:spcPct val="20000"/>
              </a:spcBef>
              <a:spcAft>
                <a:spcPct val="0"/>
              </a:spcAft>
            </a:pPr>
            <a:r>
              <a:rPr lang="en-GB" altLang="en-US" dirty="0"/>
              <a:t>A Constable who is </a:t>
            </a:r>
            <a:r>
              <a:rPr lang="en-GB" altLang="en-US" dirty="0">
                <a:solidFill>
                  <a:srgbClr val="FF0000"/>
                </a:solidFill>
              </a:rPr>
              <a:t>lawfully</a:t>
            </a:r>
            <a:r>
              <a:rPr lang="en-GB" altLang="en-US" dirty="0"/>
              <a:t> on any premises may seize anything which is on the premises if he has reasonable grounds for believing that it has been obtained in consequence of the commission of </a:t>
            </a:r>
            <a:r>
              <a:rPr lang="en-GB" altLang="en-US" dirty="0">
                <a:solidFill>
                  <a:srgbClr val="FF3300"/>
                </a:solidFill>
              </a:rPr>
              <a:t>an offence</a:t>
            </a:r>
            <a:endParaRPr lang="en-GB" altLang="en-US" dirty="0"/>
          </a:p>
          <a:p>
            <a:pPr>
              <a:lnSpc>
                <a:spcPct val="90000"/>
              </a:lnSpc>
              <a:spcBef>
                <a:spcPct val="20000"/>
              </a:spcBef>
              <a:spcAft>
                <a:spcPct val="0"/>
              </a:spcAft>
            </a:pPr>
            <a:endParaRPr lang="en-GB" altLang="en-US" sz="2800"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60097" y="1340768"/>
            <a:ext cx="3309697" cy="4968552"/>
          </a:xfrm>
          <a:prstGeom prst="rect">
            <a:avLst/>
          </a:prstGeom>
          <a:effectLst>
            <a:softEdge rad="317500"/>
          </a:effectLst>
        </p:spPr>
      </p:pic>
    </p:spTree>
    <p:extLst>
      <p:ext uri="{BB962C8B-B14F-4D97-AF65-F5344CB8AC3E}">
        <p14:creationId xmlns:p14="http://schemas.microsoft.com/office/powerpoint/2010/main" val="1364593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p:txBody>
          <a:bodyPr/>
          <a:lstStyle/>
          <a:p>
            <a:r>
              <a:rPr lang="en-GB" altLang="en-US"/>
              <a:t>Section 19(2) PACE</a:t>
            </a:r>
          </a:p>
        </p:txBody>
      </p:sp>
      <p:sp>
        <p:nvSpPr>
          <p:cNvPr id="78851" name="Rectangle 3"/>
          <p:cNvSpPr>
            <a:spLocks noGrp="1" noChangeArrowheads="1"/>
          </p:cNvSpPr>
          <p:nvPr>
            <p:ph type="body" idx="1"/>
          </p:nvPr>
        </p:nvSpPr>
        <p:spPr>
          <a:xfrm>
            <a:off x="1981200" y="1772817"/>
            <a:ext cx="4402832" cy="4353347"/>
          </a:xfrm>
        </p:spPr>
        <p:txBody>
          <a:bodyPr/>
          <a:lstStyle/>
          <a:p>
            <a:pPr>
              <a:lnSpc>
                <a:spcPct val="90000"/>
              </a:lnSpc>
              <a:spcBef>
                <a:spcPct val="20000"/>
              </a:spcBef>
              <a:spcAft>
                <a:spcPct val="0"/>
              </a:spcAft>
            </a:pPr>
            <a:r>
              <a:rPr lang="en-GB" altLang="en-US" dirty="0"/>
              <a:t>or that it is evidence in relation to </a:t>
            </a:r>
            <a:r>
              <a:rPr lang="en-GB" altLang="en-US" dirty="0">
                <a:solidFill>
                  <a:srgbClr val="FF0000"/>
                </a:solidFill>
              </a:rPr>
              <a:t>an offence </a:t>
            </a:r>
            <a:r>
              <a:rPr lang="en-GB" altLang="en-US" dirty="0"/>
              <a:t>which he is investigating</a:t>
            </a:r>
          </a:p>
          <a:p>
            <a:pPr>
              <a:lnSpc>
                <a:spcPct val="90000"/>
              </a:lnSpc>
              <a:spcBef>
                <a:spcPct val="20000"/>
              </a:spcBef>
              <a:spcAft>
                <a:spcPct val="0"/>
              </a:spcAft>
            </a:pPr>
            <a:r>
              <a:rPr lang="en-GB" altLang="en-US" dirty="0"/>
              <a:t>or </a:t>
            </a:r>
            <a:r>
              <a:rPr lang="en-GB" altLang="en-US" dirty="0">
                <a:solidFill>
                  <a:srgbClr val="FF0000"/>
                </a:solidFill>
              </a:rPr>
              <a:t>any other offence </a:t>
            </a:r>
            <a:r>
              <a:rPr lang="en-GB" altLang="en-US" dirty="0"/>
              <a:t>and it is </a:t>
            </a:r>
            <a:r>
              <a:rPr lang="en-GB" altLang="en-US" dirty="0">
                <a:solidFill>
                  <a:srgbClr val="FF0000"/>
                </a:solidFill>
              </a:rPr>
              <a:t>necessary</a:t>
            </a:r>
            <a:r>
              <a:rPr lang="en-GB" altLang="en-US" dirty="0"/>
              <a:t> to seize in order to prevent it being:</a:t>
            </a:r>
          </a:p>
          <a:p>
            <a:pPr>
              <a:lnSpc>
                <a:spcPct val="90000"/>
              </a:lnSpc>
              <a:spcBef>
                <a:spcPct val="20000"/>
              </a:spcBef>
              <a:spcAft>
                <a:spcPct val="0"/>
              </a:spcAft>
            </a:pPr>
            <a:endParaRPr lang="en-GB" altLang="en-US" sz="2800" dirty="0"/>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t="22495" b="22343"/>
          <a:stretch/>
        </p:blipFill>
        <p:spPr>
          <a:xfrm>
            <a:off x="6734100" y="1340769"/>
            <a:ext cx="3394348" cy="1872387"/>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92278" y="3285164"/>
            <a:ext cx="2160106" cy="2880141"/>
          </a:xfrm>
          <a:prstGeom prst="rect">
            <a:avLst/>
          </a:prstGeom>
          <a:effectLst>
            <a:softEdge rad="317500"/>
          </a:effectLst>
        </p:spPr>
      </p:pic>
    </p:spTree>
    <p:extLst>
      <p:ext uri="{BB962C8B-B14F-4D97-AF65-F5344CB8AC3E}">
        <p14:creationId xmlns:p14="http://schemas.microsoft.com/office/powerpoint/2010/main" val="5805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body" idx="1"/>
          </p:nvPr>
        </p:nvSpPr>
        <p:spPr>
          <a:xfrm>
            <a:off x="2757488" y="914400"/>
            <a:ext cx="6578872" cy="5538936"/>
          </a:xfrm>
          <a:noFill/>
        </p:spPr>
        <p:txBody>
          <a:bodyPr vert="horz" wrap="square" lIns="90488" tIns="44450" rIns="90488" bIns="44450" numCol="1" anchor="t" anchorCtr="0" compatLnSpc="1">
            <a:prstTxWarp prst="textNoShape">
              <a:avLst/>
            </a:prstTxWarp>
          </a:bodyPr>
          <a:lstStyle/>
          <a:p>
            <a:pPr>
              <a:spcBef>
                <a:spcPct val="20000"/>
              </a:spcBef>
              <a:spcAft>
                <a:spcPct val="0"/>
              </a:spcAft>
            </a:pPr>
            <a:r>
              <a:rPr lang="en-GB" altLang="en-US" dirty="0">
                <a:solidFill>
                  <a:srgbClr val="FF0000"/>
                </a:solidFill>
              </a:rPr>
              <a:t>C</a:t>
            </a:r>
            <a:r>
              <a:rPr lang="en-GB" altLang="en-US" dirty="0"/>
              <a:t>ONCEALED</a:t>
            </a:r>
          </a:p>
          <a:p>
            <a:pPr>
              <a:spcBef>
                <a:spcPct val="20000"/>
              </a:spcBef>
              <a:spcAft>
                <a:spcPct val="0"/>
              </a:spcAft>
            </a:pPr>
            <a:r>
              <a:rPr lang="en-GB" altLang="en-US" dirty="0">
                <a:solidFill>
                  <a:srgbClr val="FF0000"/>
                </a:solidFill>
              </a:rPr>
              <a:t>L</a:t>
            </a:r>
            <a:r>
              <a:rPr lang="en-GB" altLang="en-US" dirty="0"/>
              <a:t>OST</a:t>
            </a:r>
          </a:p>
          <a:p>
            <a:pPr>
              <a:spcBef>
                <a:spcPct val="20000"/>
              </a:spcBef>
              <a:spcAft>
                <a:spcPct val="0"/>
              </a:spcAft>
            </a:pPr>
            <a:r>
              <a:rPr lang="en-GB" altLang="en-US" dirty="0">
                <a:solidFill>
                  <a:srgbClr val="FF0000"/>
                </a:solidFill>
              </a:rPr>
              <a:t>A</a:t>
            </a:r>
            <a:r>
              <a:rPr lang="en-GB" altLang="en-US" dirty="0"/>
              <a:t>LTERED</a:t>
            </a:r>
          </a:p>
          <a:p>
            <a:pPr>
              <a:spcBef>
                <a:spcPct val="20000"/>
              </a:spcBef>
              <a:spcAft>
                <a:spcPct val="0"/>
              </a:spcAft>
            </a:pPr>
            <a:r>
              <a:rPr lang="en-GB" altLang="en-US" dirty="0">
                <a:solidFill>
                  <a:srgbClr val="FF0000"/>
                </a:solidFill>
              </a:rPr>
              <a:t>D</a:t>
            </a:r>
            <a:r>
              <a:rPr lang="en-GB" altLang="en-US" dirty="0"/>
              <a:t>AMAGED</a:t>
            </a:r>
          </a:p>
          <a:p>
            <a:pPr>
              <a:spcBef>
                <a:spcPct val="20000"/>
              </a:spcBef>
              <a:spcAft>
                <a:spcPct val="0"/>
              </a:spcAft>
            </a:pPr>
            <a:r>
              <a:rPr lang="en-GB" altLang="en-US" dirty="0">
                <a:solidFill>
                  <a:srgbClr val="FF0000"/>
                </a:solidFill>
              </a:rPr>
              <a:t>D</a:t>
            </a:r>
            <a:r>
              <a:rPr lang="en-GB" altLang="en-US" dirty="0"/>
              <a:t>ESTROYED</a:t>
            </a:r>
          </a:p>
          <a:p>
            <a:pPr>
              <a:spcBef>
                <a:spcPct val="20000"/>
              </a:spcBef>
              <a:spcAft>
                <a:spcPct val="0"/>
              </a:spcAft>
            </a:pPr>
            <a:endParaRPr lang="en-GB" altLang="en-US" dirty="0"/>
          </a:p>
          <a:p>
            <a:pPr>
              <a:spcBef>
                <a:spcPct val="20000"/>
              </a:spcBef>
              <a:spcAft>
                <a:spcPct val="0"/>
              </a:spcAft>
            </a:pPr>
            <a:r>
              <a:rPr lang="en-GB" altLang="en-US" dirty="0"/>
              <a:t>Items subject to legal privilege may not be seized</a:t>
            </a:r>
          </a:p>
          <a:p>
            <a:pPr>
              <a:spcBef>
                <a:spcPct val="20000"/>
              </a:spcBef>
              <a:spcAft>
                <a:spcPct val="0"/>
              </a:spcAft>
              <a:buClr>
                <a:srgbClr val="F1F46A"/>
              </a:buClr>
              <a:buSzPct val="50000"/>
              <a:buFontTx/>
              <a:buNone/>
            </a:pPr>
            <a:endParaRPr lang="en-GB" altLang="en-US" dirty="0"/>
          </a:p>
        </p:txBody>
      </p:sp>
    </p:spTree>
    <p:extLst>
      <p:ext uri="{BB962C8B-B14F-4D97-AF65-F5344CB8AC3E}">
        <p14:creationId xmlns:p14="http://schemas.microsoft.com/office/powerpoint/2010/main" val="2445463208"/>
      </p:ext>
    </p:extLst>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en-GB" altLang="en-US"/>
              <a:t>Premises occupied</a:t>
            </a:r>
          </a:p>
        </p:txBody>
      </p:sp>
      <p:sp>
        <p:nvSpPr>
          <p:cNvPr id="13315" name="Rectangle 3"/>
          <p:cNvSpPr>
            <a:spLocks noGrp="1" noChangeArrowheads="1"/>
          </p:cNvSpPr>
          <p:nvPr>
            <p:ph type="body" idx="1"/>
          </p:nvPr>
        </p:nvSpPr>
        <p:spPr>
          <a:xfrm>
            <a:off x="1981200" y="908720"/>
            <a:ext cx="4762872" cy="5688632"/>
          </a:xfrm>
        </p:spPr>
        <p:txBody>
          <a:bodyPr/>
          <a:lstStyle/>
          <a:p>
            <a:pPr>
              <a:spcAft>
                <a:spcPts val="3000"/>
              </a:spcAft>
            </a:pPr>
            <a:r>
              <a:rPr lang="en-GB" altLang="en-US" dirty="0"/>
              <a:t>You must:</a:t>
            </a:r>
          </a:p>
          <a:p>
            <a:pPr>
              <a:spcBef>
                <a:spcPts val="0"/>
              </a:spcBef>
              <a:spcAft>
                <a:spcPts val="3000"/>
              </a:spcAft>
            </a:pPr>
            <a:r>
              <a:rPr lang="en-GB" altLang="en-US" dirty="0"/>
              <a:t>Identify yourself any person accompanying and their role. </a:t>
            </a:r>
          </a:p>
          <a:p>
            <a:pPr>
              <a:spcBef>
                <a:spcPts val="0"/>
              </a:spcBef>
              <a:spcAft>
                <a:spcPts val="3000"/>
              </a:spcAft>
            </a:pPr>
            <a:r>
              <a:rPr lang="en-GB" altLang="en-US" dirty="0"/>
              <a:t>If not in uniform Show warrant card.</a:t>
            </a:r>
          </a:p>
          <a:p>
            <a:pPr>
              <a:spcBef>
                <a:spcPct val="20000"/>
              </a:spcBef>
              <a:spcAft>
                <a:spcPct val="0"/>
              </a:spcAft>
            </a:pPr>
            <a:r>
              <a:rPr lang="en-GB" altLang="en-US" dirty="0"/>
              <a:t>State the purpose and grounds for search.</a:t>
            </a:r>
            <a:r>
              <a:rPr lang="en-GB" altLang="en-US" b="1" dirty="0">
                <a:solidFill>
                  <a:schemeClr val="hlink"/>
                </a:solidFill>
              </a:rPr>
              <a:t> </a:t>
            </a:r>
          </a:p>
          <a:p>
            <a:pPr>
              <a:spcBef>
                <a:spcPct val="20000"/>
              </a:spcBef>
              <a:spcAft>
                <a:spcPct val="0"/>
              </a:spcAft>
            </a:pPr>
            <a:endParaRPr lang="en-GB" altLang="en-US"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53972" y="1268760"/>
            <a:ext cx="4078533" cy="5184576"/>
          </a:xfrm>
          <a:prstGeom prst="rect">
            <a:avLst/>
          </a:prstGeom>
          <a:effectLst>
            <a:softEdge rad="317500"/>
          </a:effectLst>
        </p:spPr>
      </p:pic>
    </p:spTree>
    <p:extLst>
      <p:ext uri="{BB962C8B-B14F-4D97-AF65-F5344CB8AC3E}">
        <p14:creationId xmlns:p14="http://schemas.microsoft.com/office/powerpoint/2010/main" val="268284813"/>
      </p:ext>
    </p:extLst>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use of force.jpg"/>
          <p:cNvPicPr>
            <a:picLocks noChangeAspect="1"/>
          </p:cNvPicPr>
          <p:nvPr/>
        </p:nvPicPr>
        <p:blipFill>
          <a:blip r:embed="rId3" cstate="print">
            <a:duotone>
              <a:schemeClr val="accent3">
                <a:shade val="45000"/>
                <a:satMod val="135000"/>
              </a:schemeClr>
              <a:prstClr val="white"/>
            </a:duotone>
          </a:blip>
          <a:srcRect l="3314" r="3314"/>
          <a:stretch>
            <a:fillRect/>
          </a:stretch>
        </p:blipFill>
        <p:spPr>
          <a:xfrm>
            <a:off x="1524000" y="-27384"/>
            <a:ext cx="9144000" cy="6917339"/>
          </a:xfrm>
          <a:prstGeom prst="rect">
            <a:avLst/>
          </a:prstGeom>
        </p:spPr>
      </p:pic>
      <p:sp>
        <p:nvSpPr>
          <p:cNvPr id="19458" name="Rectangle 2"/>
          <p:cNvSpPr>
            <a:spLocks noGrp="1" noChangeArrowheads="1"/>
          </p:cNvSpPr>
          <p:nvPr>
            <p:ph type="title"/>
          </p:nvPr>
        </p:nvSpPr>
        <p:spPr/>
        <p:txBody>
          <a:bodyPr/>
          <a:lstStyle/>
          <a:p>
            <a:r>
              <a:rPr lang="en-GB" altLang="en-US"/>
              <a:t>Section 117 PACE</a:t>
            </a:r>
          </a:p>
        </p:txBody>
      </p:sp>
      <p:sp>
        <p:nvSpPr>
          <p:cNvPr id="19459" name="Rectangle 3"/>
          <p:cNvSpPr>
            <a:spLocks noGrp="1" noChangeArrowheads="1"/>
          </p:cNvSpPr>
          <p:nvPr>
            <p:ph type="body" idx="1"/>
          </p:nvPr>
        </p:nvSpPr>
        <p:spPr/>
        <p:txBody>
          <a:bodyPr/>
          <a:lstStyle/>
          <a:p>
            <a:pPr>
              <a:spcBef>
                <a:spcPts val="0"/>
              </a:spcBef>
              <a:spcAft>
                <a:spcPts val="1800"/>
              </a:spcAft>
            </a:pPr>
            <a:r>
              <a:rPr lang="en-GB" altLang="en-US" dirty="0"/>
              <a:t>Occupier has refused entry</a:t>
            </a:r>
          </a:p>
          <a:p>
            <a:pPr algn="just">
              <a:spcBef>
                <a:spcPts val="0"/>
              </a:spcBef>
              <a:spcAft>
                <a:spcPts val="1800"/>
              </a:spcAft>
            </a:pPr>
            <a:r>
              <a:rPr lang="en-GB" altLang="en-US" dirty="0"/>
              <a:t>It is impossible to communicate</a:t>
            </a:r>
          </a:p>
          <a:p>
            <a:pPr algn="just">
              <a:spcBef>
                <a:spcPts val="0"/>
              </a:spcBef>
              <a:spcAft>
                <a:spcPts val="1800"/>
              </a:spcAft>
            </a:pPr>
            <a:r>
              <a:rPr lang="en-GB" altLang="en-US" dirty="0"/>
              <a:t>premises are unoccupied or, </a:t>
            </a:r>
          </a:p>
          <a:p>
            <a:pPr algn="just">
              <a:spcBef>
                <a:spcPts val="0"/>
              </a:spcBef>
              <a:spcAft>
                <a:spcPts val="1800"/>
              </a:spcAft>
            </a:pPr>
            <a:r>
              <a:rPr lang="en-GB" altLang="en-US" dirty="0"/>
              <a:t>Occupier is known to be absent</a:t>
            </a:r>
          </a:p>
          <a:p>
            <a:pPr algn="just">
              <a:spcBef>
                <a:spcPts val="0"/>
              </a:spcBef>
              <a:spcAft>
                <a:spcPts val="0"/>
              </a:spcAft>
            </a:pPr>
            <a:r>
              <a:rPr lang="en-GB" altLang="en-US" dirty="0"/>
              <a:t>Reasonable grounds to believe that:</a:t>
            </a:r>
          </a:p>
          <a:p>
            <a:pPr algn="just">
              <a:spcBef>
                <a:spcPts val="0"/>
              </a:spcBef>
              <a:spcAft>
                <a:spcPts val="0"/>
              </a:spcAft>
            </a:pPr>
            <a:r>
              <a:rPr lang="en-GB" altLang="en-US" dirty="0"/>
              <a:t>frustrate the object of the search</a:t>
            </a:r>
          </a:p>
          <a:p>
            <a:pPr algn="just">
              <a:spcBef>
                <a:spcPts val="0"/>
              </a:spcBef>
              <a:spcAft>
                <a:spcPts val="0"/>
              </a:spcAft>
            </a:pPr>
            <a:r>
              <a:rPr lang="en-GB" altLang="en-US" dirty="0"/>
              <a:t>Endanger officers or other persons</a:t>
            </a:r>
          </a:p>
        </p:txBody>
      </p:sp>
    </p:spTree>
    <p:extLst>
      <p:ext uri="{BB962C8B-B14F-4D97-AF65-F5344CB8AC3E}">
        <p14:creationId xmlns:p14="http://schemas.microsoft.com/office/powerpoint/2010/main" val="1955063080"/>
      </p:ext>
    </p:extLst>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417" y="1"/>
            <a:ext cx="10972800" cy="1232451"/>
          </a:xfrm>
        </p:spPr>
        <p:txBody>
          <a:bodyPr/>
          <a:lstStyle/>
          <a:p>
            <a:r>
              <a:rPr lang="en-GB" dirty="0"/>
              <a:t>There are some exercises on this power point to reinforce your learning. </a:t>
            </a:r>
          </a:p>
        </p:txBody>
      </p:sp>
      <p:pic>
        <p:nvPicPr>
          <p:cNvPr id="4" name="Content Placeholder 3"/>
          <p:cNvPicPr>
            <a:picLocks noGrp="1" noChangeAspect="1"/>
          </p:cNvPicPr>
          <p:nvPr>
            <p:ph idx="1"/>
          </p:nvPr>
        </p:nvPicPr>
        <p:blipFill>
          <a:blip r:embed="rId2"/>
          <a:stretch>
            <a:fillRect/>
          </a:stretch>
        </p:blipFill>
        <p:spPr>
          <a:xfrm>
            <a:off x="2769704" y="1001272"/>
            <a:ext cx="6559825" cy="4355678"/>
          </a:xfrm>
          <a:prstGeom prst="rect">
            <a:avLst/>
          </a:prstGeom>
        </p:spPr>
      </p:pic>
    </p:spTree>
    <p:extLst>
      <p:ext uri="{BB962C8B-B14F-4D97-AF65-F5344CB8AC3E}">
        <p14:creationId xmlns:p14="http://schemas.microsoft.com/office/powerpoint/2010/main" val="374693752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ontrol room.jpg"/>
          <p:cNvPicPr>
            <a:picLocks noChangeAspect="1"/>
          </p:cNvPicPr>
          <p:nvPr/>
        </p:nvPicPr>
        <p:blipFill>
          <a:blip r:embed="rId3" cstate="print">
            <a:duotone>
              <a:schemeClr val="accent3">
                <a:shade val="45000"/>
                <a:satMod val="135000"/>
              </a:schemeClr>
              <a:prstClr val="white"/>
            </a:duotone>
          </a:blip>
          <a:srcRect l="25079"/>
          <a:stretch>
            <a:fillRect/>
          </a:stretch>
        </p:blipFill>
        <p:spPr>
          <a:xfrm>
            <a:off x="1524000" y="-7227"/>
            <a:ext cx="9144000" cy="6865227"/>
          </a:xfrm>
          <a:prstGeom prst="rect">
            <a:avLst/>
          </a:prstGeom>
        </p:spPr>
      </p:pic>
      <p:sp>
        <p:nvSpPr>
          <p:cNvPr id="52227" name="Rectangle 3"/>
          <p:cNvSpPr>
            <a:spLocks noGrp="1" noChangeArrowheads="1"/>
          </p:cNvSpPr>
          <p:nvPr>
            <p:ph type="body" idx="1"/>
          </p:nvPr>
        </p:nvSpPr>
        <p:spPr>
          <a:xfrm>
            <a:off x="1981200" y="980728"/>
            <a:ext cx="8229600" cy="4896544"/>
          </a:xfrm>
        </p:spPr>
        <p:txBody>
          <a:bodyPr/>
          <a:lstStyle/>
          <a:p>
            <a:pPr eaLnBrk="1" hangingPunct="1">
              <a:spcBef>
                <a:spcPts val="0"/>
              </a:spcBef>
              <a:spcAft>
                <a:spcPts val="3000"/>
              </a:spcAft>
            </a:pPr>
            <a:r>
              <a:rPr lang="en-GB" altLang="en-US" dirty="0"/>
              <a:t>“Tony Donavan went out with another man about half an hour ago in a dark vehicle.  </a:t>
            </a:r>
          </a:p>
          <a:p>
            <a:pPr eaLnBrk="1" hangingPunct="1">
              <a:spcBef>
                <a:spcPts val="0"/>
              </a:spcBef>
              <a:spcAft>
                <a:spcPts val="3000"/>
              </a:spcAft>
            </a:pPr>
            <a:r>
              <a:rPr lang="en-GB" altLang="en-US" dirty="0"/>
              <a:t>They have just returned in the vehicle and they are carrying black plastic bags into </a:t>
            </a:r>
            <a:r>
              <a:rPr lang="en-GB" altLang="en-US" dirty="0" err="1"/>
              <a:t>Tony’s</a:t>
            </a:r>
            <a:r>
              <a:rPr lang="en-GB" altLang="en-US" dirty="0"/>
              <a:t> house.   </a:t>
            </a:r>
          </a:p>
          <a:p>
            <a:pPr eaLnBrk="1" hangingPunct="1">
              <a:spcBef>
                <a:spcPts val="0"/>
              </a:spcBef>
              <a:spcAft>
                <a:spcPts val="3000"/>
              </a:spcAft>
            </a:pPr>
            <a:r>
              <a:rPr lang="en-GB" altLang="en-US" dirty="0"/>
              <a:t>I don’t know what is in the bags but they appear to be full, but quite light.”</a:t>
            </a:r>
          </a:p>
          <a:p>
            <a:pPr eaLnBrk="1" hangingPunct="1">
              <a:lnSpc>
                <a:spcPct val="120000"/>
              </a:lnSpc>
            </a:pPr>
            <a:endParaRPr lang="en-GB" altLang="en-US" dirty="0"/>
          </a:p>
        </p:txBody>
      </p:sp>
    </p:spTree>
    <p:extLst>
      <p:ext uri="{BB962C8B-B14F-4D97-AF65-F5344CB8AC3E}">
        <p14:creationId xmlns:p14="http://schemas.microsoft.com/office/powerpoint/2010/main" val="221855682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bridgend.jpg"/>
          <p:cNvPicPr>
            <a:picLocks noChangeAspect="1"/>
          </p:cNvPicPr>
          <p:nvPr/>
        </p:nvPicPr>
        <p:blipFill>
          <a:blip r:embed="rId3" cstate="print">
            <a:duotone>
              <a:schemeClr val="accent3">
                <a:shade val="45000"/>
                <a:satMod val="135000"/>
              </a:schemeClr>
              <a:prstClr val="white"/>
            </a:duotone>
          </a:blip>
          <a:srcRect l="12945" t="3974" r="3306" b="4463"/>
          <a:stretch>
            <a:fillRect/>
          </a:stretch>
        </p:blipFill>
        <p:spPr>
          <a:xfrm>
            <a:off x="1524000" y="0"/>
            <a:ext cx="9144000" cy="6858000"/>
          </a:xfrm>
          <a:prstGeom prst="rect">
            <a:avLst/>
          </a:prstGeom>
        </p:spPr>
      </p:pic>
      <p:sp>
        <p:nvSpPr>
          <p:cNvPr id="51203" name="Rectangle 3"/>
          <p:cNvSpPr>
            <a:spLocks noGrp="1" noChangeArrowheads="1"/>
          </p:cNvSpPr>
          <p:nvPr>
            <p:ph type="body" idx="1"/>
          </p:nvPr>
        </p:nvSpPr>
        <p:spPr>
          <a:xfrm>
            <a:off x="1981200" y="260648"/>
            <a:ext cx="8229600" cy="792088"/>
          </a:xfrm>
        </p:spPr>
        <p:txBody>
          <a:bodyPr/>
          <a:lstStyle/>
          <a:p>
            <a:pPr algn="ctr" eaLnBrk="1" hangingPunct="1">
              <a:lnSpc>
                <a:spcPct val="120000"/>
              </a:lnSpc>
              <a:spcBef>
                <a:spcPct val="60000"/>
              </a:spcBef>
            </a:pPr>
            <a:r>
              <a:rPr lang="en-GB" altLang="en-US" dirty="0"/>
              <a:t>What are you thinking?</a:t>
            </a:r>
          </a:p>
          <a:p>
            <a:pPr>
              <a:spcBef>
                <a:spcPct val="20000"/>
              </a:spcBef>
              <a:spcAft>
                <a:spcPct val="0"/>
              </a:spcAft>
            </a:pPr>
            <a:endParaRPr lang="en-GB" altLang="en-US" dirty="0"/>
          </a:p>
        </p:txBody>
      </p:sp>
      <p:sp>
        <p:nvSpPr>
          <p:cNvPr id="7" name="Rectangle 3"/>
          <p:cNvSpPr txBox="1">
            <a:spLocks noChangeArrowheads="1"/>
          </p:cNvSpPr>
          <p:nvPr/>
        </p:nvSpPr>
        <p:spPr bwMode="auto">
          <a:xfrm>
            <a:off x="1991544" y="5013176"/>
            <a:ext cx="8229600" cy="792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fontAlgn="base">
              <a:lnSpc>
                <a:spcPct val="120000"/>
              </a:lnSpc>
              <a:spcBef>
                <a:spcPct val="60000"/>
              </a:spcBef>
              <a:spcAft>
                <a:spcPct val="0"/>
              </a:spcAft>
              <a:defRPr/>
            </a:pPr>
            <a:r>
              <a:rPr lang="en-GB" altLang="en-US" sz="3200" kern="0" dirty="0">
                <a:solidFill>
                  <a:srgbClr val="333399"/>
                </a:solidFill>
                <a:ea typeface="ＭＳ Ｐゴシック" pitchFamily="-112" charset="-128"/>
                <a:cs typeface="ＭＳ Ｐゴシック" pitchFamily="-112" charset="-128"/>
              </a:rPr>
              <a:t>What options are available to you?</a:t>
            </a:r>
          </a:p>
          <a:p>
            <a:pPr eaLnBrk="0" fontAlgn="base" hangingPunct="0">
              <a:spcBef>
                <a:spcPct val="2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p:txBody>
      </p:sp>
    </p:spTree>
    <p:extLst>
      <p:ext uri="{BB962C8B-B14F-4D97-AF65-F5344CB8AC3E}">
        <p14:creationId xmlns:p14="http://schemas.microsoft.com/office/powerpoint/2010/main" val="3646912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allAtOnce"/>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etrol station.jpg"/>
          <p:cNvPicPr>
            <a:picLocks noChangeAspect="1"/>
          </p:cNvPicPr>
          <p:nvPr/>
        </p:nvPicPr>
        <p:blipFill>
          <a:blip r:embed="rId3" cstate="print">
            <a:duotone>
              <a:schemeClr val="accent3">
                <a:shade val="45000"/>
                <a:satMod val="135000"/>
              </a:schemeClr>
              <a:prstClr val="white"/>
            </a:duotone>
          </a:blip>
          <a:srcRect r="24756" b="20666"/>
          <a:stretch>
            <a:fillRect/>
          </a:stretch>
        </p:blipFill>
        <p:spPr>
          <a:xfrm>
            <a:off x="1524000" y="0"/>
            <a:ext cx="9144000" cy="6858000"/>
          </a:xfrm>
          <a:prstGeom prst="rect">
            <a:avLst/>
          </a:prstGeom>
          <a:effectLst/>
        </p:spPr>
      </p:pic>
      <p:sp>
        <p:nvSpPr>
          <p:cNvPr id="53251" name="Rectangle 3"/>
          <p:cNvSpPr>
            <a:spLocks noGrp="1" noChangeArrowheads="1"/>
          </p:cNvSpPr>
          <p:nvPr>
            <p:ph type="body" idx="1"/>
          </p:nvPr>
        </p:nvSpPr>
        <p:spPr>
          <a:xfrm>
            <a:off x="1919536" y="260648"/>
            <a:ext cx="8424936" cy="2232248"/>
          </a:xfrm>
        </p:spPr>
        <p:txBody>
          <a:bodyPr/>
          <a:lstStyle/>
          <a:p>
            <a:pPr algn="ctr" eaLnBrk="1" hangingPunct="1"/>
            <a:r>
              <a:rPr lang="en-GB" altLang="en-US" dirty="0"/>
              <a:t>One of your colleagues has discovered a burglary at a petrol station on the Bradley estate, where large quantities of cigarettes were stolen.</a:t>
            </a:r>
          </a:p>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p:txBody>
      </p:sp>
      <p:sp>
        <p:nvSpPr>
          <p:cNvPr id="5" name="Rectangle 3"/>
          <p:cNvSpPr txBox="1">
            <a:spLocks noChangeArrowheads="1"/>
          </p:cNvSpPr>
          <p:nvPr/>
        </p:nvSpPr>
        <p:spPr bwMode="auto">
          <a:xfrm>
            <a:off x="1991544" y="3429000"/>
            <a:ext cx="8424936" cy="720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fontAlgn="base">
              <a:spcBef>
                <a:spcPct val="20000"/>
              </a:spcBef>
              <a:spcAft>
                <a:spcPct val="0"/>
              </a:spcAft>
              <a:defRPr/>
            </a:pPr>
            <a:r>
              <a:rPr lang="en-GB" altLang="en-US" sz="3200" kern="0" dirty="0">
                <a:solidFill>
                  <a:srgbClr val="333399"/>
                </a:solidFill>
                <a:ea typeface="ＭＳ Ｐゴシック" pitchFamily="-112" charset="-128"/>
                <a:cs typeface="ＭＳ Ｐゴシック" pitchFamily="-112" charset="-128"/>
              </a:rPr>
              <a:t>What are you thinking?</a:t>
            </a:r>
          </a:p>
          <a:p>
            <a:pPr fontAlgn="base">
              <a:spcBef>
                <a:spcPct val="2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a:p>
            <a:pPr fontAlgn="base">
              <a:spcBef>
                <a:spcPct val="2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a:p>
            <a:pPr fontAlgn="base">
              <a:spcBef>
                <a:spcPct val="2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a:p>
            <a:pPr fontAlgn="base">
              <a:spcBef>
                <a:spcPct val="2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p:txBody>
      </p:sp>
      <p:sp>
        <p:nvSpPr>
          <p:cNvPr id="7" name="Rectangle 3"/>
          <p:cNvSpPr txBox="1">
            <a:spLocks noChangeArrowheads="1"/>
          </p:cNvSpPr>
          <p:nvPr/>
        </p:nvSpPr>
        <p:spPr bwMode="auto">
          <a:xfrm>
            <a:off x="1919536" y="5733256"/>
            <a:ext cx="8424936" cy="720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fontAlgn="base">
              <a:spcBef>
                <a:spcPct val="20000"/>
              </a:spcBef>
              <a:spcAft>
                <a:spcPct val="0"/>
              </a:spcAft>
              <a:defRPr/>
            </a:pPr>
            <a:r>
              <a:rPr lang="en-GB" altLang="en-US" sz="3200" kern="0" dirty="0">
                <a:solidFill>
                  <a:srgbClr val="333399"/>
                </a:solidFill>
                <a:ea typeface="ＭＳ Ｐゴシック" pitchFamily="-112" charset="-128"/>
                <a:cs typeface="ＭＳ Ｐゴシック" pitchFamily="-112" charset="-128"/>
              </a:rPr>
              <a:t>What are you going to do?</a:t>
            </a:r>
          </a:p>
          <a:p>
            <a:pPr fontAlgn="base">
              <a:spcBef>
                <a:spcPct val="2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a:p>
            <a:pPr fontAlgn="base">
              <a:spcBef>
                <a:spcPct val="2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a:p>
            <a:pPr fontAlgn="base">
              <a:spcBef>
                <a:spcPct val="2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a:p>
            <a:pPr fontAlgn="base">
              <a:spcBef>
                <a:spcPct val="2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p:txBody>
      </p:sp>
    </p:spTree>
    <p:extLst>
      <p:ext uri="{BB962C8B-B14F-4D97-AF65-F5344CB8AC3E}">
        <p14:creationId xmlns:p14="http://schemas.microsoft.com/office/powerpoint/2010/main" val="599302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1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P spid="7" grpId="0" build="allAtOnce"/>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ouse in darkness.JPG"/>
          <p:cNvPicPr>
            <a:picLocks noChangeAspect="1"/>
          </p:cNvPicPr>
          <p:nvPr/>
        </p:nvPicPr>
        <p:blipFill>
          <a:blip r:embed="rId3" cstate="print">
            <a:duotone>
              <a:schemeClr val="accent3">
                <a:shade val="45000"/>
                <a:satMod val="135000"/>
              </a:schemeClr>
              <a:prstClr val="white"/>
            </a:duotone>
          </a:blip>
          <a:stretch>
            <a:fillRect/>
          </a:stretch>
        </p:blipFill>
        <p:spPr>
          <a:xfrm>
            <a:off x="1524000" y="14288"/>
            <a:ext cx="9180512" cy="6829425"/>
          </a:xfrm>
          <a:prstGeom prst="rect">
            <a:avLst/>
          </a:prstGeom>
        </p:spPr>
      </p:pic>
      <p:sp>
        <p:nvSpPr>
          <p:cNvPr id="54275" name="Rectangle 3"/>
          <p:cNvSpPr>
            <a:spLocks noGrp="1" noChangeArrowheads="1"/>
          </p:cNvSpPr>
          <p:nvPr>
            <p:ph type="body" idx="1"/>
          </p:nvPr>
        </p:nvSpPr>
        <p:spPr>
          <a:xfrm>
            <a:off x="1981200" y="332656"/>
            <a:ext cx="8229600" cy="1224136"/>
          </a:xfrm>
        </p:spPr>
        <p:txBody>
          <a:bodyPr/>
          <a:lstStyle/>
          <a:p>
            <a:pPr eaLnBrk="1" hangingPunct="1"/>
            <a:r>
              <a:rPr lang="en-GB" altLang="en-US" dirty="0"/>
              <a:t>On arrival at Donavan’s house you can see that the house is in darkness</a:t>
            </a:r>
          </a:p>
          <a:p>
            <a:pPr>
              <a:spcBef>
                <a:spcPct val="20000"/>
              </a:spcBef>
              <a:spcAft>
                <a:spcPct val="0"/>
              </a:spcAft>
            </a:pPr>
            <a:endParaRPr lang="en-GB" altLang="en-US" dirty="0"/>
          </a:p>
        </p:txBody>
      </p:sp>
      <p:sp>
        <p:nvSpPr>
          <p:cNvPr id="5" name="Rectangle 3"/>
          <p:cNvSpPr txBox="1">
            <a:spLocks noChangeArrowheads="1"/>
          </p:cNvSpPr>
          <p:nvPr/>
        </p:nvSpPr>
        <p:spPr bwMode="auto">
          <a:xfrm>
            <a:off x="1970856" y="4869160"/>
            <a:ext cx="8229600" cy="19888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fontAlgn="base">
              <a:spcBef>
                <a:spcPct val="20000"/>
              </a:spcBef>
              <a:spcAft>
                <a:spcPct val="0"/>
              </a:spcAft>
              <a:defRPr/>
            </a:pPr>
            <a:r>
              <a:rPr lang="en-GB" altLang="en-US" sz="3200" kern="0" dirty="0">
                <a:solidFill>
                  <a:srgbClr val="333399"/>
                </a:solidFill>
                <a:ea typeface="ＭＳ Ｐゴシック" pitchFamily="-112" charset="-128"/>
                <a:cs typeface="ＭＳ Ｐゴシック" pitchFamily="-112" charset="-128"/>
              </a:rPr>
              <a:t>There is a short delay on gaining entry and you can hear movement in the front room  </a:t>
            </a:r>
          </a:p>
          <a:p>
            <a:pPr eaLnBrk="0" fontAlgn="base" hangingPunct="0">
              <a:spcBef>
                <a:spcPct val="2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p:txBody>
      </p:sp>
    </p:spTree>
    <p:extLst>
      <p:ext uri="{BB962C8B-B14F-4D97-AF65-F5344CB8AC3E}">
        <p14:creationId xmlns:p14="http://schemas.microsoft.com/office/powerpoint/2010/main" val="364077474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0" y="0"/>
            <a:ext cx="9144000" cy="6858000"/>
          </a:xfrm>
          <a:prstGeom prst="rect">
            <a:avLst/>
          </a:prstGeom>
          <a:solidFill>
            <a:srgbClr val="DDDD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sz="3200" b="1">
              <a:solidFill>
                <a:srgbClr val="FFFFFF"/>
              </a:solidFill>
            </a:endParaRPr>
          </a:p>
        </p:txBody>
      </p:sp>
      <p:pic>
        <p:nvPicPr>
          <p:cNvPr id="6" name="Picture 5" descr="donovan.jpg"/>
          <p:cNvPicPr>
            <a:picLocks noChangeAspect="1"/>
          </p:cNvPicPr>
          <p:nvPr/>
        </p:nvPicPr>
        <p:blipFill>
          <a:blip r:embed="rId3" cstate="print"/>
          <a:srcRect b="31794"/>
          <a:stretch>
            <a:fillRect/>
          </a:stretch>
        </p:blipFill>
        <p:spPr>
          <a:xfrm>
            <a:off x="3418115" y="462644"/>
            <a:ext cx="5355771" cy="4046477"/>
          </a:xfrm>
          <a:prstGeom prst="rect">
            <a:avLst/>
          </a:prstGeom>
          <a:effectLst>
            <a:softEdge rad="635000"/>
          </a:effectLst>
        </p:spPr>
      </p:pic>
      <p:sp>
        <p:nvSpPr>
          <p:cNvPr id="55299" name="Rectangle 3"/>
          <p:cNvSpPr>
            <a:spLocks noGrp="1" noChangeArrowheads="1"/>
          </p:cNvSpPr>
          <p:nvPr>
            <p:ph type="body" idx="1"/>
          </p:nvPr>
        </p:nvSpPr>
        <p:spPr>
          <a:xfrm>
            <a:off x="1981200" y="260648"/>
            <a:ext cx="8229600" cy="5976664"/>
          </a:xfrm>
        </p:spPr>
        <p:txBody>
          <a:bodyPr/>
          <a:lstStyle/>
          <a:p>
            <a:pPr algn="ctr" eaLnBrk="1" hangingPunct="1"/>
            <a:r>
              <a:rPr lang="en-GB" altLang="en-US" dirty="0"/>
              <a:t>You arrest Donavan</a:t>
            </a:r>
          </a:p>
          <a:p>
            <a:pPr algn="ct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algn="ctr" eaLnBrk="1" hangingPunct="1"/>
            <a:r>
              <a:rPr lang="en-GB" altLang="en-US" dirty="0"/>
              <a:t>Donavan denies that there is another man in the house.  </a:t>
            </a:r>
          </a:p>
          <a:p>
            <a:pPr algn="ctr" eaLnBrk="1" hangingPunct="1"/>
            <a:r>
              <a:rPr lang="en-GB" altLang="en-US" dirty="0"/>
              <a:t>He says the only other people in the house are his wife and a family friend</a:t>
            </a:r>
          </a:p>
          <a:p>
            <a:pPr>
              <a:spcBef>
                <a:spcPct val="20000"/>
              </a:spcBef>
              <a:spcAft>
                <a:spcPct val="0"/>
              </a:spcAft>
            </a:pPr>
            <a:endParaRPr lang="en-GB" altLang="en-US" dirty="0"/>
          </a:p>
        </p:txBody>
      </p:sp>
    </p:spTree>
    <p:extLst>
      <p:ext uri="{BB962C8B-B14F-4D97-AF65-F5344CB8AC3E}">
        <p14:creationId xmlns:p14="http://schemas.microsoft.com/office/powerpoint/2010/main" val="262631826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0" y="0"/>
            <a:ext cx="9144000" cy="6858000"/>
          </a:xfrm>
          <a:prstGeom prst="rect">
            <a:avLst/>
          </a:prstGeom>
          <a:solidFill>
            <a:srgbClr val="DDDD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sz="3200" b="1">
              <a:solidFill>
                <a:srgbClr val="FFFFFF"/>
              </a:solidFill>
            </a:endParaRPr>
          </a:p>
        </p:txBody>
      </p:sp>
      <p:sp>
        <p:nvSpPr>
          <p:cNvPr id="55299" name="Rectangle 3"/>
          <p:cNvSpPr>
            <a:spLocks noGrp="1" noChangeArrowheads="1"/>
          </p:cNvSpPr>
          <p:nvPr>
            <p:ph type="body" idx="1"/>
          </p:nvPr>
        </p:nvSpPr>
        <p:spPr>
          <a:xfrm>
            <a:off x="1981200" y="5805264"/>
            <a:ext cx="8229600" cy="720080"/>
          </a:xfrm>
        </p:spPr>
        <p:txBody>
          <a:bodyPr/>
          <a:lstStyle/>
          <a:p>
            <a:pPr algn="ctr" eaLnBrk="1" hangingPunct="1"/>
            <a:r>
              <a:rPr lang="en-GB" altLang="en-US" dirty="0"/>
              <a:t>What do you want to do now?</a:t>
            </a:r>
          </a:p>
          <a:p>
            <a:pPr algn="ct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eaLnBrk="1" hangingPunct="1"/>
            <a:endParaRPr lang="en-GB" altLang="en-US" dirty="0"/>
          </a:p>
          <a:p>
            <a:pPr>
              <a:spcBef>
                <a:spcPct val="20000"/>
              </a:spcBef>
              <a:spcAft>
                <a:spcPct val="0"/>
              </a:spcAft>
            </a:pPr>
            <a:endParaRPr lang="en-GB" altLang="en-US" dirty="0"/>
          </a:p>
        </p:txBody>
      </p:sp>
      <p:pic>
        <p:nvPicPr>
          <p:cNvPr id="7" name="Picture 6" descr="donovan.jpg"/>
          <p:cNvPicPr>
            <a:picLocks noChangeAspect="1"/>
          </p:cNvPicPr>
          <p:nvPr/>
        </p:nvPicPr>
        <p:blipFill>
          <a:blip r:embed="rId3" cstate="print"/>
          <a:srcRect b="31794"/>
          <a:stretch>
            <a:fillRect/>
          </a:stretch>
        </p:blipFill>
        <p:spPr>
          <a:xfrm>
            <a:off x="3418115" y="462644"/>
            <a:ext cx="5355771" cy="4046477"/>
          </a:xfrm>
          <a:prstGeom prst="rect">
            <a:avLst/>
          </a:prstGeom>
          <a:effectLst>
            <a:softEdge rad="635000"/>
          </a:effectLst>
        </p:spPr>
      </p:pic>
    </p:spTree>
    <p:extLst>
      <p:ext uri="{BB962C8B-B14F-4D97-AF65-F5344CB8AC3E}">
        <p14:creationId xmlns:p14="http://schemas.microsoft.com/office/powerpoint/2010/main" val="81868797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0" y="0"/>
            <a:ext cx="9144000" cy="6858000"/>
          </a:xfrm>
          <a:prstGeom prst="rect">
            <a:avLst/>
          </a:prstGeom>
          <a:solidFill>
            <a:srgbClr val="DDDD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sz="3200" b="1">
              <a:solidFill>
                <a:srgbClr val="FFFFFF"/>
              </a:solidFill>
            </a:endParaRPr>
          </a:p>
        </p:txBody>
      </p:sp>
      <p:pic>
        <p:nvPicPr>
          <p:cNvPr id="4" name="Picture 3" descr="two women.jpg"/>
          <p:cNvPicPr>
            <a:picLocks noChangeAspect="1"/>
          </p:cNvPicPr>
          <p:nvPr/>
        </p:nvPicPr>
        <p:blipFill>
          <a:blip r:embed="rId3" cstate="print">
            <a:duotone>
              <a:schemeClr val="accent3">
                <a:shade val="45000"/>
                <a:satMod val="135000"/>
              </a:schemeClr>
              <a:prstClr val="white"/>
            </a:duotone>
          </a:blip>
          <a:stretch>
            <a:fillRect/>
          </a:stretch>
        </p:blipFill>
        <p:spPr>
          <a:xfrm>
            <a:off x="1943100" y="1092200"/>
            <a:ext cx="8305800" cy="4673600"/>
          </a:xfrm>
          <a:prstGeom prst="rect">
            <a:avLst/>
          </a:prstGeom>
          <a:effectLst>
            <a:softEdge rad="635000"/>
          </a:effectLst>
        </p:spPr>
      </p:pic>
      <p:sp>
        <p:nvSpPr>
          <p:cNvPr id="3" name="Content Placeholder 2"/>
          <p:cNvSpPr>
            <a:spLocks noGrp="1"/>
          </p:cNvSpPr>
          <p:nvPr>
            <p:ph idx="1"/>
          </p:nvPr>
        </p:nvSpPr>
        <p:spPr>
          <a:xfrm>
            <a:off x="1981200" y="476672"/>
            <a:ext cx="8229600" cy="1512168"/>
          </a:xfrm>
        </p:spPr>
        <p:txBody>
          <a:bodyPr/>
          <a:lstStyle/>
          <a:p>
            <a:pPr algn="ctr" eaLnBrk="1" hangingPunct="1">
              <a:lnSpc>
                <a:spcPct val="90000"/>
              </a:lnSpc>
              <a:spcBef>
                <a:spcPct val="60000"/>
              </a:spcBef>
            </a:pPr>
            <a:r>
              <a:rPr lang="en-GB" altLang="en-US" dirty="0"/>
              <a:t>During the search you see two women sitting together on a sofa. </a:t>
            </a:r>
          </a:p>
          <a:p>
            <a:pPr algn="ctr" eaLnBrk="1" hangingPunct="1">
              <a:lnSpc>
                <a:spcPct val="90000"/>
              </a:lnSpc>
              <a:spcBef>
                <a:spcPct val="60000"/>
              </a:spcBef>
            </a:pPr>
            <a:endParaRPr lang="en-GB" altLang="en-US" dirty="0"/>
          </a:p>
          <a:p>
            <a:pPr algn="ctr" eaLnBrk="1" hangingPunct="1">
              <a:lnSpc>
                <a:spcPct val="90000"/>
              </a:lnSpc>
              <a:spcBef>
                <a:spcPct val="60000"/>
              </a:spcBef>
            </a:pPr>
            <a:endParaRPr lang="en-GB" altLang="en-US" dirty="0"/>
          </a:p>
          <a:p>
            <a:pPr algn="ctr" eaLnBrk="1" hangingPunct="1">
              <a:lnSpc>
                <a:spcPct val="90000"/>
              </a:lnSpc>
              <a:spcBef>
                <a:spcPct val="60000"/>
              </a:spcBef>
            </a:pPr>
            <a:endParaRPr lang="en-GB" altLang="en-US" dirty="0"/>
          </a:p>
          <a:p>
            <a:pPr algn="ctr" eaLnBrk="1" hangingPunct="1">
              <a:lnSpc>
                <a:spcPct val="90000"/>
              </a:lnSpc>
              <a:spcBef>
                <a:spcPct val="60000"/>
              </a:spcBef>
            </a:pPr>
            <a:endParaRPr lang="en-GB" altLang="en-US" dirty="0"/>
          </a:p>
          <a:p>
            <a:pPr algn="ctr" eaLnBrk="1" hangingPunct="1">
              <a:lnSpc>
                <a:spcPct val="90000"/>
              </a:lnSpc>
              <a:spcBef>
                <a:spcPct val="60000"/>
              </a:spcBef>
            </a:pPr>
            <a:endParaRPr lang="en-GB" altLang="en-US" dirty="0"/>
          </a:p>
          <a:p>
            <a:pPr algn="ctr" eaLnBrk="1" hangingPunct="1">
              <a:lnSpc>
                <a:spcPct val="90000"/>
              </a:lnSpc>
              <a:spcBef>
                <a:spcPct val="60000"/>
              </a:spcBef>
            </a:pPr>
            <a:endParaRPr lang="en-GB" altLang="en-US" dirty="0"/>
          </a:p>
          <a:p>
            <a:endParaRPr lang="en-GB" dirty="0"/>
          </a:p>
        </p:txBody>
      </p:sp>
      <p:sp>
        <p:nvSpPr>
          <p:cNvPr id="6" name="Content Placeholder 2"/>
          <p:cNvSpPr txBox="1">
            <a:spLocks/>
          </p:cNvSpPr>
          <p:nvPr/>
        </p:nvSpPr>
        <p:spPr bwMode="auto">
          <a:xfrm>
            <a:off x="1991544" y="5805264"/>
            <a:ext cx="8229600" cy="864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algn="ctr" fontAlgn="base">
              <a:lnSpc>
                <a:spcPct val="90000"/>
              </a:lnSpc>
              <a:spcBef>
                <a:spcPct val="60000"/>
              </a:spcBef>
              <a:spcAft>
                <a:spcPct val="0"/>
              </a:spcAft>
              <a:defRPr/>
            </a:pPr>
            <a:r>
              <a:rPr lang="en-GB" altLang="en-US" sz="3200" kern="0" dirty="0">
                <a:solidFill>
                  <a:srgbClr val="333399"/>
                </a:solidFill>
                <a:ea typeface="ＭＳ Ｐゴシック" pitchFamily="-112" charset="-128"/>
                <a:cs typeface="ＭＳ Ｐゴシック" pitchFamily="-112" charset="-128"/>
              </a:rPr>
              <a:t>What are your thoughts?</a:t>
            </a:r>
          </a:p>
          <a:p>
            <a:pPr algn="ctr" fontAlgn="base">
              <a:lnSpc>
                <a:spcPct val="90000"/>
              </a:lnSpc>
              <a:spcBef>
                <a:spcPct val="6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a:p>
            <a:pPr algn="ctr" fontAlgn="base">
              <a:lnSpc>
                <a:spcPct val="90000"/>
              </a:lnSpc>
              <a:spcBef>
                <a:spcPct val="6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a:p>
            <a:pPr algn="ctr" fontAlgn="base">
              <a:lnSpc>
                <a:spcPct val="90000"/>
              </a:lnSpc>
              <a:spcBef>
                <a:spcPct val="6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a:p>
            <a:pPr algn="ctr" fontAlgn="base">
              <a:lnSpc>
                <a:spcPct val="90000"/>
              </a:lnSpc>
              <a:spcBef>
                <a:spcPct val="6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a:p>
            <a:pPr algn="ctr" fontAlgn="base">
              <a:lnSpc>
                <a:spcPct val="90000"/>
              </a:lnSpc>
              <a:spcBef>
                <a:spcPct val="6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a:p>
            <a:pPr algn="ctr" fontAlgn="base">
              <a:lnSpc>
                <a:spcPct val="90000"/>
              </a:lnSpc>
              <a:spcBef>
                <a:spcPct val="6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a:p>
            <a:pPr eaLnBrk="0" fontAlgn="base" hangingPunct="0">
              <a:spcBef>
                <a:spcPct val="20000"/>
              </a:spcBef>
              <a:spcAft>
                <a:spcPct val="0"/>
              </a:spcAft>
              <a:defRPr/>
            </a:pPr>
            <a:endParaRPr lang="en-GB" sz="3200" kern="0" dirty="0">
              <a:solidFill>
                <a:srgbClr val="333399"/>
              </a:solidFill>
              <a:ea typeface="ＭＳ Ｐゴシック" pitchFamily="-112" charset="-128"/>
              <a:cs typeface="ＭＳ Ｐゴシック" pitchFamily="-112" charset="-128"/>
            </a:endParaRPr>
          </a:p>
        </p:txBody>
      </p:sp>
    </p:spTree>
    <p:extLst>
      <p:ext uri="{BB962C8B-B14F-4D97-AF65-F5344CB8AC3E}">
        <p14:creationId xmlns:p14="http://schemas.microsoft.com/office/powerpoint/2010/main" val="26790289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allAtOnce"/>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0" y="0"/>
            <a:ext cx="9144000" cy="6858000"/>
          </a:xfrm>
          <a:prstGeom prst="rect">
            <a:avLst/>
          </a:prstGeom>
          <a:solidFill>
            <a:srgbClr val="DDDD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sz="3200" b="1">
              <a:solidFill>
                <a:srgbClr val="FFFFFF"/>
              </a:solidFill>
            </a:endParaRPr>
          </a:p>
        </p:txBody>
      </p:sp>
      <p:pic>
        <p:nvPicPr>
          <p:cNvPr id="4" name="Picture 3" descr="backdoor.jpg"/>
          <p:cNvPicPr>
            <a:picLocks noChangeAspect="1"/>
          </p:cNvPicPr>
          <p:nvPr/>
        </p:nvPicPr>
        <p:blipFill>
          <a:blip r:embed="rId3" cstate="print">
            <a:duotone>
              <a:schemeClr val="accent3">
                <a:shade val="45000"/>
                <a:satMod val="135000"/>
              </a:schemeClr>
              <a:prstClr val="white"/>
            </a:duotone>
          </a:blip>
          <a:stretch>
            <a:fillRect/>
          </a:stretch>
        </p:blipFill>
        <p:spPr>
          <a:xfrm>
            <a:off x="2783632" y="514116"/>
            <a:ext cx="6624736" cy="6094757"/>
          </a:xfrm>
          <a:prstGeom prst="rect">
            <a:avLst/>
          </a:prstGeom>
          <a:effectLst>
            <a:softEdge rad="635000"/>
          </a:effectLst>
        </p:spPr>
      </p:pic>
      <p:sp>
        <p:nvSpPr>
          <p:cNvPr id="56323" name="Rectangle 3"/>
          <p:cNvSpPr>
            <a:spLocks noGrp="1" noChangeArrowheads="1"/>
          </p:cNvSpPr>
          <p:nvPr>
            <p:ph type="body" idx="1"/>
          </p:nvPr>
        </p:nvSpPr>
        <p:spPr>
          <a:xfrm>
            <a:off x="1981200" y="404664"/>
            <a:ext cx="8229600" cy="6048672"/>
          </a:xfrm>
        </p:spPr>
        <p:txBody>
          <a:bodyPr/>
          <a:lstStyle/>
          <a:p>
            <a:pPr algn="ctr">
              <a:spcBef>
                <a:spcPct val="20000"/>
              </a:spcBef>
              <a:spcAft>
                <a:spcPct val="0"/>
              </a:spcAft>
            </a:pPr>
            <a:r>
              <a:rPr lang="en-GB" altLang="en-US" dirty="0"/>
              <a:t>At the rear of the property and find the back door open.</a:t>
            </a:r>
          </a:p>
          <a:p>
            <a:pPr algn="ctr">
              <a:spcBef>
                <a:spcPct val="20000"/>
              </a:spcBef>
              <a:spcAft>
                <a:spcPct val="0"/>
              </a:spcAft>
            </a:pPr>
            <a:r>
              <a:rPr lang="en-GB" altLang="en-US" dirty="0"/>
              <a:t> </a:t>
            </a:r>
          </a:p>
          <a:p>
            <a:pPr algn="ctr">
              <a:spcBef>
                <a:spcPct val="20000"/>
              </a:spcBef>
              <a:spcAft>
                <a:spcPct val="0"/>
              </a:spcAft>
            </a:pPr>
            <a:endParaRPr lang="en-GB" altLang="en-US" dirty="0"/>
          </a:p>
          <a:p>
            <a:pPr algn="ctr"/>
            <a:r>
              <a:rPr lang="en-GB" altLang="en-US" dirty="0"/>
              <a:t>You check Dryden’s current address. It’s shown as Room 3, </a:t>
            </a:r>
            <a:r>
              <a:rPr lang="en-GB" altLang="en-US" dirty="0" err="1"/>
              <a:t>Staymor</a:t>
            </a:r>
            <a:r>
              <a:rPr lang="en-GB" altLang="en-US" dirty="0"/>
              <a:t> Guest House, Queens Street on the other side of town. </a:t>
            </a:r>
          </a:p>
          <a:p>
            <a:pPr algn="ctr"/>
            <a:endParaRPr lang="en-GB" altLang="en-US" dirty="0"/>
          </a:p>
          <a:p>
            <a:pPr algn="ctr"/>
            <a:endParaRPr lang="en-GB" altLang="en-US" dirty="0"/>
          </a:p>
          <a:p>
            <a:pPr algn="ctr">
              <a:spcBef>
                <a:spcPct val="20000"/>
              </a:spcBef>
              <a:spcAft>
                <a:spcPct val="0"/>
              </a:spcAft>
            </a:pPr>
            <a:r>
              <a:rPr lang="en-GB" altLang="en-US" dirty="0"/>
              <a:t>What action will you take?</a:t>
            </a:r>
          </a:p>
        </p:txBody>
      </p:sp>
    </p:spTree>
    <p:extLst>
      <p:ext uri="{BB962C8B-B14F-4D97-AF65-F5344CB8AC3E}">
        <p14:creationId xmlns:p14="http://schemas.microsoft.com/office/powerpoint/2010/main" val="256788910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0" y="0"/>
            <a:ext cx="9144000" cy="6858000"/>
          </a:xfrm>
          <a:prstGeom prst="rect">
            <a:avLst/>
          </a:prstGeom>
          <a:solidFill>
            <a:srgbClr val="DDDD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sz="3200" b="1">
              <a:solidFill>
                <a:srgbClr val="FFFFFF"/>
              </a:solidFill>
            </a:endParaRPr>
          </a:p>
        </p:txBody>
      </p:sp>
      <p:pic>
        <p:nvPicPr>
          <p:cNvPr id="4" name="Picture 3" descr="backdoor.jpg"/>
          <p:cNvPicPr>
            <a:picLocks noChangeAspect="1"/>
          </p:cNvPicPr>
          <p:nvPr/>
        </p:nvPicPr>
        <p:blipFill>
          <a:blip r:embed="rId3" cstate="print">
            <a:duotone>
              <a:schemeClr val="accent3">
                <a:shade val="45000"/>
                <a:satMod val="135000"/>
              </a:schemeClr>
              <a:prstClr val="white"/>
            </a:duotone>
          </a:blip>
          <a:stretch>
            <a:fillRect/>
          </a:stretch>
        </p:blipFill>
        <p:spPr>
          <a:xfrm>
            <a:off x="2783632" y="514116"/>
            <a:ext cx="6624736" cy="6094757"/>
          </a:xfrm>
          <a:prstGeom prst="rect">
            <a:avLst/>
          </a:prstGeom>
          <a:effectLst>
            <a:softEdge rad="635000"/>
          </a:effectLst>
        </p:spPr>
      </p:pic>
      <p:sp>
        <p:nvSpPr>
          <p:cNvPr id="56323" name="Rectangle 3"/>
          <p:cNvSpPr>
            <a:spLocks noGrp="1" noChangeArrowheads="1"/>
          </p:cNvSpPr>
          <p:nvPr>
            <p:ph type="body" idx="1"/>
          </p:nvPr>
        </p:nvSpPr>
        <p:spPr>
          <a:xfrm>
            <a:off x="1981200" y="404664"/>
            <a:ext cx="8229600" cy="6048672"/>
          </a:xfrm>
        </p:spPr>
        <p:txBody>
          <a:bodyPr/>
          <a:lstStyle/>
          <a:p>
            <a:pPr algn="ctr">
              <a:spcBef>
                <a:spcPct val="20000"/>
              </a:spcBef>
              <a:spcAft>
                <a:spcPct val="0"/>
              </a:spcAft>
            </a:pPr>
            <a:r>
              <a:rPr lang="en-GB" altLang="en-US" dirty="0"/>
              <a:t>What evidence do you draw your conclusions from?</a:t>
            </a:r>
          </a:p>
        </p:txBody>
      </p:sp>
    </p:spTree>
    <p:extLst>
      <p:ext uri="{BB962C8B-B14F-4D97-AF65-F5344CB8AC3E}">
        <p14:creationId xmlns:p14="http://schemas.microsoft.com/office/powerpoint/2010/main" val="104072735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524000" y="0"/>
            <a:ext cx="9144000" cy="6858000"/>
          </a:xfrm>
          <a:prstGeom prst="rect">
            <a:avLst/>
          </a:prstGeom>
          <a:solidFill>
            <a:srgbClr val="DDDD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sz="3200" b="1">
              <a:solidFill>
                <a:srgbClr val="FFFFFF"/>
              </a:solidFill>
            </a:endParaRPr>
          </a:p>
        </p:txBody>
      </p:sp>
      <p:pic>
        <p:nvPicPr>
          <p:cNvPr id="5" name="Picture 4" descr="front.jpg"/>
          <p:cNvPicPr>
            <a:picLocks noChangeAspect="1"/>
          </p:cNvPicPr>
          <p:nvPr/>
        </p:nvPicPr>
        <p:blipFill>
          <a:blip r:embed="rId3" cstate="print">
            <a:duotone>
              <a:schemeClr val="accent3">
                <a:shade val="45000"/>
                <a:satMod val="135000"/>
              </a:schemeClr>
              <a:prstClr val="white"/>
            </a:duotone>
          </a:blip>
          <a:stretch>
            <a:fillRect/>
          </a:stretch>
        </p:blipFill>
        <p:spPr>
          <a:xfrm>
            <a:off x="2207568" y="2241"/>
            <a:ext cx="7704856" cy="6918174"/>
          </a:xfrm>
          <a:prstGeom prst="rect">
            <a:avLst/>
          </a:prstGeom>
          <a:effectLst>
            <a:softEdge rad="317500"/>
          </a:effectLst>
        </p:spPr>
      </p:pic>
      <p:sp>
        <p:nvSpPr>
          <p:cNvPr id="57347" name="Rectangle 3"/>
          <p:cNvSpPr>
            <a:spLocks noGrp="1" noChangeArrowheads="1"/>
          </p:cNvSpPr>
          <p:nvPr>
            <p:ph type="body" idx="1"/>
          </p:nvPr>
        </p:nvSpPr>
        <p:spPr>
          <a:xfrm>
            <a:off x="1981200" y="260648"/>
            <a:ext cx="8229600" cy="6408712"/>
          </a:xfrm>
        </p:spPr>
        <p:txBody>
          <a:bodyPr/>
          <a:lstStyle/>
          <a:p>
            <a:pPr algn="ctr">
              <a:spcBef>
                <a:spcPct val="20000"/>
              </a:spcBef>
              <a:spcAft>
                <a:spcPct val="0"/>
              </a:spcAft>
            </a:pPr>
            <a:r>
              <a:rPr lang="en-GB" altLang="en-US" dirty="0"/>
              <a:t>You arrive at the </a:t>
            </a:r>
            <a:r>
              <a:rPr lang="en-GB" altLang="en-US" dirty="0" err="1"/>
              <a:t>Staymor</a:t>
            </a:r>
            <a:r>
              <a:rPr lang="en-GB" altLang="en-US" dirty="0"/>
              <a:t>.  It is now 0500 hrs.</a:t>
            </a:r>
          </a:p>
          <a:p>
            <a:pPr algn="ctr">
              <a:spcBef>
                <a:spcPct val="20000"/>
              </a:spcBef>
              <a:spcAft>
                <a:spcPct val="0"/>
              </a:spcAft>
            </a:pPr>
            <a:endParaRPr lang="en-GB" altLang="en-US" dirty="0"/>
          </a:p>
          <a:p>
            <a:pPr algn="ctr">
              <a:spcBef>
                <a:spcPct val="20000"/>
              </a:spcBef>
              <a:spcAft>
                <a:spcPct val="0"/>
              </a:spcAft>
            </a:pPr>
            <a:endParaRPr lang="en-GB" altLang="en-US" dirty="0"/>
          </a:p>
          <a:p>
            <a:pPr algn="ctr">
              <a:spcBef>
                <a:spcPct val="20000"/>
              </a:spcBef>
              <a:spcAft>
                <a:spcPct val="0"/>
              </a:spcAft>
            </a:pPr>
            <a:endParaRPr lang="en-GB" altLang="en-US" dirty="0"/>
          </a:p>
          <a:p>
            <a:pPr algn="ctr">
              <a:spcBef>
                <a:spcPct val="20000"/>
              </a:spcBef>
              <a:spcAft>
                <a:spcPct val="0"/>
              </a:spcAft>
            </a:pPr>
            <a:endParaRPr lang="en-GB" altLang="en-US" dirty="0"/>
          </a:p>
          <a:p>
            <a:pPr algn="ctr">
              <a:spcBef>
                <a:spcPct val="20000"/>
              </a:spcBef>
              <a:spcAft>
                <a:spcPct val="0"/>
              </a:spcAft>
            </a:pPr>
            <a:endParaRPr lang="en-GB" altLang="en-US" dirty="0"/>
          </a:p>
          <a:p>
            <a:pPr algn="ctr">
              <a:spcBef>
                <a:spcPct val="20000"/>
              </a:spcBef>
              <a:spcAft>
                <a:spcPct val="0"/>
              </a:spcAft>
            </a:pPr>
            <a:endParaRPr lang="en-GB" altLang="en-US" dirty="0"/>
          </a:p>
          <a:p>
            <a:pPr algn="ctr">
              <a:spcBef>
                <a:spcPct val="20000"/>
              </a:spcBef>
              <a:spcAft>
                <a:spcPct val="0"/>
              </a:spcAft>
            </a:pPr>
            <a:r>
              <a:rPr lang="en-GB" altLang="en-US" dirty="0"/>
              <a:t>Where, if anywhere, will you start your search?</a:t>
            </a:r>
          </a:p>
          <a:p>
            <a:pPr algn="ctr">
              <a:spcBef>
                <a:spcPct val="20000"/>
              </a:spcBef>
              <a:spcAft>
                <a:spcPct val="0"/>
              </a:spcAft>
            </a:pPr>
            <a:r>
              <a:rPr lang="en-GB" altLang="en-US" dirty="0"/>
              <a:t>Why?</a:t>
            </a:r>
          </a:p>
        </p:txBody>
      </p:sp>
    </p:spTree>
    <p:extLst>
      <p:ext uri="{BB962C8B-B14F-4D97-AF65-F5344CB8AC3E}">
        <p14:creationId xmlns:p14="http://schemas.microsoft.com/office/powerpoint/2010/main" val="81001621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524000" y="0"/>
            <a:ext cx="9144000" cy="6858000"/>
          </a:xfrm>
          <a:prstGeom prst="rect">
            <a:avLst/>
          </a:prstGeom>
          <a:solidFill>
            <a:srgbClr val="DDDD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sz="3200" b="1">
              <a:solidFill>
                <a:srgbClr val="FFFFFF"/>
              </a:solidFill>
            </a:endParaRPr>
          </a:p>
        </p:txBody>
      </p:sp>
      <p:sp>
        <p:nvSpPr>
          <p:cNvPr id="3" name="Content Placeholder 2"/>
          <p:cNvSpPr>
            <a:spLocks noGrp="1"/>
          </p:cNvSpPr>
          <p:nvPr>
            <p:ph idx="1"/>
          </p:nvPr>
        </p:nvSpPr>
        <p:spPr>
          <a:xfrm>
            <a:off x="1981200" y="548681"/>
            <a:ext cx="8229600" cy="792088"/>
          </a:xfrm>
        </p:spPr>
        <p:txBody>
          <a:bodyPr/>
          <a:lstStyle/>
          <a:p>
            <a:pPr algn="ctr"/>
            <a:r>
              <a:rPr lang="en-GB" altLang="en-US" dirty="0" err="1"/>
              <a:t>Drydale’s</a:t>
            </a:r>
            <a:r>
              <a:rPr lang="en-GB" altLang="en-US" dirty="0"/>
              <a:t> bedsit is on the first floor. </a:t>
            </a:r>
            <a:endParaRPr lang="en-GB" dirty="0"/>
          </a:p>
        </p:txBody>
      </p:sp>
      <p:pic>
        <p:nvPicPr>
          <p:cNvPr id="5" name="Picture 4" descr="Room3.jpg"/>
          <p:cNvPicPr>
            <a:picLocks noChangeAspect="1"/>
          </p:cNvPicPr>
          <p:nvPr/>
        </p:nvPicPr>
        <p:blipFill>
          <a:blip r:embed="rId3" cstate="print">
            <a:duotone>
              <a:schemeClr val="bg2">
                <a:shade val="45000"/>
                <a:satMod val="135000"/>
              </a:schemeClr>
              <a:prstClr val="white"/>
            </a:duotone>
          </a:blip>
          <a:stretch>
            <a:fillRect/>
          </a:stretch>
        </p:blipFill>
        <p:spPr>
          <a:xfrm>
            <a:off x="4572000" y="2286000"/>
            <a:ext cx="3048000" cy="2286000"/>
          </a:xfrm>
          <a:prstGeom prst="rect">
            <a:avLst/>
          </a:prstGeom>
          <a:effectLst>
            <a:softEdge rad="317500"/>
          </a:effectLst>
        </p:spPr>
      </p:pic>
      <p:sp>
        <p:nvSpPr>
          <p:cNvPr id="7" name="Content Placeholder 2"/>
          <p:cNvSpPr txBox="1">
            <a:spLocks/>
          </p:cNvSpPr>
          <p:nvPr/>
        </p:nvSpPr>
        <p:spPr bwMode="auto">
          <a:xfrm>
            <a:off x="1991544" y="5085184"/>
            <a:ext cx="8229600" cy="13681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algn="ctr" eaLnBrk="0" fontAlgn="base" hangingPunct="0">
              <a:spcBef>
                <a:spcPct val="20000"/>
              </a:spcBef>
              <a:spcAft>
                <a:spcPct val="0"/>
              </a:spcAft>
              <a:defRPr/>
            </a:pPr>
            <a:r>
              <a:rPr lang="en-GB" altLang="en-US" sz="3200" kern="0" dirty="0">
                <a:solidFill>
                  <a:srgbClr val="333399"/>
                </a:solidFill>
                <a:ea typeface="ＭＳ Ｐゴシック" pitchFamily="-112" charset="-128"/>
                <a:cs typeface="ＭＳ Ｐゴシック" pitchFamily="-112" charset="-128"/>
              </a:rPr>
              <a:t>What will you do?</a:t>
            </a:r>
          </a:p>
          <a:p>
            <a:pPr algn="ctr" eaLnBrk="0" fontAlgn="base" hangingPunct="0">
              <a:spcBef>
                <a:spcPct val="20000"/>
              </a:spcBef>
              <a:spcAft>
                <a:spcPct val="0"/>
              </a:spcAft>
              <a:defRPr/>
            </a:pPr>
            <a:r>
              <a:rPr lang="en-GB" altLang="en-US" sz="3200" kern="0" dirty="0">
                <a:solidFill>
                  <a:srgbClr val="333399"/>
                </a:solidFill>
                <a:ea typeface="ＭＳ Ｐゴシック" pitchFamily="-112" charset="-128"/>
                <a:cs typeface="ＭＳ Ｐゴシック" pitchFamily="-112" charset="-128"/>
              </a:rPr>
              <a:t>Why?</a:t>
            </a:r>
          </a:p>
          <a:p>
            <a:pPr algn="ctr" eaLnBrk="0" fontAlgn="base" hangingPunct="0">
              <a:spcBef>
                <a:spcPct val="20000"/>
              </a:spcBef>
              <a:spcAft>
                <a:spcPct val="0"/>
              </a:spcAft>
              <a:defRPr/>
            </a:pPr>
            <a:endParaRPr lang="en-GB" altLang="en-US" sz="3200" kern="0" dirty="0">
              <a:solidFill>
                <a:srgbClr val="333399"/>
              </a:solidFill>
              <a:ea typeface="ＭＳ Ｐゴシック" pitchFamily="-112" charset="-128"/>
              <a:cs typeface="ＭＳ Ｐゴシック" pitchFamily="-112" charset="-128"/>
            </a:endParaRPr>
          </a:p>
          <a:p>
            <a:pPr algn="ctr" eaLnBrk="0" fontAlgn="base" hangingPunct="0">
              <a:spcBef>
                <a:spcPct val="20000"/>
              </a:spcBef>
              <a:spcAft>
                <a:spcPct val="0"/>
              </a:spcAft>
              <a:defRPr/>
            </a:pPr>
            <a:r>
              <a:rPr lang="en-GB" altLang="en-US" sz="3200" kern="0" dirty="0">
                <a:solidFill>
                  <a:srgbClr val="333399"/>
                </a:solidFill>
                <a:ea typeface="ＭＳ Ｐゴシック" pitchFamily="-112" charset="-128"/>
                <a:cs typeface="ＭＳ Ｐゴシック" pitchFamily="-112" charset="-128"/>
              </a:rPr>
              <a:t> </a:t>
            </a:r>
            <a:endParaRPr lang="en-GB" sz="3200" kern="0" dirty="0">
              <a:solidFill>
                <a:srgbClr val="333399"/>
              </a:solidFill>
              <a:ea typeface="ＭＳ Ｐゴシック" pitchFamily="-112" charset="-128"/>
              <a:cs typeface="ＭＳ Ｐゴシック" pitchFamily="-112" charset="-128"/>
            </a:endParaRPr>
          </a:p>
        </p:txBody>
      </p:sp>
    </p:spTree>
    <p:extLst>
      <p:ext uri="{BB962C8B-B14F-4D97-AF65-F5344CB8AC3E}">
        <p14:creationId xmlns:p14="http://schemas.microsoft.com/office/powerpoint/2010/main" val="409087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10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animEffect transition="in" filter="fade">
                                      <p:cBhvr>
                                        <p:cTn id="17" dur="10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0" y="0"/>
            <a:ext cx="9144000" cy="6858000"/>
          </a:xfrm>
          <a:prstGeom prst="rect">
            <a:avLst/>
          </a:prstGeom>
          <a:solidFill>
            <a:srgbClr val="DDDD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sz="3200" b="1">
              <a:solidFill>
                <a:srgbClr val="FFFFFF"/>
              </a:solidFill>
            </a:endParaRPr>
          </a:p>
        </p:txBody>
      </p:sp>
      <p:sp>
        <p:nvSpPr>
          <p:cNvPr id="58371" name="Rectangle 3"/>
          <p:cNvSpPr>
            <a:spLocks noGrp="1" noChangeArrowheads="1"/>
          </p:cNvSpPr>
          <p:nvPr>
            <p:ph type="body" idx="1"/>
          </p:nvPr>
        </p:nvSpPr>
        <p:spPr>
          <a:xfrm>
            <a:off x="1981200" y="5589241"/>
            <a:ext cx="8229600" cy="536923"/>
          </a:xfrm>
        </p:spPr>
        <p:txBody>
          <a:bodyPr/>
          <a:lstStyle/>
          <a:p>
            <a:pPr algn="ctr">
              <a:lnSpc>
                <a:spcPct val="90000"/>
              </a:lnSpc>
              <a:spcBef>
                <a:spcPct val="20000"/>
              </a:spcBef>
              <a:spcAft>
                <a:spcPct val="0"/>
              </a:spcAft>
            </a:pPr>
            <a:r>
              <a:rPr lang="en-GB" altLang="en-US" dirty="0"/>
              <a:t>What will you do?  </a:t>
            </a:r>
          </a:p>
        </p:txBody>
      </p:sp>
      <p:pic>
        <p:nvPicPr>
          <p:cNvPr id="4" name="Picture 3" descr="Room5.jpg"/>
          <p:cNvPicPr>
            <a:picLocks noChangeAspect="1"/>
          </p:cNvPicPr>
          <p:nvPr/>
        </p:nvPicPr>
        <p:blipFill>
          <a:blip r:embed="rId3" cstate="print">
            <a:duotone>
              <a:schemeClr val="bg2">
                <a:shade val="45000"/>
                <a:satMod val="135000"/>
              </a:schemeClr>
              <a:prstClr val="white"/>
            </a:duotone>
          </a:blip>
          <a:stretch>
            <a:fillRect/>
          </a:stretch>
        </p:blipFill>
        <p:spPr>
          <a:xfrm>
            <a:off x="4572000" y="2286000"/>
            <a:ext cx="3048000" cy="2286000"/>
          </a:xfrm>
          <a:prstGeom prst="rect">
            <a:avLst/>
          </a:prstGeom>
          <a:effectLst>
            <a:softEdge rad="317500"/>
          </a:effectLst>
        </p:spPr>
      </p:pic>
      <p:sp>
        <p:nvSpPr>
          <p:cNvPr id="7" name="Rectangle 3"/>
          <p:cNvSpPr txBox="1">
            <a:spLocks noChangeArrowheads="1"/>
          </p:cNvSpPr>
          <p:nvPr/>
        </p:nvSpPr>
        <p:spPr bwMode="auto">
          <a:xfrm>
            <a:off x="1970856" y="260649"/>
            <a:ext cx="8229600" cy="536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algn="ctr" eaLnBrk="0" fontAlgn="base" hangingPunct="0">
              <a:lnSpc>
                <a:spcPct val="90000"/>
              </a:lnSpc>
              <a:spcBef>
                <a:spcPct val="20000"/>
              </a:spcBef>
              <a:spcAft>
                <a:spcPct val="0"/>
              </a:spcAft>
              <a:defRPr/>
            </a:pPr>
            <a:r>
              <a:rPr lang="en-GB" altLang="en-US" sz="3200" kern="0" dirty="0">
                <a:solidFill>
                  <a:srgbClr val="333399"/>
                </a:solidFill>
                <a:ea typeface="ＭＳ Ｐゴシック" pitchFamily="-112" charset="-128"/>
                <a:cs typeface="ＭＳ Ｐゴシック" pitchFamily="-112" charset="-128"/>
              </a:rPr>
              <a:t>What powers do you have?  </a:t>
            </a:r>
          </a:p>
        </p:txBody>
      </p:sp>
    </p:spTree>
    <p:extLst>
      <p:ext uri="{BB962C8B-B14F-4D97-AF65-F5344CB8AC3E}">
        <p14:creationId xmlns:p14="http://schemas.microsoft.com/office/powerpoint/2010/main" val="335854836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0" y="0"/>
            <a:ext cx="9144000" cy="6858000"/>
          </a:xfrm>
          <a:prstGeom prst="rect">
            <a:avLst/>
          </a:prstGeom>
          <a:solidFill>
            <a:srgbClr val="DDDD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sz="3200" b="1">
              <a:solidFill>
                <a:srgbClr val="FFFFFF"/>
              </a:solidFill>
            </a:endParaRPr>
          </a:p>
        </p:txBody>
      </p:sp>
      <p:sp>
        <p:nvSpPr>
          <p:cNvPr id="58371" name="Rectangle 3"/>
          <p:cNvSpPr>
            <a:spLocks noGrp="1" noChangeArrowheads="1"/>
          </p:cNvSpPr>
          <p:nvPr>
            <p:ph type="body" idx="1"/>
          </p:nvPr>
        </p:nvSpPr>
        <p:spPr>
          <a:xfrm>
            <a:off x="1981200" y="5589241"/>
            <a:ext cx="8229600" cy="536923"/>
          </a:xfrm>
        </p:spPr>
        <p:txBody>
          <a:bodyPr/>
          <a:lstStyle/>
          <a:p>
            <a:pPr algn="ctr">
              <a:lnSpc>
                <a:spcPct val="90000"/>
              </a:lnSpc>
              <a:spcBef>
                <a:spcPct val="20000"/>
              </a:spcBef>
              <a:spcAft>
                <a:spcPct val="0"/>
              </a:spcAft>
            </a:pPr>
            <a:r>
              <a:rPr lang="en-GB" altLang="en-US" dirty="0"/>
              <a:t>What will you do?  </a:t>
            </a:r>
          </a:p>
        </p:txBody>
      </p:sp>
      <p:pic>
        <p:nvPicPr>
          <p:cNvPr id="4" name="Picture 3" descr="Room5.jpg"/>
          <p:cNvPicPr>
            <a:picLocks noChangeAspect="1"/>
          </p:cNvPicPr>
          <p:nvPr/>
        </p:nvPicPr>
        <p:blipFill>
          <a:blip r:embed="rId3" cstate="print">
            <a:duotone>
              <a:schemeClr val="bg2">
                <a:shade val="45000"/>
                <a:satMod val="135000"/>
              </a:schemeClr>
              <a:prstClr val="white"/>
            </a:duotone>
          </a:blip>
          <a:stretch>
            <a:fillRect/>
          </a:stretch>
        </p:blipFill>
        <p:spPr>
          <a:xfrm>
            <a:off x="4572000" y="2286000"/>
            <a:ext cx="3048000" cy="2286000"/>
          </a:xfrm>
          <a:prstGeom prst="rect">
            <a:avLst/>
          </a:prstGeom>
          <a:effectLst>
            <a:softEdge rad="317500"/>
          </a:effectLst>
        </p:spPr>
      </p:pic>
      <p:sp>
        <p:nvSpPr>
          <p:cNvPr id="7" name="Rectangle 3"/>
          <p:cNvSpPr txBox="1">
            <a:spLocks noChangeArrowheads="1"/>
          </p:cNvSpPr>
          <p:nvPr/>
        </p:nvSpPr>
        <p:spPr bwMode="auto">
          <a:xfrm>
            <a:off x="1970856" y="260649"/>
            <a:ext cx="8229600" cy="536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algn="ctr" eaLnBrk="0" fontAlgn="base" hangingPunct="0">
              <a:lnSpc>
                <a:spcPct val="90000"/>
              </a:lnSpc>
              <a:spcBef>
                <a:spcPct val="20000"/>
              </a:spcBef>
              <a:spcAft>
                <a:spcPct val="0"/>
              </a:spcAft>
              <a:defRPr/>
            </a:pPr>
            <a:r>
              <a:rPr lang="en-GB" altLang="en-US" sz="3200" kern="0" dirty="0">
                <a:solidFill>
                  <a:srgbClr val="333399"/>
                </a:solidFill>
                <a:ea typeface="ＭＳ Ｐゴシック" pitchFamily="-112" charset="-128"/>
                <a:cs typeface="ＭＳ Ｐゴシック" pitchFamily="-112" charset="-128"/>
              </a:rPr>
              <a:t>What powers do you have?  </a:t>
            </a:r>
          </a:p>
        </p:txBody>
      </p:sp>
    </p:spTree>
    <p:extLst>
      <p:ext uri="{BB962C8B-B14F-4D97-AF65-F5344CB8AC3E}">
        <p14:creationId xmlns:p14="http://schemas.microsoft.com/office/powerpoint/2010/main" val="233574007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24000" y="0"/>
            <a:ext cx="9144000" cy="6858000"/>
          </a:xfrm>
          <a:prstGeom prst="rect">
            <a:avLst/>
          </a:prstGeom>
          <a:solidFill>
            <a:srgbClr val="DDDDD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GB" sz="3200" b="1">
              <a:solidFill>
                <a:srgbClr val="FFFFFF"/>
              </a:solidFill>
            </a:endParaRPr>
          </a:p>
        </p:txBody>
      </p:sp>
      <p:pic>
        <p:nvPicPr>
          <p:cNvPr id="4" name="Picture 3" descr="Room5.jpg"/>
          <p:cNvPicPr>
            <a:picLocks noChangeAspect="1"/>
          </p:cNvPicPr>
          <p:nvPr/>
        </p:nvPicPr>
        <p:blipFill>
          <a:blip r:embed="rId3" cstate="print">
            <a:duotone>
              <a:schemeClr val="bg2">
                <a:shade val="45000"/>
                <a:satMod val="135000"/>
              </a:schemeClr>
              <a:prstClr val="white"/>
            </a:duotone>
          </a:blip>
          <a:stretch>
            <a:fillRect/>
          </a:stretch>
        </p:blipFill>
        <p:spPr>
          <a:xfrm>
            <a:off x="4572000" y="2286000"/>
            <a:ext cx="3048000" cy="2286000"/>
          </a:xfrm>
          <a:prstGeom prst="rect">
            <a:avLst/>
          </a:prstGeom>
          <a:effectLst>
            <a:softEdge rad="317500"/>
          </a:effectLst>
        </p:spPr>
      </p:pic>
      <p:pic>
        <p:nvPicPr>
          <p:cNvPr id="6" name="Picture 5" descr="Keys yale.jpg"/>
          <p:cNvPicPr>
            <a:picLocks noChangeAspect="1"/>
          </p:cNvPicPr>
          <p:nvPr/>
        </p:nvPicPr>
        <p:blipFill>
          <a:blip r:embed="rId4" cstate="print"/>
          <a:stretch>
            <a:fillRect/>
          </a:stretch>
        </p:blipFill>
        <p:spPr>
          <a:xfrm>
            <a:off x="4605338" y="1976438"/>
            <a:ext cx="2981325" cy="2905125"/>
          </a:xfrm>
          <a:prstGeom prst="rect">
            <a:avLst/>
          </a:prstGeom>
        </p:spPr>
      </p:pic>
      <p:sp>
        <p:nvSpPr>
          <p:cNvPr id="8" name="Rectangle 3"/>
          <p:cNvSpPr txBox="1">
            <a:spLocks noChangeArrowheads="1"/>
          </p:cNvSpPr>
          <p:nvPr/>
        </p:nvSpPr>
        <p:spPr bwMode="auto">
          <a:xfrm>
            <a:off x="2133600" y="5877273"/>
            <a:ext cx="8229600" cy="5369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algn="ctr" eaLnBrk="0" fontAlgn="base" hangingPunct="0">
              <a:lnSpc>
                <a:spcPct val="90000"/>
              </a:lnSpc>
              <a:spcBef>
                <a:spcPct val="20000"/>
              </a:spcBef>
              <a:spcAft>
                <a:spcPct val="0"/>
              </a:spcAft>
              <a:defRPr/>
            </a:pPr>
            <a:r>
              <a:rPr lang="en-GB" altLang="en-US" sz="3200" kern="0" dirty="0">
                <a:solidFill>
                  <a:srgbClr val="333399"/>
                </a:solidFill>
                <a:ea typeface="ＭＳ Ｐゴシック" pitchFamily="-112" charset="-128"/>
                <a:cs typeface="ＭＳ Ｐゴシック" pitchFamily="-112" charset="-128"/>
              </a:rPr>
              <a:t>What will you do now?  </a:t>
            </a:r>
          </a:p>
        </p:txBody>
      </p:sp>
      <p:sp>
        <p:nvSpPr>
          <p:cNvPr id="9" name="Content Placeholder 8"/>
          <p:cNvSpPr>
            <a:spLocks noGrp="1"/>
          </p:cNvSpPr>
          <p:nvPr>
            <p:ph idx="1"/>
          </p:nvPr>
        </p:nvSpPr>
        <p:spPr/>
        <p:txBody>
          <a:bodyPr/>
          <a:lstStyle/>
          <a:p>
            <a:endParaRPr lang="en-GB"/>
          </a:p>
        </p:txBody>
      </p:sp>
    </p:spTree>
    <p:extLst>
      <p:ext uri="{BB962C8B-B14F-4D97-AF65-F5344CB8AC3E}">
        <p14:creationId xmlns:p14="http://schemas.microsoft.com/office/powerpoint/2010/main" val="595150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ockup.jpg"/>
          <p:cNvPicPr>
            <a:picLocks noChangeAspect="1"/>
          </p:cNvPicPr>
          <p:nvPr/>
        </p:nvPicPr>
        <p:blipFill>
          <a:blip r:embed="rId3" cstate="print">
            <a:duotone>
              <a:schemeClr val="accent3">
                <a:shade val="45000"/>
                <a:satMod val="135000"/>
              </a:schemeClr>
              <a:prstClr val="white"/>
            </a:duotone>
          </a:blip>
          <a:stretch>
            <a:fillRect/>
          </a:stretch>
        </p:blipFill>
        <p:spPr>
          <a:xfrm>
            <a:off x="1524000" y="0"/>
            <a:ext cx="9144000" cy="6858000"/>
          </a:xfrm>
          <a:prstGeom prst="rect">
            <a:avLst/>
          </a:prstGeom>
        </p:spPr>
      </p:pic>
      <p:sp>
        <p:nvSpPr>
          <p:cNvPr id="59395" name="Rectangle 3"/>
          <p:cNvSpPr>
            <a:spLocks noGrp="1" noChangeArrowheads="1"/>
          </p:cNvSpPr>
          <p:nvPr>
            <p:ph type="body" idx="1"/>
          </p:nvPr>
        </p:nvSpPr>
        <p:spPr>
          <a:xfrm>
            <a:off x="1981200" y="404665"/>
            <a:ext cx="8229600" cy="5721499"/>
          </a:xfrm>
        </p:spPr>
        <p:txBody>
          <a:bodyPr/>
          <a:lstStyle/>
          <a:p>
            <a:pPr algn="ctr">
              <a:spcBef>
                <a:spcPct val="20000"/>
              </a:spcBef>
              <a:spcAft>
                <a:spcPct val="0"/>
              </a:spcAft>
            </a:pPr>
            <a:r>
              <a:rPr lang="en-GB" altLang="en-US" dirty="0"/>
              <a:t>You arrive at the lockup</a:t>
            </a:r>
          </a:p>
          <a:p>
            <a:pPr algn="ctr">
              <a:spcBef>
                <a:spcPct val="20000"/>
              </a:spcBef>
              <a:spcAft>
                <a:spcPct val="0"/>
              </a:spcAft>
            </a:pPr>
            <a:endParaRPr lang="en-GB" altLang="en-US" dirty="0"/>
          </a:p>
          <a:p>
            <a:pPr algn="ctr"/>
            <a:r>
              <a:rPr lang="en-GB" altLang="en-US" dirty="0"/>
              <a:t>The lock-up is full of junk and painting equipment. You find the black bags full of packets of cigarettes, and you also find a Sony DVD recorder and a stack of DVDs hidden under sacking at the back of the garage. </a:t>
            </a:r>
          </a:p>
          <a:p>
            <a:pPr algn="ctr"/>
            <a:endParaRPr lang="en-GB" altLang="en-US" dirty="0"/>
          </a:p>
          <a:p>
            <a:pPr algn="ctr"/>
            <a:r>
              <a:rPr lang="en-GB" altLang="en-US" dirty="0"/>
              <a:t>What are you going to do?</a:t>
            </a:r>
          </a:p>
          <a:p>
            <a:pPr algn="ctr">
              <a:spcBef>
                <a:spcPct val="20000"/>
              </a:spcBef>
              <a:spcAft>
                <a:spcPct val="0"/>
              </a:spcAft>
            </a:pPr>
            <a:endParaRPr lang="en-GB" altLang="en-US" dirty="0"/>
          </a:p>
        </p:txBody>
      </p:sp>
    </p:spTree>
    <p:extLst>
      <p:ext uri="{BB962C8B-B14F-4D97-AF65-F5344CB8AC3E}">
        <p14:creationId xmlns:p14="http://schemas.microsoft.com/office/powerpoint/2010/main" val="421406248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ift.jpg"/>
          <p:cNvPicPr>
            <a:picLocks noChangeAspect="1"/>
          </p:cNvPicPr>
          <p:nvPr/>
        </p:nvPicPr>
        <p:blipFill>
          <a:blip r:embed="rId3" cstate="print">
            <a:lum bright="70000" contrast="-70000"/>
          </a:blip>
          <a:srcRect t="18361"/>
          <a:stretch>
            <a:fillRect/>
          </a:stretch>
        </p:blipFill>
        <p:spPr>
          <a:xfrm>
            <a:off x="1524001" y="908720"/>
            <a:ext cx="9174014" cy="5976664"/>
          </a:xfrm>
          <a:prstGeom prst="rect">
            <a:avLst/>
          </a:prstGeom>
          <a:effectLst>
            <a:softEdge rad="317500"/>
          </a:effectLst>
        </p:spPr>
      </p:pic>
      <p:sp>
        <p:nvSpPr>
          <p:cNvPr id="68610" name="Rectangle 2"/>
          <p:cNvSpPr>
            <a:spLocks noGrp="1" noChangeArrowheads="1"/>
          </p:cNvSpPr>
          <p:nvPr>
            <p:ph type="title" idx="4294967295"/>
          </p:nvPr>
        </p:nvSpPr>
        <p:spPr/>
        <p:txBody>
          <a:bodyPr/>
          <a:lstStyle/>
          <a:p>
            <a:r>
              <a:rPr lang="en-GB" altLang="en-US" sz="2800"/>
              <a:t>Criminal Justice and Police Act 2001</a:t>
            </a:r>
          </a:p>
        </p:txBody>
      </p:sp>
      <p:sp>
        <p:nvSpPr>
          <p:cNvPr id="68611" name="Rectangle 3"/>
          <p:cNvSpPr>
            <a:spLocks noGrp="1" noChangeArrowheads="1"/>
          </p:cNvSpPr>
          <p:nvPr>
            <p:ph type="body" idx="4294967295"/>
          </p:nvPr>
        </p:nvSpPr>
        <p:spPr>
          <a:xfrm>
            <a:off x="1981200" y="3068960"/>
            <a:ext cx="8229600" cy="3057203"/>
          </a:xfrm>
        </p:spPr>
        <p:txBody>
          <a:bodyPr/>
          <a:lstStyle/>
          <a:p>
            <a:pPr marL="0" indent="0" algn="ctr">
              <a:buClr>
                <a:srgbClr val="F1F46A"/>
              </a:buClr>
              <a:buNone/>
            </a:pPr>
            <a:r>
              <a:rPr lang="en-GB" altLang="en-US" sz="3600" dirty="0">
                <a:solidFill>
                  <a:schemeClr val="tx1"/>
                </a:solidFill>
              </a:rPr>
              <a:t>Sift and Seize</a:t>
            </a:r>
          </a:p>
        </p:txBody>
      </p:sp>
    </p:spTree>
    <p:extLst>
      <p:ext uri="{BB962C8B-B14F-4D97-AF65-F5344CB8AC3E}">
        <p14:creationId xmlns:p14="http://schemas.microsoft.com/office/powerpoint/2010/main" val="1307321014"/>
      </p:ext>
    </p:extLst>
  </p:cSld>
  <p:clrMapOvr>
    <a:masterClrMapping/>
  </p:clrMapOvr>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lum bright="70000" contrast="-70000"/>
            <a:extLst>
              <a:ext uri="{28A0092B-C50C-407E-A947-70E740481C1C}">
                <a14:useLocalDpi xmlns:a14="http://schemas.microsoft.com/office/drawing/2010/main" val="0"/>
              </a:ext>
            </a:extLst>
          </a:blip>
          <a:stretch>
            <a:fillRect/>
          </a:stretch>
        </p:blipFill>
        <p:spPr>
          <a:xfrm rot="16200000">
            <a:off x="3651042" y="-390738"/>
            <a:ext cx="5472609" cy="8215538"/>
          </a:xfrm>
          <a:prstGeom prst="rect">
            <a:avLst/>
          </a:prstGeom>
          <a:effectLst>
            <a:softEdge rad="317500"/>
          </a:effectLst>
        </p:spPr>
      </p:pic>
      <p:sp>
        <p:nvSpPr>
          <p:cNvPr id="70658" name="Rectangle 2"/>
          <p:cNvSpPr>
            <a:spLocks noGrp="1" noChangeArrowheads="1"/>
          </p:cNvSpPr>
          <p:nvPr>
            <p:ph type="title" idx="4294967295"/>
          </p:nvPr>
        </p:nvSpPr>
        <p:spPr/>
        <p:txBody>
          <a:bodyPr/>
          <a:lstStyle/>
          <a:p>
            <a:r>
              <a:rPr lang="en-GB" altLang="en-US" sz="2800"/>
              <a:t>Proceeds of Crime Act 2002</a:t>
            </a:r>
          </a:p>
        </p:txBody>
      </p:sp>
      <p:sp>
        <p:nvSpPr>
          <p:cNvPr id="70659" name="Rectangle 3"/>
          <p:cNvSpPr>
            <a:spLocks noGrp="1" noChangeArrowheads="1"/>
          </p:cNvSpPr>
          <p:nvPr>
            <p:ph type="body" idx="4294967295"/>
          </p:nvPr>
        </p:nvSpPr>
        <p:spPr/>
        <p:txBody>
          <a:bodyPr/>
          <a:lstStyle/>
          <a:p>
            <a:pPr>
              <a:buNone/>
            </a:pPr>
            <a:r>
              <a:rPr lang="en-GB" altLang="en-US" sz="3200" dirty="0"/>
              <a:t>If a constable who is lawfully on any premises and has reasonable grounds for suspecting that there is on the premises cash -</a:t>
            </a:r>
          </a:p>
          <a:p>
            <a:pPr marL="514350" indent="-514350">
              <a:buAutoNum type="alphaLcParenBoth"/>
            </a:pPr>
            <a:r>
              <a:rPr lang="en-GB" altLang="en-US" sz="3200" dirty="0"/>
              <a:t>which is intended by any person for use in unlawful conduct, and</a:t>
            </a:r>
          </a:p>
          <a:p>
            <a:pPr marL="514350" indent="-514350">
              <a:buAutoNum type="alphaLcParenBoth"/>
            </a:pPr>
            <a:r>
              <a:rPr lang="en-GB" altLang="en-US" sz="3200" dirty="0"/>
              <a:t>the amount of which is not less than the minimum amount</a:t>
            </a:r>
          </a:p>
          <a:p>
            <a:pPr>
              <a:buNone/>
            </a:pPr>
            <a:r>
              <a:rPr lang="en-GB" altLang="en-US" sz="3200" dirty="0"/>
              <a:t>he may search for the cash there.</a:t>
            </a:r>
          </a:p>
          <a:p>
            <a:pPr algn="just">
              <a:buClr>
                <a:srgbClr val="F1F46A"/>
              </a:buClr>
            </a:pPr>
            <a:endParaRPr lang="en-GB" altLang="en-US" sz="2800" dirty="0"/>
          </a:p>
        </p:txBody>
      </p:sp>
    </p:spTree>
    <p:extLst>
      <p:ext uri="{BB962C8B-B14F-4D97-AF65-F5344CB8AC3E}">
        <p14:creationId xmlns:p14="http://schemas.microsoft.com/office/powerpoint/2010/main" val="2580097406"/>
      </p:ext>
    </p:extLst>
  </p:cSld>
  <p:clrMapOvr>
    <a:masterClrMapping/>
  </p:clrMapOvr>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extBox 3"/>
          <p:cNvSpPr txBox="1">
            <a:spLocks noChangeArrowheads="1"/>
          </p:cNvSpPr>
          <p:nvPr>
            <p:custDataLst>
              <p:tags r:id="rId1"/>
            </p:custDataLst>
          </p:nvPr>
        </p:nvSpPr>
        <p:spPr bwMode="auto">
          <a:xfrm>
            <a:off x="3071813" y="188913"/>
            <a:ext cx="63373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eaLnBrk="1" fontAlgn="base" hangingPunct="1">
              <a:spcBef>
                <a:spcPct val="0"/>
              </a:spcBef>
              <a:spcAft>
                <a:spcPct val="0"/>
              </a:spcAft>
            </a:pPr>
            <a:r>
              <a:rPr lang="en-GB" altLang="en-US">
                <a:solidFill>
                  <a:srgbClr val="0033CC"/>
                </a:solidFill>
              </a:rPr>
              <a:t>Needs of the individual</a:t>
            </a:r>
          </a:p>
        </p:txBody>
      </p:sp>
      <p:sp>
        <p:nvSpPr>
          <p:cNvPr id="5" name="TextBox 4"/>
          <p:cNvSpPr txBox="1">
            <a:spLocks noChangeArrowheads="1"/>
          </p:cNvSpPr>
          <p:nvPr>
            <p:custDataLst>
              <p:tags r:id="rId2"/>
            </p:custDataLst>
          </p:nvPr>
        </p:nvSpPr>
        <p:spPr bwMode="auto">
          <a:xfrm>
            <a:off x="1703512" y="1905794"/>
            <a:ext cx="6048672"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eaLnBrk="1" fontAlgn="base" hangingPunct="1">
              <a:spcBef>
                <a:spcPct val="0"/>
              </a:spcBef>
              <a:spcAft>
                <a:spcPct val="0"/>
              </a:spcAft>
            </a:pPr>
            <a:r>
              <a:rPr lang="en-GB" altLang="en-US" b="0" dirty="0">
                <a:solidFill>
                  <a:srgbClr val="000000"/>
                </a:solidFill>
              </a:rPr>
              <a:t>Respect and courtesy</a:t>
            </a:r>
          </a:p>
          <a:p>
            <a:pPr eaLnBrk="1" fontAlgn="base" hangingPunct="1">
              <a:spcBef>
                <a:spcPct val="0"/>
              </a:spcBef>
              <a:spcAft>
                <a:spcPct val="0"/>
              </a:spcAft>
            </a:pPr>
            <a:endParaRPr lang="en-GB" altLang="en-US" b="0" dirty="0">
              <a:solidFill>
                <a:srgbClr val="000000"/>
              </a:solidFill>
            </a:endParaRPr>
          </a:p>
          <a:p>
            <a:pPr eaLnBrk="1" fontAlgn="base" hangingPunct="1">
              <a:spcBef>
                <a:spcPct val="0"/>
              </a:spcBef>
              <a:spcAft>
                <a:spcPct val="0"/>
              </a:spcAft>
            </a:pPr>
            <a:r>
              <a:rPr lang="en-GB" altLang="en-US" b="0" dirty="0">
                <a:solidFill>
                  <a:srgbClr val="000000"/>
                </a:solidFill>
              </a:rPr>
              <a:t>Minimise embarrassment</a:t>
            </a:r>
          </a:p>
          <a:p>
            <a:pPr eaLnBrk="1" fontAlgn="base" hangingPunct="1">
              <a:spcBef>
                <a:spcPct val="0"/>
              </a:spcBef>
              <a:spcAft>
                <a:spcPct val="0"/>
              </a:spcAft>
            </a:pPr>
            <a:endParaRPr lang="en-GB" altLang="en-US" b="0" dirty="0">
              <a:solidFill>
                <a:srgbClr val="000000"/>
              </a:solidFill>
            </a:endParaRPr>
          </a:p>
          <a:p>
            <a:pPr eaLnBrk="1" fontAlgn="base" hangingPunct="1">
              <a:spcBef>
                <a:spcPct val="0"/>
              </a:spcBef>
              <a:spcAft>
                <a:spcPct val="0"/>
              </a:spcAft>
            </a:pPr>
            <a:r>
              <a:rPr lang="en-GB" altLang="en-US" b="0" dirty="0">
                <a:solidFill>
                  <a:srgbClr val="000000"/>
                </a:solidFill>
              </a:rPr>
              <a:t>Treat as individual</a:t>
            </a:r>
          </a:p>
          <a:p>
            <a:pPr eaLnBrk="1" fontAlgn="base" hangingPunct="1">
              <a:spcBef>
                <a:spcPct val="0"/>
              </a:spcBef>
              <a:spcAft>
                <a:spcPct val="0"/>
              </a:spcAft>
            </a:pPr>
            <a:endParaRPr lang="en-GB" altLang="en-US" b="0" dirty="0">
              <a:solidFill>
                <a:srgbClr val="000000"/>
              </a:solidFill>
            </a:endParaRPr>
          </a:p>
          <a:p>
            <a:pPr eaLnBrk="1" fontAlgn="base" hangingPunct="1">
              <a:spcBef>
                <a:spcPct val="0"/>
              </a:spcBef>
              <a:spcAft>
                <a:spcPct val="0"/>
              </a:spcAft>
            </a:pPr>
            <a:r>
              <a:rPr lang="en-GB" altLang="en-US" b="0" dirty="0">
                <a:solidFill>
                  <a:srgbClr val="000000"/>
                </a:solidFill>
              </a:rPr>
              <a:t>Aware of individual needs</a:t>
            </a:r>
          </a:p>
        </p:txBody>
      </p:sp>
      <p:pic>
        <p:nvPicPr>
          <p:cNvPr id="4" name="Picture 3"/>
          <p:cNvPicPr>
            <a:picLocks noChangeAspect="1"/>
          </p:cNvPicPr>
          <p:nvPr>
            <p:custDataLst>
              <p:tags r:id="rId3"/>
            </p:custDataLst>
          </p:nvPr>
        </p:nvPicPr>
        <p:blipFill rotWithShape="1">
          <a:blip r:embed="rId6" cstate="print">
            <a:extLst>
              <a:ext uri="{28A0092B-C50C-407E-A947-70E740481C1C}">
                <a14:useLocalDpi xmlns:a14="http://schemas.microsoft.com/office/drawing/2010/main" val="0"/>
              </a:ext>
            </a:extLst>
          </a:blip>
          <a:srcRect l="39164" r="12393"/>
          <a:stretch/>
        </p:blipFill>
        <p:spPr>
          <a:xfrm>
            <a:off x="6635452" y="1844417"/>
            <a:ext cx="3492997" cy="3744416"/>
          </a:xfrm>
          <a:prstGeom prst="rect">
            <a:avLst/>
          </a:prstGeom>
          <a:effectLst>
            <a:softEdge rad="635000"/>
          </a:effectLst>
        </p:spPr>
      </p:pic>
    </p:spTree>
    <p:extLst>
      <p:ext uri="{BB962C8B-B14F-4D97-AF65-F5344CB8AC3E}">
        <p14:creationId xmlns:p14="http://schemas.microsoft.com/office/powerpoint/2010/main" val="16559252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fade">
                                      <p:cBhvr>
                                        <p:cTn id="22"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extBox 3"/>
          <p:cNvSpPr txBox="1">
            <a:spLocks noChangeArrowheads="1"/>
          </p:cNvSpPr>
          <p:nvPr>
            <p:custDataLst>
              <p:tags r:id="rId1"/>
            </p:custDataLst>
          </p:nvPr>
        </p:nvSpPr>
        <p:spPr bwMode="auto">
          <a:xfrm>
            <a:off x="3071813" y="188913"/>
            <a:ext cx="63373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eaLnBrk="1" fontAlgn="base" hangingPunct="1">
              <a:spcBef>
                <a:spcPct val="0"/>
              </a:spcBef>
              <a:spcAft>
                <a:spcPct val="0"/>
              </a:spcAft>
            </a:pPr>
            <a:r>
              <a:rPr lang="en-GB" altLang="en-US">
                <a:solidFill>
                  <a:srgbClr val="0033CC"/>
                </a:solidFill>
              </a:rPr>
              <a:t>Needs of the individual</a:t>
            </a:r>
          </a:p>
        </p:txBody>
      </p:sp>
      <p:sp>
        <p:nvSpPr>
          <p:cNvPr id="5" name="TextBox 4"/>
          <p:cNvSpPr txBox="1">
            <a:spLocks noChangeArrowheads="1"/>
          </p:cNvSpPr>
          <p:nvPr>
            <p:custDataLst>
              <p:tags r:id="rId2"/>
            </p:custDataLst>
          </p:nvPr>
        </p:nvSpPr>
        <p:spPr bwMode="auto">
          <a:xfrm>
            <a:off x="1703512" y="1905794"/>
            <a:ext cx="6048672"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eaLnBrk="1" fontAlgn="base" hangingPunct="1">
              <a:spcBef>
                <a:spcPct val="0"/>
              </a:spcBef>
              <a:spcAft>
                <a:spcPct val="0"/>
              </a:spcAft>
            </a:pPr>
            <a:r>
              <a:rPr lang="en-GB" altLang="en-US" b="0" dirty="0">
                <a:solidFill>
                  <a:srgbClr val="000000"/>
                </a:solidFill>
              </a:rPr>
              <a:t>Respect and courtesy</a:t>
            </a:r>
          </a:p>
          <a:p>
            <a:pPr eaLnBrk="1" fontAlgn="base" hangingPunct="1">
              <a:spcBef>
                <a:spcPct val="0"/>
              </a:spcBef>
              <a:spcAft>
                <a:spcPct val="0"/>
              </a:spcAft>
            </a:pPr>
            <a:endParaRPr lang="en-GB" altLang="en-US" b="0" dirty="0">
              <a:solidFill>
                <a:srgbClr val="000000"/>
              </a:solidFill>
            </a:endParaRPr>
          </a:p>
          <a:p>
            <a:pPr eaLnBrk="1" fontAlgn="base" hangingPunct="1">
              <a:spcBef>
                <a:spcPct val="0"/>
              </a:spcBef>
              <a:spcAft>
                <a:spcPct val="0"/>
              </a:spcAft>
            </a:pPr>
            <a:r>
              <a:rPr lang="en-GB" altLang="en-US" b="0" dirty="0">
                <a:solidFill>
                  <a:srgbClr val="000000"/>
                </a:solidFill>
              </a:rPr>
              <a:t>Minimise embarrassment</a:t>
            </a:r>
          </a:p>
          <a:p>
            <a:pPr eaLnBrk="1" fontAlgn="base" hangingPunct="1">
              <a:spcBef>
                <a:spcPct val="0"/>
              </a:spcBef>
              <a:spcAft>
                <a:spcPct val="0"/>
              </a:spcAft>
            </a:pPr>
            <a:endParaRPr lang="en-GB" altLang="en-US" b="0" dirty="0">
              <a:solidFill>
                <a:srgbClr val="000000"/>
              </a:solidFill>
            </a:endParaRPr>
          </a:p>
          <a:p>
            <a:pPr eaLnBrk="1" fontAlgn="base" hangingPunct="1">
              <a:spcBef>
                <a:spcPct val="0"/>
              </a:spcBef>
              <a:spcAft>
                <a:spcPct val="0"/>
              </a:spcAft>
            </a:pPr>
            <a:r>
              <a:rPr lang="en-GB" altLang="en-US" b="0" dirty="0">
                <a:solidFill>
                  <a:srgbClr val="000000"/>
                </a:solidFill>
              </a:rPr>
              <a:t>Treat as individual</a:t>
            </a:r>
          </a:p>
          <a:p>
            <a:pPr eaLnBrk="1" fontAlgn="base" hangingPunct="1">
              <a:spcBef>
                <a:spcPct val="0"/>
              </a:spcBef>
              <a:spcAft>
                <a:spcPct val="0"/>
              </a:spcAft>
            </a:pPr>
            <a:endParaRPr lang="en-GB" altLang="en-US" b="0" dirty="0">
              <a:solidFill>
                <a:srgbClr val="000000"/>
              </a:solidFill>
            </a:endParaRPr>
          </a:p>
          <a:p>
            <a:pPr eaLnBrk="1" fontAlgn="base" hangingPunct="1">
              <a:spcBef>
                <a:spcPct val="0"/>
              </a:spcBef>
              <a:spcAft>
                <a:spcPct val="0"/>
              </a:spcAft>
            </a:pPr>
            <a:r>
              <a:rPr lang="en-GB" altLang="en-US" b="0" dirty="0">
                <a:solidFill>
                  <a:srgbClr val="000000"/>
                </a:solidFill>
              </a:rPr>
              <a:t>Aware of individual needs</a:t>
            </a:r>
          </a:p>
        </p:txBody>
      </p:sp>
      <p:pic>
        <p:nvPicPr>
          <p:cNvPr id="4" name="Picture 3"/>
          <p:cNvPicPr>
            <a:picLocks noChangeAspect="1"/>
          </p:cNvPicPr>
          <p:nvPr>
            <p:custDataLst>
              <p:tags r:id="rId3"/>
            </p:custDataLst>
          </p:nvPr>
        </p:nvPicPr>
        <p:blipFill rotWithShape="1">
          <a:blip r:embed="rId6" cstate="print">
            <a:extLst>
              <a:ext uri="{28A0092B-C50C-407E-A947-70E740481C1C}">
                <a14:useLocalDpi xmlns:a14="http://schemas.microsoft.com/office/drawing/2010/main" val="0"/>
              </a:ext>
            </a:extLst>
          </a:blip>
          <a:srcRect l="39164" r="12393"/>
          <a:stretch/>
        </p:blipFill>
        <p:spPr>
          <a:xfrm>
            <a:off x="6635452" y="1844417"/>
            <a:ext cx="3492997" cy="3744416"/>
          </a:xfrm>
          <a:prstGeom prst="rect">
            <a:avLst/>
          </a:prstGeom>
          <a:effectLst>
            <a:softEdge rad="635000"/>
          </a:effectLst>
        </p:spPr>
      </p:pic>
    </p:spTree>
    <p:extLst>
      <p:ext uri="{BB962C8B-B14F-4D97-AF65-F5344CB8AC3E}">
        <p14:creationId xmlns:p14="http://schemas.microsoft.com/office/powerpoint/2010/main" val="2641709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fade">
                                      <p:cBhvr>
                                        <p:cTn id="22"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custDataLst>
              <p:tags r:id="rId1"/>
            </p:custDataLst>
          </p:nvPr>
        </p:nvPicPr>
        <p:blipFill>
          <a:blip r:embed="rId5"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2171700" y="787400"/>
            <a:ext cx="7848600" cy="5283200"/>
          </a:xfrm>
          <a:prstGeom prst="rect">
            <a:avLst/>
          </a:prstGeom>
          <a:ln>
            <a:noFill/>
          </a:ln>
          <a:effectLst>
            <a:softEdge rad="112500"/>
          </a:effectLst>
        </p:spPr>
      </p:pic>
      <p:sp>
        <p:nvSpPr>
          <p:cNvPr id="17411" name="TextBox 3"/>
          <p:cNvSpPr txBox="1">
            <a:spLocks noChangeArrowheads="1"/>
          </p:cNvSpPr>
          <p:nvPr>
            <p:custDataLst>
              <p:tags r:id="rId2"/>
            </p:custDataLst>
          </p:nvPr>
        </p:nvSpPr>
        <p:spPr bwMode="auto">
          <a:xfrm>
            <a:off x="4399245" y="2636913"/>
            <a:ext cx="3405906"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b="1">
                <a:solidFill>
                  <a:schemeClr val="bg1"/>
                </a:solidFill>
                <a:latin typeface="Verdana" pitchFamily="34" charset="0"/>
                <a:ea typeface="ＭＳ Ｐゴシック" pitchFamily="34" charset="-128"/>
              </a:defRPr>
            </a:lvl1pPr>
            <a:lvl2pPr marL="742950" indent="-285750" eaLnBrk="0" hangingPunct="0">
              <a:defRPr sz="3200" b="1">
                <a:solidFill>
                  <a:schemeClr val="bg1"/>
                </a:solidFill>
                <a:latin typeface="Verdana" pitchFamily="34" charset="0"/>
                <a:ea typeface="ＭＳ Ｐゴシック" pitchFamily="34" charset="-128"/>
              </a:defRPr>
            </a:lvl2pPr>
            <a:lvl3pPr marL="1143000" indent="-228600" eaLnBrk="0" hangingPunct="0">
              <a:defRPr sz="3200" b="1">
                <a:solidFill>
                  <a:schemeClr val="bg1"/>
                </a:solidFill>
                <a:latin typeface="Verdana" pitchFamily="34" charset="0"/>
                <a:ea typeface="ＭＳ Ｐゴシック" pitchFamily="34" charset="-128"/>
              </a:defRPr>
            </a:lvl3pPr>
            <a:lvl4pPr marL="1600200" indent="-228600" eaLnBrk="0" hangingPunct="0">
              <a:defRPr sz="3200" b="1">
                <a:solidFill>
                  <a:schemeClr val="bg1"/>
                </a:solidFill>
                <a:latin typeface="Verdana" pitchFamily="34" charset="0"/>
                <a:ea typeface="ＭＳ Ｐゴシック" pitchFamily="34" charset="-128"/>
              </a:defRPr>
            </a:lvl4pPr>
            <a:lvl5pPr marL="2057400" indent="-228600" eaLnBrk="0" hangingPunct="0">
              <a:defRPr sz="3200" b="1">
                <a:solidFill>
                  <a:schemeClr val="bg1"/>
                </a:solidFill>
                <a:latin typeface="Verdana" pitchFamily="34" charset="0"/>
                <a:ea typeface="ＭＳ Ｐゴシック" pitchFamily="34" charset="-128"/>
              </a:defRPr>
            </a:lvl5pPr>
            <a:lvl6pPr marL="25146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6pPr>
            <a:lvl7pPr marL="29718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7pPr>
            <a:lvl8pPr marL="34290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8pPr>
            <a:lvl9pPr marL="3886200" indent="-228600" eaLnBrk="0" fontAlgn="base" hangingPunct="0">
              <a:spcBef>
                <a:spcPct val="0"/>
              </a:spcBef>
              <a:spcAft>
                <a:spcPct val="0"/>
              </a:spcAft>
              <a:defRPr sz="3200" b="1">
                <a:solidFill>
                  <a:schemeClr val="bg1"/>
                </a:solidFill>
                <a:latin typeface="Verdana" pitchFamily="34" charset="0"/>
                <a:ea typeface="ＭＳ Ｐゴシック" pitchFamily="34" charset="-128"/>
              </a:defRPr>
            </a:lvl9pPr>
          </a:lstStyle>
          <a:p>
            <a:pPr algn="ctr" eaLnBrk="1" fontAlgn="base" hangingPunct="1">
              <a:spcBef>
                <a:spcPct val="0"/>
              </a:spcBef>
              <a:spcAft>
                <a:spcPct val="0"/>
              </a:spcAft>
            </a:pPr>
            <a:r>
              <a:rPr lang="en-GB" altLang="en-US" sz="4000" dirty="0">
                <a:solidFill>
                  <a:srgbClr val="000000"/>
                </a:solidFill>
              </a:rPr>
              <a:t>Any Questions?</a:t>
            </a:r>
          </a:p>
        </p:txBody>
      </p:sp>
    </p:spTree>
    <p:extLst>
      <p:ext uri="{BB962C8B-B14F-4D97-AF65-F5344CB8AC3E}">
        <p14:creationId xmlns:p14="http://schemas.microsoft.com/office/powerpoint/2010/main" val="35808696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2&quot;/&gt;&lt;/TableIndex&gt;&lt;/ShapeTextInfo&gt;"/>
</p:tagLst>
</file>

<file path=ppt/tags/tag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5&quot;/&gt;&lt;lineCharCount val=&quot;33&quot;/&gt;&lt;lineCharCount val=&quot;13&quot;/&gt;&lt;lineCharCount val=&quot;12&quot;/&gt;&lt;lineCharCount val=&quot;13&quot;/&gt;&lt;lineCharCount val=&quot;11&quot;/&gt;&lt;/TableIndex&gt;&lt;/ShapeTextInfo&gt;"/>
</p:tagLst>
</file>

<file path=ppt/tags/tag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2&quot;/&gt;&lt;/TableIndex&gt;&lt;/ShapeTextInfo&gt;"/>
</p:tagLst>
</file>

<file path=ppt/tags/tag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5&quot;/&gt;&lt;lineCharCount val=&quot;33&quot;/&gt;&lt;lineCharCount val=&quot;13&quot;/&gt;&lt;lineCharCount val=&quot;12&quot;/&gt;&lt;lineCharCount val=&quot;13&quot;/&gt;&lt;lineCharCount val=&quot;11&quot;/&gt;&lt;/TableIndex&gt;&lt;/ShapeTextInfo&gt;"/>
</p:tagLst>
</file>

<file path=ppt/tags/tag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2&quot;/&gt;&lt;/TableIndex&gt;&lt;/ShapeTextInfo&gt;"/>
</p:tagLst>
</file>

<file path=ppt/tags/tag1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6&quot;/&gt;&lt;lineCharCount val=&quot;26&quot;/&gt;&lt;lineCharCount val=&quot;7&quot;/&gt;&lt;lineCharCount val=&quot;13&quot;/&gt;&lt;lineCharCount val=&quot;12&quot;/&gt;&lt;lineCharCount val=&quot;13&quot;/&gt;&lt;lineCharCount val=&quot;11&quot;/&gt;&lt;/TableIndex&gt;&lt;/ShapeTextInfo&gt;"/>
</p:tagLst>
</file>

<file path=ppt/tags/tag1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6&quot;/&gt;&lt;lineCharCount val=&quot;26&quot;/&gt;&lt;lineCharCount val=&quot;7&quot;/&gt;&lt;lineCharCount val=&quot;13&quot;/&gt;&lt;lineCharCount val=&quot;12&quot;/&gt;&lt;lineCharCount val=&quot;13&quot;/&gt;&lt;lineCharCount val=&quot;11&quot;/&gt;&lt;/TableIndex&gt;&lt;/ShapeTextInfo&gt;"/>
</p:tagLst>
</file>

<file path=ppt/tags/tag1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Lst>
</file>

<file path=ppt/tags/tag1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30&quot;/&gt;&lt;lineCharCount val=&quot;20&quot;/&gt;&lt;lineCharCount val=&quot;25&quot;/&gt;&lt;lineCharCount val=&quot;29&quot;/&gt;&lt;lineCharCount val=&quot;10&quot;/&gt;&lt;lineCharCount val=&quot;26&quot;/&gt;&lt;lineCharCount val=&quot;18&quot;/&gt;&lt;/TableIndex&gt;&lt;/ShapeTextInfo&gt;"/>
</p:tagLst>
</file>

<file path=ppt/tags/tag1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9&quot;/&gt;&lt;lineCharCount val=&quot;18&quot;/&gt;&lt;lineCharCount val=&quot;23&quot;/&gt;&lt;lineCharCount val=&quot;12&quot;/&gt;&lt;lineCharCount val=&quot;36&quot;/&gt;&lt;lineCharCount val=&quot;24&quot;/&gt;&lt;lineCharCount val=&quot;34&quot;/&gt;&lt;lineCharCount val=&quot;15&quot;/&gt;&lt;lineCharCount val=&quot;32&quot;/&gt;&lt;lineCharCount val=&quot;22&quot;/&gt;&lt;/TableIndex&gt;&lt;/ShapeTextInfo&gt;"/>
</p:tagLst>
</file>

<file path=ppt/tags/tag17.xml><?xml version="1.0" encoding="utf-8"?>
<p:tagLst xmlns:a="http://schemas.openxmlformats.org/drawingml/2006/main" xmlns:r="http://schemas.openxmlformats.org/officeDocument/2006/relationships" xmlns:p="http://schemas.openxmlformats.org/presentationml/2006/main">
  <p:tag name="PRESENTER_SHAPEINFO" val="&lt;ThreeDShapeInfo&gt;&lt;uuid val=&quot;{B91D9E22-67F8-4E2F-B4CB-BF44642E1C58}&quot;/&gt;&lt;isInvalidForFieldText val=&quot;0&quot;/&gt;&lt;Image&gt;&lt;filename val=&quot;C:\DOCUME~1\swp54152\LOCALS~1\Temp\PR\data\asimages\{B91D9E22-67F8-4E2F-B4CB-BF44642E1C58}_5.png&quot;/&gt;&lt;left val=&quot;180&quot;/&gt;&lt;top val=&quot;25&quot;/&gt;&lt;width val=&quot;361&quot;/&gt;&lt;height val=&quot;271&quot;/&gt;&lt;hasText val=&quot;1&quot;/&gt;&lt;/Image&gt;&lt;/ThreeDShapeInfo&gt;"/>
</p:tagLst>
</file>

<file path=ppt/tags/tag1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2&quot;/&gt;&lt;lineCharCount val=&quot;7&quot;/&gt;&lt;/TableIndex&gt;&lt;/ShapeTextInfo&gt;"/>
</p:tagLst>
</file>

<file path=ppt/tags/tag1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5&quot;/&gt;&lt;lineCharCount val=&quot;11&quot;/&gt;&lt;/TableIndex&gt;&lt;/ShapeTextInfo&gt;"/>
</p:tagLst>
</file>

<file path=ppt/tags/tag2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6&quot;/&gt;&lt;lineCharCount val=&quot;13&quot;/&gt;&lt;lineCharCount val=&quot;12&quot;/&gt;&lt;lineCharCount val=&quot;11&quot;/&gt;&lt;lineCharCount val=&quot;12&quot;/&gt;&lt;lineCharCount val=&quot;9&quot;/&gt;&lt;lineCharCount val=&quot;7&quot;/&gt;&lt;/TableIndex&gt;&lt;/ShapeTextInfo&gt;"/>
</p:tagLst>
</file>

<file path=ppt/tags/tag2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6&quot;/&gt;&lt;/TableIndex&gt;&lt;/ShapeTextInfo&gt;"/>
</p:tagLst>
</file>

<file path=ppt/tags/tag2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5&quot;/&gt;&lt;lineCharCount val=&quot;1&quot;/&gt;&lt;lineCharCount val=&quot;1&quot;/&gt;&lt;lineCharCount val=&quot;8&quot;/&gt;&lt;lineCharCount val=&quot;1&quot;/&gt;&lt;lineCharCount val=&quot;1&quot;/&gt;&lt;lineCharCount val=&quot;7&quot;/&gt;&lt;/TableIndex&gt;&lt;/ShapeTextInfo&gt;"/>
</p:tagLst>
</file>

<file path=ppt/tags/tag2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5&quot;/&gt;&lt;/TableIndex&gt;&lt;/ShapeTextInfo&gt;"/>
</p:tagLst>
</file>

<file path=ppt/tags/tag2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0&quot;/&gt;&lt;lineCharCount val=&quot;10&quot;/&gt;&lt;lineCharCount val=&quot;1&quot;/&gt;&lt;lineCharCount val=&quot;1&quot;/&gt;&lt;lineCharCount val=&quot;9&quot;/&gt;&lt;lineCharCount val=&quot;1&quot;/&gt;&lt;lineCharCount val=&quot;1&quot;/&gt;&lt;lineCharCount val=&quot;11&quot;/&gt;&lt;lineCharCount val=&quot;1&quot;/&gt;&lt;lineCharCount val=&quot;1&quot;/&gt;&lt;lineCharCount val=&quot;12&quot;/&gt;&lt;/TableIndex&gt;&lt;/ShapeTextInfo&gt;"/>
</p:tagLst>
</file>

<file path=ppt/tags/tag2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8&quot;/&gt;&lt;/TableIndex&gt;&lt;/ShapeTextInfo&gt;"/>
</p:tagLst>
</file>

<file path=ppt/tags/tag2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9&quot;/&gt;&lt;lineCharCount val=&quot;7&quot;/&gt;&lt;lineCharCount val=&quot;1&quot;/&gt;&lt;lineCharCount val=&quot;4&quot;/&gt;&lt;lineCharCount val=&quot;1&quot;/&gt;&lt;lineCharCount val=&quot;10&quot;/&gt;&lt;lineCharCount val=&quot;1&quot;/&gt;&lt;lineCharCount val=&quot;9&quot;/&gt;&lt;lineCharCount val=&quot;1&quot;/&gt;&lt;lineCharCount val=&quot;20&quot;/&gt;&lt;/TableIndex&gt;&lt;/ShapeTextInfo&gt;"/>
</p:tagLst>
</file>

<file path=ppt/tags/tag2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8&quot;/&gt;&lt;/TableIndex&gt;&lt;/ShapeTextInfo&gt;"/>
</p:tagLst>
</file>

<file path=ppt/tags/tag2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40&quot;/&gt;&lt;/TableIndex&gt;&lt;/ShapeTextInfo&gt;"/>
</p:tagLst>
</file>

<file path=ppt/tags/tag3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1&quot;/&gt;&lt;lineCharCount val=&quot;5&quot;/&gt;&lt;lineCharCount val=&quot;1&quot;/&gt;&lt;lineCharCount val=&quot;6&quot;/&gt;&lt;lineCharCount val=&quot;1&quot;/&gt;&lt;lineCharCount val=&quot;8&quot;/&gt;&lt;lineCharCount val=&quot;1&quot;/&gt;&lt;lineCharCount val=&quot;14&quot;/&gt;&lt;lineCharCount val=&quot;1&quot;/&gt;&lt;lineCharCount val=&quot;10&quot;/&gt;&lt;lineCharCount val=&quot;1&quot;/&gt;&lt;lineCharCount val=&quot;5&quot;/&gt;&lt;/TableIndex&gt;&lt;/ShapeTextInfo&gt;"/>
</p:tagLst>
</file>

<file path=ppt/tags/tag31.xml><?xml version="1.0" encoding="utf-8"?>
<p:tagLst xmlns:a="http://schemas.openxmlformats.org/drawingml/2006/main" xmlns:r="http://schemas.openxmlformats.org/officeDocument/2006/relationships" xmlns:p="http://schemas.openxmlformats.org/presentationml/2006/main">
  <p:tag name="PRESENTER_SHAPEINFO" val="&lt;ThreeDShapeInfo&gt;&lt;uuid val=&quot;{A05CA309-2F32-4EA4-8CFD-9F5F11B57461}&quot;/&gt;&lt;isInvalidForFieldText val=&quot;0&quot;/&gt;&lt;Image&gt;&lt;filename val=&quot;C:\DOCUME~1\swp54152\LOCALS~1\Temp\PR\data\asimages\{A05CA309-2F32-4EA4-8CFD-9F5F11B57461}_17.png&quot;/&gt;&lt;left val=&quot;376&quot;/&gt;&lt;top val=&quot;138&quot;/&gt;&lt;width val=&quot;320&quot;/&gt;&lt;height val=&quot;303&quot;/&gt;&lt;hasText val=&quot;1&quot;/&gt;&lt;/Image&gt;&lt;/ThreeDShapeInfo&gt;"/>
</p:tagLst>
</file>

<file path=ppt/tags/tag3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9&quot;/&gt;&lt;lineCharCount val=&quot;18&quot;/&gt;&lt;lineCharCount val=&quot;23&quot;/&gt;&lt;lineCharCount val=&quot;12&quot;/&gt;&lt;lineCharCount val=&quot;37&quot;/&gt;&lt;lineCharCount val=&quot;24&quot;/&gt;&lt;lineCharCount val=&quot;34&quot;/&gt;&lt;lineCharCount val=&quot;15&quot;/&gt;&lt;lineCharCount val=&quot;32&quot;/&gt;&lt;lineCharCount val=&quot;22&quot;/&gt;&lt;/TableIndex&gt;&lt;/ShapeTextInfo&gt;"/>
</p:tagLst>
</file>

<file path=ppt/tags/tag3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9&quot;/&gt;&lt;/TableIndex&gt;&lt;/ShapeTextInfo&gt;"/>
</p:tagLst>
</file>

<file path=ppt/tags/tag3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14&quot;/&gt;&lt;lineCharCount val=&quot;7&quot;/&gt;&lt;/TableIndex&gt;&lt;/ShapeTextInfo&gt;"/>
</p:tagLst>
</file>

<file path=ppt/tags/tag35.xml><?xml version="1.0" encoding="utf-8"?>
<p:tagLst xmlns:a="http://schemas.openxmlformats.org/drawingml/2006/main" xmlns:r="http://schemas.openxmlformats.org/officeDocument/2006/relationships" xmlns:p="http://schemas.openxmlformats.org/presentationml/2006/main">
  <p:tag name="PRESENTER_SHAPEINFO" val="&lt;ThreeDShapeInfo&gt;&lt;uuid val=&quot;{70DD0622-E2FF-4C4E-905E-10F46A4E3D96}&quot;/&gt;&lt;isInvalidForFieldText val=&quot;0&quot;/&gt;&lt;Image&gt;&lt;filename val=&quot;C:\DOCUME~1\swp54152\LOCALS~1\Temp\PR\data\asimages\{70DD0622-E2FF-4C4E-905E-10F46A4E3D96}_10.png&quot;/&gt;&lt;left val=&quot;206&quot;/&gt;&lt;top val=&quot;399&quot;/&gt;&lt;width val=&quot;132&quot;/&gt;&lt;height val=&quot;119&quot;/&gt;&lt;hasText val=&quot;1&quot;/&gt;&lt;/Image&gt;&lt;/ThreeDShapeInfo&gt;"/>
</p:tagLst>
</file>

<file path=ppt/tags/tag36.xml><?xml version="1.0" encoding="utf-8"?>
<p:tagLst xmlns:a="http://schemas.openxmlformats.org/drawingml/2006/main" xmlns:r="http://schemas.openxmlformats.org/officeDocument/2006/relationships" xmlns:p="http://schemas.openxmlformats.org/presentationml/2006/main">
  <p:tag name="PRESENTER_SHAPEINFO" val="&lt;ThreeDShapeInfo&gt;&lt;uuid val=&quot;{DD30CC01-3953-437F-B6EF-FF23076B6EA6}&quot;/&gt;&lt;isInvalidForFieldText val=&quot;0&quot;/&gt;&lt;Image&gt;&lt;filename val=&quot;C:\DOCUME~1\swp54152\LOCALS~1\Temp\PR\data\asimages\{DD30CC01-3953-437F-B6EF-FF23076B6EA6}_10.png&quot;/&gt;&lt;left val=&quot;195&quot;/&gt;&lt;top val=&quot;141&quot;/&gt;&lt;width val=&quot;131&quot;/&gt;&lt;height val=&quot;115&quot;/&gt;&lt;hasText val=&quot;1&quot;/&gt;&lt;/Image&gt;&lt;/ThreeDShapeInfo&gt;"/>
</p:tagLst>
</file>

<file path=ppt/tags/tag37.xml><?xml version="1.0" encoding="utf-8"?>
<p:tagLst xmlns:a="http://schemas.openxmlformats.org/drawingml/2006/main" xmlns:r="http://schemas.openxmlformats.org/officeDocument/2006/relationships" xmlns:p="http://schemas.openxmlformats.org/presentationml/2006/main">
  <p:tag name="PRESENTER_SHAPEINFO" val="&lt;ThreeDShapeInfo&gt;&lt;uuid val=&quot;{BC4DCFFA-83BC-4613-BB41-A117730F3B5A}&quot;/&gt;&lt;isInvalidForFieldText val=&quot;0&quot;/&gt;&lt;Image&gt;&lt;filename val=&quot;C:\DOCUME~1\swp54152\LOCALS~1\Temp\PR\data\asimages\{BC4DCFFA-83BC-4613-BB41-A117730F3B5A}_10.png&quot;/&gt;&lt;left val=&quot;195&quot;/&gt;&lt;top val=&quot;266&quot;/&gt;&lt;width val=&quot;144&quot;/&gt;&lt;height val=&quot;124&quot;/&gt;&lt;hasText val=&quot;1&quot;/&gt;&lt;/Image&gt;&lt;/ThreeDShapeInfo&gt;"/>
</p:tagLst>
</file>

<file path=ppt/tags/tag3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4&quot;/&gt;&lt;lineCharCount val=&quot;1&quot;/&gt;&lt;lineCharCount val=&quot;1&quot;/&gt;&lt;lineCharCount val=&quot;17&quot;/&gt;&lt;lineCharCount val=&quot;14&quot;/&gt;&lt;/TableIndex&gt;&lt;/ShapeTextInfo&gt;"/>
</p:tagLst>
</file>

<file path=ppt/tags/tag3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4&quot;/&gt;&lt;/TableIndex&gt;&lt;/ShapeTextInfo&gt;"/>
</p:tagLst>
</file>

<file path=ppt/tags/tag4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7&quot;/&gt;&lt;/TableIndex&gt;&lt;/ShapeTextInfo&gt;"/>
</p:tagLst>
</file>

<file path=ppt/tags/tag4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8&quot;/&gt;&lt;/TableIndex&gt;&lt;/ShapeTextInfo&gt;"/>
</p:tagLst>
</file>

<file path=ppt/tags/tag4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9&quot;/&gt;&lt;/TableIndex&gt;&lt;/ShapeTextInfo&gt;"/>
</p:tagLst>
</file>

<file path=ppt/tags/tag4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3&quot;/&gt;&lt;lineCharCount val=&quot;36&quot;/&gt;&lt;lineCharCount val=&quot;1&quot;/&gt;&lt;lineCharCount val=&quot;38&quot;/&gt;&lt;/TableIndex&gt;&lt;/ShapeTextInfo&gt;"/>
</p:tagLst>
</file>

<file path=ppt/tags/tag4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9&quot;/&gt;&lt;lineCharCount val=&quot;18&quot;/&gt;&lt;lineCharCount val=&quot;23&quot;/&gt;&lt;lineCharCount val=&quot;12&quot;/&gt;&lt;lineCharCount val=&quot;36&quot;/&gt;&lt;lineCharCount val=&quot;24&quot;/&gt;&lt;lineCharCount val=&quot;34&quot;/&gt;&lt;lineCharCount val=&quot;15&quot;/&gt;&lt;lineCharCount val=&quot;32&quot;/&gt;&lt;lineCharCount val=&quot;22&quot;/&gt;&lt;/TableIndex&gt;&lt;/ShapeTextInfo&gt;"/>
</p:tagLst>
</file>

<file path=ppt/tags/tag4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9&quot;/&gt;&lt;lineCharCount val=&quot;18&quot;/&gt;&lt;lineCharCount val=&quot;23&quot;/&gt;&lt;lineCharCount val=&quot;12&quot;/&gt;&lt;lineCharCount val=&quot;36&quot;/&gt;&lt;lineCharCount val=&quot;24&quot;/&gt;&lt;lineCharCount val=&quot;34&quot;/&gt;&lt;lineCharCount val=&quot;15&quot;/&gt;&lt;lineCharCount val=&quot;32&quot;/&gt;&lt;lineCharCount val=&quot;22&quot;/&gt;&lt;/TableIndex&gt;&lt;/ShapeTextInfo&gt;"/>
</p:tagLst>
</file>

<file path=ppt/tags/tag4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9&quot;/&gt;&lt;lineCharCount val=&quot;18&quot;/&gt;&lt;lineCharCount val=&quot;23&quot;/&gt;&lt;lineCharCount val=&quot;12&quot;/&gt;&lt;lineCharCount val=&quot;36&quot;/&gt;&lt;lineCharCount val=&quot;24&quot;/&gt;&lt;lineCharCount val=&quot;34&quot;/&gt;&lt;lineCharCount val=&quot;15&quot;/&gt;&lt;lineCharCount val=&quot;32&quot;/&gt;&lt;lineCharCount val=&quot;22&quot;/&gt;&lt;/TableIndex&gt;&lt;/ShapeTextInfo&gt;"/>
</p:tagLst>
</file>

<file path=ppt/tags/tag4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8&quot;/&gt;&lt;lineCharCount val=&quot;23&quot;/&gt;&lt;lineCharCount val=&quot;32&quot;/&gt;&lt;lineCharCount val=&quot;39&quot;/&gt;&lt;lineCharCount val=&quot;24&quot;/&gt;&lt;lineCharCount val=&quot;30&quot;/&gt;&lt;lineCharCount val=&quot;34&quot;/&gt;&lt;lineCharCount val=&quot;21&quot;/&gt;&lt;lineCharCount val=&quot;42&quot;/&gt;&lt;/TableIndex&gt;&lt;/ShapeTextInfo&gt;"/>
</p:tagLst>
</file>

<file path=ppt/tags/tag4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3&quot;/&gt;&lt;/TableIndex&gt;&lt;/ShapeTextInfo&gt;"/>
</p:tagLst>
</file>

<file path=ppt/tags/tag4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30&quot;/&gt;&lt;lineCharCount val=&quot;20&quot;/&gt;&lt;lineCharCount val=&quot;25&quot;/&gt;&lt;lineCharCount val=&quot;29&quot;/&gt;&lt;lineCharCount val=&quot;10&quot;/&gt;&lt;lineCharCount val=&quot;26&quot;/&gt;&lt;lineCharCount val=&quot;18&quot;/&gt;&lt;/TableIndex&gt;&lt;/ShapeTextInfo&gt;"/>
</p:tagLst>
</file>

<file path=ppt/tags/tag5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9&quot;/&gt;&lt;lineCharCount val=&quot;18&quot;/&gt;&lt;lineCharCount val=&quot;23&quot;/&gt;&lt;lineCharCount val=&quot;12&quot;/&gt;&lt;lineCharCount val=&quot;36&quot;/&gt;&lt;lineCharCount val=&quot;24&quot;/&gt;&lt;lineCharCount val=&quot;34&quot;/&gt;&lt;lineCharCount val=&quot;15&quot;/&gt;&lt;lineCharCount val=&quot;32&quot;/&gt;&lt;lineCharCount val=&quot;22&quot;/&gt;&lt;/TableIndex&gt;&lt;/ShapeTextInfo&gt;"/>
</p:tagLst>
</file>

<file path=ppt/tags/tag5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6&quot;/&gt;&lt;/TableIndex&gt;&lt;/ShapeTextInfo&gt;"/>
</p:tagLst>
</file>

<file path=ppt/tags/tag5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5&quot;/&gt;&lt;lineCharCount val=&quot;1&quot;/&gt;&lt;lineCharCount val=&quot;1&quot;/&gt;&lt;lineCharCount val=&quot;8&quot;/&gt;&lt;lineCharCount val=&quot;1&quot;/&gt;&lt;lineCharCount val=&quot;1&quot;/&gt;&lt;lineCharCount val=&quot;7&quot;/&gt;&lt;/TableIndex&gt;&lt;/ShapeTextInfo&gt;"/>
</p:tagLst>
</file>

<file path=ppt/tags/tag5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8&quot;/&gt;&lt;lineCharCount val=&quot;23&quot;/&gt;&lt;lineCharCount val=&quot;32&quot;/&gt;&lt;lineCharCount val=&quot;39&quot;/&gt;&lt;lineCharCount val=&quot;24&quot;/&gt;&lt;lineCharCount val=&quot;30&quot;/&gt;&lt;lineCharCount val=&quot;34&quot;/&gt;&lt;lineCharCount val=&quot;21&quot;/&gt;&lt;lineCharCount val=&quot;42&quot;/&gt;&lt;/TableIndex&gt;&lt;/ShapeTextInfo&gt;"/>
</p:tagLst>
</file>

<file path=ppt/tags/tag5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3&quot;/&gt;&lt;/TableIndex&gt;&lt;/ShapeTextInfo&gt;"/>
</p:tagLst>
</file>

<file path=ppt/tags/tag5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1&quot;/&gt;&lt;/TableIndex&gt;&lt;/ShapeTextInfo&gt;"/>
</p:tagLst>
</file>

<file path=ppt/tags/tag5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5&quot;/&gt;&lt;lineCharCount val=&quot;13&quot;/&gt;&lt;lineCharCount val=&quot;9&quot;/&gt;&lt;lineCharCount val=&quot;6&quot;/&gt;&lt;lineCharCount val=&quot;5&quot;/&gt;&lt;lineCharCount val=&quot;8&quot;/&gt;&lt;/TableIndex&gt;&lt;/ShapeTextInfo&gt;"/>
</p:tagLst>
</file>

<file path=ppt/tags/tag5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1&quot;/&gt;&lt;/TableIndex&gt;&lt;/ShapeTextInfo&gt;"/>
</p:tagLst>
</file>

<file path=ppt/tags/tag5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5&quot;/&gt;&lt;lineCharCount val=&quot;9&quot;/&gt;&lt;lineCharCount val=&quot;9&quot;/&gt;&lt;lineCharCount val=&quot;15&quot;/&gt;&lt;lineCharCount val=&quot;8&quot;/&gt;&lt;lineCharCount val=&quot;4&quot;/&gt;&lt;/TableIndex&gt;&lt;/ShapeTextInfo&gt;"/>
</p:tagLst>
</file>

<file path=ppt/tags/tag59.xml><?xml version="1.0" encoding="utf-8"?>
<p:tagLst xmlns:a="http://schemas.openxmlformats.org/drawingml/2006/main" xmlns:r="http://schemas.openxmlformats.org/officeDocument/2006/relationships" xmlns:p="http://schemas.openxmlformats.org/presentationml/2006/main">
  <p:tag name="PRESENTER_SHAPEINFO" val="&lt;ThreeDShapeInfo&gt;&lt;uuid val=&quot;{B8DBE0D2-C70B-429C-9C3B-F0A209AEE687}&quot;/&gt;&lt;isInvalidForFieldText val=&quot;0&quot;/&gt;&lt;Image&gt;&lt;filename val=&quot;C:\DOCUME~1\swp54152\LOCALS~1\Temp\PR\data\asimages\{B8DBE0D2-C70B-429C-9C3B-F0A209AEE687}_19.png&quot;/&gt;&lt;left val=&quot;0&quot;/&gt;&lt;top val=&quot;110&quot;/&gt;&lt;width val=&quot;662&quot;/&gt;&lt;height val=&quot;430&quot;/&gt;&lt;hasText val=&quot;1&quot;/&gt;&lt;/Image&gt;&lt;/ThreeDShapeInfo&gt;"/>
</p:tagLst>
</file>

<file path=ppt/tags/tag6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3&quot;/&gt;&lt;/TableIndex&gt;&lt;/ShapeTextInfo&gt;"/>
</p:tagLst>
</file>

<file path=ppt/tags/tag6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21&quot;/&gt;&lt;lineCharCount val=&quot;1&quot;/&gt;&lt;lineCharCount val=&quot;23&quot;/&gt;&lt;lineCharCount val=&quot;1&quot;/&gt;&lt;lineCharCount val=&quot;20&quot;/&gt;&lt;lineCharCount val=&quot;1&quot;/&gt;&lt;lineCharCount val=&quot;25&quot;/&gt;&lt;/TableIndex&gt;&lt;/ShapeTextInfo&gt;"/>
</p:tagLst>
</file>

<file path=ppt/tags/tag62.xml><?xml version="1.0" encoding="utf-8"?>
<p:tagLst xmlns:a="http://schemas.openxmlformats.org/drawingml/2006/main" xmlns:r="http://schemas.openxmlformats.org/officeDocument/2006/relationships" xmlns:p="http://schemas.openxmlformats.org/presentationml/2006/main">
  <p:tag name="PRESENTER_SHAPEINFO" val="&lt;ThreeDShapeInfo&gt;&lt;uuid val=&quot;{7605C486-5840-4025-8616-B0C70303268A}&quot;/&gt;&lt;isInvalidForFieldText val=&quot;0&quot;/&gt;&lt;Image&gt;&lt;filename val=&quot;C:\DOCUME~1\swp54152\LOCALS~1\Temp\PR\data\asimages\{7605C486-5840-4025-8616-B0C70303268A}_21.png&quot;/&gt;&lt;left val=&quot;402&quot;/&gt;&lt;top val=&quot;144&quot;/&gt;&lt;width val=&quot;276&quot;/&gt;&lt;height val=&quot;296&quot;/&gt;&lt;hasText val=&quot;1&quot;/&gt;&lt;/Image&gt;&lt;/ThreeDShapeInfo&gt;"/>
</p:tagLst>
</file>

<file path=ppt/tags/tag6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23&quot;/&gt;&lt;/TableIndex&gt;&lt;/ShapeTextInfo&gt;"/>
</p:tagLst>
</file>

<file path=ppt/tags/tag6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21&quot;/&gt;&lt;lineCharCount val=&quot;1&quot;/&gt;&lt;lineCharCount val=&quot;23&quot;/&gt;&lt;lineCharCount val=&quot;1&quot;/&gt;&lt;lineCharCount val=&quot;20&quot;/&gt;&lt;lineCharCount val=&quot;1&quot;/&gt;&lt;lineCharCount val=&quot;25&quot;/&gt;&lt;/TableIndex&gt;&lt;/ShapeTextInfo&gt;"/>
</p:tagLst>
</file>

<file path=ppt/tags/tag65.xml><?xml version="1.0" encoding="utf-8"?>
<p:tagLst xmlns:a="http://schemas.openxmlformats.org/drawingml/2006/main" xmlns:r="http://schemas.openxmlformats.org/officeDocument/2006/relationships" xmlns:p="http://schemas.openxmlformats.org/presentationml/2006/main">
  <p:tag name="PRESENTER_SHAPEINFO" val="&lt;ThreeDShapeInfo&gt;&lt;uuid val=&quot;{7605C486-5840-4025-8616-B0C70303268A}&quot;/&gt;&lt;isInvalidForFieldText val=&quot;0&quot;/&gt;&lt;Image&gt;&lt;filename val=&quot;C:\DOCUME~1\swp54152\LOCALS~1\Temp\PR\data\asimages\{7605C486-5840-4025-8616-B0C70303268A}_21.png&quot;/&gt;&lt;left val=&quot;402&quot;/&gt;&lt;top val=&quot;144&quot;/&gt;&lt;width val=&quot;276&quot;/&gt;&lt;height val=&quot;296&quot;/&gt;&lt;hasText val=&quot;1&quot;/&gt;&lt;/Image&gt;&lt;/ThreeDShapeInfo&gt;"/>
</p:tagLst>
</file>

<file path=ppt/tags/tag66.xml><?xml version="1.0" encoding="utf-8"?>
<p:tagLst xmlns:a="http://schemas.openxmlformats.org/drawingml/2006/main" xmlns:r="http://schemas.openxmlformats.org/officeDocument/2006/relationships" xmlns:p="http://schemas.openxmlformats.org/presentationml/2006/main">
  <p:tag name="PRESENTER_SHAPEINFO" val="&lt;ThreeDShapeInfo&gt;&lt;uuid val=&quot;{3883AE60-50A6-44ED-9EFC-217FFEF69C3D}&quot;/&gt;&lt;isInvalidForFieldText val=&quot;0&quot;/&gt;&lt;Image&gt;&lt;filename val=&quot;C:\DOCUME~1\swp54152\LOCALS~1\Temp\PR\data\asimages\{3883AE60-50A6-44ED-9EFC-217FFEF69C3D}_22.png&quot;/&gt;&lt;left val=&quot;50&quot;/&gt;&lt;top val=&quot;61&quot;/&gt;&lt;width val=&quot;619&quot;/&gt;&lt;height val=&quot;417&quot;/&gt;&lt;hasText val=&quot;1&quot;/&gt;&lt;/Image&gt;&lt;/ThreeDShapeInfo&gt;"/>
</p:tagLst>
</file>

<file path=ppt/tags/tag6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9&quot;/&gt;&lt;lineCharCount val=&quot;4&quot;/&gt;&lt;/TableIndex&gt;&lt;/ShapeTextInfo&gt;"/>
</p:tagLst>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9898</Words>
  <Application>Microsoft Office PowerPoint</Application>
  <PresentationFormat>Widescreen</PresentationFormat>
  <Paragraphs>954</Paragraphs>
  <Slides>65</Slides>
  <Notes>60</Notes>
  <HiddenSlides>8</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65</vt:i4>
      </vt:variant>
    </vt:vector>
  </HeadingPairs>
  <TitlesOfParts>
    <vt:vector size="80" baseType="lpstr">
      <vt:lpstr>Arial</vt:lpstr>
      <vt:lpstr>Calibri</vt:lpstr>
      <vt:lpstr>nta</vt:lpstr>
      <vt:lpstr>Tahoma</vt:lpstr>
      <vt:lpstr>Times New Roman</vt:lpstr>
      <vt:lpstr>TimesNewRoman</vt:lpstr>
      <vt:lpstr>TimesNewRoman,Bold</vt:lpstr>
      <vt:lpstr>TT225o00</vt:lpstr>
      <vt:lpstr>Tw Cen MT</vt:lpstr>
      <vt:lpstr>Tw Cen MT Condensed</vt:lpstr>
      <vt:lpstr>Verdana</vt:lpstr>
      <vt:lpstr>Wingdings</vt:lpstr>
      <vt:lpstr>Wingdings 3</vt:lpstr>
      <vt:lpstr>Default Design</vt:lpstr>
      <vt:lpstr>Integral</vt:lpstr>
      <vt:lpstr>Searching Persons</vt:lpstr>
      <vt:lpstr>Stop and search Home Office 15 February 2019 </vt:lpstr>
      <vt:lpstr>Stop and search Home Office 15 February 2019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Prohibited articles</vt:lpstr>
      <vt:lpstr>Prohibited articles</vt:lpstr>
      <vt:lpstr>PowerPoint Presentation</vt:lpstr>
      <vt:lpstr>PowerPoint Presentation</vt:lpstr>
      <vt:lpstr>PowerPoint Presentation</vt:lpstr>
      <vt:lpstr>PowerPoint Presentation</vt:lpstr>
      <vt:lpstr>Searching Persons RECAP</vt:lpstr>
      <vt:lpstr>PowerPoint Presentation</vt:lpstr>
      <vt:lpstr>PowerPoint Presentation</vt:lpstr>
      <vt:lpstr>PowerPoint Presentation</vt:lpstr>
      <vt:lpstr>PowerPoint Presentation</vt:lpstr>
      <vt:lpstr>Conduct of the search</vt:lpstr>
      <vt:lpstr>Conduct of the search</vt:lpstr>
      <vt:lpstr>Risks</vt:lpstr>
      <vt:lpstr>Section 32 (2) (b) PACE</vt:lpstr>
      <vt:lpstr>Section 32 (2) (b) PACE</vt:lpstr>
      <vt:lpstr>Premises</vt:lpstr>
      <vt:lpstr>Premises</vt:lpstr>
      <vt:lpstr>Section 17 PACE</vt:lpstr>
      <vt:lpstr>Section 17 PACE</vt:lpstr>
      <vt:lpstr>Section 17 PACE</vt:lpstr>
      <vt:lpstr>Section 17 PACE</vt:lpstr>
      <vt:lpstr>Section 17 PACE</vt:lpstr>
      <vt:lpstr>Section 18 (1) PACE</vt:lpstr>
      <vt:lpstr>Section 18 (1) PACE</vt:lpstr>
      <vt:lpstr>Section 18(5) PACE</vt:lpstr>
      <vt:lpstr>Section 19(2) PACE</vt:lpstr>
      <vt:lpstr>Section 19(2) PACE</vt:lpstr>
      <vt:lpstr>PowerPoint Presentation</vt:lpstr>
      <vt:lpstr>Premises occupied</vt:lpstr>
      <vt:lpstr>Section 117 PACE</vt:lpstr>
      <vt:lpstr>There are some exercises on this power point to reinforce your learning.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Criminal Justice and Police Act 2001</vt:lpstr>
      <vt:lpstr>Proceeds of Crime Act 2002</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Searching Persons</dc:title>
  <dc:creator>Wynne Jones (Business &amp; Management)</dc:creator>
  <cp:lastModifiedBy>wynne jones</cp:lastModifiedBy>
  <cp:revision>3</cp:revision>
  <dcterms:created xsi:type="dcterms:W3CDTF">2019-03-01T11:46:46Z</dcterms:created>
  <dcterms:modified xsi:type="dcterms:W3CDTF">2019-08-01T14:53:54Z</dcterms:modified>
</cp:coreProperties>
</file>