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75" r:id="rId2"/>
    <p:sldId id="256" r:id="rId3"/>
    <p:sldId id="257" r:id="rId4"/>
    <p:sldId id="258" r:id="rId5"/>
    <p:sldId id="259" r:id="rId6"/>
    <p:sldId id="260" r:id="rId7"/>
    <p:sldId id="261" r:id="rId8"/>
    <p:sldId id="276"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772" autoAdjust="0"/>
  </p:normalViewPr>
  <p:slideViewPr>
    <p:cSldViewPr snapToGrid="0">
      <p:cViewPr varScale="1">
        <p:scale>
          <a:sx n="50" d="100"/>
          <a:sy n="50" d="100"/>
        </p:scale>
        <p:origin x="12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F8A7D0-596D-4E2B-88F4-2146EB15DE11}"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8B47DEE4-51EB-4D1A-B394-A85BB882C20C}">
      <dgm:prSet/>
      <dgm:spPr/>
      <dgm:t>
        <a:bodyPr/>
        <a:lstStyle/>
        <a:p>
          <a:r>
            <a:rPr lang="en-GB"/>
            <a:t>An ageing population creates socio-economic challenges in the UK.</a:t>
          </a:r>
          <a:endParaRPr lang="en-US"/>
        </a:p>
      </dgm:t>
    </dgm:pt>
    <dgm:pt modelId="{CD0B46A9-DCA7-481D-9422-3F82E3D95BC8}" type="parTrans" cxnId="{0A2A757A-CBEA-4D3E-B1A0-2FBEAA6221E1}">
      <dgm:prSet/>
      <dgm:spPr/>
      <dgm:t>
        <a:bodyPr/>
        <a:lstStyle/>
        <a:p>
          <a:endParaRPr lang="en-US"/>
        </a:p>
      </dgm:t>
    </dgm:pt>
    <dgm:pt modelId="{4CB489C8-2068-42FE-837D-590717B17C36}" type="sibTrans" cxnId="{0A2A757A-CBEA-4D3E-B1A0-2FBEAA6221E1}">
      <dgm:prSet phldrT="1" phldr="0"/>
      <dgm:spPr/>
      <dgm:t>
        <a:bodyPr/>
        <a:lstStyle/>
        <a:p>
          <a:r>
            <a:rPr lang="en-US"/>
            <a:t>1</a:t>
          </a:r>
        </a:p>
      </dgm:t>
    </dgm:pt>
    <dgm:pt modelId="{91778D71-0A4A-4D49-B5FF-84DE6457F9BB}">
      <dgm:prSet/>
      <dgm:spPr/>
      <dgm:t>
        <a:bodyPr/>
        <a:lstStyle/>
        <a:p>
          <a:r>
            <a:rPr lang="en-GB"/>
            <a:t>Medical support and community engagement are key to healthy ageing.</a:t>
          </a:r>
          <a:endParaRPr lang="en-US"/>
        </a:p>
      </dgm:t>
    </dgm:pt>
    <dgm:pt modelId="{84434516-1772-4E5B-9A43-89225C0EA713}" type="parTrans" cxnId="{30CF3450-68E4-4D78-B8A4-F3A4B9CD84D9}">
      <dgm:prSet/>
      <dgm:spPr/>
      <dgm:t>
        <a:bodyPr/>
        <a:lstStyle/>
        <a:p>
          <a:endParaRPr lang="en-US"/>
        </a:p>
      </dgm:t>
    </dgm:pt>
    <dgm:pt modelId="{8ED2BF13-FD0E-431D-BC32-CCD88524AAF9}" type="sibTrans" cxnId="{30CF3450-68E4-4D78-B8A4-F3A4B9CD84D9}">
      <dgm:prSet phldrT="2" phldr="0"/>
      <dgm:spPr/>
      <dgm:t>
        <a:bodyPr/>
        <a:lstStyle/>
        <a:p>
          <a:r>
            <a:rPr lang="en-US"/>
            <a:t>2</a:t>
          </a:r>
        </a:p>
      </dgm:t>
    </dgm:pt>
    <dgm:pt modelId="{5D2347DE-E1EF-415B-B36F-2BC4D6500470}">
      <dgm:prSet/>
      <dgm:spPr/>
      <dgm:t>
        <a:bodyPr/>
        <a:lstStyle/>
        <a:p>
          <a:r>
            <a:rPr lang="en-GB"/>
            <a:t>The continuity and activity theories explain the imperatives for healthy ageing. </a:t>
          </a:r>
          <a:endParaRPr lang="en-US"/>
        </a:p>
      </dgm:t>
    </dgm:pt>
    <dgm:pt modelId="{266D8034-200A-45C1-A25E-85D3EE7D1660}" type="parTrans" cxnId="{AFE46527-2DD6-4616-BD3F-F493E319A280}">
      <dgm:prSet/>
      <dgm:spPr/>
      <dgm:t>
        <a:bodyPr/>
        <a:lstStyle/>
        <a:p>
          <a:endParaRPr lang="en-US"/>
        </a:p>
      </dgm:t>
    </dgm:pt>
    <dgm:pt modelId="{8EAA34BB-6430-490B-81F0-3ECE4E0ED99D}" type="sibTrans" cxnId="{AFE46527-2DD6-4616-BD3F-F493E319A280}">
      <dgm:prSet phldrT="3" phldr="0"/>
      <dgm:spPr/>
      <dgm:t>
        <a:bodyPr/>
        <a:lstStyle/>
        <a:p>
          <a:r>
            <a:rPr lang="en-US"/>
            <a:t>3</a:t>
          </a:r>
        </a:p>
      </dgm:t>
    </dgm:pt>
    <dgm:pt modelId="{30A3A945-F244-49C5-B010-E50CEE7C9479}">
      <dgm:prSet/>
      <dgm:spPr/>
      <dgm:t>
        <a:bodyPr/>
        <a:lstStyle/>
        <a:p>
          <a:r>
            <a:rPr lang="en-GB"/>
            <a:t>Residential care and community-based services were reviewed as key old-age care provisions in this presentation.</a:t>
          </a:r>
          <a:endParaRPr lang="en-US"/>
        </a:p>
      </dgm:t>
    </dgm:pt>
    <dgm:pt modelId="{477B7A46-5037-4051-A423-9C28C154E63C}" type="parTrans" cxnId="{039C3A27-1BB6-40C6-A533-3CB3222E01B9}">
      <dgm:prSet/>
      <dgm:spPr/>
      <dgm:t>
        <a:bodyPr/>
        <a:lstStyle/>
        <a:p>
          <a:endParaRPr lang="en-US"/>
        </a:p>
      </dgm:t>
    </dgm:pt>
    <dgm:pt modelId="{04E0D86F-1950-4AEE-B6F6-74691F535604}" type="sibTrans" cxnId="{039C3A27-1BB6-40C6-A533-3CB3222E01B9}">
      <dgm:prSet phldrT="4" phldr="0"/>
      <dgm:spPr/>
      <dgm:t>
        <a:bodyPr/>
        <a:lstStyle/>
        <a:p>
          <a:r>
            <a:rPr lang="en-US"/>
            <a:t>4</a:t>
          </a:r>
        </a:p>
      </dgm:t>
    </dgm:pt>
    <dgm:pt modelId="{2C4B64E7-E9B9-4E40-9F9F-9629C9040583}">
      <dgm:prSet/>
      <dgm:spPr/>
      <dgm:t>
        <a:bodyPr/>
        <a:lstStyle/>
        <a:p>
          <a:r>
            <a:rPr lang="en-GB"/>
            <a:t>Healthy ageing faces several socioeconomic and technical challenges.</a:t>
          </a:r>
          <a:endParaRPr lang="en-US"/>
        </a:p>
      </dgm:t>
    </dgm:pt>
    <dgm:pt modelId="{A765282E-1CFD-4D1E-A522-53F566F30D25}" type="parTrans" cxnId="{ED25D3CA-A757-4F73-BA3F-A4B52F157AD7}">
      <dgm:prSet/>
      <dgm:spPr/>
      <dgm:t>
        <a:bodyPr/>
        <a:lstStyle/>
        <a:p>
          <a:endParaRPr lang="en-US"/>
        </a:p>
      </dgm:t>
    </dgm:pt>
    <dgm:pt modelId="{52A3406E-F086-4855-A47B-47612144732E}" type="sibTrans" cxnId="{ED25D3CA-A757-4F73-BA3F-A4B52F157AD7}">
      <dgm:prSet phldrT="5" phldr="0"/>
      <dgm:spPr/>
      <dgm:t>
        <a:bodyPr/>
        <a:lstStyle/>
        <a:p>
          <a:r>
            <a:rPr lang="en-US"/>
            <a:t>5</a:t>
          </a:r>
        </a:p>
      </dgm:t>
    </dgm:pt>
    <dgm:pt modelId="{24A5056C-70B5-4026-92B8-010EE02C37B2}">
      <dgm:prSet/>
      <dgm:spPr/>
      <dgm:t>
        <a:bodyPr/>
        <a:lstStyle/>
        <a:p>
          <a:r>
            <a:rPr lang="en-GB"/>
            <a:t>Innovative solutions backed by digital technology and robust policy initiatives can only solve these problems. </a:t>
          </a:r>
          <a:endParaRPr lang="en-US"/>
        </a:p>
      </dgm:t>
    </dgm:pt>
    <dgm:pt modelId="{D2569602-1311-4B0B-8DC3-6B7CADE72544}" type="parTrans" cxnId="{5FD46D07-2E06-4E7D-B44E-52E68F2945F1}">
      <dgm:prSet/>
      <dgm:spPr/>
      <dgm:t>
        <a:bodyPr/>
        <a:lstStyle/>
        <a:p>
          <a:endParaRPr lang="en-US"/>
        </a:p>
      </dgm:t>
    </dgm:pt>
    <dgm:pt modelId="{54323861-9903-4F98-8F06-58C6E6426471}" type="sibTrans" cxnId="{5FD46D07-2E06-4E7D-B44E-52E68F2945F1}">
      <dgm:prSet phldrT="6" phldr="0"/>
      <dgm:spPr/>
      <dgm:t>
        <a:bodyPr/>
        <a:lstStyle/>
        <a:p>
          <a:r>
            <a:rPr lang="en-US"/>
            <a:t>6</a:t>
          </a:r>
        </a:p>
      </dgm:t>
    </dgm:pt>
    <dgm:pt modelId="{D9B22E54-77C9-42B1-B3EA-8BFF6A68D678}" type="pres">
      <dgm:prSet presAssocID="{34F8A7D0-596D-4E2B-88F4-2146EB15DE11}" presName="linearFlow" presStyleCnt="0">
        <dgm:presLayoutVars>
          <dgm:dir/>
          <dgm:animLvl val="lvl"/>
          <dgm:resizeHandles val="exact"/>
        </dgm:presLayoutVars>
      </dgm:prSet>
      <dgm:spPr/>
    </dgm:pt>
    <dgm:pt modelId="{D47283AE-6063-4437-BE43-339FF5F3EA6E}" type="pres">
      <dgm:prSet presAssocID="{8B47DEE4-51EB-4D1A-B394-A85BB882C20C}" presName="compositeNode" presStyleCnt="0"/>
      <dgm:spPr/>
    </dgm:pt>
    <dgm:pt modelId="{4BF131E9-24E0-4744-826A-29FFFAB72FB1}" type="pres">
      <dgm:prSet presAssocID="{8B47DEE4-51EB-4D1A-B394-A85BB882C20C}" presName="parTx" presStyleLbl="node1" presStyleIdx="0" presStyleCnt="0">
        <dgm:presLayoutVars>
          <dgm:chMax val="0"/>
          <dgm:chPref val="0"/>
          <dgm:bulletEnabled val="1"/>
        </dgm:presLayoutVars>
      </dgm:prSet>
      <dgm:spPr/>
    </dgm:pt>
    <dgm:pt modelId="{61C32552-6C02-4E20-A302-A1D74D1FC740}" type="pres">
      <dgm:prSet presAssocID="{8B47DEE4-51EB-4D1A-B394-A85BB882C20C}" presName="parSh" presStyleCnt="0"/>
      <dgm:spPr/>
    </dgm:pt>
    <dgm:pt modelId="{F621C201-FC7C-49E6-A114-5B965B2BD6BA}" type="pres">
      <dgm:prSet presAssocID="{8B47DEE4-51EB-4D1A-B394-A85BB882C20C}" presName="lineNode" presStyleLbl="alignAccFollowNode1" presStyleIdx="0" presStyleCnt="18"/>
      <dgm:spPr/>
    </dgm:pt>
    <dgm:pt modelId="{DE839323-76AD-414B-9C6C-FF2DD4CB82D9}" type="pres">
      <dgm:prSet presAssocID="{8B47DEE4-51EB-4D1A-B394-A85BB882C20C}" presName="lineArrowNode" presStyleLbl="alignAccFollowNode1" presStyleIdx="1" presStyleCnt="18"/>
      <dgm:spPr/>
    </dgm:pt>
    <dgm:pt modelId="{E66647E8-6834-4684-B475-1C2C0202133F}" type="pres">
      <dgm:prSet presAssocID="{4CB489C8-2068-42FE-837D-590717B17C36}" presName="sibTransNodeCircle" presStyleLbl="alignNode1" presStyleIdx="0" presStyleCnt="6">
        <dgm:presLayoutVars>
          <dgm:chMax val="0"/>
          <dgm:bulletEnabled/>
        </dgm:presLayoutVars>
      </dgm:prSet>
      <dgm:spPr/>
    </dgm:pt>
    <dgm:pt modelId="{D2003C52-B850-489D-B771-C2F01D3A8C37}" type="pres">
      <dgm:prSet presAssocID="{4CB489C8-2068-42FE-837D-590717B17C36}" presName="spacerBetweenCircleAndCallout" presStyleCnt="0">
        <dgm:presLayoutVars/>
      </dgm:prSet>
      <dgm:spPr/>
    </dgm:pt>
    <dgm:pt modelId="{5F189D5A-9C62-43A1-8006-F40B3C17C1C7}" type="pres">
      <dgm:prSet presAssocID="{8B47DEE4-51EB-4D1A-B394-A85BB882C20C}" presName="nodeText" presStyleLbl="alignAccFollowNode1" presStyleIdx="2" presStyleCnt="18">
        <dgm:presLayoutVars>
          <dgm:bulletEnabled val="1"/>
        </dgm:presLayoutVars>
      </dgm:prSet>
      <dgm:spPr/>
    </dgm:pt>
    <dgm:pt modelId="{89287F6F-D627-4520-8F44-8982551B6636}" type="pres">
      <dgm:prSet presAssocID="{4CB489C8-2068-42FE-837D-590717B17C36}" presName="sibTransComposite" presStyleCnt="0"/>
      <dgm:spPr/>
    </dgm:pt>
    <dgm:pt modelId="{900063C4-D49E-4E22-A076-3B21F30FA115}" type="pres">
      <dgm:prSet presAssocID="{91778D71-0A4A-4D49-B5FF-84DE6457F9BB}" presName="compositeNode" presStyleCnt="0"/>
      <dgm:spPr/>
    </dgm:pt>
    <dgm:pt modelId="{E5C0A94F-19F5-499C-AFF8-F4AA1047FA3A}" type="pres">
      <dgm:prSet presAssocID="{91778D71-0A4A-4D49-B5FF-84DE6457F9BB}" presName="parTx" presStyleLbl="node1" presStyleIdx="0" presStyleCnt="0">
        <dgm:presLayoutVars>
          <dgm:chMax val="0"/>
          <dgm:chPref val="0"/>
          <dgm:bulletEnabled val="1"/>
        </dgm:presLayoutVars>
      </dgm:prSet>
      <dgm:spPr/>
    </dgm:pt>
    <dgm:pt modelId="{CE4BFFD3-FDC4-407C-9E7F-43F673317910}" type="pres">
      <dgm:prSet presAssocID="{91778D71-0A4A-4D49-B5FF-84DE6457F9BB}" presName="parSh" presStyleCnt="0"/>
      <dgm:spPr/>
    </dgm:pt>
    <dgm:pt modelId="{9E288489-9F73-4E66-9CF4-2CE45E1C8D23}" type="pres">
      <dgm:prSet presAssocID="{91778D71-0A4A-4D49-B5FF-84DE6457F9BB}" presName="lineNode" presStyleLbl="alignAccFollowNode1" presStyleIdx="3" presStyleCnt="18"/>
      <dgm:spPr/>
    </dgm:pt>
    <dgm:pt modelId="{6A4A36BB-985D-4BB9-A298-519C9B8AF4A0}" type="pres">
      <dgm:prSet presAssocID="{91778D71-0A4A-4D49-B5FF-84DE6457F9BB}" presName="lineArrowNode" presStyleLbl="alignAccFollowNode1" presStyleIdx="4" presStyleCnt="18"/>
      <dgm:spPr/>
    </dgm:pt>
    <dgm:pt modelId="{10A60770-6D15-446B-BB7D-74564C30383B}" type="pres">
      <dgm:prSet presAssocID="{8ED2BF13-FD0E-431D-BC32-CCD88524AAF9}" presName="sibTransNodeCircle" presStyleLbl="alignNode1" presStyleIdx="1" presStyleCnt="6">
        <dgm:presLayoutVars>
          <dgm:chMax val="0"/>
          <dgm:bulletEnabled/>
        </dgm:presLayoutVars>
      </dgm:prSet>
      <dgm:spPr/>
    </dgm:pt>
    <dgm:pt modelId="{2815C1DA-ACE8-40FF-98EF-B71106470616}" type="pres">
      <dgm:prSet presAssocID="{8ED2BF13-FD0E-431D-BC32-CCD88524AAF9}" presName="spacerBetweenCircleAndCallout" presStyleCnt="0">
        <dgm:presLayoutVars/>
      </dgm:prSet>
      <dgm:spPr/>
    </dgm:pt>
    <dgm:pt modelId="{ABEAE28B-99DD-44DF-B84D-EC760C8BB8CA}" type="pres">
      <dgm:prSet presAssocID="{91778D71-0A4A-4D49-B5FF-84DE6457F9BB}" presName="nodeText" presStyleLbl="alignAccFollowNode1" presStyleIdx="5" presStyleCnt="18">
        <dgm:presLayoutVars>
          <dgm:bulletEnabled val="1"/>
        </dgm:presLayoutVars>
      </dgm:prSet>
      <dgm:spPr/>
    </dgm:pt>
    <dgm:pt modelId="{C5BB0D53-EA84-4E00-BAD2-B3AF98F1EFA0}" type="pres">
      <dgm:prSet presAssocID="{8ED2BF13-FD0E-431D-BC32-CCD88524AAF9}" presName="sibTransComposite" presStyleCnt="0"/>
      <dgm:spPr/>
    </dgm:pt>
    <dgm:pt modelId="{A9812791-1B0F-4300-9EC0-FB9D94C8D3F9}" type="pres">
      <dgm:prSet presAssocID="{5D2347DE-E1EF-415B-B36F-2BC4D6500470}" presName="compositeNode" presStyleCnt="0"/>
      <dgm:spPr/>
    </dgm:pt>
    <dgm:pt modelId="{A8BE6280-6A9D-4148-81D1-5229BD5FE0C9}" type="pres">
      <dgm:prSet presAssocID="{5D2347DE-E1EF-415B-B36F-2BC4D6500470}" presName="parTx" presStyleLbl="node1" presStyleIdx="0" presStyleCnt="0">
        <dgm:presLayoutVars>
          <dgm:chMax val="0"/>
          <dgm:chPref val="0"/>
          <dgm:bulletEnabled val="1"/>
        </dgm:presLayoutVars>
      </dgm:prSet>
      <dgm:spPr/>
    </dgm:pt>
    <dgm:pt modelId="{2E52F586-CCDE-4FCF-8BCC-F59C45C43C8F}" type="pres">
      <dgm:prSet presAssocID="{5D2347DE-E1EF-415B-B36F-2BC4D6500470}" presName="parSh" presStyleCnt="0"/>
      <dgm:spPr/>
    </dgm:pt>
    <dgm:pt modelId="{E8F3EC80-0521-4457-AACA-997FF3A0690E}" type="pres">
      <dgm:prSet presAssocID="{5D2347DE-E1EF-415B-B36F-2BC4D6500470}" presName="lineNode" presStyleLbl="alignAccFollowNode1" presStyleIdx="6" presStyleCnt="18"/>
      <dgm:spPr/>
    </dgm:pt>
    <dgm:pt modelId="{83E381A1-16F3-4B62-9A62-52E69A1A6F1E}" type="pres">
      <dgm:prSet presAssocID="{5D2347DE-E1EF-415B-B36F-2BC4D6500470}" presName="lineArrowNode" presStyleLbl="alignAccFollowNode1" presStyleIdx="7" presStyleCnt="18"/>
      <dgm:spPr/>
    </dgm:pt>
    <dgm:pt modelId="{A3023F34-CFE3-4DCB-8A3C-759F35B71180}" type="pres">
      <dgm:prSet presAssocID="{8EAA34BB-6430-490B-81F0-3ECE4E0ED99D}" presName="sibTransNodeCircle" presStyleLbl="alignNode1" presStyleIdx="2" presStyleCnt="6">
        <dgm:presLayoutVars>
          <dgm:chMax val="0"/>
          <dgm:bulletEnabled/>
        </dgm:presLayoutVars>
      </dgm:prSet>
      <dgm:spPr/>
    </dgm:pt>
    <dgm:pt modelId="{76E69421-E716-49A1-9CB0-41EF09EC361C}" type="pres">
      <dgm:prSet presAssocID="{8EAA34BB-6430-490B-81F0-3ECE4E0ED99D}" presName="spacerBetweenCircleAndCallout" presStyleCnt="0">
        <dgm:presLayoutVars/>
      </dgm:prSet>
      <dgm:spPr/>
    </dgm:pt>
    <dgm:pt modelId="{1B899C6D-CBA1-4DA4-918D-26D1085F8131}" type="pres">
      <dgm:prSet presAssocID="{5D2347DE-E1EF-415B-B36F-2BC4D6500470}" presName="nodeText" presStyleLbl="alignAccFollowNode1" presStyleIdx="8" presStyleCnt="18">
        <dgm:presLayoutVars>
          <dgm:bulletEnabled val="1"/>
        </dgm:presLayoutVars>
      </dgm:prSet>
      <dgm:spPr/>
    </dgm:pt>
    <dgm:pt modelId="{45EFE3E7-8398-4D72-85C7-5932E2F8FE03}" type="pres">
      <dgm:prSet presAssocID="{8EAA34BB-6430-490B-81F0-3ECE4E0ED99D}" presName="sibTransComposite" presStyleCnt="0"/>
      <dgm:spPr/>
    </dgm:pt>
    <dgm:pt modelId="{9FA67456-6457-47BA-84CD-8B500299BCC5}" type="pres">
      <dgm:prSet presAssocID="{30A3A945-F244-49C5-B010-E50CEE7C9479}" presName="compositeNode" presStyleCnt="0"/>
      <dgm:spPr/>
    </dgm:pt>
    <dgm:pt modelId="{19295EAB-EA51-440C-9145-680095BD442E}" type="pres">
      <dgm:prSet presAssocID="{30A3A945-F244-49C5-B010-E50CEE7C9479}" presName="parTx" presStyleLbl="node1" presStyleIdx="0" presStyleCnt="0">
        <dgm:presLayoutVars>
          <dgm:chMax val="0"/>
          <dgm:chPref val="0"/>
          <dgm:bulletEnabled val="1"/>
        </dgm:presLayoutVars>
      </dgm:prSet>
      <dgm:spPr/>
    </dgm:pt>
    <dgm:pt modelId="{E5558C76-723B-4336-BCBB-B59720708CED}" type="pres">
      <dgm:prSet presAssocID="{30A3A945-F244-49C5-B010-E50CEE7C9479}" presName="parSh" presStyleCnt="0"/>
      <dgm:spPr/>
    </dgm:pt>
    <dgm:pt modelId="{6B7CA656-B936-4027-AD2E-83F5BEFA3009}" type="pres">
      <dgm:prSet presAssocID="{30A3A945-F244-49C5-B010-E50CEE7C9479}" presName="lineNode" presStyleLbl="alignAccFollowNode1" presStyleIdx="9" presStyleCnt="18"/>
      <dgm:spPr/>
    </dgm:pt>
    <dgm:pt modelId="{0D87F974-5554-4473-93A5-EDDB1CB9BAA4}" type="pres">
      <dgm:prSet presAssocID="{30A3A945-F244-49C5-B010-E50CEE7C9479}" presName="lineArrowNode" presStyleLbl="alignAccFollowNode1" presStyleIdx="10" presStyleCnt="18"/>
      <dgm:spPr/>
    </dgm:pt>
    <dgm:pt modelId="{6A453016-A501-4ADD-8AF5-DC9078CFF5F3}" type="pres">
      <dgm:prSet presAssocID="{04E0D86F-1950-4AEE-B6F6-74691F535604}" presName="sibTransNodeCircle" presStyleLbl="alignNode1" presStyleIdx="3" presStyleCnt="6">
        <dgm:presLayoutVars>
          <dgm:chMax val="0"/>
          <dgm:bulletEnabled/>
        </dgm:presLayoutVars>
      </dgm:prSet>
      <dgm:spPr/>
    </dgm:pt>
    <dgm:pt modelId="{FBF66251-69C3-4AB9-A8C9-BF49F097C8B0}" type="pres">
      <dgm:prSet presAssocID="{04E0D86F-1950-4AEE-B6F6-74691F535604}" presName="spacerBetweenCircleAndCallout" presStyleCnt="0">
        <dgm:presLayoutVars/>
      </dgm:prSet>
      <dgm:spPr/>
    </dgm:pt>
    <dgm:pt modelId="{E0973AD6-DC04-41A4-A348-6337C88B654E}" type="pres">
      <dgm:prSet presAssocID="{30A3A945-F244-49C5-B010-E50CEE7C9479}" presName="nodeText" presStyleLbl="alignAccFollowNode1" presStyleIdx="11" presStyleCnt="18">
        <dgm:presLayoutVars>
          <dgm:bulletEnabled val="1"/>
        </dgm:presLayoutVars>
      </dgm:prSet>
      <dgm:spPr/>
    </dgm:pt>
    <dgm:pt modelId="{B4861360-C73F-42A4-8CE5-51A0FCC4EECC}" type="pres">
      <dgm:prSet presAssocID="{04E0D86F-1950-4AEE-B6F6-74691F535604}" presName="sibTransComposite" presStyleCnt="0"/>
      <dgm:spPr/>
    </dgm:pt>
    <dgm:pt modelId="{761E63E5-C855-4E83-8B98-702550CDECCE}" type="pres">
      <dgm:prSet presAssocID="{2C4B64E7-E9B9-4E40-9F9F-9629C9040583}" presName="compositeNode" presStyleCnt="0"/>
      <dgm:spPr/>
    </dgm:pt>
    <dgm:pt modelId="{362A6A37-64A0-443E-9654-89CD398DB04D}" type="pres">
      <dgm:prSet presAssocID="{2C4B64E7-E9B9-4E40-9F9F-9629C9040583}" presName="parTx" presStyleLbl="node1" presStyleIdx="0" presStyleCnt="0">
        <dgm:presLayoutVars>
          <dgm:chMax val="0"/>
          <dgm:chPref val="0"/>
          <dgm:bulletEnabled val="1"/>
        </dgm:presLayoutVars>
      </dgm:prSet>
      <dgm:spPr/>
    </dgm:pt>
    <dgm:pt modelId="{08809E55-7120-42C0-B710-5DD9889A07C5}" type="pres">
      <dgm:prSet presAssocID="{2C4B64E7-E9B9-4E40-9F9F-9629C9040583}" presName="parSh" presStyleCnt="0"/>
      <dgm:spPr/>
    </dgm:pt>
    <dgm:pt modelId="{43424394-98D0-4194-9BD0-42AB39A54785}" type="pres">
      <dgm:prSet presAssocID="{2C4B64E7-E9B9-4E40-9F9F-9629C9040583}" presName="lineNode" presStyleLbl="alignAccFollowNode1" presStyleIdx="12" presStyleCnt="18"/>
      <dgm:spPr/>
    </dgm:pt>
    <dgm:pt modelId="{57A98C14-FD38-49EE-8ED0-C0DC389FEE03}" type="pres">
      <dgm:prSet presAssocID="{2C4B64E7-E9B9-4E40-9F9F-9629C9040583}" presName="lineArrowNode" presStyleLbl="alignAccFollowNode1" presStyleIdx="13" presStyleCnt="18"/>
      <dgm:spPr/>
    </dgm:pt>
    <dgm:pt modelId="{07545514-ED88-43AE-9411-C69532E61C2E}" type="pres">
      <dgm:prSet presAssocID="{52A3406E-F086-4855-A47B-47612144732E}" presName="sibTransNodeCircle" presStyleLbl="alignNode1" presStyleIdx="4" presStyleCnt="6">
        <dgm:presLayoutVars>
          <dgm:chMax val="0"/>
          <dgm:bulletEnabled/>
        </dgm:presLayoutVars>
      </dgm:prSet>
      <dgm:spPr/>
    </dgm:pt>
    <dgm:pt modelId="{6B9061DB-87E6-497C-A90A-A23911D74241}" type="pres">
      <dgm:prSet presAssocID="{52A3406E-F086-4855-A47B-47612144732E}" presName="spacerBetweenCircleAndCallout" presStyleCnt="0">
        <dgm:presLayoutVars/>
      </dgm:prSet>
      <dgm:spPr/>
    </dgm:pt>
    <dgm:pt modelId="{597145F8-E021-497C-ACFE-4F8E2E7F69D6}" type="pres">
      <dgm:prSet presAssocID="{2C4B64E7-E9B9-4E40-9F9F-9629C9040583}" presName="nodeText" presStyleLbl="alignAccFollowNode1" presStyleIdx="14" presStyleCnt="18">
        <dgm:presLayoutVars>
          <dgm:bulletEnabled val="1"/>
        </dgm:presLayoutVars>
      </dgm:prSet>
      <dgm:spPr/>
    </dgm:pt>
    <dgm:pt modelId="{DC5A7E7A-95BC-4975-98BB-4F5154AD5AE7}" type="pres">
      <dgm:prSet presAssocID="{52A3406E-F086-4855-A47B-47612144732E}" presName="sibTransComposite" presStyleCnt="0"/>
      <dgm:spPr/>
    </dgm:pt>
    <dgm:pt modelId="{B99254F7-AC8E-4914-947E-3DFA3B557741}" type="pres">
      <dgm:prSet presAssocID="{24A5056C-70B5-4026-92B8-010EE02C37B2}" presName="compositeNode" presStyleCnt="0"/>
      <dgm:spPr/>
    </dgm:pt>
    <dgm:pt modelId="{41C53111-FE5C-4EF6-BFA9-8DD6DF60F508}" type="pres">
      <dgm:prSet presAssocID="{24A5056C-70B5-4026-92B8-010EE02C37B2}" presName="parTx" presStyleLbl="node1" presStyleIdx="0" presStyleCnt="0">
        <dgm:presLayoutVars>
          <dgm:chMax val="0"/>
          <dgm:chPref val="0"/>
          <dgm:bulletEnabled val="1"/>
        </dgm:presLayoutVars>
      </dgm:prSet>
      <dgm:spPr/>
    </dgm:pt>
    <dgm:pt modelId="{08142C3A-B259-4313-AD73-39742055D206}" type="pres">
      <dgm:prSet presAssocID="{24A5056C-70B5-4026-92B8-010EE02C37B2}" presName="parSh" presStyleCnt="0"/>
      <dgm:spPr/>
    </dgm:pt>
    <dgm:pt modelId="{1B7E95D4-19E7-4122-94A0-CB4713A6432F}" type="pres">
      <dgm:prSet presAssocID="{24A5056C-70B5-4026-92B8-010EE02C37B2}" presName="lineNode" presStyleLbl="alignAccFollowNode1" presStyleIdx="15" presStyleCnt="18"/>
      <dgm:spPr/>
    </dgm:pt>
    <dgm:pt modelId="{90BE94A7-68AE-4EEA-B314-991F297E7E6B}" type="pres">
      <dgm:prSet presAssocID="{24A5056C-70B5-4026-92B8-010EE02C37B2}" presName="lineArrowNode" presStyleLbl="alignAccFollowNode1" presStyleIdx="16" presStyleCnt="18"/>
      <dgm:spPr/>
    </dgm:pt>
    <dgm:pt modelId="{362FF922-E106-4164-BB8E-AB00407AADC1}" type="pres">
      <dgm:prSet presAssocID="{54323861-9903-4F98-8F06-58C6E6426471}" presName="sibTransNodeCircle" presStyleLbl="alignNode1" presStyleIdx="5" presStyleCnt="6">
        <dgm:presLayoutVars>
          <dgm:chMax val="0"/>
          <dgm:bulletEnabled/>
        </dgm:presLayoutVars>
      </dgm:prSet>
      <dgm:spPr/>
    </dgm:pt>
    <dgm:pt modelId="{0CF05658-8E4A-4A5E-B1FC-6B90F9F5EE70}" type="pres">
      <dgm:prSet presAssocID="{54323861-9903-4F98-8F06-58C6E6426471}" presName="spacerBetweenCircleAndCallout" presStyleCnt="0">
        <dgm:presLayoutVars/>
      </dgm:prSet>
      <dgm:spPr/>
    </dgm:pt>
    <dgm:pt modelId="{F5C9BC42-BDF7-47DE-9B9D-3A6051B3F5C2}" type="pres">
      <dgm:prSet presAssocID="{24A5056C-70B5-4026-92B8-010EE02C37B2}" presName="nodeText" presStyleLbl="alignAccFollowNode1" presStyleIdx="17" presStyleCnt="18">
        <dgm:presLayoutVars>
          <dgm:bulletEnabled val="1"/>
        </dgm:presLayoutVars>
      </dgm:prSet>
      <dgm:spPr/>
    </dgm:pt>
  </dgm:ptLst>
  <dgm:cxnLst>
    <dgm:cxn modelId="{09448F02-D7E0-4312-A68E-F77AC71D4427}" type="presOf" srcId="{91778D71-0A4A-4D49-B5FF-84DE6457F9BB}" destId="{ABEAE28B-99DD-44DF-B84D-EC760C8BB8CA}" srcOrd="0" destOrd="0" presId="urn:microsoft.com/office/officeart/2016/7/layout/LinearArrowProcessNumbered"/>
    <dgm:cxn modelId="{5FD46D07-2E06-4E7D-B44E-52E68F2945F1}" srcId="{34F8A7D0-596D-4E2B-88F4-2146EB15DE11}" destId="{24A5056C-70B5-4026-92B8-010EE02C37B2}" srcOrd="5" destOrd="0" parTransId="{D2569602-1311-4B0B-8DC3-6B7CADE72544}" sibTransId="{54323861-9903-4F98-8F06-58C6E6426471}"/>
    <dgm:cxn modelId="{02500A20-18D3-498A-AE66-9D4614B2F9EE}" type="presOf" srcId="{52A3406E-F086-4855-A47B-47612144732E}" destId="{07545514-ED88-43AE-9411-C69532E61C2E}" srcOrd="0" destOrd="0" presId="urn:microsoft.com/office/officeart/2016/7/layout/LinearArrowProcessNumbered"/>
    <dgm:cxn modelId="{039C3A27-1BB6-40C6-A533-3CB3222E01B9}" srcId="{34F8A7D0-596D-4E2B-88F4-2146EB15DE11}" destId="{30A3A945-F244-49C5-B010-E50CEE7C9479}" srcOrd="3" destOrd="0" parTransId="{477B7A46-5037-4051-A423-9C28C154E63C}" sibTransId="{04E0D86F-1950-4AEE-B6F6-74691F535604}"/>
    <dgm:cxn modelId="{AFE46527-2DD6-4616-BD3F-F493E319A280}" srcId="{34F8A7D0-596D-4E2B-88F4-2146EB15DE11}" destId="{5D2347DE-E1EF-415B-B36F-2BC4D6500470}" srcOrd="2" destOrd="0" parTransId="{266D8034-200A-45C1-A25E-85D3EE7D1660}" sibTransId="{8EAA34BB-6430-490B-81F0-3ECE4E0ED99D}"/>
    <dgm:cxn modelId="{3B9A0E32-3447-44AC-BF9D-B369C84D5E40}" type="presOf" srcId="{34F8A7D0-596D-4E2B-88F4-2146EB15DE11}" destId="{D9B22E54-77C9-42B1-B3EA-8BFF6A68D678}" srcOrd="0" destOrd="0" presId="urn:microsoft.com/office/officeart/2016/7/layout/LinearArrowProcessNumbered"/>
    <dgm:cxn modelId="{524F965D-7FA2-4B8E-A4BA-4CDF2BDA1B87}" type="presOf" srcId="{30A3A945-F244-49C5-B010-E50CEE7C9479}" destId="{E0973AD6-DC04-41A4-A348-6337C88B654E}" srcOrd="0" destOrd="0" presId="urn:microsoft.com/office/officeart/2016/7/layout/LinearArrowProcessNumbered"/>
    <dgm:cxn modelId="{6D40CD44-7782-4D07-B815-E84CF3433AE9}" type="presOf" srcId="{8ED2BF13-FD0E-431D-BC32-CCD88524AAF9}" destId="{10A60770-6D15-446B-BB7D-74564C30383B}" srcOrd="0" destOrd="0" presId="urn:microsoft.com/office/officeart/2016/7/layout/LinearArrowProcessNumbered"/>
    <dgm:cxn modelId="{7DCA7965-CE41-4A61-B71C-CBFE8A17B1D5}" type="presOf" srcId="{2C4B64E7-E9B9-4E40-9F9F-9629C9040583}" destId="{597145F8-E021-497C-ACFE-4F8E2E7F69D6}" srcOrd="0" destOrd="0" presId="urn:microsoft.com/office/officeart/2016/7/layout/LinearArrowProcessNumbered"/>
    <dgm:cxn modelId="{FA2A816B-7EBD-4304-87B1-250D86ED8967}" type="presOf" srcId="{04E0D86F-1950-4AEE-B6F6-74691F535604}" destId="{6A453016-A501-4ADD-8AF5-DC9078CFF5F3}" srcOrd="0" destOrd="0" presId="urn:microsoft.com/office/officeart/2016/7/layout/LinearArrowProcessNumbered"/>
    <dgm:cxn modelId="{30CF3450-68E4-4D78-B8A4-F3A4B9CD84D9}" srcId="{34F8A7D0-596D-4E2B-88F4-2146EB15DE11}" destId="{91778D71-0A4A-4D49-B5FF-84DE6457F9BB}" srcOrd="1" destOrd="0" parTransId="{84434516-1772-4E5B-9A43-89225C0EA713}" sibTransId="{8ED2BF13-FD0E-431D-BC32-CCD88524AAF9}"/>
    <dgm:cxn modelId="{1217EA53-DE07-470E-A3A7-BA348C015E60}" type="presOf" srcId="{8B47DEE4-51EB-4D1A-B394-A85BB882C20C}" destId="{5F189D5A-9C62-43A1-8006-F40B3C17C1C7}" srcOrd="0" destOrd="0" presId="urn:microsoft.com/office/officeart/2016/7/layout/LinearArrowProcessNumbered"/>
    <dgm:cxn modelId="{0A2A757A-CBEA-4D3E-B1A0-2FBEAA6221E1}" srcId="{34F8A7D0-596D-4E2B-88F4-2146EB15DE11}" destId="{8B47DEE4-51EB-4D1A-B394-A85BB882C20C}" srcOrd="0" destOrd="0" parTransId="{CD0B46A9-DCA7-481D-9422-3F82E3D95BC8}" sibTransId="{4CB489C8-2068-42FE-837D-590717B17C36}"/>
    <dgm:cxn modelId="{35DF7896-5FF3-4AA2-BBE2-861F4727BC6A}" type="presOf" srcId="{54323861-9903-4F98-8F06-58C6E6426471}" destId="{362FF922-E106-4164-BB8E-AB00407AADC1}" srcOrd="0" destOrd="0" presId="urn:microsoft.com/office/officeart/2016/7/layout/LinearArrowProcessNumbered"/>
    <dgm:cxn modelId="{72BD63A7-164B-4177-A15A-77185C01789C}" type="presOf" srcId="{5D2347DE-E1EF-415B-B36F-2BC4D6500470}" destId="{1B899C6D-CBA1-4DA4-918D-26D1085F8131}" srcOrd="0" destOrd="0" presId="urn:microsoft.com/office/officeart/2016/7/layout/LinearArrowProcessNumbered"/>
    <dgm:cxn modelId="{79830CB9-6009-4090-97CE-F638922093AB}" type="presOf" srcId="{4CB489C8-2068-42FE-837D-590717B17C36}" destId="{E66647E8-6834-4684-B475-1C2C0202133F}" srcOrd="0" destOrd="0" presId="urn:microsoft.com/office/officeart/2016/7/layout/LinearArrowProcessNumbered"/>
    <dgm:cxn modelId="{8A7FCCC3-6DE4-4BC6-B034-601BD977D41D}" type="presOf" srcId="{8EAA34BB-6430-490B-81F0-3ECE4E0ED99D}" destId="{A3023F34-CFE3-4DCB-8A3C-759F35B71180}" srcOrd="0" destOrd="0" presId="urn:microsoft.com/office/officeart/2016/7/layout/LinearArrowProcessNumbered"/>
    <dgm:cxn modelId="{ED25D3CA-A757-4F73-BA3F-A4B52F157AD7}" srcId="{34F8A7D0-596D-4E2B-88F4-2146EB15DE11}" destId="{2C4B64E7-E9B9-4E40-9F9F-9629C9040583}" srcOrd="4" destOrd="0" parTransId="{A765282E-1CFD-4D1E-A522-53F566F30D25}" sibTransId="{52A3406E-F086-4855-A47B-47612144732E}"/>
    <dgm:cxn modelId="{D22AF5E7-062C-4775-AA4B-64ED56F09976}" type="presOf" srcId="{24A5056C-70B5-4026-92B8-010EE02C37B2}" destId="{F5C9BC42-BDF7-47DE-9B9D-3A6051B3F5C2}" srcOrd="0" destOrd="0" presId="urn:microsoft.com/office/officeart/2016/7/layout/LinearArrowProcessNumbered"/>
    <dgm:cxn modelId="{B0FFE107-432B-4A71-969B-96E03D8D1CDF}" type="presParOf" srcId="{D9B22E54-77C9-42B1-B3EA-8BFF6A68D678}" destId="{D47283AE-6063-4437-BE43-339FF5F3EA6E}" srcOrd="0" destOrd="0" presId="urn:microsoft.com/office/officeart/2016/7/layout/LinearArrowProcessNumbered"/>
    <dgm:cxn modelId="{B1ABF5DC-A84B-4A07-AF44-2B0F7E8B74EE}" type="presParOf" srcId="{D47283AE-6063-4437-BE43-339FF5F3EA6E}" destId="{4BF131E9-24E0-4744-826A-29FFFAB72FB1}" srcOrd="0" destOrd="0" presId="urn:microsoft.com/office/officeart/2016/7/layout/LinearArrowProcessNumbered"/>
    <dgm:cxn modelId="{2F11CC7C-D9BC-4F59-87D9-D5836F8F4F7F}" type="presParOf" srcId="{D47283AE-6063-4437-BE43-339FF5F3EA6E}" destId="{61C32552-6C02-4E20-A302-A1D74D1FC740}" srcOrd="1" destOrd="0" presId="urn:microsoft.com/office/officeart/2016/7/layout/LinearArrowProcessNumbered"/>
    <dgm:cxn modelId="{C5521D46-0A9C-48CA-8422-8E2E7FDC2939}" type="presParOf" srcId="{61C32552-6C02-4E20-A302-A1D74D1FC740}" destId="{F621C201-FC7C-49E6-A114-5B965B2BD6BA}" srcOrd="0" destOrd="0" presId="urn:microsoft.com/office/officeart/2016/7/layout/LinearArrowProcessNumbered"/>
    <dgm:cxn modelId="{5AE2DD53-DAA5-4ECA-8FBE-F48ED6D6C1EA}" type="presParOf" srcId="{61C32552-6C02-4E20-A302-A1D74D1FC740}" destId="{DE839323-76AD-414B-9C6C-FF2DD4CB82D9}" srcOrd="1" destOrd="0" presId="urn:microsoft.com/office/officeart/2016/7/layout/LinearArrowProcessNumbered"/>
    <dgm:cxn modelId="{BA8C0E4F-7E06-47C0-83DF-9721973AECF7}" type="presParOf" srcId="{61C32552-6C02-4E20-A302-A1D74D1FC740}" destId="{E66647E8-6834-4684-B475-1C2C0202133F}" srcOrd="2" destOrd="0" presId="urn:microsoft.com/office/officeart/2016/7/layout/LinearArrowProcessNumbered"/>
    <dgm:cxn modelId="{61449E43-575F-40C3-B030-3B5D30E25B21}" type="presParOf" srcId="{61C32552-6C02-4E20-A302-A1D74D1FC740}" destId="{D2003C52-B850-489D-B771-C2F01D3A8C37}" srcOrd="3" destOrd="0" presId="urn:microsoft.com/office/officeart/2016/7/layout/LinearArrowProcessNumbered"/>
    <dgm:cxn modelId="{E6AE8009-63AE-465F-82E0-D10DC4F788A0}" type="presParOf" srcId="{D47283AE-6063-4437-BE43-339FF5F3EA6E}" destId="{5F189D5A-9C62-43A1-8006-F40B3C17C1C7}" srcOrd="2" destOrd="0" presId="urn:microsoft.com/office/officeart/2016/7/layout/LinearArrowProcessNumbered"/>
    <dgm:cxn modelId="{C6DC2EF2-85A7-4F81-A282-6F209AFB7099}" type="presParOf" srcId="{D9B22E54-77C9-42B1-B3EA-8BFF6A68D678}" destId="{89287F6F-D627-4520-8F44-8982551B6636}" srcOrd="1" destOrd="0" presId="urn:microsoft.com/office/officeart/2016/7/layout/LinearArrowProcessNumbered"/>
    <dgm:cxn modelId="{CA8F98DC-A28A-429A-8D8A-5877F27A7946}" type="presParOf" srcId="{D9B22E54-77C9-42B1-B3EA-8BFF6A68D678}" destId="{900063C4-D49E-4E22-A076-3B21F30FA115}" srcOrd="2" destOrd="0" presId="urn:microsoft.com/office/officeart/2016/7/layout/LinearArrowProcessNumbered"/>
    <dgm:cxn modelId="{68A053E0-B971-46DB-AE5E-79CC1A4F36AE}" type="presParOf" srcId="{900063C4-D49E-4E22-A076-3B21F30FA115}" destId="{E5C0A94F-19F5-499C-AFF8-F4AA1047FA3A}" srcOrd="0" destOrd="0" presId="urn:microsoft.com/office/officeart/2016/7/layout/LinearArrowProcessNumbered"/>
    <dgm:cxn modelId="{1236E6CA-442A-4DB5-A793-D45DD60823A6}" type="presParOf" srcId="{900063C4-D49E-4E22-A076-3B21F30FA115}" destId="{CE4BFFD3-FDC4-407C-9E7F-43F673317910}" srcOrd="1" destOrd="0" presId="urn:microsoft.com/office/officeart/2016/7/layout/LinearArrowProcessNumbered"/>
    <dgm:cxn modelId="{4E3BCE89-E3A4-4CC7-A842-100D9E6AA5DD}" type="presParOf" srcId="{CE4BFFD3-FDC4-407C-9E7F-43F673317910}" destId="{9E288489-9F73-4E66-9CF4-2CE45E1C8D23}" srcOrd="0" destOrd="0" presId="urn:microsoft.com/office/officeart/2016/7/layout/LinearArrowProcessNumbered"/>
    <dgm:cxn modelId="{C2B390F6-97DD-44A3-A397-D0FD90DB0FD4}" type="presParOf" srcId="{CE4BFFD3-FDC4-407C-9E7F-43F673317910}" destId="{6A4A36BB-985D-4BB9-A298-519C9B8AF4A0}" srcOrd="1" destOrd="0" presId="urn:microsoft.com/office/officeart/2016/7/layout/LinearArrowProcessNumbered"/>
    <dgm:cxn modelId="{86C0B2B5-CA3A-4235-AF0A-33E107592009}" type="presParOf" srcId="{CE4BFFD3-FDC4-407C-9E7F-43F673317910}" destId="{10A60770-6D15-446B-BB7D-74564C30383B}" srcOrd="2" destOrd="0" presId="urn:microsoft.com/office/officeart/2016/7/layout/LinearArrowProcessNumbered"/>
    <dgm:cxn modelId="{8576A56F-9FC2-40A8-B9D4-9D2EFF80C2AC}" type="presParOf" srcId="{CE4BFFD3-FDC4-407C-9E7F-43F673317910}" destId="{2815C1DA-ACE8-40FF-98EF-B71106470616}" srcOrd="3" destOrd="0" presId="urn:microsoft.com/office/officeart/2016/7/layout/LinearArrowProcessNumbered"/>
    <dgm:cxn modelId="{735CA087-1F4D-402C-80BC-CFF5A225010E}" type="presParOf" srcId="{900063C4-D49E-4E22-A076-3B21F30FA115}" destId="{ABEAE28B-99DD-44DF-B84D-EC760C8BB8CA}" srcOrd="2" destOrd="0" presId="urn:microsoft.com/office/officeart/2016/7/layout/LinearArrowProcessNumbered"/>
    <dgm:cxn modelId="{24FC32E0-17D1-4B45-9DAE-9B1AB16C4941}" type="presParOf" srcId="{D9B22E54-77C9-42B1-B3EA-8BFF6A68D678}" destId="{C5BB0D53-EA84-4E00-BAD2-B3AF98F1EFA0}" srcOrd="3" destOrd="0" presId="urn:microsoft.com/office/officeart/2016/7/layout/LinearArrowProcessNumbered"/>
    <dgm:cxn modelId="{18AACE8D-9DAF-4FF5-8287-ED40798A23F4}" type="presParOf" srcId="{D9B22E54-77C9-42B1-B3EA-8BFF6A68D678}" destId="{A9812791-1B0F-4300-9EC0-FB9D94C8D3F9}" srcOrd="4" destOrd="0" presId="urn:microsoft.com/office/officeart/2016/7/layout/LinearArrowProcessNumbered"/>
    <dgm:cxn modelId="{44FC26A1-732B-44A3-B520-B7D25D9BF11A}" type="presParOf" srcId="{A9812791-1B0F-4300-9EC0-FB9D94C8D3F9}" destId="{A8BE6280-6A9D-4148-81D1-5229BD5FE0C9}" srcOrd="0" destOrd="0" presId="urn:microsoft.com/office/officeart/2016/7/layout/LinearArrowProcessNumbered"/>
    <dgm:cxn modelId="{D512A796-6C21-45DC-987B-9129E3BA5C3F}" type="presParOf" srcId="{A9812791-1B0F-4300-9EC0-FB9D94C8D3F9}" destId="{2E52F586-CCDE-4FCF-8BCC-F59C45C43C8F}" srcOrd="1" destOrd="0" presId="urn:microsoft.com/office/officeart/2016/7/layout/LinearArrowProcessNumbered"/>
    <dgm:cxn modelId="{6DD22B57-71C3-4AD6-8C83-9ECFEB3686AF}" type="presParOf" srcId="{2E52F586-CCDE-4FCF-8BCC-F59C45C43C8F}" destId="{E8F3EC80-0521-4457-AACA-997FF3A0690E}" srcOrd="0" destOrd="0" presId="urn:microsoft.com/office/officeart/2016/7/layout/LinearArrowProcessNumbered"/>
    <dgm:cxn modelId="{BA955DDD-3AD7-445D-B99B-626F7D9A6AFB}" type="presParOf" srcId="{2E52F586-CCDE-4FCF-8BCC-F59C45C43C8F}" destId="{83E381A1-16F3-4B62-9A62-52E69A1A6F1E}" srcOrd="1" destOrd="0" presId="urn:microsoft.com/office/officeart/2016/7/layout/LinearArrowProcessNumbered"/>
    <dgm:cxn modelId="{C97506A7-B429-4F63-9376-76B68A1C7389}" type="presParOf" srcId="{2E52F586-CCDE-4FCF-8BCC-F59C45C43C8F}" destId="{A3023F34-CFE3-4DCB-8A3C-759F35B71180}" srcOrd="2" destOrd="0" presId="urn:microsoft.com/office/officeart/2016/7/layout/LinearArrowProcessNumbered"/>
    <dgm:cxn modelId="{54FB9869-2B6E-4833-9FA1-5149F79917A8}" type="presParOf" srcId="{2E52F586-CCDE-4FCF-8BCC-F59C45C43C8F}" destId="{76E69421-E716-49A1-9CB0-41EF09EC361C}" srcOrd="3" destOrd="0" presId="urn:microsoft.com/office/officeart/2016/7/layout/LinearArrowProcessNumbered"/>
    <dgm:cxn modelId="{C8992B53-AA10-4084-9557-3ABFF2D0E1BB}" type="presParOf" srcId="{A9812791-1B0F-4300-9EC0-FB9D94C8D3F9}" destId="{1B899C6D-CBA1-4DA4-918D-26D1085F8131}" srcOrd="2" destOrd="0" presId="urn:microsoft.com/office/officeart/2016/7/layout/LinearArrowProcessNumbered"/>
    <dgm:cxn modelId="{F1D9253A-8785-47C2-81BC-CDA6CDB3DF95}" type="presParOf" srcId="{D9B22E54-77C9-42B1-B3EA-8BFF6A68D678}" destId="{45EFE3E7-8398-4D72-85C7-5932E2F8FE03}" srcOrd="5" destOrd="0" presId="urn:microsoft.com/office/officeart/2016/7/layout/LinearArrowProcessNumbered"/>
    <dgm:cxn modelId="{0D0EC740-1965-433A-80EA-24DA4763975B}" type="presParOf" srcId="{D9B22E54-77C9-42B1-B3EA-8BFF6A68D678}" destId="{9FA67456-6457-47BA-84CD-8B500299BCC5}" srcOrd="6" destOrd="0" presId="urn:microsoft.com/office/officeart/2016/7/layout/LinearArrowProcessNumbered"/>
    <dgm:cxn modelId="{601D3ECB-8623-477F-8052-7DB45A6C4DF0}" type="presParOf" srcId="{9FA67456-6457-47BA-84CD-8B500299BCC5}" destId="{19295EAB-EA51-440C-9145-680095BD442E}" srcOrd="0" destOrd="0" presId="urn:microsoft.com/office/officeart/2016/7/layout/LinearArrowProcessNumbered"/>
    <dgm:cxn modelId="{0F34AA0C-CAE6-4393-9963-C145125810CB}" type="presParOf" srcId="{9FA67456-6457-47BA-84CD-8B500299BCC5}" destId="{E5558C76-723B-4336-BCBB-B59720708CED}" srcOrd="1" destOrd="0" presId="urn:microsoft.com/office/officeart/2016/7/layout/LinearArrowProcessNumbered"/>
    <dgm:cxn modelId="{1C71D76E-C823-40C3-82EA-1601C17D086D}" type="presParOf" srcId="{E5558C76-723B-4336-BCBB-B59720708CED}" destId="{6B7CA656-B936-4027-AD2E-83F5BEFA3009}" srcOrd="0" destOrd="0" presId="urn:microsoft.com/office/officeart/2016/7/layout/LinearArrowProcessNumbered"/>
    <dgm:cxn modelId="{10688AFD-523B-4368-9C45-925CB196C845}" type="presParOf" srcId="{E5558C76-723B-4336-BCBB-B59720708CED}" destId="{0D87F974-5554-4473-93A5-EDDB1CB9BAA4}" srcOrd="1" destOrd="0" presId="urn:microsoft.com/office/officeart/2016/7/layout/LinearArrowProcessNumbered"/>
    <dgm:cxn modelId="{BABE4D5F-8050-40EB-AAFF-6CC19C218870}" type="presParOf" srcId="{E5558C76-723B-4336-BCBB-B59720708CED}" destId="{6A453016-A501-4ADD-8AF5-DC9078CFF5F3}" srcOrd="2" destOrd="0" presId="urn:microsoft.com/office/officeart/2016/7/layout/LinearArrowProcessNumbered"/>
    <dgm:cxn modelId="{9BC5CD5C-918C-4FB9-9EEE-28DDF1327235}" type="presParOf" srcId="{E5558C76-723B-4336-BCBB-B59720708CED}" destId="{FBF66251-69C3-4AB9-A8C9-BF49F097C8B0}" srcOrd="3" destOrd="0" presId="urn:microsoft.com/office/officeart/2016/7/layout/LinearArrowProcessNumbered"/>
    <dgm:cxn modelId="{0C55F299-39DA-4028-88A2-628DFC23CF6D}" type="presParOf" srcId="{9FA67456-6457-47BA-84CD-8B500299BCC5}" destId="{E0973AD6-DC04-41A4-A348-6337C88B654E}" srcOrd="2" destOrd="0" presId="urn:microsoft.com/office/officeart/2016/7/layout/LinearArrowProcessNumbered"/>
    <dgm:cxn modelId="{4446DB65-C357-4632-8F89-B14AFFEE5388}" type="presParOf" srcId="{D9B22E54-77C9-42B1-B3EA-8BFF6A68D678}" destId="{B4861360-C73F-42A4-8CE5-51A0FCC4EECC}" srcOrd="7" destOrd="0" presId="urn:microsoft.com/office/officeart/2016/7/layout/LinearArrowProcessNumbered"/>
    <dgm:cxn modelId="{00E26E01-9A11-4342-99E4-A7DD1CCDA337}" type="presParOf" srcId="{D9B22E54-77C9-42B1-B3EA-8BFF6A68D678}" destId="{761E63E5-C855-4E83-8B98-702550CDECCE}" srcOrd="8" destOrd="0" presId="urn:microsoft.com/office/officeart/2016/7/layout/LinearArrowProcessNumbered"/>
    <dgm:cxn modelId="{237A966E-88D2-4449-BD04-2FABB4162852}" type="presParOf" srcId="{761E63E5-C855-4E83-8B98-702550CDECCE}" destId="{362A6A37-64A0-443E-9654-89CD398DB04D}" srcOrd="0" destOrd="0" presId="urn:microsoft.com/office/officeart/2016/7/layout/LinearArrowProcessNumbered"/>
    <dgm:cxn modelId="{8FD4F4D0-9DCF-4065-BC98-39E10244336C}" type="presParOf" srcId="{761E63E5-C855-4E83-8B98-702550CDECCE}" destId="{08809E55-7120-42C0-B710-5DD9889A07C5}" srcOrd="1" destOrd="0" presId="urn:microsoft.com/office/officeart/2016/7/layout/LinearArrowProcessNumbered"/>
    <dgm:cxn modelId="{102F96CA-5931-4711-97A9-8A4E71FB5E52}" type="presParOf" srcId="{08809E55-7120-42C0-B710-5DD9889A07C5}" destId="{43424394-98D0-4194-9BD0-42AB39A54785}" srcOrd="0" destOrd="0" presId="urn:microsoft.com/office/officeart/2016/7/layout/LinearArrowProcessNumbered"/>
    <dgm:cxn modelId="{04EFD583-D04E-4025-B5A1-5EFFE2E5AF04}" type="presParOf" srcId="{08809E55-7120-42C0-B710-5DD9889A07C5}" destId="{57A98C14-FD38-49EE-8ED0-C0DC389FEE03}" srcOrd="1" destOrd="0" presId="urn:microsoft.com/office/officeart/2016/7/layout/LinearArrowProcessNumbered"/>
    <dgm:cxn modelId="{50D9349B-3234-494C-BA75-C64FBAA93BCB}" type="presParOf" srcId="{08809E55-7120-42C0-B710-5DD9889A07C5}" destId="{07545514-ED88-43AE-9411-C69532E61C2E}" srcOrd="2" destOrd="0" presId="urn:microsoft.com/office/officeart/2016/7/layout/LinearArrowProcessNumbered"/>
    <dgm:cxn modelId="{4ABCCB35-406C-4F6F-A1E2-124F5D0274C7}" type="presParOf" srcId="{08809E55-7120-42C0-B710-5DD9889A07C5}" destId="{6B9061DB-87E6-497C-A90A-A23911D74241}" srcOrd="3" destOrd="0" presId="urn:microsoft.com/office/officeart/2016/7/layout/LinearArrowProcessNumbered"/>
    <dgm:cxn modelId="{494E830D-3315-4610-84FC-6F8EF001C0C0}" type="presParOf" srcId="{761E63E5-C855-4E83-8B98-702550CDECCE}" destId="{597145F8-E021-497C-ACFE-4F8E2E7F69D6}" srcOrd="2" destOrd="0" presId="urn:microsoft.com/office/officeart/2016/7/layout/LinearArrowProcessNumbered"/>
    <dgm:cxn modelId="{652B4936-6A9C-4B71-8B26-BECADB297444}" type="presParOf" srcId="{D9B22E54-77C9-42B1-B3EA-8BFF6A68D678}" destId="{DC5A7E7A-95BC-4975-98BB-4F5154AD5AE7}" srcOrd="9" destOrd="0" presId="urn:microsoft.com/office/officeart/2016/7/layout/LinearArrowProcessNumbered"/>
    <dgm:cxn modelId="{575DF823-40BC-4C3A-9F9A-E0554D5B095F}" type="presParOf" srcId="{D9B22E54-77C9-42B1-B3EA-8BFF6A68D678}" destId="{B99254F7-AC8E-4914-947E-3DFA3B557741}" srcOrd="10" destOrd="0" presId="urn:microsoft.com/office/officeart/2016/7/layout/LinearArrowProcessNumbered"/>
    <dgm:cxn modelId="{98283F53-B237-4B67-99E9-0FC1A17D9F47}" type="presParOf" srcId="{B99254F7-AC8E-4914-947E-3DFA3B557741}" destId="{41C53111-FE5C-4EF6-BFA9-8DD6DF60F508}" srcOrd="0" destOrd="0" presId="urn:microsoft.com/office/officeart/2016/7/layout/LinearArrowProcessNumbered"/>
    <dgm:cxn modelId="{51E1FEEF-C454-4943-838F-1BF65959A035}" type="presParOf" srcId="{B99254F7-AC8E-4914-947E-3DFA3B557741}" destId="{08142C3A-B259-4313-AD73-39742055D206}" srcOrd="1" destOrd="0" presId="urn:microsoft.com/office/officeart/2016/7/layout/LinearArrowProcessNumbered"/>
    <dgm:cxn modelId="{D3AB77C6-4044-46EC-9DC2-AAC1D77C87EF}" type="presParOf" srcId="{08142C3A-B259-4313-AD73-39742055D206}" destId="{1B7E95D4-19E7-4122-94A0-CB4713A6432F}" srcOrd="0" destOrd="0" presId="urn:microsoft.com/office/officeart/2016/7/layout/LinearArrowProcessNumbered"/>
    <dgm:cxn modelId="{5E8DA42E-8C45-4A91-B0E5-37075C94412D}" type="presParOf" srcId="{08142C3A-B259-4313-AD73-39742055D206}" destId="{90BE94A7-68AE-4EEA-B314-991F297E7E6B}" srcOrd="1" destOrd="0" presId="urn:microsoft.com/office/officeart/2016/7/layout/LinearArrowProcessNumbered"/>
    <dgm:cxn modelId="{5F5F8814-84E3-4DEF-8148-E9F059B113D2}" type="presParOf" srcId="{08142C3A-B259-4313-AD73-39742055D206}" destId="{362FF922-E106-4164-BB8E-AB00407AADC1}" srcOrd="2" destOrd="0" presId="urn:microsoft.com/office/officeart/2016/7/layout/LinearArrowProcessNumbered"/>
    <dgm:cxn modelId="{B15551B2-F76B-4FD9-A1DE-58B484C65E8F}" type="presParOf" srcId="{08142C3A-B259-4313-AD73-39742055D206}" destId="{0CF05658-8E4A-4A5E-B1FC-6B90F9F5EE70}" srcOrd="3" destOrd="0" presId="urn:microsoft.com/office/officeart/2016/7/layout/LinearArrowProcessNumbered"/>
    <dgm:cxn modelId="{9DED4241-84E9-4338-8C71-2055843542E0}" type="presParOf" srcId="{B99254F7-AC8E-4914-947E-3DFA3B557741}" destId="{F5C9BC42-BDF7-47DE-9B9D-3A6051B3F5C2}" srcOrd="2" destOrd="0" presId="urn:microsoft.com/office/officeart/2016/7/layout/LinearArrow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1C201-FC7C-49E6-A114-5B965B2BD6BA}">
      <dsp:nvSpPr>
        <dsp:cNvPr id="0" name=""/>
        <dsp:cNvSpPr/>
      </dsp:nvSpPr>
      <dsp:spPr>
        <a:xfrm>
          <a:off x="820023" y="520075"/>
          <a:ext cx="652193"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839323-76AD-414B-9C6C-FF2DD4CB82D9}">
      <dsp:nvSpPr>
        <dsp:cNvPr id="0" name=""/>
        <dsp:cNvSpPr/>
      </dsp:nvSpPr>
      <dsp:spPr>
        <a:xfrm>
          <a:off x="1511349"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6647E8-6834-4684-B475-1C2C0202133F}">
      <dsp:nvSpPr>
        <dsp:cNvPr id="0" name=""/>
        <dsp:cNvSpPr/>
      </dsp:nvSpPr>
      <dsp:spPr>
        <a:xfrm>
          <a:off x="429983"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520345" y="301957"/>
        <a:ext cx="436308" cy="436308"/>
      </dsp:txXfrm>
    </dsp:sp>
    <dsp:sp modelId="{5F189D5A-9C62-43A1-8006-F40B3C17C1C7}">
      <dsp:nvSpPr>
        <dsp:cNvPr id="0" name=""/>
        <dsp:cNvSpPr/>
      </dsp:nvSpPr>
      <dsp:spPr>
        <a:xfrm>
          <a:off x="4781"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a:t>An ageing population creates socio-economic challenges in the UK.</a:t>
          </a:r>
          <a:endParaRPr lang="en-US" sz="1100" kern="1200"/>
        </a:p>
      </dsp:txBody>
      <dsp:txXfrm>
        <a:off x="4781" y="1287714"/>
        <a:ext cx="1467436" cy="1672113"/>
      </dsp:txXfrm>
    </dsp:sp>
    <dsp:sp modelId="{9E288489-9F73-4E66-9CF4-2CE45E1C8D23}">
      <dsp:nvSpPr>
        <dsp:cNvPr id="0" name=""/>
        <dsp:cNvSpPr/>
      </dsp:nvSpPr>
      <dsp:spPr>
        <a:xfrm>
          <a:off x="1635266" y="520075"/>
          <a:ext cx="1467436"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4A36BB-985D-4BB9-A298-519C9B8AF4A0}">
      <dsp:nvSpPr>
        <dsp:cNvPr id="0" name=""/>
        <dsp:cNvSpPr/>
      </dsp:nvSpPr>
      <dsp:spPr>
        <a:xfrm>
          <a:off x="3141833"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A60770-6D15-446B-BB7D-74564C30383B}">
      <dsp:nvSpPr>
        <dsp:cNvPr id="0" name=""/>
        <dsp:cNvSpPr/>
      </dsp:nvSpPr>
      <dsp:spPr>
        <a:xfrm>
          <a:off x="2060467"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2150829" y="301957"/>
        <a:ext cx="436308" cy="436308"/>
      </dsp:txXfrm>
    </dsp:sp>
    <dsp:sp modelId="{ABEAE28B-99DD-44DF-B84D-EC760C8BB8CA}">
      <dsp:nvSpPr>
        <dsp:cNvPr id="0" name=""/>
        <dsp:cNvSpPr/>
      </dsp:nvSpPr>
      <dsp:spPr>
        <a:xfrm>
          <a:off x="1635266"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a:t>Medical support and community engagement are key to healthy ageing.</a:t>
          </a:r>
          <a:endParaRPr lang="en-US" sz="1100" kern="1200"/>
        </a:p>
      </dsp:txBody>
      <dsp:txXfrm>
        <a:off x="1635266" y="1287714"/>
        <a:ext cx="1467436" cy="1672113"/>
      </dsp:txXfrm>
    </dsp:sp>
    <dsp:sp modelId="{E8F3EC80-0521-4457-AACA-997FF3A0690E}">
      <dsp:nvSpPr>
        <dsp:cNvPr id="0" name=""/>
        <dsp:cNvSpPr/>
      </dsp:nvSpPr>
      <dsp:spPr>
        <a:xfrm>
          <a:off x="3265750" y="520075"/>
          <a:ext cx="146743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E381A1-16F3-4B62-9A62-52E69A1A6F1E}">
      <dsp:nvSpPr>
        <dsp:cNvPr id="0" name=""/>
        <dsp:cNvSpPr/>
      </dsp:nvSpPr>
      <dsp:spPr>
        <a:xfrm>
          <a:off x="4772318"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023F34-CFE3-4DCB-8A3C-759F35B71180}">
      <dsp:nvSpPr>
        <dsp:cNvPr id="0" name=""/>
        <dsp:cNvSpPr/>
      </dsp:nvSpPr>
      <dsp:spPr>
        <a:xfrm>
          <a:off x="3690952"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781314" y="301957"/>
        <a:ext cx="436308" cy="436308"/>
      </dsp:txXfrm>
    </dsp:sp>
    <dsp:sp modelId="{1B899C6D-CBA1-4DA4-918D-26D1085F8131}">
      <dsp:nvSpPr>
        <dsp:cNvPr id="0" name=""/>
        <dsp:cNvSpPr/>
      </dsp:nvSpPr>
      <dsp:spPr>
        <a:xfrm>
          <a:off x="3265750"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a:t>The continuity and activity theories explain the imperatives for healthy ageing. </a:t>
          </a:r>
          <a:endParaRPr lang="en-US" sz="1100" kern="1200"/>
        </a:p>
      </dsp:txBody>
      <dsp:txXfrm>
        <a:off x="3265750" y="1287714"/>
        <a:ext cx="1467436" cy="1672113"/>
      </dsp:txXfrm>
    </dsp:sp>
    <dsp:sp modelId="{6B7CA656-B936-4027-AD2E-83F5BEFA3009}">
      <dsp:nvSpPr>
        <dsp:cNvPr id="0" name=""/>
        <dsp:cNvSpPr/>
      </dsp:nvSpPr>
      <dsp:spPr>
        <a:xfrm>
          <a:off x="4896235" y="520075"/>
          <a:ext cx="146743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87F974-5554-4473-93A5-EDDB1CB9BAA4}">
      <dsp:nvSpPr>
        <dsp:cNvPr id="0" name=""/>
        <dsp:cNvSpPr/>
      </dsp:nvSpPr>
      <dsp:spPr>
        <a:xfrm>
          <a:off x="6402803"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453016-A501-4ADD-8AF5-DC9078CFF5F3}">
      <dsp:nvSpPr>
        <dsp:cNvPr id="0" name=""/>
        <dsp:cNvSpPr/>
      </dsp:nvSpPr>
      <dsp:spPr>
        <a:xfrm>
          <a:off x="5321437"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5411799" y="301957"/>
        <a:ext cx="436308" cy="436308"/>
      </dsp:txXfrm>
    </dsp:sp>
    <dsp:sp modelId="{E0973AD6-DC04-41A4-A348-6337C88B654E}">
      <dsp:nvSpPr>
        <dsp:cNvPr id="0" name=""/>
        <dsp:cNvSpPr/>
      </dsp:nvSpPr>
      <dsp:spPr>
        <a:xfrm>
          <a:off x="4896235"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a:t>Residential care and community-based services were reviewed as key old-age care provisions in this presentation.</a:t>
          </a:r>
          <a:endParaRPr lang="en-US" sz="1100" kern="1200"/>
        </a:p>
      </dsp:txBody>
      <dsp:txXfrm>
        <a:off x="4896235" y="1287714"/>
        <a:ext cx="1467436" cy="1672113"/>
      </dsp:txXfrm>
    </dsp:sp>
    <dsp:sp modelId="{43424394-98D0-4194-9BD0-42AB39A54785}">
      <dsp:nvSpPr>
        <dsp:cNvPr id="0" name=""/>
        <dsp:cNvSpPr/>
      </dsp:nvSpPr>
      <dsp:spPr>
        <a:xfrm>
          <a:off x="6526720" y="520075"/>
          <a:ext cx="146743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A98C14-FD38-49EE-8ED0-C0DC389FEE03}">
      <dsp:nvSpPr>
        <dsp:cNvPr id="0" name=""/>
        <dsp:cNvSpPr/>
      </dsp:nvSpPr>
      <dsp:spPr>
        <a:xfrm>
          <a:off x="8033288"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545514-ED88-43AE-9411-C69532E61C2E}">
      <dsp:nvSpPr>
        <dsp:cNvPr id="0" name=""/>
        <dsp:cNvSpPr/>
      </dsp:nvSpPr>
      <dsp:spPr>
        <a:xfrm>
          <a:off x="6951921"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7042283" y="301957"/>
        <a:ext cx="436308" cy="436308"/>
      </dsp:txXfrm>
    </dsp:sp>
    <dsp:sp modelId="{597145F8-E021-497C-ACFE-4F8E2E7F69D6}">
      <dsp:nvSpPr>
        <dsp:cNvPr id="0" name=""/>
        <dsp:cNvSpPr/>
      </dsp:nvSpPr>
      <dsp:spPr>
        <a:xfrm>
          <a:off x="6526720"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a:t>Healthy ageing faces several socioeconomic and technical challenges.</a:t>
          </a:r>
          <a:endParaRPr lang="en-US" sz="1100" kern="1200"/>
        </a:p>
      </dsp:txBody>
      <dsp:txXfrm>
        <a:off x="6526720" y="1287714"/>
        <a:ext cx="1467436" cy="1672113"/>
      </dsp:txXfrm>
    </dsp:sp>
    <dsp:sp modelId="{1B7E95D4-19E7-4122-94A0-CB4713A6432F}">
      <dsp:nvSpPr>
        <dsp:cNvPr id="0" name=""/>
        <dsp:cNvSpPr/>
      </dsp:nvSpPr>
      <dsp:spPr>
        <a:xfrm>
          <a:off x="8157204" y="520075"/>
          <a:ext cx="73371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2FF922-E106-4164-BB8E-AB00407AADC1}">
      <dsp:nvSpPr>
        <dsp:cNvPr id="0" name=""/>
        <dsp:cNvSpPr/>
      </dsp:nvSpPr>
      <dsp:spPr>
        <a:xfrm>
          <a:off x="8582406"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8672768" y="301957"/>
        <a:ext cx="436308" cy="436308"/>
      </dsp:txXfrm>
    </dsp:sp>
    <dsp:sp modelId="{F5C9BC42-BDF7-47DE-9B9D-3A6051B3F5C2}">
      <dsp:nvSpPr>
        <dsp:cNvPr id="0" name=""/>
        <dsp:cNvSpPr/>
      </dsp:nvSpPr>
      <dsp:spPr>
        <a:xfrm>
          <a:off x="8157204"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a:t>Innovative solutions backed by digital technology and robust policy initiatives can only solve these problems. </a:t>
          </a:r>
          <a:endParaRPr lang="en-US" sz="1100" kern="1200"/>
        </a:p>
      </dsp:txBody>
      <dsp:txXfrm>
        <a:off x="8157204" y="1287714"/>
        <a:ext cx="1467436" cy="1672113"/>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A639E1-ACBD-4D37-8C2F-51F11D59531E}" type="datetimeFigureOut">
              <a:rPr lang="en-GB" smtClean="0"/>
              <a:t>19/10/2025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964D43-78D7-444B-9992-8562F149DABF}" type="slidenum">
              <a:rPr lang="en-GB" smtClean="0"/>
              <a:t>‹#›</a:t>
            </a:fld>
            <a:endParaRPr lang="en-GB"/>
          </a:p>
        </p:txBody>
      </p:sp>
    </p:spTree>
    <p:extLst>
      <p:ext uri="{BB962C8B-B14F-4D97-AF65-F5344CB8AC3E}">
        <p14:creationId xmlns:p14="http://schemas.microsoft.com/office/powerpoint/2010/main" val="114631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genetic as well as the wear and tear theories explain the process of ageing from a biological perspective (Sattaur, Lashley and Golden, 2025). The wear and tear theory posits that ageing is caused by the progressive deterioration of body cells over time. Unlike the wear and tear theory’s universal assumptions, the genetic theory asserts that the ageing process varies across individuals, according to their genetic makeup (Sattaur, Lashley and Golden, 2025). Similarly, the global perceptions of ageing differ according to the social, cultural and economic challenges across nations.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3</a:t>
            </a:fld>
            <a:endParaRPr lang="en-GB"/>
          </a:p>
        </p:txBody>
      </p:sp>
    </p:spTree>
    <p:extLst>
      <p:ext uri="{BB962C8B-B14F-4D97-AF65-F5344CB8AC3E}">
        <p14:creationId xmlns:p14="http://schemas.microsoft.com/office/powerpoint/2010/main" val="3514190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focuses on the empowerment of older persons in the UK. In the UK, the conception of ageing is heavily influenced by the assumptions of healthy ageing. Healthy ageing depends on the ability of older persons to fulfil their social, psychological and physical needs. However, it is related to various socioeconomic, technological and cultural challenges. The presentation critically evaluates the current old age care provisions in the UK from empirical and practical perspectives. Finally, it presents actionable recommendations for improving old-age care in the country.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4</a:t>
            </a:fld>
            <a:endParaRPr lang="en-GB"/>
          </a:p>
        </p:txBody>
      </p:sp>
    </p:spTree>
    <p:extLst>
      <p:ext uri="{BB962C8B-B14F-4D97-AF65-F5344CB8AC3E}">
        <p14:creationId xmlns:p14="http://schemas.microsoft.com/office/powerpoint/2010/main" val="1468581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Despite high-quality health care provided by the NHS, the UK’s social infrastructure faces tremendous pressure from an ageing population. Consequently, the elderly people lack adequate access to medical treatment and social support. The population of individuals aged above 50 is forecasted to increase by 4.3 million between 2024 and 2044. The ageing population’s pressure is felt most in the UK’s primary and community care sector (Age UK, 2024). Moreover, the number of healthcare professionals is significantly lower than the population of older persons.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5</a:t>
            </a:fld>
            <a:endParaRPr lang="en-GB"/>
          </a:p>
        </p:txBody>
      </p:sp>
    </p:spTree>
    <p:extLst>
      <p:ext uri="{BB962C8B-B14F-4D97-AF65-F5344CB8AC3E}">
        <p14:creationId xmlns:p14="http://schemas.microsoft.com/office/powerpoint/2010/main" val="1497393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Consequently, the social and psychological well-being of older persons is also undermined, along with their physical care needs. In this scenario, advanced digital technology plays a key role in improving health and social care services. This involves the integration of telemedicine, team-based care, self-care services and professional training. Thus, innovative solutions based on a holistic approach can only ensure older persons’ overall well-being.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6</a:t>
            </a:fld>
            <a:endParaRPr lang="en-GB"/>
          </a:p>
        </p:txBody>
      </p:sp>
    </p:spTree>
    <p:extLst>
      <p:ext uri="{BB962C8B-B14F-4D97-AF65-F5344CB8AC3E}">
        <p14:creationId xmlns:p14="http://schemas.microsoft.com/office/powerpoint/2010/main" val="1554587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theoretical framework of this presentation is based on the activity and continuity theories. These psychosocial theories explain the dynamics of ageing and behaviour at old age (Rosenberg, 2022). According to the continuity theory, older persons cope with the challenges of ageing by following their past behavioural patterns (Moody and Sasser, 2020). Thus, they rely on their cultural preferences, past experiences and beliefs while adapting to new circumstances. A lack of cultural alignment may reduce social interactions for the elderly as explained by the disengagement theory (</a:t>
            </a:r>
            <a:r>
              <a:rPr lang="en-GB" sz="1200" kern="1200" dirty="0" err="1">
                <a:solidFill>
                  <a:schemeClr val="tx1"/>
                </a:solidFill>
                <a:effectLst/>
                <a:latin typeface="+mn-lt"/>
                <a:ea typeface="+mn-ea"/>
                <a:cs typeface="+mn-cs"/>
              </a:rPr>
              <a:t>Gonot-Schoupinsky</a:t>
            </a:r>
            <a:r>
              <a:rPr lang="en-GB" sz="1200" kern="1200" dirty="0">
                <a:solidFill>
                  <a:schemeClr val="tx1"/>
                </a:solidFill>
                <a:effectLst/>
                <a:latin typeface="+mn-lt"/>
                <a:ea typeface="+mn-ea"/>
                <a:cs typeface="+mn-cs"/>
              </a:rPr>
              <a:t>, Garip and Sheffield, 2022).</a:t>
            </a:r>
          </a:p>
          <a:p>
            <a:r>
              <a:rPr lang="en-GB" sz="1200" kern="1200" dirty="0">
                <a:solidFill>
                  <a:schemeClr val="tx1"/>
                </a:solidFill>
                <a:effectLst/>
                <a:latin typeface="+mn-lt"/>
                <a:ea typeface="+mn-ea"/>
                <a:cs typeface="+mn-cs"/>
              </a:rPr>
              <a:t>By comparison, the activity theory relates social engagement and activities to older persons’ well-being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Both these theories emphasise the psychosocial aspects of ageing over its biological dimensions. Nevertheless, these theories are criticised for overlooking the social and institutional influences on ageing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Despite their shortcomings, the continuity and activity theories offer valuable insights into old age care. From the perspective of the activity theory, old age support must prioritise community life and high activity levels. Comparatively, the continuity theory’s viewpoint emphasises the personalisation of old age care. The Care Act’s (2014) focus on the personalisation of services in the UK adult social care reforms further reinforces this assertion of the continuity theory (Barnes et al., 2017).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7</a:t>
            </a:fld>
            <a:endParaRPr lang="en-GB"/>
          </a:p>
        </p:txBody>
      </p:sp>
    </p:spTree>
    <p:extLst>
      <p:ext uri="{BB962C8B-B14F-4D97-AF65-F5344CB8AC3E}">
        <p14:creationId xmlns:p14="http://schemas.microsoft.com/office/powerpoint/2010/main" val="1805158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t>Key Acts:</a:t>
            </a:r>
          </a:p>
          <a:p>
            <a:endParaRPr lang="en-GB" dirty="0"/>
          </a:p>
          <a:p>
            <a:r>
              <a:rPr lang="en-GB" b="1" dirty="0"/>
              <a:t>Care Act 2014 – </a:t>
            </a:r>
            <a:r>
              <a:rPr lang="en-GB" dirty="0"/>
              <a:t>central to adult social care in England.</a:t>
            </a:r>
          </a:p>
          <a:p>
            <a:pPr marL="285750" indent="-285750">
              <a:buFont typeface="Arial" panose="020B0604020202020204" pitchFamily="34" charset="0"/>
              <a:buChar char="•"/>
            </a:pPr>
            <a:r>
              <a:rPr lang="en-GB" dirty="0"/>
              <a:t>Puts well-</a:t>
            </a:r>
            <a:r>
              <a:rPr lang="en-GB" dirty="0" err="1"/>
              <a:t>bieng</a:t>
            </a:r>
            <a:r>
              <a:rPr lang="en-GB" dirty="0"/>
              <a:t> at the heart of care.</a:t>
            </a:r>
          </a:p>
          <a:p>
            <a:pPr marL="285750" indent="-285750">
              <a:buFont typeface="Arial" panose="020B0604020202020204" pitchFamily="34" charset="0"/>
              <a:buChar char="•"/>
            </a:pPr>
            <a:r>
              <a:rPr lang="en-GB" dirty="0"/>
              <a:t>Gives older adults the right to assessment and personalised support plans</a:t>
            </a:r>
          </a:p>
          <a:p>
            <a:pPr marL="285750" indent="-285750">
              <a:buFont typeface="Arial" panose="020B0604020202020204" pitchFamily="34" charset="0"/>
              <a:buChar char="•"/>
            </a:pPr>
            <a:r>
              <a:rPr lang="en-GB" dirty="0"/>
              <a:t>Promotes prevention and independence.</a:t>
            </a:r>
          </a:p>
          <a:p>
            <a:pPr marL="285750" indent="-285750">
              <a:buFont typeface="Arial" panose="020B0604020202020204" pitchFamily="34" charset="0"/>
              <a:buChar char="•"/>
            </a:pPr>
            <a:endParaRPr lang="en-GB" dirty="0"/>
          </a:p>
          <a:p>
            <a:r>
              <a:rPr lang="en-GB" b="1" dirty="0"/>
              <a:t>Equality Act 2010- </a:t>
            </a:r>
            <a:r>
              <a:rPr lang="en-GB" dirty="0"/>
              <a:t>ensures non-discrimination in care based on age, disability, race, gender.</a:t>
            </a:r>
          </a:p>
          <a:p>
            <a:pPr marL="285750" indent="-285750">
              <a:buFont typeface="Arial" panose="020B0604020202020204" pitchFamily="34" charset="0"/>
              <a:buChar char="•"/>
            </a:pPr>
            <a:r>
              <a:rPr lang="en-GB" dirty="0"/>
              <a:t>Encourages inclusive, person-centred care and protects older people from ageism.</a:t>
            </a:r>
          </a:p>
          <a:p>
            <a:pPr marL="285750" indent="-285750">
              <a:buFont typeface="Arial" panose="020B0604020202020204" pitchFamily="34" charset="0"/>
              <a:buChar char="•"/>
            </a:pPr>
            <a:endParaRPr lang="en-GB" dirty="0"/>
          </a:p>
          <a:p>
            <a:r>
              <a:rPr lang="en-GB" b="1" dirty="0"/>
              <a:t>Human rights Act 1998 </a:t>
            </a:r>
            <a:r>
              <a:rPr lang="en-GB" dirty="0"/>
              <a:t>– supports dignity, respect, and autonomy ( Article 8: right to private and family life)</a:t>
            </a:r>
          </a:p>
          <a:p>
            <a:pPr marL="285750" indent="-285750">
              <a:buFont typeface="Arial" panose="020B0604020202020204" pitchFamily="34" charset="0"/>
              <a:buChar char="•"/>
            </a:pPr>
            <a:r>
              <a:rPr lang="en-GB" dirty="0"/>
              <a:t>Particularly relevant for residential care and safeguarding contexts.</a:t>
            </a:r>
          </a:p>
          <a:p>
            <a:pPr marL="285750" indent="-285750">
              <a:buFont typeface="Arial" panose="020B0604020202020204" pitchFamily="34" charset="0"/>
              <a:buChar char="•"/>
            </a:pPr>
            <a:endParaRPr lang="en-GB" dirty="0"/>
          </a:p>
          <a:p>
            <a:r>
              <a:rPr lang="en-GB" b="1" dirty="0"/>
              <a:t>NHS Long Term Plan (2019)</a:t>
            </a:r>
            <a:r>
              <a:rPr lang="en-GB" dirty="0"/>
              <a:t> – Focuses on integrated care, community – based support, and reducing hospital admissions for older people.</a:t>
            </a:r>
          </a:p>
          <a:p>
            <a:pPr marL="285750" indent="-285750">
              <a:buFont typeface="Arial" panose="020B0604020202020204" pitchFamily="34" charset="0"/>
              <a:buChar char="•"/>
            </a:pPr>
            <a:r>
              <a:rPr lang="en-GB" dirty="0"/>
              <a:t>Emphasises personalised care, technology use, and preventing frailty.</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8</a:t>
            </a:fld>
            <a:endParaRPr lang="en-GB"/>
          </a:p>
        </p:txBody>
      </p:sp>
    </p:spTree>
    <p:extLst>
      <p:ext uri="{BB962C8B-B14F-4D97-AF65-F5344CB8AC3E}">
        <p14:creationId xmlns:p14="http://schemas.microsoft.com/office/powerpoint/2010/main" val="2360223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Residential care is one of the most important provisions for older persons in the UK. Although residential care homes support older persons in living independently, they suffer from a paucity of funds. Industrial reports also indicate that weak infrastructure compromises residential care homes’ capacity to provide long term support to older persons suffering from comorbidity and mental disorders (Health Times, 2024). Furthermore, these support services are limited to daily activities and do not include advanced medical facilities.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9</a:t>
            </a:fld>
            <a:endParaRPr lang="en-GB"/>
          </a:p>
        </p:txBody>
      </p:sp>
    </p:spTree>
    <p:extLst>
      <p:ext uri="{BB962C8B-B14F-4D97-AF65-F5344CB8AC3E}">
        <p14:creationId xmlns:p14="http://schemas.microsoft.com/office/powerpoint/2010/main" val="3569689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old age homes, nursing staff with limited training support the medication, nutrition and health monitoring of the elderly. Outdoor exercises, games, events, and outings organised by the old age homes further align with the activity theory’s assumptions discussed previously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a:t>
            </a:r>
          </a:p>
          <a:p>
            <a:r>
              <a:rPr lang="en-GB" sz="1200" kern="1200" dirty="0">
                <a:solidFill>
                  <a:schemeClr val="tx1"/>
                </a:solidFill>
                <a:effectLst/>
                <a:latin typeface="+mn-lt"/>
                <a:ea typeface="+mn-ea"/>
                <a:cs typeface="+mn-cs"/>
              </a:rPr>
              <a:t>Despite these benefits, residential care in the UK faces serious challenges in the form of scandals, high costs and staff shortages. Also, the standard of residential care provisions across various old age homes is not uniform (Fyfe, 2025). However, older persons get adequate time for social engagement and recreation as the household chores are performed by the staff (Berg, 2025). Thus, residential care in the UK attracts significant investments as the benefits outnumber the challenges.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10</a:t>
            </a:fld>
            <a:endParaRPr lang="en-GB"/>
          </a:p>
        </p:txBody>
      </p:sp>
    </p:spTree>
    <p:extLst>
      <p:ext uri="{BB962C8B-B14F-4D97-AF65-F5344CB8AC3E}">
        <p14:creationId xmlns:p14="http://schemas.microsoft.com/office/powerpoint/2010/main" val="3868100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Community-based services represent another critical care provision for the elderly in the UK. The UK Network of Age-friendly Communities Movement is fast spreading across different regions of the UK (Ageing Better, 2025). Integrating other old age services, including residential care, with the age-friendly communities movement is another key aspect of older person’s empowerment. This collaboration also helps government agencies such as the NHS improve their infrastructure for old-age care. Furthermore, the community-based services also adhere to the international standards of the World Health Organisation (Ageing Better, 2025). Moreover, this approach enables all stakeholders, including government agencies and non-profit organisations, to address the physical, social and psychological needs of the elderly. Community activities not only enhance their functional and cognitive abilities but also support freedom of choice (Ageing Better, 2025). These aspects of community-based services also align with the assertions of the activity theory on social engagement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Despite these efforts, older persons in the UK face several challenges, including discrimination and social isolation (Gardiner, Geldenhuys and Gott, 2018). The older persons from the minorities and immigrant communities especially face social discrimination (</a:t>
            </a:r>
            <a:r>
              <a:rPr lang="en-GB" sz="1200" kern="1200" dirty="0" err="1">
                <a:solidFill>
                  <a:schemeClr val="tx1"/>
                </a:solidFill>
                <a:effectLst/>
                <a:latin typeface="+mn-lt"/>
                <a:ea typeface="+mn-ea"/>
                <a:cs typeface="+mn-cs"/>
              </a:rPr>
              <a:t>Balezdrova</a:t>
            </a:r>
            <a:r>
              <a:rPr lang="en-GB" sz="1200" kern="1200" dirty="0">
                <a:solidFill>
                  <a:schemeClr val="tx1"/>
                </a:solidFill>
                <a:effectLst/>
                <a:latin typeface="+mn-lt"/>
                <a:ea typeface="+mn-ea"/>
                <a:cs typeface="+mn-cs"/>
              </a:rPr>
              <a:t>, Choi and Lam, 2019</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 reorientation of the care provisions towards inclusion can effectively mitigate these challenges.</a:t>
            </a:r>
          </a:p>
        </p:txBody>
      </p:sp>
      <p:sp>
        <p:nvSpPr>
          <p:cNvPr id="4" name="Slide Number Placeholder 3"/>
          <p:cNvSpPr>
            <a:spLocks noGrp="1"/>
          </p:cNvSpPr>
          <p:nvPr>
            <p:ph type="sldNum" sz="quarter" idx="5"/>
          </p:nvPr>
        </p:nvSpPr>
        <p:spPr/>
        <p:txBody>
          <a:bodyPr/>
          <a:lstStyle/>
          <a:p>
            <a:fld id="{C3964D43-78D7-444B-9992-8562F149DABF}" type="slidenum">
              <a:rPr lang="en-GB" smtClean="0"/>
              <a:t>11</a:t>
            </a:fld>
            <a:endParaRPr lang="en-GB"/>
          </a:p>
        </p:txBody>
      </p:sp>
    </p:spTree>
    <p:extLst>
      <p:ext uri="{BB962C8B-B14F-4D97-AF65-F5344CB8AC3E}">
        <p14:creationId xmlns:p14="http://schemas.microsoft.com/office/powerpoint/2010/main" val="2750894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report published by Statista shows how the population of persons aged over 60 will steadily increase until 2050 (Statista, 2025). The report further projects that the population of those aged over 80 will increase most substantially. This demographic trend poses significant challenges for older persons with physical, cognitive or social disabilities. Another government report reveals that there were 600000 persons aged over 90 in the UK in 2023 (ONS, 2025a). This segment of the aged population particularly suffers from social, physical, emotional and cognitive disabilities.  The consequent increase in the demand for old-age care provisions will put more pressure on the UK’s existing infrastructure. An ageing population has multiple implications for the economy, public services and social functioning. While it stimulates volunteering and community activism, the increase in the dependency ratio leads to an economic crisis (ONS, 2025b). An ageing population significantly loses productivity and employability. Additionally, public spending on health, housing and social care services also increases. Older people are more vulnerable to chronic diseases, especially in economically backward or remote areas. Furthermore, they need more security from crime and other hazards (ONS, 2025b). In this scenario, the NHS faces persistent health inequalities, especially for preventable diseases, along with increasing multimorbidity and mental disorders (McKee et al., 2021).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12</a:t>
            </a:fld>
            <a:endParaRPr lang="en-GB"/>
          </a:p>
        </p:txBody>
      </p:sp>
    </p:spTree>
    <p:extLst>
      <p:ext uri="{BB962C8B-B14F-4D97-AF65-F5344CB8AC3E}">
        <p14:creationId xmlns:p14="http://schemas.microsoft.com/office/powerpoint/2010/main" val="4139006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innovation in elderly care in the UK has led to the emergence of technology-enabled care services (TECS). This covers both first and second generation telecare, including personal alarms and environmental monitoring equipment (Hamblin, 2020). While these address the immediate physical and security needs of older persons, third-generation technology mainly concerns social engagement (Hamblin, 2020). It includes broadband and wireless technology connecting the older persons to a virtual neighbourhood. This virtual community enhances social interactions for older persons, as emphasised by the activity theory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It also integrates community-based services and residential care provisions with professional support and recreational opportunities (Ageing Better, 2025). Industry 4.0 technology, especially the Internet of Things, supports mainstream devices for technology-enabled care services (Hamblin, 2020). Advanced digital technology makes it easier for the older person to access emergency provisions and general medical care. However, the greatest advantage of technological innovation lies in connecting the older persons with elderly communities and the larger society. Despite these benefits, the challenges posed by the digital divide, cybersecurity concerns and data privacy issues cannot be overlooked. Moreover, the use of data related to older persons without their consent undermines the ethical principles (Hamblin, 2020).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13</a:t>
            </a:fld>
            <a:endParaRPr lang="en-GB"/>
          </a:p>
        </p:txBody>
      </p:sp>
    </p:spTree>
    <p:extLst>
      <p:ext uri="{BB962C8B-B14F-4D97-AF65-F5344CB8AC3E}">
        <p14:creationId xmlns:p14="http://schemas.microsoft.com/office/powerpoint/2010/main" val="1454671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Makoto Suzuki and his associates conducted a case study in Okinawa investigating healthy ageing in the blue zones of Japan (Oe, Weeks and </a:t>
            </a:r>
            <a:r>
              <a:rPr lang="en-GB" sz="1200" kern="1200" dirty="0" err="1">
                <a:solidFill>
                  <a:schemeClr val="tx1"/>
                </a:solidFill>
                <a:effectLst/>
                <a:latin typeface="+mn-lt"/>
                <a:ea typeface="+mn-ea"/>
                <a:cs typeface="+mn-cs"/>
              </a:rPr>
              <a:t>Sartamorn</a:t>
            </a:r>
            <a:r>
              <a:rPr lang="en-GB" sz="1200" kern="1200" dirty="0">
                <a:solidFill>
                  <a:schemeClr val="tx1"/>
                </a:solidFill>
                <a:effectLst/>
                <a:latin typeface="+mn-lt"/>
                <a:ea typeface="+mn-ea"/>
                <a:cs typeface="+mn-cs"/>
              </a:rPr>
              <a:t>, 2025). The term blue zone refers to those regions of the world where life expectancy is higher than its global average. As a prominent blue zone, Okinawa has a higher life expectancy rate, which suits the case study’s requirements (Japan Oe, Weeks and </a:t>
            </a:r>
            <a:r>
              <a:rPr lang="en-GB" sz="1200" kern="1200" dirty="0" err="1">
                <a:solidFill>
                  <a:schemeClr val="tx1"/>
                </a:solidFill>
                <a:effectLst/>
                <a:latin typeface="+mn-lt"/>
                <a:ea typeface="+mn-ea"/>
                <a:cs typeface="+mn-cs"/>
              </a:rPr>
              <a:t>Sartamorn</a:t>
            </a:r>
            <a:r>
              <a:rPr lang="en-GB" sz="1200" kern="1200" dirty="0">
                <a:solidFill>
                  <a:schemeClr val="tx1"/>
                </a:solidFill>
                <a:effectLst/>
                <a:latin typeface="+mn-lt"/>
                <a:ea typeface="+mn-ea"/>
                <a:cs typeface="+mn-cs"/>
              </a:rPr>
              <a:t>, 2025). Healthy ageing explains how socio-economic development and strong infrastructure lead to greater longevity in a country. Nevertheless, an ageing population puts tremendous pressure on a country’s resources and systems (ONS, 2025b). Makoto Suzuki and his colleagues identified social connectivity, positive cultural practices and environmental support as the primary factors in healthy ageing (Japan Oe, Weeks and </a:t>
            </a:r>
            <a:r>
              <a:rPr lang="en-GB" sz="1200" kern="1200" dirty="0" err="1">
                <a:solidFill>
                  <a:schemeClr val="tx1"/>
                </a:solidFill>
                <a:effectLst/>
                <a:latin typeface="+mn-lt"/>
                <a:ea typeface="+mn-ea"/>
                <a:cs typeface="+mn-cs"/>
              </a:rPr>
              <a:t>Sartamorn</a:t>
            </a:r>
            <a:r>
              <a:rPr lang="en-GB" sz="1200" kern="1200" dirty="0">
                <a:solidFill>
                  <a:schemeClr val="tx1"/>
                </a:solidFill>
                <a:effectLst/>
                <a:latin typeface="+mn-lt"/>
                <a:ea typeface="+mn-ea"/>
                <a:cs typeface="+mn-cs"/>
              </a:rPr>
              <a:t>, 2025).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14</a:t>
            </a:fld>
            <a:endParaRPr lang="en-GB"/>
          </a:p>
        </p:txBody>
      </p:sp>
    </p:spTree>
    <p:extLst>
      <p:ext uri="{BB962C8B-B14F-4D97-AF65-F5344CB8AC3E}">
        <p14:creationId xmlns:p14="http://schemas.microsoft.com/office/powerpoint/2010/main" val="1464865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dimension of social connectivity aligns with the factor of enhanced social interactions explained in the activity theory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Such connectivity mitigates the adverse effects of social isolation, which is common in old age (Gardiner, Geldenhuys and Gott, 2018). In this context, the role of the non-profit organisations providing community-based services to the elderly in the UK must be appreciated (Ageing Better, 2025). However, community work and socialisation must be inclusive, accommodating the cultural inclinations of the elderly as explained in the continuity theory (Moody and Sasser, 2020). Digital devices and internet connectivity facilitate such inclusive socialisation (Hamblin, 2020). Thereby, technological innovation can be leveraged to facilitate cultural exchanges for the UK’s elderly communities.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15</a:t>
            </a:fld>
            <a:endParaRPr lang="en-GB"/>
          </a:p>
        </p:txBody>
      </p:sp>
    </p:spTree>
    <p:extLst>
      <p:ext uri="{BB962C8B-B14F-4D97-AF65-F5344CB8AC3E}">
        <p14:creationId xmlns:p14="http://schemas.microsoft.com/office/powerpoint/2010/main" val="1931832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Age UK Network is a good example of networking and collaboration among independent charities for old age care. It is a charity federation that offers critical support for the participation of older persons in community life (Age UK, 2025). The Age UK network supports the inclusion of older persons in community living through campaigning, counselling and local support. Counselling through face-to-face appointments and a free advice line helps older persons cope with stress and depression (Age UK, 2025). Age UK also runs another Silverline helpline that supports weekly chats and in-person socialisation. Thereby, social isolation at old age is replaced by community activities and socialisation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Such initiatives by nonprofit organisations also influence policy-making at the local and international levels for the inclusion of the elderly (Age UK, 2025). Age UK’s strategy of digital inclusion further leverages information technology and internet connectivity to transform older persons’ lives. Apart from active social engagement, digital inclusion has a positive impact on the overall well-being and financial condition of the elderly (Hamblin, 2020).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16</a:t>
            </a:fld>
            <a:endParaRPr lang="en-GB"/>
          </a:p>
        </p:txBody>
      </p:sp>
    </p:spTree>
    <p:extLst>
      <p:ext uri="{BB962C8B-B14F-4D97-AF65-F5344CB8AC3E}">
        <p14:creationId xmlns:p14="http://schemas.microsoft.com/office/powerpoint/2010/main" val="31059789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concludes by offering practical recommendations for improving older persons’ care provisions in the UK. The recommendations are based on the insights derived from the synthesis of the theoretical perspectives and best practices discussed so far. The continuity and activity theories provide an empirical basis for understanding and implementing the recommendations. By integrating advanced information technology, the safety, independence and overall well-being of older persons can be significantly enhanced. Besides empowering the older persons, digital technology also relieves the burden on the caregivers. Health monitoring equipment, telemedicine smart accommodations, security systems, automation, data analytics and immersive experiences hold tremendous potential for old age care (Hamblin, 2020). Smart watches and wearable equipment should be used to monitor the health of the elderly. While such technology effectively monitors vital signs, telemedicine extends health care to remote areas. Similarly, smart devices, automation and immersive technology must be leveraged to improve residential care’s quality of life. The potential of data analytics should be harnessed to further improve health monitoring for the elderly. Using social media, instant messaging, or other forms of digital communication reinforces the activity theory’s prioritisation of social engagement for the aged (Hamblin, 2020). The importance of cultural exchanges, diversity and inclusion in social interactions was also discussed earlier. Personalising old age care provisions, according to cultural inclinations, addresses this concern of the continuity theory (Moody and Sasser, 2020). In this context, artificial intelligence and machine learning can play a key role in personalising care services. Nevertheless, policymakers in the UK also need to address the barriers to the adoption of digital technology in old-age care. For example, government policy should be reoriented to enhance the affordability and accessibility of digital technology across the country. Government agencies must collaborate with non-profit organisations to fund digital literacy courses for the elderly. This may include brief online courses for developing basic digital skills. Similarly, the NHS can also collaborate with Age UK to develop community digital hubs for senior citizens. Beyond these initiatives, government policy must also be strengthened to ensure data privacy and cybersecurity. Based on the collaboration between corporate organisations and non-profit entities, old-age care staff can be trained to enhance their digital skills. Such training should not only address the concerns around cyber security and data privacy, but also include incentives for participation.</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17</a:t>
            </a:fld>
            <a:endParaRPr lang="en-GB"/>
          </a:p>
        </p:txBody>
      </p:sp>
    </p:spTree>
    <p:extLst>
      <p:ext uri="{BB962C8B-B14F-4D97-AF65-F5344CB8AC3E}">
        <p14:creationId xmlns:p14="http://schemas.microsoft.com/office/powerpoint/2010/main" val="41640861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UK’s ageing population puts tremendous pressure on the country’s resources and infrastructure. Such pressure is mostly experienced by the primary and community care sectors. The shortage of skilled professionals further exacerbates the crisis. Clinical support and social engagement are key to ensuring the physical, social and psychological well-being of the elderly. The continuity and activity theories provide empirical perspectives on the socioeconomic challenges posed by the UK’s ageing population. While the continuity theory emphasises the normative and behavioural inclinations of the elderly, the importance of socialisation is explained by the activity theory. Although residential care in the UK offers a wide range of support services, it does not provide advanced medical treatment. Furthermore, financial irregularities, poor standards, skill shortages and high expenses pose barriers to residential care in the UK. In this presentation, community-based services were also discussed as another key form of old-age care. The role of the age-friendly community movement was particularly highlighted in ensuring older persons’ well-being. Despite government initiatives and community activism, old-age care in the UK is compromised by social discrimination and isolation. The ageing of the UK's population not only presents socioeconomic challenges but also makes the elderly more vulnerable. In this scenario, advanced digital technology presents innovative solutions for old-age care provisions. Relating the continuity and activity theory to the two case studies also offers critical insights into the problems of old age care. Such insights should be further integrated with policy changes, including the adult social care reforms in the UK. Ultimately, policy decisions will determine the extent to which technological innovation can empower the older persons.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18</a:t>
            </a:fld>
            <a:endParaRPr lang="en-GB"/>
          </a:p>
        </p:txBody>
      </p:sp>
    </p:spTree>
    <p:extLst>
      <p:ext uri="{BB962C8B-B14F-4D97-AF65-F5344CB8AC3E}">
        <p14:creationId xmlns:p14="http://schemas.microsoft.com/office/powerpoint/2010/main" val="1847569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19</a:t>
            </a:fld>
            <a:endParaRPr lang="en-GB"/>
          </a:p>
        </p:txBody>
      </p:sp>
    </p:spTree>
    <p:extLst>
      <p:ext uri="{BB962C8B-B14F-4D97-AF65-F5344CB8AC3E}">
        <p14:creationId xmlns:p14="http://schemas.microsoft.com/office/powerpoint/2010/main" val="7415711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20</a:t>
            </a:fld>
            <a:endParaRPr lang="en-GB"/>
          </a:p>
        </p:txBody>
      </p:sp>
    </p:spTree>
    <p:extLst>
      <p:ext uri="{BB962C8B-B14F-4D97-AF65-F5344CB8AC3E}">
        <p14:creationId xmlns:p14="http://schemas.microsoft.com/office/powerpoint/2010/main" val="3637085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21</a:t>
            </a:fld>
            <a:endParaRPr lang="en-GB"/>
          </a:p>
        </p:txBody>
      </p:sp>
    </p:spTree>
    <p:extLst>
      <p:ext uri="{BB962C8B-B14F-4D97-AF65-F5344CB8AC3E}">
        <p14:creationId xmlns:p14="http://schemas.microsoft.com/office/powerpoint/2010/main" val="674911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90FC-13A3-2B11-60BD-EA59D2392B9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9DDEC68-8361-AA13-F141-40F56FB299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F614A2C-49D4-1F84-239C-A94536C2F54F}"/>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5" name="Footer Placeholder 4">
            <a:extLst>
              <a:ext uri="{FF2B5EF4-FFF2-40B4-BE49-F238E27FC236}">
                <a16:creationId xmlns:a16="http://schemas.microsoft.com/office/drawing/2014/main" id="{9B83D6D0-76BA-1637-1A49-CCC5D5981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02CD9E-F8AC-EFF8-F22C-EBB1110A7EA9}"/>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126976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68A1-326D-7355-0C29-D482810DC6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29F1D8-A7E2-2B78-8374-86D5689BB5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1291DB-3B36-DE74-E1D8-915338D8F985}"/>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5" name="Footer Placeholder 4">
            <a:extLst>
              <a:ext uri="{FF2B5EF4-FFF2-40B4-BE49-F238E27FC236}">
                <a16:creationId xmlns:a16="http://schemas.microsoft.com/office/drawing/2014/main" id="{9272B2AE-A2BF-FDCD-D279-A9204F65C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69910-2422-BC40-FD25-32A55A18C2E7}"/>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403577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8ECF9-11F0-B775-76ED-75EB1662AE8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693DC6-AC13-C94D-FBB9-EB9BFD866B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4BED70-DF9E-98E6-E4E6-BF4A06AA6589}"/>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5" name="Footer Placeholder 4">
            <a:extLst>
              <a:ext uri="{FF2B5EF4-FFF2-40B4-BE49-F238E27FC236}">
                <a16:creationId xmlns:a16="http://schemas.microsoft.com/office/drawing/2014/main" id="{88F2B96F-8E46-216C-B289-A97CED8FC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FD778E-C41D-F8AA-E9CB-924475703F00}"/>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067799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459CA-9714-CDE9-4DD2-397CE9BD02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C639CCA-54AA-8F34-88C2-3771B38B71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C381DFC-7138-1C8D-C2CD-3E38B2E1D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885765B-C22C-EB46-5298-7D8FED40366A}"/>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6" name="Footer Placeholder 5">
            <a:extLst>
              <a:ext uri="{FF2B5EF4-FFF2-40B4-BE49-F238E27FC236}">
                <a16:creationId xmlns:a16="http://schemas.microsoft.com/office/drawing/2014/main" id="{EBE672EC-1894-020D-2B07-12B1B689D6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CB47E-F631-AD6D-7445-1622ECE30A6B}"/>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968341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6C474-9D4D-8304-7C24-BA93B0E675C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9A1CDE-AAEA-7CB0-6CA2-7CBE5230BC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7876E0-1F1C-239D-63A6-B0AD2A8E949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7C8FD4E-90EE-69FC-7850-B0246ED31D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4F90C8-9AA7-5E82-7E68-E88E4207898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F8F9A6C-3A47-8D72-58D3-30F96CF45401}"/>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8" name="Footer Placeholder 7">
            <a:extLst>
              <a:ext uri="{FF2B5EF4-FFF2-40B4-BE49-F238E27FC236}">
                <a16:creationId xmlns:a16="http://schemas.microsoft.com/office/drawing/2014/main" id="{57ED1747-022A-9EDF-C3E8-80255F0BD7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A151A9-48E8-DF34-AB99-786999509933}"/>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679066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40A2A-CD93-E4A7-DE35-547E40EE70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5306165-691C-12A4-AF2E-FF2C5D8BE9BD}"/>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4" name="Footer Placeholder 3">
            <a:extLst>
              <a:ext uri="{FF2B5EF4-FFF2-40B4-BE49-F238E27FC236}">
                <a16:creationId xmlns:a16="http://schemas.microsoft.com/office/drawing/2014/main" id="{337D7078-32AC-FD1F-9EDD-A242784F57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E85B31-2531-A49A-95AC-CA3EE26FB73C}"/>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534089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2B50DE-60CB-E120-1E62-B6FBDA6B4B43}"/>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3" name="Footer Placeholder 2">
            <a:extLst>
              <a:ext uri="{FF2B5EF4-FFF2-40B4-BE49-F238E27FC236}">
                <a16:creationId xmlns:a16="http://schemas.microsoft.com/office/drawing/2014/main" id="{F0EC198D-09FF-DBC0-5300-BA30877E61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D46FDA-F504-DEB7-5BE0-25110EBBB15D}"/>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49821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AF93C-B141-4F45-2C27-46D260B3F7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BD8D925-6665-D174-DFAA-9A59167946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FDC73A3-18BA-F25B-2B0C-A7CFDE03FA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D82341-644B-2BA3-B4F9-53A0D83A9891}"/>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6" name="Footer Placeholder 5">
            <a:extLst>
              <a:ext uri="{FF2B5EF4-FFF2-40B4-BE49-F238E27FC236}">
                <a16:creationId xmlns:a16="http://schemas.microsoft.com/office/drawing/2014/main" id="{83C441A4-795D-5EB6-4D41-AF2778F100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D361C-647E-7E8F-1FE2-F6E41F47A81D}"/>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2352747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B3467-B3AB-591F-2572-B6E48F640E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1DFED87-EB5F-3BAA-FFB7-08990B07D5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A92BBD-448E-351B-A48E-342917B6CE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5626FE-A0A5-1329-30AF-5ED107FC6638}"/>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6" name="Footer Placeholder 5">
            <a:extLst>
              <a:ext uri="{FF2B5EF4-FFF2-40B4-BE49-F238E27FC236}">
                <a16:creationId xmlns:a16="http://schemas.microsoft.com/office/drawing/2014/main" id="{50DA8FE4-B80F-06E0-C6FD-13C1E2078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CF8090-85BF-66D6-3593-4204FAE29A04}"/>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729291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FAE41-F0ED-5D03-F05D-44C29427EF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85F72E7-83D2-4018-89C4-CEDCA192B1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32A15A-162E-9A39-0EE8-1D4232F5C8F5}"/>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5" name="Footer Placeholder 4">
            <a:extLst>
              <a:ext uri="{FF2B5EF4-FFF2-40B4-BE49-F238E27FC236}">
                <a16:creationId xmlns:a16="http://schemas.microsoft.com/office/drawing/2014/main" id="{87987C6D-25CF-E549-F1B1-EBF72C8C58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488485-7D53-3EB8-127A-90774ECACC3C}"/>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209170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4B260B-3EBF-B855-8683-B03D9554883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63FC418-C6E2-C754-2763-E4AABD48BE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7B4FF2-D347-C7D8-B9B4-8CD74CB460ED}"/>
              </a:ext>
            </a:extLst>
          </p:cNvPr>
          <p:cNvSpPr>
            <a:spLocks noGrp="1"/>
          </p:cNvSpPr>
          <p:nvPr>
            <p:ph type="dt" sz="half" idx="10"/>
          </p:nvPr>
        </p:nvSpPr>
        <p:spPr/>
        <p:txBody>
          <a:bodyPr/>
          <a:lstStyle/>
          <a:p>
            <a:fld id="{E538C80F-952F-42EE-B431-9B799436576B}" type="datetimeFigureOut">
              <a:rPr lang="en-GB" smtClean="0"/>
              <a:t>19/10/2025</a:t>
            </a:fld>
            <a:endParaRPr lang="en-GB"/>
          </a:p>
        </p:txBody>
      </p:sp>
      <p:sp>
        <p:nvSpPr>
          <p:cNvPr id="5" name="Footer Placeholder 4">
            <a:extLst>
              <a:ext uri="{FF2B5EF4-FFF2-40B4-BE49-F238E27FC236}">
                <a16:creationId xmlns:a16="http://schemas.microsoft.com/office/drawing/2014/main" id="{82D50A04-4960-1AE7-88DA-600973879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A8568B-DDDA-52D1-EFD6-811B084EB557}"/>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3805754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156530-C4F6-760D-0874-CF7ED8B686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A18DFF-8D28-D2B8-CC00-EA0DDA3F64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B25554-ADB0-8158-E523-B4FFFAE786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38C80F-952F-42EE-B431-9B799436576B}" type="datetimeFigureOut">
              <a:rPr lang="en-GB" smtClean="0"/>
              <a:t>19/10/2025</a:t>
            </a:fld>
            <a:endParaRPr lang="en-GB"/>
          </a:p>
        </p:txBody>
      </p:sp>
      <p:sp>
        <p:nvSpPr>
          <p:cNvPr id="5" name="Footer Placeholder 4">
            <a:extLst>
              <a:ext uri="{FF2B5EF4-FFF2-40B4-BE49-F238E27FC236}">
                <a16:creationId xmlns:a16="http://schemas.microsoft.com/office/drawing/2014/main" id="{5526B220-FE16-FE0A-6F16-56E6EFEA9A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FEDD64-69AA-6284-D136-FAD44A341A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AEBD3-166B-4420-8546-E1730A3A176A}" type="slidenum">
              <a:rPr lang="en-GB" smtClean="0"/>
              <a:t>‹#›</a:t>
            </a:fld>
            <a:endParaRPr lang="en-GB"/>
          </a:p>
        </p:txBody>
      </p:sp>
    </p:spTree>
    <p:extLst>
      <p:ext uri="{BB962C8B-B14F-4D97-AF65-F5344CB8AC3E}">
        <p14:creationId xmlns:p14="http://schemas.microsoft.com/office/powerpoint/2010/main" val="465257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7.png"/><Relationship Id="rId7" Type="http://schemas.openxmlformats.org/officeDocument/2006/relationships/diagramColors" Target="../diagrams/colors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68955B-CE9E-FC33-0762-1282321128C6}"/>
              </a:ext>
            </a:extLst>
          </p:cNvPr>
          <p:cNvSpPr txBox="1"/>
          <p:nvPr/>
        </p:nvSpPr>
        <p:spPr>
          <a:xfrm>
            <a:off x="2090057" y="1828800"/>
            <a:ext cx="9416143" cy="2805320"/>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Assignment Title: </a:t>
            </a:r>
            <a:r>
              <a:rPr lang="en-US" sz="2000" dirty="0">
                <a:latin typeface="Arial" panose="020B0604020202020204" pitchFamily="34" charset="0"/>
                <a:cs typeface="Arial" panose="020B0604020202020204" pitchFamily="34" charset="0"/>
              </a:rPr>
              <a:t>Individual  Presentation (PowerPoint with Voice-Over)</a:t>
            </a:r>
            <a:endParaRPr lang="en-GB"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Student Name: </a:t>
            </a:r>
            <a:r>
              <a:rPr lang="en-GB" sz="2000" dirty="0">
                <a:latin typeface="Arial" panose="020B0604020202020204" pitchFamily="34" charset="0"/>
                <a:cs typeface="Arial" panose="020B0604020202020204" pitchFamily="34" charset="0"/>
              </a:rPr>
              <a:t>Nurkas Kaneez</a:t>
            </a:r>
          </a:p>
          <a:p>
            <a:pPr>
              <a:lnSpc>
                <a:spcPct val="150000"/>
              </a:lnSpc>
            </a:pPr>
            <a:r>
              <a:rPr lang="en-GB" sz="2000" b="1" dirty="0">
                <a:latin typeface="Arial" panose="020B0604020202020204" pitchFamily="34" charset="0"/>
                <a:cs typeface="Arial" panose="020B0604020202020204" pitchFamily="34" charset="0"/>
              </a:rPr>
              <a:t>Student Number: </a:t>
            </a:r>
            <a:r>
              <a:rPr lang="en-GB" sz="2000" dirty="0">
                <a:latin typeface="Arial" panose="020B0604020202020204" pitchFamily="34" charset="0"/>
                <a:cs typeface="Arial" panose="020B0604020202020204" pitchFamily="34" charset="0"/>
              </a:rPr>
              <a:t>2225340</a:t>
            </a:r>
          </a:p>
          <a:p>
            <a:pPr>
              <a:lnSpc>
                <a:spcPct val="150000"/>
              </a:lnSpc>
            </a:pPr>
            <a:r>
              <a:rPr lang="en-GB" sz="2000" b="1" dirty="0">
                <a:latin typeface="Arial" panose="020B0604020202020204" pitchFamily="34" charset="0"/>
                <a:cs typeface="Arial" panose="020B0604020202020204" pitchFamily="34" charset="0"/>
              </a:rPr>
              <a:t>Module Title: </a:t>
            </a:r>
            <a:r>
              <a:rPr lang="en-GB" sz="2000" dirty="0">
                <a:latin typeface="Arial" panose="020B0604020202020204" pitchFamily="34" charset="0"/>
                <a:cs typeface="Arial" panose="020B0604020202020204" pitchFamily="34" charset="0"/>
              </a:rPr>
              <a:t>Empowering The Older Person</a:t>
            </a:r>
          </a:p>
          <a:p>
            <a:pPr>
              <a:lnSpc>
                <a:spcPct val="150000"/>
              </a:lnSpc>
            </a:pPr>
            <a:r>
              <a:rPr lang="en-GB" sz="2000" b="1" dirty="0">
                <a:latin typeface="Arial" panose="020B0604020202020204" pitchFamily="34" charset="0"/>
                <a:cs typeface="Arial" panose="020B0604020202020204" pitchFamily="34" charset="0"/>
              </a:rPr>
              <a:t>Module Code: </a:t>
            </a:r>
            <a:r>
              <a:rPr lang="en-GB" sz="2000" dirty="0">
                <a:latin typeface="Arial" panose="020B0604020202020204" pitchFamily="34" charset="0"/>
                <a:cs typeface="Arial" panose="020B0604020202020204" pitchFamily="34" charset="0"/>
              </a:rPr>
              <a:t>BMHP6027</a:t>
            </a:r>
          </a:p>
          <a:p>
            <a:pPr>
              <a:lnSpc>
                <a:spcPct val="150000"/>
              </a:lnSpc>
            </a:pPr>
            <a:r>
              <a:rPr lang="en-GB" sz="2000" b="1" dirty="0">
                <a:latin typeface="Arial" panose="020B0604020202020204" pitchFamily="34" charset="0"/>
                <a:cs typeface="Arial" panose="020B0604020202020204" pitchFamily="34" charset="0"/>
              </a:rPr>
              <a:t>Lecturer’s Name: </a:t>
            </a:r>
            <a:r>
              <a:rPr lang="en-GB" sz="2000" dirty="0">
                <a:latin typeface="Arial" panose="020B0604020202020204" pitchFamily="34" charset="0"/>
                <a:cs typeface="Arial" panose="020B0604020202020204" pitchFamily="34" charset="0"/>
              </a:rPr>
              <a:t>Zakiyyah Ahmed</a:t>
            </a:r>
          </a:p>
        </p:txBody>
      </p:sp>
    </p:spTree>
    <p:extLst>
      <p:ext uri="{BB962C8B-B14F-4D97-AF65-F5344CB8AC3E}">
        <p14:creationId xmlns:p14="http://schemas.microsoft.com/office/powerpoint/2010/main" val="384428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FF8836F-C374-B46F-E3F1-2889ED2EB00D}"/>
              </a:ext>
            </a:extLst>
          </p:cNvPr>
          <p:cNvPicPr>
            <a:picLocks noChangeAspect="1"/>
          </p:cNvPicPr>
          <p:nvPr/>
        </p:nvPicPr>
        <p:blipFill>
          <a:blip r:embed="rId2"/>
          <a:srcRect t="21852" b="8071"/>
          <a:stretch>
            <a:fillRect/>
          </a:stretch>
        </p:blipFill>
        <p:spPr>
          <a:xfrm>
            <a:off x="-3048" y="708222"/>
            <a:ext cx="12191999" cy="6149778"/>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F2C14-0045-5922-18A3-ADED47EF9A41}"/>
              </a:ext>
            </a:extLst>
          </p:cNvPr>
          <p:cNvSpPr>
            <a:spLocks noGrp="1"/>
          </p:cNvSpPr>
          <p:nvPr>
            <p:ph type="ctrTitle"/>
          </p:nvPr>
        </p:nvSpPr>
        <p:spPr>
          <a:xfrm>
            <a:off x="1063751" y="0"/>
            <a:ext cx="10058400" cy="4694685"/>
          </a:xfrm>
          <a:effectLst>
            <a:outerShdw blurRad="50800" dist="38100" dir="2700000" algn="tl" rotWithShape="0">
              <a:prstClr val="black">
                <a:alpha val="40000"/>
              </a:prstClr>
            </a:outerShdw>
          </a:effectLst>
        </p:spPr>
        <p:txBody>
          <a:bodyPr>
            <a:normAutofit/>
          </a:bodyPr>
          <a:lstStyle/>
          <a:p>
            <a:r>
              <a:rPr lang="en-GB" b="1" i="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Empowering the </a:t>
            </a:r>
            <a:br>
              <a:rPr lang="en-GB" b="1" i="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b="1" i="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Older Person</a:t>
            </a:r>
          </a:p>
        </p:txBody>
      </p:sp>
    </p:spTree>
    <p:extLst>
      <p:ext uri="{BB962C8B-B14F-4D97-AF65-F5344CB8AC3E}">
        <p14:creationId xmlns:p14="http://schemas.microsoft.com/office/powerpoint/2010/main" val="3764536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9BDAD-1231-6400-5D43-3154AE2446C0}"/>
              </a:ext>
            </a:extLst>
          </p:cNvPr>
          <p:cNvSpPr>
            <a:spLocks noGrp="1"/>
          </p:cNvSpPr>
          <p:nvPr>
            <p:ph type="title"/>
          </p:nvPr>
        </p:nvSpPr>
        <p:spPr>
          <a:xfrm>
            <a:off x="572493" y="238539"/>
            <a:ext cx="11018520" cy="1434415"/>
          </a:xfrm>
        </p:spPr>
        <p:txBody>
          <a:bodyPr anchor="b">
            <a:normAutofit/>
          </a:bodyPr>
          <a:lstStyle/>
          <a:p>
            <a:r>
              <a:rPr lang="en-GB" sz="4000" b="1" dirty="0">
                <a:latin typeface="Arial" panose="020B0604020202020204" pitchFamily="34" charset="0"/>
                <a:cs typeface="Arial" panose="020B0604020202020204" pitchFamily="34" charset="0"/>
              </a:rPr>
              <a:t>Introduction </a:t>
            </a:r>
            <a:br>
              <a:rPr lang="en-GB" sz="4600" b="1" dirty="0">
                <a:latin typeface="Times New Roman" panose="02020603050405020304" pitchFamily="18" charset="0"/>
                <a:cs typeface="Times New Roman" panose="02020603050405020304" pitchFamily="18" charset="0"/>
              </a:rPr>
            </a:br>
            <a:endParaRPr lang="en-GB" sz="4600" dirty="0">
              <a:latin typeface="Times New Roman" panose="02020603050405020304" pitchFamily="18" charset="0"/>
              <a:cs typeface="Times New Roman" panose="02020603050405020304" pitchFamily="18" charset="0"/>
            </a:endParaRP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8C5265-1600-78E4-D34B-BE5FBF4BBFD8}"/>
              </a:ext>
            </a:extLst>
          </p:cNvPr>
          <p:cNvSpPr>
            <a:spLocks noGrp="1"/>
          </p:cNvSpPr>
          <p:nvPr>
            <p:ph idx="1"/>
          </p:nvPr>
        </p:nvSpPr>
        <p:spPr>
          <a:xfrm>
            <a:off x="572493" y="2071316"/>
            <a:ext cx="6713552" cy="4119172"/>
          </a:xfrm>
        </p:spPr>
        <p:txBody>
          <a:bodyPr anchor="t">
            <a:normAutofit fontScale="77500" lnSpcReduction="20000"/>
          </a:bodyPr>
          <a:lstStyle/>
          <a:p>
            <a:pPr lvl="0">
              <a:lnSpc>
                <a:spcPct val="150000"/>
              </a:lnSpc>
            </a:pPr>
            <a:r>
              <a:rPr lang="en-GB" sz="2200" dirty="0">
                <a:latin typeface="Arial" panose="020B0604020202020204" pitchFamily="34" charset="0"/>
                <a:cs typeface="Arial" panose="020B0604020202020204" pitchFamily="34" charset="0"/>
              </a:rPr>
              <a:t>The concept of ageing can be explained from the perspectives of the wear and tear &amp; genetic theories </a:t>
            </a:r>
            <a:r>
              <a:rPr lang="en-US" sz="2200" dirty="0">
                <a:latin typeface="Arial" panose="020B0604020202020204" pitchFamily="34" charset="0"/>
                <a:cs typeface="Arial" panose="020B0604020202020204" pitchFamily="34" charset="0"/>
              </a:rPr>
              <a:t>(Sattaur, Lashley and Golden, 2025).</a:t>
            </a:r>
          </a:p>
          <a:p>
            <a:pPr lvl="0">
              <a:lnSpc>
                <a:spcPct val="150000"/>
              </a:lnSpc>
            </a:pPr>
            <a:endParaRPr lang="en-GB" sz="2200" dirty="0">
              <a:latin typeface="Arial" panose="020B0604020202020204" pitchFamily="34" charset="0"/>
              <a:cs typeface="Arial" panose="020B0604020202020204" pitchFamily="34" charset="0"/>
            </a:endParaRPr>
          </a:p>
          <a:p>
            <a:pPr lvl="0">
              <a:lnSpc>
                <a:spcPct val="150000"/>
              </a:lnSpc>
            </a:pPr>
            <a:r>
              <a:rPr lang="en-GB" sz="2200" dirty="0">
                <a:latin typeface="Arial" panose="020B0604020202020204" pitchFamily="34" charset="0"/>
                <a:cs typeface="Arial" panose="020B0604020202020204" pitchFamily="34" charset="0"/>
              </a:rPr>
              <a:t>The wear and tear theory explains the ageing process in terms of the progressive deterioration of cells </a:t>
            </a:r>
            <a:r>
              <a:rPr lang="en-US" sz="2200" dirty="0">
                <a:latin typeface="Arial" panose="020B0604020202020204" pitchFamily="34" charset="0"/>
                <a:cs typeface="Arial" panose="020B0604020202020204" pitchFamily="34" charset="0"/>
              </a:rPr>
              <a:t>(Sattaur, Lashley and Golden, 2025).</a:t>
            </a:r>
          </a:p>
          <a:p>
            <a:pPr lvl="0">
              <a:lnSpc>
                <a:spcPct val="150000"/>
              </a:lnSpc>
            </a:pPr>
            <a:endParaRPr lang="en-US" sz="2200" dirty="0">
              <a:latin typeface="Arial" panose="020B0604020202020204" pitchFamily="34" charset="0"/>
              <a:cs typeface="Arial" panose="020B0604020202020204" pitchFamily="34" charset="0"/>
            </a:endParaRPr>
          </a:p>
          <a:p>
            <a:pPr lvl="0">
              <a:lnSpc>
                <a:spcPct val="150000"/>
              </a:lnSpc>
            </a:pPr>
            <a:r>
              <a:rPr lang="en-GB" sz="2200" dirty="0">
                <a:latin typeface="Arial" panose="020B0604020202020204" pitchFamily="34" charset="0"/>
                <a:cs typeface="Arial" panose="020B0604020202020204" pitchFamily="34" charset="0"/>
              </a:rPr>
              <a:t>The genetic theory asserts that the ageing process differs across individuals based on their genetic makeup (Lemoine, 2020).</a:t>
            </a:r>
          </a:p>
        </p:txBody>
      </p:sp>
      <p:pic>
        <p:nvPicPr>
          <p:cNvPr id="1026" name="Picture 2" descr="Elderly People Clip Art at Clker.com - vector clip art online, royalty free  &amp; public domain">
            <a:extLst>
              <a:ext uri="{FF2B5EF4-FFF2-40B4-BE49-F238E27FC236}">
                <a16:creationId xmlns:a16="http://schemas.microsoft.com/office/drawing/2014/main" id="{98A342A2-7A2F-8AE5-72E7-6A9954A302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051" r="2"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86841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20BB8-5108-E900-05DC-FF1ECC5C3CEF}"/>
              </a:ext>
            </a:extLst>
          </p:cNvPr>
          <p:cNvSpPr>
            <a:spLocks noGrp="1"/>
          </p:cNvSpPr>
          <p:nvPr>
            <p:ph type="title"/>
          </p:nvPr>
        </p:nvSpPr>
        <p:spPr>
          <a:xfrm>
            <a:off x="572493" y="238539"/>
            <a:ext cx="11018520" cy="1434415"/>
          </a:xfrm>
        </p:spPr>
        <p:txBody>
          <a:bodyPr anchor="b">
            <a:normAutofit/>
          </a:bodyPr>
          <a:lstStyle/>
          <a:p>
            <a:r>
              <a:rPr lang="en-GB" sz="4600" b="1" dirty="0">
                <a:latin typeface="Times New Roman" panose="02020603050405020304" pitchFamily="18" charset="0"/>
                <a:cs typeface="Times New Roman" panose="02020603050405020304" pitchFamily="18" charset="0"/>
              </a:rPr>
              <a:t>Introduction </a:t>
            </a:r>
            <a:br>
              <a:rPr lang="en-GB" sz="4600" b="1" dirty="0">
                <a:latin typeface="Times New Roman" panose="02020603050405020304" pitchFamily="18" charset="0"/>
                <a:cs typeface="Times New Roman" panose="02020603050405020304" pitchFamily="18" charset="0"/>
              </a:rPr>
            </a:br>
            <a:endParaRPr lang="en-GB" sz="4600" dirty="0">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3A4216-4680-FEDF-8395-3AB5FE82FB70}"/>
              </a:ext>
            </a:extLst>
          </p:cNvPr>
          <p:cNvSpPr>
            <a:spLocks noGrp="1"/>
          </p:cNvSpPr>
          <p:nvPr>
            <p:ph idx="1"/>
          </p:nvPr>
        </p:nvSpPr>
        <p:spPr>
          <a:xfrm>
            <a:off x="572493" y="2071316"/>
            <a:ext cx="6713552" cy="4119172"/>
          </a:xfrm>
        </p:spPr>
        <p:txBody>
          <a:bodyPr anchor="t">
            <a:normAutofit/>
          </a:bodyPr>
          <a:lstStyle/>
          <a:p>
            <a:pPr lvl="0">
              <a:lnSpc>
                <a:spcPct val="150000"/>
              </a:lnSpc>
            </a:pPr>
            <a:r>
              <a:rPr lang="en-GB" sz="2200" dirty="0">
                <a:latin typeface="Arial" panose="020B0604020202020204" pitchFamily="34" charset="0"/>
                <a:cs typeface="Arial" panose="020B0604020202020204" pitchFamily="34" charset="0"/>
              </a:rPr>
              <a:t>Healthy ageing faces various challenges requiring effective old-age care provisions</a:t>
            </a:r>
          </a:p>
          <a:p>
            <a:pPr lvl="0">
              <a:lnSpc>
                <a:spcPct val="150000"/>
              </a:lnSpc>
            </a:pPr>
            <a:r>
              <a:rPr lang="en-GB" sz="2200" dirty="0">
                <a:latin typeface="Arial" panose="020B0604020202020204" pitchFamily="34" charset="0"/>
                <a:cs typeface="Arial" panose="020B0604020202020204" pitchFamily="34" charset="0"/>
              </a:rPr>
              <a:t>This presentation critically evaluates the old-age care provisions in the UK</a:t>
            </a:r>
          </a:p>
          <a:p>
            <a:pPr lvl="0">
              <a:lnSpc>
                <a:spcPct val="150000"/>
              </a:lnSpc>
            </a:pPr>
            <a:r>
              <a:rPr lang="en-GB" sz="2200" dirty="0">
                <a:latin typeface="Arial" panose="020B0604020202020204" pitchFamily="34" charset="0"/>
                <a:cs typeface="Arial" panose="020B0604020202020204" pitchFamily="34" charset="0"/>
              </a:rPr>
              <a:t>Practical recommendations are provided at the end of the presentation</a:t>
            </a:r>
          </a:p>
          <a:p>
            <a:endParaRPr lang="en-GB" sz="2200" dirty="0"/>
          </a:p>
        </p:txBody>
      </p:sp>
      <p:pic>
        <p:nvPicPr>
          <p:cNvPr id="4" name="Picture 3" descr="A person with a braided hair and glasses&#10;&#10;AI-generated content may be incorrect.">
            <a:extLst>
              <a:ext uri="{FF2B5EF4-FFF2-40B4-BE49-F238E27FC236}">
                <a16:creationId xmlns:a16="http://schemas.microsoft.com/office/drawing/2014/main" id="{E323A7B1-F1B7-1942-9723-F3AF046C6AD7}"/>
              </a:ext>
            </a:extLst>
          </p:cNvPr>
          <p:cNvPicPr>
            <a:picLocks noChangeAspect="1"/>
          </p:cNvPicPr>
          <p:nvPr/>
        </p:nvPicPr>
        <p:blipFill>
          <a:blip r:embed="rId3"/>
          <a:srcRect r="3796"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128740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7FC77-BAC9-8794-B0F1-7C7ACD7C2875}"/>
              </a:ext>
            </a:extLst>
          </p:cNvPr>
          <p:cNvSpPr>
            <a:spLocks noGrp="1"/>
          </p:cNvSpPr>
          <p:nvPr>
            <p:ph type="title"/>
          </p:nvPr>
        </p:nvSpPr>
        <p:spPr>
          <a:xfrm>
            <a:off x="572493" y="238539"/>
            <a:ext cx="11018520" cy="1434415"/>
          </a:xfrm>
        </p:spPr>
        <p:txBody>
          <a:bodyPr anchor="b">
            <a:normAutofit/>
          </a:bodyPr>
          <a:lstStyle/>
          <a:p>
            <a:r>
              <a:rPr lang="en-GB" sz="4600" b="1" dirty="0">
                <a:latin typeface="Arial" panose="020B0604020202020204" pitchFamily="34" charset="0"/>
                <a:cs typeface="Arial" panose="020B0604020202020204" pitchFamily="34" charset="0"/>
              </a:rPr>
              <a:t>The Scope</a:t>
            </a:r>
            <a:endParaRPr lang="en-GB" sz="4600" b="1" dirty="0">
              <a:latin typeface="Times New Roman" panose="02020603050405020304" pitchFamily="18" charset="0"/>
              <a:cs typeface="Times New Roman" panose="02020603050405020304" pitchFamily="18" charset="0"/>
            </a:endParaRP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D11024-F31D-E744-EAC9-53F85D70D582}"/>
              </a:ext>
            </a:extLst>
          </p:cNvPr>
          <p:cNvSpPr>
            <a:spLocks noGrp="1"/>
          </p:cNvSpPr>
          <p:nvPr>
            <p:ph idx="1"/>
          </p:nvPr>
        </p:nvSpPr>
        <p:spPr>
          <a:xfrm>
            <a:off x="340659" y="2071316"/>
            <a:ext cx="6945386" cy="4119172"/>
          </a:xfrm>
        </p:spPr>
        <p:txBody>
          <a:bodyPr anchor="t">
            <a:normAutofit fontScale="85000" lnSpcReduction="20000"/>
          </a:bodyPr>
          <a:lstStyle/>
          <a:p>
            <a:pPr lvl="0">
              <a:lnSpc>
                <a:spcPct val="150000"/>
              </a:lnSpc>
            </a:pPr>
            <a:r>
              <a:rPr lang="en-GB" sz="1900" dirty="0">
                <a:latin typeface="Arial" panose="020B0604020202020204" pitchFamily="34" charset="0"/>
                <a:cs typeface="Arial" panose="020B0604020202020204" pitchFamily="34" charset="0"/>
              </a:rPr>
              <a:t>Two out of every five individuals residing in England are aged over 50</a:t>
            </a:r>
          </a:p>
          <a:p>
            <a:pPr lvl="0">
              <a:lnSpc>
                <a:spcPct val="150000"/>
              </a:lnSpc>
            </a:pPr>
            <a:endParaRPr lang="en-GB" sz="1900" dirty="0">
              <a:latin typeface="Arial" panose="020B0604020202020204" pitchFamily="34" charset="0"/>
              <a:cs typeface="Arial" panose="020B0604020202020204" pitchFamily="34" charset="0"/>
            </a:endParaRPr>
          </a:p>
          <a:p>
            <a:pPr lvl="0">
              <a:lnSpc>
                <a:spcPct val="150000"/>
              </a:lnSpc>
            </a:pPr>
            <a:r>
              <a:rPr lang="en-GB" sz="1900" dirty="0">
                <a:latin typeface="Arial" panose="020B0604020202020204" pitchFamily="34" charset="0"/>
                <a:cs typeface="Arial" panose="020B0604020202020204" pitchFamily="34" charset="0"/>
              </a:rPr>
              <a:t>Individuals aged over 85 represent the fastest-growing segment of England’s population </a:t>
            </a:r>
          </a:p>
          <a:p>
            <a:pPr lvl="0">
              <a:lnSpc>
                <a:spcPct val="150000"/>
              </a:lnSpc>
            </a:pPr>
            <a:endParaRPr lang="en-GB" sz="1900" dirty="0">
              <a:latin typeface="Arial" panose="020B0604020202020204" pitchFamily="34" charset="0"/>
              <a:cs typeface="Arial" panose="020B0604020202020204" pitchFamily="34" charset="0"/>
            </a:endParaRPr>
          </a:p>
          <a:p>
            <a:pPr lvl="0">
              <a:lnSpc>
                <a:spcPct val="150000"/>
              </a:lnSpc>
            </a:pPr>
            <a:r>
              <a:rPr lang="en-GB" sz="1900" dirty="0">
                <a:latin typeface="Arial" panose="020B0604020202020204" pitchFamily="34" charset="0"/>
                <a:cs typeface="Arial" panose="020B0604020202020204" pitchFamily="34" charset="0"/>
              </a:rPr>
              <a:t>Most individuals aged over 65 require support for daily tasks but lack such essential care (Age UK, 2024)  </a:t>
            </a:r>
          </a:p>
          <a:p>
            <a:pPr lvl="0">
              <a:lnSpc>
                <a:spcPct val="150000"/>
              </a:lnSpc>
            </a:pPr>
            <a:endParaRPr lang="en-GB" sz="1900" dirty="0">
              <a:latin typeface="Arial" panose="020B0604020202020204" pitchFamily="34" charset="0"/>
              <a:cs typeface="Arial" panose="020B0604020202020204" pitchFamily="34" charset="0"/>
            </a:endParaRPr>
          </a:p>
          <a:p>
            <a:pPr lvl="0">
              <a:lnSpc>
                <a:spcPct val="150000"/>
              </a:lnSpc>
            </a:pPr>
            <a:r>
              <a:rPr lang="en-GB" sz="1900" dirty="0">
                <a:latin typeface="Arial" panose="020B0604020202020204" pitchFamily="34" charset="0"/>
                <a:cs typeface="Arial" panose="020B0604020202020204" pitchFamily="34" charset="0"/>
              </a:rPr>
              <a:t>The lack of skilled professionals for adult care further reflects the social crisis caused by the ageing population (Simmonds, 2021)</a:t>
            </a:r>
          </a:p>
          <a:p>
            <a:endParaRPr lang="en-GB" sz="1900" dirty="0"/>
          </a:p>
        </p:txBody>
      </p:sp>
      <p:pic>
        <p:nvPicPr>
          <p:cNvPr id="5" name="Picture 4">
            <a:extLst>
              <a:ext uri="{FF2B5EF4-FFF2-40B4-BE49-F238E27FC236}">
                <a16:creationId xmlns:a16="http://schemas.microsoft.com/office/drawing/2014/main" id="{DFDD6C5E-4627-633D-3049-71201492E7E1}"/>
              </a:ext>
            </a:extLst>
          </p:cNvPr>
          <p:cNvPicPr>
            <a:picLocks noChangeAspect="1"/>
          </p:cNvPicPr>
          <p:nvPr/>
        </p:nvPicPr>
        <p:blipFill>
          <a:blip r:embed="rId3"/>
          <a:srcRect l="17790" r="34587"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313416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walking up a bar graph&#10;&#10;AI-generated content may be incorrect.">
            <a:extLst>
              <a:ext uri="{FF2B5EF4-FFF2-40B4-BE49-F238E27FC236}">
                <a16:creationId xmlns:a16="http://schemas.microsoft.com/office/drawing/2014/main" id="{5B35BE02-2920-8324-E8A7-4831B3CDB4E9}"/>
              </a:ext>
            </a:extLst>
          </p:cNvPr>
          <p:cNvPicPr>
            <a:picLocks noChangeAspect="1"/>
          </p:cNvPicPr>
          <p:nvPr/>
        </p:nvPicPr>
        <p:blipFill>
          <a:blip r:embed="rId3"/>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8D1CB8-4C6A-10D6-09B5-8E666332AAE3}"/>
              </a:ext>
            </a:extLst>
          </p:cNvPr>
          <p:cNvSpPr>
            <a:spLocks noGrp="1"/>
          </p:cNvSpPr>
          <p:nvPr>
            <p:ph type="title"/>
          </p:nvPr>
        </p:nvSpPr>
        <p:spPr>
          <a:xfrm>
            <a:off x="838200" y="365125"/>
            <a:ext cx="3822189" cy="1899912"/>
          </a:xfrm>
        </p:spPr>
        <p:txBody>
          <a:bodyPr>
            <a:normAutofit/>
          </a:bodyPr>
          <a:lstStyle/>
          <a:p>
            <a:r>
              <a:rPr lang="en-GB" sz="4000" b="1">
                <a:latin typeface="Arial" panose="020B0604020202020204" pitchFamily="34" charset="0"/>
                <a:cs typeface="Arial" panose="020B0604020202020204" pitchFamily="34" charset="0"/>
              </a:rPr>
              <a:t>The Scope</a:t>
            </a:r>
            <a:br>
              <a:rPr lang="en-GB" sz="4000" b="1">
                <a:latin typeface="Times New Roman" panose="02020603050405020304" pitchFamily="18" charset="0"/>
                <a:cs typeface="Times New Roman" panose="02020603050405020304" pitchFamily="18" charset="0"/>
              </a:rPr>
            </a:br>
            <a:endParaRPr lang="en-GB"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B80C29-9EFF-9269-E57F-B37A3D19AC8E}"/>
              </a:ext>
            </a:extLst>
          </p:cNvPr>
          <p:cNvSpPr>
            <a:spLocks noGrp="1"/>
          </p:cNvSpPr>
          <p:nvPr>
            <p:ph idx="1"/>
          </p:nvPr>
        </p:nvSpPr>
        <p:spPr>
          <a:xfrm>
            <a:off x="358588" y="2265037"/>
            <a:ext cx="5432612" cy="3742762"/>
          </a:xfrm>
        </p:spPr>
        <p:txBody>
          <a:bodyPr>
            <a:normAutofit fontScale="92500" lnSpcReduction="20000"/>
          </a:bodyPr>
          <a:lstStyle/>
          <a:p>
            <a:pPr lvl="0">
              <a:lnSpc>
                <a:spcPct val="150000"/>
              </a:lnSpc>
            </a:pPr>
            <a:r>
              <a:rPr lang="en-GB" sz="1600" dirty="0">
                <a:latin typeface="Arial" panose="020B0604020202020204" pitchFamily="34" charset="0"/>
                <a:cs typeface="Arial" panose="020B0604020202020204" pitchFamily="34" charset="0"/>
              </a:rPr>
              <a:t>The ageing population also adversely affects social care capacity in the UK.</a:t>
            </a: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a:latin typeface="Arial" panose="020B0604020202020204" pitchFamily="34" charset="0"/>
                <a:cs typeface="Arial" panose="020B0604020202020204" pitchFamily="34" charset="0"/>
              </a:rPr>
              <a:t>Inadequate capacity to address the high demand for elderly care diminishes the health sector’s productivity (UK Parliament, 2024). </a:t>
            </a:r>
          </a:p>
          <a:p>
            <a:pPr lvl="0">
              <a:lnSpc>
                <a:spcPct val="150000"/>
              </a:lnSpc>
            </a:pPr>
            <a:endParaRPr lang="en-GB" sz="1600" dirty="0">
              <a:latin typeface="Arial" panose="020B0604020202020204" pitchFamily="34" charset="0"/>
              <a:cs typeface="Arial" panose="020B0604020202020204" pitchFamily="34" charset="0"/>
            </a:endParaRPr>
          </a:p>
          <a:p>
            <a:pPr lvl="0">
              <a:lnSpc>
                <a:spcPct val="150000"/>
              </a:lnSpc>
            </a:pPr>
            <a:r>
              <a:rPr lang="en-GB" sz="1600" dirty="0">
                <a:latin typeface="Arial" panose="020B0604020202020204" pitchFamily="34" charset="0"/>
                <a:cs typeface="Arial" panose="020B0604020202020204" pitchFamily="34" charset="0"/>
              </a:rPr>
              <a:t>Technological innovation integrates team-based care, telemedicine, self-support and professional training (Khan, Addo and Findlay, 2024). </a:t>
            </a:r>
          </a:p>
          <a:p>
            <a:endParaRPr lang="en-GB" sz="1600" dirty="0"/>
          </a:p>
        </p:txBody>
      </p:sp>
    </p:spTree>
    <p:extLst>
      <p:ext uri="{BB962C8B-B14F-4D97-AF65-F5344CB8AC3E}">
        <p14:creationId xmlns:p14="http://schemas.microsoft.com/office/powerpoint/2010/main" val="611533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20F35-253A-FA82-B704-7C6893D4D37F}"/>
              </a:ext>
            </a:extLst>
          </p:cNvPr>
          <p:cNvSpPr>
            <a:spLocks noGrp="1"/>
          </p:cNvSpPr>
          <p:nvPr>
            <p:ph type="title"/>
          </p:nvPr>
        </p:nvSpPr>
        <p:spPr>
          <a:xfrm>
            <a:off x="6106390" y="759126"/>
            <a:ext cx="4596245" cy="1711119"/>
          </a:xfrm>
        </p:spPr>
        <p:txBody>
          <a:bodyPr anchor="ctr">
            <a:normAutofit/>
          </a:bodyPr>
          <a:lstStyle/>
          <a:p>
            <a:r>
              <a:rPr lang="en-GB" sz="3700" b="1">
                <a:latin typeface="Arial" panose="020B0604020202020204" pitchFamily="34" charset="0"/>
                <a:cs typeface="Arial" panose="020B0604020202020204" pitchFamily="34" charset="0"/>
              </a:rPr>
              <a:t>Key Theoretical Frameworks</a:t>
            </a:r>
            <a:br>
              <a:rPr lang="en-GB" sz="3700" b="1">
                <a:latin typeface="Times New Roman" panose="02020603050405020304" pitchFamily="18" charset="0"/>
                <a:cs typeface="Times New Roman" panose="02020603050405020304" pitchFamily="18" charset="0"/>
              </a:rPr>
            </a:br>
            <a:endParaRPr lang="en-GB" sz="370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60BC76-4E7E-B9C1-35BC-BE3148D3808F}"/>
              </a:ext>
            </a:extLst>
          </p:cNvPr>
          <p:cNvPicPr>
            <a:picLocks noChangeAspect="1"/>
          </p:cNvPicPr>
          <p:nvPr/>
        </p:nvPicPr>
        <p:blipFill>
          <a:blip r:embed="rId3"/>
          <a:srcRect b="8702"/>
          <a:stretch>
            <a:fillRect/>
          </a:stretch>
        </p:blipFill>
        <p:spPr>
          <a:xfrm>
            <a:off x="637749" y="975716"/>
            <a:ext cx="3704397" cy="4906568"/>
          </a:xfrm>
          <a:prstGeom prst="rect">
            <a:avLst/>
          </a:prstGeom>
        </p:spPr>
      </p:pic>
      <p:sp>
        <p:nvSpPr>
          <p:cNvPr id="3" name="Content Placeholder 2">
            <a:extLst>
              <a:ext uri="{FF2B5EF4-FFF2-40B4-BE49-F238E27FC236}">
                <a16:creationId xmlns:a16="http://schemas.microsoft.com/office/drawing/2014/main" id="{3C27F658-60E0-4B6F-26C2-C148CED4560D}"/>
              </a:ext>
            </a:extLst>
          </p:cNvPr>
          <p:cNvSpPr>
            <a:spLocks noGrp="1"/>
          </p:cNvSpPr>
          <p:nvPr>
            <p:ph idx="1"/>
          </p:nvPr>
        </p:nvSpPr>
        <p:spPr>
          <a:xfrm>
            <a:off x="5567594" y="2187388"/>
            <a:ext cx="6006215" cy="4088551"/>
          </a:xfrm>
        </p:spPr>
        <p:txBody>
          <a:bodyPr anchor="ctr">
            <a:normAutofit fontScale="70000" lnSpcReduction="20000"/>
          </a:bodyPr>
          <a:lstStyle/>
          <a:p>
            <a:pPr lvl="0">
              <a:lnSpc>
                <a:spcPct val="150000"/>
              </a:lnSpc>
            </a:pPr>
            <a:r>
              <a:rPr lang="en-GB" sz="1700" dirty="0">
                <a:latin typeface="Arial" panose="020B0604020202020204" pitchFamily="34" charset="0"/>
                <a:cs typeface="Arial" panose="020B0604020202020204" pitchFamily="34" charset="0"/>
              </a:rPr>
              <a:t>Theoretical framework based on the activity and continuity theories.</a:t>
            </a:r>
          </a:p>
          <a:p>
            <a:pPr lvl="0">
              <a:lnSpc>
                <a:spcPct val="150000"/>
              </a:lnSpc>
            </a:pPr>
            <a:endParaRPr lang="en-GB" sz="1700" dirty="0">
              <a:latin typeface="Arial" panose="020B0604020202020204" pitchFamily="34" charset="0"/>
              <a:cs typeface="Arial" panose="020B0604020202020204" pitchFamily="34" charset="0"/>
            </a:endParaRPr>
          </a:p>
          <a:p>
            <a:pPr lvl="0">
              <a:lnSpc>
                <a:spcPct val="150000"/>
              </a:lnSpc>
            </a:pPr>
            <a:r>
              <a:rPr lang="en-GB" sz="1700" dirty="0">
                <a:latin typeface="Arial" panose="020B0604020202020204" pitchFamily="34" charset="0"/>
                <a:cs typeface="Arial" panose="020B0604020202020204" pitchFamily="34" charset="0"/>
              </a:rPr>
              <a:t>Both are psychosocial theories (Moody and Sasser, 2020).</a:t>
            </a:r>
          </a:p>
          <a:p>
            <a:pPr lvl="0">
              <a:lnSpc>
                <a:spcPct val="150000"/>
              </a:lnSpc>
            </a:pPr>
            <a:endParaRPr lang="en-GB" sz="1700" dirty="0">
              <a:latin typeface="Arial" panose="020B0604020202020204" pitchFamily="34" charset="0"/>
              <a:cs typeface="Arial" panose="020B0604020202020204" pitchFamily="34" charset="0"/>
            </a:endParaRPr>
          </a:p>
          <a:p>
            <a:pPr lvl="0">
              <a:lnSpc>
                <a:spcPct val="150000"/>
              </a:lnSpc>
            </a:pPr>
            <a:r>
              <a:rPr lang="en-GB" sz="1700" dirty="0">
                <a:latin typeface="Arial" panose="020B0604020202020204" pitchFamily="34" charset="0"/>
                <a:cs typeface="Arial" panose="020B0604020202020204" pitchFamily="34" charset="0"/>
              </a:rPr>
              <a:t>Continuity theory explains the influence of past experiences and beliefs on old age behaviour. </a:t>
            </a:r>
          </a:p>
          <a:p>
            <a:pPr lvl="0">
              <a:lnSpc>
                <a:spcPct val="150000"/>
              </a:lnSpc>
            </a:pPr>
            <a:endParaRPr lang="en-GB" sz="1700" dirty="0">
              <a:latin typeface="Arial" panose="020B0604020202020204" pitchFamily="34" charset="0"/>
              <a:cs typeface="Arial" panose="020B0604020202020204" pitchFamily="34" charset="0"/>
            </a:endParaRPr>
          </a:p>
          <a:p>
            <a:pPr lvl="0">
              <a:lnSpc>
                <a:spcPct val="150000"/>
              </a:lnSpc>
            </a:pPr>
            <a:r>
              <a:rPr lang="en-GB" sz="1700" dirty="0">
                <a:latin typeface="Arial" panose="020B0604020202020204" pitchFamily="34" charset="0"/>
                <a:cs typeface="Arial" panose="020B0604020202020204" pitchFamily="34" charset="0"/>
              </a:rPr>
              <a:t>Activity theory links social engagement and active life to older persons’ wellbeing (</a:t>
            </a:r>
            <a:r>
              <a:rPr lang="en-GB" sz="1700" dirty="0" err="1">
                <a:latin typeface="Arial" panose="020B0604020202020204" pitchFamily="34" charset="0"/>
                <a:cs typeface="Arial" panose="020B0604020202020204" pitchFamily="34" charset="0"/>
              </a:rPr>
              <a:t>Kooij</a:t>
            </a:r>
            <a:r>
              <a:rPr lang="en-GB" sz="1700" dirty="0">
                <a:latin typeface="Arial" panose="020B0604020202020204" pitchFamily="34" charset="0"/>
                <a:cs typeface="Arial" panose="020B0604020202020204" pitchFamily="34" charset="0"/>
              </a:rPr>
              <a:t> et al., 2020).</a:t>
            </a:r>
          </a:p>
          <a:p>
            <a:pPr lvl="0">
              <a:lnSpc>
                <a:spcPct val="150000"/>
              </a:lnSpc>
            </a:pPr>
            <a:endParaRPr lang="en-GB" sz="1700" dirty="0">
              <a:latin typeface="Arial" panose="020B0604020202020204" pitchFamily="34" charset="0"/>
              <a:cs typeface="Arial" panose="020B0604020202020204" pitchFamily="34" charset="0"/>
            </a:endParaRPr>
          </a:p>
          <a:p>
            <a:pPr lvl="0">
              <a:lnSpc>
                <a:spcPct val="150000"/>
              </a:lnSpc>
            </a:pPr>
            <a:r>
              <a:rPr lang="en-GB" sz="1700" dirty="0">
                <a:latin typeface="Arial" panose="020B0604020202020204" pitchFamily="34" charset="0"/>
                <a:cs typeface="Arial" panose="020B0604020202020204" pitchFamily="34" charset="0"/>
              </a:rPr>
              <a:t>The assumptions of the activity and continuity theories have major implications for old-age care provisions.  </a:t>
            </a:r>
          </a:p>
          <a:p>
            <a:endParaRPr lang="en-GB" sz="1300" dirty="0"/>
          </a:p>
        </p:txBody>
      </p:sp>
    </p:spTree>
    <p:extLst>
      <p:ext uri="{BB962C8B-B14F-4D97-AF65-F5344CB8AC3E}">
        <p14:creationId xmlns:p14="http://schemas.microsoft.com/office/powerpoint/2010/main" val="961112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E385D-9E91-8F89-CD2F-CA6F9FC6F81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Policy and Legislation</a:t>
            </a:r>
          </a:p>
        </p:txBody>
      </p:sp>
      <p:sp>
        <p:nvSpPr>
          <p:cNvPr id="4" name="TextBox 3">
            <a:extLst>
              <a:ext uri="{FF2B5EF4-FFF2-40B4-BE49-F238E27FC236}">
                <a16:creationId xmlns:a16="http://schemas.microsoft.com/office/drawing/2014/main" id="{35045AC5-C5BA-CE37-B6DF-79334FE4C43C}"/>
              </a:ext>
            </a:extLst>
          </p:cNvPr>
          <p:cNvSpPr txBox="1"/>
          <p:nvPr/>
        </p:nvSpPr>
        <p:spPr>
          <a:xfrm>
            <a:off x="342900" y="2097741"/>
            <a:ext cx="11544300" cy="4108817"/>
          </a:xfrm>
          <a:prstGeom prst="rect">
            <a:avLst/>
          </a:prstGeom>
          <a:noFill/>
        </p:spPr>
        <p:txBody>
          <a:bodyPr wrap="square" rtlCol="0">
            <a:spAutoFit/>
          </a:bodyPr>
          <a:lstStyle/>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Care Act 2014 </a:t>
            </a:r>
            <a:r>
              <a:rPr lang="en-GB" dirty="0">
                <a:latin typeface="Arial" panose="020B0604020202020204" pitchFamily="34" charset="0"/>
                <a:cs typeface="Arial" panose="020B0604020202020204" pitchFamily="34" charset="0"/>
              </a:rPr>
              <a:t>– central to adult social care in England.</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Equality Act 2010- </a:t>
            </a:r>
            <a:r>
              <a:rPr lang="en-GB" dirty="0">
                <a:latin typeface="Arial" panose="020B0604020202020204" pitchFamily="34" charset="0"/>
                <a:cs typeface="Arial" panose="020B0604020202020204" pitchFamily="34" charset="0"/>
              </a:rPr>
              <a:t>ensures non-discrimination in care based on age, disability, race, gender.</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Human rights Act 1998 </a:t>
            </a:r>
            <a:r>
              <a:rPr lang="en-GB" dirty="0">
                <a:latin typeface="Arial" panose="020B0604020202020204" pitchFamily="34" charset="0"/>
                <a:cs typeface="Arial" panose="020B0604020202020204" pitchFamily="34" charset="0"/>
              </a:rPr>
              <a:t>– supports dignity, respect, and autonomy ( Article 8: right to private and family life)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b="1" dirty="0">
                <a:latin typeface="Arial" panose="020B0604020202020204" pitchFamily="34" charset="0"/>
                <a:cs typeface="Arial" panose="020B0604020202020204" pitchFamily="34" charset="0"/>
              </a:rPr>
              <a:t>NHS Long Term Plan (2019) </a:t>
            </a:r>
            <a:r>
              <a:rPr lang="en-GB" dirty="0">
                <a:latin typeface="Arial" panose="020B0604020202020204" pitchFamily="34" charset="0"/>
                <a:cs typeface="Arial" panose="020B0604020202020204" pitchFamily="34" charset="0"/>
              </a:rPr>
              <a:t>– Focuses on integrated care, community – based support, and reducing hospital admissions for older people.</a:t>
            </a:r>
          </a:p>
          <a:p>
            <a:endParaRPr lang="en-GB" dirty="0"/>
          </a:p>
        </p:txBody>
      </p:sp>
      <p:pic>
        <p:nvPicPr>
          <p:cNvPr id="5" name="Picture 4">
            <a:extLst>
              <a:ext uri="{FF2B5EF4-FFF2-40B4-BE49-F238E27FC236}">
                <a16:creationId xmlns:a16="http://schemas.microsoft.com/office/drawing/2014/main" id="{D093A0AB-925A-61D7-3918-EF8988F96958}"/>
              </a:ext>
            </a:extLst>
          </p:cNvPr>
          <p:cNvPicPr>
            <a:picLocks noChangeAspect="1"/>
          </p:cNvPicPr>
          <p:nvPr/>
        </p:nvPicPr>
        <p:blipFill>
          <a:blip r:embed="rId3"/>
          <a:stretch>
            <a:fillRect/>
          </a:stretch>
        </p:blipFill>
        <p:spPr>
          <a:xfrm>
            <a:off x="8318500" y="-30141"/>
            <a:ext cx="3752850" cy="3213302"/>
          </a:xfrm>
          <a:prstGeom prst="rect">
            <a:avLst/>
          </a:prstGeom>
        </p:spPr>
      </p:pic>
    </p:spTree>
    <p:extLst>
      <p:ext uri="{BB962C8B-B14F-4D97-AF65-F5344CB8AC3E}">
        <p14:creationId xmlns:p14="http://schemas.microsoft.com/office/powerpoint/2010/main" val="3538580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9A754-7808-09C6-4310-85D4DD67672D}"/>
              </a:ext>
            </a:extLst>
          </p:cNvPr>
          <p:cNvSpPr>
            <a:spLocks noGrp="1"/>
          </p:cNvSpPr>
          <p:nvPr>
            <p:ph type="title"/>
          </p:nvPr>
        </p:nvSpPr>
        <p:spPr/>
        <p:txBody>
          <a:bodyPr>
            <a:normAutofit fontScale="90000"/>
          </a:bodyPr>
          <a:lstStyle/>
          <a:p>
            <a:pPr algn="ctr"/>
            <a:r>
              <a:rPr lang="en-GB" b="1" dirty="0">
                <a:solidFill>
                  <a:srgbClr val="002060"/>
                </a:solidFill>
                <a:latin typeface="Arial" panose="020B0604020202020204" pitchFamily="34" charset="0"/>
                <a:cs typeface="Arial" panose="020B0604020202020204" pitchFamily="34" charset="0"/>
              </a:rPr>
              <a:t>Overview of existing care provisions for older persons in the UK </a:t>
            </a:r>
            <a:br>
              <a:rPr lang="en-GB" b="1" dirty="0">
                <a:solidFill>
                  <a:srgbClr val="002060"/>
                </a:solidFill>
                <a:latin typeface="Times New Roman" panose="02020603050405020304" pitchFamily="18" charset="0"/>
                <a:cs typeface="Times New Roman" panose="02020603050405020304" pitchFamily="18" charset="0"/>
              </a:rPr>
            </a:br>
            <a:endParaRPr lang="en-GB"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2624036-0F8B-0A97-E55C-91B6BBFE6528}"/>
              </a:ext>
            </a:extLst>
          </p:cNvPr>
          <p:cNvSpPr>
            <a:spLocks noGrp="1"/>
          </p:cNvSpPr>
          <p:nvPr>
            <p:ph idx="1"/>
          </p:nvPr>
        </p:nvSpPr>
        <p:spPr>
          <a:xfrm>
            <a:off x="394448" y="1825625"/>
            <a:ext cx="6421132" cy="4763434"/>
          </a:xfrm>
        </p:spPr>
        <p:txBody>
          <a:bodyPr>
            <a:normAutofit fontScale="70000" lnSpcReduction="20000"/>
          </a:bodyPr>
          <a:lstStyle/>
          <a:p>
            <a:pPr lvl="0">
              <a:lnSpc>
                <a:spcPct val="160000"/>
              </a:lnSpc>
            </a:pPr>
            <a:r>
              <a:rPr lang="en-GB" dirty="0">
                <a:latin typeface="Arial" panose="020B0604020202020204" pitchFamily="34" charset="0"/>
                <a:cs typeface="Arial" panose="020B0604020202020204" pitchFamily="34" charset="0"/>
              </a:rPr>
              <a:t>Residential care in the UK provides long-term as well as short-term support to the elderly</a:t>
            </a:r>
          </a:p>
          <a:p>
            <a:pPr lvl="0">
              <a:lnSpc>
                <a:spcPct val="160000"/>
              </a:lnSpc>
            </a:pPr>
            <a:endParaRPr lang="en-GB" dirty="0">
              <a:latin typeface="Arial" panose="020B0604020202020204" pitchFamily="34" charset="0"/>
              <a:cs typeface="Arial" panose="020B0604020202020204" pitchFamily="34" charset="0"/>
            </a:endParaRPr>
          </a:p>
          <a:p>
            <a:pPr lvl="0">
              <a:lnSpc>
                <a:spcPct val="160000"/>
              </a:lnSpc>
            </a:pPr>
            <a:r>
              <a:rPr lang="en-GB" dirty="0">
                <a:latin typeface="Arial" panose="020B0604020202020204" pitchFamily="34" charset="0"/>
                <a:cs typeface="Arial" panose="020B0604020202020204" pitchFamily="34" charset="0"/>
              </a:rPr>
              <a:t>Residential care supports older persons suffering from a wide range of physical, mental and cognitive conditions</a:t>
            </a:r>
          </a:p>
          <a:p>
            <a:pPr lvl="0">
              <a:lnSpc>
                <a:spcPct val="160000"/>
              </a:lnSpc>
            </a:pPr>
            <a:endParaRPr lang="en-GB" dirty="0">
              <a:latin typeface="Arial" panose="020B0604020202020204" pitchFamily="34" charset="0"/>
              <a:cs typeface="Arial" panose="020B0604020202020204" pitchFamily="34" charset="0"/>
            </a:endParaRPr>
          </a:p>
          <a:p>
            <a:pPr lvl="0">
              <a:lnSpc>
                <a:spcPct val="160000"/>
              </a:lnSpc>
            </a:pPr>
            <a:r>
              <a:rPr lang="en-GB" dirty="0">
                <a:latin typeface="Arial" panose="020B0604020202020204" pitchFamily="34" charset="0"/>
                <a:cs typeface="Arial" panose="020B0604020202020204" pitchFamily="34" charset="0"/>
              </a:rPr>
              <a:t>Residential care homes do not provide advanced medical support </a:t>
            </a:r>
          </a:p>
          <a:p>
            <a:endParaRPr lang="en-GB" dirty="0"/>
          </a:p>
        </p:txBody>
      </p:sp>
      <p:pic>
        <p:nvPicPr>
          <p:cNvPr id="13" name="Picture 12">
            <a:extLst>
              <a:ext uri="{FF2B5EF4-FFF2-40B4-BE49-F238E27FC236}">
                <a16:creationId xmlns:a16="http://schemas.microsoft.com/office/drawing/2014/main" id="{B24D519B-7C82-BA28-66C5-FE2E59AC3DA7}"/>
              </a:ext>
            </a:extLst>
          </p:cNvPr>
          <p:cNvPicPr>
            <a:picLocks noChangeAspect="1"/>
          </p:cNvPicPr>
          <p:nvPr/>
        </p:nvPicPr>
        <p:blipFill>
          <a:blip r:embed="rId3"/>
          <a:stretch>
            <a:fillRect/>
          </a:stretch>
        </p:blipFill>
        <p:spPr>
          <a:xfrm>
            <a:off x="7114388" y="1943443"/>
            <a:ext cx="4683164" cy="3178533"/>
          </a:xfrm>
          <a:prstGeom prst="rect">
            <a:avLst/>
          </a:prstGeom>
        </p:spPr>
      </p:pic>
      <p:pic>
        <p:nvPicPr>
          <p:cNvPr id="15" name="Picture 14">
            <a:extLst>
              <a:ext uri="{FF2B5EF4-FFF2-40B4-BE49-F238E27FC236}">
                <a16:creationId xmlns:a16="http://schemas.microsoft.com/office/drawing/2014/main" id="{F020C7D6-9626-0D33-A09E-69F9A5907A30}"/>
              </a:ext>
            </a:extLst>
          </p:cNvPr>
          <p:cNvPicPr>
            <a:picLocks noChangeAspect="1"/>
          </p:cNvPicPr>
          <p:nvPr/>
        </p:nvPicPr>
        <p:blipFill>
          <a:blip r:embed="rId4"/>
          <a:stretch>
            <a:fillRect/>
          </a:stretch>
        </p:blipFill>
        <p:spPr>
          <a:xfrm>
            <a:off x="8860087" y="5374731"/>
            <a:ext cx="1600339" cy="251482"/>
          </a:xfrm>
          <a:prstGeom prst="rect">
            <a:avLst/>
          </a:prstGeom>
        </p:spPr>
      </p:pic>
    </p:spTree>
    <p:extLst>
      <p:ext uri="{BB962C8B-B14F-4D97-AF65-F5344CB8AC3E}">
        <p14:creationId xmlns:p14="http://schemas.microsoft.com/office/powerpoint/2010/main" val="3549365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B8E03-407A-134C-B4AE-47E2A38FFB27}"/>
              </a:ext>
            </a:extLst>
          </p:cNvPr>
          <p:cNvSpPr>
            <a:spLocks noGrp="1"/>
          </p:cNvSpPr>
          <p:nvPr>
            <p:ph type="title"/>
          </p:nvPr>
        </p:nvSpPr>
        <p:spPr>
          <a:xfrm>
            <a:off x="317351" y="172124"/>
            <a:ext cx="5204908" cy="1956841"/>
          </a:xfrm>
        </p:spPr>
        <p:txBody>
          <a:bodyPr anchor="b">
            <a:normAutofit/>
          </a:bodyPr>
          <a:lstStyle/>
          <a:p>
            <a:r>
              <a:rPr lang="en-GB" sz="2600" b="1" dirty="0">
                <a:latin typeface="Arial" panose="020B0604020202020204" pitchFamily="34" charset="0"/>
                <a:cs typeface="Arial" panose="020B0604020202020204" pitchFamily="34" charset="0"/>
              </a:rPr>
              <a:t>Overview of existing care provisions for older persons in the UK</a:t>
            </a:r>
            <a:br>
              <a:rPr lang="en-GB" sz="2600" b="1" dirty="0">
                <a:latin typeface="Times New Roman" panose="02020603050405020304" pitchFamily="18" charset="0"/>
                <a:cs typeface="Times New Roman" panose="02020603050405020304" pitchFamily="18" charset="0"/>
              </a:rPr>
            </a:br>
            <a:endParaRPr lang="en-GB" sz="2600" dirty="0">
              <a:latin typeface="Times New Roman" panose="02020603050405020304" pitchFamily="18" charset="0"/>
              <a:cs typeface="Times New Roman" panose="02020603050405020304" pitchFamily="18" charset="0"/>
            </a:endParaRP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B9956D-24AF-EF60-0BB3-270E8D35EA62}"/>
              </a:ext>
            </a:extLst>
          </p:cNvPr>
          <p:cNvSpPr>
            <a:spLocks noGrp="1"/>
          </p:cNvSpPr>
          <p:nvPr>
            <p:ph idx="1"/>
          </p:nvPr>
        </p:nvSpPr>
        <p:spPr>
          <a:xfrm>
            <a:off x="515068" y="2872899"/>
            <a:ext cx="4368602" cy="3402036"/>
          </a:xfrm>
        </p:spPr>
        <p:txBody>
          <a:bodyPr>
            <a:normAutofit fontScale="85000" lnSpcReduction="10000"/>
          </a:bodyPr>
          <a:lstStyle/>
          <a:p>
            <a:pPr lvl="0">
              <a:lnSpc>
                <a:spcPct val="150000"/>
              </a:lnSpc>
            </a:pPr>
            <a:r>
              <a:rPr lang="en-GB" sz="2000" dirty="0">
                <a:latin typeface="Arial" panose="020B0604020202020204" pitchFamily="34" charset="0"/>
                <a:cs typeface="Arial" panose="020B0604020202020204" pitchFamily="34" charset="0"/>
              </a:rPr>
              <a:t>They emphasise social engagement and outdoor activities for the elderly.</a:t>
            </a:r>
          </a:p>
          <a:p>
            <a:pPr lvl="0">
              <a:lnSpc>
                <a:spcPct val="150000"/>
              </a:lnSpc>
            </a:pPr>
            <a:r>
              <a:rPr lang="en-GB" sz="2000" dirty="0">
                <a:latin typeface="Arial" panose="020B0604020202020204" pitchFamily="34" charset="0"/>
                <a:cs typeface="Arial" panose="020B0604020202020204" pitchFamily="34" charset="0"/>
              </a:rPr>
              <a:t>Lack of skilled staff, scandals and high expenses represent the main challenges for the UK residential care sector.</a:t>
            </a:r>
          </a:p>
          <a:p>
            <a:pPr lvl="0">
              <a:lnSpc>
                <a:spcPct val="150000"/>
              </a:lnSpc>
            </a:pPr>
            <a:r>
              <a:rPr lang="en-US" sz="2000" dirty="0">
                <a:latin typeface="Arial" panose="020B0604020202020204" pitchFamily="34" charset="0"/>
                <a:cs typeface="Arial" panose="020B0604020202020204" pitchFamily="34" charset="0"/>
              </a:rPr>
              <a:t>Benefits of residential care outnumber its disadvantages (Ageing Better, 2025).</a:t>
            </a:r>
            <a:endParaRPr lang="en-GB" sz="2000" dirty="0">
              <a:latin typeface="Arial" panose="020B0604020202020204" pitchFamily="34" charset="0"/>
              <a:cs typeface="Arial" panose="020B0604020202020204" pitchFamily="34" charset="0"/>
            </a:endParaRPr>
          </a:p>
        </p:txBody>
      </p:sp>
      <p:pic>
        <p:nvPicPr>
          <p:cNvPr id="4" name="Picture 3" descr="A group of people posing for a photo&#10;&#10;AI-generated content may be incorrect.">
            <a:extLst>
              <a:ext uri="{FF2B5EF4-FFF2-40B4-BE49-F238E27FC236}">
                <a16:creationId xmlns:a16="http://schemas.microsoft.com/office/drawing/2014/main" id="{8AA3A55F-1F32-0067-6896-B8430B069716}"/>
              </a:ext>
            </a:extLst>
          </p:cNvPr>
          <p:cNvPicPr>
            <a:picLocks noChangeAspect="1"/>
          </p:cNvPicPr>
          <p:nvPr/>
        </p:nvPicPr>
        <p:blipFill>
          <a:blip r:embed="rId3"/>
          <a:srcRect l="18873" r="19943"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40040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0A8C7-006F-3E29-7D37-5B9A4D76960D}"/>
              </a:ext>
            </a:extLst>
          </p:cNvPr>
          <p:cNvSpPr>
            <a:spLocks noGrp="1"/>
          </p:cNvSpPr>
          <p:nvPr>
            <p:ph type="title"/>
          </p:nvPr>
        </p:nvSpPr>
        <p:spPr>
          <a:xfrm>
            <a:off x="630936" y="640080"/>
            <a:ext cx="4818888" cy="1481328"/>
          </a:xfrm>
        </p:spPr>
        <p:txBody>
          <a:bodyPr anchor="b">
            <a:normAutofit/>
          </a:bodyPr>
          <a:lstStyle/>
          <a:p>
            <a:r>
              <a:rPr lang="en-GB" sz="2200" b="1">
                <a:latin typeface="Arial" panose="020B0604020202020204" pitchFamily="34" charset="0"/>
                <a:cs typeface="Arial" panose="020B0604020202020204" pitchFamily="34" charset="0"/>
              </a:rPr>
              <a:t>Overview of existing care provisions for older persons in the UK (cont’d)</a:t>
            </a:r>
            <a:br>
              <a:rPr lang="en-GB" sz="2200" b="1">
                <a:latin typeface="Times New Roman" panose="02020603050405020304" pitchFamily="18" charset="0"/>
                <a:cs typeface="Times New Roman" panose="02020603050405020304" pitchFamily="18" charset="0"/>
              </a:rPr>
            </a:br>
            <a:endParaRPr lang="en-GB" sz="2200">
              <a:latin typeface="Times New Roman" panose="02020603050405020304" pitchFamily="18" charset="0"/>
              <a:cs typeface="Times New Roman" panose="02020603050405020304" pitchFamily="18" charset="0"/>
            </a:endParaRP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042EBA-E87E-C554-8341-999930ACF6D9}"/>
              </a:ext>
            </a:extLst>
          </p:cNvPr>
          <p:cNvSpPr>
            <a:spLocks noGrp="1"/>
          </p:cNvSpPr>
          <p:nvPr>
            <p:ph idx="1"/>
          </p:nvPr>
        </p:nvSpPr>
        <p:spPr>
          <a:xfrm>
            <a:off x="358588" y="2660904"/>
            <a:ext cx="6374444" cy="3547872"/>
          </a:xfrm>
        </p:spPr>
        <p:txBody>
          <a:bodyPr anchor="t">
            <a:normAutofit fontScale="92500" lnSpcReduction="20000"/>
          </a:bodyPr>
          <a:lstStyle/>
          <a:p>
            <a:pPr lvl="0">
              <a:lnSpc>
                <a:spcPct val="150000"/>
              </a:lnSpc>
            </a:pPr>
            <a:r>
              <a:rPr lang="en-GB" sz="1500" dirty="0">
                <a:latin typeface="Arial" panose="020B0604020202020204" pitchFamily="34" charset="0"/>
                <a:cs typeface="Arial" panose="020B0604020202020204" pitchFamily="34" charset="0"/>
              </a:rPr>
              <a:t>Community-based services contribute to the overall quality of life for the elderly.</a:t>
            </a:r>
          </a:p>
          <a:p>
            <a:pPr lvl="0">
              <a:lnSpc>
                <a:spcPct val="150000"/>
              </a:lnSpc>
            </a:pPr>
            <a:r>
              <a:rPr lang="en-GB" sz="1500" dirty="0">
                <a:latin typeface="Arial" panose="020B0604020202020204" pitchFamily="34" charset="0"/>
                <a:cs typeface="Arial" panose="020B0604020202020204" pitchFamily="34" charset="0"/>
              </a:rPr>
              <a:t>The UK Network of Age-friendly Communities Movement is working in this direction (Ageing Better, 2025).</a:t>
            </a:r>
          </a:p>
          <a:p>
            <a:pPr lvl="0">
              <a:lnSpc>
                <a:spcPct val="150000"/>
              </a:lnSpc>
            </a:pPr>
            <a:r>
              <a:rPr lang="en-GB" sz="1500" dirty="0">
                <a:latin typeface="Arial" panose="020B0604020202020204" pitchFamily="34" charset="0"/>
                <a:cs typeface="Arial" panose="020B0604020202020204" pitchFamily="34" charset="0"/>
              </a:rPr>
              <a:t>These efforts help the elderly fulfil their psychological, social and physical needs (Ageing Better, 2025).</a:t>
            </a:r>
          </a:p>
          <a:p>
            <a:pPr lvl="0">
              <a:lnSpc>
                <a:spcPct val="150000"/>
              </a:lnSpc>
            </a:pPr>
            <a:r>
              <a:rPr lang="en-GB" sz="1500" dirty="0">
                <a:latin typeface="Arial" panose="020B0604020202020204" pitchFamily="34" charset="0"/>
                <a:cs typeface="Arial" panose="020B0604020202020204" pitchFamily="34" charset="0"/>
              </a:rPr>
              <a:t>Community-based services reinforce the activity theory's emphasis on social interactions (</a:t>
            </a:r>
            <a:r>
              <a:rPr lang="en-GB" sz="1500" dirty="0" err="1">
                <a:latin typeface="Arial" panose="020B0604020202020204" pitchFamily="34" charset="0"/>
                <a:cs typeface="Arial" panose="020B0604020202020204" pitchFamily="34" charset="0"/>
              </a:rPr>
              <a:t>Kooij</a:t>
            </a:r>
            <a:r>
              <a:rPr lang="en-GB" sz="1500" dirty="0">
                <a:latin typeface="Arial" panose="020B0604020202020204" pitchFamily="34" charset="0"/>
                <a:cs typeface="Arial" panose="020B0604020202020204" pitchFamily="34" charset="0"/>
              </a:rPr>
              <a:t> et al., 2020).</a:t>
            </a:r>
          </a:p>
          <a:p>
            <a:pPr lvl="0">
              <a:lnSpc>
                <a:spcPct val="150000"/>
              </a:lnSpc>
            </a:pPr>
            <a:r>
              <a:rPr lang="en-GB" sz="1500" dirty="0">
                <a:latin typeface="Arial" panose="020B0604020202020204" pitchFamily="34" charset="0"/>
                <a:cs typeface="Arial" panose="020B0604020202020204" pitchFamily="34" charset="0"/>
              </a:rPr>
              <a:t>Nevertheless, these services should be made more inclusive to address the challenges of social isolation and discrimination.</a:t>
            </a:r>
          </a:p>
          <a:p>
            <a:endParaRPr lang="en-GB" sz="1500" dirty="0"/>
          </a:p>
        </p:txBody>
      </p:sp>
      <p:pic>
        <p:nvPicPr>
          <p:cNvPr id="4" name="Picture 3" descr="A group of people standing next to each other&#10;&#10;AI-generated content may be incorrect.">
            <a:extLst>
              <a:ext uri="{FF2B5EF4-FFF2-40B4-BE49-F238E27FC236}">
                <a16:creationId xmlns:a16="http://schemas.microsoft.com/office/drawing/2014/main" id="{154B916A-E500-204B-30CB-63988C6F7100}"/>
              </a:ext>
            </a:extLst>
          </p:cNvPr>
          <p:cNvPicPr>
            <a:picLocks noChangeAspect="1"/>
          </p:cNvPicPr>
          <p:nvPr/>
        </p:nvPicPr>
        <p:blipFill>
          <a:blip r:embed="rId3"/>
          <a:stretch>
            <a:fillRect/>
          </a:stretch>
        </p:blipFill>
        <p:spPr>
          <a:xfrm>
            <a:off x="6733032" y="640080"/>
            <a:ext cx="5458968" cy="4367173"/>
          </a:xfrm>
          <a:prstGeom prst="rect">
            <a:avLst/>
          </a:prstGeom>
        </p:spPr>
      </p:pic>
    </p:spTree>
    <p:extLst>
      <p:ext uri="{BB962C8B-B14F-4D97-AF65-F5344CB8AC3E}">
        <p14:creationId xmlns:p14="http://schemas.microsoft.com/office/powerpoint/2010/main" val="4275715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AA61-06E9-EB74-14CB-54446BBC1892}"/>
              </a:ext>
            </a:extLst>
          </p:cNvPr>
          <p:cNvSpPr>
            <a:spLocks noGrp="1"/>
          </p:cNvSpPr>
          <p:nvPr>
            <p:ph type="title"/>
          </p:nvPr>
        </p:nvSpPr>
        <p:spPr/>
        <p:txBody>
          <a:bodyPr/>
          <a:lstStyle/>
          <a:p>
            <a:pPr algn="ctr"/>
            <a:r>
              <a:rPr lang="en-GB" b="1" dirty="0">
                <a:solidFill>
                  <a:srgbClr val="002060"/>
                </a:solidFill>
                <a:latin typeface="Arial" panose="020B0604020202020204" pitchFamily="34" charset="0"/>
                <a:cs typeface="Arial" panose="020B0604020202020204" pitchFamily="34" charset="0"/>
              </a:rPr>
              <a:t>Impact of Demographic Trends</a:t>
            </a:r>
            <a:br>
              <a:rPr lang="en-GB" b="1" dirty="0">
                <a:solidFill>
                  <a:srgbClr val="002060"/>
                </a:solidFill>
                <a:latin typeface="Times New Roman" panose="02020603050405020304" pitchFamily="18" charset="0"/>
                <a:cs typeface="Times New Roman" panose="02020603050405020304" pitchFamily="18" charset="0"/>
              </a:rPr>
            </a:br>
            <a:endParaRPr lang="en-GB" dirty="0">
              <a:solidFill>
                <a:srgbClr val="002060"/>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D9B7776-4AD6-4E3C-C41B-E1A9337E6896}"/>
              </a:ext>
            </a:extLst>
          </p:cNvPr>
          <p:cNvSpPr>
            <a:spLocks noGrp="1"/>
          </p:cNvSpPr>
          <p:nvPr>
            <p:ph idx="1"/>
          </p:nvPr>
        </p:nvSpPr>
        <p:spPr>
          <a:xfrm>
            <a:off x="188259" y="1354262"/>
            <a:ext cx="5392409" cy="4942728"/>
          </a:xfrm>
        </p:spPr>
        <p:txBody>
          <a:bodyPr>
            <a:normAutofit fontScale="25000" lnSpcReduction="20000"/>
          </a:bodyPr>
          <a:lstStyle/>
          <a:p>
            <a:pPr lvl="0">
              <a:lnSpc>
                <a:spcPct val="170000"/>
              </a:lnSpc>
            </a:pPr>
            <a:r>
              <a:rPr lang="en-GB" sz="5600" dirty="0">
                <a:latin typeface="Arial" panose="020B0604020202020204" pitchFamily="34" charset="0"/>
                <a:cs typeface="Arial" panose="020B0604020202020204" pitchFamily="34" charset="0"/>
              </a:rPr>
              <a:t>The number of older persons in the UK will steadily increase until 2050 (Statista, 2025).</a:t>
            </a:r>
          </a:p>
          <a:p>
            <a:pPr lvl="0">
              <a:lnSpc>
                <a:spcPct val="170000"/>
              </a:lnSpc>
            </a:pPr>
            <a:r>
              <a:rPr lang="en-GB" sz="5600" dirty="0">
                <a:latin typeface="Arial" panose="020B0604020202020204" pitchFamily="34" charset="0"/>
                <a:cs typeface="Arial" panose="020B0604020202020204" pitchFamily="34" charset="0"/>
              </a:rPr>
              <a:t>The ageing population has major individual, social and economic implications. </a:t>
            </a:r>
          </a:p>
          <a:p>
            <a:pPr lvl="0">
              <a:lnSpc>
                <a:spcPct val="170000"/>
              </a:lnSpc>
            </a:pPr>
            <a:r>
              <a:rPr lang="en-GB" sz="5600" dirty="0">
                <a:latin typeface="Arial" panose="020B0604020202020204" pitchFamily="34" charset="0"/>
                <a:cs typeface="Arial" panose="020B0604020202020204" pitchFamily="34" charset="0"/>
              </a:rPr>
              <a:t>Older persons require more social, physical and psychological support (McKee et al., 2021).</a:t>
            </a:r>
          </a:p>
          <a:p>
            <a:pPr lvl="0">
              <a:lnSpc>
                <a:spcPct val="170000"/>
              </a:lnSpc>
            </a:pPr>
            <a:r>
              <a:rPr lang="en-GB" sz="5600" dirty="0">
                <a:latin typeface="Arial" panose="020B0604020202020204" pitchFamily="34" charset="0"/>
                <a:cs typeface="Arial" panose="020B0604020202020204" pitchFamily="34" charset="0"/>
              </a:rPr>
              <a:t>An ageing population puts more pressure on social and physical infrastructure (Ageing Better, 2025).</a:t>
            </a:r>
          </a:p>
          <a:p>
            <a:pPr lvl="0">
              <a:lnSpc>
                <a:spcPct val="170000"/>
              </a:lnSpc>
            </a:pPr>
            <a:r>
              <a:rPr lang="en-GB" sz="5600" dirty="0">
                <a:latin typeface="Arial" panose="020B0604020202020204" pitchFamily="34" charset="0"/>
                <a:cs typeface="Arial" panose="020B0604020202020204" pitchFamily="34" charset="0"/>
              </a:rPr>
              <a:t>It adversely affects the productivity and employability of the population in a country (ONS, 2025b).</a:t>
            </a:r>
          </a:p>
          <a:p>
            <a:pPr lvl="0">
              <a:lnSpc>
                <a:spcPct val="170000"/>
              </a:lnSpc>
            </a:pPr>
            <a:r>
              <a:rPr lang="en-US" sz="5600" dirty="0">
                <a:latin typeface="Arial" panose="020B0604020202020204" pitchFamily="34" charset="0"/>
                <a:cs typeface="Arial" panose="020B0604020202020204" pitchFamily="34" charset="0"/>
              </a:rPr>
              <a:t>Participation in community activities and collective contributions empowers older person’s by enhancing their independence and choice-making.</a:t>
            </a:r>
            <a:endParaRPr lang="en-GB" sz="5600" dirty="0">
              <a:latin typeface="Arial" panose="020B0604020202020204" pitchFamily="34" charset="0"/>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457A4998-AB3F-2092-6BB1-39A3DDD85ACA}"/>
              </a:ext>
            </a:extLst>
          </p:cNvPr>
          <p:cNvPicPr>
            <a:picLocks noChangeAspect="1"/>
          </p:cNvPicPr>
          <p:nvPr/>
        </p:nvPicPr>
        <p:blipFill>
          <a:blip r:embed="rId3"/>
          <a:stretch>
            <a:fillRect/>
          </a:stretch>
        </p:blipFill>
        <p:spPr>
          <a:xfrm>
            <a:off x="5580668" y="1426270"/>
            <a:ext cx="6611332" cy="4534293"/>
          </a:xfrm>
          <a:prstGeom prst="rect">
            <a:avLst/>
          </a:prstGeom>
        </p:spPr>
      </p:pic>
    </p:spTree>
    <p:extLst>
      <p:ext uri="{BB962C8B-B14F-4D97-AF65-F5344CB8AC3E}">
        <p14:creationId xmlns:p14="http://schemas.microsoft.com/office/powerpoint/2010/main" val="204145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65DB7-E9DF-9CE9-C95F-F7235824B874}"/>
              </a:ext>
            </a:extLst>
          </p:cNvPr>
          <p:cNvSpPr>
            <a:spLocks noGrp="1"/>
          </p:cNvSpPr>
          <p:nvPr>
            <p:ph type="title"/>
          </p:nvPr>
        </p:nvSpPr>
        <p:spPr>
          <a:xfrm>
            <a:off x="640080" y="325369"/>
            <a:ext cx="4368602" cy="1956841"/>
          </a:xfrm>
        </p:spPr>
        <p:txBody>
          <a:bodyPr anchor="b">
            <a:normAutofit/>
          </a:bodyPr>
          <a:lstStyle/>
          <a:p>
            <a:r>
              <a:rPr lang="en-GB" sz="3400" b="1">
                <a:latin typeface="Arial" panose="020B0604020202020204" pitchFamily="34" charset="0"/>
                <a:cs typeface="Arial" panose="020B0604020202020204" pitchFamily="34" charset="0"/>
              </a:rPr>
              <a:t>Technological Innovations in Elderly Care</a:t>
            </a:r>
            <a:br>
              <a:rPr lang="en-GB" sz="3400" b="1">
                <a:latin typeface="Times New Roman" panose="02020603050405020304" pitchFamily="18" charset="0"/>
                <a:cs typeface="Times New Roman" panose="02020603050405020304" pitchFamily="18" charset="0"/>
              </a:rPr>
            </a:br>
            <a:endParaRPr lang="en-GB" sz="3400">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D39835-49C8-3570-D4A2-966B37AFCF51}"/>
              </a:ext>
            </a:extLst>
          </p:cNvPr>
          <p:cNvSpPr>
            <a:spLocks noGrp="1"/>
          </p:cNvSpPr>
          <p:nvPr>
            <p:ph idx="1"/>
          </p:nvPr>
        </p:nvSpPr>
        <p:spPr>
          <a:xfrm>
            <a:off x="534057" y="2909771"/>
            <a:ext cx="6046037" cy="3320668"/>
          </a:xfrm>
        </p:spPr>
        <p:txBody>
          <a:bodyPr>
            <a:normAutofit fontScale="92500"/>
          </a:bodyPr>
          <a:lstStyle/>
          <a:p>
            <a:pPr lvl="0">
              <a:lnSpc>
                <a:spcPct val="150000"/>
              </a:lnSpc>
            </a:pPr>
            <a:r>
              <a:rPr lang="en-GB" sz="1200" dirty="0">
                <a:latin typeface="Arial" panose="020B0604020202020204" pitchFamily="34" charset="0"/>
                <a:cs typeface="Arial" panose="020B0604020202020204" pitchFamily="34" charset="0"/>
              </a:rPr>
              <a:t>Technology-enabled care services represent the use of digital innovation for old age care in the UK.</a:t>
            </a:r>
          </a:p>
          <a:p>
            <a:pPr lvl="0">
              <a:lnSpc>
                <a:spcPct val="150000"/>
              </a:lnSpc>
            </a:pPr>
            <a:r>
              <a:rPr lang="en-GB" sz="1200" dirty="0">
                <a:latin typeface="Arial" panose="020B0604020202020204" pitchFamily="34" charset="0"/>
                <a:cs typeface="Arial" panose="020B0604020202020204" pitchFamily="34" charset="0"/>
              </a:rPr>
              <a:t>That includes 3 generations of digital technology (Hamblin, 2020).</a:t>
            </a:r>
          </a:p>
          <a:p>
            <a:pPr lvl="0">
              <a:lnSpc>
                <a:spcPct val="150000"/>
              </a:lnSpc>
            </a:pPr>
            <a:r>
              <a:rPr lang="en-GB" sz="1200" dirty="0">
                <a:latin typeface="Arial" panose="020B0604020202020204" pitchFamily="34" charset="0"/>
                <a:cs typeface="Arial" panose="020B0604020202020204" pitchFamily="34" charset="0"/>
              </a:rPr>
              <a:t>Digital technology supports the physical, social and psychological needs of older persons. </a:t>
            </a:r>
          </a:p>
          <a:p>
            <a:pPr lvl="0">
              <a:lnSpc>
                <a:spcPct val="150000"/>
              </a:lnSpc>
            </a:pPr>
            <a:r>
              <a:rPr lang="en-GB" sz="1200" dirty="0">
                <a:latin typeface="Arial" panose="020B0604020202020204" pitchFamily="34" charset="0"/>
                <a:cs typeface="Arial" panose="020B0604020202020204" pitchFamily="34" charset="0"/>
              </a:rPr>
              <a:t>The IoT and mainstream digital devices play the most significant role in technological innovation for old-age care (Hamblin, 2020).</a:t>
            </a:r>
          </a:p>
          <a:p>
            <a:pPr lvl="0">
              <a:lnSpc>
                <a:spcPct val="150000"/>
              </a:lnSpc>
            </a:pPr>
            <a:r>
              <a:rPr lang="en-GB" sz="1200" dirty="0">
                <a:latin typeface="Arial" panose="020B0604020202020204" pitchFamily="34" charset="0"/>
                <a:cs typeface="Arial" panose="020B0604020202020204" pitchFamily="34" charset="0"/>
              </a:rPr>
              <a:t>Enhanced social connectivity is the greatest advantage of digital technology for the elderly (</a:t>
            </a:r>
            <a:r>
              <a:rPr lang="en-GB" sz="1200" dirty="0" err="1">
                <a:latin typeface="Arial" panose="020B0604020202020204" pitchFamily="34" charset="0"/>
                <a:cs typeface="Arial" panose="020B0604020202020204" pitchFamily="34" charset="0"/>
              </a:rPr>
              <a:t>Kooij</a:t>
            </a:r>
            <a:r>
              <a:rPr lang="en-GB" sz="1200" dirty="0">
                <a:latin typeface="Arial" panose="020B0604020202020204" pitchFamily="34" charset="0"/>
                <a:cs typeface="Arial" panose="020B0604020202020204" pitchFamily="34" charset="0"/>
              </a:rPr>
              <a:t> et al., 2020).</a:t>
            </a:r>
          </a:p>
          <a:p>
            <a:pPr lvl="0">
              <a:lnSpc>
                <a:spcPct val="150000"/>
              </a:lnSpc>
            </a:pPr>
            <a:r>
              <a:rPr lang="en-GB" sz="1200" dirty="0">
                <a:latin typeface="Arial" panose="020B0604020202020204" pitchFamily="34" charset="0"/>
                <a:cs typeface="Arial" panose="020B0604020202020204" pitchFamily="34" charset="0"/>
              </a:rPr>
              <a:t>Digital divide, cyber threats, ethical issues and data privacy concerns pose significant challenges to technology innovation in elderly care (Hamblin, 2020).</a:t>
            </a:r>
          </a:p>
          <a:p>
            <a:endParaRPr lang="en-GB" sz="1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7D7326E-11F5-C032-2AD0-B2AB0C949EC2}"/>
              </a:ext>
            </a:extLst>
          </p:cNvPr>
          <p:cNvPicPr>
            <a:picLocks noChangeAspect="1"/>
          </p:cNvPicPr>
          <p:nvPr/>
        </p:nvPicPr>
        <p:blipFill>
          <a:blip r:embed="rId3"/>
          <a:srcRect t="302"/>
          <a:stretch>
            <a:fillRect/>
          </a:stretch>
        </p:blipFill>
        <p:spPr>
          <a:xfrm>
            <a:off x="6580094" y="179652"/>
            <a:ext cx="5611906" cy="635527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156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21973-12DB-2B54-0001-4B9B0D0CA9EC}"/>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Case studies on elderly care: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Okinawa Centenarian Study</a:t>
            </a:r>
            <a:br>
              <a:rPr lang="en-GB" b="1" dirty="0"/>
            </a:br>
            <a:endParaRPr lang="en-GB" dirty="0"/>
          </a:p>
        </p:txBody>
      </p:sp>
      <p:sp>
        <p:nvSpPr>
          <p:cNvPr id="3" name="Content Placeholder 2">
            <a:extLst>
              <a:ext uri="{FF2B5EF4-FFF2-40B4-BE49-F238E27FC236}">
                <a16:creationId xmlns:a16="http://schemas.microsoft.com/office/drawing/2014/main" id="{154CB191-F87F-B294-649E-798B24D5F9FB}"/>
              </a:ext>
            </a:extLst>
          </p:cNvPr>
          <p:cNvSpPr>
            <a:spLocks noGrp="1"/>
          </p:cNvSpPr>
          <p:nvPr>
            <p:ph idx="1"/>
          </p:nvPr>
        </p:nvSpPr>
        <p:spPr>
          <a:xfrm>
            <a:off x="313765" y="1825624"/>
            <a:ext cx="11627223" cy="5032375"/>
          </a:xfrm>
        </p:spPr>
        <p:txBody>
          <a:bodyPr>
            <a:normAutofit/>
          </a:bodyPr>
          <a:lstStyle/>
          <a:p>
            <a:pPr lvl="0"/>
            <a:r>
              <a:rPr lang="en-GB" sz="2400" dirty="0">
                <a:latin typeface="Arial" panose="020B0604020202020204" pitchFamily="34" charset="0"/>
                <a:cs typeface="Arial" panose="020B0604020202020204" pitchFamily="34" charset="0"/>
              </a:rPr>
              <a:t>The Okinawa Centenarian Study, initiated in 1975 by Makoto Suzuki and his colleagues, offers critical insights into health ageing.</a:t>
            </a:r>
          </a:p>
          <a:p>
            <a:pPr lvl="0"/>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The blue zones in Japan represent ideal field areas for studying healthy ageing (Japan Oe, Weeks and </a:t>
            </a:r>
            <a:r>
              <a:rPr lang="en-GB" sz="2400" dirty="0" err="1">
                <a:latin typeface="Arial" panose="020B0604020202020204" pitchFamily="34" charset="0"/>
                <a:cs typeface="Arial" panose="020B0604020202020204" pitchFamily="34" charset="0"/>
              </a:rPr>
              <a:t>Sartamorn</a:t>
            </a:r>
            <a:r>
              <a:rPr lang="en-GB" sz="2400" dirty="0">
                <a:latin typeface="Arial" panose="020B0604020202020204" pitchFamily="34" charset="0"/>
                <a:cs typeface="Arial" panose="020B0604020202020204" pitchFamily="34" charset="0"/>
              </a:rPr>
              <a:t>, 2025).</a:t>
            </a:r>
          </a:p>
          <a:p>
            <a:pPr lvl="0"/>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90% of the Japanese population lives in the urban areas, which reflects an urgent need for healthy ageing solutions (Japan Oe, Weeks and </a:t>
            </a:r>
            <a:r>
              <a:rPr lang="en-GB" sz="2400" dirty="0" err="1">
                <a:latin typeface="Arial" panose="020B0604020202020204" pitchFamily="34" charset="0"/>
                <a:cs typeface="Arial" panose="020B0604020202020204" pitchFamily="34" charset="0"/>
              </a:rPr>
              <a:t>Sartamorn</a:t>
            </a:r>
            <a:r>
              <a:rPr lang="en-GB" sz="2400" dirty="0">
                <a:latin typeface="Arial" panose="020B0604020202020204" pitchFamily="34" charset="0"/>
                <a:cs typeface="Arial" panose="020B0604020202020204" pitchFamily="34" charset="0"/>
              </a:rPr>
              <a:t>, 2025).</a:t>
            </a:r>
          </a:p>
          <a:p>
            <a:pPr lvl="0"/>
            <a:endParaRPr lang="en-GB" sz="2400" dirty="0">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The case study findings indicate that healthy ageing depends on social connectivity, positive cultural practices and environmental support (Japan Oe, Weeks and </a:t>
            </a:r>
            <a:r>
              <a:rPr lang="en-GB" sz="2400" dirty="0" err="1">
                <a:latin typeface="Arial" panose="020B0604020202020204" pitchFamily="34" charset="0"/>
                <a:cs typeface="Arial" panose="020B0604020202020204" pitchFamily="34" charset="0"/>
              </a:rPr>
              <a:t>Sartamorn</a:t>
            </a:r>
            <a:r>
              <a:rPr lang="en-GB" sz="2400" dirty="0">
                <a:latin typeface="Arial" panose="020B0604020202020204" pitchFamily="34" charset="0"/>
                <a:cs typeface="Arial" panose="020B0604020202020204" pitchFamily="34" charset="0"/>
              </a:rPr>
              <a:t>, 2025).</a:t>
            </a:r>
          </a:p>
          <a:p>
            <a:endParaRPr lang="en-GB" sz="2400" dirty="0"/>
          </a:p>
        </p:txBody>
      </p:sp>
    </p:spTree>
    <p:extLst>
      <p:ext uri="{BB962C8B-B14F-4D97-AF65-F5344CB8AC3E}">
        <p14:creationId xmlns:p14="http://schemas.microsoft.com/office/powerpoint/2010/main" val="726295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6B978-FCE2-A22F-DC11-96BFDB9CC2CA}"/>
              </a:ext>
            </a:extLst>
          </p:cNvPr>
          <p:cNvSpPr>
            <a:spLocks noGrp="1"/>
          </p:cNvSpPr>
          <p:nvPr>
            <p:ph type="title"/>
          </p:nvPr>
        </p:nvSpPr>
        <p:spPr/>
        <p:txBody>
          <a:bodyPr/>
          <a:lstStyle/>
          <a:p>
            <a:r>
              <a:rPr lang="en-GB" b="1" dirty="0">
                <a:solidFill>
                  <a:srgbClr val="002060"/>
                </a:solidFill>
                <a:latin typeface="Arial" panose="020B0604020202020204" pitchFamily="34" charset="0"/>
                <a:cs typeface="Arial" panose="020B0604020202020204" pitchFamily="34" charset="0"/>
              </a:rPr>
              <a:t>Case studies on elderly care: </a:t>
            </a:r>
            <a:br>
              <a:rPr lang="en-GB" b="1" dirty="0">
                <a:solidFill>
                  <a:srgbClr val="002060"/>
                </a:solidFill>
                <a:latin typeface="Arial" panose="020B0604020202020204" pitchFamily="34" charset="0"/>
                <a:cs typeface="Arial" panose="020B0604020202020204" pitchFamily="34" charset="0"/>
              </a:rPr>
            </a:br>
            <a:r>
              <a:rPr lang="en-GB" b="1" dirty="0">
                <a:solidFill>
                  <a:srgbClr val="002060"/>
                </a:solidFill>
                <a:latin typeface="Arial" panose="020B0604020202020204" pitchFamily="34" charset="0"/>
                <a:cs typeface="Arial" panose="020B0604020202020204" pitchFamily="34" charset="0"/>
              </a:rPr>
              <a:t>Okinawa Centenarian Study (Cont’d)</a:t>
            </a:r>
          </a:p>
        </p:txBody>
      </p:sp>
      <p:sp>
        <p:nvSpPr>
          <p:cNvPr id="3" name="Content Placeholder 2">
            <a:extLst>
              <a:ext uri="{FF2B5EF4-FFF2-40B4-BE49-F238E27FC236}">
                <a16:creationId xmlns:a16="http://schemas.microsoft.com/office/drawing/2014/main" id="{23E285F1-A706-0D32-4749-6A51AA7275FB}"/>
              </a:ext>
            </a:extLst>
          </p:cNvPr>
          <p:cNvSpPr>
            <a:spLocks noGrp="1"/>
          </p:cNvSpPr>
          <p:nvPr>
            <p:ph idx="1"/>
          </p:nvPr>
        </p:nvSpPr>
        <p:spPr>
          <a:xfrm>
            <a:off x="394447" y="2004919"/>
            <a:ext cx="7760663" cy="4709646"/>
          </a:xfrm>
        </p:spPr>
        <p:txBody>
          <a:bodyPr>
            <a:normAutofit fontScale="92500" lnSpcReduction="20000"/>
          </a:bodyPr>
          <a:lstStyle/>
          <a:p>
            <a:pPr lvl="0">
              <a:lnSpc>
                <a:spcPct val="160000"/>
              </a:lnSpc>
            </a:pPr>
            <a:r>
              <a:rPr lang="en-GB" sz="2100" dirty="0">
                <a:latin typeface="Arial" panose="020B0604020202020204" pitchFamily="34" charset="0"/>
                <a:cs typeface="Arial" panose="020B0604020202020204" pitchFamily="34" charset="0"/>
              </a:rPr>
              <a:t>The social connectivity dimension reinforces the need for active social engagement, highlighted by the activity theory (</a:t>
            </a:r>
            <a:r>
              <a:rPr lang="en-GB" sz="2100" dirty="0" err="1">
                <a:latin typeface="Arial" panose="020B0604020202020204" pitchFamily="34" charset="0"/>
                <a:cs typeface="Arial" panose="020B0604020202020204" pitchFamily="34" charset="0"/>
              </a:rPr>
              <a:t>Kooij</a:t>
            </a:r>
            <a:r>
              <a:rPr lang="en-GB" sz="2100" dirty="0">
                <a:latin typeface="Arial" panose="020B0604020202020204" pitchFamily="34" charset="0"/>
                <a:cs typeface="Arial" panose="020B0604020202020204" pitchFamily="34" charset="0"/>
              </a:rPr>
              <a:t> et al., 2020).</a:t>
            </a:r>
          </a:p>
          <a:p>
            <a:pPr lvl="0">
              <a:lnSpc>
                <a:spcPct val="160000"/>
              </a:lnSpc>
            </a:pPr>
            <a:r>
              <a:rPr lang="en-GB" sz="2100" dirty="0">
                <a:latin typeface="Arial" panose="020B0604020202020204" pitchFamily="34" charset="0"/>
                <a:cs typeface="Arial" panose="020B0604020202020204" pitchFamily="34" charset="0"/>
              </a:rPr>
              <a:t>The significance of cultural practices in healthy ageing relates to the continuity theory’s emphasis on personal values and beliefs (Moody and Sasser, 2020).</a:t>
            </a:r>
          </a:p>
          <a:p>
            <a:pPr lvl="0">
              <a:lnSpc>
                <a:spcPct val="160000"/>
              </a:lnSpc>
            </a:pPr>
            <a:r>
              <a:rPr lang="en-GB" sz="2100" dirty="0">
                <a:latin typeface="Arial" panose="020B0604020202020204" pitchFamily="34" charset="0"/>
                <a:cs typeface="Arial" panose="020B0604020202020204" pitchFamily="34" charset="0"/>
              </a:rPr>
              <a:t>Internet connectivity and mainstream digital devices play a pivotal role in ensuring social connectivity for the elderly. </a:t>
            </a:r>
          </a:p>
          <a:p>
            <a:pPr lvl="0">
              <a:lnSpc>
                <a:spcPct val="160000"/>
              </a:lnSpc>
            </a:pPr>
            <a:r>
              <a:rPr lang="en-US" sz="2100" dirty="0">
                <a:latin typeface="Arial" panose="020B0604020202020204" pitchFamily="34" charset="0"/>
                <a:cs typeface="Arial" panose="020B0604020202020204" pitchFamily="34" charset="0"/>
              </a:rPr>
              <a:t>Government agencies including the NHS should leverage this potential of </a:t>
            </a:r>
            <a:r>
              <a:rPr lang="en-US" sz="2100" dirty="0" err="1">
                <a:latin typeface="Arial" panose="020B0604020202020204" pitchFamily="34" charset="0"/>
                <a:cs typeface="Arial" panose="020B0604020202020204" pitchFamily="34" charset="0"/>
              </a:rPr>
              <a:t>digitalisation</a:t>
            </a:r>
            <a:r>
              <a:rPr lang="en-US" sz="2100" dirty="0">
                <a:latin typeface="Arial" panose="020B0604020202020204" pitchFamily="34" charset="0"/>
                <a:cs typeface="Arial" panose="020B0604020202020204" pitchFamily="34" charset="0"/>
              </a:rPr>
              <a:t> to ensure healthy living for the elderly. </a:t>
            </a:r>
            <a:endParaRPr lang="en-GB" sz="2100" dirty="0">
              <a:latin typeface="Arial" panose="020B0604020202020204" pitchFamily="34" charset="0"/>
              <a:cs typeface="Arial" panose="020B0604020202020204" pitchFamily="34" charset="0"/>
            </a:endParaRPr>
          </a:p>
          <a:p>
            <a:endParaRPr lang="en-GB" dirty="0"/>
          </a:p>
        </p:txBody>
      </p:sp>
      <p:pic>
        <p:nvPicPr>
          <p:cNvPr id="7" name="Picture 6">
            <a:extLst>
              <a:ext uri="{FF2B5EF4-FFF2-40B4-BE49-F238E27FC236}">
                <a16:creationId xmlns:a16="http://schemas.microsoft.com/office/drawing/2014/main" id="{CA8E9BDD-1BD6-B3B0-7A3B-3C9F6440CF78}"/>
              </a:ext>
            </a:extLst>
          </p:cNvPr>
          <p:cNvPicPr>
            <a:picLocks noChangeAspect="1"/>
          </p:cNvPicPr>
          <p:nvPr/>
        </p:nvPicPr>
        <p:blipFill>
          <a:blip r:embed="rId3"/>
          <a:stretch>
            <a:fillRect/>
          </a:stretch>
        </p:blipFill>
        <p:spPr>
          <a:xfrm>
            <a:off x="8412831" y="2321207"/>
            <a:ext cx="3680779" cy="2385267"/>
          </a:xfrm>
          <a:prstGeom prst="rect">
            <a:avLst/>
          </a:prstGeom>
        </p:spPr>
      </p:pic>
      <p:pic>
        <p:nvPicPr>
          <p:cNvPr id="9" name="Picture 8">
            <a:extLst>
              <a:ext uri="{FF2B5EF4-FFF2-40B4-BE49-F238E27FC236}">
                <a16:creationId xmlns:a16="http://schemas.microsoft.com/office/drawing/2014/main" id="{A0C9CCCD-99B7-FAEC-2650-22F565EAABC9}"/>
              </a:ext>
            </a:extLst>
          </p:cNvPr>
          <p:cNvPicPr>
            <a:picLocks noChangeAspect="1"/>
          </p:cNvPicPr>
          <p:nvPr/>
        </p:nvPicPr>
        <p:blipFill>
          <a:blip r:embed="rId4"/>
          <a:stretch>
            <a:fillRect/>
          </a:stretch>
        </p:blipFill>
        <p:spPr>
          <a:xfrm>
            <a:off x="9453050" y="4962376"/>
            <a:ext cx="1600339" cy="251482"/>
          </a:xfrm>
          <a:prstGeom prst="rect">
            <a:avLst/>
          </a:prstGeom>
        </p:spPr>
      </p:pic>
    </p:spTree>
    <p:extLst>
      <p:ext uri="{BB962C8B-B14F-4D97-AF65-F5344CB8AC3E}">
        <p14:creationId xmlns:p14="http://schemas.microsoft.com/office/powerpoint/2010/main" val="2618407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6CF19-C42D-4159-E9B5-2F0E673194ED}"/>
              </a:ext>
            </a:extLst>
          </p:cNvPr>
          <p:cNvSpPr>
            <a:spLocks noGrp="1"/>
          </p:cNvSpPr>
          <p:nvPr>
            <p:ph type="title"/>
          </p:nvPr>
        </p:nvSpPr>
        <p:spPr>
          <a:xfrm>
            <a:off x="640080" y="325369"/>
            <a:ext cx="4368602" cy="1956841"/>
          </a:xfrm>
        </p:spPr>
        <p:txBody>
          <a:bodyPr anchor="b">
            <a:normAutofit/>
          </a:bodyPr>
          <a:lstStyle/>
          <a:p>
            <a:r>
              <a:rPr lang="en-GB" sz="3400" b="1">
                <a:latin typeface="Arial" panose="020B0604020202020204" pitchFamily="34" charset="0"/>
                <a:cs typeface="Arial" panose="020B0604020202020204" pitchFamily="34" charset="0"/>
              </a:rPr>
              <a:t>Case studies on elderly care: </a:t>
            </a:r>
            <a:br>
              <a:rPr lang="en-GB" sz="3400" b="1">
                <a:latin typeface="Arial" panose="020B0604020202020204" pitchFamily="34" charset="0"/>
                <a:cs typeface="Arial" panose="020B0604020202020204" pitchFamily="34" charset="0"/>
              </a:rPr>
            </a:br>
            <a:r>
              <a:rPr lang="en-GB" sz="3400" b="1">
                <a:latin typeface="Arial" panose="020B0604020202020204" pitchFamily="34" charset="0"/>
                <a:cs typeface="Arial" panose="020B0604020202020204" pitchFamily="34" charset="0"/>
              </a:rPr>
              <a:t>Age UK Case Study</a:t>
            </a:r>
            <a:br>
              <a:rPr lang="en-GB" sz="3400" b="1">
                <a:latin typeface="Times New Roman" panose="02020603050405020304" pitchFamily="18" charset="0"/>
                <a:cs typeface="Times New Roman" panose="02020603050405020304" pitchFamily="18" charset="0"/>
              </a:rPr>
            </a:br>
            <a:endParaRPr lang="en-GB" sz="3400">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EDB352-60C1-881D-5C42-6A49ACF74F69}"/>
              </a:ext>
            </a:extLst>
          </p:cNvPr>
          <p:cNvSpPr>
            <a:spLocks noGrp="1"/>
          </p:cNvSpPr>
          <p:nvPr>
            <p:ph idx="1"/>
          </p:nvPr>
        </p:nvSpPr>
        <p:spPr>
          <a:xfrm>
            <a:off x="330706" y="3040739"/>
            <a:ext cx="7087496" cy="3381804"/>
          </a:xfrm>
        </p:spPr>
        <p:txBody>
          <a:bodyPr>
            <a:normAutofit fontScale="47500" lnSpcReduction="20000"/>
          </a:bodyPr>
          <a:lstStyle/>
          <a:p>
            <a:pPr lvl="0">
              <a:lnSpc>
                <a:spcPct val="150000"/>
              </a:lnSpc>
            </a:pPr>
            <a:r>
              <a:rPr lang="en-GB" sz="2200" dirty="0">
                <a:latin typeface="Arial" panose="020B0604020202020204" pitchFamily="34" charset="0"/>
                <a:cs typeface="Arial" panose="020B0604020202020204" pitchFamily="34" charset="0"/>
              </a:rPr>
              <a:t>Age UK Network is based on networking and collaboration between independent charities for old age services. </a:t>
            </a:r>
          </a:p>
          <a:p>
            <a:pPr lvl="0">
              <a:lnSpc>
                <a:spcPct val="150000"/>
              </a:lnSpc>
            </a:pPr>
            <a:r>
              <a:rPr lang="en-GB" sz="2200" dirty="0">
                <a:latin typeface="Arial" panose="020B0604020202020204" pitchFamily="34" charset="0"/>
                <a:cs typeface="Arial" panose="020B0604020202020204" pitchFamily="34" charset="0"/>
              </a:rPr>
              <a:t>It supports the inclusion of older persons based on clinical and advisory support (Age UK, 2025).</a:t>
            </a:r>
          </a:p>
          <a:p>
            <a:pPr lvl="0">
              <a:lnSpc>
                <a:spcPct val="150000"/>
              </a:lnSpc>
            </a:pPr>
            <a:r>
              <a:rPr lang="en-GB" sz="2200" dirty="0">
                <a:latin typeface="Arial" panose="020B0604020202020204" pitchFamily="34" charset="0"/>
                <a:cs typeface="Arial" panose="020B0604020202020204" pitchFamily="34" charset="0"/>
              </a:rPr>
              <a:t>Age UK also helps older persons develop a community of friends through online chat and in-person interactions (Age UK, 2025).</a:t>
            </a:r>
          </a:p>
          <a:p>
            <a:pPr lvl="0">
              <a:lnSpc>
                <a:spcPct val="150000"/>
              </a:lnSpc>
            </a:pPr>
            <a:r>
              <a:rPr lang="en-GB" sz="2200" dirty="0">
                <a:latin typeface="Arial" panose="020B0604020202020204" pitchFamily="34" charset="0"/>
                <a:cs typeface="Arial" panose="020B0604020202020204" pitchFamily="34" charset="0"/>
              </a:rPr>
              <a:t>The organisation’s strategy of digital inclusion is based on the use of information technology and internet connectivity (Hamblin, 2020).</a:t>
            </a:r>
          </a:p>
          <a:p>
            <a:pPr lvl="0">
              <a:lnSpc>
                <a:spcPct val="150000"/>
              </a:lnSpc>
            </a:pPr>
            <a:r>
              <a:rPr lang="en-GB" sz="2200" dirty="0">
                <a:latin typeface="Arial" panose="020B0604020202020204" pitchFamily="34" charset="0"/>
                <a:cs typeface="Arial" panose="020B0604020202020204" pitchFamily="34" charset="0"/>
              </a:rPr>
              <a:t>Digital inclusion supports the overall psychological and social well-being of older persons. </a:t>
            </a:r>
          </a:p>
          <a:p>
            <a:pPr lvl="0">
              <a:lnSpc>
                <a:spcPct val="150000"/>
              </a:lnSpc>
            </a:pPr>
            <a:r>
              <a:rPr lang="en-US" sz="2200" dirty="0">
                <a:latin typeface="Arial" panose="020B0604020202020204" pitchFamily="34" charset="0"/>
                <a:cs typeface="Arial" panose="020B0604020202020204" pitchFamily="34" charset="0"/>
              </a:rPr>
              <a:t>This case study showcases how digital inclusion replaces social isolation with active social engagement.</a:t>
            </a:r>
          </a:p>
          <a:p>
            <a:pPr lvl="0">
              <a:lnSpc>
                <a:spcPct val="150000"/>
              </a:lnSpc>
            </a:pPr>
            <a:r>
              <a:rPr lang="en-US" sz="2200" dirty="0">
                <a:latin typeface="Arial" panose="020B0604020202020204" pitchFamily="34" charset="0"/>
                <a:cs typeface="Arial" panose="020B0604020202020204" pitchFamily="34" charset="0"/>
              </a:rPr>
              <a:t>However, health inequality and perceived discrimination in the UK pose significant challenges to digital inclusion (Maletta et al., 2023).</a:t>
            </a:r>
          </a:p>
          <a:p>
            <a:pPr lvl="0"/>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187763E-FCD7-50FA-BFA0-FE9DE99501DF}"/>
              </a:ext>
            </a:extLst>
          </p:cNvPr>
          <p:cNvPicPr>
            <a:picLocks noChangeAspect="1"/>
          </p:cNvPicPr>
          <p:nvPr/>
        </p:nvPicPr>
        <p:blipFill>
          <a:blip r:embed="rId3"/>
          <a:srcRect t="302"/>
          <a:stretch>
            <a:fillRect/>
          </a:stretch>
        </p:blipFill>
        <p:spPr>
          <a:xfrm>
            <a:off x="7308333" y="603297"/>
            <a:ext cx="4552961" cy="453920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01151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DC37F-8833-5869-A280-630ED8E5460E}"/>
              </a:ext>
            </a:extLst>
          </p:cNvPr>
          <p:cNvSpPr>
            <a:spLocks noGrp="1"/>
          </p:cNvSpPr>
          <p:nvPr>
            <p:ph type="title"/>
          </p:nvPr>
        </p:nvSpPr>
        <p:spPr/>
        <p:txBody>
          <a:bodyPr/>
          <a:lstStyle/>
          <a:p>
            <a:pPr algn="ctr"/>
            <a:r>
              <a:rPr lang="en-GB" b="1" dirty="0">
                <a:solidFill>
                  <a:srgbClr val="002060"/>
                </a:solidFill>
                <a:latin typeface="Arial" panose="020B0604020202020204" pitchFamily="34" charset="0"/>
                <a:cs typeface="Arial" panose="020B0604020202020204" pitchFamily="34" charset="0"/>
              </a:rPr>
              <a:t>Recommendations for empowering older persons in the UK</a:t>
            </a:r>
          </a:p>
        </p:txBody>
      </p:sp>
      <p:sp>
        <p:nvSpPr>
          <p:cNvPr id="3" name="Content Placeholder 2">
            <a:extLst>
              <a:ext uri="{FF2B5EF4-FFF2-40B4-BE49-F238E27FC236}">
                <a16:creationId xmlns:a16="http://schemas.microsoft.com/office/drawing/2014/main" id="{389A9CEA-2F7B-810D-0A88-A9668AF82ED8}"/>
              </a:ext>
            </a:extLst>
          </p:cNvPr>
          <p:cNvSpPr>
            <a:spLocks noGrp="1"/>
          </p:cNvSpPr>
          <p:nvPr>
            <p:ph idx="1"/>
          </p:nvPr>
        </p:nvSpPr>
        <p:spPr>
          <a:xfrm>
            <a:off x="304800" y="1948820"/>
            <a:ext cx="8104093" cy="4711955"/>
          </a:xfrm>
        </p:spPr>
        <p:txBody>
          <a:bodyPr>
            <a:normAutofit fontScale="77500" lnSpcReduction="20000"/>
          </a:bodyPr>
          <a:lstStyle/>
          <a:p>
            <a:pPr lvl="0">
              <a:lnSpc>
                <a:spcPct val="150000"/>
              </a:lnSpc>
            </a:pPr>
            <a:r>
              <a:rPr lang="en-GB" sz="2200" dirty="0">
                <a:latin typeface="Arial" panose="020B0604020202020204" pitchFamily="34" charset="0"/>
                <a:cs typeface="Arial" panose="020B0604020202020204" pitchFamily="34" charset="0"/>
              </a:rPr>
              <a:t>The adoption of digital technology relieves the excessive burden on the caregivers and enhances older persons’ well-being (Hamblin, 2020).</a:t>
            </a:r>
          </a:p>
          <a:p>
            <a:pPr lvl="0">
              <a:lnSpc>
                <a:spcPct val="150000"/>
              </a:lnSpc>
            </a:pPr>
            <a:endParaRPr lang="en-GB" sz="2200" dirty="0">
              <a:latin typeface="Arial" panose="020B0604020202020204" pitchFamily="34" charset="0"/>
              <a:cs typeface="Arial" panose="020B0604020202020204" pitchFamily="34" charset="0"/>
            </a:endParaRPr>
          </a:p>
          <a:p>
            <a:pPr lvl="0">
              <a:lnSpc>
                <a:spcPct val="150000"/>
              </a:lnSpc>
            </a:pPr>
            <a:r>
              <a:rPr lang="en-GB" sz="2200" dirty="0">
                <a:latin typeface="Arial" panose="020B0604020202020204" pitchFamily="34" charset="0"/>
                <a:cs typeface="Arial" panose="020B0604020202020204" pitchFamily="34" charset="0"/>
              </a:rPr>
              <a:t>Industry 4.0 technology must be adopted to improve health monitoring, social engagement and quality of life for the elderly.</a:t>
            </a:r>
          </a:p>
          <a:p>
            <a:pPr lvl="0">
              <a:lnSpc>
                <a:spcPct val="150000"/>
              </a:lnSpc>
            </a:pPr>
            <a:r>
              <a:rPr lang="en-GB" sz="2200" dirty="0">
                <a:latin typeface="Arial" panose="020B0604020202020204" pitchFamily="34" charset="0"/>
                <a:cs typeface="Arial" panose="020B0604020202020204" pitchFamily="34" charset="0"/>
              </a:rPr>
              <a:t> </a:t>
            </a:r>
          </a:p>
          <a:p>
            <a:pPr lvl="0">
              <a:lnSpc>
                <a:spcPct val="150000"/>
              </a:lnSpc>
            </a:pPr>
            <a:r>
              <a:rPr lang="en-GB" sz="2200" dirty="0">
                <a:latin typeface="Arial" panose="020B0604020202020204" pitchFamily="34" charset="0"/>
                <a:cs typeface="Arial" panose="020B0604020202020204" pitchFamily="34" charset="0"/>
              </a:rPr>
              <a:t>AI and machine learning can be used to tailor care provisions as per the cultural values of older persons (Moody and Sasser, 2020).</a:t>
            </a:r>
          </a:p>
          <a:p>
            <a:pPr lvl="0">
              <a:lnSpc>
                <a:spcPct val="150000"/>
              </a:lnSpc>
            </a:pPr>
            <a:endParaRPr lang="en-GB" sz="2200" dirty="0">
              <a:latin typeface="Arial" panose="020B0604020202020204" pitchFamily="34" charset="0"/>
              <a:cs typeface="Arial" panose="020B0604020202020204" pitchFamily="34" charset="0"/>
            </a:endParaRPr>
          </a:p>
          <a:p>
            <a:pPr lvl="0">
              <a:lnSpc>
                <a:spcPct val="150000"/>
              </a:lnSpc>
            </a:pPr>
            <a:r>
              <a:rPr lang="en-GB" sz="2200" dirty="0">
                <a:latin typeface="Arial" panose="020B0604020202020204" pitchFamily="34" charset="0"/>
                <a:cs typeface="Arial" panose="020B0604020202020204" pitchFamily="34" charset="0"/>
              </a:rPr>
              <a:t>Policymakers must address the concerns related to the digital divide cyber cybersecurity and data privacy in technological innovation (Hamblin, 2020).</a:t>
            </a:r>
          </a:p>
          <a:p>
            <a:endParaRPr lang="en-GB" sz="2200" dirty="0"/>
          </a:p>
        </p:txBody>
      </p:sp>
      <p:pic>
        <p:nvPicPr>
          <p:cNvPr id="5" name="Picture 4">
            <a:extLst>
              <a:ext uri="{FF2B5EF4-FFF2-40B4-BE49-F238E27FC236}">
                <a16:creationId xmlns:a16="http://schemas.microsoft.com/office/drawing/2014/main" id="{803873DC-D79E-995C-BE7A-40AAAE159346}"/>
              </a:ext>
            </a:extLst>
          </p:cNvPr>
          <p:cNvPicPr>
            <a:picLocks noChangeAspect="1"/>
          </p:cNvPicPr>
          <p:nvPr/>
        </p:nvPicPr>
        <p:blipFill>
          <a:blip r:embed="rId3"/>
          <a:stretch>
            <a:fillRect/>
          </a:stretch>
        </p:blipFill>
        <p:spPr>
          <a:xfrm>
            <a:off x="8520731" y="2086060"/>
            <a:ext cx="3596952" cy="2339543"/>
          </a:xfrm>
          <a:prstGeom prst="rect">
            <a:avLst/>
          </a:prstGeom>
        </p:spPr>
      </p:pic>
      <p:pic>
        <p:nvPicPr>
          <p:cNvPr id="7" name="Picture 6">
            <a:extLst>
              <a:ext uri="{FF2B5EF4-FFF2-40B4-BE49-F238E27FC236}">
                <a16:creationId xmlns:a16="http://schemas.microsoft.com/office/drawing/2014/main" id="{C7DF9610-8A4C-663C-292E-9EEF52F260C1}"/>
              </a:ext>
            </a:extLst>
          </p:cNvPr>
          <p:cNvPicPr>
            <a:picLocks noChangeAspect="1"/>
          </p:cNvPicPr>
          <p:nvPr/>
        </p:nvPicPr>
        <p:blipFill>
          <a:blip r:embed="rId4"/>
          <a:stretch>
            <a:fillRect/>
          </a:stretch>
        </p:blipFill>
        <p:spPr>
          <a:xfrm>
            <a:off x="9519038" y="4820975"/>
            <a:ext cx="1600339" cy="251482"/>
          </a:xfrm>
          <a:prstGeom prst="rect">
            <a:avLst/>
          </a:prstGeom>
        </p:spPr>
      </p:pic>
    </p:spTree>
    <p:extLst>
      <p:ext uri="{BB962C8B-B14F-4D97-AF65-F5344CB8AC3E}">
        <p14:creationId xmlns:p14="http://schemas.microsoft.com/office/powerpoint/2010/main" val="3560428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01BC59A-AD92-A4F3-58E8-EBA1805B58D1}"/>
              </a:ext>
            </a:extLst>
          </p:cNvPr>
          <p:cNvPicPr>
            <a:picLocks noChangeAspect="1"/>
          </p:cNvPicPr>
          <p:nvPr/>
        </p:nvPicPr>
        <p:blipFill>
          <a:blip r:embed="rId3">
            <a:alphaModFix amt="60000"/>
          </a:blip>
          <a:srcRect t="1775" b="13638"/>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23673449-5D63-B1A4-970F-62644EAB8CAE}"/>
              </a:ext>
            </a:extLst>
          </p:cNvPr>
          <p:cNvSpPr>
            <a:spLocks noGrp="1"/>
          </p:cNvSpPr>
          <p:nvPr>
            <p:ph type="title"/>
          </p:nvPr>
        </p:nvSpPr>
        <p:spPr>
          <a:xfrm>
            <a:off x="1198181" y="728906"/>
            <a:ext cx="9792471" cy="2057037"/>
          </a:xfrm>
        </p:spPr>
        <p:txBody>
          <a:bodyPr>
            <a:normAutofit/>
          </a:bodyPr>
          <a:lstStyle/>
          <a:p>
            <a:r>
              <a:rPr lang="en-GB" b="1" dirty="0">
                <a:solidFill>
                  <a:srgbClr val="FFFFFF"/>
                </a:solidFill>
                <a:latin typeface="Arial" panose="020B0604020202020204" pitchFamily="34" charset="0"/>
                <a:cs typeface="Arial" panose="020B0604020202020204" pitchFamily="34" charset="0"/>
              </a:rPr>
              <a:t>Conclusion </a:t>
            </a:r>
            <a:br>
              <a:rPr lang="en-GB" b="1" dirty="0">
                <a:solidFill>
                  <a:srgbClr val="FFFFFF"/>
                </a:solidFill>
                <a:latin typeface="Times New Roman" panose="02020603050405020304" pitchFamily="18" charset="0"/>
                <a:cs typeface="Times New Roman" panose="02020603050405020304" pitchFamily="18" charset="0"/>
              </a:rPr>
            </a:br>
            <a:endParaRPr lang="en-GB" dirty="0">
              <a:solidFill>
                <a:srgbClr val="FFFFFF"/>
              </a:solidFill>
              <a:latin typeface="Times New Roman" panose="02020603050405020304" pitchFamily="18" charset="0"/>
              <a:cs typeface="Times New Roman" panose="02020603050405020304" pitchFamily="18" charset="0"/>
            </a:endParaRPr>
          </a:p>
        </p:txBody>
      </p:sp>
      <p:graphicFrame>
        <p:nvGraphicFramePr>
          <p:cNvPr id="13" name="Content Placeholder 2">
            <a:extLst>
              <a:ext uri="{FF2B5EF4-FFF2-40B4-BE49-F238E27FC236}">
                <a16:creationId xmlns:a16="http://schemas.microsoft.com/office/drawing/2014/main" id="{B8AA700B-8099-8A6A-526E-EE974C3A3C3B}"/>
              </a:ext>
            </a:extLst>
          </p:cNvPr>
          <p:cNvGraphicFramePr>
            <a:graphicFrameLocks noGrp="1"/>
          </p:cNvGraphicFramePr>
          <p:nvPr>
            <p:ph idx="1"/>
          </p:nvPr>
        </p:nvGraphicFramePr>
        <p:xfrm>
          <a:off x="1198181" y="2957665"/>
          <a:ext cx="9792471" cy="31714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6444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CC79A-76A3-396A-0244-1C4AA7298311}"/>
              </a:ext>
            </a:extLst>
          </p:cNvPr>
          <p:cNvSpPr>
            <a:spLocks noGrp="1"/>
          </p:cNvSpPr>
          <p:nvPr>
            <p:ph type="title"/>
          </p:nvPr>
        </p:nvSpPr>
        <p:spPr/>
        <p:txBody>
          <a:bodyPr/>
          <a:lstStyle/>
          <a:p>
            <a:pPr algn="ctr"/>
            <a:r>
              <a:rPr lang="en-IN" b="1" dirty="0">
                <a:solidFill>
                  <a:srgbClr val="002060"/>
                </a:solidFill>
                <a:latin typeface="Arial" panose="020B0604020202020204" pitchFamily="34" charset="0"/>
                <a:cs typeface="Arial" panose="020B0604020202020204" pitchFamily="34" charset="0"/>
              </a:rPr>
              <a:t>Reference List </a:t>
            </a:r>
            <a:endParaRPr lang="en-GB"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C02181-7E10-9F17-985F-5380147A2335}"/>
              </a:ext>
            </a:extLst>
          </p:cNvPr>
          <p:cNvSpPr>
            <a:spLocks noGrp="1"/>
          </p:cNvSpPr>
          <p:nvPr>
            <p:ph idx="1"/>
          </p:nvPr>
        </p:nvSpPr>
        <p:spPr>
          <a:xfrm>
            <a:off x="544606" y="1484967"/>
            <a:ext cx="11102788" cy="4351338"/>
          </a:xfrm>
        </p:spPr>
        <p:txBody>
          <a:bodyPr>
            <a:normAutofit fontScale="25000" lnSpcReduction="20000"/>
          </a:bodyPr>
          <a:lstStyle/>
          <a:p>
            <a:pPr>
              <a:lnSpc>
                <a:spcPct val="170000"/>
              </a:lnSpc>
            </a:pPr>
            <a:r>
              <a:rPr lang="en-GB" sz="3600" dirty="0">
                <a:latin typeface="Arial" panose="020B0604020202020204" pitchFamily="34" charset="0"/>
                <a:cs typeface="Arial" panose="020B0604020202020204" pitchFamily="34" charset="0"/>
              </a:rPr>
              <a:t>Age UK (2024) </a:t>
            </a:r>
            <a:r>
              <a:rPr lang="en-GB" sz="3600" i="1" dirty="0">
                <a:latin typeface="Arial" panose="020B0604020202020204" pitchFamily="34" charset="0"/>
                <a:cs typeface="Arial" panose="020B0604020202020204" pitchFamily="34" charset="0"/>
              </a:rPr>
              <a:t>State of Health and Care of Older People in England 2024</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https://www.ageuk.org.uk/discover/2024/september/state-of-health-and-care-of-older-people-in-england-2024/</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Age UK (2025) </a:t>
            </a:r>
            <a:r>
              <a:rPr lang="en-GB" sz="3600" i="1" dirty="0">
                <a:latin typeface="Arial" panose="020B0604020202020204" pitchFamily="34" charset="0"/>
                <a:cs typeface="Arial" panose="020B0604020202020204" pitchFamily="34" charset="0"/>
              </a:rPr>
              <a:t>UK Network of Age-friendly Communities</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UK Network of Age-friendly Communities | Centre for Ageing Better</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Ageing Better (2025) </a:t>
            </a:r>
            <a:r>
              <a:rPr lang="en-GB" sz="3600" i="1" dirty="0">
                <a:latin typeface="Arial" panose="020B0604020202020204" pitchFamily="34" charset="0"/>
                <a:cs typeface="Arial" panose="020B0604020202020204" pitchFamily="34" charset="0"/>
              </a:rPr>
              <a:t>Our Ageing Population | The State of Ageing 2023-24</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https://ageing-better.org.uk/our-ageing-population-state-ageing-2023-4</a:t>
            </a:r>
            <a:endParaRPr lang="en-GB" sz="3600" dirty="0">
              <a:latin typeface="Arial" panose="020B0604020202020204" pitchFamily="34" charset="0"/>
              <a:cs typeface="Arial" panose="020B0604020202020204" pitchFamily="34" charset="0"/>
            </a:endParaRPr>
          </a:p>
          <a:p>
            <a:pPr>
              <a:lnSpc>
                <a:spcPct val="170000"/>
              </a:lnSpc>
            </a:pPr>
            <a:r>
              <a:rPr lang="en-GB" sz="3600" dirty="0" err="1">
                <a:latin typeface="Arial" panose="020B0604020202020204" pitchFamily="34" charset="0"/>
                <a:cs typeface="Arial" panose="020B0604020202020204" pitchFamily="34" charset="0"/>
              </a:rPr>
              <a:t>Balezdrova</a:t>
            </a:r>
            <a:r>
              <a:rPr lang="en-GB" sz="3600" dirty="0">
                <a:latin typeface="Arial" panose="020B0604020202020204" pitchFamily="34" charset="0"/>
                <a:cs typeface="Arial" panose="020B0604020202020204" pitchFamily="34" charset="0"/>
              </a:rPr>
              <a:t>, N., Choi, D. and Lam, B., (2019). ‘Invisible Minorities’: Exploring Improvement Strategies for Social Care Services aimed at Elderly Immigrants in the UK using Co.’ </a:t>
            </a:r>
            <a:r>
              <a:rPr lang="en-GB" sz="3600" i="1" dirty="0">
                <a:latin typeface="Arial" panose="020B0604020202020204" pitchFamily="34" charset="0"/>
                <a:cs typeface="Arial" panose="020B0604020202020204" pitchFamily="34" charset="0"/>
              </a:rPr>
              <a:t>Design Methods</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https://www.researchgate.net/profile/Nevena-Balezdrova/publication/337487440_'Invisible_Minorities'_Exploring_Improvement_Strategies_for_Social_Care_Services_aimed_at_Elderly_Immigrants_in_the_UK_using_Co-Design_Methods/links/5ddbb9ff92851c1fedafc4b1/Invisible-Minorities-Exploring-Improvement-Strategies-for-Social-Care-Services-aimed-at-Elderly-Immigrants-in-the-UK-using-Co-Design-Methods.pdf</a:t>
            </a:r>
          </a:p>
          <a:p>
            <a:pPr>
              <a:lnSpc>
                <a:spcPct val="170000"/>
              </a:lnSpc>
            </a:pPr>
            <a:r>
              <a:rPr lang="en-US" sz="3600" dirty="0">
                <a:latin typeface="Arial" panose="020B0604020202020204" pitchFamily="34" charset="0"/>
                <a:cs typeface="Arial" panose="020B0604020202020204" pitchFamily="34" charset="0"/>
              </a:rPr>
              <a:t>Barnes, D., Boland, B., Linhart, K. and Wilson, K., (2017). ‘</a:t>
            </a:r>
            <a:r>
              <a:rPr lang="en-US" sz="3600" dirty="0" err="1">
                <a:latin typeface="Arial" panose="020B0604020202020204" pitchFamily="34" charset="0"/>
                <a:cs typeface="Arial" panose="020B0604020202020204" pitchFamily="34" charset="0"/>
              </a:rPr>
              <a:t>Personalisation</a:t>
            </a:r>
            <a:r>
              <a:rPr lang="en-US" sz="3600" dirty="0">
                <a:latin typeface="Arial" panose="020B0604020202020204" pitchFamily="34" charset="0"/>
                <a:cs typeface="Arial" panose="020B0604020202020204" pitchFamily="34" charset="0"/>
              </a:rPr>
              <a:t> and social care assessment–the Care Act 2014.’ </a:t>
            </a:r>
            <a:r>
              <a:rPr lang="en-US" sz="3600" dirty="0" err="1">
                <a:latin typeface="Arial" panose="020B0604020202020204" pitchFamily="34" charset="0"/>
                <a:cs typeface="Arial" panose="020B0604020202020204" pitchFamily="34" charset="0"/>
              </a:rPr>
              <a:t>BJPsych</a:t>
            </a:r>
            <a:r>
              <a:rPr lang="en-US" sz="3600" dirty="0">
                <a:latin typeface="Arial" panose="020B0604020202020204" pitchFamily="34" charset="0"/>
                <a:cs typeface="Arial" panose="020B0604020202020204" pitchFamily="34" charset="0"/>
              </a:rPr>
              <a:t> Bulletin, 41(3), pp.176-180. https://www.cambridge.org/core/services/aop-cambridge-core/content/view/ADE7C621B17CFB09E8D3B01E024FF8E1/S205646940000351Xa.pdf/div-class-title-personalisation-and-social-care-assessment-the-care-act-2014-div.pdf</a:t>
            </a:r>
          </a:p>
          <a:p>
            <a:pPr>
              <a:lnSpc>
                <a:spcPct val="170000"/>
              </a:lnSpc>
            </a:pPr>
            <a:r>
              <a:rPr lang="en-GB" sz="3600" dirty="0">
                <a:latin typeface="Arial" panose="020B0604020202020204" pitchFamily="34" charset="0"/>
                <a:cs typeface="Arial" panose="020B0604020202020204" pitchFamily="34" charset="0"/>
              </a:rPr>
              <a:t>Berg (2025) </a:t>
            </a:r>
            <a:r>
              <a:rPr lang="en-GB" sz="3600" i="1" dirty="0">
                <a:latin typeface="Arial" panose="020B0604020202020204" pitchFamily="34" charset="0"/>
                <a:cs typeface="Arial" panose="020B0604020202020204" pitchFamily="34" charset="0"/>
              </a:rPr>
              <a:t>What is a residential care home?</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What is a residential care home?</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Fyfe (2025) </a:t>
            </a:r>
            <a:r>
              <a:rPr lang="en-GB" sz="3600" i="1" dirty="0">
                <a:latin typeface="Arial" panose="020B0604020202020204" pitchFamily="34" charset="0"/>
                <a:cs typeface="Arial" panose="020B0604020202020204" pitchFamily="34" charset="0"/>
              </a:rPr>
              <a:t>Types of care homes in the UK: how do you choose?</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Types of care homes in the UK: how do you choose? - Eldering</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Gardiner, C., Geldenhuys, G. and Gott, M., (2018). ‘Interventions to reduce social isolation and loneliness among older people: an integrative review.’ </a:t>
            </a:r>
            <a:r>
              <a:rPr lang="en-GB" sz="3600" i="1" dirty="0">
                <a:latin typeface="Arial" panose="020B0604020202020204" pitchFamily="34" charset="0"/>
                <a:cs typeface="Arial" panose="020B0604020202020204" pitchFamily="34" charset="0"/>
              </a:rPr>
              <a:t>Health &amp; social care in the community</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26</a:t>
            </a:r>
            <a:r>
              <a:rPr lang="en-GB" sz="3600" dirty="0">
                <a:latin typeface="Arial" panose="020B0604020202020204" pitchFamily="34" charset="0"/>
                <a:cs typeface="Arial" panose="020B0604020202020204" pitchFamily="34" charset="0"/>
              </a:rPr>
              <a:t>(2), pp.147-157. </a:t>
            </a:r>
            <a:r>
              <a:rPr lang="en-GB" sz="3600" u="sng" dirty="0">
                <a:latin typeface="Arial" panose="020B0604020202020204" pitchFamily="34" charset="0"/>
                <a:cs typeface="Arial" panose="020B0604020202020204" pitchFamily="34" charset="0"/>
              </a:rPr>
              <a:t>https://onlinelibrary.wiley.com/doi/pdf/10.1111/hsc.12367</a:t>
            </a:r>
          </a:p>
          <a:p>
            <a:pPr>
              <a:lnSpc>
                <a:spcPct val="170000"/>
              </a:lnSpc>
            </a:pPr>
            <a:r>
              <a:rPr lang="en-US" sz="3600" dirty="0" err="1">
                <a:latin typeface="Arial" panose="020B0604020202020204" pitchFamily="34" charset="0"/>
                <a:cs typeface="Arial" panose="020B0604020202020204" pitchFamily="34" charset="0"/>
              </a:rPr>
              <a:t>Gonot-Schoupinsky</a:t>
            </a:r>
            <a:r>
              <a:rPr lang="en-US" sz="3600" dirty="0">
                <a:latin typeface="Arial" panose="020B0604020202020204" pitchFamily="34" charset="0"/>
                <a:cs typeface="Arial" panose="020B0604020202020204" pitchFamily="34" charset="0"/>
              </a:rPr>
              <a:t>, F., Garip, G. and Sheffield, D., (2022). ‘The engage-disengage model as an inclusive model for the promotion of healthy and successful aging in the oldest-old.’ Activities, Adaptation &amp; Aging, 46(2), pp.159-181. https://www.tandfonline.com/doi/pdf/10.1080/01924788.2021.1970892</a:t>
            </a:r>
          </a:p>
          <a:p>
            <a:pPr>
              <a:lnSpc>
                <a:spcPct val="170000"/>
              </a:lnSpc>
            </a:pPr>
            <a:r>
              <a:rPr lang="en-GB" sz="3600" dirty="0">
                <a:latin typeface="Arial" panose="020B0604020202020204" pitchFamily="34" charset="0"/>
                <a:cs typeface="Arial" panose="020B0604020202020204" pitchFamily="34" charset="0"/>
              </a:rPr>
              <a:t>Hamblin, K., (2020). ‘Technology and social care in a digital world: challenges and opportunities in the UK.’ </a:t>
            </a:r>
            <a:r>
              <a:rPr lang="en-GB" sz="3600" i="1" dirty="0">
                <a:latin typeface="Arial" panose="020B0604020202020204" pitchFamily="34" charset="0"/>
                <a:cs typeface="Arial" panose="020B0604020202020204" pitchFamily="34" charset="0"/>
              </a:rPr>
              <a:t>Journal of Enabling Technologies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14</a:t>
            </a:r>
            <a:r>
              <a:rPr lang="en-GB" sz="3600" dirty="0">
                <a:latin typeface="Arial" panose="020B0604020202020204" pitchFamily="34" charset="0"/>
                <a:cs typeface="Arial" panose="020B0604020202020204" pitchFamily="34" charset="0"/>
              </a:rPr>
              <a:t>(2), pp.115-125. </a:t>
            </a:r>
            <a:r>
              <a:rPr lang="en-GB" sz="3600" u="sng" dirty="0">
                <a:latin typeface="Arial" panose="020B0604020202020204" pitchFamily="34" charset="0"/>
                <a:cs typeface="Arial" panose="020B0604020202020204" pitchFamily="34" charset="0"/>
              </a:rPr>
              <a:t>https://eprints.whiterose.ac.uk/162230/3/Technology%20and%20Social%20Care%20in%20a%20Digital%20World-%20Challenges%20and%20Opportunities%20in%20the%20UK%2002.05.20%20R&amp;R%20WRD.pdf</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Health Times (2024) </a:t>
            </a:r>
            <a:r>
              <a:rPr lang="en-GB" sz="3600" i="1" dirty="0">
                <a:latin typeface="Arial" panose="020B0604020202020204" pitchFamily="34" charset="0"/>
                <a:cs typeface="Arial" panose="020B0604020202020204" pitchFamily="34" charset="0"/>
              </a:rPr>
              <a:t>What is residential care</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What is residential care? | Health Times</a:t>
            </a:r>
            <a:endParaRPr lang="en-GB" sz="3600" dirty="0">
              <a:latin typeface="Arial" panose="020B0604020202020204" pitchFamily="34" charset="0"/>
              <a:cs typeface="Arial" panose="020B0604020202020204" pitchFamily="34"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5035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076CC-E506-C665-5194-A816A53DB371}"/>
              </a:ext>
            </a:extLst>
          </p:cNvPr>
          <p:cNvSpPr>
            <a:spLocks noGrp="1"/>
          </p:cNvSpPr>
          <p:nvPr>
            <p:ph type="title"/>
          </p:nvPr>
        </p:nvSpPr>
        <p:spPr/>
        <p:txBody>
          <a:bodyPr/>
          <a:lstStyle/>
          <a:p>
            <a:pPr algn="ctr"/>
            <a:r>
              <a:rPr lang="en-IN" b="1" dirty="0">
                <a:solidFill>
                  <a:srgbClr val="002060"/>
                </a:solidFill>
                <a:latin typeface="Arial" panose="020B0604020202020204" pitchFamily="34" charset="0"/>
                <a:cs typeface="Arial" panose="020B0604020202020204" pitchFamily="34" charset="0"/>
              </a:rPr>
              <a:t>Reference List (Cont’d)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5E3ECB-F1F3-F665-0758-9ACE79F3323D}"/>
              </a:ext>
            </a:extLst>
          </p:cNvPr>
          <p:cNvSpPr>
            <a:spLocks noGrp="1"/>
          </p:cNvSpPr>
          <p:nvPr>
            <p:ph idx="1"/>
          </p:nvPr>
        </p:nvSpPr>
        <p:spPr/>
        <p:txBody>
          <a:bodyPr>
            <a:normAutofit fontScale="25000" lnSpcReduction="20000"/>
          </a:bodyPr>
          <a:lstStyle/>
          <a:p>
            <a:pPr>
              <a:lnSpc>
                <a:spcPct val="170000"/>
              </a:lnSpc>
            </a:pPr>
            <a:r>
              <a:rPr lang="en-GB" sz="3600" dirty="0">
                <a:latin typeface="Arial" panose="020B0604020202020204" pitchFamily="34" charset="0"/>
                <a:cs typeface="Arial" panose="020B0604020202020204" pitchFamily="34" charset="0"/>
              </a:rPr>
              <a:t>Khan, H.T., Addo, K.M. and Findlay, H., (2024). ‘Public health challenges and responses to the growing ageing populations.’ </a:t>
            </a:r>
            <a:r>
              <a:rPr lang="en-GB" sz="3600" i="1" dirty="0">
                <a:latin typeface="Arial" panose="020B0604020202020204" pitchFamily="34" charset="0"/>
                <a:cs typeface="Arial" panose="020B0604020202020204" pitchFamily="34" charset="0"/>
              </a:rPr>
              <a:t>Public Health Challenges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3</a:t>
            </a:r>
            <a:r>
              <a:rPr lang="en-GB" sz="3600" dirty="0">
                <a:latin typeface="Arial" panose="020B0604020202020204" pitchFamily="34" charset="0"/>
                <a:cs typeface="Arial" panose="020B0604020202020204" pitchFamily="34" charset="0"/>
              </a:rPr>
              <a:t>(3), p.e213. </a:t>
            </a:r>
            <a:r>
              <a:rPr lang="en-GB" sz="3600" u="sng" dirty="0">
                <a:latin typeface="Arial" panose="020B0604020202020204" pitchFamily="34" charset="0"/>
                <a:cs typeface="Arial" panose="020B0604020202020204" pitchFamily="34" charset="0"/>
              </a:rPr>
              <a:t>Public Health Challenges and Responses to the Growing Ageing Populations - Khan - 2024 - Public Health Challenges - Wiley Online Library</a:t>
            </a:r>
            <a:endParaRPr lang="en-GB" sz="3600" dirty="0">
              <a:latin typeface="Arial" panose="020B0604020202020204" pitchFamily="34" charset="0"/>
              <a:cs typeface="Arial" panose="020B0604020202020204" pitchFamily="34" charset="0"/>
            </a:endParaRPr>
          </a:p>
          <a:p>
            <a:pPr>
              <a:lnSpc>
                <a:spcPct val="170000"/>
              </a:lnSpc>
            </a:pPr>
            <a:r>
              <a:rPr lang="en-GB" sz="3600" dirty="0" err="1">
                <a:latin typeface="Arial" panose="020B0604020202020204" pitchFamily="34" charset="0"/>
                <a:cs typeface="Arial" panose="020B0604020202020204" pitchFamily="34" charset="0"/>
              </a:rPr>
              <a:t>Kooij</a:t>
            </a:r>
            <a:r>
              <a:rPr lang="en-GB" sz="3600" dirty="0">
                <a:latin typeface="Arial" panose="020B0604020202020204" pitchFamily="34" charset="0"/>
                <a:cs typeface="Arial" panose="020B0604020202020204" pitchFamily="34" charset="0"/>
              </a:rPr>
              <a:t>, D.T., Zacher, H., Wang, M. and </a:t>
            </a:r>
            <a:r>
              <a:rPr lang="en-GB" sz="3600" dirty="0" err="1">
                <a:latin typeface="Arial" panose="020B0604020202020204" pitchFamily="34" charset="0"/>
                <a:cs typeface="Arial" panose="020B0604020202020204" pitchFamily="34" charset="0"/>
              </a:rPr>
              <a:t>Heckhausen</a:t>
            </a:r>
            <a:r>
              <a:rPr lang="en-GB" sz="3600" dirty="0">
                <a:latin typeface="Arial" panose="020B0604020202020204" pitchFamily="34" charset="0"/>
                <a:cs typeface="Arial" panose="020B0604020202020204" pitchFamily="34" charset="0"/>
              </a:rPr>
              <a:t>, J., (2020). ‘Successful aging at work: A process model to guide future research and practice.’ </a:t>
            </a:r>
            <a:r>
              <a:rPr lang="en-GB" sz="3600" i="1" dirty="0">
                <a:latin typeface="Arial" panose="020B0604020202020204" pitchFamily="34" charset="0"/>
                <a:cs typeface="Arial" panose="020B0604020202020204" pitchFamily="34" charset="0"/>
              </a:rPr>
              <a:t>Industrial and Organizational Psychology</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13</a:t>
            </a:r>
            <a:r>
              <a:rPr lang="en-GB" sz="3600" dirty="0">
                <a:latin typeface="Arial" panose="020B0604020202020204" pitchFamily="34" charset="0"/>
                <a:cs typeface="Arial" panose="020B0604020202020204" pitchFamily="34" charset="0"/>
              </a:rPr>
              <a:t>(3), pp.345-365. </a:t>
            </a:r>
            <a:r>
              <a:rPr lang="en-GB" sz="3600" u="sng" dirty="0">
                <a:latin typeface="Arial" panose="020B0604020202020204" pitchFamily="34" charset="0"/>
                <a:cs typeface="Arial" panose="020B0604020202020204" pitchFamily="34" charset="0"/>
              </a:rPr>
              <a:t>https://research.tilburguniversity.edu/files/32035492/Kooij_et_al._Process_model_on_successful_aging_at_work_1_.pdf</a:t>
            </a:r>
          </a:p>
          <a:p>
            <a:pPr>
              <a:lnSpc>
                <a:spcPct val="170000"/>
              </a:lnSpc>
            </a:pPr>
            <a:r>
              <a:rPr lang="en-US" sz="3600" dirty="0">
                <a:latin typeface="Arial" panose="020B0604020202020204" pitchFamily="34" charset="0"/>
                <a:cs typeface="Arial" panose="020B0604020202020204" pitchFamily="34" charset="0"/>
              </a:rPr>
              <a:t>Lemoine, M., 2020. Defining aging. Biology &amp; Philosophy, 35(5), p.46. https://www.researchgate.net/profile/Mael-Lemoine/publication/343699747_Defining_Aging/links/5f3ad38d458515b7292897bb/Defining-Aging.pdf</a:t>
            </a:r>
          </a:p>
          <a:p>
            <a:pPr>
              <a:lnSpc>
                <a:spcPct val="170000"/>
              </a:lnSpc>
            </a:pPr>
            <a:r>
              <a:rPr lang="en-US" sz="3600" dirty="0">
                <a:latin typeface="Arial" panose="020B0604020202020204" pitchFamily="34" charset="0"/>
                <a:cs typeface="Arial" panose="020B0604020202020204" pitchFamily="34" charset="0"/>
              </a:rPr>
              <a:t>Maletta, R.M., Daly, M., Goodwin, L., Noonan, R., Putra, I.G.N.E. and Robinson, E., (2023). ‘Prevalence of perceived discrimination and associations with mental health inequalities in the UK during 2019–2020: A cross-sectional study.’ Psychiatry Research, 322, p.115094. https://www.sciencedirect.com/science/article/pii/S0165178123000471</a:t>
            </a:r>
          </a:p>
          <a:p>
            <a:pPr>
              <a:lnSpc>
                <a:spcPct val="170000"/>
              </a:lnSpc>
            </a:pPr>
            <a:r>
              <a:rPr lang="en-GB" sz="3600" dirty="0">
                <a:latin typeface="Arial" panose="020B0604020202020204" pitchFamily="34" charset="0"/>
                <a:cs typeface="Arial" panose="020B0604020202020204" pitchFamily="34" charset="0"/>
              </a:rPr>
              <a:t>McKee, M., Dunnell, K., Anderson, M., </a:t>
            </a:r>
            <a:r>
              <a:rPr lang="en-GB" sz="3600" dirty="0" err="1">
                <a:latin typeface="Arial" panose="020B0604020202020204" pitchFamily="34" charset="0"/>
                <a:cs typeface="Arial" panose="020B0604020202020204" pitchFamily="34" charset="0"/>
              </a:rPr>
              <a:t>Brayne</a:t>
            </a:r>
            <a:r>
              <a:rPr lang="en-GB" sz="3600" dirty="0">
                <a:latin typeface="Arial" panose="020B0604020202020204" pitchFamily="34" charset="0"/>
                <a:cs typeface="Arial" panose="020B0604020202020204" pitchFamily="34" charset="0"/>
              </a:rPr>
              <a:t>, C., Charlesworth, A., Johnston-Webber, C., Knapp, M., McGuire, A., Newton, J.N., Taylor, D. and Watt, R.G., (2021). ‘The changing health needs of the UK population.’ </a:t>
            </a:r>
            <a:r>
              <a:rPr lang="en-GB" sz="3600" i="1" dirty="0">
                <a:latin typeface="Arial" panose="020B0604020202020204" pitchFamily="34" charset="0"/>
                <a:cs typeface="Arial" panose="020B0604020202020204" pitchFamily="34" charset="0"/>
              </a:rPr>
              <a:t>The Lancet</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397</a:t>
            </a:r>
            <a:r>
              <a:rPr lang="en-GB" sz="3600" dirty="0">
                <a:latin typeface="Arial" panose="020B0604020202020204" pitchFamily="34" charset="0"/>
                <a:cs typeface="Arial" panose="020B0604020202020204" pitchFamily="34" charset="0"/>
              </a:rPr>
              <a:t>(10288), pp.1979-1991. </a:t>
            </a:r>
            <a:r>
              <a:rPr lang="en-GB" sz="3600" u="sng" dirty="0">
                <a:latin typeface="Arial" panose="020B0604020202020204" pitchFamily="34" charset="0"/>
                <a:cs typeface="Arial" panose="020B0604020202020204" pitchFamily="34" charset="0"/>
              </a:rPr>
              <a:t>https://pmc.ncbi.nlm.nih.gov/articles/PMC9751760/pdf/main.pdf</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Moody, H.R. and Sasser, J.R., (2020). </a:t>
            </a:r>
            <a:r>
              <a:rPr lang="en-GB" sz="3600" i="1" dirty="0">
                <a:latin typeface="Arial" panose="020B0604020202020204" pitchFamily="34" charset="0"/>
                <a:cs typeface="Arial" panose="020B0604020202020204" pitchFamily="34" charset="0"/>
              </a:rPr>
              <a:t>Aging: Concepts and controversies</a:t>
            </a:r>
            <a:r>
              <a:rPr lang="en-GB" sz="3600" dirty="0">
                <a:latin typeface="Arial" panose="020B0604020202020204" pitchFamily="34" charset="0"/>
                <a:cs typeface="Arial" panose="020B0604020202020204" pitchFamily="34" charset="0"/>
              </a:rPr>
              <a:t>. Sage publications. </a:t>
            </a:r>
            <a:r>
              <a:rPr lang="en-GB" sz="3600" u="sng" dirty="0">
                <a:latin typeface="Arial" panose="020B0604020202020204" pitchFamily="34" charset="0"/>
                <a:cs typeface="Arial" panose="020B0604020202020204" pitchFamily="34" charset="0"/>
              </a:rPr>
              <a:t>https://www.academia.edu/download/80137192/9781412969666.pdf</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Oe, H., Weeks, K. and </a:t>
            </a:r>
            <a:r>
              <a:rPr lang="en-GB" sz="3600" dirty="0" err="1">
                <a:latin typeface="Arial" panose="020B0604020202020204" pitchFamily="34" charset="0"/>
                <a:cs typeface="Arial" panose="020B0604020202020204" pitchFamily="34" charset="0"/>
              </a:rPr>
              <a:t>Sartamorn</a:t>
            </a:r>
            <a:r>
              <a:rPr lang="en-GB" sz="3600" dirty="0">
                <a:latin typeface="Arial" panose="020B0604020202020204" pitchFamily="34" charset="0"/>
                <a:cs typeface="Arial" panose="020B0604020202020204" pitchFamily="34" charset="0"/>
              </a:rPr>
              <a:t>, S., (2025). ‘Community-Based Approaches to Healthy Aging: Lessons from Japanese Blue Zones.’ </a:t>
            </a:r>
            <a:r>
              <a:rPr lang="en-GB" sz="3600" i="1" dirty="0">
                <a:latin typeface="Arial" panose="020B0604020202020204" pitchFamily="34" charset="0"/>
                <a:cs typeface="Arial" panose="020B0604020202020204" pitchFamily="34" charset="0"/>
              </a:rPr>
              <a:t>Health Economics and Management Review</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6</a:t>
            </a:r>
            <a:r>
              <a:rPr lang="en-GB" sz="3600" dirty="0">
                <a:latin typeface="Arial" panose="020B0604020202020204" pitchFamily="34" charset="0"/>
                <a:cs typeface="Arial" panose="020B0604020202020204" pitchFamily="34" charset="0"/>
              </a:rPr>
              <a:t>(2), pp.95-107. </a:t>
            </a:r>
            <a:r>
              <a:rPr lang="en-GB" sz="3600" u="sng" dirty="0">
                <a:latin typeface="Arial" panose="020B0604020202020204" pitchFamily="34" charset="0"/>
                <a:cs typeface="Arial" panose="020B0604020202020204" pitchFamily="34" charset="0"/>
              </a:rPr>
              <a:t>HEM_2_2025_7.pdf</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ONS (2025a) </a:t>
            </a:r>
            <a:r>
              <a:rPr lang="en-GB" sz="3600" i="1" dirty="0">
                <a:latin typeface="Arial" panose="020B0604020202020204" pitchFamily="34" charset="0"/>
                <a:cs typeface="Arial" panose="020B0604020202020204" pitchFamily="34" charset="0"/>
              </a:rPr>
              <a:t>Estimates of the very old, including centenarians, UK: 2002 to 2023</a:t>
            </a:r>
            <a:r>
              <a:rPr lang="en-GB" sz="3600" dirty="0">
                <a:latin typeface="Arial" panose="020B0604020202020204" pitchFamily="34" charset="0"/>
                <a:cs typeface="Arial" panose="020B0604020202020204" pitchFamily="34" charset="0"/>
              </a:rPr>
              <a:t> </a:t>
            </a:r>
            <a:r>
              <a:rPr lang="en-GB" sz="3600" u="sng" dirty="0">
                <a:latin typeface="Arial" panose="020B0604020202020204" pitchFamily="34" charset="0"/>
                <a:cs typeface="Arial" panose="020B0604020202020204" pitchFamily="34" charset="0"/>
              </a:rPr>
              <a:t>https://www.ons.gov.uk/peoplepopulationandcommunity/birthsdeathsandmarriages/ageing/bulletins/estimatesoftheveryoldincludingcentenarians/uk2002to2023</a:t>
            </a:r>
            <a:endParaRPr lang="en-GB" sz="3600" dirty="0">
              <a:latin typeface="Arial" panose="020B0604020202020204" pitchFamily="34" charset="0"/>
              <a:cs typeface="Arial" panose="020B0604020202020204" pitchFamily="34" charset="0"/>
            </a:endParaRPr>
          </a:p>
          <a:p>
            <a:pPr>
              <a:lnSpc>
                <a:spcPct val="170000"/>
              </a:lnSpc>
            </a:pPr>
            <a:r>
              <a:rPr lang="en-GB" sz="3600" dirty="0">
                <a:latin typeface="Arial" panose="020B0604020202020204" pitchFamily="34" charset="0"/>
                <a:cs typeface="Arial" panose="020B0604020202020204" pitchFamily="34" charset="0"/>
              </a:rPr>
              <a:t>ONS (2025b) </a:t>
            </a:r>
            <a:r>
              <a:rPr lang="en-GB" sz="3600" i="1" dirty="0">
                <a:latin typeface="Arial" panose="020B0604020202020204" pitchFamily="34" charset="0"/>
                <a:cs typeface="Arial" panose="020B0604020202020204" pitchFamily="34" charset="0"/>
              </a:rPr>
              <a:t>Living longer: how our population is changing and why it matters</a:t>
            </a:r>
            <a:r>
              <a:rPr lang="en-GB" sz="3600" dirty="0">
                <a:latin typeface="Arial" panose="020B0604020202020204" pitchFamily="34" charset="0"/>
                <a:cs typeface="Arial" panose="020B0604020202020204" pitchFamily="34" charset="0"/>
              </a:rPr>
              <a:t> </a:t>
            </a:r>
            <a:r>
              <a:rPr lang="en-GB" sz="3600" u="sng" dirty="0">
                <a:latin typeface="Times New Roman" panose="02020603050405020304" pitchFamily="18" charset="0"/>
                <a:cs typeface="Times New Roman" panose="02020603050405020304" pitchFamily="18" charset="0"/>
              </a:rPr>
              <a:t>https://www.ons.gov.uk/peoplepopulationandcommunity/birthsdeathsandmarriages/ageing/articles/livinglongerhowourpopulationischangingandwhyitmatters/2018-08-13</a:t>
            </a:r>
            <a:endParaRPr lang="en-GB" sz="36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03473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7979D-D190-A3C9-44EA-7119FE355F53}"/>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Reference List (Cont’d)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0B9D4F1-F5B6-9F29-EBE2-586A461F0D67}"/>
              </a:ext>
            </a:extLst>
          </p:cNvPr>
          <p:cNvSpPr>
            <a:spLocks noGrp="1"/>
          </p:cNvSpPr>
          <p:nvPr>
            <p:ph idx="1"/>
          </p:nvPr>
        </p:nvSpPr>
        <p:spPr/>
        <p:txBody>
          <a:bodyPr>
            <a:normAutofit fontScale="70000" lnSpcReduction="20000"/>
          </a:bodyPr>
          <a:lstStyle/>
          <a:p>
            <a:pPr>
              <a:lnSpc>
                <a:spcPct val="170000"/>
              </a:lnSpc>
            </a:pPr>
            <a:r>
              <a:rPr lang="en-GB" sz="2000" dirty="0">
                <a:latin typeface="Arial" panose="020B0604020202020204" pitchFamily="34" charset="0"/>
                <a:cs typeface="Arial" panose="020B0604020202020204" pitchFamily="34" charset="0"/>
              </a:rPr>
              <a:t>Rosenberg, E., (2022). ‘Social Gerontology Theory.’ </a:t>
            </a:r>
            <a:r>
              <a:rPr lang="en-GB" sz="2000" i="1" dirty="0" err="1">
                <a:latin typeface="Arial" panose="020B0604020202020204" pitchFamily="34" charset="0"/>
                <a:cs typeface="Arial" panose="020B0604020202020204" pitchFamily="34" charset="0"/>
              </a:rPr>
              <a:t>Europasian</a:t>
            </a:r>
            <a:r>
              <a:rPr lang="en-GB" sz="2000" i="1" dirty="0">
                <a:latin typeface="Arial" panose="020B0604020202020204" pitchFamily="34" charset="0"/>
                <a:cs typeface="Arial" panose="020B0604020202020204" pitchFamily="34" charset="0"/>
              </a:rPr>
              <a:t> Journal of Medical Sciences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4</a:t>
            </a: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https://europasianjournals.org/ejms/index.php/ejms/article/download/454/227</a:t>
            </a:r>
          </a:p>
          <a:p>
            <a:pPr>
              <a:lnSpc>
                <a:spcPct val="170000"/>
              </a:lnSpc>
            </a:pPr>
            <a:r>
              <a:rPr lang="en-US" sz="2000" dirty="0">
                <a:latin typeface="Arial" panose="020B0604020202020204" pitchFamily="34" charset="0"/>
                <a:cs typeface="Arial" panose="020B0604020202020204" pitchFamily="34" charset="0"/>
              </a:rPr>
              <a:t>Sattaur, Z., Lashley, L.K. and Golden, C.J., (2025). Wear and tear theory of aging. https://nsuworks.nova.edu/cgi/viewcontent.cgi?article=1210&amp;context=edp/</a:t>
            </a:r>
          </a:p>
          <a:p>
            <a:pPr>
              <a:lnSpc>
                <a:spcPct val="170000"/>
              </a:lnSpc>
            </a:pPr>
            <a:r>
              <a:rPr lang="en-GB" sz="2000" dirty="0">
                <a:latin typeface="Arial" panose="020B0604020202020204" pitchFamily="34" charset="0"/>
                <a:cs typeface="Arial" panose="020B0604020202020204" pitchFamily="34" charset="0"/>
              </a:rPr>
              <a:t>Simmonds, B., (2021). </a:t>
            </a:r>
            <a:r>
              <a:rPr lang="en-GB" sz="2000" i="1" dirty="0">
                <a:latin typeface="Arial" panose="020B0604020202020204" pitchFamily="34" charset="0"/>
                <a:cs typeface="Arial" panose="020B0604020202020204" pitchFamily="34" charset="0"/>
              </a:rPr>
              <a:t>Ageing and the crisis in health and social care: global and national perspectives</a:t>
            </a:r>
            <a:r>
              <a:rPr lang="en-GB" sz="2000" dirty="0">
                <a:latin typeface="Arial" panose="020B0604020202020204" pitchFamily="34" charset="0"/>
                <a:cs typeface="Arial" panose="020B0604020202020204" pitchFamily="34" charset="0"/>
              </a:rPr>
              <a:t>. Policy Press. </a:t>
            </a:r>
            <a:r>
              <a:rPr lang="en-GB" sz="2000" u="sng" dirty="0">
                <a:latin typeface="Arial" panose="020B0604020202020204" pitchFamily="34" charset="0"/>
                <a:cs typeface="Arial" panose="020B0604020202020204" pitchFamily="34" charset="0"/>
              </a:rPr>
              <a:t>https://books.google.com/books?hl=en&amp;lr=&amp;id=ZtlJEAAAQBAJ&amp;oi=fnd&amp;pg=PP1&amp;dq=UK+ageing+population+social+health+crisis+&amp;ots=eCOXRdsp0I&amp;sig=FGtClhrmwHd0Xv6vuNkskRaqwoI</a:t>
            </a:r>
            <a:endParaRPr lang="en-GB" sz="2000" dirty="0">
              <a:latin typeface="Arial" panose="020B0604020202020204" pitchFamily="34" charset="0"/>
              <a:cs typeface="Arial" panose="020B0604020202020204" pitchFamily="34" charset="0"/>
            </a:endParaRPr>
          </a:p>
          <a:p>
            <a:pPr>
              <a:lnSpc>
                <a:spcPct val="170000"/>
              </a:lnSpc>
            </a:pPr>
            <a:r>
              <a:rPr lang="en-GB" sz="2000" dirty="0">
                <a:latin typeface="Arial" panose="020B0604020202020204" pitchFamily="34" charset="0"/>
                <a:cs typeface="Arial" panose="020B0604020202020204" pitchFamily="34" charset="0"/>
              </a:rPr>
              <a:t>Statista (2025) </a:t>
            </a:r>
            <a:r>
              <a:rPr lang="en-GB" sz="2000" i="1" dirty="0">
                <a:latin typeface="Arial" panose="020B0604020202020204" pitchFamily="34" charset="0"/>
                <a:cs typeface="Arial" panose="020B0604020202020204" pitchFamily="34" charset="0"/>
              </a:rPr>
              <a:t>Resident population projection of people in the United Kingdom (UK) for 2020 to 2050, by age group</a:t>
            </a: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https://www.statista.com/statistics/749078/elderly-population-of-the-uk-by-age-2017-2032/</a:t>
            </a:r>
            <a:endParaRPr lang="en-GB" sz="2000" dirty="0">
              <a:latin typeface="Arial" panose="020B0604020202020204" pitchFamily="34" charset="0"/>
              <a:cs typeface="Arial" panose="020B0604020202020204" pitchFamily="34" charset="0"/>
            </a:endParaRPr>
          </a:p>
          <a:p>
            <a:pPr>
              <a:lnSpc>
                <a:spcPct val="170000"/>
              </a:lnSpc>
            </a:pPr>
            <a:r>
              <a:rPr lang="en-GB" sz="2000" dirty="0">
                <a:latin typeface="Arial" panose="020B0604020202020204" pitchFamily="34" charset="0"/>
                <a:cs typeface="Arial" panose="020B0604020202020204" pitchFamily="34" charset="0"/>
              </a:rPr>
              <a:t>UK Parliament (2024) </a:t>
            </a:r>
            <a:r>
              <a:rPr lang="en-GB" sz="2000" i="1" dirty="0">
                <a:latin typeface="Arial" panose="020B0604020202020204" pitchFamily="34" charset="0"/>
                <a:cs typeface="Arial" panose="020B0604020202020204" pitchFamily="34" charset="0"/>
              </a:rPr>
              <a:t>Capacity pressures in health and social care in England</a:t>
            </a:r>
            <a:r>
              <a:rPr lang="en-GB" sz="2000" dirty="0">
                <a:latin typeface="Arial" panose="020B0604020202020204" pitchFamily="34" charset="0"/>
                <a:cs typeface="Arial" panose="020B0604020202020204" pitchFamily="34" charset="0"/>
              </a:rPr>
              <a:t> </a:t>
            </a:r>
            <a:r>
              <a:rPr lang="en-GB" sz="2000" u="sng" dirty="0">
                <a:latin typeface="Arial" panose="020B0604020202020204" pitchFamily="34" charset="0"/>
                <a:cs typeface="Arial" panose="020B0604020202020204" pitchFamily="34" charset="0"/>
              </a:rPr>
              <a:t>Capacity pressures in health and social care in England</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6225837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217</TotalTime>
  <Words>5618</Words>
  <Application>Microsoft Office PowerPoint</Application>
  <PresentationFormat>Widescreen</PresentationFormat>
  <Paragraphs>204</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Times New Roman</vt:lpstr>
      <vt:lpstr>Office Theme</vt:lpstr>
      <vt:lpstr>PowerPoint Presentation</vt:lpstr>
      <vt:lpstr>Empowering the  Older Person</vt:lpstr>
      <vt:lpstr>Introduction  </vt:lpstr>
      <vt:lpstr>Introduction  </vt:lpstr>
      <vt:lpstr>The Scope</vt:lpstr>
      <vt:lpstr>The Scope </vt:lpstr>
      <vt:lpstr>Key Theoretical Frameworks </vt:lpstr>
      <vt:lpstr>Policy and Legislation</vt:lpstr>
      <vt:lpstr>Overview of existing care provisions for older persons in the UK  </vt:lpstr>
      <vt:lpstr>Overview of existing care provisions for older persons in the UK </vt:lpstr>
      <vt:lpstr>Overview of existing care provisions for older persons in the UK (cont’d) </vt:lpstr>
      <vt:lpstr>Impact of Demographic Trends </vt:lpstr>
      <vt:lpstr>Technological Innovations in Elderly Care </vt:lpstr>
      <vt:lpstr>Case studies on elderly care:  Okinawa Centenarian Study </vt:lpstr>
      <vt:lpstr>Case studies on elderly care:  Okinawa Centenarian Study (Cont’d)</vt:lpstr>
      <vt:lpstr>Case studies on elderly care:  Age UK Case Study </vt:lpstr>
      <vt:lpstr>Recommendations for empowering older persons in the UK</vt:lpstr>
      <vt:lpstr>Conclusion  </vt:lpstr>
      <vt:lpstr>Reference List </vt:lpstr>
      <vt:lpstr>Reference List (Cont’d)</vt:lpstr>
      <vt:lpstr>Reference List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dc:title>
  <dc:creator>User</dc:creator>
  <cp:lastModifiedBy>Nurkas Kaneez (2225340)</cp:lastModifiedBy>
  <cp:revision>7</cp:revision>
  <dcterms:created xsi:type="dcterms:W3CDTF">2025-09-24T14:46:27Z</dcterms:created>
  <dcterms:modified xsi:type="dcterms:W3CDTF">2025-10-19T10:12:41Z</dcterms:modified>
</cp:coreProperties>
</file>