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7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 id="276" r:id="rId20"/>
    <p:sldId id="277" r:id="rId21"/>
    <p:sldId id="279" r:id="rId22"/>
    <p:sldId id="278"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03"/>
    <p:restoredTop sz="95846"/>
  </p:normalViewPr>
  <p:slideViewPr>
    <p:cSldViewPr snapToGrid="0" snapToObjects="1">
      <p:cViewPr>
        <p:scale>
          <a:sx n="155" d="100"/>
          <a:sy n="155" d="100"/>
        </p:scale>
        <p:origin x="84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file:////Users/ioandavies/Documents/HNC%20Year%202/Engineering%20Project/Project%20Matrix.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Solution</a:t>
            </a:r>
            <a:r>
              <a:rPr lang="en-GB" b="1" baseline="0"/>
              <a:t> Rating Against Specification Category</a:t>
            </a:r>
            <a:endParaRPr lang="en-GB" b="1"/>
          </a:p>
        </c:rich>
      </c:tx>
      <c:layout>
        <c:manualLayout>
          <c:xMode val="edge"/>
          <c:yMode val="edge"/>
          <c:x val="0.26366251973382249"/>
          <c:y val="2.9570007916828484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Sheet2!$A$12:$A$18</c:f>
              <c:strCache>
                <c:ptCount val="7"/>
                <c:pt idx="0">
                  <c:v>Function</c:v>
                </c:pt>
                <c:pt idx="1">
                  <c:v>Appearance</c:v>
                </c:pt>
                <c:pt idx="2">
                  <c:v>Reliability</c:v>
                </c:pt>
                <c:pt idx="3">
                  <c:v>Environmental Conditions</c:v>
                </c:pt>
                <c:pt idx="4">
                  <c:v>Disposal</c:v>
                </c:pt>
                <c:pt idx="5">
                  <c:v>Cost</c:v>
                </c:pt>
                <c:pt idx="6">
                  <c:v>Manufacture Requirements </c:v>
                </c:pt>
              </c:strCache>
            </c:strRef>
          </c:cat>
          <c:val>
            <c:numRef>
              <c:f>Sheet2!$B$12:$B$18</c:f>
              <c:numCache>
                <c:formatCode>General</c:formatCode>
                <c:ptCount val="7"/>
                <c:pt idx="0">
                  <c:v>9</c:v>
                </c:pt>
                <c:pt idx="1">
                  <c:v>8</c:v>
                </c:pt>
                <c:pt idx="2">
                  <c:v>8</c:v>
                </c:pt>
                <c:pt idx="3">
                  <c:v>9</c:v>
                </c:pt>
                <c:pt idx="4">
                  <c:v>9</c:v>
                </c:pt>
                <c:pt idx="5">
                  <c:v>9</c:v>
                </c:pt>
                <c:pt idx="6">
                  <c:v>9</c:v>
                </c:pt>
              </c:numCache>
            </c:numRef>
          </c:val>
          <c:smooth val="0"/>
          <c:extLst>
            <c:ext xmlns:c16="http://schemas.microsoft.com/office/drawing/2014/chart" uri="{C3380CC4-5D6E-409C-BE32-E72D297353CC}">
              <c16:uniqueId val="{00000000-06D1-FD49-91A3-41EC8E12AD50}"/>
            </c:ext>
          </c:extLst>
        </c:ser>
        <c:dLbls>
          <c:showLegendKey val="0"/>
          <c:showVal val="0"/>
          <c:showCatName val="0"/>
          <c:showSerName val="0"/>
          <c:showPercent val="0"/>
          <c:showBubbleSize val="0"/>
        </c:dLbls>
        <c:marker val="1"/>
        <c:smooth val="0"/>
        <c:axId val="1582986976"/>
        <c:axId val="1582863648"/>
      </c:lineChart>
      <c:catAx>
        <c:axId val="1582986976"/>
        <c:scaling>
          <c:orientation val="minMax"/>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GB" sz="1400" b="1"/>
                  <a:t>Specification Category</a:t>
                </a:r>
              </a:p>
            </c:rich>
          </c:tx>
          <c:layout>
            <c:manualLayout>
              <c:xMode val="edge"/>
              <c:yMode val="edge"/>
              <c:x val="0.42577817510802418"/>
              <c:y val="0.93373655913978515"/>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2863648"/>
        <c:crosses val="autoZero"/>
        <c:auto val="1"/>
        <c:lblAlgn val="ctr"/>
        <c:lblOffset val="100"/>
        <c:noMultiLvlLbl val="0"/>
      </c:catAx>
      <c:valAx>
        <c:axId val="1582863648"/>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r>
                  <a:rPr lang="en-GB" sz="1400" b="1"/>
                  <a:t>Final Design</a:t>
                </a:r>
                <a:r>
                  <a:rPr lang="en-GB" sz="1400" b="1" baseline="0"/>
                  <a:t> Solution </a:t>
                </a:r>
                <a:r>
                  <a:rPr lang="en-GB" sz="1400" b="1"/>
                  <a:t>Rating</a:t>
                </a:r>
              </a:p>
            </c:rich>
          </c:tx>
          <c:layout>
            <c:manualLayout>
              <c:xMode val="edge"/>
              <c:yMode val="edge"/>
              <c:x val="3.260323900560465E-3"/>
              <c:y val="0.23863326559986453"/>
            </c:manualLayout>
          </c:layout>
          <c:overlay val="0"/>
          <c:spPr>
            <a:noFill/>
            <a:ln>
              <a:noFill/>
            </a:ln>
            <a:effectLst/>
          </c:spPr>
          <c:txPr>
            <a:bodyPr rot="-5400000" spcFirstLastPara="1" vertOverflow="ellipsis" vert="horz" wrap="square" anchor="ctr" anchorCtr="1"/>
            <a:lstStyle/>
            <a:p>
              <a:pPr>
                <a:defRPr sz="14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158298697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3BEF823-48A5-43FC-BE03-E79964288B41}" type="datetimeFigureOut">
              <a:rPr lang="en-US" smtClean="0"/>
              <a:t>5/27/22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pPr algn="ctr"/>
            <a:fld id="{D79E6812-DF0E-4B88-AFAA-EAC7168F54C0}" type="slidenum">
              <a:rPr lang="en-US" smtClean="0"/>
              <a:pPr algn="ct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21398267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94430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pPr algn="r"/>
            <a:fld id="{53BEF823-48A5-43FC-BE03-E79964288B41}" type="datetimeFigureOut">
              <a:rPr lang="en-US" smtClean="0"/>
              <a:pPr algn="r"/>
              <a:t>5/27/22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pPr algn="l"/>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pPr algn="ctr"/>
            <a:fld id="{D79E6812-DF0E-4B88-AFAA-EAC7168F54C0}" type="slidenum">
              <a:rPr lang="en-US" smtClean="0"/>
              <a:pPr algn="ct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81146159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14900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69912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75467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02723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pPr algn="r"/>
            <a:fld id="{53BEF823-48A5-43FC-BE03-E79964288B41}" type="datetimeFigureOut">
              <a:rPr lang="en-US" smtClean="0"/>
              <a:pPr algn="r"/>
              <a:t>5/27/22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pPr algn="ctr"/>
            <a:fld id="{D79E6812-DF0E-4B88-AFAA-EAC7168F54C0}" type="slidenum">
              <a:rPr lang="en-US" smtClean="0"/>
              <a:pPr algn="ct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52979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pPr algn="r"/>
            <a:fld id="{53BEF823-48A5-43FC-BE03-E79964288B41}" type="datetimeFigureOut">
              <a:rPr lang="en-US" smtClean="0"/>
              <a:pPr algn="r"/>
              <a:t>5/27/22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pPr algn="ctr"/>
            <a:fld id="{D79E6812-DF0E-4B88-AFAA-EAC7168F54C0}" type="slidenum">
              <a:rPr lang="en-US" smtClean="0"/>
              <a:pPr algn="ct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6746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621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5/27/22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64674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algn="r"/>
            <a:fld id="{53BEF823-48A5-43FC-BE03-E79964288B41}" type="datetimeFigureOut">
              <a:rPr lang="en-US" smtClean="0"/>
              <a:pPr algn="r"/>
              <a:t>5/27/22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algn="l"/>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algn="ctr"/>
            <a:fld id="{D79E6812-DF0E-4B88-AFAA-EAC7168F54C0}" type="slidenum">
              <a:rPr lang="en-US" smtClean="0"/>
              <a:pPr algn="ct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02596652"/>
      </p:ext>
    </p:extLst>
  </p:cSld>
  <p:clrMap bg1="lt1" tx1="dk1" bg2="lt2" tx2="dk2" accent1="accent1" accent2="accent2" accent3="accent3" accent4="accent4" accent5="accent5" accent6="accent6" hlink="hlink" folHlink="folHlink"/>
  <p:sldLayoutIdLst>
    <p:sldLayoutId id="2147484280" r:id="rId1"/>
    <p:sldLayoutId id="2147484281" r:id="rId2"/>
    <p:sldLayoutId id="2147484282" r:id="rId3"/>
    <p:sldLayoutId id="2147484283" r:id="rId4"/>
    <p:sldLayoutId id="2147484284" r:id="rId5"/>
    <p:sldLayoutId id="2147484285" r:id="rId6"/>
    <p:sldLayoutId id="2147484286" r:id="rId7"/>
    <p:sldLayoutId id="2147484287" r:id="rId8"/>
    <p:sldLayoutId id="2147484288" r:id="rId9"/>
    <p:sldLayoutId id="2147484289" r:id="rId10"/>
    <p:sldLayoutId id="214748429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4a"/><Relationship Id="rId1" Type="http://schemas.openxmlformats.org/officeDocument/2006/relationships/audio" Target="NULL"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5.m4a"/><Relationship Id="rId1" Type="http://schemas.openxmlformats.org/officeDocument/2006/relationships/audio" Target="NULL" TargetMode="Externa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media" Target="../media/media7.m4a"/><Relationship Id="rId2" Type="http://schemas.microsoft.com/office/2007/relationships/media" Target="../media/media6.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9.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0.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1.m4a"/><Relationship Id="rId1" Type="http://schemas.openxmlformats.org/officeDocument/2006/relationships/audio" Target="NULL" TargetMode="Externa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2.m4a"/><Relationship Id="rId1" Type="http://schemas.openxmlformats.org/officeDocument/2006/relationships/audio" Target="NULL" TargetMode="Externa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media" Target="../media/media14.m4a"/><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5.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chart" Target="../charts/chart1.xml"/></Relationships>
</file>

<file path=ppt/slides/_rels/slide15.xml.rels><?xml version="1.0" encoding="UTF-8" standalone="yes"?>
<Relationships xmlns="http://schemas.openxmlformats.org/package/2006/relationships"><Relationship Id="rId3" Type="http://schemas.microsoft.com/office/2007/relationships/media" Target="../media/media18.m4a"/><Relationship Id="rId2" Type="http://schemas.microsoft.com/office/2007/relationships/media" Target="../media/media17.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9.m4a"/><Relationship Id="rId1" Type="http://schemas.openxmlformats.org/officeDocument/2006/relationships/audio" Target="NULL" TargetMode="Externa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0.m4a"/><Relationship Id="rId1" Type="http://schemas.openxmlformats.org/officeDocument/2006/relationships/audio" Target="NULL" TargetMode="Externa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1.m4a"/><Relationship Id="rId1" Type="http://schemas.openxmlformats.org/officeDocument/2006/relationships/audio" Target="NULL" TargetMode="Externa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audio" Target="NULL" TargetMode="External"/><Relationship Id="rId7" Type="http://schemas.openxmlformats.org/officeDocument/2006/relationships/image" Target="../media/image10.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9.png"/><Relationship Id="rId5" Type="http://schemas.openxmlformats.org/officeDocument/2006/relationships/slideLayout" Target="../slideLayouts/slideLayout2.xml"/><Relationship Id="rId4" Type="http://schemas.microsoft.com/office/2007/relationships/media" Target="../media/media23.m4a"/><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5.m4a"/><Relationship Id="rId1" Type="http://schemas.openxmlformats.org/officeDocument/2006/relationships/audio" Target="NULL" TargetMode="Externa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6.m4a"/><Relationship Id="rId1" Type="http://schemas.openxmlformats.org/officeDocument/2006/relationships/audio" Target="NULL" TargetMode="Externa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7.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hyperlink" Target="https://www.fastener.de/images/pdf/keenserts_eng.pdf" TargetMode="External"/><Relationship Id="rId4" Type="http://schemas.openxmlformats.org/officeDocument/2006/relationships/hyperlink" Target="https://commons.wikimedia.org/wiki/File:Dado_joint.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F499B-892B-106C-03D6-64DE8121C0BA}"/>
              </a:ext>
            </a:extLst>
          </p:cNvPr>
          <p:cNvSpPr>
            <a:spLocks noGrp="1"/>
          </p:cNvSpPr>
          <p:nvPr>
            <p:ph type="ctrTitle"/>
          </p:nvPr>
        </p:nvSpPr>
        <p:spPr>
          <a:xfrm>
            <a:off x="6138004" y="1480929"/>
            <a:ext cx="5607908" cy="3254321"/>
          </a:xfrm>
        </p:spPr>
        <p:txBody>
          <a:bodyPr>
            <a:normAutofit/>
          </a:bodyPr>
          <a:lstStyle/>
          <a:p>
            <a:pPr algn="l"/>
            <a:r>
              <a:rPr lang="en-US" sz="7000" dirty="0"/>
              <a:t>Reflective Project Report</a:t>
            </a:r>
          </a:p>
        </p:txBody>
      </p:sp>
      <p:sp>
        <p:nvSpPr>
          <p:cNvPr id="3" name="Subtitle 2">
            <a:extLst>
              <a:ext uri="{FF2B5EF4-FFF2-40B4-BE49-F238E27FC236}">
                <a16:creationId xmlns:a16="http://schemas.microsoft.com/office/drawing/2014/main" id="{FB967609-BA25-3F67-C80D-7B78ADFD2A98}"/>
              </a:ext>
            </a:extLst>
          </p:cNvPr>
          <p:cNvSpPr>
            <a:spLocks noGrp="1"/>
          </p:cNvSpPr>
          <p:nvPr>
            <p:ph type="subTitle" idx="1"/>
          </p:nvPr>
        </p:nvSpPr>
        <p:spPr>
          <a:xfrm>
            <a:off x="6138004" y="4804850"/>
            <a:ext cx="5607906" cy="1086237"/>
          </a:xfrm>
        </p:spPr>
        <p:txBody>
          <a:bodyPr>
            <a:normAutofit/>
          </a:bodyPr>
          <a:lstStyle/>
          <a:p>
            <a:pPr algn="l">
              <a:spcAft>
                <a:spcPts val="600"/>
              </a:spcAft>
            </a:pPr>
            <a:r>
              <a:rPr lang="en-US" dirty="0"/>
              <a:t>Engineering Group Project</a:t>
            </a:r>
          </a:p>
        </p:txBody>
      </p:sp>
      <p:sp>
        <p:nvSpPr>
          <p:cNvPr id="18"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9"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15" name="Picture 2">
            <a:extLst>
              <a:ext uri="{FF2B5EF4-FFF2-40B4-BE49-F238E27FC236}">
                <a16:creationId xmlns:a16="http://schemas.microsoft.com/office/drawing/2014/main" id="{1E82EA7D-78A4-1002-34AF-771628DC058A}"/>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766" b="96875" l="16688" r="66813">
                        <a14:foregroundMark x1="45375" y1="81114" x2="45375" y2="81114"/>
                        <a14:foregroundMark x1="48938" y1="74864" x2="48938" y2="74864"/>
                        <a14:foregroundMark x1="43063" y1="70924" x2="43063" y2="70924"/>
                        <a14:foregroundMark x1="54563" y1="87908" x2="54563" y2="87908"/>
                        <a14:foregroundMark x1="57063" y1="83152" x2="57063" y2="83152"/>
                        <a14:foregroundMark x1="61875" y1="84918" x2="61875" y2="84918"/>
                        <a14:foregroundMark x1="51563" y1="93071" x2="51563" y2="93071"/>
                        <a14:foregroundMark x1="52938" y1="96875" x2="52938" y2="96875"/>
                        <a14:foregroundMark x1="64625" y1="86413" x2="64625" y2="86413"/>
                        <a14:foregroundMark x1="66813" y1="87908" x2="66813" y2="87908"/>
                        <a14:foregroundMark x1="18750" y1="61141" x2="18750" y2="61141"/>
                        <a14:foregroundMark x1="22875" y1="10462" x2="22875" y2="10462"/>
                        <a14:foregroundMark x1="30250" y1="5299" x2="30250" y2="5299"/>
                        <a14:foregroundMark x1="32250" y1="1902" x2="32250" y2="1902"/>
                        <a14:foregroundMark x1="16688" y1="61277" x2="16688" y2="61277"/>
                        <a14:backgroundMark x1="16375" y1="61549" x2="16375" y2="61549"/>
                        <a14:backgroundMark x1="16375" y1="61549" x2="16375" y2="61549"/>
                        <a14:backgroundMark x1="16375" y1="61549" x2="16375" y2="61549"/>
                        <a14:backgroundMark x1="16438" y1="61549" x2="16438" y2="61549"/>
                      </a14:backgroundRemoval>
                    </a14:imgEffect>
                  </a14:imgLayer>
                </a14:imgProps>
              </a:ext>
              <a:ext uri="{28A0092B-C50C-407E-A947-70E740481C1C}">
                <a14:useLocalDpi xmlns:a14="http://schemas.microsoft.com/office/drawing/2010/main" val="0"/>
              </a:ext>
            </a:extLst>
          </a:blip>
          <a:srcRect l="15890" r="31036" b="-2"/>
          <a:stretch/>
        </p:blipFill>
        <p:spPr bwMode="auto">
          <a:xfrm>
            <a:off x="1126662" y="1723562"/>
            <a:ext cx="3956603" cy="3429395"/>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Recording 2 Jun 2022 at 22:01:27" descr="Audio Recording 2 Jun 2022 at 22:01:27">
            <a:hlinkClick r:id="" action="ppaction://media"/>
            <a:extLst>
              <a:ext uri="{FF2B5EF4-FFF2-40B4-BE49-F238E27FC236}">
                <a16:creationId xmlns:a16="http://schemas.microsoft.com/office/drawing/2014/main" id="{10226CD1-3F0F-1ED7-1E57-87F48470B4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0" y="0"/>
            <a:ext cx="812800" cy="812800"/>
          </a:xfrm>
          <a:prstGeom prst="rect">
            <a:avLst/>
          </a:prstGeom>
        </p:spPr>
      </p:pic>
    </p:spTree>
    <p:extLst>
      <p:ext uri="{BB962C8B-B14F-4D97-AF65-F5344CB8AC3E}">
        <p14:creationId xmlns:p14="http://schemas.microsoft.com/office/powerpoint/2010/main" val="3268887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Introduction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4250635"/>
          </a:xfrm>
        </p:spPr>
        <p:txBody>
          <a:bodyPr>
            <a:noAutofit/>
          </a:bodyPr>
          <a:lstStyle/>
          <a:p>
            <a:pPr marL="0" indent="0">
              <a:buNone/>
            </a:pPr>
            <a:r>
              <a:rPr lang="en-GB" dirty="0"/>
              <a:t>The project I have chosen to analyse was previously carried during my apprenticeship. The purpose of the project was to re-design a component water gap testing rig to improve both its maintainability and ergonomics. This was an individual project and was therefore, managed and carried out by me with exception to the manufacturing stage.</a:t>
            </a:r>
          </a:p>
          <a:p>
            <a:pPr marL="0" indent="0">
              <a:buNone/>
            </a:pPr>
            <a:endParaRPr lang="en-GB" dirty="0"/>
          </a:p>
          <a:p>
            <a:pPr marL="0" indent="0">
              <a:buNone/>
            </a:pPr>
            <a:r>
              <a:rPr lang="en-GB" dirty="0"/>
              <a:t>The component water gap test is used to evaluate the shock sensitivity of reactive components and is used for batch testing during production. The testing rig provides a mounting solution for the component and the test equipment. The previous design created difficulties when attempting to position and secure equipment and components onto the rig. It was also difficult to clean which presents a safety hazard. </a:t>
            </a:r>
          </a:p>
          <a:p>
            <a:pPr marL="0" indent="0">
              <a:buNone/>
            </a:pPr>
            <a:endParaRPr lang="en-GB" dirty="0"/>
          </a:p>
          <a:p>
            <a:pPr marL="0" indent="0">
              <a:buNone/>
            </a:pPr>
            <a:r>
              <a:rPr lang="en-GB" dirty="0"/>
              <a:t>The project involved re-designing the existing testing rig to meet the same requirements with additional improvements to maintainability and set-up procedures. A maximum timescale of thirty-four weeks was set for completion of the project including the manufacture of a prototype.</a:t>
            </a:r>
            <a:endParaRPr lang="en-US" dirty="0"/>
          </a:p>
        </p:txBody>
      </p:sp>
      <p:pic>
        <p:nvPicPr>
          <p:cNvPr id="7" name="Audio Recording 2 Jun 2022 at 22:25:55" descr="Audio Recording 2 Jun 2022 at 22:25:55">
            <a:hlinkClick r:id="" action="ppaction://media"/>
            <a:extLst>
              <a:ext uri="{FF2B5EF4-FFF2-40B4-BE49-F238E27FC236}">
                <a16:creationId xmlns:a16="http://schemas.microsoft.com/office/drawing/2014/main" id="{A4B22B53-E857-4453-AE97-A99B415825A4}"/>
              </a:ext>
            </a:extLst>
          </p:cNvPr>
          <p:cNvPicPr>
            <a:picLocks noChangeAspect="1"/>
          </p:cNvPicPr>
          <p:nvPr>
            <a:audioFile r:link="rId1"/>
            <p:extLst>
              <p:ext uri="{DAA4B4D4-6D71-4841-9C94-3DE7FCFB9230}">
                <p14:media xmlns:p14="http://schemas.microsoft.com/office/powerpoint/2010/main" r:embed="rId2">
                  <p14:trim st="662.6271" end="27869.3631"/>
                </p14:media>
              </p:ext>
            </p:extLst>
          </p:nvPr>
        </p:nvPicPr>
        <p:blipFill>
          <a:blip r:embed="rId4"/>
          <a:stretch>
            <a:fillRect/>
          </a:stretch>
        </p:blipFill>
        <p:spPr>
          <a:xfrm>
            <a:off x="722183" y="98854"/>
            <a:ext cx="812800" cy="812800"/>
          </a:xfrm>
          <a:prstGeom prst="rect">
            <a:avLst/>
          </a:prstGeom>
        </p:spPr>
      </p:pic>
    </p:spTree>
    <p:extLst>
      <p:ext uri="{BB962C8B-B14F-4D97-AF65-F5344CB8AC3E}">
        <p14:creationId xmlns:p14="http://schemas.microsoft.com/office/powerpoint/2010/main" val="345977015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84" fill="hold"/>
                                        <p:tgtEl>
                                          <p:spTgt spid="7"/>
                                        </p:tgtEl>
                                      </p:cBhvr>
                                    </p:cmd>
                                  </p:childTnLst>
                                </p:cTn>
                              </p:par>
                              <p:par>
                                <p:cTn id="7" presetID="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 calcmode="lin" valueType="num">
                                      <p:cBhvr additive="base">
                                        <p:cTn id="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1" presetID="2" presetClass="entr" presetSubtype="4"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 calcmode="lin" valueType="num">
                                      <p:cBhvr additive="base">
                                        <p:cTn id="1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9" fill="hold" display="0">
                  <p:stCondLst>
                    <p:cond delay="indefinite"/>
                  </p:stCondLst>
                  <p:endCondLst>
                    <p:cond evt="onStopAudio" delay="0">
                      <p:tgtEl>
                        <p:sldTgt/>
                      </p:tgtEl>
                    </p:cond>
                  </p:endCondLst>
                </p:cTn>
                <p:tgtEl>
                  <p:spTgt spid="7"/>
                </p:tgtEl>
              </p:cMediaNode>
            </p:audio>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4250635"/>
          </a:xfrm>
        </p:spPr>
        <p:txBody>
          <a:bodyPr>
            <a:noAutofit/>
          </a:bodyPr>
          <a:lstStyle/>
          <a:p>
            <a:pPr marL="0" indent="0">
              <a:buNone/>
            </a:pPr>
            <a:r>
              <a:rPr lang="en-GB" sz="2400" b="1" dirty="0"/>
              <a:t>Main Goals and Objectives</a:t>
            </a:r>
          </a:p>
          <a:p>
            <a:pPr marL="0" indent="0">
              <a:buNone/>
            </a:pPr>
            <a:r>
              <a:rPr lang="en-GB" dirty="0"/>
              <a:t>Improve maintainability of Water Gap Testing Rig:</a:t>
            </a:r>
          </a:p>
          <a:p>
            <a:r>
              <a:rPr lang="en-GB" dirty="0"/>
              <a:t>Improve ease of use and set-up processes</a:t>
            </a:r>
          </a:p>
          <a:p>
            <a:r>
              <a:rPr lang="en-GB" dirty="0"/>
              <a:t>Reduce frequency of maintenance</a:t>
            </a:r>
          </a:p>
          <a:p>
            <a:r>
              <a:rPr lang="en-GB" dirty="0"/>
              <a:t>Reduce cost of maintenance activities</a:t>
            </a:r>
          </a:p>
          <a:p>
            <a:r>
              <a:rPr lang="en-GB" dirty="0"/>
              <a:t>Complete project within thirty-four weeks</a:t>
            </a:r>
          </a:p>
          <a:p>
            <a:r>
              <a:rPr lang="en-GB" dirty="0"/>
              <a:t>Produce a prototype</a:t>
            </a:r>
          </a:p>
          <a:p>
            <a:pPr marL="0" indent="0">
              <a:buNone/>
            </a:pPr>
            <a:endParaRPr lang="en-GB" dirty="0"/>
          </a:p>
          <a:p>
            <a:pPr marL="0" indent="0">
              <a:buNone/>
            </a:pPr>
            <a:r>
              <a:rPr lang="en-GB" sz="2400" b="1" dirty="0"/>
              <a:t>Scope and Budget</a:t>
            </a:r>
          </a:p>
          <a:p>
            <a:r>
              <a:rPr lang="en-GB" dirty="0"/>
              <a:t>Maximum cost of £50 per unit</a:t>
            </a:r>
          </a:p>
          <a:p>
            <a:r>
              <a:rPr lang="en-GB" dirty="0"/>
              <a:t>Total manufacturing cost of £1,500 for 30 units</a:t>
            </a:r>
          </a:p>
          <a:p>
            <a:pPr marL="0" indent="0">
              <a:buNone/>
            </a:pPr>
            <a:endParaRPr lang="en-GB" dirty="0"/>
          </a:p>
          <a:p>
            <a:endParaRPr lang="en-GB" dirty="0"/>
          </a:p>
        </p:txBody>
      </p:sp>
      <p:pic>
        <p:nvPicPr>
          <p:cNvPr id="2" name="Audio Recording 2 Jun 2022 at 22:30:26" descr="Audio Recording 2 Jun 2022 at 22:30:26">
            <a:hlinkClick r:id="" action="ppaction://media"/>
            <a:extLst>
              <a:ext uri="{FF2B5EF4-FFF2-40B4-BE49-F238E27FC236}">
                <a16:creationId xmlns:a16="http://schemas.microsoft.com/office/drawing/2014/main" id="{7CD296A0-99C0-D462-4AE6-63684A5C1573}"/>
              </a:ext>
            </a:extLst>
          </p:cNvPr>
          <p:cNvPicPr>
            <a:picLocks noChangeAspect="1"/>
          </p:cNvPicPr>
          <p:nvPr>
            <a:audioFile r:link="rId1"/>
            <p:extLst>
              <p:ext uri="{DAA4B4D4-6D71-4841-9C94-3DE7FCFB9230}">
                <p14:media xmlns:p14="http://schemas.microsoft.com/office/powerpoint/2010/main" r:embed="rId2">
                  <p14:trim end="6615.3201"/>
                </p14:media>
              </p:ext>
            </p:extLst>
          </p:nvPr>
        </p:nvPicPr>
        <p:blipFill>
          <a:blip r:embed="rId4"/>
          <a:stretch>
            <a:fillRect/>
          </a:stretch>
        </p:blipFill>
        <p:spPr>
          <a:xfrm>
            <a:off x="755135" y="0"/>
            <a:ext cx="812800" cy="812800"/>
          </a:xfrm>
          <a:prstGeom prst="rect">
            <a:avLst/>
          </a:prstGeom>
        </p:spPr>
      </p:pic>
    </p:spTree>
    <p:extLst>
      <p:ext uri="{BB962C8B-B14F-4D97-AF65-F5344CB8AC3E}">
        <p14:creationId xmlns:p14="http://schemas.microsoft.com/office/powerpoint/2010/main" val="40302829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40" fill="hold"/>
                                        <p:tgtEl>
                                          <p:spTgt spid="2"/>
                                        </p:tgtEl>
                                      </p:cBhvr>
                                    </p:cmd>
                                  </p:childTnLst>
                                </p:cTn>
                              </p:par>
                              <p:par>
                                <p:cTn id="7" presetID="10"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fade">
                                      <p:cBhvr>
                                        <p:cTn id="9" dur="500"/>
                                        <p:tgtEl>
                                          <p:spTgt spid="5">
                                            <p:txEl>
                                              <p:pRg st="0" end="0"/>
                                            </p:txEl>
                                          </p:spTgt>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500"/>
                                        <p:tgtEl>
                                          <p:spTgt spid="5">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500"/>
                                        <p:tgtEl>
                                          <p:spTgt spid="5">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500"/>
                                        <p:tgtEl>
                                          <p:spTgt spid="5">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8" end="8"/>
                                            </p:txEl>
                                          </p:spTgt>
                                        </p:tgtEl>
                                        <p:attrNameLst>
                                          <p:attrName>style.visibility</p:attrName>
                                        </p:attrNameLst>
                                      </p:cBhvr>
                                      <p:to>
                                        <p:strVal val="visible"/>
                                      </p:to>
                                    </p:set>
                                    <p:animEffect transition="in" filter="fade">
                                      <p:cBhvr>
                                        <p:cTn id="30" dur="500"/>
                                        <p:tgtEl>
                                          <p:spTgt spid="5">
                                            <p:txEl>
                                              <p:pRg st="8" end="8"/>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animEffect transition="in" filter="fade">
                                      <p:cBhvr>
                                        <p:cTn id="33" dur="500"/>
                                        <p:tgtEl>
                                          <p:spTgt spid="5">
                                            <p:txEl>
                                              <p:pRg st="9" end="9"/>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txEl>
                                              <p:pRg st="10" end="10"/>
                                            </p:txEl>
                                          </p:spTgt>
                                        </p:tgtEl>
                                        <p:attrNameLst>
                                          <p:attrName>style.visibility</p:attrName>
                                        </p:attrNameLst>
                                      </p:cBhvr>
                                      <p:to>
                                        <p:strVal val="visible"/>
                                      </p:to>
                                    </p:set>
                                    <p:animEffect transition="in" filter="fade">
                                      <p:cBhvr>
                                        <p:cTn id="36"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37"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4598504"/>
          </a:xfrm>
        </p:spPr>
        <p:txBody>
          <a:bodyPr>
            <a:noAutofit/>
          </a:bodyPr>
          <a:lstStyle/>
          <a:p>
            <a:pPr marL="0" indent="0">
              <a:buNone/>
            </a:pPr>
            <a:r>
              <a:rPr lang="en-GB" sz="2400" b="1" dirty="0"/>
              <a:t>Success Metrics</a:t>
            </a:r>
          </a:p>
          <a:p>
            <a:r>
              <a:rPr lang="en-GB" dirty="0"/>
              <a:t>reduced costs of maintenance activities</a:t>
            </a:r>
          </a:p>
          <a:p>
            <a:r>
              <a:rPr lang="en-GB" dirty="0"/>
              <a:t>Minimal effort to clean and set-up rig / easy to clean surfaces</a:t>
            </a:r>
          </a:p>
          <a:p>
            <a:r>
              <a:rPr lang="en-GB" dirty="0"/>
              <a:t>Easily accessible areas for maintenance and cleaning</a:t>
            </a:r>
          </a:p>
          <a:p>
            <a:r>
              <a:rPr lang="en-GB" dirty="0"/>
              <a:t>Aids for locating sensors and test equipment</a:t>
            </a:r>
          </a:p>
          <a:p>
            <a:r>
              <a:rPr lang="en-GB" dirty="0"/>
              <a:t>Minimal fixings and fixtures</a:t>
            </a:r>
          </a:p>
          <a:p>
            <a:r>
              <a:rPr lang="en-GB" dirty="0"/>
              <a:t>Maximum unit weight of 5kg</a:t>
            </a:r>
          </a:p>
          <a:p>
            <a:r>
              <a:rPr lang="en-GB" dirty="0"/>
              <a:t>Anti-corrosive material</a:t>
            </a:r>
          </a:p>
          <a:p>
            <a:r>
              <a:rPr lang="en-GB" dirty="0"/>
              <a:t>Materials should be Recyclable, re-usable and not harmful to the environment</a:t>
            </a:r>
          </a:p>
          <a:p>
            <a:r>
              <a:rPr lang="en-GB" dirty="0"/>
              <a:t>Manufacturable on-site (carpentry shop)</a:t>
            </a:r>
          </a:p>
          <a:p>
            <a:endParaRPr lang="en-GB" dirty="0"/>
          </a:p>
          <a:p>
            <a:endParaRPr lang="en-GB" dirty="0"/>
          </a:p>
          <a:p>
            <a:endParaRPr lang="en-GB" dirty="0"/>
          </a:p>
        </p:txBody>
      </p:sp>
      <p:pic>
        <p:nvPicPr>
          <p:cNvPr id="2" name="Audio Recording 2 Jun 2022 at 22:35:42" descr="Audio Recording 2 Jun 2022 at 22:35:42">
            <a:hlinkClick r:id="" action="ppaction://media"/>
            <a:extLst>
              <a:ext uri="{FF2B5EF4-FFF2-40B4-BE49-F238E27FC236}">
                <a16:creationId xmlns:a16="http://schemas.microsoft.com/office/drawing/2014/main" id="{E6A1C0F5-99E2-137C-1EB1-D1554E7F4E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2800" y="0"/>
            <a:ext cx="812800" cy="812800"/>
          </a:xfrm>
          <a:prstGeom prst="rect">
            <a:avLst/>
          </a:prstGeom>
        </p:spPr>
      </p:pic>
    </p:spTree>
    <p:extLst>
      <p:ext uri="{BB962C8B-B14F-4D97-AF65-F5344CB8AC3E}">
        <p14:creationId xmlns:p14="http://schemas.microsoft.com/office/powerpoint/2010/main" val="345179560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384" fill="hold"/>
                                        <p:tgtEl>
                                          <p:spTgt spid="2"/>
                                        </p:tgtEl>
                                      </p:cBhvr>
                                    </p:cmd>
                                  </p:childTnLst>
                                </p:cTn>
                              </p:par>
                              <p:par>
                                <p:cTn id="7" presetID="10"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fade">
                                      <p:cBhvr>
                                        <p:cTn id="9" dur="500"/>
                                        <p:tgtEl>
                                          <p:spTgt spid="5">
                                            <p:txEl>
                                              <p:pRg st="0" end="0"/>
                                            </p:txEl>
                                          </p:spTgt>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500"/>
                                        <p:tgtEl>
                                          <p:spTgt spid="5">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500"/>
                                        <p:tgtEl>
                                          <p:spTgt spid="5">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500"/>
                                        <p:tgtEl>
                                          <p:spTgt spid="5">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7" end="7"/>
                                            </p:txEl>
                                          </p:spTgt>
                                        </p:tgtEl>
                                        <p:attrNameLst>
                                          <p:attrName>style.visibility</p:attrName>
                                        </p:attrNameLst>
                                      </p:cBhvr>
                                      <p:to>
                                        <p:strVal val="visible"/>
                                      </p:to>
                                    </p:set>
                                    <p:animEffect transition="in" filter="fade">
                                      <p:cBhvr>
                                        <p:cTn id="30" dur="500"/>
                                        <p:tgtEl>
                                          <p:spTgt spid="5">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
                                            <p:txEl>
                                              <p:pRg st="8" end="8"/>
                                            </p:txEl>
                                          </p:spTgt>
                                        </p:tgtEl>
                                        <p:attrNameLst>
                                          <p:attrName>style.visibility</p:attrName>
                                        </p:attrNameLst>
                                      </p:cBhvr>
                                      <p:to>
                                        <p:strVal val="visible"/>
                                      </p:to>
                                    </p:set>
                                    <p:animEffect transition="in" filter="fade">
                                      <p:cBhvr>
                                        <p:cTn id="33" dur="500"/>
                                        <p:tgtEl>
                                          <p:spTgt spid="5">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Effect transition="in" filter="fade">
                                      <p:cBhvr>
                                        <p:cTn id="36"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37"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599" y="1444487"/>
            <a:ext cx="10233589" cy="4598504"/>
          </a:xfrm>
        </p:spPr>
        <p:txBody>
          <a:bodyPr>
            <a:noAutofit/>
          </a:bodyPr>
          <a:lstStyle/>
          <a:p>
            <a:pPr marL="0" indent="0">
              <a:buNone/>
            </a:pPr>
            <a:r>
              <a:rPr lang="en-GB" sz="2400" b="1" dirty="0"/>
              <a:t>Gantt Chart</a:t>
            </a:r>
          </a:p>
          <a:p>
            <a:r>
              <a:rPr lang="en-GB" dirty="0"/>
              <a:t>The main planning and monitoring tool used in for this project was a Gantt chart. The bars on the chart represent an objective for a specific task with the length of the bar corresponding to the time duration set to complete it. </a:t>
            </a:r>
          </a:p>
          <a:p>
            <a:r>
              <a:rPr lang="en-GB" dirty="0"/>
              <a:t>The tasks are then grouped to breakdown the project into milestone objectives, which signifies a new stage in the development. </a:t>
            </a:r>
          </a:p>
          <a:p>
            <a:pPr marL="0" indent="0">
              <a:buNone/>
            </a:pPr>
            <a:endParaRPr lang="en-GB" dirty="0"/>
          </a:p>
        </p:txBody>
      </p:sp>
      <p:pic>
        <p:nvPicPr>
          <p:cNvPr id="2" name="Audio Recording 2 Jun 2022 at 22:37:05" descr="Audio Recording 2 Jun 2022 at 22:37:05">
            <a:hlinkClick r:id="" action="ppaction://media"/>
            <a:extLst>
              <a:ext uri="{FF2B5EF4-FFF2-40B4-BE49-F238E27FC236}">
                <a16:creationId xmlns:a16="http://schemas.microsoft.com/office/drawing/2014/main" id="{5F2585CD-FAFD-6DBD-BC51-71C1F1CF3521}"/>
              </a:ext>
            </a:extLst>
          </p:cNvPr>
          <p:cNvPicPr>
            <a:picLocks noChangeAspect="1"/>
          </p:cNvPicPr>
          <p:nvPr>
            <a:audioFile r:link="rId1"/>
            <p:extLst>
              <p:ext uri="{DAA4B4D4-6D71-4841-9C94-3DE7FCFB9230}">
                <p14:media xmlns:p14="http://schemas.microsoft.com/office/powerpoint/2010/main" r:embed="rId2">
                  <p14:trim end="11898.4496"/>
                </p14:media>
              </p:ext>
            </p:extLst>
          </p:nvPr>
        </p:nvPicPr>
        <p:blipFill>
          <a:blip r:embed="rId4"/>
          <a:stretch>
            <a:fillRect/>
          </a:stretch>
        </p:blipFill>
        <p:spPr>
          <a:xfrm>
            <a:off x="739212" y="0"/>
            <a:ext cx="812800" cy="812800"/>
          </a:xfrm>
          <a:prstGeom prst="rect">
            <a:avLst/>
          </a:prstGeom>
        </p:spPr>
      </p:pic>
    </p:spTree>
    <p:extLst>
      <p:ext uri="{BB962C8B-B14F-4D97-AF65-F5344CB8AC3E}">
        <p14:creationId xmlns:p14="http://schemas.microsoft.com/office/powerpoint/2010/main" val="37507389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229" fill="hold"/>
                                        <p:tgtEl>
                                          <p:spTgt spid="2"/>
                                        </p:tgtEl>
                                      </p:cBhvr>
                                    </p:cmd>
                                  </p:childTnLst>
                                </p:cTn>
                              </p:par>
                              <p:par>
                                <p:cTn id="7" presetID="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 calcmode="lin" valueType="num">
                                      <p:cBhvr additive="base">
                                        <p:cTn id="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1" presetID="2" presetClass="entr" presetSubtype="4" fill="hold" grpId="0"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9"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Gantt Chart – Weeks 1 - 8</a:t>
            </a:r>
          </a:p>
          <a:p>
            <a:endParaRPr lang="en-GB" dirty="0"/>
          </a:p>
        </p:txBody>
      </p:sp>
      <p:pic>
        <p:nvPicPr>
          <p:cNvPr id="6" name="Picture 5" descr="Graphical user interface, application, table, Excel&#10;&#10;Description automatically generated">
            <a:extLst>
              <a:ext uri="{FF2B5EF4-FFF2-40B4-BE49-F238E27FC236}">
                <a16:creationId xmlns:a16="http://schemas.microsoft.com/office/drawing/2014/main" id="{FF16AC33-9308-6090-B803-955292E53A6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226" t="21412" r="789" b="17142"/>
          <a:stretch/>
        </p:blipFill>
        <p:spPr bwMode="auto">
          <a:xfrm>
            <a:off x="812492" y="2203174"/>
            <a:ext cx="11276749" cy="4419817"/>
          </a:xfrm>
          <a:prstGeom prst="rect">
            <a:avLst/>
          </a:prstGeom>
          <a:ln>
            <a:noFill/>
          </a:ln>
          <a:extLst>
            <a:ext uri="{53640926-AAD7-44D8-BBD7-CCE9431645EC}">
              <a14:shadowObscured xmlns:a14="http://schemas.microsoft.com/office/drawing/2010/main"/>
            </a:ext>
          </a:extLst>
        </p:spPr>
      </p:pic>
      <p:pic>
        <p:nvPicPr>
          <p:cNvPr id="3" name="Audio Recording 2 Jun 2022 at 22:38:37" descr="Audio Recording 2 Jun 2022 at 22:38:37">
            <a:hlinkClick r:id="" action="ppaction://media"/>
            <a:extLst>
              <a:ext uri="{FF2B5EF4-FFF2-40B4-BE49-F238E27FC236}">
                <a16:creationId xmlns:a16="http://schemas.microsoft.com/office/drawing/2014/main" id="{A6006FCD-7D91-8885-FA70-B65D99B46238}"/>
              </a:ext>
            </a:extLst>
          </p:cNvPr>
          <p:cNvPicPr>
            <a:picLocks noChangeAspect="1"/>
          </p:cNvPicPr>
          <p:nvPr>
            <a:audioFile r:link="rId1"/>
            <p:extLst>
              <p:ext uri="{DAA4B4D4-6D71-4841-9C94-3DE7FCFB9230}">
                <p14:media xmlns:p14="http://schemas.microsoft.com/office/powerpoint/2010/main" r:embed="rId2">
                  <p14:trim st="554.7586" end="753.9314000000001"/>
                </p14:media>
              </p:ext>
            </p:extLst>
          </p:nvPr>
        </p:nvPicPr>
        <p:blipFill>
          <a:blip r:embed="rId6"/>
          <a:stretch>
            <a:fillRect/>
          </a:stretch>
        </p:blipFill>
        <p:spPr>
          <a:xfrm>
            <a:off x="746898" y="0"/>
            <a:ext cx="812800" cy="812800"/>
          </a:xfrm>
          <a:prstGeom prst="rect">
            <a:avLst/>
          </a:prstGeom>
        </p:spPr>
      </p:pic>
      <p:pic>
        <p:nvPicPr>
          <p:cNvPr id="7" name="Audio Recording 2 Jun 2022 at 22:39:47" descr="Audio Recording 2 Jun 2022 at 22:39:47">
            <a:hlinkClick r:id="" action="ppaction://media"/>
            <a:extLst>
              <a:ext uri="{FF2B5EF4-FFF2-40B4-BE49-F238E27FC236}">
                <a16:creationId xmlns:a16="http://schemas.microsoft.com/office/drawing/2014/main" id="{247C4D4A-9FE1-3456-1DA9-E0766C0164B8}"/>
              </a:ext>
            </a:extLst>
          </p:cNvPr>
          <p:cNvPicPr>
            <a:picLocks noChangeAspect="1"/>
          </p:cNvPicPr>
          <p:nvPr>
            <a:audioFile r:link="rId1"/>
            <p:extLst>
              <p:ext uri="{DAA4B4D4-6D71-4841-9C94-3DE7FCFB9230}">
                <p14:media xmlns:p14="http://schemas.microsoft.com/office/powerpoint/2010/main" r:embed="rId3">
                  <p14:trim st="537.6492"/>
                </p14:media>
              </p:ext>
            </p:extLst>
          </p:nvPr>
        </p:nvPicPr>
        <p:blipFill>
          <a:blip r:embed="rId6"/>
          <a:stretch>
            <a:fillRect/>
          </a:stretch>
        </p:blipFill>
        <p:spPr>
          <a:xfrm>
            <a:off x="1543222" y="-32548"/>
            <a:ext cx="812800" cy="812800"/>
          </a:xfrm>
          <a:prstGeom prst="rect">
            <a:avLst/>
          </a:prstGeom>
        </p:spPr>
      </p:pic>
    </p:spTree>
    <p:extLst>
      <p:ext uri="{BB962C8B-B14F-4D97-AF65-F5344CB8AC3E}">
        <p14:creationId xmlns:p14="http://schemas.microsoft.com/office/powerpoint/2010/main" val="304795716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71" fill="hold"/>
                                        <p:tgtEl>
                                          <p:spTgt spid="3"/>
                                        </p:tgtEl>
                                      </p:cBhvr>
                                    </p:cmd>
                                  </p:childTnLst>
                                </p:cTn>
                              </p:par>
                            </p:childTnLst>
                          </p:cTn>
                        </p:par>
                        <p:par>
                          <p:cTn id="7" fill="hold">
                            <p:stCondLst>
                              <p:cond delay="9571"/>
                            </p:stCondLst>
                            <p:childTnLst>
                              <p:par>
                                <p:cTn id="8" presetID="1" presetClass="mediacall" presetSubtype="0" fill="hold" nodeType="afterEffect">
                                  <p:stCondLst>
                                    <p:cond delay="0"/>
                                  </p:stCondLst>
                                  <p:childTnLst>
                                    <p:cmd type="call" cmd="playFrom(0.0)">
                                      <p:cBhvr>
                                        <p:cTn id="9" dur="2534" fill="hold"/>
                                        <p:tgtEl>
                                          <p:spTgt spid="7"/>
                                        </p:tgtEl>
                                      </p:cBhvr>
                                    </p:cmd>
                                  </p:childTnLst>
                                </p:cTn>
                              </p:par>
                              <p:par>
                                <p:cTn id="10" presetID="22" presetClass="entr" presetSubtype="4"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3" fill="hold" display="0">
                  <p:stCondLst>
                    <p:cond delay="indefinite"/>
                  </p:stCondLst>
                  <p:endCondLst>
                    <p:cond evt="onStopAudio" delay="0">
                      <p:tgtEl>
                        <p:sldTgt/>
                      </p:tgtEl>
                    </p:cond>
                  </p:endCondLst>
                </p:cTn>
                <p:tgtEl>
                  <p:spTgt spid="3"/>
                </p:tgtEl>
              </p:cMediaNode>
            </p:audio>
            <p:audio>
              <p:cMediaNode vol="100000">
                <p:cTn id="14"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Gantt Chart – Weeks 9 - 16</a:t>
            </a:r>
          </a:p>
          <a:p>
            <a:endParaRPr lang="en-GB" dirty="0"/>
          </a:p>
        </p:txBody>
      </p:sp>
      <p:pic>
        <p:nvPicPr>
          <p:cNvPr id="7" name="Picture 6" descr="Graphical user interface, application, table, Excel&#10;&#10;Description automatically generated">
            <a:extLst>
              <a:ext uri="{FF2B5EF4-FFF2-40B4-BE49-F238E27FC236}">
                <a16:creationId xmlns:a16="http://schemas.microsoft.com/office/drawing/2014/main" id="{1374EE8B-EAFC-3284-A93D-BB9435801CA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430" t="21411" r="908" b="17142"/>
          <a:stretch/>
        </p:blipFill>
        <p:spPr bwMode="auto">
          <a:xfrm>
            <a:off x="839786" y="2203174"/>
            <a:ext cx="11223331" cy="4412974"/>
          </a:xfrm>
          <a:prstGeom prst="rect">
            <a:avLst/>
          </a:prstGeom>
          <a:ln>
            <a:noFill/>
          </a:ln>
          <a:extLst>
            <a:ext uri="{53640926-AAD7-44D8-BBD7-CCE9431645EC}">
              <a14:shadowObscured xmlns:a14="http://schemas.microsoft.com/office/drawing/2010/main"/>
            </a:ext>
          </a:extLst>
        </p:spPr>
      </p:pic>
      <p:pic>
        <p:nvPicPr>
          <p:cNvPr id="2" name="Audio Recording 2 Jun 2022 at 22:49:45" descr="Audio Recording 2 Jun 2022 at 22:49:45">
            <a:hlinkClick r:id="" action="ppaction://media"/>
            <a:extLst>
              <a:ext uri="{FF2B5EF4-FFF2-40B4-BE49-F238E27FC236}">
                <a16:creationId xmlns:a16="http://schemas.microsoft.com/office/drawing/2014/main" id="{DA2315BC-9533-F54E-DAF2-DC2E6E05EA0E}"/>
              </a:ext>
            </a:extLst>
          </p:cNvPr>
          <p:cNvPicPr>
            <a:picLocks noChangeAspect="1"/>
          </p:cNvPicPr>
          <p:nvPr>
            <a:audioFile r:link="rId1"/>
            <p:extLst>
              <p:ext uri="{DAA4B4D4-6D71-4841-9C94-3DE7FCFB9230}">
                <p14:media xmlns:p14="http://schemas.microsoft.com/office/powerpoint/2010/main" r:embed="rId2">
                  <p14:trim st="685.8529" end="231.2765"/>
                </p14:media>
              </p:ext>
            </p:extLst>
          </p:nvPr>
        </p:nvPicPr>
        <p:blipFill>
          <a:blip r:embed="rId5"/>
          <a:stretch>
            <a:fillRect/>
          </a:stretch>
        </p:blipFill>
        <p:spPr>
          <a:xfrm>
            <a:off x="738659" y="0"/>
            <a:ext cx="812800" cy="812800"/>
          </a:xfrm>
          <a:prstGeom prst="rect">
            <a:avLst/>
          </a:prstGeom>
        </p:spPr>
      </p:pic>
    </p:spTree>
    <p:extLst>
      <p:ext uri="{BB962C8B-B14F-4D97-AF65-F5344CB8AC3E}">
        <p14:creationId xmlns:p14="http://schemas.microsoft.com/office/powerpoint/2010/main" val="18893745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54" fill="hold"/>
                                        <p:tgtEl>
                                          <p:spTgt spid="2"/>
                                        </p:tgtEl>
                                      </p:cBhvr>
                                    </p:cmd>
                                  </p:childTnLst>
                                </p:cTn>
                              </p:par>
                              <p:par>
                                <p:cTn id="7" presetID="37"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1000"/>
                                        <p:tgtEl>
                                          <p:spTgt spid="7"/>
                                        </p:tgtEl>
                                      </p:cBhvr>
                                    </p:animEffect>
                                    <p:anim calcmode="lin" valueType="num">
                                      <p:cBhvr>
                                        <p:cTn id="10" dur="1000" fill="hold"/>
                                        <p:tgtEl>
                                          <p:spTgt spid="7"/>
                                        </p:tgtEl>
                                        <p:attrNameLst>
                                          <p:attrName>ppt_x</p:attrName>
                                        </p:attrNameLst>
                                      </p:cBhvr>
                                      <p:tavLst>
                                        <p:tav tm="0">
                                          <p:val>
                                            <p:strVal val="#ppt_x"/>
                                          </p:val>
                                        </p:tav>
                                        <p:tav tm="100000">
                                          <p:val>
                                            <p:strVal val="#ppt_x"/>
                                          </p:val>
                                        </p:tav>
                                      </p:tavLst>
                                    </p:anim>
                                    <p:anim calcmode="lin" valueType="num">
                                      <p:cBhvr>
                                        <p:cTn id="11" dur="900" decel="100000" fill="hold"/>
                                        <p:tgtEl>
                                          <p:spTgt spid="7"/>
                                        </p:tgtEl>
                                        <p:attrNameLst>
                                          <p:attrName>ppt_y</p:attrName>
                                        </p:attrNameLst>
                                      </p:cBhvr>
                                      <p:tavLst>
                                        <p:tav tm="0">
                                          <p:val>
                                            <p:strVal val="#ppt_y+1"/>
                                          </p:val>
                                        </p:tav>
                                        <p:tav tm="100000">
                                          <p:val>
                                            <p:strVal val="#ppt_y-.03"/>
                                          </p:val>
                                        </p:tav>
                                      </p:tavLst>
                                    </p:anim>
                                    <p:anim calcmode="lin" valueType="num">
                                      <p:cBhvr>
                                        <p:cTn id="12"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3"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Gantt Chart – Weeks 17 - 24</a:t>
            </a:r>
          </a:p>
          <a:p>
            <a:endParaRPr lang="en-GB" dirty="0"/>
          </a:p>
        </p:txBody>
      </p:sp>
      <p:pic>
        <p:nvPicPr>
          <p:cNvPr id="6" name="Picture 5" descr="Graphical user interface, application, table, Excel&#10;&#10;Description automatically generated">
            <a:extLst>
              <a:ext uri="{FF2B5EF4-FFF2-40B4-BE49-F238E27FC236}">
                <a16:creationId xmlns:a16="http://schemas.microsoft.com/office/drawing/2014/main" id="{AEFEB45C-F17E-51FA-8BF2-459674BD52B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328" t="21410" r="813" b="16971"/>
          <a:stretch/>
        </p:blipFill>
        <p:spPr bwMode="auto">
          <a:xfrm>
            <a:off x="821483" y="2203174"/>
            <a:ext cx="11253102" cy="4428362"/>
          </a:xfrm>
          <a:prstGeom prst="rect">
            <a:avLst/>
          </a:prstGeom>
          <a:ln>
            <a:noFill/>
          </a:ln>
          <a:extLst>
            <a:ext uri="{53640926-AAD7-44D8-BBD7-CCE9431645EC}">
              <a14:shadowObscured xmlns:a14="http://schemas.microsoft.com/office/drawing/2010/main"/>
            </a:ext>
          </a:extLst>
        </p:spPr>
      </p:pic>
      <p:pic>
        <p:nvPicPr>
          <p:cNvPr id="2" name="Audio Recording 2 Jun 2022 at 22:50:05" descr="Audio Recording 2 Jun 2022 at 22:50:05">
            <a:hlinkClick r:id="" action="ppaction://media"/>
            <a:extLst>
              <a:ext uri="{FF2B5EF4-FFF2-40B4-BE49-F238E27FC236}">
                <a16:creationId xmlns:a16="http://schemas.microsoft.com/office/drawing/2014/main" id="{E5ECCCE4-32D3-66F2-917D-EFD54DD1D977}"/>
              </a:ext>
            </a:extLst>
          </p:cNvPr>
          <p:cNvPicPr>
            <a:picLocks noChangeAspect="1"/>
          </p:cNvPicPr>
          <p:nvPr>
            <a:audioFile r:link="rId1"/>
            <p:extLst>
              <p:ext uri="{DAA4B4D4-6D71-4841-9C94-3DE7FCFB9230}">
                <p14:media xmlns:p14="http://schemas.microsoft.com/office/powerpoint/2010/main" r:embed="rId2">
                  <p14:trim st="404.3737"/>
                </p14:media>
              </p:ext>
            </p:extLst>
          </p:nvPr>
        </p:nvPicPr>
        <p:blipFill>
          <a:blip r:embed="rId5"/>
          <a:stretch>
            <a:fillRect/>
          </a:stretch>
        </p:blipFill>
        <p:spPr>
          <a:xfrm>
            <a:off x="746898" y="0"/>
            <a:ext cx="812800" cy="812800"/>
          </a:xfrm>
          <a:prstGeom prst="rect">
            <a:avLst/>
          </a:prstGeom>
        </p:spPr>
      </p:pic>
    </p:spTree>
    <p:extLst>
      <p:ext uri="{BB962C8B-B14F-4D97-AF65-F5344CB8AC3E}">
        <p14:creationId xmlns:p14="http://schemas.microsoft.com/office/powerpoint/2010/main" val="299931937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71" fill="hold"/>
                                        <p:tgtEl>
                                          <p:spTgt spid="2"/>
                                        </p:tgtEl>
                                      </p:cBhvr>
                                    </p:cmd>
                                  </p:childTnLst>
                                </p:cTn>
                              </p:par>
                              <p:par>
                                <p:cTn id="7" presetID="17" presetClass="entr" presetSubtype="10" fill="hold" nodeType="withEffect">
                                  <p:stCondLst>
                                    <p:cond delay="0"/>
                                  </p:stCondLst>
                                  <p:childTnLst>
                                    <p:set>
                                      <p:cBhvr>
                                        <p:cTn id="8" dur="1" fill="hold">
                                          <p:stCondLst>
                                            <p:cond delay="0"/>
                                          </p:stCondLst>
                                        </p:cTn>
                                        <p:tgtEl>
                                          <p:spTgt spid="6"/>
                                        </p:tgtEl>
                                        <p:attrNameLst>
                                          <p:attrName>style.visibility</p:attrName>
                                        </p:attrNameLst>
                                      </p:cBhvr>
                                      <p:to>
                                        <p:strVal val="visible"/>
                                      </p:to>
                                    </p:set>
                                    <p:anim calcmode="lin" valueType="num">
                                      <p:cBhvr>
                                        <p:cTn id="9" dur="500" fill="hold"/>
                                        <p:tgtEl>
                                          <p:spTgt spid="6"/>
                                        </p:tgtEl>
                                        <p:attrNameLst>
                                          <p:attrName>ppt_w</p:attrName>
                                        </p:attrNameLst>
                                      </p:cBhvr>
                                      <p:tavLst>
                                        <p:tav tm="0">
                                          <p:val>
                                            <p:fltVal val="0"/>
                                          </p:val>
                                        </p:tav>
                                        <p:tav tm="100000">
                                          <p:val>
                                            <p:strVal val="#ppt_w"/>
                                          </p:val>
                                        </p:tav>
                                      </p:tavLst>
                                    </p:anim>
                                    <p:anim calcmode="lin" valueType="num">
                                      <p:cBhvr>
                                        <p:cTn id="10"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Plan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Gantt Chart – Weeks 25 - 32</a:t>
            </a:r>
          </a:p>
          <a:p>
            <a:endParaRPr lang="en-GB" dirty="0"/>
          </a:p>
        </p:txBody>
      </p:sp>
      <p:pic>
        <p:nvPicPr>
          <p:cNvPr id="7" name="Picture 6" descr="Graphical user interface, application, table, Excel&#10;&#10;Description automatically generated">
            <a:extLst>
              <a:ext uri="{FF2B5EF4-FFF2-40B4-BE49-F238E27FC236}">
                <a16:creationId xmlns:a16="http://schemas.microsoft.com/office/drawing/2014/main" id="{CFFD37F6-2CF1-15DC-C6C6-53CA915B09C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430" t="21246" r="910" b="17128"/>
          <a:stretch/>
        </p:blipFill>
        <p:spPr bwMode="auto">
          <a:xfrm>
            <a:off x="798142" y="2203174"/>
            <a:ext cx="11314986" cy="4462546"/>
          </a:xfrm>
          <a:prstGeom prst="rect">
            <a:avLst/>
          </a:prstGeom>
          <a:ln>
            <a:noFill/>
          </a:ln>
          <a:extLst>
            <a:ext uri="{53640926-AAD7-44D8-BBD7-CCE9431645EC}">
              <a14:shadowObscured xmlns:a14="http://schemas.microsoft.com/office/drawing/2010/main"/>
            </a:ext>
          </a:extLst>
        </p:spPr>
      </p:pic>
      <p:pic>
        <p:nvPicPr>
          <p:cNvPr id="2" name="Audio Recording 2 Jun 2022 at 22:50:33" descr="Audio Recording 2 Jun 2022 at 22:50:33">
            <a:hlinkClick r:id="" action="ppaction://media"/>
            <a:extLst>
              <a:ext uri="{FF2B5EF4-FFF2-40B4-BE49-F238E27FC236}">
                <a16:creationId xmlns:a16="http://schemas.microsoft.com/office/drawing/2014/main" id="{FC0C5325-FAE1-CAFB-13E2-08216377CFAD}"/>
              </a:ext>
            </a:extLst>
          </p:cNvPr>
          <p:cNvPicPr>
            <a:picLocks noChangeAspect="1"/>
          </p:cNvPicPr>
          <p:nvPr>
            <a:audioFile r:link="rId1"/>
            <p:extLst>
              <p:ext uri="{DAA4B4D4-6D71-4841-9C94-3DE7FCFB9230}">
                <p14:media xmlns:p14="http://schemas.microsoft.com/office/powerpoint/2010/main" r:embed="rId2">
                  <p14:trim st="517.8146"/>
                </p14:media>
              </p:ext>
            </p:extLst>
          </p:nvPr>
        </p:nvPicPr>
        <p:blipFill>
          <a:blip r:embed="rId5"/>
          <a:stretch>
            <a:fillRect/>
          </a:stretch>
        </p:blipFill>
        <p:spPr>
          <a:xfrm>
            <a:off x="713946" y="0"/>
            <a:ext cx="812800" cy="812800"/>
          </a:xfrm>
          <a:prstGeom prst="rect">
            <a:avLst/>
          </a:prstGeom>
        </p:spPr>
      </p:pic>
    </p:spTree>
    <p:extLst>
      <p:ext uri="{BB962C8B-B14F-4D97-AF65-F5344CB8AC3E}">
        <p14:creationId xmlns:p14="http://schemas.microsoft.com/office/powerpoint/2010/main" val="361939451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0" fill="hold"/>
                                        <p:tgtEl>
                                          <p:spTgt spid="2"/>
                                        </p:tgtEl>
                                      </p:cBhvr>
                                    </p:cmd>
                                  </p:childTnLst>
                                </p:cTn>
                              </p:par>
                              <p:par>
                                <p:cTn id="7" presetID="37"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fade">
                                      <p:cBhvr>
                                        <p:cTn id="9" dur="1000"/>
                                        <p:tgtEl>
                                          <p:spTgt spid="7"/>
                                        </p:tgtEl>
                                      </p:cBhvr>
                                    </p:animEffect>
                                    <p:anim calcmode="lin" valueType="num">
                                      <p:cBhvr>
                                        <p:cTn id="10" dur="1000" fill="hold"/>
                                        <p:tgtEl>
                                          <p:spTgt spid="7"/>
                                        </p:tgtEl>
                                        <p:attrNameLst>
                                          <p:attrName>ppt_x</p:attrName>
                                        </p:attrNameLst>
                                      </p:cBhvr>
                                      <p:tavLst>
                                        <p:tav tm="0">
                                          <p:val>
                                            <p:strVal val="#ppt_x"/>
                                          </p:val>
                                        </p:tav>
                                        <p:tav tm="100000">
                                          <p:val>
                                            <p:strVal val="#ppt_x"/>
                                          </p:val>
                                        </p:tav>
                                      </p:tavLst>
                                    </p:anim>
                                    <p:anim calcmode="lin" valueType="num">
                                      <p:cBhvr>
                                        <p:cTn id="11" dur="900" decel="100000" fill="hold"/>
                                        <p:tgtEl>
                                          <p:spTgt spid="7"/>
                                        </p:tgtEl>
                                        <p:attrNameLst>
                                          <p:attrName>ppt_y</p:attrName>
                                        </p:attrNameLst>
                                      </p:cBhvr>
                                      <p:tavLst>
                                        <p:tav tm="0">
                                          <p:val>
                                            <p:strVal val="#ppt_y+1"/>
                                          </p:val>
                                        </p:tav>
                                        <p:tav tm="100000">
                                          <p:val>
                                            <p:strVal val="#ppt_y-.03"/>
                                          </p:val>
                                        </p:tav>
                                      </p:tavLst>
                                    </p:anim>
                                    <p:anim calcmode="lin" valueType="num">
                                      <p:cBhvr>
                                        <p:cTn id="12"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3"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Aims of Reflective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849028" cy="4598504"/>
          </a:xfrm>
        </p:spPr>
        <p:txBody>
          <a:bodyPr>
            <a:noAutofit/>
          </a:bodyPr>
          <a:lstStyle/>
          <a:p>
            <a:r>
              <a:rPr lang="en-GB" dirty="0"/>
              <a:t>Evaluate the project and reflect on what could be improved upon to further enhance it </a:t>
            </a:r>
          </a:p>
          <a:p>
            <a:r>
              <a:rPr lang="en-GB" dirty="0"/>
              <a:t>Highlight the skills and knowledge gained from practical experiences and how aspects of the project planning could be implemented in future tasks</a:t>
            </a:r>
          </a:p>
          <a:p>
            <a:r>
              <a:rPr lang="en-GB" dirty="0"/>
              <a:t>Evaluate the success of the project’s final design solution and how design features compare to the specification</a:t>
            </a:r>
          </a:p>
          <a:p>
            <a:r>
              <a:rPr lang="en-GB" dirty="0"/>
              <a:t>Investigate the effectiveness of self-management and evaluate effectiveness of communication skills</a:t>
            </a:r>
          </a:p>
        </p:txBody>
      </p:sp>
      <p:pic>
        <p:nvPicPr>
          <p:cNvPr id="2" name="Audio Recording 2 Jun 2022 at 22:53:01" descr="Audio Recording 2 Jun 2022 at 22:53:01">
            <a:hlinkClick r:id="" action="ppaction://media"/>
            <a:extLst>
              <a:ext uri="{FF2B5EF4-FFF2-40B4-BE49-F238E27FC236}">
                <a16:creationId xmlns:a16="http://schemas.microsoft.com/office/drawing/2014/main" id="{BA250454-DE4B-A682-F0E8-424BCD59EB74}"/>
              </a:ext>
            </a:extLst>
          </p:cNvPr>
          <p:cNvPicPr>
            <a:picLocks noChangeAspect="1"/>
          </p:cNvPicPr>
          <p:nvPr>
            <a:audioFile r:link="rId1"/>
            <p:extLst>
              <p:ext uri="{DAA4B4D4-6D71-4841-9C94-3DE7FCFB9230}">
                <p14:media xmlns:p14="http://schemas.microsoft.com/office/powerpoint/2010/main" r:embed="rId2">
                  <p14:trim end="4083.8666"/>
                </p14:media>
              </p:ext>
            </p:extLst>
          </p:nvPr>
        </p:nvPicPr>
        <p:blipFill>
          <a:blip r:embed="rId4"/>
          <a:stretch>
            <a:fillRect/>
          </a:stretch>
        </p:blipFill>
        <p:spPr>
          <a:xfrm>
            <a:off x="812800" y="0"/>
            <a:ext cx="812800" cy="812800"/>
          </a:xfrm>
          <a:prstGeom prst="rect">
            <a:avLst/>
          </a:prstGeom>
        </p:spPr>
      </p:pic>
    </p:spTree>
    <p:extLst>
      <p:ext uri="{BB962C8B-B14F-4D97-AF65-F5344CB8AC3E}">
        <p14:creationId xmlns:p14="http://schemas.microsoft.com/office/powerpoint/2010/main" val="1399423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100" fill="hold"/>
                                        <p:tgtEl>
                                          <p:spTgt spid="2"/>
                                        </p:tgtEl>
                                      </p:cBhvr>
                                    </p:cmd>
                                  </p:childTnLst>
                                </p:cTn>
                              </p:par>
                              <p:par>
                                <p:cTn id="7" presetID="2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wipe(down)">
                                      <p:cBhvr>
                                        <p:cTn id="9" dur="500"/>
                                        <p:tgtEl>
                                          <p:spTgt spid="5">
                                            <p:txEl>
                                              <p:pRg st="0" end="0"/>
                                            </p:txEl>
                                          </p:spTgt>
                                        </p:tgtEl>
                                      </p:cBhvr>
                                    </p:animEffect>
                                  </p:childTnLst>
                                </p:cTn>
                              </p:par>
                              <p:par>
                                <p:cTn id="10" presetID="22" presetClass="entr" presetSubtype="4"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wipe(down)">
                                      <p:cBhvr>
                                        <p:cTn id="15" dur="500"/>
                                        <p:tgtEl>
                                          <p:spTgt spid="5">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wipe(down)">
                                      <p:cBhvr>
                                        <p:cTn id="18"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9"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Methods of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849028" cy="4598504"/>
          </a:xfrm>
        </p:spPr>
        <p:txBody>
          <a:bodyPr>
            <a:noAutofit/>
          </a:bodyPr>
          <a:lstStyle/>
          <a:p>
            <a:pPr marL="0" indent="0">
              <a:buNone/>
            </a:pPr>
            <a:r>
              <a:rPr lang="en-GB" dirty="0"/>
              <a:t>One of the main methods used to analyse the projects final design solution was an Engineering Design Decision Matrix. A Decision Matrix is used to define design attributes and weight their importance, to give a ranking against other design alternatives or specifications as explained.</a:t>
            </a:r>
          </a:p>
          <a:p>
            <a:pPr marL="0" indent="0">
              <a:buNone/>
            </a:pPr>
            <a:r>
              <a:rPr lang="en-GB" dirty="0"/>
              <a:t>Further analysis was also carried out into the maintainability of the final design solution by highlighting the key design features that could be improved to further enhance the success of the projects final design solution. </a:t>
            </a:r>
          </a:p>
          <a:p>
            <a:pPr marL="0" indent="0">
              <a:buNone/>
            </a:pPr>
            <a:endParaRPr lang="en-GB" dirty="0"/>
          </a:p>
        </p:txBody>
      </p:sp>
      <p:pic>
        <p:nvPicPr>
          <p:cNvPr id="3" name="Audio Recording 2 Jun 2022 at 22:58:01" descr="Audio Recording 2 Jun 2022 at 22:58:01">
            <a:hlinkClick r:id="" action="ppaction://media"/>
            <a:extLst>
              <a:ext uri="{FF2B5EF4-FFF2-40B4-BE49-F238E27FC236}">
                <a16:creationId xmlns:a16="http://schemas.microsoft.com/office/drawing/2014/main" id="{DAC25063-B7A6-8B36-E301-0BA8A1108EBC}"/>
              </a:ext>
            </a:extLst>
          </p:cNvPr>
          <p:cNvPicPr>
            <a:picLocks noChangeAspect="1"/>
          </p:cNvPicPr>
          <p:nvPr>
            <a:audioFile r:link="rId1"/>
            <p:extLst>
              <p:ext uri="{DAA4B4D4-6D71-4841-9C94-3DE7FCFB9230}">
                <p14:media xmlns:p14="http://schemas.microsoft.com/office/powerpoint/2010/main" r:embed="rId2">
                  <p14:trim st="470.3867" end="42962.1896"/>
                </p14:media>
              </p:ext>
            </p:extLst>
          </p:nvPr>
        </p:nvPicPr>
        <p:blipFill>
          <a:blip r:embed="rId4"/>
          <a:stretch>
            <a:fillRect/>
          </a:stretch>
        </p:blipFill>
        <p:spPr>
          <a:xfrm>
            <a:off x="812800" y="101063"/>
            <a:ext cx="812800" cy="812800"/>
          </a:xfrm>
          <a:prstGeom prst="rect">
            <a:avLst/>
          </a:prstGeom>
        </p:spPr>
      </p:pic>
    </p:spTree>
    <p:extLst>
      <p:ext uri="{BB962C8B-B14F-4D97-AF65-F5344CB8AC3E}">
        <p14:creationId xmlns:p14="http://schemas.microsoft.com/office/powerpoint/2010/main" val="17260188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83" fill="hold"/>
                                        <p:tgtEl>
                                          <p:spTgt spid="3"/>
                                        </p:tgtEl>
                                      </p:cBhvr>
                                    </p:cmd>
                                  </p:childTnLst>
                                </p:cTn>
                              </p:par>
                              <p:par>
                                <p:cTn id="7" presetID="55"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 calcmode="lin" valueType="num">
                                      <p:cBhvr>
                                        <p:cTn id="9"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10"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11" dur="1000"/>
                                        <p:tgtEl>
                                          <p:spTgt spid="5">
                                            <p:txEl>
                                              <p:pRg st="0" end="0"/>
                                            </p:txEl>
                                          </p:spTgt>
                                        </p:tgtEl>
                                      </p:cBhvr>
                                    </p:animEffect>
                                  </p:childTnLst>
                                </p:cTn>
                              </p:par>
                              <p:par>
                                <p:cTn id="12" presetID="55" presetClass="entr" presetSubtype="0" fill="hold" grpId="0" nodeType="with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1000" fill="hold"/>
                                        <p:tgtEl>
                                          <p:spTgt spid="5">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5">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7" fill="hold" display="0">
                  <p:stCondLst>
                    <p:cond delay="indefinite"/>
                  </p:stCondLst>
                  <p:endCondLst>
                    <p:cond evt="onStopAudio" delay="0">
                      <p:tgtEl>
                        <p:sldTgt/>
                      </p:tgtEl>
                    </p:cond>
                  </p:endCondLst>
                </p:cTn>
                <p:tgtEl>
                  <p:spTgt spid="3"/>
                </p:tgtEl>
              </p:cMediaNode>
            </p:audio>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Final Design Solution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2D Engineering Drawing of New Base Component</a:t>
            </a:r>
          </a:p>
          <a:p>
            <a:endParaRPr lang="en-GB" dirty="0"/>
          </a:p>
        </p:txBody>
      </p:sp>
      <p:grpSp>
        <p:nvGrpSpPr>
          <p:cNvPr id="2" name="Group 1">
            <a:extLst>
              <a:ext uri="{FF2B5EF4-FFF2-40B4-BE49-F238E27FC236}">
                <a16:creationId xmlns:a16="http://schemas.microsoft.com/office/drawing/2014/main" id="{62C2294E-DFC6-6B64-488B-3BA50425CA4C}"/>
              </a:ext>
            </a:extLst>
          </p:cNvPr>
          <p:cNvGrpSpPr/>
          <p:nvPr/>
        </p:nvGrpSpPr>
        <p:grpSpPr>
          <a:xfrm>
            <a:off x="2725783" y="1931349"/>
            <a:ext cx="7050605" cy="4797831"/>
            <a:chOff x="3067940" y="1931349"/>
            <a:chExt cx="6708449" cy="4797831"/>
          </a:xfrm>
        </p:grpSpPr>
        <p:pic>
          <p:nvPicPr>
            <p:cNvPr id="8" name="Picture 7" descr="Diagram, engineering drawing&#10;&#10;Description automatically generated">
              <a:extLst>
                <a:ext uri="{FF2B5EF4-FFF2-40B4-BE49-F238E27FC236}">
                  <a16:creationId xmlns:a16="http://schemas.microsoft.com/office/drawing/2014/main" id="{E84BF06E-703A-F048-B672-9F2035AFA3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3067940" y="1931349"/>
              <a:ext cx="6708449" cy="4797831"/>
            </a:xfrm>
            <a:prstGeom prst="rect">
              <a:avLst/>
            </a:prstGeom>
            <a:noFill/>
          </p:spPr>
        </p:pic>
        <p:sp>
          <p:nvSpPr>
            <p:cNvPr id="9" name="Rectangle 8">
              <a:extLst>
                <a:ext uri="{FF2B5EF4-FFF2-40B4-BE49-F238E27FC236}">
                  <a16:creationId xmlns:a16="http://schemas.microsoft.com/office/drawing/2014/main" id="{00C52F66-6E9E-21C5-5959-C4B8EDC3AD80}"/>
                </a:ext>
              </a:extLst>
            </p:cNvPr>
            <p:cNvSpPr/>
            <p:nvPr/>
          </p:nvSpPr>
          <p:spPr>
            <a:xfrm>
              <a:off x="8453797" y="6066447"/>
              <a:ext cx="1135995" cy="832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Rectangle 9">
              <a:extLst>
                <a:ext uri="{FF2B5EF4-FFF2-40B4-BE49-F238E27FC236}">
                  <a16:creationId xmlns:a16="http://schemas.microsoft.com/office/drawing/2014/main" id="{F17A98D6-2089-6CF0-FC9E-70DC2CCF6AD6}"/>
                </a:ext>
              </a:extLst>
            </p:cNvPr>
            <p:cNvSpPr/>
            <p:nvPr/>
          </p:nvSpPr>
          <p:spPr>
            <a:xfrm>
              <a:off x="3190147" y="2311816"/>
              <a:ext cx="1135995" cy="914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Rectangle 10">
              <a:extLst>
                <a:ext uri="{FF2B5EF4-FFF2-40B4-BE49-F238E27FC236}">
                  <a16:creationId xmlns:a16="http://schemas.microsoft.com/office/drawing/2014/main" id="{49C1919A-45E7-3772-F37F-5C76E8C7DAD8}"/>
                </a:ext>
              </a:extLst>
            </p:cNvPr>
            <p:cNvSpPr/>
            <p:nvPr/>
          </p:nvSpPr>
          <p:spPr>
            <a:xfrm>
              <a:off x="8453797" y="5880796"/>
              <a:ext cx="1135995" cy="832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Rectangle 11">
              <a:extLst>
                <a:ext uri="{FF2B5EF4-FFF2-40B4-BE49-F238E27FC236}">
                  <a16:creationId xmlns:a16="http://schemas.microsoft.com/office/drawing/2014/main" id="{6603B434-CA41-C413-4746-24469D6469A9}"/>
                </a:ext>
              </a:extLst>
            </p:cNvPr>
            <p:cNvSpPr/>
            <p:nvPr/>
          </p:nvSpPr>
          <p:spPr>
            <a:xfrm>
              <a:off x="4429680" y="2055322"/>
              <a:ext cx="2316435" cy="3393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6DDC1F4F-DC81-ECDB-8F23-202B3719D214}"/>
                </a:ext>
              </a:extLst>
            </p:cNvPr>
            <p:cNvSpPr/>
            <p:nvPr/>
          </p:nvSpPr>
          <p:spPr>
            <a:xfrm>
              <a:off x="7153160" y="6235008"/>
              <a:ext cx="1135995" cy="2312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pic>
        <p:nvPicPr>
          <p:cNvPr id="3" name="Audio Recording 2 Jun 2022 at 22:58:34" descr="Audio Recording 2 Jun 2022 at 22:58:34">
            <a:hlinkClick r:id="" action="ppaction://media"/>
            <a:extLst>
              <a:ext uri="{FF2B5EF4-FFF2-40B4-BE49-F238E27FC236}">
                <a16:creationId xmlns:a16="http://schemas.microsoft.com/office/drawing/2014/main" id="{64C9EBA6-0197-FA2F-C68D-CF23E12ABEE4}"/>
              </a:ext>
            </a:extLst>
          </p:cNvPr>
          <p:cNvPicPr>
            <a:picLocks noChangeAspect="1"/>
          </p:cNvPicPr>
          <p:nvPr>
            <a:audioFile r:link="rId1"/>
            <p:extLst>
              <p:ext uri="{DAA4B4D4-6D71-4841-9C94-3DE7FCFB9230}">
                <p14:media xmlns:p14="http://schemas.microsoft.com/office/powerpoint/2010/main" r:embed="rId2">
                  <p14:trim st="89.8721"/>
                </p14:media>
              </p:ext>
            </p:extLst>
          </p:nvPr>
        </p:nvPicPr>
        <p:blipFill>
          <a:blip r:embed="rId6"/>
          <a:stretch>
            <a:fillRect/>
          </a:stretch>
        </p:blipFill>
        <p:spPr>
          <a:xfrm>
            <a:off x="812800" y="0"/>
            <a:ext cx="812800" cy="812800"/>
          </a:xfrm>
          <a:prstGeom prst="rect">
            <a:avLst/>
          </a:prstGeom>
        </p:spPr>
      </p:pic>
      <p:pic>
        <p:nvPicPr>
          <p:cNvPr id="14" name="Audio Recording 2 Jun 2022 at 22:58:49" descr="Audio Recording 2 Jun 2022 at 22:58:49">
            <a:hlinkClick r:id="" action="ppaction://media"/>
            <a:extLst>
              <a:ext uri="{FF2B5EF4-FFF2-40B4-BE49-F238E27FC236}">
                <a16:creationId xmlns:a16="http://schemas.microsoft.com/office/drawing/2014/main" id="{6EDC1081-3030-5285-18E0-0A00898C93BC}"/>
              </a:ext>
            </a:extLst>
          </p:cNvPr>
          <p:cNvPicPr>
            <a:picLocks noChangeAspect="1"/>
          </p:cNvPicPr>
          <p:nvPr>
            <a:audioFile r:link="rId1"/>
            <p:extLst>
              <p:ext uri="{DAA4B4D4-6D71-4841-9C94-3DE7FCFB9230}">
                <p14:media xmlns:p14="http://schemas.microsoft.com/office/powerpoint/2010/main" r:embed="rId3">
                  <p14:trim st="545.1165"/>
                </p14:media>
              </p:ext>
            </p:extLst>
          </p:nvPr>
        </p:nvPicPr>
        <p:blipFill>
          <a:blip r:embed="rId6"/>
          <a:stretch>
            <a:fillRect/>
          </a:stretch>
        </p:blipFill>
        <p:spPr>
          <a:xfrm>
            <a:off x="1625600" y="0"/>
            <a:ext cx="812800" cy="812800"/>
          </a:xfrm>
          <a:prstGeom prst="rect">
            <a:avLst/>
          </a:prstGeom>
        </p:spPr>
      </p:pic>
    </p:spTree>
    <p:extLst>
      <p:ext uri="{BB962C8B-B14F-4D97-AF65-F5344CB8AC3E}">
        <p14:creationId xmlns:p14="http://schemas.microsoft.com/office/powerpoint/2010/main" val="3674916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70" fill="hold"/>
                                        <p:tgtEl>
                                          <p:spTgt spid="3"/>
                                        </p:tgtEl>
                                      </p:cBhvr>
                                    </p:cmd>
                                  </p:childTnLst>
                                </p:cTn>
                              </p:par>
                            </p:childTnLst>
                          </p:cTn>
                        </p:par>
                        <p:par>
                          <p:cTn id="7" fill="hold">
                            <p:stCondLst>
                              <p:cond delay="10470"/>
                            </p:stCondLst>
                            <p:childTnLst>
                              <p:par>
                                <p:cTn id="8" presetID="1" presetClass="mediacall" presetSubtype="0" fill="hold" nodeType="afterEffect">
                                  <p:stCondLst>
                                    <p:cond delay="0"/>
                                  </p:stCondLst>
                                  <p:childTnLst>
                                    <p:cmd type="call" cmd="playFrom(0.0)">
                                      <p:cBhvr>
                                        <p:cTn id="9" dur="4126" fill="hold"/>
                                        <p:tgtEl>
                                          <p:spTgt spid="14"/>
                                        </p:tgtEl>
                                      </p:cBhvr>
                                    </p:cmd>
                                  </p:childTnLst>
                                </p:cTn>
                              </p:par>
                              <p:par>
                                <p:cTn id="10" presetID="2" presetClass="entr" presetSubtype="4"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4" fill="hold" display="0">
                  <p:stCondLst>
                    <p:cond delay="indefinite"/>
                  </p:stCondLst>
                  <p:endCondLst>
                    <p:cond evt="onStopAudio" delay="0">
                      <p:tgtEl>
                        <p:sldTgt/>
                      </p:tgtEl>
                    </p:cond>
                  </p:endCondLst>
                </p:cTn>
                <p:tgtEl>
                  <p:spTgt spid="3"/>
                </p:tgtEl>
              </p:cMediaNode>
            </p:audio>
            <p:audio>
              <p:cMediaNode vol="100000">
                <p:cTn id="15"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Project Final Design Solution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Engineering Assembly Drawing of New Water Gap Test Rig</a:t>
            </a:r>
          </a:p>
          <a:p>
            <a:endParaRPr lang="en-GB" dirty="0"/>
          </a:p>
        </p:txBody>
      </p:sp>
      <p:grpSp>
        <p:nvGrpSpPr>
          <p:cNvPr id="14" name="Group 13">
            <a:extLst>
              <a:ext uri="{FF2B5EF4-FFF2-40B4-BE49-F238E27FC236}">
                <a16:creationId xmlns:a16="http://schemas.microsoft.com/office/drawing/2014/main" id="{5A33B677-FEDD-EAE5-7828-3C3079D7248E}"/>
              </a:ext>
            </a:extLst>
          </p:cNvPr>
          <p:cNvGrpSpPr/>
          <p:nvPr/>
        </p:nvGrpSpPr>
        <p:grpSpPr>
          <a:xfrm>
            <a:off x="2690975" y="1922804"/>
            <a:ext cx="7111051" cy="4794134"/>
            <a:chOff x="0" y="0"/>
            <a:chExt cx="7416800" cy="5234940"/>
          </a:xfrm>
        </p:grpSpPr>
        <p:pic>
          <p:nvPicPr>
            <p:cNvPr id="15" name="Picture 14" descr="Diagram, engineering drawing&#10;&#10;Description automatically generated">
              <a:extLst>
                <a:ext uri="{FF2B5EF4-FFF2-40B4-BE49-F238E27FC236}">
                  <a16:creationId xmlns:a16="http://schemas.microsoft.com/office/drawing/2014/main" id="{D5C39E41-CA02-5645-A173-C25B0451B17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7416800" cy="5234940"/>
            </a:xfrm>
            <a:prstGeom prst="rect">
              <a:avLst/>
            </a:prstGeom>
            <a:noFill/>
          </p:spPr>
        </p:pic>
        <p:sp>
          <p:nvSpPr>
            <p:cNvPr id="16" name="Rectangle 15">
              <a:extLst>
                <a:ext uri="{FF2B5EF4-FFF2-40B4-BE49-F238E27FC236}">
                  <a16:creationId xmlns:a16="http://schemas.microsoft.com/office/drawing/2014/main" id="{E690BE25-499D-E444-DF62-15EF9F7A4A83}"/>
                </a:ext>
              </a:extLst>
            </p:cNvPr>
            <p:cNvSpPr/>
            <p:nvPr/>
          </p:nvSpPr>
          <p:spPr>
            <a:xfrm>
              <a:off x="5953328" y="4513634"/>
              <a:ext cx="1265946"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Rectangle 16">
              <a:extLst>
                <a:ext uri="{FF2B5EF4-FFF2-40B4-BE49-F238E27FC236}">
                  <a16:creationId xmlns:a16="http://schemas.microsoft.com/office/drawing/2014/main" id="{C5FE333C-21C9-D0AF-51C4-C67A4AEE1EBB}"/>
                </a:ext>
              </a:extLst>
            </p:cNvPr>
            <p:cNvSpPr/>
            <p:nvPr/>
          </p:nvSpPr>
          <p:spPr>
            <a:xfrm>
              <a:off x="4533090" y="4747098"/>
              <a:ext cx="1265946" cy="203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Rectangle 17">
              <a:extLst>
                <a:ext uri="{FF2B5EF4-FFF2-40B4-BE49-F238E27FC236}">
                  <a16:creationId xmlns:a16="http://schemas.microsoft.com/office/drawing/2014/main" id="{C9BF4DEA-1D48-0AD4-C79C-2E46C1AB331F}"/>
                </a:ext>
              </a:extLst>
            </p:cNvPr>
            <p:cNvSpPr/>
            <p:nvPr/>
          </p:nvSpPr>
          <p:spPr>
            <a:xfrm>
              <a:off x="145915" y="447472"/>
              <a:ext cx="1265946"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Rectangle 18">
              <a:extLst>
                <a:ext uri="{FF2B5EF4-FFF2-40B4-BE49-F238E27FC236}">
                  <a16:creationId xmlns:a16="http://schemas.microsoft.com/office/drawing/2014/main" id="{EE3A9173-9ECE-854B-54D5-BDDFC2B8B632}"/>
                </a:ext>
              </a:extLst>
            </p:cNvPr>
            <p:cNvSpPr/>
            <p:nvPr/>
          </p:nvSpPr>
          <p:spPr>
            <a:xfrm>
              <a:off x="1517515" y="155643"/>
              <a:ext cx="2540000" cy="3835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Rectangle 19">
              <a:extLst>
                <a:ext uri="{FF2B5EF4-FFF2-40B4-BE49-F238E27FC236}">
                  <a16:creationId xmlns:a16="http://schemas.microsoft.com/office/drawing/2014/main" id="{517A1447-887B-87ED-E176-17D1B328DC14}"/>
                </a:ext>
              </a:extLst>
            </p:cNvPr>
            <p:cNvSpPr/>
            <p:nvPr/>
          </p:nvSpPr>
          <p:spPr>
            <a:xfrm>
              <a:off x="5953328" y="4319081"/>
              <a:ext cx="1265946"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pic>
        <p:nvPicPr>
          <p:cNvPr id="3" name="Audio Recording 2 Jun 2022 at 22:59:05" descr="Audio Recording 2 Jun 2022 at 22:59:05">
            <a:hlinkClick r:id="" action="ppaction://media"/>
            <a:extLst>
              <a:ext uri="{FF2B5EF4-FFF2-40B4-BE49-F238E27FC236}">
                <a16:creationId xmlns:a16="http://schemas.microsoft.com/office/drawing/2014/main" id="{31C33DDD-91E3-C26D-BC9C-D59044FE4024}"/>
              </a:ext>
            </a:extLst>
          </p:cNvPr>
          <p:cNvPicPr>
            <a:picLocks noChangeAspect="1"/>
          </p:cNvPicPr>
          <p:nvPr>
            <a:audioFile r:link="rId1"/>
            <p:extLst>
              <p:ext uri="{DAA4B4D4-6D71-4841-9C94-3DE7FCFB9230}">
                <p14:media xmlns:p14="http://schemas.microsoft.com/office/powerpoint/2010/main" r:embed="rId2">
                  <p14:trim st="570.6936" end="379.3313"/>
                </p14:media>
              </p:ext>
            </p:extLst>
          </p:nvPr>
        </p:nvPicPr>
        <p:blipFill>
          <a:blip r:embed="rId5"/>
          <a:stretch>
            <a:fillRect/>
          </a:stretch>
        </p:blipFill>
        <p:spPr>
          <a:xfrm>
            <a:off x="812800" y="94736"/>
            <a:ext cx="812800" cy="812800"/>
          </a:xfrm>
          <a:prstGeom prst="rect">
            <a:avLst/>
          </a:prstGeom>
        </p:spPr>
      </p:pic>
    </p:spTree>
    <p:extLst>
      <p:ext uri="{BB962C8B-B14F-4D97-AF65-F5344CB8AC3E}">
        <p14:creationId xmlns:p14="http://schemas.microsoft.com/office/powerpoint/2010/main" val="21882745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1" fill="hold"/>
                                        <p:tgtEl>
                                          <p:spTgt spid="3"/>
                                        </p:tgtEl>
                                      </p:cBhvr>
                                    </p:cmd>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9"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9601200" cy="758687"/>
          </a:xfrm>
        </p:spPr>
        <p:txBody>
          <a:bodyPr/>
          <a:lstStyle/>
          <a:p>
            <a:r>
              <a:rPr lang="en-US" dirty="0"/>
              <a:t>Decision Matrix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601200" cy="758687"/>
          </a:xfrm>
        </p:spPr>
        <p:txBody>
          <a:bodyPr>
            <a:noAutofit/>
          </a:bodyPr>
          <a:lstStyle/>
          <a:p>
            <a:pPr marL="0" indent="0">
              <a:buNone/>
            </a:pPr>
            <a:r>
              <a:rPr lang="en-GB" sz="2400" b="1" dirty="0"/>
              <a:t>Decision Matrix Scoring Tables</a:t>
            </a:r>
          </a:p>
          <a:p>
            <a:endParaRPr lang="en-GB" dirty="0"/>
          </a:p>
        </p:txBody>
      </p:sp>
      <p:graphicFrame>
        <p:nvGraphicFramePr>
          <p:cNvPr id="2" name="Table 1">
            <a:extLst>
              <a:ext uri="{FF2B5EF4-FFF2-40B4-BE49-F238E27FC236}">
                <a16:creationId xmlns:a16="http://schemas.microsoft.com/office/drawing/2014/main" id="{BEE4B1D9-F2C0-7E25-5778-EC2EE44107AB}"/>
              </a:ext>
            </a:extLst>
          </p:cNvPr>
          <p:cNvGraphicFramePr>
            <a:graphicFrameLocks noGrp="1"/>
          </p:cNvGraphicFramePr>
          <p:nvPr>
            <p:extLst>
              <p:ext uri="{D42A27DB-BD31-4B8C-83A1-F6EECF244321}">
                <p14:modId xmlns:p14="http://schemas.microsoft.com/office/powerpoint/2010/main" val="2639374403"/>
              </p:ext>
            </p:extLst>
          </p:nvPr>
        </p:nvGraphicFramePr>
        <p:xfrm>
          <a:off x="1506838" y="2130011"/>
          <a:ext cx="3860800" cy="1663700"/>
        </p:xfrm>
        <a:graphic>
          <a:graphicData uri="http://schemas.openxmlformats.org/drawingml/2006/table">
            <a:tbl>
              <a:tblPr firstRow="1" firstCol="1" bandRow="1">
                <a:tableStyleId>{5C22544A-7EE6-4342-B048-85BDC9FD1C3A}</a:tableStyleId>
              </a:tblPr>
              <a:tblGrid>
                <a:gridCol w="1887220">
                  <a:extLst>
                    <a:ext uri="{9D8B030D-6E8A-4147-A177-3AD203B41FA5}">
                      <a16:colId xmlns:a16="http://schemas.microsoft.com/office/drawing/2014/main" val="234543649"/>
                    </a:ext>
                  </a:extLst>
                </a:gridCol>
                <a:gridCol w="970280">
                  <a:extLst>
                    <a:ext uri="{9D8B030D-6E8A-4147-A177-3AD203B41FA5}">
                      <a16:colId xmlns:a16="http://schemas.microsoft.com/office/drawing/2014/main" val="4181295211"/>
                    </a:ext>
                  </a:extLst>
                </a:gridCol>
                <a:gridCol w="1003300">
                  <a:extLst>
                    <a:ext uri="{9D8B030D-6E8A-4147-A177-3AD203B41FA5}">
                      <a16:colId xmlns:a16="http://schemas.microsoft.com/office/drawing/2014/main" val="344833010"/>
                    </a:ext>
                  </a:extLst>
                </a:gridCol>
              </a:tblGrid>
              <a:tr h="241300">
                <a:tc>
                  <a:txBody>
                    <a:bodyPr/>
                    <a:lstStyle/>
                    <a:p>
                      <a:pPr algn="ctr"/>
                      <a:r>
                        <a:rPr lang="en-GB" sz="1200" dirty="0">
                          <a:effectLst/>
                        </a:rPr>
                        <a:t>Category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200">
                          <a:effectLst/>
                        </a:rPr>
                        <a:t>Achieved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200">
                          <a:effectLst/>
                        </a:rPr>
                        <a:t>Not Achieved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511061117"/>
                  </a:ext>
                </a:extLst>
              </a:tr>
              <a:tr h="203200">
                <a:tc>
                  <a:txBody>
                    <a:bodyPr/>
                    <a:lstStyle/>
                    <a:p>
                      <a:r>
                        <a:rPr lang="en-GB" sz="1100">
                          <a:effectLst/>
                        </a:rPr>
                        <a:t>Function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023745376"/>
                  </a:ext>
                </a:extLst>
              </a:tr>
              <a:tr h="203200">
                <a:tc>
                  <a:txBody>
                    <a:bodyPr/>
                    <a:lstStyle/>
                    <a:p>
                      <a:r>
                        <a:rPr lang="en-GB" sz="1100">
                          <a:effectLst/>
                        </a:rPr>
                        <a:t>Appearance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850007904"/>
                  </a:ext>
                </a:extLst>
              </a:tr>
              <a:tr h="203200">
                <a:tc>
                  <a:txBody>
                    <a:bodyPr/>
                    <a:lstStyle/>
                    <a:p>
                      <a:r>
                        <a:rPr lang="en-GB" sz="1100">
                          <a:effectLst/>
                        </a:rPr>
                        <a:t>Reliability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294184029"/>
                  </a:ext>
                </a:extLst>
              </a:tr>
              <a:tr h="203200">
                <a:tc>
                  <a:txBody>
                    <a:bodyPr/>
                    <a:lstStyle/>
                    <a:p>
                      <a:r>
                        <a:rPr lang="en-GB" sz="1100">
                          <a:effectLst/>
                        </a:rPr>
                        <a:t>Environmental Conditions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rPr>
                        <a:t>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636799942"/>
                  </a:ext>
                </a:extLst>
              </a:tr>
              <a:tr h="203200">
                <a:tc>
                  <a:txBody>
                    <a:bodyPr/>
                    <a:lstStyle/>
                    <a:p>
                      <a:r>
                        <a:rPr lang="en-GB" sz="1100">
                          <a:effectLst/>
                        </a:rPr>
                        <a:t>Disposal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rPr>
                        <a:t>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526955234"/>
                  </a:ext>
                </a:extLst>
              </a:tr>
              <a:tr h="203200">
                <a:tc>
                  <a:txBody>
                    <a:bodyPr/>
                    <a:lstStyle/>
                    <a:p>
                      <a:r>
                        <a:rPr lang="en-GB" sz="1100">
                          <a:effectLst/>
                        </a:rPr>
                        <a:t>Cost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909819772"/>
                  </a:ext>
                </a:extLst>
              </a:tr>
              <a:tr h="203200">
                <a:tc>
                  <a:txBody>
                    <a:bodyPr/>
                    <a:lstStyle/>
                    <a:p>
                      <a:r>
                        <a:rPr lang="en-GB" sz="1100">
                          <a:effectLst/>
                        </a:rPr>
                        <a:t>Manufacture Requirements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rPr>
                        <a:t>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181180416"/>
                  </a:ext>
                </a:extLst>
              </a:tr>
            </a:tbl>
          </a:graphicData>
        </a:graphic>
      </p:graphicFrame>
      <p:graphicFrame>
        <p:nvGraphicFramePr>
          <p:cNvPr id="3" name="Table 2">
            <a:extLst>
              <a:ext uri="{FF2B5EF4-FFF2-40B4-BE49-F238E27FC236}">
                <a16:creationId xmlns:a16="http://schemas.microsoft.com/office/drawing/2014/main" id="{DDB63E61-6AE7-7F9D-33E5-D53F31049DA0}"/>
              </a:ext>
            </a:extLst>
          </p:cNvPr>
          <p:cNvGraphicFramePr>
            <a:graphicFrameLocks noGrp="1"/>
          </p:cNvGraphicFramePr>
          <p:nvPr>
            <p:extLst>
              <p:ext uri="{D42A27DB-BD31-4B8C-83A1-F6EECF244321}">
                <p14:modId xmlns:p14="http://schemas.microsoft.com/office/powerpoint/2010/main" val="899962876"/>
              </p:ext>
            </p:extLst>
          </p:nvPr>
        </p:nvGraphicFramePr>
        <p:xfrm>
          <a:off x="1506838" y="4068555"/>
          <a:ext cx="2857500" cy="1828800"/>
        </p:xfrm>
        <a:graphic>
          <a:graphicData uri="http://schemas.openxmlformats.org/drawingml/2006/table">
            <a:tbl>
              <a:tblPr firstRow="1" firstCol="1" bandRow="1">
                <a:tableStyleId>{5C22544A-7EE6-4342-B048-85BDC9FD1C3A}</a:tableStyleId>
              </a:tblPr>
              <a:tblGrid>
                <a:gridCol w="1887220">
                  <a:extLst>
                    <a:ext uri="{9D8B030D-6E8A-4147-A177-3AD203B41FA5}">
                      <a16:colId xmlns:a16="http://schemas.microsoft.com/office/drawing/2014/main" val="2614765605"/>
                    </a:ext>
                  </a:extLst>
                </a:gridCol>
                <a:gridCol w="970280">
                  <a:extLst>
                    <a:ext uri="{9D8B030D-6E8A-4147-A177-3AD203B41FA5}">
                      <a16:colId xmlns:a16="http://schemas.microsoft.com/office/drawing/2014/main" val="196609219"/>
                    </a:ext>
                  </a:extLst>
                </a:gridCol>
              </a:tblGrid>
              <a:tr h="203200">
                <a:tc>
                  <a:txBody>
                    <a:bodyPr/>
                    <a:lstStyle/>
                    <a:p>
                      <a:pPr algn="ctr"/>
                      <a:r>
                        <a:rPr lang="en-GB" sz="1200" dirty="0">
                          <a:effectLst/>
                        </a:rPr>
                        <a:t>Category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200">
                          <a:effectLst/>
                        </a:rPr>
                        <a:t>Rating</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194313530"/>
                  </a:ext>
                </a:extLst>
              </a:tr>
              <a:tr h="203200">
                <a:tc>
                  <a:txBody>
                    <a:bodyPr/>
                    <a:lstStyle/>
                    <a:p>
                      <a:r>
                        <a:rPr lang="en-GB" sz="1100">
                          <a:effectLst/>
                        </a:rPr>
                        <a:t>Function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rPr>
                        <a:t>9</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582294309"/>
                  </a:ext>
                </a:extLst>
              </a:tr>
              <a:tr h="203200">
                <a:tc>
                  <a:txBody>
                    <a:bodyPr/>
                    <a:lstStyle/>
                    <a:p>
                      <a:r>
                        <a:rPr lang="en-GB" sz="1100">
                          <a:effectLst/>
                        </a:rPr>
                        <a:t>Appearance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rPr>
                        <a:t>8</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48985510"/>
                  </a:ext>
                </a:extLst>
              </a:tr>
              <a:tr h="203200">
                <a:tc>
                  <a:txBody>
                    <a:bodyPr/>
                    <a:lstStyle/>
                    <a:p>
                      <a:r>
                        <a:rPr lang="en-GB" sz="1100">
                          <a:effectLst/>
                        </a:rPr>
                        <a:t>Reliability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ea typeface="Calibri" panose="020F0502020204030204" pitchFamily="34" charset="0"/>
                          <a:cs typeface="Times New Roman" panose="02020603050405020304" pitchFamily="18" charset="0"/>
                        </a:rPr>
                        <a:t>8</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445422494"/>
                  </a:ext>
                </a:extLst>
              </a:tr>
              <a:tr h="203200">
                <a:tc>
                  <a:txBody>
                    <a:bodyPr/>
                    <a:lstStyle/>
                    <a:p>
                      <a:r>
                        <a:rPr lang="en-GB" sz="1100">
                          <a:effectLst/>
                        </a:rPr>
                        <a:t>Environmental Conditions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ea typeface="Calibri" panose="020F0502020204030204" pitchFamily="34" charset="0"/>
                          <a:cs typeface="Times New Roman" panose="02020603050405020304" pitchFamily="18" charset="0"/>
                        </a:rPr>
                        <a:t>9</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392636024"/>
                  </a:ext>
                </a:extLst>
              </a:tr>
              <a:tr h="203200">
                <a:tc>
                  <a:txBody>
                    <a:bodyPr/>
                    <a:lstStyle/>
                    <a:p>
                      <a:r>
                        <a:rPr lang="en-GB" sz="1100">
                          <a:effectLst/>
                        </a:rPr>
                        <a:t>Disposal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ea typeface="Calibri" panose="020F0502020204030204" pitchFamily="34" charset="0"/>
                          <a:cs typeface="Times New Roman" panose="02020603050405020304" pitchFamily="18" charset="0"/>
                        </a:rPr>
                        <a:t>9</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496566808"/>
                  </a:ext>
                </a:extLst>
              </a:tr>
              <a:tr h="203200">
                <a:tc>
                  <a:txBody>
                    <a:bodyPr/>
                    <a:lstStyle/>
                    <a:p>
                      <a:r>
                        <a:rPr lang="en-GB" sz="1100">
                          <a:effectLst/>
                        </a:rPr>
                        <a:t>Cost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ea typeface="Calibri" panose="020F0502020204030204" pitchFamily="34" charset="0"/>
                          <a:cs typeface="Times New Roman" panose="02020603050405020304" pitchFamily="18" charset="0"/>
                        </a:rPr>
                        <a:t>9</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68267878"/>
                  </a:ext>
                </a:extLst>
              </a:tr>
              <a:tr h="203200">
                <a:tc>
                  <a:txBody>
                    <a:bodyPr/>
                    <a:lstStyle/>
                    <a:p>
                      <a:r>
                        <a:rPr lang="en-GB" sz="1100">
                          <a:effectLst/>
                        </a:rPr>
                        <a:t>Manufacture Requirements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rPr>
                        <a:t>9</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800445664"/>
                  </a:ext>
                </a:extLst>
              </a:tr>
              <a:tr h="203200">
                <a:tc>
                  <a:txBody>
                    <a:bodyPr/>
                    <a:lstStyle/>
                    <a:p>
                      <a:r>
                        <a:rPr lang="en-GB" sz="1200">
                          <a:effectLst/>
                        </a:rPr>
                        <a:t>Total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latin typeface="+mn-lt"/>
                          <a:ea typeface="Calibri" panose="020F0502020204030204" pitchFamily="34" charset="0"/>
                          <a:cs typeface="Times New Roman" panose="02020603050405020304" pitchFamily="18" charset="0"/>
                        </a:rPr>
                        <a:t>61</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562191145"/>
                  </a:ext>
                </a:extLst>
              </a:tr>
            </a:tbl>
          </a:graphicData>
        </a:graphic>
      </p:graphicFrame>
      <p:graphicFrame>
        <p:nvGraphicFramePr>
          <p:cNvPr id="6" name="Table 5">
            <a:extLst>
              <a:ext uri="{FF2B5EF4-FFF2-40B4-BE49-F238E27FC236}">
                <a16:creationId xmlns:a16="http://schemas.microsoft.com/office/drawing/2014/main" id="{F7241724-1F3A-1C56-00C8-F8E307A97B25}"/>
              </a:ext>
            </a:extLst>
          </p:cNvPr>
          <p:cNvGraphicFramePr>
            <a:graphicFrameLocks noGrp="1"/>
          </p:cNvGraphicFramePr>
          <p:nvPr>
            <p:extLst>
              <p:ext uri="{D42A27DB-BD31-4B8C-83A1-F6EECF244321}">
                <p14:modId xmlns:p14="http://schemas.microsoft.com/office/powerpoint/2010/main" val="3953877435"/>
              </p:ext>
            </p:extLst>
          </p:nvPr>
        </p:nvGraphicFramePr>
        <p:xfrm>
          <a:off x="1506838" y="6172200"/>
          <a:ext cx="2877185" cy="241300"/>
        </p:xfrm>
        <a:graphic>
          <a:graphicData uri="http://schemas.openxmlformats.org/drawingml/2006/table">
            <a:tbl>
              <a:tblPr firstRow="1" firstCol="1" bandRow="1">
                <a:tableStyleId>{5C22544A-7EE6-4342-B048-85BDC9FD1C3A}</a:tableStyleId>
              </a:tblPr>
              <a:tblGrid>
                <a:gridCol w="825500">
                  <a:extLst>
                    <a:ext uri="{9D8B030D-6E8A-4147-A177-3AD203B41FA5}">
                      <a16:colId xmlns:a16="http://schemas.microsoft.com/office/drawing/2014/main" val="3891221150"/>
                    </a:ext>
                  </a:extLst>
                </a:gridCol>
                <a:gridCol w="2051685">
                  <a:extLst>
                    <a:ext uri="{9D8B030D-6E8A-4147-A177-3AD203B41FA5}">
                      <a16:colId xmlns:a16="http://schemas.microsoft.com/office/drawing/2014/main" val="3608356728"/>
                    </a:ext>
                  </a:extLst>
                </a:gridCol>
              </a:tblGrid>
              <a:tr h="241300">
                <a:tc>
                  <a:txBody>
                    <a:bodyPr/>
                    <a:lstStyle/>
                    <a:p>
                      <a:r>
                        <a:rPr lang="en-GB" sz="1200">
                          <a:effectLst/>
                        </a:rPr>
                        <a:t>Rating:</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r>
                        <a:rPr lang="en-GB" sz="1100" dirty="0">
                          <a:effectLst/>
                        </a:rPr>
                        <a:t>0 (Very Poor) - 10 (Excellent).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706542136"/>
                  </a:ext>
                </a:extLst>
              </a:tr>
            </a:tbl>
          </a:graphicData>
        </a:graphic>
      </p:graphicFrame>
      <p:graphicFrame>
        <p:nvGraphicFramePr>
          <p:cNvPr id="21" name="Chart 20">
            <a:extLst>
              <a:ext uri="{FF2B5EF4-FFF2-40B4-BE49-F238E27FC236}">
                <a16:creationId xmlns:a16="http://schemas.microsoft.com/office/drawing/2014/main" id="{A981B990-9DE7-C447-B624-91BB7B4B0746}"/>
              </a:ext>
            </a:extLst>
          </p:cNvPr>
          <p:cNvGraphicFramePr/>
          <p:nvPr>
            <p:extLst>
              <p:ext uri="{D42A27DB-BD31-4B8C-83A1-F6EECF244321}">
                <p14:modId xmlns:p14="http://schemas.microsoft.com/office/powerpoint/2010/main" val="4042394062"/>
              </p:ext>
            </p:extLst>
          </p:nvPr>
        </p:nvGraphicFramePr>
        <p:xfrm>
          <a:off x="5593492" y="2128956"/>
          <a:ext cx="6433751" cy="4284544"/>
        </p:xfrm>
        <a:graphic>
          <a:graphicData uri="http://schemas.openxmlformats.org/drawingml/2006/chart">
            <c:chart xmlns:c="http://schemas.openxmlformats.org/drawingml/2006/chart" xmlns:r="http://schemas.openxmlformats.org/officeDocument/2006/relationships" r:id="rId4"/>
          </a:graphicData>
        </a:graphic>
      </p:graphicFrame>
      <p:pic>
        <p:nvPicPr>
          <p:cNvPr id="7" name="Audio Recording 2 Jun 2022 at 23:00:18" descr="Audio Recording 2 Jun 2022 at 23:00:18">
            <a:hlinkClick r:id="" action="ppaction://media"/>
            <a:extLst>
              <a:ext uri="{FF2B5EF4-FFF2-40B4-BE49-F238E27FC236}">
                <a16:creationId xmlns:a16="http://schemas.microsoft.com/office/drawing/2014/main" id="{0B466FF5-8536-9E79-0D2F-9E4BF44423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5227" y="48986"/>
            <a:ext cx="812800" cy="812800"/>
          </a:xfrm>
          <a:prstGeom prst="rect">
            <a:avLst/>
          </a:prstGeom>
        </p:spPr>
      </p:pic>
    </p:spTree>
    <p:extLst>
      <p:ext uri="{BB962C8B-B14F-4D97-AF65-F5344CB8AC3E}">
        <p14:creationId xmlns:p14="http://schemas.microsoft.com/office/powerpoint/2010/main" val="25036079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224" fill="hold"/>
                                        <p:tgtEl>
                                          <p:spTgt spid="7"/>
                                        </p:tgtEl>
                                      </p:cBhvr>
                                    </p:cmd>
                                  </p:childTnLst>
                                </p:cTn>
                              </p:par>
                              <p:par>
                                <p:cTn id="7" presetID="2" presetClass="entr" presetSubtype="4" fill="hold"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additive="base">
                                        <p:cTn id="9" dur="500" fill="hold"/>
                                        <p:tgtEl>
                                          <p:spTgt spid="2"/>
                                        </p:tgtEl>
                                        <p:attrNameLst>
                                          <p:attrName>ppt_x</p:attrName>
                                        </p:attrNameLst>
                                      </p:cBhvr>
                                      <p:tavLst>
                                        <p:tav tm="0">
                                          <p:val>
                                            <p:strVal val="#ppt_x"/>
                                          </p:val>
                                        </p:tav>
                                        <p:tav tm="100000">
                                          <p:val>
                                            <p:strVal val="#ppt_x"/>
                                          </p:val>
                                        </p:tav>
                                      </p:tavLst>
                                    </p:anim>
                                    <p:anim calcmode="lin" valueType="num">
                                      <p:cBhvr additive="base">
                                        <p:cTn id="10" dur="500" fill="hold"/>
                                        <p:tgtEl>
                                          <p:spTgt spid="2"/>
                                        </p:tgtEl>
                                        <p:attrNameLst>
                                          <p:attrName>ppt_y</p:attrName>
                                        </p:attrNameLst>
                                      </p:cBhvr>
                                      <p:tavLst>
                                        <p:tav tm="0">
                                          <p:val>
                                            <p:strVal val="1+#ppt_h/2"/>
                                          </p:val>
                                        </p:tav>
                                        <p:tav tm="100000">
                                          <p:val>
                                            <p:strVal val="#ppt_y"/>
                                          </p:val>
                                        </p:tav>
                                      </p:tavLst>
                                    </p:anim>
                                  </p:childTnLst>
                                </p:cTn>
                              </p:par>
                              <p:par>
                                <p:cTn id="11" presetID="2" presetClass="entr" presetSubtype="4"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2" presetClass="entr" presetSubtype="8"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0-#ppt_w/2"/>
                                          </p:val>
                                        </p:tav>
                                        <p:tav tm="100000">
                                          <p:val>
                                            <p:strVal val="#ppt_x"/>
                                          </p:val>
                                        </p:tav>
                                      </p:tavLst>
                                    </p:anim>
                                    <p:anim calcmode="lin" valueType="num">
                                      <p:cBhvr additive="base">
                                        <p:cTn id="20"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21" fill="hold" display="0">
                  <p:stCondLst>
                    <p:cond delay="indefinite"/>
                  </p:stCondLst>
                  <p:endCondLst>
                    <p:cond evt="onStopAudio" delay="0">
                      <p:tgtEl>
                        <p:sldTgt/>
                      </p:tgtEl>
                    </p:cond>
                  </p:endCondLst>
                </p:cTn>
                <p:tgtEl>
                  <p:spTgt spid="7"/>
                </p:tgtEl>
              </p:cMediaNode>
            </p:audio>
          </p:childTnLst>
        </p:cTn>
      </p:par>
    </p:tnLst>
    <p:bldLst>
      <p:bldGraphic spid="21"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599" y="685800"/>
            <a:ext cx="11570044" cy="758687"/>
          </a:xfrm>
        </p:spPr>
        <p:txBody>
          <a:bodyPr>
            <a:normAutofit/>
          </a:bodyPr>
          <a:lstStyle/>
          <a:p>
            <a:r>
              <a:rPr lang="en-US" sz="3600" dirty="0"/>
              <a:t>Design Features Identified In Decision Matrix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849028" cy="4598504"/>
          </a:xfrm>
        </p:spPr>
        <p:txBody>
          <a:bodyPr>
            <a:noAutofit/>
          </a:bodyPr>
          <a:lstStyle/>
          <a:p>
            <a:pPr marL="0" indent="0">
              <a:buNone/>
            </a:pPr>
            <a:r>
              <a:rPr lang="en-GB" b="1" dirty="0"/>
              <a:t>Function:</a:t>
            </a:r>
          </a:p>
          <a:p>
            <a:r>
              <a:rPr lang="en-GB" dirty="0"/>
              <a:t>150mm x 150mm minimum access space has been achieved, which provides more space for operators and maintenance</a:t>
            </a:r>
          </a:p>
          <a:p>
            <a:r>
              <a:rPr lang="en-GB" dirty="0"/>
              <a:t>10mm diameter tapered hole provides a locating aid for operators to locate and position the activating sensor</a:t>
            </a:r>
          </a:p>
          <a:p>
            <a:r>
              <a:rPr lang="en-GB" dirty="0"/>
              <a:t>The test piece can be positioned at an elevated position</a:t>
            </a:r>
          </a:p>
          <a:p>
            <a:r>
              <a:rPr lang="en-GB" dirty="0"/>
              <a:t>Shellac coating has been applied to the surface of the plywood to provide an easy to clean surface and prevent the wood absorbing moisture</a:t>
            </a:r>
          </a:p>
          <a:p>
            <a:pPr marL="0" indent="0">
              <a:buNone/>
            </a:pPr>
            <a:endParaRPr lang="en-GB" dirty="0"/>
          </a:p>
          <a:p>
            <a:pPr marL="0" indent="0">
              <a:buNone/>
            </a:pPr>
            <a:endParaRPr lang="en-GB" dirty="0"/>
          </a:p>
        </p:txBody>
      </p:sp>
      <p:pic>
        <p:nvPicPr>
          <p:cNvPr id="2" name="Audio Recording 2 Jun 2022 at 23:01:23" descr="Audio Recording 2 Jun 2022 at 23:01:23">
            <a:hlinkClick r:id="" action="ppaction://media"/>
            <a:extLst>
              <a:ext uri="{FF2B5EF4-FFF2-40B4-BE49-F238E27FC236}">
                <a16:creationId xmlns:a16="http://schemas.microsoft.com/office/drawing/2014/main" id="{614C5153-167C-B617-3C72-3933853B83D7}"/>
              </a:ext>
            </a:extLst>
          </p:cNvPr>
          <p:cNvPicPr>
            <a:picLocks noChangeAspect="1"/>
          </p:cNvPicPr>
          <p:nvPr>
            <a:audioFile r:link="rId1"/>
            <p:extLst>
              <p:ext uri="{DAA4B4D4-6D71-4841-9C94-3DE7FCFB9230}">
                <p14:media xmlns:p14="http://schemas.microsoft.com/office/powerpoint/2010/main" r:embed="rId2">
                  <p14:trim st="537.856" end="1067.997"/>
                </p14:media>
              </p:ext>
            </p:extLst>
          </p:nvPr>
        </p:nvPicPr>
        <p:blipFill>
          <a:blip r:embed="rId5"/>
          <a:stretch>
            <a:fillRect/>
          </a:stretch>
        </p:blipFill>
        <p:spPr>
          <a:xfrm>
            <a:off x="852618" y="98855"/>
            <a:ext cx="812800" cy="812800"/>
          </a:xfrm>
          <a:prstGeom prst="rect">
            <a:avLst/>
          </a:prstGeom>
        </p:spPr>
      </p:pic>
      <p:pic>
        <p:nvPicPr>
          <p:cNvPr id="3" name="Audio Recording 2 Jun 2022 at 23:01:45" descr="Audio Recording 2 Jun 2022 at 23:01:45">
            <a:hlinkClick r:id="" action="ppaction://media"/>
            <a:extLst>
              <a:ext uri="{FF2B5EF4-FFF2-40B4-BE49-F238E27FC236}">
                <a16:creationId xmlns:a16="http://schemas.microsoft.com/office/drawing/2014/main" id="{446F18F1-0B23-2A04-5D5A-9211626C19BA}"/>
              </a:ext>
            </a:extLst>
          </p:cNvPr>
          <p:cNvPicPr>
            <a:picLocks noChangeAspect="1"/>
          </p:cNvPicPr>
          <p:nvPr>
            <a:audioFile r:link="rId1"/>
            <p:extLst>
              <p:ext uri="{DAA4B4D4-6D71-4841-9C94-3DE7FCFB9230}">
                <p14:media xmlns:p14="http://schemas.microsoft.com/office/powerpoint/2010/main" r:embed="rId3">
                  <p14:trim st="715.5517" end="855.8105"/>
                </p14:media>
              </p:ext>
            </p:extLst>
          </p:nvPr>
        </p:nvPicPr>
        <p:blipFill>
          <a:blip r:embed="rId5"/>
          <a:stretch>
            <a:fillRect/>
          </a:stretch>
        </p:blipFill>
        <p:spPr>
          <a:xfrm>
            <a:off x="1665418" y="52174"/>
            <a:ext cx="812800" cy="812800"/>
          </a:xfrm>
          <a:prstGeom prst="rect">
            <a:avLst/>
          </a:prstGeom>
        </p:spPr>
      </p:pic>
    </p:spTree>
    <p:extLst>
      <p:ext uri="{BB962C8B-B14F-4D97-AF65-F5344CB8AC3E}">
        <p14:creationId xmlns:p14="http://schemas.microsoft.com/office/powerpoint/2010/main" val="23957443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06" fill="hold"/>
                                        <p:tgtEl>
                                          <p:spTgt spid="2"/>
                                        </p:tgtEl>
                                      </p:cBhvr>
                                    </p:cmd>
                                  </p:childTnLst>
                                </p:cTn>
                              </p:par>
                            </p:childTnLst>
                          </p:cTn>
                        </p:par>
                        <p:par>
                          <p:cTn id="7" fill="hold">
                            <p:stCondLst>
                              <p:cond delay="13306"/>
                            </p:stCondLst>
                            <p:childTnLst>
                              <p:par>
                                <p:cTn id="8" presetID="1" presetClass="mediacall" presetSubtype="0" fill="hold" nodeType="afterEffect">
                                  <p:stCondLst>
                                    <p:cond delay="0"/>
                                  </p:stCondLst>
                                  <p:childTnLst>
                                    <p:cmd type="call" cmd="playFrom(0.0)">
                                      <p:cBhvr>
                                        <p:cTn id="9" dur="2140" fill="hold"/>
                                        <p:tgtEl>
                                          <p:spTgt spid="3"/>
                                        </p:tgtEl>
                                      </p:cBhvr>
                                    </p:cmd>
                                  </p:childTnLst>
                                </p:cTn>
                              </p:par>
                              <p:par>
                                <p:cTn id="10" presetID="22" presetClass="entr" presetSubtype="4"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wipe(down)">
                                      <p:cBhvr>
                                        <p:cTn id="15" dur="500"/>
                                        <p:tgtEl>
                                          <p:spTgt spid="5">
                                            <p:txEl>
                                              <p:pRg st="1" end="1"/>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wipe(down)">
                                      <p:cBhvr>
                                        <p:cTn id="18" dur="500"/>
                                        <p:tgtEl>
                                          <p:spTgt spid="5">
                                            <p:txEl>
                                              <p:pRg st="2" end="2"/>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wipe(down)">
                                      <p:cBhvr>
                                        <p:cTn id="21" dur="500"/>
                                        <p:tgtEl>
                                          <p:spTgt spid="5">
                                            <p:txEl>
                                              <p:pRg st="3" end="3"/>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wipe(down)">
                                      <p:cBhvr>
                                        <p:cTn id="24"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25" fill="hold" display="0">
                  <p:stCondLst>
                    <p:cond delay="indefinite"/>
                  </p:stCondLst>
                  <p:endCondLst>
                    <p:cond evt="onStopAudio" delay="0">
                      <p:tgtEl>
                        <p:sldTgt/>
                      </p:tgtEl>
                    </p:cond>
                  </p:endCondLst>
                </p:cTn>
                <p:tgtEl>
                  <p:spTgt spid="2"/>
                </p:tgtEl>
              </p:cMediaNode>
            </p:audio>
            <p:audio>
              <p:cMediaNode vol="100000">
                <p:cTn id="26" fill="hold" display="0">
                  <p:stCondLst>
                    <p:cond delay="indefinite"/>
                  </p:stCondLst>
                  <p:endCondLst>
                    <p:cond evt="onStopAudio" delay="0">
                      <p:tgtEl>
                        <p:sldTgt/>
                      </p:tgtEl>
                    </p:cond>
                  </p:endCondLst>
                </p:cTn>
                <p:tgtEl>
                  <p:spTgt spid="3"/>
                </p:tgtEl>
              </p:cMediaNode>
            </p:audio>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11512378" cy="758687"/>
          </a:xfrm>
        </p:spPr>
        <p:txBody>
          <a:bodyPr>
            <a:noAutofit/>
          </a:bodyPr>
          <a:lstStyle/>
          <a:p>
            <a:r>
              <a:rPr lang="en-US" sz="3600" dirty="0"/>
              <a:t>Design Features Identified In Decision Matrix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10408508" cy="4598504"/>
          </a:xfrm>
        </p:spPr>
        <p:txBody>
          <a:bodyPr>
            <a:noAutofit/>
          </a:bodyPr>
          <a:lstStyle/>
          <a:p>
            <a:pPr marL="0" indent="0">
              <a:buNone/>
            </a:pPr>
            <a:r>
              <a:rPr lang="en-GB" b="1" dirty="0"/>
              <a:t>Appearance:</a:t>
            </a:r>
            <a:endParaRPr lang="en-GB" dirty="0"/>
          </a:p>
          <a:p>
            <a:r>
              <a:rPr lang="en-GB" dirty="0"/>
              <a:t>Simple structure with minimal components that make up the construction</a:t>
            </a:r>
          </a:p>
          <a:p>
            <a:r>
              <a:rPr lang="en-GB" dirty="0"/>
              <a:t>Visible view of the test piece not obstructed by structural components has been achieved</a:t>
            </a:r>
          </a:p>
          <a:p>
            <a:r>
              <a:rPr lang="en-GB" dirty="0"/>
              <a:t>Current construction and assembly techniques do not allow for fixings to be easily located and may be damaged when disassembling</a:t>
            </a:r>
          </a:p>
          <a:p>
            <a:r>
              <a:rPr lang="en-GB" dirty="0"/>
              <a:t>Chamfers and edge blends may have been more effective to remove sharp edges  </a:t>
            </a:r>
          </a:p>
          <a:p>
            <a:pPr marL="0" indent="0">
              <a:buNone/>
            </a:pPr>
            <a:endParaRPr lang="en-GB" dirty="0"/>
          </a:p>
          <a:p>
            <a:pPr marL="0" indent="0">
              <a:buNone/>
            </a:pPr>
            <a:r>
              <a:rPr lang="en-GB" b="1" dirty="0"/>
              <a:t>Reliability:</a:t>
            </a:r>
            <a:endParaRPr lang="en-GB" dirty="0"/>
          </a:p>
          <a:p>
            <a:r>
              <a:rPr lang="en-GB" dirty="0"/>
              <a:t>Does not incorporate the use of any wearing components such as rubber seals</a:t>
            </a:r>
          </a:p>
          <a:p>
            <a:r>
              <a:rPr lang="en-GB" dirty="0"/>
              <a:t>There is no requirement for lubricants or grease</a:t>
            </a:r>
          </a:p>
          <a:p>
            <a:r>
              <a:rPr lang="en-GB" dirty="0"/>
              <a:t>Structure capable of withstanding basic wear and tear</a:t>
            </a:r>
          </a:p>
          <a:p>
            <a:r>
              <a:rPr lang="en-GB" dirty="0"/>
              <a:t>Damage can be repaired through maintenance activities without the need for complete disposal or replacement</a:t>
            </a:r>
          </a:p>
          <a:p>
            <a:pPr marL="0" indent="0">
              <a:buNone/>
            </a:pPr>
            <a:endParaRPr lang="en-GB" dirty="0"/>
          </a:p>
        </p:txBody>
      </p:sp>
      <p:pic>
        <p:nvPicPr>
          <p:cNvPr id="2" name="Audio Recording 2 Jun 2022 at 23:02:02" descr="Audio Recording 2 Jun 2022 at 23:02:02">
            <a:hlinkClick r:id="" action="ppaction://media"/>
            <a:extLst>
              <a:ext uri="{FF2B5EF4-FFF2-40B4-BE49-F238E27FC236}">
                <a16:creationId xmlns:a16="http://schemas.microsoft.com/office/drawing/2014/main" id="{1290B4B8-3F46-44BA-44BA-990F411A952F}"/>
              </a:ext>
            </a:extLst>
          </p:cNvPr>
          <p:cNvPicPr>
            <a:picLocks noChangeAspect="1"/>
          </p:cNvPicPr>
          <p:nvPr>
            <a:audioFile r:link="rId1"/>
            <p:extLst>
              <p:ext uri="{DAA4B4D4-6D71-4841-9C94-3DE7FCFB9230}">
                <p14:media xmlns:p14="http://schemas.microsoft.com/office/powerpoint/2010/main" r:embed="rId2">
                  <p14:trim st="573.1975" end="416.9391"/>
                </p14:media>
              </p:ext>
            </p:extLst>
          </p:nvPr>
        </p:nvPicPr>
        <p:blipFill>
          <a:blip r:embed="rId4"/>
          <a:stretch>
            <a:fillRect/>
          </a:stretch>
        </p:blipFill>
        <p:spPr>
          <a:xfrm>
            <a:off x="771609" y="2209"/>
            <a:ext cx="812800" cy="812800"/>
          </a:xfrm>
          <a:prstGeom prst="rect">
            <a:avLst/>
          </a:prstGeom>
        </p:spPr>
      </p:pic>
    </p:spTree>
    <p:extLst>
      <p:ext uri="{BB962C8B-B14F-4D97-AF65-F5344CB8AC3E}">
        <p14:creationId xmlns:p14="http://schemas.microsoft.com/office/powerpoint/2010/main" val="42840228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5" fill="hold"/>
                                        <p:tgtEl>
                                          <p:spTgt spid="2"/>
                                        </p:tgtEl>
                                      </p:cBhvr>
                                    </p:cmd>
                                  </p:childTnLst>
                                </p:cTn>
                              </p:par>
                              <p:par>
                                <p:cTn id="7" presetID="2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wipe(down)">
                                      <p:cBhvr>
                                        <p:cTn id="9" dur="500"/>
                                        <p:tgtEl>
                                          <p:spTgt spid="5">
                                            <p:txEl>
                                              <p:pRg st="0" end="0"/>
                                            </p:txEl>
                                          </p:spTgt>
                                        </p:tgtEl>
                                      </p:cBhvr>
                                    </p:animEffect>
                                  </p:childTnLst>
                                </p:cTn>
                              </p:par>
                              <p:par>
                                <p:cTn id="10" presetID="22" presetClass="entr" presetSubtype="4"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wipe(down)">
                                      <p:cBhvr>
                                        <p:cTn id="15" dur="500"/>
                                        <p:tgtEl>
                                          <p:spTgt spid="5">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wipe(down)">
                                      <p:cBhvr>
                                        <p:cTn id="18" dur="500"/>
                                        <p:tgtEl>
                                          <p:spTgt spid="5">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wipe(down)">
                                      <p:cBhvr>
                                        <p:cTn id="21" dur="500"/>
                                        <p:tgtEl>
                                          <p:spTgt spid="5">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5">
                                            <p:txEl>
                                              <p:pRg st="6" end="6"/>
                                            </p:txEl>
                                          </p:spTgt>
                                        </p:tgtEl>
                                        <p:attrNameLst>
                                          <p:attrName>style.visibility</p:attrName>
                                        </p:attrNameLst>
                                      </p:cBhvr>
                                      <p:to>
                                        <p:strVal val="visible"/>
                                      </p:to>
                                    </p:set>
                                    <p:animEffect transition="in" filter="wipe(down)">
                                      <p:cBhvr>
                                        <p:cTn id="24" dur="500"/>
                                        <p:tgtEl>
                                          <p:spTgt spid="5">
                                            <p:txEl>
                                              <p:pRg st="6" end="6"/>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animEffect transition="in" filter="wipe(down)">
                                      <p:cBhvr>
                                        <p:cTn id="27" dur="500"/>
                                        <p:tgtEl>
                                          <p:spTgt spid="5">
                                            <p:txEl>
                                              <p:pRg st="7" end="7"/>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5">
                                            <p:txEl>
                                              <p:pRg st="8" end="8"/>
                                            </p:txEl>
                                          </p:spTgt>
                                        </p:tgtEl>
                                        <p:attrNameLst>
                                          <p:attrName>style.visibility</p:attrName>
                                        </p:attrNameLst>
                                      </p:cBhvr>
                                      <p:to>
                                        <p:strVal val="visible"/>
                                      </p:to>
                                    </p:set>
                                    <p:animEffect transition="in" filter="wipe(down)">
                                      <p:cBhvr>
                                        <p:cTn id="30" dur="500"/>
                                        <p:tgtEl>
                                          <p:spTgt spid="5">
                                            <p:txEl>
                                              <p:pRg st="8" end="8"/>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animEffect transition="in" filter="wipe(down)">
                                      <p:cBhvr>
                                        <p:cTn id="33" dur="500"/>
                                        <p:tgtEl>
                                          <p:spTgt spid="5">
                                            <p:txEl>
                                              <p:pRg st="9" end="9"/>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5">
                                            <p:txEl>
                                              <p:pRg st="10" end="10"/>
                                            </p:txEl>
                                          </p:spTgt>
                                        </p:tgtEl>
                                        <p:attrNameLst>
                                          <p:attrName>style.visibility</p:attrName>
                                        </p:attrNameLst>
                                      </p:cBhvr>
                                      <p:to>
                                        <p:strVal val="visible"/>
                                      </p:to>
                                    </p:set>
                                    <p:animEffect transition="in" filter="wipe(down)">
                                      <p:cBhvr>
                                        <p:cTn id="36"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37" fill="hold" display="0">
                  <p:stCondLst>
                    <p:cond delay="indefinite"/>
                  </p:stCondLst>
                  <p:endCondLst>
                    <p:cond evt="onStopAudio" delay="0">
                      <p:tgtEl>
                        <p:sldTgt/>
                      </p:tgtEl>
                    </p:cond>
                  </p:endCondLst>
                </p:cTn>
                <p:tgtEl>
                  <p:spTgt spid="2"/>
                </p:tgtEl>
              </p:cMediaNode>
            </p:audio>
          </p:childTnLst>
        </p:cTn>
      </p:par>
    </p:tnLst>
    <p:bldLst>
      <p:bldP spid="5"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11512378" cy="758687"/>
          </a:xfrm>
        </p:spPr>
        <p:txBody>
          <a:bodyPr>
            <a:noAutofit/>
          </a:bodyPr>
          <a:lstStyle/>
          <a:p>
            <a:r>
              <a:rPr lang="en-US" sz="3600" dirty="0"/>
              <a:t>Design Features Identified In Decision Matrix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849028" cy="4598504"/>
          </a:xfrm>
        </p:spPr>
        <p:txBody>
          <a:bodyPr>
            <a:noAutofit/>
          </a:bodyPr>
          <a:lstStyle/>
          <a:p>
            <a:pPr marL="0" indent="0">
              <a:buNone/>
            </a:pPr>
            <a:r>
              <a:rPr lang="en-GB" b="1" dirty="0"/>
              <a:t>Environmental Conditions:</a:t>
            </a:r>
            <a:endParaRPr lang="en-GB" dirty="0"/>
          </a:p>
          <a:p>
            <a:r>
              <a:rPr lang="en-GB" dirty="0"/>
              <a:t>Height and length far below the stated maximum, with a maximum length of 420mm and a height of 186mm</a:t>
            </a:r>
          </a:p>
          <a:p>
            <a:r>
              <a:rPr lang="en-GB" dirty="0"/>
              <a:t>Estimated mass below the stated maximum weight of 5kg, excluding the retort clamp</a:t>
            </a:r>
          </a:p>
          <a:p>
            <a:pPr marL="0" indent="0">
              <a:buNone/>
            </a:pPr>
            <a:endParaRPr lang="en-GB" dirty="0"/>
          </a:p>
          <a:p>
            <a:pPr marL="0" indent="0">
              <a:buNone/>
            </a:pPr>
            <a:r>
              <a:rPr lang="en-GB" b="1" dirty="0"/>
              <a:t>Disposal Conditions:</a:t>
            </a:r>
            <a:endParaRPr lang="en-GB" dirty="0"/>
          </a:p>
          <a:p>
            <a:r>
              <a:rPr lang="en-GB" dirty="0"/>
              <a:t>Class B recycling wood (treated) can be successfully shredded and completely recycled</a:t>
            </a:r>
          </a:p>
          <a:p>
            <a:r>
              <a:rPr lang="en-GB" dirty="0"/>
              <a:t>No oils or greases are applied to any surface with only a non-toxic shellac coating used for protection</a:t>
            </a:r>
          </a:p>
          <a:p>
            <a:r>
              <a:rPr lang="en-GB" dirty="0"/>
              <a:t>components can be re-used in assembly of new rigs if damage occurs, with the ability to remove and replace plywood panels</a:t>
            </a:r>
          </a:p>
          <a:p>
            <a:pPr marL="0" indent="0">
              <a:buNone/>
            </a:pPr>
            <a:endParaRPr lang="en-GB" dirty="0"/>
          </a:p>
          <a:p>
            <a:pPr marL="0" indent="0">
              <a:buNone/>
            </a:pPr>
            <a:endParaRPr lang="en-GB" dirty="0"/>
          </a:p>
        </p:txBody>
      </p:sp>
      <p:pic>
        <p:nvPicPr>
          <p:cNvPr id="2" name="Audio Recording 2 Jun 2022 at 23:02:34" descr="Audio Recording 2 Jun 2022 at 23:02:34">
            <a:hlinkClick r:id="" action="ppaction://media"/>
            <a:extLst>
              <a:ext uri="{FF2B5EF4-FFF2-40B4-BE49-F238E27FC236}">
                <a16:creationId xmlns:a16="http://schemas.microsoft.com/office/drawing/2014/main" id="{D1D48AB1-B150-0549-3876-4C5E9E96B7F2}"/>
              </a:ext>
            </a:extLst>
          </p:cNvPr>
          <p:cNvPicPr>
            <a:picLocks noChangeAspect="1"/>
          </p:cNvPicPr>
          <p:nvPr>
            <a:audioFile r:link="rId1"/>
            <p:extLst>
              <p:ext uri="{DAA4B4D4-6D71-4841-9C94-3DE7FCFB9230}">
                <p14:media xmlns:p14="http://schemas.microsoft.com/office/powerpoint/2010/main" r:embed="rId2">
                  <p14:trim st="405.9269" end="276.2723"/>
                </p14:media>
              </p:ext>
            </p:extLst>
          </p:nvPr>
        </p:nvPicPr>
        <p:blipFill>
          <a:blip r:embed="rId4"/>
          <a:stretch>
            <a:fillRect/>
          </a:stretch>
        </p:blipFill>
        <p:spPr>
          <a:xfrm>
            <a:off x="804562" y="2209"/>
            <a:ext cx="812800" cy="812800"/>
          </a:xfrm>
          <a:prstGeom prst="rect">
            <a:avLst/>
          </a:prstGeom>
        </p:spPr>
      </p:pic>
    </p:spTree>
    <p:extLst>
      <p:ext uri="{BB962C8B-B14F-4D97-AF65-F5344CB8AC3E}">
        <p14:creationId xmlns:p14="http://schemas.microsoft.com/office/powerpoint/2010/main" val="47209685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5" fill="hold"/>
                                        <p:tgtEl>
                                          <p:spTgt spid="2"/>
                                        </p:tgtEl>
                                      </p:cBhvr>
                                    </p:cmd>
                                  </p:childTnLst>
                                </p:cTn>
                              </p:par>
                              <p:par>
                                <p:cTn id="7" presetID="2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wipe(down)">
                                      <p:cBhvr>
                                        <p:cTn id="9" dur="500"/>
                                        <p:tgtEl>
                                          <p:spTgt spid="5">
                                            <p:txEl>
                                              <p:pRg st="0" end="0"/>
                                            </p:txEl>
                                          </p:spTgt>
                                        </p:tgtEl>
                                      </p:cBhvr>
                                    </p:animEffect>
                                  </p:childTnLst>
                                </p:cTn>
                              </p:par>
                              <p:par>
                                <p:cTn id="10" presetID="22" presetClass="entr" presetSubtype="4"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wipe(down)">
                                      <p:cBhvr>
                                        <p:cTn id="15" dur="500"/>
                                        <p:tgtEl>
                                          <p:spTgt spid="5">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4" end="4"/>
                                            </p:txEl>
                                          </p:spTgt>
                                        </p:tgtEl>
                                        <p:attrNameLst>
                                          <p:attrName>style.visibility</p:attrName>
                                        </p:attrNameLst>
                                      </p:cBhvr>
                                      <p:to>
                                        <p:strVal val="visible"/>
                                      </p:to>
                                    </p:set>
                                    <p:animEffect transition="in" filter="wipe(down)">
                                      <p:cBhvr>
                                        <p:cTn id="18" dur="500"/>
                                        <p:tgtEl>
                                          <p:spTgt spid="5">
                                            <p:txEl>
                                              <p:pRg st="4" end="4"/>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wipe(down)">
                                      <p:cBhvr>
                                        <p:cTn id="21" dur="500"/>
                                        <p:tgtEl>
                                          <p:spTgt spid="5">
                                            <p:txEl>
                                              <p:pRg st="5" end="5"/>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5">
                                            <p:txEl>
                                              <p:pRg st="6" end="6"/>
                                            </p:txEl>
                                          </p:spTgt>
                                        </p:tgtEl>
                                        <p:attrNameLst>
                                          <p:attrName>style.visibility</p:attrName>
                                        </p:attrNameLst>
                                      </p:cBhvr>
                                      <p:to>
                                        <p:strVal val="visible"/>
                                      </p:to>
                                    </p:set>
                                    <p:animEffect transition="in" filter="wipe(down)">
                                      <p:cBhvr>
                                        <p:cTn id="24" dur="500"/>
                                        <p:tgtEl>
                                          <p:spTgt spid="5">
                                            <p:txEl>
                                              <p:pRg st="6" end="6"/>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animEffect transition="in" filter="wipe(down)">
                                      <p:cBhvr>
                                        <p:cTn id="27"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28"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71600" y="685800"/>
            <a:ext cx="11512378" cy="758687"/>
          </a:xfrm>
        </p:spPr>
        <p:txBody>
          <a:bodyPr>
            <a:noAutofit/>
          </a:bodyPr>
          <a:lstStyle/>
          <a:p>
            <a:r>
              <a:rPr lang="en-US" sz="3600" dirty="0"/>
              <a:t>Design Features Identified In Decision Matrix Analysis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71600" y="1444487"/>
            <a:ext cx="9849028" cy="4598504"/>
          </a:xfrm>
        </p:spPr>
        <p:txBody>
          <a:bodyPr>
            <a:noAutofit/>
          </a:bodyPr>
          <a:lstStyle/>
          <a:p>
            <a:pPr marL="0" indent="0">
              <a:buNone/>
            </a:pPr>
            <a:r>
              <a:rPr lang="en-GB" b="1" dirty="0"/>
              <a:t>Manufacture Requirements and Cost:</a:t>
            </a:r>
            <a:endParaRPr lang="en-GB" dirty="0"/>
          </a:p>
          <a:p>
            <a:r>
              <a:rPr lang="en-GB" dirty="0"/>
              <a:t>Wooden dowels have been used to avoid the use of metal fixings that create a potential sparking hazard and increase costs</a:t>
            </a:r>
          </a:p>
          <a:p>
            <a:r>
              <a:rPr lang="en-GB" dirty="0"/>
              <a:t>Butt joints are used with dowels and then held in place with wood adhesive, this creates an assembly that can be assembled and disassembled without the need for specialist tools</a:t>
            </a:r>
          </a:p>
          <a:p>
            <a:r>
              <a:rPr lang="en-GB" dirty="0"/>
              <a:t>Ability to manufacture on-site</a:t>
            </a:r>
          </a:p>
          <a:p>
            <a:r>
              <a:rPr lang="en-GB" dirty="0"/>
              <a:t>Early estimates of per unit material costs total £13.04, which is far below the maximum unit cost of £50</a:t>
            </a:r>
          </a:p>
        </p:txBody>
      </p:sp>
      <p:pic>
        <p:nvPicPr>
          <p:cNvPr id="2" name="Audio Recording 2 Jun 2022 at 23:02:50" descr="Audio Recording 2 Jun 2022 at 23:02:50">
            <a:hlinkClick r:id="" action="ppaction://media"/>
            <a:extLst>
              <a:ext uri="{FF2B5EF4-FFF2-40B4-BE49-F238E27FC236}">
                <a16:creationId xmlns:a16="http://schemas.microsoft.com/office/drawing/2014/main" id="{4BC8CCA8-4869-6990-4D15-3423692D2577}"/>
              </a:ext>
            </a:extLst>
          </p:cNvPr>
          <p:cNvPicPr>
            <a:picLocks noChangeAspect="1"/>
          </p:cNvPicPr>
          <p:nvPr>
            <a:audioFile r:link="rId1"/>
            <p:extLst>
              <p:ext uri="{DAA4B4D4-6D71-4841-9C94-3DE7FCFB9230}">
                <p14:media xmlns:p14="http://schemas.microsoft.com/office/powerpoint/2010/main" r:embed="rId2">
                  <p14:trim st="616.1586" end="723.654"/>
                </p14:media>
              </p:ext>
            </p:extLst>
          </p:nvPr>
        </p:nvPicPr>
        <p:blipFill>
          <a:blip r:embed="rId4"/>
          <a:stretch>
            <a:fillRect/>
          </a:stretch>
        </p:blipFill>
        <p:spPr>
          <a:xfrm>
            <a:off x="804563" y="109301"/>
            <a:ext cx="812800" cy="812800"/>
          </a:xfrm>
          <a:prstGeom prst="rect">
            <a:avLst/>
          </a:prstGeom>
        </p:spPr>
      </p:pic>
    </p:spTree>
    <p:extLst>
      <p:ext uri="{BB962C8B-B14F-4D97-AF65-F5344CB8AC3E}">
        <p14:creationId xmlns:p14="http://schemas.microsoft.com/office/powerpoint/2010/main" val="32498477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6" fill="hold"/>
                                        <p:tgtEl>
                                          <p:spTgt spid="2"/>
                                        </p:tgtEl>
                                      </p:cBhvr>
                                    </p:cmd>
                                  </p:childTnLst>
                                </p:cTn>
                              </p:par>
                              <p:par>
                                <p:cTn id="7" presetID="2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wipe(down)">
                                      <p:cBhvr>
                                        <p:cTn id="9" dur="500"/>
                                        <p:tgtEl>
                                          <p:spTgt spid="5">
                                            <p:txEl>
                                              <p:pRg st="0" end="0"/>
                                            </p:txEl>
                                          </p:spTgt>
                                        </p:tgtEl>
                                      </p:cBhvr>
                                    </p:animEffect>
                                  </p:childTnLst>
                                </p:cTn>
                              </p:par>
                              <p:par>
                                <p:cTn id="10" presetID="22" presetClass="entr" presetSubtype="4"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wipe(down)">
                                      <p:cBhvr>
                                        <p:cTn id="15" dur="500"/>
                                        <p:tgtEl>
                                          <p:spTgt spid="5">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wipe(down)">
                                      <p:cBhvr>
                                        <p:cTn id="18" dur="500"/>
                                        <p:tgtEl>
                                          <p:spTgt spid="5">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wipe(down)">
                                      <p:cBhvr>
                                        <p:cTn id="21"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22"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90650" y="685800"/>
            <a:ext cx="9886950" cy="928817"/>
          </a:xfrm>
        </p:spPr>
        <p:txBody>
          <a:bodyPr>
            <a:normAutofit/>
          </a:bodyPr>
          <a:lstStyle/>
          <a:p>
            <a:r>
              <a:rPr lang="en-US" dirty="0"/>
              <a:t>Potential Design Improvements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97289" y="1638300"/>
            <a:ext cx="6863665" cy="3581400"/>
          </a:xfrm>
        </p:spPr>
        <p:txBody>
          <a:bodyPr>
            <a:noAutofit/>
          </a:bodyPr>
          <a:lstStyle/>
          <a:p>
            <a:r>
              <a:rPr lang="en-GB" dirty="0"/>
              <a:t>Introduce leading edges with chamfers or slots, that allow easier alignment of components in the assembly. It would be possible to introduce slots in the base to aid in the assembly when fixing the two up right boards in position and alignment support for the retort clamp</a:t>
            </a:r>
          </a:p>
          <a:p>
            <a:endParaRPr lang="en-GB" dirty="0"/>
          </a:p>
          <a:p>
            <a:pPr marL="0" indent="0">
              <a:buNone/>
            </a:pPr>
            <a:endParaRPr lang="en-GB" dirty="0"/>
          </a:p>
          <a:p>
            <a:pPr marL="0" indent="0">
              <a:buNone/>
            </a:pPr>
            <a:endParaRPr lang="en-GB" dirty="0"/>
          </a:p>
          <a:p>
            <a:r>
              <a:rPr lang="en-GB" dirty="0"/>
              <a:t>Introducing non-sparking fixings to the assembly that can be easily removed and re-assembled. Brass threaded wood inserts can be used to replace the current wooden dowel and adhesive construction</a:t>
            </a:r>
          </a:p>
        </p:txBody>
      </p:sp>
      <p:pic>
        <p:nvPicPr>
          <p:cNvPr id="2050" name="Picture 2" descr="13 Types of Wood Joints">
            <a:extLst>
              <a:ext uri="{FF2B5EF4-FFF2-40B4-BE49-F238E27FC236}">
                <a16:creationId xmlns:a16="http://schemas.microsoft.com/office/drawing/2014/main" id="{E44108CA-31C1-B027-9C8C-CBC807A7139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7343" b="-20"/>
          <a:stretch/>
        </p:blipFill>
        <p:spPr bwMode="auto">
          <a:xfrm>
            <a:off x="8800222" y="1276028"/>
            <a:ext cx="1994489" cy="21529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hreaded Inserts ®">
            <a:extLst>
              <a:ext uri="{FF2B5EF4-FFF2-40B4-BE49-F238E27FC236}">
                <a16:creationId xmlns:a16="http://schemas.microsoft.com/office/drawing/2014/main" id="{AB254F73-E0EA-4B1F-3320-A4D9AFFB031B}"/>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3604" b="95946" l="3965" r="96035">
                        <a14:foregroundMark x1="33480" y1="9009" x2="33480" y2="9009"/>
                        <a14:foregroundMark x1="29515" y1="6757" x2="29515" y2="6757"/>
                        <a14:foregroundMark x1="43612" y1="3604" x2="43612" y2="3604"/>
                        <a14:foregroundMark x1="21586" y1="42342" x2="21586" y2="42342"/>
                        <a14:foregroundMark x1="26872" y1="34685" x2="26872" y2="34685"/>
                        <a14:foregroundMark x1="32599" y1="40090" x2="32599" y2="40090"/>
                        <a14:foregroundMark x1="34361" y1="43694" x2="34361" y2="43694"/>
                        <a14:foregroundMark x1="33040" y1="50000" x2="33040" y2="50000"/>
                        <a14:foregroundMark x1="32159" y1="55405" x2="32159" y2="55405"/>
                        <a14:foregroundMark x1="30396" y1="60360" x2="30396" y2="60360"/>
                        <a14:foregroundMark x1="66079" y1="75676" x2="66079" y2="75676"/>
                        <a14:foregroundMark x1="67401" y1="68468" x2="67401" y2="68468"/>
                        <a14:foregroundMark x1="66079" y1="56306" x2="66079" y2="56306"/>
                        <a14:foregroundMark x1="69163" y1="39189" x2="69163" y2="39189"/>
                        <a14:foregroundMark x1="77533" y1="25676" x2="77533" y2="25676"/>
                        <a14:foregroundMark x1="68282" y1="20721" x2="68282" y2="20721"/>
                        <a14:foregroundMark x1="12775" y1="19369" x2="12775" y2="19369"/>
                        <a14:foregroundMark x1="20705" y1="18468" x2="20705" y2="18468"/>
                        <a14:foregroundMark x1="17181" y1="16667" x2="17181" y2="16667"/>
                        <a14:foregroundMark x1="12775" y1="33784" x2="12775" y2="33784"/>
                        <a14:foregroundMark x1="9251" y1="48198" x2="9251" y2="48198"/>
                        <a14:foregroundMark x1="14097" y1="69369" x2="14097" y2="69369"/>
                        <a14:foregroundMark x1="19383" y1="68018" x2="19383" y2="68018"/>
                        <a14:foregroundMark x1="19383" y1="79730" x2="19383" y2="79730"/>
                        <a14:foregroundMark x1="48018" y1="92342" x2="48018" y2="92342"/>
                        <a14:foregroundMark x1="58150" y1="91892" x2="58150" y2="91892"/>
                        <a14:foregroundMark x1="19824" y1="88739" x2="19824" y2="88739"/>
                        <a14:foregroundMark x1="29956" y1="91441" x2="29956" y2="91441"/>
                        <a14:foregroundMark x1="28634" y1="90090" x2="28634" y2="90090"/>
                        <a14:foregroundMark x1="25991" y1="84234" x2="25991" y2="84234"/>
                        <a14:foregroundMark x1="26872" y1="77027" x2="26872" y2="77027"/>
                        <a14:foregroundMark x1="55066" y1="91892" x2="55066" y2="91892"/>
                        <a14:foregroundMark x1="41410" y1="96396" x2="41410" y2="96396"/>
                        <a14:foregroundMark x1="69163" y1="86486" x2="69163" y2="86486"/>
                        <a14:foregroundMark x1="62115" y1="54505" x2="62115" y2="54505"/>
                        <a14:foregroundMark x1="59912" y1="45946" x2="59912" y2="45946"/>
                        <a14:foregroundMark x1="21145" y1="35586" x2="21145" y2="35586"/>
                        <a14:foregroundMark x1="17621" y1="32883" x2="17621" y2="32883"/>
                        <a14:foregroundMark x1="9692" y1="28378" x2="9692" y2="28378"/>
                        <a14:foregroundMark x1="5286" y1="32432" x2="5286" y2="33784"/>
                        <a14:foregroundMark x1="5727" y1="43243" x2="5727" y2="43243"/>
                        <a14:foregroundMark x1="14097" y1="48649" x2="14097" y2="48649"/>
                        <a14:foregroundMark x1="17621" y1="54505" x2="17621" y2="54505"/>
                        <a14:foregroundMark x1="26432" y1="56306" x2="26432" y2="56306"/>
                        <a14:foregroundMark x1="23789" y1="50901" x2="23789" y2="50901"/>
                        <a14:foregroundMark x1="13216" y1="61712" x2="13216" y2="61712"/>
                        <a14:foregroundMark x1="8370" y1="68018" x2="8370" y2="68018"/>
                        <a14:foregroundMark x1="7930" y1="73423" x2="7930" y2="73423"/>
                        <a14:foregroundMark x1="7048" y1="81532" x2="7048" y2="81532"/>
                        <a14:foregroundMark x1="7489" y1="88288" x2="7489" y2="88288"/>
                        <a14:foregroundMark x1="11454" y1="84234" x2="11454" y2="84234"/>
                        <a14:foregroundMark x1="76211" y1="84234" x2="76211" y2="84234"/>
                        <a14:foregroundMark x1="80617" y1="74324" x2="80617" y2="74324"/>
                        <a14:foregroundMark x1="84581" y1="73423" x2="84581" y2="73423"/>
                        <a14:foregroundMark x1="89868" y1="81081" x2="89868" y2="81081"/>
                        <a14:foregroundMark x1="87665" y1="87387" x2="87665" y2="87387"/>
                        <a14:foregroundMark x1="88987" y1="74775" x2="88987" y2="74775"/>
                        <a14:foregroundMark x1="86784" y1="52703" x2="86784" y2="52703"/>
                        <a14:foregroundMark x1="74890" y1="49099" x2="74890" y2="49099"/>
                        <a14:foregroundMark x1="76652" y1="40991" x2="76652" y2="40991"/>
                        <a14:foregroundMark x1="78855" y1="36036" x2="78855" y2="36036"/>
                        <a14:foregroundMark x1="83700" y1="22523" x2="83700" y2="22523"/>
                        <a14:foregroundMark x1="75771" y1="21622" x2="75771" y2="21622"/>
                        <a14:foregroundMark x1="89868" y1="34685" x2="89868" y2="34685"/>
                        <a14:foregroundMark x1="88987" y1="45045" x2="88987" y2="45045"/>
                        <a14:foregroundMark x1="88987" y1="49550" x2="88987" y2="49550"/>
                        <a14:foregroundMark x1="90749" y1="55856" x2="90749" y2="55856"/>
                        <a14:foregroundMark x1="84141" y1="58108" x2="84141" y2="58108"/>
                        <a14:foregroundMark x1="77093" y1="58559" x2="77093" y2="58559"/>
                        <a14:foregroundMark x1="66960" y1="53153" x2="66960" y2="53153"/>
                        <a14:foregroundMark x1="66079" y1="47748" x2="66079" y2="47748"/>
                        <a14:foregroundMark x1="59031" y1="37387" x2="59031" y2="37387"/>
                        <a14:foregroundMark x1="66079" y1="36036" x2="66079" y2="36036"/>
                        <a14:foregroundMark x1="71366" y1="33333" x2="71366" y2="33333"/>
                        <a14:foregroundMark x1="63877" y1="32432" x2="63877" y2="32432"/>
                        <a14:foregroundMark x1="25551" y1="38288" x2="25551" y2="38288"/>
                        <a14:foregroundMark x1="16740" y1="41441" x2="16740" y2="41441"/>
                        <a14:foregroundMark x1="13216" y1="40991" x2="13216" y2="40991"/>
                        <a14:foregroundMark x1="11454" y1="43243" x2="11454" y2="43243"/>
                        <a14:foregroundMark x1="11013" y1="47748" x2="11013" y2="47748"/>
                        <a14:foregroundMark x1="11013" y1="49099" x2="11013" y2="49099"/>
                        <a14:foregroundMark x1="10573" y1="50901" x2="10573" y2="50901"/>
                        <a14:foregroundMark x1="10132" y1="53153" x2="10132" y2="53153"/>
                        <a14:foregroundMark x1="9692" y1="54955" x2="9692" y2="54955"/>
                        <a14:foregroundMark x1="9692" y1="56757" x2="9692" y2="56757"/>
                        <a14:foregroundMark x1="9692" y1="57207" x2="10132" y2="58559"/>
                        <a14:foregroundMark x1="17621" y1="63514" x2="17621" y2="63514"/>
                        <a14:foregroundMark x1="17621" y1="64414" x2="17621" y2="64414"/>
                        <a14:foregroundMark x1="19383" y1="67568" x2="19383" y2="67568"/>
                        <a14:foregroundMark x1="18943" y1="68468" x2="18943" y2="68468"/>
                        <a14:foregroundMark x1="18943" y1="68919" x2="18943" y2="68919"/>
                        <a14:foregroundMark x1="18502" y1="71622" x2="18502" y2="71622"/>
                        <a14:foregroundMark x1="22907" y1="72523" x2="22907" y2="72523"/>
                        <a14:foregroundMark x1="22907" y1="72523" x2="22907" y2="72523"/>
                        <a14:foregroundMark x1="19383" y1="74775" x2="19383" y2="74775"/>
                        <a14:foregroundMark x1="18943" y1="75225" x2="18943" y2="75225"/>
                        <a14:foregroundMark x1="59471" y1="59009" x2="59471" y2="59009"/>
                        <a14:foregroundMark x1="62115" y1="57658" x2="62115" y2="57658"/>
                        <a14:foregroundMark x1="66520" y1="54505" x2="66520" y2="54505"/>
                        <a14:foregroundMark x1="66520" y1="54505" x2="67401" y2="56306"/>
                        <a14:foregroundMark x1="67841" y1="56757" x2="68722" y2="58108"/>
                        <a14:foregroundMark x1="69163" y1="58559" x2="69163" y2="58559"/>
                        <a14:foregroundMark x1="69604" y1="56757" x2="69604" y2="56757"/>
                        <a14:foregroundMark x1="69604" y1="56306" x2="69604" y2="56306"/>
                        <a14:foregroundMark x1="69163" y1="54955" x2="69163" y2="54955"/>
                        <a14:foregroundMark x1="67401" y1="51802" x2="67401" y2="51802"/>
                        <a14:foregroundMark x1="66079" y1="50000" x2="66079" y2="50000"/>
                        <a14:foregroundMark x1="64758" y1="49099" x2="64758" y2="49099"/>
                        <a14:foregroundMark x1="62555" y1="48649" x2="62555" y2="48649"/>
                        <a14:foregroundMark x1="60793" y1="47748" x2="60793" y2="47748"/>
                        <a14:foregroundMark x1="60793" y1="45946" x2="60793" y2="45946"/>
                        <a14:foregroundMark x1="62555" y1="44595" x2="62555" y2="44595"/>
                        <a14:foregroundMark x1="63436" y1="43694" x2="63436" y2="43694"/>
                        <a14:foregroundMark x1="63877" y1="43694" x2="63877" y2="43694"/>
                        <a14:foregroundMark x1="64317" y1="43243" x2="64317" y2="43243"/>
                        <a14:foregroundMark x1="64758" y1="42793" x2="64758" y2="42793"/>
                        <a14:foregroundMark x1="66960" y1="42342" x2="66960" y2="42342"/>
                        <a14:foregroundMark x1="69163" y1="42793" x2="69163" y2="42793"/>
                        <a14:foregroundMark x1="70925" y1="43694" x2="70925" y2="43694"/>
                        <a14:foregroundMark x1="71806" y1="44595" x2="71806" y2="44595"/>
                        <a14:foregroundMark x1="73568" y1="45495" x2="73568" y2="45495"/>
                        <a14:foregroundMark x1="74449" y1="45946" x2="74449" y2="45946"/>
                        <a14:foregroundMark x1="76211" y1="46396" x2="76211" y2="46396"/>
                        <a14:foregroundMark x1="76652" y1="45946" x2="76652" y2="45946"/>
                        <a14:foregroundMark x1="76652" y1="45045" x2="76652" y2="45045"/>
                        <a14:foregroundMark x1="76652" y1="43243" x2="76652" y2="43243"/>
                        <a14:foregroundMark x1="77093" y1="42342" x2="77093" y2="42342"/>
                        <a14:foregroundMark x1="77974" y1="42342" x2="77974" y2="42342"/>
                        <a14:foregroundMark x1="80176" y1="42342" x2="80176" y2="42342"/>
                        <a14:foregroundMark x1="81057" y1="42793" x2="81057" y2="42793"/>
                        <a14:foregroundMark x1="82379" y1="44144" x2="82819" y2="45495"/>
                        <a14:foregroundMark x1="82819" y1="45495" x2="82819" y2="45495"/>
                        <a14:foregroundMark x1="82819" y1="45946" x2="82819" y2="47297"/>
                        <a14:foregroundMark x1="82819" y1="48649" x2="82819" y2="48649"/>
                        <a14:foregroundMark x1="82819" y1="50000" x2="82819" y2="51351"/>
                        <a14:foregroundMark x1="82379" y1="51351" x2="82379" y2="52703"/>
                        <a14:foregroundMark x1="82379" y1="53153" x2="82379" y2="53153"/>
                        <a14:foregroundMark x1="81498" y1="54505" x2="81057" y2="55405"/>
                        <a14:foregroundMark x1="80617" y1="56757" x2="80617" y2="58108"/>
                        <a14:foregroundMark x1="80617" y1="58108" x2="80617" y2="59459"/>
                        <a14:foregroundMark x1="80617" y1="60811" x2="80617" y2="60811"/>
                        <a14:foregroundMark x1="80176" y1="61261" x2="79736" y2="62613"/>
                        <a14:foregroundMark x1="79736" y1="63063" x2="79736" y2="63063"/>
                        <a14:foregroundMark x1="78855" y1="64865" x2="78855" y2="64865"/>
                        <a14:foregroundMark x1="77533" y1="67117" x2="77533" y2="67117"/>
                        <a14:foregroundMark x1="76211" y1="68018" x2="76211" y2="68018"/>
                        <a14:foregroundMark x1="74890" y1="68468" x2="74890" y2="68468"/>
                        <a14:foregroundMark x1="74449" y1="68919" x2="74449" y2="68919"/>
                        <a14:foregroundMark x1="73128" y1="71171" x2="73128" y2="71171"/>
                        <a14:foregroundMark x1="71366" y1="72973" x2="71366" y2="72973"/>
                        <a14:foregroundMark x1="70925" y1="74324" x2="70925" y2="74324"/>
                        <a14:foregroundMark x1="70044" y1="75225" x2="70044" y2="76577"/>
                        <a14:foregroundMark x1="69163" y1="77928" x2="69163" y2="79730"/>
                        <a14:foregroundMark x1="69163" y1="80180" x2="69163" y2="80180"/>
                        <a14:foregroundMark x1="69163" y1="82432" x2="69163" y2="82432"/>
                        <a14:foregroundMark x1="69163" y1="82883" x2="69163" y2="82883"/>
                        <a14:foregroundMark x1="68722" y1="84234" x2="68282" y2="85586"/>
                        <a14:foregroundMark x1="68282" y1="86036" x2="68282" y2="86036"/>
                        <a14:foregroundMark x1="68282" y1="86036" x2="68282" y2="86036"/>
                        <a14:foregroundMark x1="69163" y1="86486" x2="70485" y2="87387"/>
                        <a14:foregroundMark x1="73128" y1="87387" x2="73128" y2="87387"/>
                        <a14:foregroundMark x1="74890" y1="87387" x2="75771" y2="86937"/>
                        <a14:foregroundMark x1="76652" y1="86036" x2="76652" y2="86036"/>
                        <a14:foregroundMark x1="77533" y1="83333" x2="77974" y2="81982"/>
                        <a14:foregroundMark x1="78414" y1="80631" x2="78414" y2="80631"/>
                        <a14:foregroundMark x1="79295" y1="78378" x2="79295" y2="78378"/>
                        <a14:foregroundMark x1="79736" y1="76577" x2="79736" y2="76577"/>
                        <a14:foregroundMark x1="80176" y1="75225" x2="80176" y2="75225"/>
                        <a14:foregroundMark x1="78414" y1="39640" x2="78414" y2="39640"/>
                        <a14:foregroundMark x1="78855" y1="34685" x2="78855" y2="34685"/>
                        <a14:foregroundMark x1="79295" y1="33333" x2="79736" y2="31982"/>
                        <a14:foregroundMark x1="81938" y1="30180" x2="81938" y2="30180"/>
                        <a14:foregroundMark x1="82379" y1="35135" x2="82379" y2="35135"/>
                        <a14:foregroundMark x1="82379" y1="25676" x2="82379" y2="25676"/>
                        <a14:foregroundMark x1="79295" y1="27477" x2="79295" y2="27477"/>
                        <a14:foregroundMark x1="76652" y1="26577" x2="76652" y2="26577"/>
                        <a14:foregroundMark x1="74449" y1="26126" x2="73128" y2="27027"/>
                        <a14:foregroundMark x1="70925" y1="26577" x2="70925" y2="26577"/>
                        <a14:foregroundMark x1="69163" y1="24324" x2="69163" y2="24324"/>
                        <a14:foregroundMark x1="68722" y1="24324" x2="68722" y2="24324"/>
                        <a14:foregroundMark x1="67401" y1="22973" x2="67401" y2="22973"/>
                        <a14:foregroundMark x1="65198" y1="21622" x2="65198" y2="21622"/>
                        <a14:foregroundMark x1="62555" y1="20721" x2="62555" y2="20721"/>
                        <a14:foregroundMark x1="62555" y1="20721" x2="62555" y2="20721"/>
                        <a14:foregroundMark x1="69163" y1="22072" x2="70485" y2="22973"/>
                        <a14:foregroundMark x1="77974" y1="24324" x2="77974" y2="24324"/>
                        <a14:foregroundMark x1="80176" y1="24775" x2="80176" y2="24775"/>
                        <a14:foregroundMark x1="85022" y1="25676" x2="85022" y2="25676"/>
                        <a14:foregroundMark x1="86344" y1="26577" x2="86344" y2="27477"/>
                        <a14:foregroundMark x1="86784" y1="28378" x2="86344" y2="29730"/>
                        <a14:foregroundMark x1="85903" y1="31532" x2="85903" y2="32883"/>
                        <a14:foregroundMark x1="85903" y1="33784" x2="86344" y2="34685"/>
                        <a14:foregroundMark x1="87665" y1="40090" x2="88106" y2="40991"/>
                        <a14:foregroundMark x1="87665" y1="46396" x2="87665" y2="47748"/>
                        <a14:foregroundMark x1="87665" y1="52252" x2="87665" y2="54054"/>
                        <a14:foregroundMark x1="88546" y1="56757" x2="88546" y2="56757"/>
                        <a14:foregroundMark x1="88987" y1="60360" x2="88987" y2="62162"/>
                        <a14:foregroundMark x1="88106" y1="65766" x2="88106" y2="67117"/>
                        <a14:foregroundMark x1="88546" y1="68919" x2="88987" y2="71622"/>
                        <a14:foregroundMark x1="88546" y1="72523" x2="88546" y2="73874"/>
                        <a14:foregroundMark x1="88546" y1="76577" x2="88546" y2="76577"/>
                        <a14:foregroundMark x1="88987" y1="83333" x2="88987" y2="83333"/>
                        <a14:foregroundMark x1="88987" y1="83784" x2="88987" y2="85586"/>
                        <a14:foregroundMark x1="87665" y1="86486" x2="87665" y2="86486"/>
                        <a14:foregroundMark x1="85903" y1="88288" x2="85463" y2="89189"/>
                        <a14:foregroundMark x1="82379" y1="90090" x2="82379" y2="90090"/>
                        <a14:foregroundMark x1="74449" y1="90090" x2="73128" y2="90991"/>
                        <a14:foregroundMark x1="68282" y1="91441" x2="66079" y2="91892"/>
                        <a14:foregroundMark x1="17181" y1="20721" x2="17181" y2="20721"/>
                        <a14:foregroundMark x1="16740" y1="20721" x2="15859" y2="22072"/>
                        <a14:foregroundMark x1="14097" y1="23874" x2="14097" y2="23874"/>
                        <a14:foregroundMark x1="15859" y1="25676" x2="16740" y2="26126"/>
                        <a14:foregroundMark x1="18062" y1="25225" x2="18062" y2="25225"/>
                        <a14:foregroundMark x1="20264" y1="22973" x2="20264" y2="22973"/>
                        <a14:foregroundMark x1="22467" y1="21171" x2="22467" y2="21171"/>
                        <a14:foregroundMark x1="22907" y1="20721" x2="22907" y2="20721"/>
                        <a14:foregroundMark x1="22907" y1="19820" x2="22907" y2="19820"/>
                        <a14:foregroundMark x1="22907" y1="19369" x2="22907" y2="19369"/>
                        <a14:foregroundMark x1="23348" y1="18468" x2="23348" y2="18468"/>
                        <a14:foregroundMark x1="23348" y1="18468" x2="23348" y2="18468"/>
                        <a14:foregroundMark x1="24229" y1="17117" x2="24229" y2="17117"/>
                        <a14:foregroundMark x1="24229" y1="17117" x2="24229" y2="17117"/>
                        <a14:foregroundMark x1="24670" y1="17117" x2="24670" y2="17117"/>
                        <a14:foregroundMark x1="14978" y1="17117" x2="12775" y2="19369"/>
                        <a14:foregroundMark x1="9251" y1="21622" x2="9251" y2="21622"/>
                        <a14:foregroundMark x1="8370" y1="22072" x2="8370" y2="22072"/>
                        <a14:foregroundMark x1="7489" y1="22523" x2="7489" y2="22523"/>
                        <a14:foregroundMark x1="9251" y1="19820" x2="9251" y2="19820"/>
                        <a14:foregroundMark x1="10132" y1="18919" x2="10132" y2="18919"/>
                        <a14:foregroundMark x1="5727" y1="22072" x2="5727" y2="22072"/>
                        <a14:foregroundMark x1="4405" y1="22523" x2="4405" y2="22523"/>
                        <a14:foregroundMark x1="18062" y1="65766" x2="18062" y2="65766"/>
                        <a14:foregroundMark x1="20705" y1="65766" x2="20705" y2="65766"/>
                        <a14:foregroundMark x1="12335" y1="77477" x2="12335" y2="77477"/>
                        <a14:foregroundMark x1="12335" y1="77477" x2="12335" y2="77477"/>
                        <a14:foregroundMark x1="89427" y1="68018" x2="89427" y2="68018"/>
                        <a14:foregroundMark x1="91189" y1="72523" x2="91189" y2="72523"/>
                        <a14:foregroundMark x1="91189" y1="73423" x2="91189" y2="75225"/>
                        <a14:foregroundMark x1="90308" y1="79279" x2="90308" y2="79279"/>
                        <a14:foregroundMark x1="92511" y1="81532" x2="92511" y2="81532"/>
                        <a14:foregroundMark x1="92511" y1="80180" x2="92952" y2="78378"/>
                        <a14:foregroundMark x1="93392" y1="74324" x2="93392" y2="74324"/>
                        <a14:foregroundMark x1="92511" y1="70270" x2="92511" y2="70270"/>
                        <a14:foregroundMark x1="92070" y1="67568" x2="92070" y2="67568"/>
                        <a14:foregroundMark x1="92070" y1="63514" x2="92070" y2="63514"/>
                        <a14:foregroundMark x1="92511" y1="61261" x2="92511" y2="61261"/>
                        <a14:foregroundMark x1="92070" y1="57658" x2="92070" y2="57658"/>
                        <a14:foregroundMark x1="91630" y1="55405" x2="91630" y2="55405"/>
                        <a14:foregroundMark x1="91189" y1="54505" x2="91189" y2="54505"/>
                        <a14:foregroundMark x1="91189" y1="49099" x2="91189" y2="49099"/>
                        <a14:foregroundMark x1="90308" y1="40991" x2="90308" y2="40991"/>
                        <a14:foregroundMark x1="90308" y1="37387" x2="90308" y2="37387"/>
                        <a14:foregroundMark x1="90308" y1="34234" x2="90308" y2="34234"/>
                        <a14:foregroundMark x1="90308" y1="31982" x2="90308" y2="31982"/>
                        <a14:foregroundMark x1="91189" y1="30180" x2="91189" y2="30180"/>
                        <a14:foregroundMark x1="91189" y1="29730" x2="91189" y2="29730"/>
                        <a14:foregroundMark x1="91189" y1="27928" x2="91189" y2="27928"/>
                        <a14:foregroundMark x1="91630" y1="26577" x2="91630" y2="26577"/>
                        <a14:foregroundMark x1="92070" y1="25225" x2="92070" y2="25225"/>
                        <a14:foregroundMark x1="92070" y1="27477" x2="92070" y2="29279"/>
                        <a14:foregroundMark x1="92511" y1="31532" x2="92952" y2="32883"/>
                        <a14:foregroundMark x1="93392" y1="35135" x2="93392" y2="36486"/>
                        <a14:foregroundMark x1="93392" y1="37838" x2="93392" y2="37838"/>
                        <a14:foregroundMark x1="92070" y1="23423" x2="92070" y2="23423"/>
                        <a14:foregroundMark x1="92511" y1="22973" x2="92511" y2="22973"/>
                        <a14:foregroundMark x1="92952" y1="26577" x2="92952" y2="26577"/>
                        <a14:foregroundMark x1="94273" y1="27477" x2="94273" y2="27477"/>
                        <a14:foregroundMark x1="94273" y1="26126" x2="94273" y2="26126"/>
                        <a14:foregroundMark x1="94273" y1="26126" x2="94273" y2="28378"/>
                        <a14:foregroundMark x1="94273" y1="29730" x2="94273" y2="29730"/>
                        <a14:foregroundMark x1="95154" y1="31982" x2="95595" y2="33333"/>
                        <a14:foregroundMark x1="95154" y1="34234" x2="95154" y2="35586"/>
                        <a14:foregroundMark x1="95595" y1="21171" x2="95595" y2="21171"/>
                        <a14:foregroundMark x1="95154" y1="20721" x2="95154" y2="20721"/>
                        <a14:foregroundMark x1="96035" y1="20721" x2="96035" y2="20721"/>
                        <a14:foregroundMark x1="95154" y1="20721" x2="95154" y2="20721"/>
                      </a14:backgroundRemoval>
                    </a14:imgEffect>
                  </a14:imgLayer>
                </a14:imgProps>
              </a:ext>
              <a:ext uri="{28A0092B-C50C-407E-A947-70E740481C1C}">
                <a14:useLocalDpi xmlns:a14="http://schemas.microsoft.com/office/drawing/2010/main" val="0"/>
              </a:ext>
            </a:extLst>
          </a:blip>
          <a:srcRect/>
          <a:stretch>
            <a:fillRect/>
          </a:stretch>
        </p:blipFill>
        <p:spPr bwMode="auto">
          <a:xfrm>
            <a:off x="8800222" y="4010797"/>
            <a:ext cx="1994489" cy="1950558"/>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Recording 2 Jun 2022 at 23:05:50" descr="Audio Recording 2 Jun 2022 at 23:05:50">
            <a:hlinkClick r:id="" action="ppaction://media"/>
            <a:extLst>
              <a:ext uri="{FF2B5EF4-FFF2-40B4-BE49-F238E27FC236}">
                <a16:creationId xmlns:a16="http://schemas.microsoft.com/office/drawing/2014/main" id="{4E8AC3C8-23C1-F999-3531-20EDE558A4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38659" y="0"/>
            <a:ext cx="812800" cy="812800"/>
          </a:xfrm>
          <a:prstGeom prst="rect">
            <a:avLst/>
          </a:prstGeom>
        </p:spPr>
      </p:pic>
      <p:pic>
        <p:nvPicPr>
          <p:cNvPr id="7" name="Audio Recording 2 Jun 2022 at 23:06:23" descr="Audio Recording 2 Jun 2022 at 23:06:23">
            <a:hlinkClick r:id="" action="ppaction://media"/>
            <a:extLst>
              <a:ext uri="{FF2B5EF4-FFF2-40B4-BE49-F238E27FC236}">
                <a16:creationId xmlns:a16="http://schemas.microsoft.com/office/drawing/2014/main" id="{C457A414-214C-C5A5-F582-609B06D8D832}"/>
              </a:ext>
            </a:extLst>
          </p:cNvPr>
          <p:cNvPicPr>
            <a:picLocks noChangeAspect="1"/>
          </p:cNvPicPr>
          <p:nvPr>
            <a:audioFile r:link="rId3"/>
            <p:extLst>
              <p:ext uri="{DAA4B4D4-6D71-4841-9C94-3DE7FCFB9230}">
                <p14:media xmlns:p14="http://schemas.microsoft.com/office/powerpoint/2010/main" r:embed="rId4">
                  <p14:trim st="667.6043"/>
                </p14:media>
              </p:ext>
            </p:extLst>
          </p:nvPr>
        </p:nvPicPr>
        <p:blipFill>
          <a:blip r:embed="rId9"/>
          <a:stretch>
            <a:fillRect/>
          </a:stretch>
        </p:blipFill>
        <p:spPr>
          <a:xfrm>
            <a:off x="1727200" y="0"/>
            <a:ext cx="812800" cy="812800"/>
          </a:xfrm>
          <a:prstGeom prst="rect">
            <a:avLst/>
          </a:prstGeom>
        </p:spPr>
      </p:pic>
    </p:spTree>
    <p:extLst>
      <p:ext uri="{BB962C8B-B14F-4D97-AF65-F5344CB8AC3E}">
        <p14:creationId xmlns:p14="http://schemas.microsoft.com/office/powerpoint/2010/main" val="3763357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472" fill="hold"/>
                                        <p:tgtEl>
                                          <p:spTgt spid="6"/>
                                        </p:tgtEl>
                                      </p:cBhvr>
                                    </p:cmd>
                                  </p:childTnLst>
                                </p:cTn>
                              </p:par>
                              <p:par>
                                <p:cTn id="7" presetID="2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wipe(down)">
                                      <p:cBhvr>
                                        <p:cTn id="9" dur="500"/>
                                        <p:tgtEl>
                                          <p:spTgt spid="5">
                                            <p:txEl>
                                              <p:pRg st="0" end="0"/>
                                            </p:txEl>
                                          </p:spTgt>
                                        </p:tgtEl>
                                      </p:cBhvr>
                                    </p:animEffect>
                                  </p:childTnLst>
                                </p:cTn>
                              </p:par>
                              <p:par>
                                <p:cTn id="10" presetID="22" presetClass="entr" presetSubtype="4" fill="hold" grpId="0"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wipe(down)">
                                      <p:cBhvr>
                                        <p:cTn id="12" dur="500"/>
                                        <p:tgtEl>
                                          <p:spTgt spid="5">
                                            <p:txEl>
                                              <p:pRg st="4" end="4"/>
                                            </p:txEl>
                                          </p:spTgt>
                                        </p:tgtEl>
                                      </p:cBhvr>
                                    </p:animEffect>
                                  </p:childTnLst>
                                </p:cTn>
                              </p:par>
                              <p:par>
                                <p:cTn id="13" presetID="2" presetClass="entr" presetSubtype="4" fill="hold" nodeType="withEffect">
                                  <p:stCondLst>
                                    <p:cond delay="0"/>
                                  </p:stCondLst>
                                  <p:childTnLst>
                                    <p:set>
                                      <p:cBhvr>
                                        <p:cTn id="14" dur="1" fill="hold">
                                          <p:stCondLst>
                                            <p:cond delay="0"/>
                                          </p:stCondLst>
                                        </p:cTn>
                                        <p:tgtEl>
                                          <p:spTgt spid="2050"/>
                                        </p:tgtEl>
                                        <p:attrNameLst>
                                          <p:attrName>style.visibility</p:attrName>
                                        </p:attrNameLst>
                                      </p:cBhvr>
                                      <p:to>
                                        <p:strVal val="visible"/>
                                      </p:to>
                                    </p:set>
                                    <p:anim calcmode="lin" valueType="num">
                                      <p:cBhvr additive="base">
                                        <p:cTn id="15" dur="500" fill="hold"/>
                                        <p:tgtEl>
                                          <p:spTgt spid="2050"/>
                                        </p:tgtEl>
                                        <p:attrNameLst>
                                          <p:attrName>ppt_x</p:attrName>
                                        </p:attrNameLst>
                                      </p:cBhvr>
                                      <p:tavLst>
                                        <p:tav tm="0">
                                          <p:val>
                                            <p:strVal val="#ppt_x"/>
                                          </p:val>
                                        </p:tav>
                                        <p:tav tm="100000">
                                          <p:val>
                                            <p:strVal val="#ppt_x"/>
                                          </p:val>
                                        </p:tav>
                                      </p:tavLst>
                                    </p:anim>
                                    <p:anim calcmode="lin" valueType="num">
                                      <p:cBhvr additive="base">
                                        <p:cTn id="16" dur="500" fill="hold"/>
                                        <p:tgtEl>
                                          <p:spTgt spid="2050"/>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056"/>
                                        </p:tgtEl>
                                        <p:attrNameLst>
                                          <p:attrName>style.visibility</p:attrName>
                                        </p:attrNameLst>
                                      </p:cBhvr>
                                      <p:to>
                                        <p:strVal val="visible"/>
                                      </p:to>
                                    </p:set>
                                    <p:anim calcmode="lin" valueType="num">
                                      <p:cBhvr additive="base">
                                        <p:cTn id="19" dur="500" fill="hold"/>
                                        <p:tgtEl>
                                          <p:spTgt spid="2056"/>
                                        </p:tgtEl>
                                        <p:attrNameLst>
                                          <p:attrName>ppt_x</p:attrName>
                                        </p:attrNameLst>
                                      </p:cBhvr>
                                      <p:tavLst>
                                        <p:tav tm="0">
                                          <p:val>
                                            <p:strVal val="#ppt_x"/>
                                          </p:val>
                                        </p:tav>
                                        <p:tav tm="100000">
                                          <p:val>
                                            <p:strVal val="#ppt_x"/>
                                          </p:val>
                                        </p:tav>
                                      </p:tavLst>
                                    </p:anim>
                                    <p:anim calcmode="lin" valueType="num">
                                      <p:cBhvr additive="base">
                                        <p:cTn id="20" dur="500" fill="hold"/>
                                        <p:tgtEl>
                                          <p:spTgt spid="2056"/>
                                        </p:tgtEl>
                                        <p:attrNameLst>
                                          <p:attrName>ppt_y</p:attrName>
                                        </p:attrNameLst>
                                      </p:cBhvr>
                                      <p:tavLst>
                                        <p:tav tm="0">
                                          <p:val>
                                            <p:strVal val="1+#ppt_h/2"/>
                                          </p:val>
                                        </p:tav>
                                        <p:tav tm="100000">
                                          <p:val>
                                            <p:strVal val="#ppt_y"/>
                                          </p:val>
                                        </p:tav>
                                      </p:tavLst>
                                    </p:anim>
                                  </p:childTnLst>
                                </p:cTn>
                              </p:par>
                            </p:childTnLst>
                          </p:cTn>
                        </p:par>
                        <p:par>
                          <p:cTn id="21" fill="hold">
                            <p:stCondLst>
                              <p:cond delay="81472"/>
                            </p:stCondLst>
                            <p:childTnLst>
                              <p:par>
                                <p:cTn id="22" presetID="1" presetClass="mediacall" presetSubtype="0" fill="hold" nodeType="afterEffect">
                                  <p:stCondLst>
                                    <p:cond delay="0"/>
                                  </p:stCondLst>
                                  <p:childTnLst>
                                    <p:cmd type="call" cmd="playFrom(0.0)">
                                      <p:cBhvr>
                                        <p:cTn id="23" dur="84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24" fill="hold" display="0">
                  <p:stCondLst>
                    <p:cond delay="indefinite"/>
                  </p:stCondLst>
                  <p:endCondLst>
                    <p:cond evt="onStopAudio" delay="0">
                      <p:tgtEl>
                        <p:sldTgt/>
                      </p:tgtEl>
                    </p:cond>
                  </p:endCondLst>
                </p:cTn>
                <p:tgtEl>
                  <p:spTgt spid="6"/>
                </p:tgtEl>
              </p:cMediaNode>
            </p:audio>
            <p:audio>
              <p:cMediaNode vol="100000">
                <p:cTn id="25" fill="hold" display="0">
                  <p:stCondLst>
                    <p:cond delay="indefinite"/>
                  </p:stCondLst>
                  <p:endCondLst>
                    <p:cond evt="onStopAudio" delay="0">
                      <p:tgtEl>
                        <p:sldTgt/>
                      </p:tgtEl>
                    </p:cond>
                  </p:endCondLst>
                </p:cTn>
                <p:tgtEl>
                  <p:spTgt spid="7"/>
                </p:tgtEl>
              </p:cMediaNode>
            </p:audio>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90650" y="685800"/>
            <a:ext cx="9886950" cy="1485900"/>
          </a:xfrm>
        </p:spPr>
        <p:txBody>
          <a:bodyPr>
            <a:normAutofit/>
          </a:bodyPr>
          <a:lstStyle/>
          <a:p>
            <a:r>
              <a:rPr lang="en-US" dirty="0"/>
              <a:t>Effectiveness of Self-Management and Communication Skills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90648" y="2286000"/>
            <a:ext cx="9705719" cy="3581400"/>
          </a:xfrm>
        </p:spPr>
        <p:txBody>
          <a:bodyPr>
            <a:normAutofit/>
          </a:bodyPr>
          <a:lstStyle/>
          <a:p>
            <a:r>
              <a:rPr lang="en-GB" dirty="0"/>
              <a:t>All the project tasks and milestones completed successfully by the set deadlines. </a:t>
            </a:r>
          </a:p>
          <a:p>
            <a:r>
              <a:rPr lang="en-GB" dirty="0"/>
              <a:t>No delays that would cause tasks to overlap simultaneously</a:t>
            </a:r>
          </a:p>
          <a:p>
            <a:r>
              <a:rPr lang="en-GB" dirty="0"/>
              <a:t>Successful face-to-face meetings with maintenance and operators produced a list of key requirements by identifying their current issues and needs</a:t>
            </a:r>
          </a:p>
          <a:p>
            <a:r>
              <a:rPr lang="en-GB" dirty="0"/>
              <a:t>Three possible design solutions were reviewed with the carpenter to evaluate and choose the most appropriate design solution</a:t>
            </a:r>
          </a:p>
          <a:p>
            <a:r>
              <a:rPr lang="en-GB" dirty="0"/>
              <a:t>I feel that this demonstrates successful communication skills and the ability to take the knowledge gained to further enhance the project and reduce the time required during the design stages</a:t>
            </a:r>
          </a:p>
          <a:p>
            <a:endParaRPr lang="en-GB" sz="1600" dirty="0"/>
          </a:p>
        </p:txBody>
      </p:sp>
      <p:pic>
        <p:nvPicPr>
          <p:cNvPr id="2" name="Audio Recording 2 Jun 2022 at 23:09:13" descr="Audio Recording 2 Jun 2022 at 23:09:13">
            <a:hlinkClick r:id="" action="ppaction://media"/>
            <a:extLst>
              <a:ext uri="{FF2B5EF4-FFF2-40B4-BE49-F238E27FC236}">
                <a16:creationId xmlns:a16="http://schemas.microsoft.com/office/drawing/2014/main" id="{70599ECA-1901-FDB0-AF76-B56444E0D4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8086" y="100913"/>
            <a:ext cx="812800" cy="812800"/>
          </a:xfrm>
          <a:prstGeom prst="rect">
            <a:avLst/>
          </a:prstGeom>
        </p:spPr>
      </p:pic>
    </p:spTree>
    <p:extLst>
      <p:ext uri="{BB962C8B-B14F-4D97-AF65-F5344CB8AC3E}">
        <p14:creationId xmlns:p14="http://schemas.microsoft.com/office/powerpoint/2010/main" val="2185781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472" fill="hold"/>
                                        <p:tgtEl>
                                          <p:spTgt spid="2"/>
                                        </p:tgtEl>
                                      </p:cBhvr>
                                    </p:cmd>
                                  </p:childTnLst>
                                </p:cTn>
                              </p:par>
                              <p:par>
                                <p:cTn id="7" presetID="2" presetClass="entr" presetSubtype="4"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 calcmode="lin" valueType="num">
                                      <p:cBhvr additive="base">
                                        <p:cTn id="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1" presetID="2" presetClass="entr" presetSubtype="4" fill="hold" grpId="0"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 calcmode="lin" valueType="num">
                                      <p:cBhvr additive="base">
                                        <p:cTn id="2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27"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90650" y="685800"/>
            <a:ext cx="9886950" cy="829962"/>
          </a:xfrm>
        </p:spPr>
        <p:txBody>
          <a:bodyPr>
            <a:normAutofit/>
          </a:bodyPr>
          <a:lstStyle/>
          <a:p>
            <a:r>
              <a:rPr lang="en-US" dirty="0"/>
              <a:t>Key Project Skills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90648" y="1515762"/>
            <a:ext cx="9705719" cy="4351638"/>
          </a:xfrm>
        </p:spPr>
        <p:txBody>
          <a:bodyPr>
            <a:normAutofit/>
          </a:bodyPr>
          <a:lstStyle/>
          <a:p>
            <a:r>
              <a:rPr lang="en-GB" dirty="0"/>
              <a:t>One of the key skills I have learnt from this project is the ability to produce and implement detailed project plans and the importance of producing a Gantt chart. </a:t>
            </a:r>
          </a:p>
          <a:p>
            <a:r>
              <a:rPr lang="en-GB" dirty="0"/>
              <a:t>The skills captured during this project can be used in future engineering projects and my current job role.</a:t>
            </a:r>
            <a:endParaRPr lang="en-GB" sz="1600" dirty="0"/>
          </a:p>
        </p:txBody>
      </p:sp>
      <p:pic>
        <p:nvPicPr>
          <p:cNvPr id="2" name="Audio Recording 2 Jun 2022 at 23:10:07" descr="Audio Recording 2 Jun 2022 at 23:10:07">
            <a:hlinkClick r:id="" action="ppaction://media"/>
            <a:extLst>
              <a:ext uri="{FF2B5EF4-FFF2-40B4-BE49-F238E27FC236}">
                <a16:creationId xmlns:a16="http://schemas.microsoft.com/office/drawing/2014/main" id="{AE5892FA-62CA-253A-FC75-1292C0ACD016}"/>
              </a:ext>
            </a:extLst>
          </p:cNvPr>
          <p:cNvPicPr>
            <a:picLocks noChangeAspect="1"/>
          </p:cNvPicPr>
          <p:nvPr>
            <a:audioFile r:link="rId1"/>
            <p:extLst>
              <p:ext uri="{DAA4B4D4-6D71-4841-9C94-3DE7FCFB9230}">
                <p14:media xmlns:p14="http://schemas.microsoft.com/office/powerpoint/2010/main" r:embed="rId2">
                  <p14:trim end="12952.0222"/>
                </p14:media>
              </p:ext>
            </p:extLst>
          </p:nvPr>
        </p:nvPicPr>
        <p:blipFill>
          <a:blip r:embed="rId4"/>
          <a:stretch>
            <a:fillRect/>
          </a:stretch>
        </p:blipFill>
        <p:spPr>
          <a:xfrm>
            <a:off x="779848" y="0"/>
            <a:ext cx="812800" cy="812800"/>
          </a:xfrm>
          <a:prstGeom prst="rect">
            <a:avLst/>
          </a:prstGeom>
        </p:spPr>
      </p:pic>
    </p:spTree>
    <p:extLst>
      <p:ext uri="{BB962C8B-B14F-4D97-AF65-F5344CB8AC3E}">
        <p14:creationId xmlns:p14="http://schemas.microsoft.com/office/powerpoint/2010/main" val="37103802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751" fill="hold"/>
                                        <p:tgtEl>
                                          <p:spTgt spid="2"/>
                                        </p:tgtEl>
                                      </p:cBhvr>
                                    </p:cmd>
                                  </p:childTnLst>
                                </p:cTn>
                              </p:par>
                              <p:par>
                                <p:cTn id="7" presetID="10"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fade">
                                      <p:cBhvr>
                                        <p:cTn id="9" dur="500"/>
                                        <p:tgtEl>
                                          <p:spTgt spid="5">
                                            <p:txEl>
                                              <p:pRg st="0" end="0"/>
                                            </p:txEl>
                                          </p:spTgt>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3"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90650" y="685800"/>
            <a:ext cx="9886950" cy="829962"/>
          </a:xfrm>
        </p:spPr>
        <p:txBody>
          <a:bodyPr>
            <a:normAutofit/>
          </a:bodyPr>
          <a:lstStyle/>
          <a:p>
            <a:r>
              <a:rPr lang="en-US" dirty="0"/>
              <a:t>Conclusion</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90648" y="1515762"/>
            <a:ext cx="9705719" cy="4351638"/>
          </a:xfrm>
        </p:spPr>
        <p:txBody>
          <a:bodyPr>
            <a:normAutofit/>
          </a:bodyPr>
          <a:lstStyle/>
          <a:p>
            <a:r>
              <a:rPr lang="en-GB" dirty="0"/>
              <a:t>The project and the final design solution was successful, and all objectives were achieved. Firstly, the project was completed on time and within the final deadline that was set</a:t>
            </a:r>
          </a:p>
          <a:p>
            <a:r>
              <a:rPr lang="en-GB" dirty="0"/>
              <a:t>Every milestone was met on-time</a:t>
            </a:r>
          </a:p>
          <a:p>
            <a:r>
              <a:rPr lang="en-GB" dirty="0"/>
              <a:t>Project plan was well structured and enabled me to break the workload into smaller more manageable sections</a:t>
            </a:r>
          </a:p>
          <a:p>
            <a:r>
              <a:rPr lang="en-GB" dirty="0"/>
              <a:t>A successful final design solution was produced that met all the key requirements in the specification</a:t>
            </a:r>
          </a:p>
          <a:p>
            <a:r>
              <a:rPr lang="en-GB" dirty="0"/>
              <a:t>All the critical features outlined in the specification have been successfully implemented into the projects final design solution</a:t>
            </a:r>
          </a:p>
          <a:p>
            <a:r>
              <a:rPr lang="en-GB" dirty="0"/>
              <a:t>However, improvements to the final design solution have been identified and the additional features would enhance the success of the design</a:t>
            </a:r>
          </a:p>
          <a:p>
            <a:pPr marL="0" indent="0">
              <a:buNone/>
            </a:pPr>
            <a:endParaRPr lang="en-GB" dirty="0"/>
          </a:p>
          <a:p>
            <a:endParaRPr lang="en-GB" sz="1600" dirty="0"/>
          </a:p>
        </p:txBody>
      </p:sp>
      <p:pic>
        <p:nvPicPr>
          <p:cNvPr id="2" name="Audio Recording 2 Jun 2022 at 23:13:18" descr="Audio Recording 2 Jun 2022 at 23:13:18">
            <a:hlinkClick r:id="" action="ppaction://media"/>
            <a:extLst>
              <a:ext uri="{FF2B5EF4-FFF2-40B4-BE49-F238E27FC236}">
                <a16:creationId xmlns:a16="http://schemas.microsoft.com/office/drawing/2014/main" id="{6EACEC46-45D8-70B6-F707-75DDD33079E9}"/>
              </a:ext>
            </a:extLst>
          </p:cNvPr>
          <p:cNvPicPr>
            <a:picLocks noChangeAspect="1"/>
          </p:cNvPicPr>
          <p:nvPr>
            <a:audioFile r:link="rId1"/>
            <p:extLst>
              <p:ext uri="{DAA4B4D4-6D71-4841-9C94-3DE7FCFB9230}">
                <p14:media xmlns:p14="http://schemas.microsoft.com/office/powerpoint/2010/main" r:embed="rId2">
                  <p14:trim end="11416.3399"/>
                </p14:media>
              </p:ext>
            </p:extLst>
          </p:nvPr>
        </p:nvPicPr>
        <p:blipFill>
          <a:blip r:embed="rId4"/>
          <a:stretch>
            <a:fillRect/>
          </a:stretch>
        </p:blipFill>
        <p:spPr>
          <a:xfrm>
            <a:off x="746898" y="0"/>
            <a:ext cx="812800" cy="812800"/>
          </a:xfrm>
          <a:prstGeom prst="rect">
            <a:avLst/>
          </a:prstGeom>
        </p:spPr>
      </p:pic>
    </p:spTree>
    <p:extLst>
      <p:ext uri="{BB962C8B-B14F-4D97-AF65-F5344CB8AC3E}">
        <p14:creationId xmlns:p14="http://schemas.microsoft.com/office/powerpoint/2010/main" val="27138453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591" fill="hold"/>
                                        <p:tgtEl>
                                          <p:spTgt spid="2"/>
                                        </p:tgtEl>
                                      </p:cBhvr>
                                    </p:cmd>
                                  </p:childTnLst>
                                </p:cTn>
                              </p:par>
                              <p:par>
                                <p:cTn id="7" presetID="42"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Effect transition="in" filter="fade">
                                      <p:cBhvr>
                                        <p:cTn id="9" dur="1000"/>
                                        <p:tgtEl>
                                          <p:spTgt spid="5">
                                            <p:txEl>
                                              <p:pRg st="0" end="0"/>
                                            </p:txEl>
                                          </p:spTgt>
                                        </p:tgtEl>
                                      </p:cBhvr>
                                    </p:animEffect>
                                    <p:anim calcmode="lin" valueType="num">
                                      <p:cBhvr>
                                        <p:cTn id="1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1"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2" presetID="42" presetClass="entr" presetSubtype="0" fill="hold" grpId="0" nodeType="with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1000"/>
                                        <p:tgtEl>
                                          <p:spTgt spid="5">
                                            <p:txEl>
                                              <p:pRg st="4" end="4"/>
                                            </p:txEl>
                                          </p:spTgt>
                                        </p:tgtEl>
                                      </p:cBhvr>
                                    </p:animEffect>
                                    <p:anim calcmode="lin" valueType="num">
                                      <p:cBhvr>
                                        <p:cTn id="3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37" fill="hold" display="0">
                  <p:stCondLst>
                    <p:cond delay="indefinite"/>
                  </p:stCondLst>
                  <p:endCondLst>
                    <p:cond evt="onStopAudio" delay="0">
                      <p:tgtEl>
                        <p:sldTgt/>
                      </p:tgtEl>
                    </p:cond>
                  </p:endCondLst>
                </p:cTn>
                <p:tgtEl>
                  <p:spTgt spid="2"/>
                </p:tgtEl>
              </p:cMediaNode>
            </p:audio>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47D68-B56F-8368-31E8-9AC3E82CC56C}"/>
              </a:ext>
            </a:extLst>
          </p:cNvPr>
          <p:cNvSpPr>
            <a:spLocks noGrp="1"/>
          </p:cNvSpPr>
          <p:nvPr>
            <p:ph type="title"/>
          </p:nvPr>
        </p:nvSpPr>
        <p:spPr>
          <a:xfrm>
            <a:off x="1390650" y="685800"/>
            <a:ext cx="9886950" cy="829962"/>
          </a:xfrm>
        </p:spPr>
        <p:txBody>
          <a:bodyPr>
            <a:normAutofit/>
          </a:bodyPr>
          <a:lstStyle/>
          <a:p>
            <a:r>
              <a:rPr lang="en-US" dirty="0"/>
              <a:t>Any Questions?</a:t>
            </a:r>
          </a:p>
        </p:txBody>
      </p:sp>
      <p:sp>
        <p:nvSpPr>
          <p:cNvPr id="5" name="Content Placeholder 4">
            <a:extLst>
              <a:ext uri="{FF2B5EF4-FFF2-40B4-BE49-F238E27FC236}">
                <a16:creationId xmlns:a16="http://schemas.microsoft.com/office/drawing/2014/main" id="{B7FB94F2-6E3C-F195-48B3-89339EE2B2FE}"/>
              </a:ext>
            </a:extLst>
          </p:cNvPr>
          <p:cNvSpPr>
            <a:spLocks noGrp="1"/>
          </p:cNvSpPr>
          <p:nvPr>
            <p:ph idx="1"/>
          </p:nvPr>
        </p:nvSpPr>
        <p:spPr>
          <a:xfrm>
            <a:off x="1390648" y="1515762"/>
            <a:ext cx="9705719" cy="4351638"/>
          </a:xfrm>
        </p:spPr>
        <p:txBody>
          <a:bodyPr>
            <a:normAutofit/>
          </a:bodyPr>
          <a:lstStyle/>
          <a:p>
            <a:pPr marL="0" indent="0">
              <a:buNone/>
            </a:pPr>
            <a:r>
              <a:rPr lang="en-GB" dirty="0"/>
              <a:t>Thank You For Listening!</a:t>
            </a:r>
          </a:p>
          <a:p>
            <a:pPr marL="0" indent="0">
              <a:buNone/>
            </a:pPr>
            <a:endParaRPr lang="en-GB" dirty="0"/>
          </a:p>
          <a:p>
            <a:pPr marL="0" indent="0">
              <a:buNone/>
            </a:pPr>
            <a:endParaRPr lang="en-GB" dirty="0"/>
          </a:p>
          <a:p>
            <a:pPr marL="0" indent="0">
              <a:buNone/>
            </a:pPr>
            <a:endParaRPr lang="en-GB" dirty="0"/>
          </a:p>
          <a:p>
            <a:pPr marL="0" indent="0">
              <a:buNone/>
            </a:pPr>
            <a:r>
              <a:rPr lang="en-GB" b="1" dirty="0"/>
              <a:t>References</a:t>
            </a:r>
          </a:p>
          <a:p>
            <a:pPr marL="0" indent="0">
              <a:buNone/>
            </a:pPr>
            <a:r>
              <a:rPr lang="en-GB" dirty="0"/>
              <a:t>Thomas, J. (2005) </a:t>
            </a:r>
            <a:r>
              <a:rPr lang="en-GB" i="1" dirty="0"/>
              <a:t>Dado Joint [Diagram]. Available at: </a:t>
            </a:r>
            <a:r>
              <a:rPr lang="en-GB" i="1" dirty="0">
                <a:hlinkClick r:id="rId4"/>
              </a:rPr>
              <a:t>https://commons.wikimedia.org/wiki/File:Dado_joint.svg</a:t>
            </a:r>
            <a:r>
              <a:rPr lang="en-GB" i="1" dirty="0"/>
              <a:t> (Accessed 1 June 2022).</a:t>
            </a:r>
          </a:p>
          <a:p>
            <a:pPr marL="0" indent="0">
              <a:buNone/>
            </a:pPr>
            <a:endParaRPr lang="en-GB" i="1" dirty="0"/>
          </a:p>
          <a:p>
            <a:pPr marL="0" indent="0">
              <a:buNone/>
            </a:pPr>
            <a:r>
              <a:rPr lang="en-GB" dirty="0"/>
              <a:t>Benloc Fastener Technik. (2012) </a:t>
            </a:r>
            <a:r>
              <a:rPr lang="en-GB" i="1" dirty="0"/>
              <a:t>Threaded Inserts [Diagram]. Available at: </a:t>
            </a:r>
            <a:r>
              <a:rPr lang="en-GB" i="1" dirty="0">
                <a:hlinkClick r:id="rId5"/>
              </a:rPr>
              <a:t>https://www.fastener.de/images/pdf/keenserts_eng.pdf</a:t>
            </a:r>
            <a:r>
              <a:rPr lang="en-GB" i="1" dirty="0"/>
              <a:t> (Accessed 1 June 2022).</a:t>
            </a:r>
          </a:p>
          <a:p>
            <a:pPr marL="0" indent="0">
              <a:buNone/>
            </a:pPr>
            <a:endParaRPr lang="en-GB" i="1" dirty="0"/>
          </a:p>
          <a:p>
            <a:pPr marL="0" indent="0">
              <a:buNone/>
            </a:pPr>
            <a:endParaRPr lang="en-GB" b="1" dirty="0"/>
          </a:p>
          <a:p>
            <a:endParaRPr lang="en-GB" sz="1600" dirty="0"/>
          </a:p>
        </p:txBody>
      </p:sp>
      <p:pic>
        <p:nvPicPr>
          <p:cNvPr id="2" name="Audio Recording 2 Jun 2022 at 23:13:39" descr="Audio Recording 2 Jun 2022 at 23:13:39">
            <a:hlinkClick r:id="" action="ppaction://media"/>
            <a:extLst>
              <a:ext uri="{FF2B5EF4-FFF2-40B4-BE49-F238E27FC236}">
                <a16:creationId xmlns:a16="http://schemas.microsoft.com/office/drawing/2014/main" id="{8F12F779-9ADA-05CA-CAF4-87F04CF2586F}"/>
              </a:ext>
            </a:extLst>
          </p:cNvPr>
          <p:cNvPicPr>
            <a:picLocks noChangeAspect="1"/>
          </p:cNvPicPr>
          <p:nvPr>
            <a:audioFile r:link="rId1"/>
            <p:extLst>
              <p:ext uri="{DAA4B4D4-6D71-4841-9C94-3DE7FCFB9230}">
                <p14:media xmlns:p14="http://schemas.microsoft.com/office/powerpoint/2010/main" r:embed="rId2">
                  <p14:trim st="632.0808" end="494.8379"/>
                </p14:media>
              </p:ext>
            </p:extLst>
          </p:nvPr>
        </p:nvPicPr>
        <p:blipFill>
          <a:blip r:embed="rId6"/>
          <a:stretch>
            <a:fillRect/>
          </a:stretch>
        </p:blipFill>
        <p:spPr>
          <a:xfrm>
            <a:off x="738660" y="0"/>
            <a:ext cx="812800" cy="812800"/>
          </a:xfrm>
          <a:prstGeom prst="rect">
            <a:avLst/>
          </a:prstGeom>
        </p:spPr>
      </p:pic>
    </p:spTree>
    <p:extLst>
      <p:ext uri="{BB962C8B-B14F-4D97-AF65-F5344CB8AC3E}">
        <p14:creationId xmlns:p14="http://schemas.microsoft.com/office/powerpoint/2010/main" val="13596117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85" fill="hold"/>
                                        <p:tgtEl>
                                          <p:spTgt spid="2"/>
                                        </p:tgtEl>
                                      </p:cBhvr>
                                    </p:cmd>
                                  </p:childTnLst>
                                </p:cTn>
                              </p:par>
                              <p:par>
                                <p:cTn id="7" presetID="53" presetClass="entr" presetSubtype="16"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anim calcmode="lin" valueType="num">
                                      <p:cBhvr>
                                        <p:cTn id="9"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0"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11" dur="500"/>
                                        <p:tgtEl>
                                          <p:spTgt spid="5">
                                            <p:txEl>
                                              <p:pRg st="0" end="0"/>
                                            </p:txEl>
                                          </p:spTgt>
                                        </p:tgtEl>
                                      </p:cBhvr>
                                    </p:animEffect>
                                  </p:childTnLst>
                                </p:cTn>
                              </p:par>
                              <p:par>
                                <p:cTn id="12" presetID="53" presetClass="entr" presetSubtype="16" fill="hold" grpId="0" nodeType="with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 calcmode="lin" valueType="num">
                                      <p:cBhvr>
                                        <p:cTn id="14"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15"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16" dur="500"/>
                                        <p:tgtEl>
                                          <p:spTgt spid="5">
                                            <p:txEl>
                                              <p:pRg st="4" end="4"/>
                                            </p:tx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p:cTn id="19" dur="500" fill="hold"/>
                                        <p:tgtEl>
                                          <p:spTgt spid="5">
                                            <p:txEl>
                                              <p:pRg st="5" end="5"/>
                                            </p:txEl>
                                          </p:spTgt>
                                        </p:tgtEl>
                                        <p:attrNameLst>
                                          <p:attrName>ppt_w</p:attrName>
                                        </p:attrNameLst>
                                      </p:cBhvr>
                                      <p:tavLst>
                                        <p:tav tm="0">
                                          <p:val>
                                            <p:fltVal val="0"/>
                                          </p:val>
                                        </p:tav>
                                        <p:tav tm="100000">
                                          <p:val>
                                            <p:strVal val="#ppt_w"/>
                                          </p:val>
                                        </p:tav>
                                      </p:tavLst>
                                    </p:anim>
                                    <p:anim calcmode="lin" valueType="num">
                                      <p:cBhvr>
                                        <p:cTn id="20" dur="500" fill="hold"/>
                                        <p:tgtEl>
                                          <p:spTgt spid="5">
                                            <p:txEl>
                                              <p:pRg st="5" end="5"/>
                                            </p:txEl>
                                          </p:spTgt>
                                        </p:tgtEl>
                                        <p:attrNameLst>
                                          <p:attrName>ppt_h</p:attrName>
                                        </p:attrNameLst>
                                      </p:cBhvr>
                                      <p:tavLst>
                                        <p:tav tm="0">
                                          <p:val>
                                            <p:fltVal val="0"/>
                                          </p:val>
                                        </p:tav>
                                        <p:tav tm="100000">
                                          <p:val>
                                            <p:strVal val="#ppt_h"/>
                                          </p:val>
                                        </p:tav>
                                      </p:tavLst>
                                    </p:anim>
                                    <p:animEffect transition="in" filter="fade">
                                      <p:cBhvr>
                                        <p:cTn id="21" dur="500"/>
                                        <p:tgtEl>
                                          <p:spTgt spid="5">
                                            <p:txEl>
                                              <p:pRg st="5" end="5"/>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5">
                                            <p:txEl>
                                              <p:pRg st="7" end="7"/>
                                            </p:txEl>
                                          </p:spTgt>
                                        </p:tgtEl>
                                        <p:attrNameLst>
                                          <p:attrName>style.visibility</p:attrName>
                                        </p:attrNameLst>
                                      </p:cBhvr>
                                      <p:to>
                                        <p:strVal val="visible"/>
                                      </p:to>
                                    </p:set>
                                    <p:anim calcmode="lin" valueType="num">
                                      <p:cBhvr>
                                        <p:cTn id="24" dur="500" fill="hold"/>
                                        <p:tgtEl>
                                          <p:spTgt spid="5">
                                            <p:txEl>
                                              <p:pRg st="7" end="7"/>
                                            </p:txEl>
                                          </p:spTgt>
                                        </p:tgtEl>
                                        <p:attrNameLst>
                                          <p:attrName>ppt_w</p:attrName>
                                        </p:attrNameLst>
                                      </p:cBhvr>
                                      <p:tavLst>
                                        <p:tav tm="0">
                                          <p:val>
                                            <p:fltVal val="0"/>
                                          </p:val>
                                        </p:tav>
                                        <p:tav tm="100000">
                                          <p:val>
                                            <p:strVal val="#ppt_w"/>
                                          </p:val>
                                        </p:tav>
                                      </p:tavLst>
                                    </p:anim>
                                    <p:anim calcmode="lin" valueType="num">
                                      <p:cBhvr>
                                        <p:cTn id="25" dur="500" fill="hold"/>
                                        <p:tgtEl>
                                          <p:spTgt spid="5">
                                            <p:txEl>
                                              <p:pRg st="7" end="7"/>
                                            </p:txEl>
                                          </p:spTgt>
                                        </p:tgtEl>
                                        <p:attrNameLst>
                                          <p:attrName>ppt_h</p:attrName>
                                        </p:attrNameLst>
                                      </p:cBhvr>
                                      <p:tavLst>
                                        <p:tav tm="0">
                                          <p:val>
                                            <p:fltVal val="0"/>
                                          </p:val>
                                        </p:tav>
                                        <p:tav tm="100000">
                                          <p:val>
                                            <p:strVal val="#ppt_h"/>
                                          </p:val>
                                        </p:tav>
                                      </p:tavLst>
                                    </p:anim>
                                    <p:animEffect transition="in" filter="fade">
                                      <p:cBhvr>
                                        <p:cTn id="26" dur="500"/>
                                        <p:tgtEl>
                                          <p:spTgt spid="5">
                                            <p:txEl>
                                              <p:pRg st="7" end="7"/>
                                            </p:txEl>
                                          </p:spTgt>
                                        </p:tgtEl>
                                      </p:cBhvr>
                                    </p:animEffect>
                                  </p:childTnLst>
                                </p:cTn>
                              </p:par>
                            </p:childTnLst>
                          </p:cTn>
                        </p:par>
                        <p:par>
                          <p:cTn id="27" fill="hold">
                            <p:stCondLst>
                              <p:cond delay="2585"/>
                            </p:stCondLst>
                            <p:childTnLst>
                              <p:par>
                                <p:cTn id="28" presetID="42" presetClass="entr" presetSubtype="0" fill="hold" grpId="1" nodeType="after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Effect transition="in" filter="fade">
                                      <p:cBhvr>
                                        <p:cTn id="30" dur="1000"/>
                                        <p:tgtEl>
                                          <p:spTgt spid="5">
                                            <p:txEl>
                                              <p:pRg st="0" end="0"/>
                                            </p:txEl>
                                          </p:spTgt>
                                        </p:tgtEl>
                                      </p:cBhvr>
                                    </p:animEffect>
                                    <p:anim calcmode="lin" valueType="num">
                                      <p:cBhvr>
                                        <p:cTn id="31"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33" fill="hold">
                            <p:stCondLst>
                              <p:cond delay="3585"/>
                            </p:stCondLst>
                            <p:childTnLst>
                              <p:par>
                                <p:cTn id="34" presetID="42" presetClass="entr" presetSubtype="0" fill="hold" grpId="1" nodeType="after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Effect transition="in" filter="fade">
                                      <p:cBhvr>
                                        <p:cTn id="36" dur="1000"/>
                                        <p:tgtEl>
                                          <p:spTgt spid="5">
                                            <p:txEl>
                                              <p:pRg st="4" end="4"/>
                                            </p:txEl>
                                          </p:spTgt>
                                        </p:tgtEl>
                                      </p:cBhvr>
                                    </p:animEffect>
                                    <p:anim calcmode="lin" valueType="num">
                                      <p:cBhvr>
                                        <p:cTn id="37"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9" fill="hold">
                            <p:stCondLst>
                              <p:cond delay="4585"/>
                            </p:stCondLst>
                            <p:childTnLst>
                              <p:par>
                                <p:cTn id="40" presetID="42" presetClass="entr" presetSubtype="0" fill="hold" grpId="1" nodeType="after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45" fill="hold">
                            <p:stCondLst>
                              <p:cond delay="5585"/>
                            </p:stCondLst>
                            <p:childTnLst>
                              <p:par>
                                <p:cTn id="46" presetID="42" presetClass="entr" presetSubtype="0" fill="hold" grpId="1" nodeType="after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100000">
                <p:cTn id="51" fill="hold" display="0">
                  <p:stCondLst>
                    <p:cond delay="indefinite"/>
                  </p:stCondLst>
                  <p:endCondLst>
                    <p:cond evt="onStopAudio" delay="0">
                      <p:tgtEl>
                        <p:sldTgt/>
                      </p:tgtEl>
                    </p:cond>
                  </p:endCondLst>
                </p:cTn>
                <p:tgtEl>
                  <p:spTgt spid="2"/>
                </p:tgtEl>
              </p:cMediaNode>
            </p:audio>
          </p:childTnLst>
        </p:cTn>
      </p:par>
    </p:tnLst>
    <p:bldLst>
      <p:bldP spid="5" grpId="0" build="p"/>
      <p:bldP spid="5" grpId="1" build="p"/>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{3BDE88E7-18BD-F944-B530-3D24696865B9}tf10001072</Template>
  <TotalTime>11930</TotalTime>
  <Words>1466</Words>
  <Application>Microsoft Macintosh PowerPoint</Application>
  <PresentationFormat>Widescreen</PresentationFormat>
  <Paragraphs>170</Paragraphs>
  <Slides>23</Slides>
  <Notes>0</Notes>
  <HiddenSlides>0</HiddenSlides>
  <MMClips>27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Franklin Gothic Book</vt:lpstr>
      <vt:lpstr>Crop</vt:lpstr>
      <vt:lpstr>Reflective Project Report</vt:lpstr>
      <vt:lpstr>Introduction</vt:lpstr>
      <vt:lpstr>Project Plan</vt:lpstr>
      <vt:lpstr>Project Plan</vt:lpstr>
      <vt:lpstr>Project Plan</vt:lpstr>
      <vt:lpstr>Project Plan</vt:lpstr>
      <vt:lpstr>Project Plan</vt:lpstr>
      <vt:lpstr>Project Plan</vt:lpstr>
      <vt:lpstr>Project Plan</vt:lpstr>
      <vt:lpstr>Aims of Reflective Analysis</vt:lpstr>
      <vt:lpstr>Methods of Analysis</vt:lpstr>
      <vt:lpstr>Project Final Design Solution</vt:lpstr>
      <vt:lpstr>Project Final Design Solution</vt:lpstr>
      <vt:lpstr>Decision Matrix Analysis</vt:lpstr>
      <vt:lpstr>Design Features Identified In Decision Matrix Analysis</vt:lpstr>
      <vt:lpstr>Design Features Identified In Decision Matrix Analysis</vt:lpstr>
      <vt:lpstr>Design Features Identified In Decision Matrix Analysis</vt:lpstr>
      <vt:lpstr>Design Features Identified In Decision Matrix Analysis</vt:lpstr>
      <vt:lpstr>Potential Design Improvements</vt:lpstr>
      <vt:lpstr>Effectiveness of Self-Management and Communication Skills</vt:lpstr>
      <vt:lpstr>Key Project Skills</vt:lpstr>
      <vt:lpstr>Conclusion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Project Report</dc:title>
  <dc:creator>Ioan Davies</dc:creator>
  <cp:lastModifiedBy>Ioan Davies</cp:lastModifiedBy>
  <cp:revision>63</cp:revision>
  <dcterms:created xsi:type="dcterms:W3CDTF">2022-05-27T11:40:02Z</dcterms:created>
  <dcterms:modified xsi:type="dcterms:W3CDTF">2022-06-04T18:30:44Z</dcterms:modified>
</cp:coreProperties>
</file>