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586" r:id="rId6"/>
    <p:sldId id="587" r:id="rId7"/>
    <p:sldId id="585" r:id="rId8"/>
    <p:sldId id="556" r:id="rId9"/>
    <p:sldId id="453" r:id="rId10"/>
    <p:sldId id="419" r:id="rId11"/>
    <p:sldId id="522" r:id="rId12"/>
    <p:sldId id="571" r:id="rId13"/>
    <p:sldId id="574" r:id="rId14"/>
    <p:sldId id="573" r:id="rId15"/>
    <p:sldId id="575" r:id="rId16"/>
    <p:sldId id="576" r:id="rId17"/>
    <p:sldId id="578" r:id="rId18"/>
    <p:sldId id="577" r:id="rId19"/>
    <p:sldId id="579" r:id="rId20"/>
    <p:sldId id="588" r:id="rId21"/>
    <p:sldId id="580" r:id="rId22"/>
    <p:sldId id="589" r:id="rId23"/>
    <p:sldId id="590" r:id="rId24"/>
    <p:sldId id="563" r:id="rId25"/>
    <p:sldId id="581" r:id="rId26"/>
    <p:sldId id="569" r:id="rId27"/>
    <p:sldId id="544" r:id="rId28"/>
    <p:sldId id="530" r:id="rId29"/>
    <p:sldId id="538" r:id="rId30"/>
    <p:sldId id="539" r:id="rId31"/>
    <p:sldId id="540" r:id="rId32"/>
    <p:sldId id="546" r:id="rId33"/>
    <p:sldId id="545" r:id="rId34"/>
    <p:sldId id="547" r:id="rId35"/>
    <p:sldId id="548" r:id="rId36"/>
    <p:sldId id="549" r:id="rId37"/>
    <p:sldId id="550" r:id="rId38"/>
    <p:sldId id="551" r:id="rId39"/>
    <p:sldId id="552" r:id="rId40"/>
    <p:sldId id="553" r:id="rId41"/>
    <p:sldId id="537" r:id="rId42"/>
    <p:sldId id="554" r:id="rId43"/>
    <p:sldId id="535" r:id="rId44"/>
    <p:sldId id="567" r:id="rId4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894955-B1A2-4326-8656-7F429F0646CE}" v="90" dt="2026-01-20T21:44:11.8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8" autoAdjust="0"/>
    <p:restoredTop sz="59399" autoAdjust="0"/>
  </p:normalViewPr>
  <p:slideViewPr>
    <p:cSldViewPr snapToGrid="0">
      <p:cViewPr varScale="1">
        <p:scale>
          <a:sx n="66" d="100"/>
          <a:sy n="66" d="100"/>
        </p:scale>
        <p:origin x="2910" y="6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1-20T21:44:11.853" v="2174"/>
      <pc:docMkLst>
        <pc:docMk/>
      </pc:docMkLst>
      <pc:sldChg chg="modSp mod">
        <pc:chgData name="Rhiannon Akers" userId="fb3c9d12-5c8c-42d7-8dc7-d872d7a3d202" providerId="ADAL" clId="{80AABDCA-A693-4F09-99FD-F26609E442FC}" dt="2026-01-19T10:59:37.361" v="52" actId="20577"/>
        <pc:sldMkLst>
          <pc:docMk/>
          <pc:sldMk cId="3408955283" sldId="256"/>
        </pc:sldMkLst>
        <pc:spChg chg="mod">
          <ac:chgData name="Rhiannon Akers" userId="fb3c9d12-5c8c-42d7-8dc7-d872d7a3d202" providerId="ADAL" clId="{80AABDCA-A693-4F09-99FD-F26609E442FC}" dt="2026-01-19T10:59:37.361" v="52" actId="20577"/>
          <ac:spMkLst>
            <pc:docMk/>
            <pc:sldMk cId="3408955283" sldId="256"/>
            <ac:spMk id="2" creationId="{00000000-0000-0000-0000-000000000000}"/>
          </ac:spMkLst>
        </pc:spChg>
      </pc:sldChg>
      <pc:sldChg chg="modSp mod modNotesTx">
        <pc:chgData name="Rhiannon Akers" userId="fb3c9d12-5c8c-42d7-8dc7-d872d7a3d202" providerId="ADAL" clId="{80AABDCA-A693-4F09-99FD-F26609E442FC}" dt="2026-01-19T11:03:44.700" v="116" actId="20577"/>
        <pc:sldMkLst>
          <pc:docMk/>
          <pc:sldMk cId="2760077591" sldId="419"/>
        </pc:sldMkLst>
        <pc:spChg chg="mod">
          <ac:chgData name="Rhiannon Akers" userId="fb3c9d12-5c8c-42d7-8dc7-d872d7a3d202" providerId="ADAL" clId="{80AABDCA-A693-4F09-99FD-F26609E442FC}" dt="2026-01-19T11:03:44.700" v="116" actId="20577"/>
          <ac:spMkLst>
            <pc:docMk/>
            <pc:sldMk cId="2760077591" sldId="419"/>
            <ac:spMk id="5" creationId="{1A9F6A5F-5165-B49E-1729-43B912B1E5B6}"/>
          </ac:spMkLst>
        </pc:spChg>
      </pc:sldChg>
      <pc:sldChg chg="modSp mod modNotesTx">
        <pc:chgData name="Rhiannon Akers" userId="fb3c9d12-5c8c-42d7-8dc7-d872d7a3d202" providerId="ADAL" clId="{80AABDCA-A693-4F09-99FD-F26609E442FC}" dt="2026-01-19T11:03:12.486" v="115" actId="20577"/>
        <pc:sldMkLst>
          <pc:docMk/>
          <pc:sldMk cId="3557115297" sldId="453"/>
        </pc:sldMkLst>
        <pc:spChg chg="mod">
          <ac:chgData name="Rhiannon Akers" userId="fb3c9d12-5c8c-42d7-8dc7-d872d7a3d202" providerId="ADAL" clId="{80AABDCA-A693-4F09-99FD-F26609E442FC}" dt="2026-01-19T11:01:10.693" v="109" actId="14100"/>
          <ac:spMkLst>
            <pc:docMk/>
            <pc:sldMk cId="3557115297" sldId="453"/>
            <ac:spMk id="2" creationId="{D3BF22D0-6C73-3994-DD6D-D959C72AF905}"/>
          </ac:spMkLst>
        </pc:spChg>
        <pc:spChg chg="mod">
          <ac:chgData name="Rhiannon Akers" userId="fb3c9d12-5c8c-42d7-8dc7-d872d7a3d202" providerId="ADAL" clId="{80AABDCA-A693-4F09-99FD-F26609E442FC}" dt="2026-01-19T11:03:07.872" v="114" actId="255"/>
          <ac:spMkLst>
            <pc:docMk/>
            <pc:sldMk cId="3557115297" sldId="453"/>
            <ac:spMk id="3" creationId="{A67C5A7E-BC0E-637B-DEC3-000153410974}"/>
          </ac:spMkLst>
        </pc:spChg>
      </pc:sldChg>
      <pc:sldChg chg="addSp delSp modSp mod modNotesTx">
        <pc:chgData name="Rhiannon Akers" userId="fb3c9d12-5c8c-42d7-8dc7-d872d7a3d202" providerId="ADAL" clId="{80AABDCA-A693-4F09-99FD-F26609E442FC}" dt="2026-01-19T11:16:03" v="221" actId="20577"/>
        <pc:sldMkLst>
          <pc:docMk/>
          <pc:sldMk cId="34265902" sldId="522"/>
        </pc:sldMkLst>
        <pc:spChg chg="del mod">
          <ac:chgData name="Rhiannon Akers" userId="fb3c9d12-5c8c-42d7-8dc7-d872d7a3d202" providerId="ADAL" clId="{80AABDCA-A693-4F09-99FD-F26609E442FC}" dt="2026-01-19T11:09:30.073" v="171" actId="478"/>
          <ac:spMkLst>
            <pc:docMk/>
            <pc:sldMk cId="34265902" sldId="522"/>
            <ac:spMk id="5" creationId="{1A9F6A5F-5165-B49E-1729-43B912B1E5B6}"/>
          </ac:spMkLst>
        </pc:spChg>
        <pc:picChg chg="add mod">
          <ac:chgData name="Rhiannon Akers" userId="fb3c9d12-5c8c-42d7-8dc7-d872d7a3d202" providerId="ADAL" clId="{80AABDCA-A693-4F09-99FD-F26609E442FC}" dt="2026-01-19T11:09:38.210" v="176" actId="1076"/>
          <ac:picMkLst>
            <pc:docMk/>
            <pc:sldMk cId="34265902" sldId="522"/>
            <ac:picMk id="4" creationId="{F96C6DAA-A634-70E0-19A7-0548F787EB25}"/>
          </ac:picMkLst>
        </pc:picChg>
      </pc:sldChg>
      <pc:sldChg chg="del">
        <pc:chgData name="Rhiannon Akers" userId="fb3c9d12-5c8c-42d7-8dc7-d872d7a3d202" providerId="ADAL" clId="{80AABDCA-A693-4F09-99FD-F26609E442FC}" dt="2026-01-19T11:08:09.347" v="134" actId="2696"/>
        <pc:sldMkLst>
          <pc:docMk/>
          <pc:sldMk cId="1818577196" sldId="523"/>
        </pc:sldMkLst>
      </pc:sldChg>
      <pc:sldChg chg="del">
        <pc:chgData name="Rhiannon Akers" userId="fb3c9d12-5c8c-42d7-8dc7-d872d7a3d202" providerId="ADAL" clId="{80AABDCA-A693-4F09-99FD-F26609E442FC}" dt="2026-01-19T11:08:09.347" v="134" actId="2696"/>
        <pc:sldMkLst>
          <pc:docMk/>
          <pc:sldMk cId="3408466183" sldId="524"/>
        </pc:sldMkLst>
      </pc:sldChg>
      <pc:sldChg chg="del">
        <pc:chgData name="Rhiannon Akers" userId="fb3c9d12-5c8c-42d7-8dc7-d872d7a3d202" providerId="ADAL" clId="{80AABDCA-A693-4F09-99FD-F26609E442FC}" dt="2026-01-19T11:08:09.347" v="134" actId="2696"/>
        <pc:sldMkLst>
          <pc:docMk/>
          <pc:sldMk cId="1582594486" sldId="525"/>
        </pc:sldMkLst>
      </pc:sldChg>
      <pc:sldChg chg="del">
        <pc:chgData name="Rhiannon Akers" userId="fb3c9d12-5c8c-42d7-8dc7-d872d7a3d202" providerId="ADAL" clId="{80AABDCA-A693-4F09-99FD-F26609E442FC}" dt="2026-01-19T11:08:09.347" v="134" actId="2696"/>
        <pc:sldMkLst>
          <pc:docMk/>
          <pc:sldMk cId="312829429" sldId="526"/>
        </pc:sldMkLst>
      </pc:sldChg>
      <pc:sldChg chg="del">
        <pc:chgData name="Rhiannon Akers" userId="fb3c9d12-5c8c-42d7-8dc7-d872d7a3d202" providerId="ADAL" clId="{80AABDCA-A693-4F09-99FD-F26609E442FC}" dt="2026-01-19T11:08:09.347" v="134" actId="2696"/>
        <pc:sldMkLst>
          <pc:docMk/>
          <pc:sldMk cId="1752469646" sldId="527"/>
        </pc:sldMkLst>
      </pc:sldChg>
      <pc:sldChg chg="del">
        <pc:chgData name="Rhiannon Akers" userId="fb3c9d12-5c8c-42d7-8dc7-d872d7a3d202" providerId="ADAL" clId="{80AABDCA-A693-4F09-99FD-F26609E442FC}" dt="2026-01-19T11:08:09.347" v="134" actId="2696"/>
        <pc:sldMkLst>
          <pc:docMk/>
          <pc:sldMk cId="3753144127" sldId="528"/>
        </pc:sldMkLst>
      </pc:sldChg>
      <pc:sldChg chg="del">
        <pc:chgData name="Rhiannon Akers" userId="fb3c9d12-5c8c-42d7-8dc7-d872d7a3d202" providerId="ADAL" clId="{80AABDCA-A693-4F09-99FD-F26609E442FC}" dt="2026-01-19T11:08:09.347" v="134" actId="2696"/>
        <pc:sldMkLst>
          <pc:docMk/>
          <pc:sldMk cId="1705398463" sldId="529"/>
        </pc:sldMkLst>
      </pc:sldChg>
      <pc:sldChg chg="add del">
        <pc:chgData name="Rhiannon Akers" userId="fb3c9d12-5c8c-42d7-8dc7-d872d7a3d202" providerId="ADAL" clId="{80AABDCA-A693-4F09-99FD-F26609E442FC}" dt="2026-01-20T21:24:34.954" v="2019"/>
        <pc:sldMkLst>
          <pc:docMk/>
          <pc:sldMk cId="1260582398" sldId="530"/>
        </pc:sldMkLst>
      </pc:sldChg>
      <pc:sldChg chg="del">
        <pc:chgData name="Rhiannon Akers" userId="fb3c9d12-5c8c-42d7-8dc7-d872d7a3d202" providerId="ADAL" clId="{80AABDCA-A693-4F09-99FD-F26609E442FC}" dt="2026-01-19T11:08:09.347" v="134" actId="2696"/>
        <pc:sldMkLst>
          <pc:docMk/>
          <pc:sldMk cId="3253210665" sldId="536"/>
        </pc:sldMkLst>
      </pc:sldChg>
      <pc:sldChg chg="add del">
        <pc:chgData name="Rhiannon Akers" userId="fb3c9d12-5c8c-42d7-8dc7-d872d7a3d202" providerId="ADAL" clId="{80AABDCA-A693-4F09-99FD-F26609E442FC}" dt="2026-01-20T21:40:09.937" v="2172"/>
        <pc:sldMkLst>
          <pc:docMk/>
          <pc:sldMk cId="2040236374" sldId="537"/>
        </pc:sldMkLst>
      </pc:sldChg>
      <pc:sldChg chg="addSp delSp modSp add del mod">
        <pc:chgData name="Rhiannon Akers" userId="fb3c9d12-5c8c-42d7-8dc7-d872d7a3d202" providerId="ADAL" clId="{80AABDCA-A693-4F09-99FD-F26609E442FC}" dt="2026-01-20T21:27:41.011" v="2028" actId="1076"/>
        <pc:sldMkLst>
          <pc:docMk/>
          <pc:sldMk cId="3762597819" sldId="538"/>
        </pc:sldMkLst>
        <pc:spChg chg="add mod">
          <ac:chgData name="Rhiannon Akers" userId="fb3c9d12-5c8c-42d7-8dc7-d872d7a3d202" providerId="ADAL" clId="{80AABDCA-A693-4F09-99FD-F26609E442FC}" dt="2026-01-20T21:27:14.726" v="2022" actId="14100"/>
          <ac:spMkLst>
            <pc:docMk/>
            <pc:sldMk cId="3762597819" sldId="538"/>
            <ac:spMk id="4" creationId="{9254D1A9-DC78-0F20-33C2-9E6D45E0BEE8}"/>
          </ac:spMkLst>
        </pc:spChg>
        <pc:picChg chg="del">
          <ac:chgData name="Rhiannon Akers" userId="fb3c9d12-5c8c-42d7-8dc7-d872d7a3d202" providerId="ADAL" clId="{80AABDCA-A693-4F09-99FD-F26609E442FC}" dt="2026-01-20T21:27:09.808" v="2020" actId="478"/>
          <ac:picMkLst>
            <pc:docMk/>
            <pc:sldMk cId="3762597819" sldId="538"/>
            <ac:picMk id="3" creationId="{69E9DB6F-A44F-6195-61EE-2C86A2940BE1}"/>
          </ac:picMkLst>
        </pc:picChg>
        <pc:picChg chg="add mod">
          <ac:chgData name="Rhiannon Akers" userId="fb3c9d12-5c8c-42d7-8dc7-d872d7a3d202" providerId="ADAL" clId="{80AABDCA-A693-4F09-99FD-F26609E442FC}" dt="2026-01-20T21:27:41.011" v="2028" actId="1076"/>
          <ac:picMkLst>
            <pc:docMk/>
            <pc:sldMk cId="3762597819" sldId="538"/>
            <ac:picMk id="6" creationId="{E6A3DB80-51C3-C100-E54B-2C40D1B63792}"/>
          </ac:picMkLst>
        </pc:picChg>
      </pc:sldChg>
      <pc:sldChg chg="addSp delSp modSp add del mod modNotesTx">
        <pc:chgData name="Rhiannon Akers" userId="fb3c9d12-5c8c-42d7-8dc7-d872d7a3d202" providerId="ADAL" clId="{80AABDCA-A693-4F09-99FD-F26609E442FC}" dt="2026-01-20T21:30:07.427" v="2033" actId="20577"/>
        <pc:sldMkLst>
          <pc:docMk/>
          <pc:sldMk cId="3516608740" sldId="539"/>
        </pc:sldMkLst>
        <pc:picChg chg="del">
          <ac:chgData name="Rhiannon Akers" userId="fb3c9d12-5c8c-42d7-8dc7-d872d7a3d202" providerId="ADAL" clId="{80AABDCA-A693-4F09-99FD-F26609E442FC}" dt="2026-01-20T21:28:54.857" v="2029" actId="478"/>
          <ac:picMkLst>
            <pc:docMk/>
            <pc:sldMk cId="3516608740" sldId="539"/>
            <ac:picMk id="3" creationId="{F08F780E-959D-89F2-6CD0-EE54D4FE5221}"/>
          </ac:picMkLst>
        </pc:picChg>
        <pc:picChg chg="add mod">
          <ac:chgData name="Rhiannon Akers" userId="fb3c9d12-5c8c-42d7-8dc7-d872d7a3d202" providerId="ADAL" clId="{80AABDCA-A693-4F09-99FD-F26609E442FC}" dt="2026-01-20T21:29:25.373" v="2031" actId="26606"/>
          <ac:picMkLst>
            <pc:docMk/>
            <pc:sldMk cId="3516608740" sldId="539"/>
            <ac:picMk id="5" creationId="{175B86E4-DF1C-9526-CFD1-54BA2B9AC7C4}"/>
          </ac:picMkLst>
        </pc:picChg>
      </pc:sldChg>
      <pc:sldChg chg="add del">
        <pc:chgData name="Rhiannon Akers" userId="fb3c9d12-5c8c-42d7-8dc7-d872d7a3d202" providerId="ADAL" clId="{80AABDCA-A693-4F09-99FD-F26609E442FC}" dt="2026-01-20T21:24:34.954" v="2019"/>
        <pc:sldMkLst>
          <pc:docMk/>
          <pc:sldMk cId="3929396884" sldId="540"/>
        </pc:sldMkLst>
      </pc:sldChg>
      <pc:sldChg chg="del">
        <pc:chgData name="Rhiannon Akers" userId="fb3c9d12-5c8c-42d7-8dc7-d872d7a3d202" providerId="ADAL" clId="{80AABDCA-A693-4F09-99FD-F26609E442FC}" dt="2026-01-19T11:08:09.347" v="134" actId="2696"/>
        <pc:sldMkLst>
          <pc:docMk/>
          <pc:sldMk cId="4232416865" sldId="541"/>
        </pc:sldMkLst>
      </pc:sldChg>
      <pc:sldChg chg="add del">
        <pc:chgData name="Rhiannon Akers" userId="fb3c9d12-5c8c-42d7-8dc7-d872d7a3d202" providerId="ADAL" clId="{80AABDCA-A693-4F09-99FD-F26609E442FC}" dt="2026-01-19T11:08:09.347" v="134" actId="2696"/>
        <pc:sldMkLst>
          <pc:docMk/>
          <pc:sldMk cId="2179585903" sldId="542"/>
        </pc:sldMkLst>
      </pc:sldChg>
      <pc:sldChg chg="add del">
        <pc:chgData name="Rhiannon Akers" userId="fb3c9d12-5c8c-42d7-8dc7-d872d7a3d202" providerId="ADAL" clId="{80AABDCA-A693-4F09-99FD-F26609E442FC}" dt="2026-01-20T21:24:34.954" v="2019"/>
        <pc:sldMkLst>
          <pc:docMk/>
          <pc:sldMk cId="1309164077" sldId="544"/>
        </pc:sldMkLst>
      </pc:sldChg>
      <pc:sldChg chg="add del">
        <pc:chgData name="Rhiannon Akers" userId="fb3c9d12-5c8c-42d7-8dc7-d872d7a3d202" providerId="ADAL" clId="{80AABDCA-A693-4F09-99FD-F26609E442FC}" dt="2026-01-20T21:24:34.954" v="2019"/>
        <pc:sldMkLst>
          <pc:docMk/>
          <pc:sldMk cId="3622539802" sldId="545"/>
        </pc:sldMkLst>
      </pc:sldChg>
      <pc:sldChg chg="add del">
        <pc:chgData name="Rhiannon Akers" userId="fb3c9d12-5c8c-42d7-8dc7-d872d7a3d202" providerId="ADAL" clId="{80AABDCA-A693-4F09-99FD-F26609E442FC}" dt="2026-01-20T21:24:34.954" v="2019"/>
        <pc:sldMkLst>
          <pc:docMk/>
          <pc:sldMk cId="2071093242" sldId="546"/>
        </pc:sldMkLst>
      </pc:sldChg>
      <pc:sldChg chg="add del">
        <pc:chgData name="Rhiannon Akers" userId="fb3c9d12-5c8c-42d7-8dc7-d872d7a3d202" providerId="ADAL" clId="{80AABDCA-A693-4F09-99FD-F26609E442FC}" dt="2026-01-20T21:24:34.954" v="2019"/>
        <pc:sldMkLst>
          <pc:docMk/>
          <pc:sldMk cId="3527885334" sldId="547"/>
        </pc:sldMkLst>
      </pc:sldChg>
      <pc:sldChg chg="addSp modSp add del mod modNotesTx">
        <pc:chgData name="Rhiannon Akers" userId="fb3c9d12-5c8c-42d7-8dc7-d872d7a3d202" providerId="ADAL" clId="{80AABDCA-A693-4F09-99FD-F26609E442FC}" dt="2026-01-20T21:36:03.588" v="2106" actId="20577"/>
        <pc:sldMkLst>
          <pc:docMk/>
          <pc:sldMk cId="2651169703" sldId="548"/>
        </pc:sldMkLst>
        <pc:spChg chg="mod">
          <ac:chgData name="Rhiannon Akers" userId="fb3c9d12-5c8c-42d7-8dc7-d872d7a3d202" providerId="ADAL" clId="{80AABDCA-A693-4F09-99FD-F26609E442FC}" dt="2026-01-20T21:34:18.870" v="2039" actId="1076"/>
          <ac:spMkLst>
            <pc:docMk/>
            <pc:sldMk cId="2651169703" sldId="548"/>
            <ac:spMk id="5" creationId="{1A9F6A5F-5165-B49E-1729-43B912B1E5B6}"/>
          </ac:spMkLst>
        </pc:spChg>
        <pc:picChg chg="add mod">
          <ac:chgData name="Rhiannon Akers" userId="fb3c9d12-5c8c-42d7-8dc7-d872d7a3d202" providerId="ADAL" clId="{80AABDCA-A693-4F09-99FD-F26609E442FC}" dt="2026-01-20T21:34:21.270" v="2040" actId="1076"/>
          <ac:picMkLst>
            <pc:docMk/>
            <pc:sldMk cId="2651169703" sldId="548"/>
            <ac:picMk id="4" creationId="{6FCE6D23-A12C-BF05-8A22-50052C332376}"/>
          </ac:picMkLst>
        </pc:picChg>
      </pc:sldChg>
      <pc:sldChg chg="add del">
        <pc:chgData name="Rhiannon Akers" userId="fb3c9d12-5c8c-42d7-8dc7-d872d7a3d202" providerId="ADAL" clId="{80AABDCA-A693-4F09-99FD-F26609E442FC}" dt="2026-01-20T21:24:34.954" v="2019"/>
        <pc:sldMkLst>
          <pc:docMk/>
          <pc:sldMk cId="1571478946" sldId="549"/>
        </pc:sldMkLst>
      </pc:sldChg>
      <pc:sldChg chg="modSp add del mod">
        <pc:chgData name="Rhiannon Akers" userId="fb3c9d12-5c8c-42d7-8dc7-d872d7a3d202" providerId="ADAL" clId="{80AABDCA-A693-4F09-99FD-F26609E442FC}" dt="2026-01-20T21:37:13.071" v="2158" actId="20577"/>
        <pc:sldMkLst>
          <pc:docMk/>
          <pc:sldMk cId="3134259069" sldId="550"/>
        </pc:sldMkLst>
        <pc:spChg chg="mod">
          <ac:chgData name="Rhiannon Akers" userId="fb3c9d12-5c8c-42d7-8dc7-d872d7a3d202" providerId="ADAL" clId="{80AABDCA-A693-4F09-99FD-F26609E442FC}" dt="2026-01-20T21:37:13.071" v="2158" actId="20577"/>
          <ac:spMkLst>
            <pc:docMk/>
            <pc:sldMk cId="3134259069" sldId="550"/>
            <ac:spMk id="3" creationId="{0C03207B-4501-178E-2F84-68CFA11CB9E4}"/>
          </ac:spMkLst>
        </pc:spChg>
      </pc:sldChg>
      <pc:sldChg chg="add del">
        <pc:chgData name="Rhiannon Akers" userId="fb3c9d12-5c8c-42d7-8dc7-d872d7a3d202" providerId="ADAL" clId="{80AABDCA-A693-4F09-99FD-F26609E442FC}" dt="2026-01-20T21:24:34.954" v="2019"/>
        <pc:sldMkLst>
          <pc:docMk/>
          <pc:sldMk cId="601238278" sldId="551"/>
        </pc:sldMkLst>
      </pc:sldChg>
      <pc:sldChg chg="add del">
        <pc:chgData name="Rhiannon Akers" userId="fb3c9d12-5c8c-42d7-8dc7-d872d7a3d202" providerId="ADAL" clId="{80AABDCA-A693-4F09-99FD-F26609E442FC}" dt="2026-01-20T21:24:34.954" v="2019"/>
        <pc:sldMkLst>
          <pc:docMk/>
          <pc:sldMk cId="380100632" sldId="552"/>
        </pc:sldMkLst>
      </pc:sldChg>
      <pc:sldChg chg="add del">
        <pc:chgData name="Rhiannon Akers" userId="fb3c9d12-5c8c-42d7-8dc7-d872d7a3d202" providerId="ADAL" clId="{80AABDCA-A693-4F09-99FD-F26609E442FC}" dt="2026-01-20T21:24:34.954" v="2019"/>
        <pc:sldMkLst>
          <pc:docMk/>
          <pc:sldMk cId="1763139714" sldId="553"/>
        </pc:sldMkLst>
      </pc:sldChg>
      <pc:sldChg chg="add del modAnim">
        <pc:chgData name="Rhiannon Akers" userId="fb3c9d12-5c8c-42d7-8dc7-d872d7a3d202" providerId="ADAL" clId="{80AABDCA-A693-4F09-99FD-F26609E442FC}" dt="2026-01-20T21:37:49.426" v="2166"/>
        <pc:sldMkLst>
          <pc:docMk/>
          <pc:sldMk cId="1399210498" sldId="554"/>
        </pc:sldMkLst>
      </pc:sldChg>
      <pc:sldChg chg="add del">
        <pc:chgData name="Rhiannon Akers" userId="fb3c9d12-5c8c-42d7-8dc7-d872d7a3d202" providerId="ADAL" clId="{80AABDCA-A693-4F09-99FD-F26609E442FC}" dt="2026-01-19T11:08:09.347" v="134" actId="2696"/>
        <pc:sldMkLst>
          <pc:docMk/>
          <pc:sldMk cId="2038375063" sldId="555"/>
        </pc:sldMkLst>
      </pc:sldChg>
      <pc:sldChg chg="add del">
        <pc:chgData name="Rhiannon Akers" userId="fb3c9d12-5c8c-42d7-8dc7-d872d7a3d202" providerId="ADAL" clId="{80AABDCA-A693-4F09-99FD-F26609E442FC}" dt="2026-01-20T21:44:11.853" v="2174"/>
        <pc:sldMkLst>
          <pc:docMk/>
          <pc:sldMk cId="2589730291" sldId="556"/>
        </pc:sldMkLst>
      </pc:sldChg>
      <pc:sldChg chg="add del">
        <pc:chgData name="Rhiannon Akers" userId="fb3c9d12-5c8c-42d7-8dc7-d872d7a3d202" providerId="ADAL" clId="{80AABDCA-A693-4F09-99FD-F26609E442FC}" dt="2026-01-19T11:08:09.347" v="134" actId="2696"/>
        <pc:sldMkLst>
          <pc:docMk/>
          <pc:sldMk cId="2161075586" sldId="557"/>
        </pc:sldMkLst>
      </pc:sldChg>
      <pc:sldChg chg="add del">
        <pc:chgData name="Rhiannon Akers" userId="fb3c9d12-5c8c-42d7-8dc7-d872d7a3d202" providerId="ADAL" clId="{80AABDCA-A693-4F09-99FD-F26609E442FC}" dt="2026-01-19T11:08:09.347" v="134" actId="2696"/>
        <pc:sldMkLst>
          <pc:docMk/>
          <pc:sldMk cId="1304600601" sldId="559"/>
        </pc:sldMkLst>
      </pc:sldChg>
      <pc:sldChg chg="add del">
        <pc:chgData name="Rhiannon Akers" userId="fb3c9d12-5c8c-42d7-8dc7-d872d7a3d202" providerId="ADAL" clId="{80AABDCA-A693-4F09-99FD-F26609E442FC}" dt="2026-01-19T11:08:09.347" v="134" actId="2696"/>
        <pc:sldMkLst>
          <pc:docMk/>
          <pc:sldMk cId="2807769468" sldId="560"/>
        </pc:sldMkLst>
      </pc:sldChg>
      <pc:sldChg chg="add del">
        <pc:chgData name="Rhiannon Akers" userId="fb3c9d12-5c8c-42d7-8dc7-d872d7a3d202" providerId="ADAL" clId="{80AABDCA-A693-4F09-99FD-F26609E442FC}" dt="2026-01-19T11:08:09.347" v="134" actId="2696"/>
        <pc:sldMkLst>
          <pc:docMk/>
          <pc:sldMk cId="2123233453" sldId="561"/>
        </pc:sldMkLst>
      </pc:sldChg>
      <pc:sldChg chg="add del">
        <pc:chgData name="Rhiannon Akers" userId="fb3c9d12-5c8c-42d7-8dc7-d872d7a3d202" providerId="ADAL" clId="{80AABDCA-A693-4F09-99FD-F26609E442FC}" dt="2026-01-19T11:08:09.347" v="134" actId="2696"/>
        <pc:sldMkLst>
          <pc:docMk/>
          <pc:sldMk cId="3481540400" sldId="562"/>
        </pc:sldMkLst>
      </pc:sldChg>
      <pc:sldChg chg="add">
        <pc:chgData name="Rhiannon Akers" userId="fb3c9d12-5c8c-42d7-8dc7-d872d7a3d202" providerId="ADAL" clId="{80AABDCA-A693-4F09-99FD-F26609E442FC}" dt="2026-01-20T21:23:47.482" v="2018"/>
        <pc:sldMkLst>
          <pc:docMk/>
          <pc:sldMk cId="2215422822" sldId="563"/>
        </pc:sldMkLst>
      </pc:sldChg>
      <pc:sldChg chg="add del">
        <pc:chgData name="Rhiannon Akers" userId="fb3c9d12-5c8c-42d7-8dc7-d872d7a3d202" providerId="ADAL" clId="{80AABDCA-A693-4F09-99FD-F26609E442FC}" dt="2026-01-19T11:08:09.347" v="134" actId="2696"/>
        <pc:sldMkLst>
          <pc:docMk/>
          <pc:sldMk cId="3850588658" sldId="563"/>
        </pc:sldMkLst>
      </pc:sldChg>
      <pc:sldChg chg="add del">
        <pc:chgData name="Rhiannon Akers" userId="fb3c9d12-5c8c-42d7-8dc7-d872d7a3d202" providerId="ADAL" clId="{80AABDCA-A693-4F09-99FD-F26609E442FC}" dt="2026-01-19T11:08:09.347" v="134" actId="2696"/>
        <pc:sldMkLst>
          <pc:docMk/>
          <pc:sldMk cId="3723111919" sldId="564"/>
        </pc:sldMkLst>
      </pc:sldChg>
      <pc:sldChg chg="add del">
        <pc:chgData name="Rhiannon Akers" userId="fb3c9d12-5c8c-42d7-8dc7-d872d7a3d202" providerId="ADAL" clId="{80AABDCA-A693-4F09-99FD-F26609E442FC}" dt="2026-01-19T11:08:09.347" v="134" actId="2696"/>
        <pc:sldMkLst>
          <pc:docMk/>
          <pc:sldMk cId="54510393" sldId="565"/>
        </pc:sldMkLst>
      </pc:sldChg>
      <pc:sldChg chg="add del">
        <pc:chgData name="Rhiannon Akers" userId="fb3c9d12-5c8c-42d7-8dc7-d872d7a3d202" providerId="ADAL" clId="{80AABDCA-A693-4F09-99FD-F26609E442FC}" dt="2026-01-19T11:08:09.347" v="134" actId="2696"/>
        <pc:sldMkLst>
          <pc:docMk/>
          <pc:sldMk cId="832211707" sldId="566"/>
        </pc:sldMkLst>
      </pc:sldChg>
      <pc:sldChg chg="addSp modSp new mod modClrScheme chgLayout">
        <pc:chgData name="Rhiannon Akers" userId="fb3c9d12-5c8c-42d7-8dc7-d872d7a3d202" providerId="ADAL" clId="{80AABDCA-A693-4F09-99FD-F26609E442FC}" dt="2026-01-19T11:06:08.713" v="133" actId="20577"/>
        <pc:sldMkLst>
          <pc:docMk/>
          <pc:sldMk cId="2366456862" sldId="567"/>
        </pc:sldMkLst>
        <pc:spChg chg="add mod">
          <ac:chgData name="Rhiannon Akers" userId="fb3c9d12-5c8c-42d7-8dc7-d872d7a3d202" providerId="ADAL" clId="{80AABDCA-A693-4F09-99FD-F26609E442FC}" dt="2026-01-19T11:06:08.713" v="133" actId="20577"/>
          <ac:spMkLst>
            <pc:docMk/>
            <pc:sldMk cId="2366456862" sldId="567"/>
            <ac:spMk id="8" creationId="{4C0A9A9A-82CA-026C-373F-019DA8588F9F}"/>
          </ac:spMkLst>
        </pc:spChg>
        <pc:picChg chg="add mod">
          <ac:chgData name="Rhiannon Akers" userId="fb3c9d12-5c8c-42d7-8dc7-d872d7a3d202" providerId="ADAL" clId="{80AABDCA-A693-4F09-99FD-F26609E442FC}" dt="2026-01-19T11:06:02.535" v="119" actId="26606"/>
          <ac:picMkLst>
            <pc:docMk/>
            <pc:sldMk cId="2366456862" sldId="567"/>
            <ac:picMk id="3" creationId="{6F85A5A1-EF46-5713-5EEF-26EBDFF77A0B}"/>
          </ac:picMkLst>
        </pc:picChg>
      </pc:sldChg>
      <pc:sldChg chg="addSp delSp modSp new del mod">
        <pc:chgData name="Rhiannon Akers" userId="fb3c9d12-5c8c-42d7-8dc7-d872d7a3d202" providerId="ADAL" clId="{80AABDCA-A693-4F09-99FD-F26609E442FC}" dt="2026-01-19T11:16:32.457" v="229" actId="47"/>
        <pc:sldMkLst>
          <pc:docMk/>
          <pc:sldMk cId="1959563100" sldId="568"/>
        </pc:sldMkLst>
        <pc:spChg chg="add del">
          <ac:chgData name="Rhiannon Akers" userId="fb3c9d12-5c8c-42d7-8dc7-d872d7a3d202" providerId="ADAL" clId="{80AABDCA-A693-4F09-99FD-F26609E442FC}" dt="2026-01-19T11:16:14.766" v="224" actId="22"/>
          <ac:spMkLst>
            <pc:docMk/>
            <pc:sldMk cId="1959563100" sldId="568"/>
            <ac:spMk id="3" creationId="{3E3CA0D8-72E7-8336-CB71-7A7846331C2D}"/>
          </ac:spMkLst>
        </pc:spChg>
        <pc:picChg chg="add mod">
          <ac:chgData name="Rhiannon Akers" userId="fb3c9d12-5c8c-42d7-8dc7-d872d7a3d202" providerId="ADAL" clId="{80AABDCA-A693-4F09-99FD-F26609E442FC}" dt="2026-01-19T11:16:25.477" v="227" actId="1076"/>
          <ac:picMkLst>
            <pc:docMk/>
            <pc:sldMk cId="1959563100" sldId="568"/>
            <ac:picMk id="5" creationId="{802FAAC9-B103-01D0-5B2E-1D5B070E694B}"/>
          </ac:picMkLst>
        </pc:picChg>
      </pc:sldChg>
      <pc:sldChg chg="modSp add mod modNotesTx">
        <pc:chgData name="Rhiannon Akers" userId="fb3c9d12-5c8c-42d7-8dc7-d872d7a3d202" providerId="ADAL" clId="{80AABDCA-A693-4F09-99FD-F26609E442FC}" dt="2026-01-19T11:16:41.543" v="249" actId="20577"/>
        <pc:sldMkLst>
          <pc:docMk/>
          <pc:sldMk cId="1744436214" sldId="569"/>
        </pc:sldMkLst>
        <pc:spChg chg="mod">
          <ac:chgData name="Rhiannon Akers" userId="fb3c9d12-5c8c-42d7-8dc7-d872d7a3d202" providerId="ADAL" clId="{80AABDCA-A693-4F09-99FD-F26609E442FC}" dt="2026-01-19T11:16:36.717" v="239" actId="20577"/>
          <ac:spMkLst>
            <pc:docMk/>
            <pc:sldMk cId="1744436214" sldId="569"/>
            <ac:spMk id="2" creationId="{EB3F927A-C0A1-39D4-BB2B-263072207173}"/>
          </ac:spMkLst>
        </pc:spChg>
      </pc:sldChg>
      <pc:sldChg chg="new add del">
        <pc:chgData name="Rhiannon Akers" userId="fb3c9d12-5c8c-42d7-8dc7-d872d7a3d202" providerId="ADAL" clId="{80AABDCA-A693-4F09-99FD-F26609E442FC}" dt="2026-01-19T11:18:28.584" v="254" actId="47"/>
        <pc:sldMkLst>
          <pc:docMk/>
          <pc:sldMk cId="3001680668" sldId="570"/>
        </pc:sldMkLst>
      </pc:sldChg>
      <pc:sldChg chg="addSp modSp add mod modClrScheme modAnim chgLayout modNotesTx">
        <pc:chgData name="Rhiannon Akers" userId="fb3c9d12-5c8c-42d7-8dc7-d872d7a3d202" providerId="ADAL" clId="{80AABDCA-A693-4F09-99FD-F26609E442FC}" dt="2026-01-19T12:02:30.680" v="699" actId="1076"/>
        <pc:sldMkLst>
          <pc:docMk/>
          <pc:sldMk cId="1457139081" sldId="571"/>
        </pc:sldMkLst>
        <pc:spChg chg="mod">
          <ac:chgData name="Rhiannon Akers" userId="fb3c9d12-5c8c-42d7-8dc7-d872d7a3d202" providerId="ADAL" clId="{80AABDCA-A693-4F09-99FD-F26609E442FC}" dt="2026-01-19T12:02:22.767" v="698" actId="26606"/>
          <ac:spMkLst>
            <pc:docMk/>
            <pc:sldMk cId="1457139081" sldId="571"/>
            <ac:spMk id="2" creationId="{A4BAD5AF-89E4-A245-ADF3-009DCF400F9D}"/>
          </ac:spMkLst>
        </pc:spChg>
        <pc:spChg chg="mod">
          <ac:chgData name="Rhiannon Akers" userId="fb3c9d12-5c8c-42d7-8dc7-d872d7a3d202" providerId="ADAL" clId="{80AABDCA-A693-4F09-99FD-F26609E442FC}" dt="2026-01-19T12:02:22.767" v="698" actId="26606"/>
          <ac:spMkLst>
            <pc:docMk/>
            <pc:sldMk cId="1457139081" sldId="571"/>
            <ac:spMk id="5" creationId="{3992FB7A-7A28-3DF9-2D31-57D7123E556E}"/>
          </ac:spMkLst>
        </pc:spChg>
        <pc:picChg chg="add mod">
          <ac:chgData name="Rhiannon Akers" userId="fb3c9d12-5c8c-42d7-8dc7-d872d7a3d202" providerId="ADAL" clId="{80AABDCA-A693-4F09-99FD-F26609E442FC}" dt="2026-01-19T12:02:30.680" v="699" actId="1076"/>
          <ac:picMkLst>
            <pc:docMk/>
            <pc:sldMk cId="1457139081" sldId="571"/>
            <ac:picMk id="3" creationId="{1CFDD5E2-B923-9E26-A16C-E472D855AA24}"/>
          </ac:picMkLst>
        </pc:picChg>
      </pc:sldChg>
      <pc:sldChg chg="new del">
        <pc:chgData name="Rhiannon Akers" userId="fb3c9d12-5c8c-42d7-8dc7-d872d7a3d202" providerId="ADAL" clId="{80AABDCA-A693-4F09-99FD-F26609E442FC}" dt="2026-01-19T11:24:30.279" v="344" actId="47"/>
        <pc:sldMkLst>
          <pc:docMk/>
          <pc:sldMk cId="3610137538" sldId="572"/>
        </pc:sldMkLst>
      </pc:sldChg>
      <pc:sldChg chg="addSp delSp modSp add mod modNotesTx">
        <pc:chgData name="Rhiannon Akers" userId="fb3c9d12-5c8c-42d7-8dc7-d872d7a3d202" providerId="ADAL" clId="{80AABDCA-A693-4F09-99FD-F26609E442FC}" dt="2026-01-20T20:50:27.072" v="1583" actId="20577"/>
        <pc:sldMkLst>
          <pc:docMk/>
          <pc:sldMk cId="1310050398" sldId="573"/>
        </pc:sldMkLst>
        <pc:spChg chg="mod">
          <ac:chgData name="Rhiannon Akers" userId="fb3c9d12-5c8c-42d7-8dc7-d872d7a3d202" providerId="ADAL" clId="{80AABDCA-A693-4F09-99FD-F26609E442FC}" dt="2026-01-20T20:50:27.072" v="1583" actId="20577"/>
          <ac:spMkLst>
            <pc:docMk/>
            <pc:sldMk cId="1310050398" sldId="573"/>
            <ac:spMk id="2" creationId="{A46992EB-8E40-DF89-3F21-EBE0D71D7051}"/>
          </ac:spMkLst>
        </pc:spChg>
        <pc:spChg chg="del mod">
          <ac:chgData name="Rhiannon Akers" userId="fb3c9d12-5c8c-42d7-8dc7-d872d7a3d202" providerId="ADAL" clId="{80AABDCA-A693-4F09-99FD-F26609E442FC}" dt="2026-01-20T20:49:54.146" v="1578" actId="478"/>
          <ac:spMkLst>
            <pc:docMk/>
            <pc:sldMk cId="1310050398" sldId="573"/>
            <ac:spMk id="5" creationId="{020FFA21-8F93-C977-5694-B49A73F8934F}"/>
          </ac:spMkLst>
        </pc:spChg>
        <pc:picChg chg="add mod">
          <ac:chgData name="Rhiannon Akers" userId="fb3c9d12-5c8c-42d7-8dc7-d872d7a3d202" providerId="ADAL" clId="{80AABDCA-A693-4F09-99FD-F26609E442FC}" dt="2026-01-20T20:50:02.701" v="1582" actId="1076"/>
          <ac:picMkLst>
            <pc:docMk/>
            <pc:sldMk cId="1310050398" sldId="573"/>
            <ac:picMk id="4" creationId="{367DEB96-1B59-6799-C386-4400E61F2624}"/>
          </ac:picMkLst>
        </pc:picChg>
      </pc:sldChg>
      <pc:sldChg chg="new del">
        <pc:chgData name="Rhiannon Akers" userId="fb3c9d12-5c8c-42d7-8dc7-d872d7a3d202" providerId="ADAL" clId="{80AABDCA-A693-4F09-99FD-F26609E442FC}" dt="2026-01-19T11:26:49.157" v="348" actId="47"/>
        <pc:sldMkLst>
          <pc:docMk/>
          <pc:sldMk cId="480401859" sldId="574"/>
        </pc:sldMkLst>
      </pc:sldChg>
      <pc:sldChg chg="addSp delSp modSp add mod modAnim modNotesTx">
        <pc:chgData name="Rhiannon Akers" userId="fb3c9d12-5c8c-42d7-8dc7-d872d7a3d202" providerId="ADAL" clId="{80AABDCA-A693-4F09-99FD-F26609E442FC}" dt="2026-01-20T20:45:20.844" v="1546"/>
        <pc:sldMkLst>
          <pc:docMk/>
          <pc:sldMk cId="1326410014" sldId="574"/>
        </pc:sldMkLst>
        <pc:spChg chg="mod">
          <ac:chgData name="Rhiannon Akers" userId="fb3c9d12-5c8c-42d7-8dc7-d872d7a3d202" providerId="ADAL" clId="{80AABDCA-A693-4F09-99FD-F26609E442FC}" dt="2026-01-19T11:27:45.202" v="387" actId="20577"/>
          <ac:spMkLst>
            <pc:docMk/>
            <pc:sldMk cId="1326410014" sldId="574"/>
            <ac:spMk id="2" creationId="{D538E7C9-3E6D-893B-E097-417DA73C8606}"/>
          </ac:spMkLst>
        </pc:spChg>
        <pc:spChg chg="del mod">
          <ac:chgData name="Rhiannon Akers" userId="fb3c9d12-5c8c-42d7-8dc7-d872d7a3d202" providerId="ADAL" clId="{80AABDCA-A693-4F09-99FD-F26609E442FC}" dt="2026-01-19T11:28:25.804" v="391" actId="478"/>
          <ac:spMkLst>
            <pc:docMk/>
            <pc:sldMk cId="1326410014" sldId="574"/>
            <ac:spMk id="5" creationId="{D6F65DBA-28D7-B76D-A1FE-4A739EE4A750}"/>
          </ac:spMkLst>
        </pc:spChg>
        <pc:picChg chg="add mod">
          <ac:chgData name="Rhiannon Akers" userId="fb3c9d12-5c8c-42d7-8dc7-d872d7a3d202" providerId="ADAL" clId="{80AABDCA-A693-4F09-99FD-F26609E442FC}" dt="2026-01-19T11:31:33.281" v="415" actId="1076"/>
          <ac:picMkLst>
            <pc:docMk/>
            <pc:sldMk cId="1326410014" sldId="574"/>
            <ac:picMk id="4" creationId="{0ED37DF6-7FA6-50AD-4EF0-B3B7897457A8}"/>
          </ac:picMkLst>
        </pc:picChg>
        <pc:picChg chg="add mod">
          <ac:chgData name="Rhiannon Akers" userId="fb3c9d12-5c8c-42d7-8dc7-d872d7a3d202" providerId="ADAL" clId="{80AABDCA-A693-4F09-99FD-F26609E442FC}" dt="2026-01-19T11:31:31.154" v="414" actId="1076"/>
          <ac:picMkLst>
            <pc:docMk/>
            <pc:sldMk cId="1326410014" sldId="574"/>
            <ac:picMk id="7" creationId="{1194E96E-F51C-6A09-CFE5-9B074E897F3E}"/>
          </ac:picMkLst>
        </pc:picChg>
        <pc:picChg chg="add mod">
          <ac:chgData name="Rhiannon Akers" userId="fb3c9d12-5c8c-42d7-8dc7-d872d7a3d202" providerId="ADAL" clId="{80AABDCA-A693-4F09-99FD-F26609E442FC}" dt="2026-01-19T11:31:29.537" v="413" actId="1076"/>
          <ac:picMkLst>
            <pc:docMk/>
            <pc:sldMk cId="1326410014" sldId="574"/>
            <ac:picMk id="9" creationId="{F5C9E674-E7B4-694B-1CBD-9354CA1FF659}"/>
          </ac:picMkLst>
        </pc:picChg>
        <pc:picChg chg="add mod">
          <ac:chgData name="Rhiannon Akers" userId="fb3c9d12-5c8c-42d7-8dc7-d872d7a3d202" providerId="ADAL" clId="{80AABDCA-A693-4F09-99FD-F26609E442FC}" dt="2026-01-19T11:31:27.998" v="412" actId="1076"/>
          <ac:picMkLst>
            <pc:docMk/>
            <pc:sldMk cId="1326410014" sldId="574"/>
            <ac:picMk id="11" creationId="{DA8A15D1-7DBD-F888-5FB3-1F51DBDCC870}"/>
          </ac:picMkLst>
        </pc:picChg>
        <pc:picChg chg="add mod">
          <ac:chgData name="Rhiannon Akers" userId="fb3c9d12-5c8c-42d7-8dc7-d872d7a3d202" providerId="ADAL" clId="{80AABDCA-A693-4F09-99FD-F26609E442FC}" dt="2026-01-19T11:31:26.298" v="411" actId="1076"/>
          <ac:picMkLst>
            <pc:docMk/>
            <pc:sldMk cId="1326410014" sldId="574"/>
            <ac:picMk id="13" creationId="{BB42A8F6-756A-F102-3685-F6D7910925E3}"/>
          </ac:picMkLst>
        </pc:picChg>
        <pc:picChg chg="add del mod">
          <ac:chgData name="Rhiannon Akers" userId="fb3c9d12-5c8c-42d7-8dc7-d872d7a3d202" providerId="ADAL" clId="{80AABDCA-A693-4F09-99FD-F26609E442FC}" dt="2026-01-19T11:31:23.245" v="410" actId="478"/>
          <ac:picMkLst>
            <pc:docMk/>
            <pc:sldMk cId="1326410014" sldId="574"/>
            <ac:picMk id="15" creationId="{D70CDC9A-C323-7096-5037-E195245CB266}"/>
          </ac:picMkLst>
        </pc:picChg>
      </pc:sldChg>
      <pc:sldChg chg="modSp add mod modNotesTx">
        <pc:chgData name="Rhiannon Akers" userId="fb3c9d12-5c8c-42d7-8dc7-d872d7a3d202" providerId="ADAL" clId="{80AABDCA-A693-4F09-99FD-F26609E442FC}" dt="2026-01-19T11:34:35.505" v="484" actId="20577"/>
        <pc:sldMkLst>
          <pc:docMk/>
          <pc:sldMk cId="3534799344" sldId="575"/>
        </pc:sldMkLst>
        <pc:spChg chg="mod">
          <ac:chgData name="Rhiannon Akers" userId="fb3c9d12-5c8c-42d7-8dc7-d872d7a3d202" providerId="ADAL" clId="{80AABDCA-A693-4F09-99FD-F26609E442FC}" dt="2026-01-19T11:33:53.514" v="475" actId="20577"/>
          <ac:spMkLst>
            <pc:docMk/>
            <pc:sldMk cId="3534799344" sldId="575"/>
            <ac:spMk id="2" creationId="{DCA39401-8C0A-8915-4571-616E21AC89B3}"/>
          </ac:spMkLst>
        </pc:spChg>
        <pc:spChg chg="mod">
          <ac:chgData name="Rhiannon Akers" userId="fb3c9d12-5c8c-42d7-8dc7-d872d7a3d202" providerId="ADAL" clId="{80AABDCA-A693-4F09-99FD-F26609E442FC}" dt="2026-01-19T11:34:35.505" v="484" actId="20577"/>
          <ac:spMkLst>
            <pc:docMk/>
            <pc:sldMk cId="3534799344" sldId="575"/>
            <ac:spMk id="5" creationId="{DB2F4A23-E822-D119-DBD6-97975439E900}"/>
          </ac:spMkLst>
        </pc:spChg>
      </pc:sldChg>
      <pc:sldChg chg="modSp add mod modNotesTx">
        <pc:chgData name="Rhiannon Akers" userId="fb3c9d12-5c8c-42d7-8dc7-d872d7a3d202" providerId="ADAL" clId="{80AABDCA-A693-4F09-99FD-F26609E442FC}" dt="2026-01-19T11:40:06.490" v="588" actId="113"/>
        <pc:sldMkLst>
          <pc:docMk/>
          <pc:sldMk cId="235909410" sldId="576"/>
        </pc:sldMkLst>
        <pc:spChg chg="mod">
          <ac:chgData name="Rhiannon Akers" userId="fb3c9d12-5c8c-42d7-8dc7-d872d7a3d202" providerId="ADAL" clId="{80AABDCA-A693-4F09-99FD-F26609E442FC}" dt="2026-01-19T11:37:04.946" v="557" actId="20577"/>
          <ac:spMkLst>
            <pc:docMk/>
            <pc:sldMk cId="235909410" sldId="576"/>
            <ac:spMk id="2" creationId="{520961C1-3D50-09B2-09F1-09EF7FC710C4}"/>
          </ac:spMkLst>
        </pc:spChg>
        <pc:spChg chg="mod">
          <ac:chgData name="Rhiannon Akers" userId="fb3c9d12-5c8c-42d7-8dc7-d872d7a3d202" providerId="ADAL" clId="{80AABDCA-A693-4F09-99FD-F26609E442FC}" dt="2026-01-19T11:40:06.490" v="588" actId="113"/>
          <ac:spMkLst>
            <pc:docMk/>
            <pc:sldMk cId="235909410" sldId="576"/>
            <ac:spMk id="5" creationId="{E631C9E0-205F-6D57-F9AB-D1503ADA75A5}"/>
          </ac:spMkLst>
        </pc:spChg>
      </pc:sldChg>
      <pc:sldChg chg="new del">
        <pc:chgData name="Rhiannon Akers" userId="fb3c9d12-5c8c-42d7-8dc7-d872d7a3d202" providerId="ADAL" clId="{80AABDCA-A693-4F09-99FD-F26609E442FC}" dt="2026-01-19T11:35:23.548" v="486" actId="47"/>
        <pc:sldMkLst>
          <pc:docMk/>
          <pc:sldMk cId="1984558910" sldId="576"/>
        </pc:sldMkLst>
      </pc:sldChg>
      <pc:sldChg chg="modSp add mod">
        <pc:chgData name="Rhiannon Akers" userId="fb3c9d12-5c8c-42d7-8dc7-d872d7a3d202" providerId="ADAL" clId="{80AABDCA-A693-4F09-99FD-F26609E442FC}" dt="2026-01-19T11:40:19.623" v="592" actId="113"/>
        <pc:sldMkLst>
          <pc:docMk/>
          <pc:sldMk cId="566360197" sldId="577"/>
        </pc:sldMkLst>
        <pc:spChg chg="mod">
          <ac:chgData name="Rhiannon Akers" userId="fb3c9d12-5c8c-42d7-8dc7-d872d7a3d202" providerId="ADAL" clId="{80AABDCA-A693-4F09-99FD-F26609E442FC}" dt="2026-01-19T11:38:03.998" v="570" actId="20577"/>
          <ac:spMkLst>
            <pc:docMk/>
            <pc:sldMk cId="566360197" sldId="577"/>
            <ac:spMk id="2" creationId="{3731C3EB-0EB7-29C4-212D-82AA50F4EE67}"/>
          </ac:spMkLst>
        </pc:spChg>
        <pc:spChg chg="mod">
          <ac:chgData name="Rhiannon Akers" userId="fb3c9d12-5c8c-42d7-8dc7-d872d7a3d202" providerId="ADAL" clId="{80AABDCA-A693-4F09-99FD-F26609E442FC}" dt="2026-01-19T11:40:19.623" v="592" actId="113"/>
          <ac:spMkLst>
            <pc:docMk/>
            <pc:sldMk cId="566360197" sldId="577"/>
            <ac:spMk id="5" creationId="{D87EE54A-4A90-AB0F-1BA4-939CF104EF7E}"/>
          </ac:spMkLst>
        </pc:spChg>
      </pc:sldChg>
      <pc:sldChg chg="modSp add mod">
        <pc:chgData name="Rhiannon Akers" userId="fb3c9d12-5c8c-42d7-8dc7-d872d7a3d202" providerId="ADAL" clId="{80AABDCA-A693-4F09-99FD-F26609E442FC}" dt="2026-01-19T11:40:12.766" v="590" actId="113"/>
        <pc:sldMkLst>
          <pc:docMk/>
          <pc:sldMk cId="45315054" sldId="578"/>
        </pc:sldMkLst>
        <pc:spChg chg="mod">
          <ac:chgData name="Rhiannon Akers" userId="fb3c9d12-5c8c-42d7-8dc7-d872d7a3d202" providerId="ADAL" clId="{80AABDCA-A693-4F09-99FD-F26609E442FC}" dt="2026-01-19T11:37:42.785" v="565" actId="20577"/>
          <ac:spMkLst>
            <pc:docMk/>
            <pc:sldMk cId="45315054" sldId="578"/>
            <ac:spMk id="2" creationId="{A6267143-DE8F-8D7C-AF95-555CC9DCC08F}"/>
          </ac:spMkLst>
        </pc:spChg>
        <pc:spChg chg="mod">
          <ac:chgData name="Rhiannon Akers" userId="fb3c9d12-5c8c-42d7-8dc7-d872d7a3d202" providerId="ADAL" clId="{80AABDCA-A693-4F09-99FD-F26609E442FC}" dt="2026-01-19T11:40:12.766" v="590" actId="113"/>
          <ac:spMkLst>
            <pc:docMk/>
            <pc:sldMk cId="45315054" sldId="578"/>
            <ac:spMk id="5" creationId="{81ED4E41-6A71-8A6B-C65A-18A758793D05}"/>
          </ac:spMkLst>
        </pc:spChg>
      </pc:sldChg>
      <pc:sldChg chg="new del">
        <pc:chgData name="Rhiannon Akers" userId="fb3c9d12-5c8c-42d7-8dc7-d872d7a3d202" providerId="ADAL" clId="{80AABDCA-A693-4F09-99FD-F26609E442FC}" dt="2026-01-19T11:38:42.560" v="575" actId="47"/>
        <pc:sldMkLst>
          <pc:docMk/>
          <pc:sldMk cId="3490406078" sldId="579"/>
        </pc:sldMkLst>
      </pc:sldChg>
      <pc:sldChg chg="modSp add del mod">
        <pc:chgData name="Rhiannon Akers" userId="fb3c9d12-5c8c-42d7-8dc7-d872d7a3d202" providerId="ADAL" clId="{80AABDCA-A693-4F09-99FD-F26609E442FC}" dt="2026-01-19T11:41:31.282" v="597" actId="2696"/>
        <pc:sldMkLst>
          <pc:docMk/>
          <pc:sldMk cId="4040239407" sldId="579"/>
        </pc:sldMkLst>
        <pc:spChg chg="mod">
          <ac:chgData name="Rhiannon Akers" userId="fb3c9d12-5c8c-42d7-8dc7-d872d7a3d202" providerId="ADAL" clId="{80AABDCA-A693-4F09-99FD-F26609E442FC}" dt="2026-01-19T11:39:03.351" v="580" actId="20577"/>
          <ac:spMkLst>
            <pc:docMk/>
            <pc:sldMk cId="4040239407" sldId="579"/>
            <ac:spMk id="2" creationId="{CC7C4ED7-DD64-7B46-CE5E-A76A671C2F1B}"/>
          </ac:spMkLst>
        </pc:spChg>
        <pc:spChg chg="mod">
          <ac:chgData name="Rhiannon Akers" userId="fb3c9d12-5c8c-42d7-8dc7-d872d7a3d202" providerId="ADAL" clId="{80AABDCA-A693-4F09-99FD-F26609E442FC}" dt="2026-01-19T11:40:27.153" v="594" actId="113"/>
          <ac:spMkLst>
            <pc:docMk/>
            <pc:sldMk cId="4040239407" sldId="579"/>
            <ac:spMk id="5" creationId="{72C940F5-FDF5-4B93-9131-66434E5DAFD3}"/>
          </ac:spMkLst>
        </pc:spChg>
      </pc:sldChg>
      <pc:sldChg chg="modSp add mod modAnim modNotesTx">
        <pc:chgData name="Rhiannon Akers" userId="fb3c9d12-5c8c-42d7-8dc7-d872d7a3d202" providerId="ADAL" clId="{80AABDCA-A693-4F09-99FD-F26609E442FC}" dt="2026-01-20T20:53:42.749" v="1621"/>
        <pc:sldMkLst>
          <pc:docMk/>
          <pc:sldMk cId="114234625" sldId="580"/>
        </pc:sldMkLst>
        <pc:spChg chg="mod">
          <ac:chgData name="Rhiannon Akers" userId="fb3c9d12-5c8c-42d7-8dc7-d872d7a3d202" providerId="ADAL" clId="{80AABDCA-A693-4F09-99FD-F26609E442FC}" dt="2026-01-19T11:43:39.159" v="664" actId="20577"/>
          <ac:spMkLst>
            <pc:docMk/>
            <pc:sldMk cId="114234625" sldId="580"/>
            <ac:spMk id="2" creationId="{50DF778F-BB2A-5B86-13BE-5732813B83CB}"/>
          </ac:spMkLst>
        </pc:spChg>
        <pc:spChg chg="mod">
          <ac:chgData name="Rhiannon Akers" userId="fb3c9d12-5c8c-42d7-8dc7-d872d7a3d202" providerId="ADAL" clId="{80AABDCA-A693-4F09-99FD-F26609E442FC}" dt="2026-01-20T20:18:05.684" v="701" actId="20577"/>
          <ac:spMkLst>
            <pc:docMk/>
            <pc:sldMk cId="114234625" sldId="580"/>
            <ac:spMk id="5" creationId="{F459DD07-1FB5-BB8B-14CB-28E0B0B79E4D}"/>
          </ac:spMkLst>
        </pc:spChg>
      </pc:sldChg>
      <pc:sldChg chg="addSp modSp new mod modClrScheme chgLayout">
        <pc:chgData name="Rhiannon Akers" userId="fb3c9d12-5c8c-42d7-8dc7-d872d7a3d202" providerId="ADAL" clId="{80AABDCA-A693-4F09-99FD-F26609E442FC}" dt="2026-01-20T21:10:30.243" v="1938" actId="27636"/>
        <pc:sldMkLst>
          <pc:docMk/>
          <pc:sldMk cId="3772201162" sldId="581"/>
        </pc:sldMkLst>
        <pc:spChg chg="add mod">
          <ac:chgData name="Rhiannon Akers" userId="fb3c9d12-5c8c-42d7-8dc7-d872d7a3d202" providerId="ADAL" clId="{80AABDCA-A693-4F09-99FD-F26609E442FC}" dt="2026-01-20T21:09:14.448" v="1913" actId="20577"/>
          <ac:spMkLst>
            <pc:docMk/>
            <pc:sldMk cId="3772201162" sldId="581"/>
            <ac:spMk id="6" creationId="{7E069B09-BB04-CDD6-37A7-CB9FDAD45844}"/>
          </ac:spMkLst>
        </pc:spChg>
        <pc:spChg chg="add mod">
          <ac:chgData name="Rhiannon Akers" userId="fb3c9d12-5c8c-42d7-8dc7-d872d7a3d202" providerId="ADAL" clId="{80AABDCA-A693-4F09-99FD-F26609E442FC}" dt="2026-01-20T21:10:30.243" v="1938" actId="27636"/>
          <ac:spMkLst>
            <pc:docMk/>
            <pc:sldMk cId="3772201162" sldId="581"/>
            <ac:spMk id="8" creationId="{73D4DF32-28D3-86F8-FFE1-C88823CB27E1}"/>
          </ac:spMkLst>
        </pc:spChg>
      </pc:sldChg>
      <pc:sldChg chg="delSp modSp add del mod">
        <pc:chgData name="Rhiannon Akers" userId="fb3c9d12-5c8c-42d7-8dc7-d872d7a3d202" providerId="ADAL" clId="{80AABDCA-A693-4F09-99FD-F26609E442FC}" dt="2026-01-20T20:47:42.016" v="1547" actId="47"/>
        <pc:sldMkLst>
          <pc:docMk/>
          <pc:sldMk cId="167558821" sldId="582"/>
        </pc:sldMkLst>
        <pc:spChg chg="mod">
          <ac:chgData name="Rhiannon Akers" userId="fb3c9d12-5c8c-42d7-8dc7-d872d7a3d202" providerId="ADAL" clId="{80AABDCA-A693-4F09-99FD-F26609E442FC}" dt="2026-01-19T11:44:24.002" v="694" actId="20577"/>
          <ac:spMkLst>
            <pc:docMk/>
            <pc:sldMk cId="167558821" sldId="582"/>
            <ac:spMk id="2" creationId="{3DF408B2-E9C4-5508-AED1-9E3B20FF23F5}"/>
          </ac:spMkLst>
        </pc:spChg>
        <pc:spChg chg="del">
          <ac:chgData name="Rhiannon Akers" userId="fb3c9d12-5c8c-42d7-8dc7-d872d7a3d202" providerId="ADAL" clId="{80AABDCA-A693-4F09-99FD-F26609E442FC}" dt="2026-01-19T11:45:15.596" v="695" actId="478"/>
          <ac:spMkLst>
            <pc:docMk/>
            <pc:sldMk cId="167558821" sldId="582"/>
            <ac:spMk id="5" creationId="{C062A100-F1B0-7513-041A-8C66E0CD3EED}"/>
          </ac:spMkLst>
        </pc:spChg>
      </pc:sldChg>
      <pc:sldChg chg="new del ord">
        <pc:chgData name="Rhiannon Akers" userId="fb3c9d12-5c8c-42d7-8dc7-d872d7a3d202" providerId="ADAL" clId="{80AABDCA-A693-4F09-99FD-F26609E442FC}" dt="2026-01-20T20:41:28.343" v="1542" actId="47"/>
        <pc:sldMkLst>
          <pc:docMk/>
          <pc:sldMk cId="94926453" sldId="583"/>
        </pc:sldMkLst>
      </pc:sldChg>
      <pc:sldChg chg="delSp modSp add del mod ord">
        <pc:chgData name="Rhiannon Akers" userId="fb3c9d12-5c8c-42d7-8dc7-d872d7a3d202" providerId="ADAL" clId="{80AABDCA-A693-4F09-99FD-F26609E442FC}" dt="2026-01-20T20:41:44.398" v="1545" actId="47"/>
        <pc:sldMkLst>
          <pc:docMk/>
          <pc:sldMk cId="2446842216" sldId="584"/>
        </pc:sldMkLst>
        <pc:spChg chg="mod">
          <ac:chgData name="Rhiannon Akers" userId="fb3c9d12-5c8c-42d7-8dc7-d872d7a3d202" providerId="ADAL" clId="{80AABDCA-A693-4F09-99FD-F26609E442FC}" dt="2026-01-20T20:22:34.386" v="732" actId="20577"/>
          <ac:spMkLst>
            <pc:docMk/>
            <pc:sldMk cId="2446842216" sldId="584"/>
            <ac:spMk id="2" creationId="{EFCD58A7-C608-FA4E-9E94-18FF56B68C59}"/>
          </ac:spMkLst>
        </pc:spChg>
        <pc:spChg chg="del mod">
          <ac:chgData name="Rhiannon Akers" userId="fb3c9d12-5c8c-42d7-8dc7-d872d7a3d202" providerId="ADAL" clId="{80AABDCA-A693-4F09-99FD-F26609E442FC}" dt="2026-01-20T20:22:35.986" v="734"/>
          <ac:spMkLst>
            <pc:docMk/>
            <pc:sldMk cId="2446842216" sldId="584"/>
            <ac:spMk id="3" creationId="{519230EE-8E69-4AAC-1AAA-2C987CB8A96B}"/>
          </ac:spMkLst>
        </pc:spChg>
      </pc:sldChg>
      <pc:sldChg chg="modSp add mod ord">
        <pc:chgData name="Rhiannon Akers" userId="fb3c9d12-5c8c-42d7-8dc7-d872d7a3d202" providerId="ADAL" clId="{80AABDCA-A693-4F09-99FD-F26609E442FC}" dt="2026-01-20T20:41:36.552" v="1544" actId="20577"/>
        <pc:sldMkLst>
          <pc:docMk/>
          <pc:sldMk cId="3007651361" sldId="585"/>
        </pc:sldMkLst>
        <pc:spChg chg="mod">
          <ac:chgData name="Rhiannon Akers" userId="fb3c9d12-5c8c-42d7-8dc7-d872d7a3d202" providerId="ADAL" clId="{80AABDCA-A693-4F09-99FD-F26609E442FC}" dt="2026-01-20T20:41:25.969" v="1541" actId="20577"/>
          <ac:spMkLst>
            <pc:docMk/>
            <pc:sldMk cId="3007651361" sldId="585"/>
            <ac:spMk id="2" creationId="{556DE82E-654C-57EB-DB79-CB445BB737F1}"/>
          </ac:spMkLst>
        </pc:spChg>
        <pc:spChg chg="mod">
          <ac:chgData name="Rhiannon Akers" userId="fb3c9d12-5c8c-42d7-8dc7-d872d7a3d202" providerId="ADAL" clId="{80AABDCA-A693-4F09-99FD-F26609E442FC}" dt="2026-01-20T20:41:36.552" v="1544" actId="20577"/>
          <ac:spMkLst>
            <pc:docMk/>
            <pc:sldMk cId="3007651361" sldId="585"/>
            <ac:spMk id="3" creationId="{2A6AE262-4811-5459-76F3-EA4E5C98CDE5}"/>
          </ac:spMkLst>
        </pc:spChg>
      </pc:sldChg>
      <pc:sldChg chg="modSp add mod">
        <pc:chgData name="Rhiannon Akers" userId="fb3c9d12-5c8c-42d7-8dc7-d872d7a3d202" providerId="ADAL" clId="{80AABDCA-A693-4F09-99FD-F26609E442FC}" dt="2026-01-20T20:36:05.213" v="1294" actId="20577"/>
        <pc:sldMkLst>
          <pc:docMk/>
          <pc:sldMk cId="4016315537" sldId="586"/>
        </pc:sldMkLst>
        <pc:spChg chg="mod">
          <ac:chgData name="Rhiannon Akers" userId="fb3c9d12-5c8c-42d7-8dc7-d872d7a3d202" providerId="ADAL" clId="{80AABDCA-A693-4F09-99FD-F26609E442FC}" dt="2026-01-20T20:34:03.236" v="1287" actId="20577"/>
          <ac:spMkLst>
            <pc:docMk/>
            <pc:sldMk cId="4016315537" sldId="586"/>
            <ac:spMk id="2" creationId="{9AEFEBE5-43D7-6D79-9ED2-E17D5DFBBF3C}"/>
          </ac:spMkLst>
        </pc:spChg>
        <pc:spChg chg="mod">
          <ac:chgData name="Rhiannon Akers" userId="fb3c9d12-5c8c-42d7-8dc7-d872d7a3d202" providerId="ADAL" clId="{80AABDCA-A693-4F09-99FD-F26609E442FC}" dt="2026-01-20T20:36:05.213" v="1294" actId="20577"/>
          <ac:spMkLst>
            <pc:docMk/>
            <pc:sldMk cId="4016315537" sldId="586"/>
            <ac:spMk id="3" creationId="{99E673B0-82BD-6486-6C0F-CF5317D5FAF5}"/>
          </ac:spMkLst>
        </pc:spChg>
      </pc:sldChg>
      <pc:sldChg chg="modSp add mod">
        <pc:chgData name="Rhiannon Akers" userId="fb3c9d12-5c8c-42d7-8dc7-d872d7a3d202" providerId="ADAL" clId="{80AABDCA-A693-4F09-99FD-F26609E442FC}" dt="2026-01-20T20:41:13.222" v="1532" actId="113"/>
        <pc:sldMkLst>
          <pc:docMk/>
          <pc:sldMk cId="1106227203" sldId="587"/>
        </pc:sldMkLst>
        <pc:spChg chg="mod">
          <ac:chgData name="Rhiannon Akers" userId="fb3c9d12-5c8c-42d7-8dc7-d872d7a3d202" providerId="ADAL" clId="{80AABDCA-A693-4F09-99FD-F26609E442FC}" dt="2026-01-20T20:38:29.355" v="1356" actId="20577"/>
          <ac:spMkLst>
            <pc:docMk/>
            <pc:sldMk cId="1106227203" sldId="587"/>
            <ac:spMk id="2" creationId="{1FA9D4BE-B0CE-F87E-1EBB-0E91F5545D7F}"/>
          </ac:spMkLst>
        </pc:spChg>
        <pc:spChg chg="mod">
          <ac:chgData name="Rhiannon Akers" userId="fb3c9d12-5c8c-42d7-8dc7-d872d7a3d202" providerId="ADAL" clId="{80AABDCA-A693-4F09-99FD-F26609E442FC}" dt="2026-01-20T20:41:13.222" v="1532" actId="113"/>
          <ac:spMkLst>
            <pc:docMk/>
            <pc:sldMk cId="1106227203" sldId="587"/>
            <ac:spMk id="3" creationId="{1C974CF1-67C5-1E9D-CD5B-BB658436DEB9}"/>
          </ac:spMkLst>
        </pc:spChg>
      </pc:sldChg>
      <pc:sldChg chg="addSp delSp modSp new mod modClrScheme modAnim chgLayout">
        <pc:chgData name="Rhiannon Akers" userId="fb3c9d12-5c8c-42d7-8dc7-d872d7a3d202" providerId="ADAL" clId="{80AABDCA-A693-4F09-99FD-F26609E442FC}" dt="2026-01-20T20:53:15.405" v="1615"/>
        <pc:sldMkLst>
          <pc:docMk/>
          <pc:sldMk cId="1352695141" sldId="588"/>
        </pc:sldMkLst>
        <pc:spChg chg="add mod">
          <ac:chgData name="Rhiannon Akers" userId="fb3c9d12-5c8c-42d7-8dc7-d872d7a3d202" providerId="ADAL" clId="{80AABDCA-A693-4F09-99FD-F26609E442FC}" dt="2026-01-20T20:52:17.800" v="1614" actId="20577"/>
          <ac:spMkLst>
            <pc:docMk/>
            <pc:sldMk cId="1352695141" sldId="588"/>
            <ac:spMk id="6" creationId="{D5B549DA-26D7-B252-ACA9-3B210EE08D07}"/>
          </ac:spMkLst>
        </pc:spChg>
        <pc:spChg chg="add del mod">
          <ac:chgData name="Rhiannon Akers" userId="fb3c9d12-5c8c-42d7-8dc7-d872d7a3d202" providerId="ADAL" clId="{80AABDCA-A693-4F09-99FD-F26609E442FC}" dt="2026-01-20T20:53:15.405" v="1615"/>
          <ac:spMkLst>
            <pc:docMk/>
            <pc:sldMk cId="1352695141" sldId="588"/>
            <ac:spMk id="8" creationId="{9459DCEE-A8CE-1AC6-D98D-F6E702466479}"/>
          </ac:spMkLst>
        </pc:spChg>
        <pc:picChg chg="add mod">
          <ac:chgData name="Rhiannon Akers" userId="fb3c9d12-5c8c-42d7-8dc7-d872d7a3d202" providerId="ADAL" clId="{80AABDCA-A693-4F09-99FD-F26609E442FC}" dt="2026-01-20T20:53:15.405" v="1615"/>
          <ac:picMkLst>
            <pc:docMk/>
            <pc:sldMk cId="1352695141" sldId="588"/>
            <ac:picMk id="2" creationId="{A44D835A-EE85-839B-05D6-C1E52EC5275A}"/>
          </ac:picMkLst>
        </pc:picChg>
      </pc:sldChg>
      <pc:sldChg chg="addSp modSp new mod ord modClrScheme chgLayout modNotesTx">
        <pc:chgData name="Rhiannon Akers" userId="fb3c9d12-5c8c-42d7-8dc7-d872d7a3d202" providerId="ADAL" clId="{80AABDCA-A693-4F09-99FD-F26609E442FC}" dt="2026-01-20T21:17:54.511" v="2013" actId="20577"/>
        <pc:sldMkLst>
          <pc:docMk/>
          <pc:sldMk cId="3852201255" sldId="589"/>
        </pc:sldMkLst>
        <pc:spChg chg="add mod">
          <ac:chgData name="Rhiannon Akers" userId="fb3c9d12-5c8c-42d7-8dc7-d872d7a3d202" providerId="ADAL" clId="{80AABDCA-A693-4F09-99FD-F26609E442FC}" dt="2026-01-20T21:06:06.696" v="1882" actId="113"/>
          <ac:spMkLst>
            <pc:docMk/>
            <pc:sldMk cId="3852201255" sldId="589"/>
            <ac:spMk id="6" creationId="{FEA51EA0-FC3E-405D-3757-7EB94DCA6109}"/>
          </ac:spMkLst>
        </pc:spChg>
        <pc:spChg chg="add mod">
          <ac:chgData name="Rhiannon Akers" userId="fb3c9d12-5c8c-42d7-8dc7-d872d7a3d202" providerId="ADAL" clId="{80AABDCA-A693-4F09-99FD-F26609E442FC}" dt="2026-01-20T21:12:56.654" v="1946" actId="27636"/>
          <ac:spMkLst>
            <pc:docMk/>
            <pc:sldMk cId="3852201255" sldId="589"/>
            <ac:spMk id="8" creationId="{56868EB5-BD7F-80F2-0517-1BCF01B61522}"/>
          </ac:spMkLst>
        </pc:spChg>
      </pc:sldChg>
      <pc:sldChg chg="addSp delSp modSp new mod">
        <pc:chgData name="Rhiannon Akers" userId="fb3c9d12-5c8c-42d7-8dc7-d872d7a3d202" providerId="ADAL" clId="{80AABDCA-A693-4F09-99FD-F26609E442FC}" dt="2026-01-20T21:15:27.293" v="2010" actId="22"/>
        <pc:sldMkLst>
          <pc:docMk/>
          <pc:sldMk cId="2171515002" sldId="590"/>
        </pc:sldMkLst>
        <pc:spChg chg="mod">
          <ac:chgData name="Rhiannon Akers" userId="fb3c9d12-5c8c-42d7-8dc7-d872d7a3d202" providerId="ADAL" clId="{80AABDCA-A693-4F09-99FD-F26609E442FC}" dt="2026-01-20T21:13:19.748" v="2008" actId="20577"/>
          <ac:spMkLst>
            <pc:docMk/>
            <pc:sldMk cId="2171515002" sldId="590"/>
            <ac:spMk id="2" creationId="{59CAA81D-E6E9-7730-70EB-B12565C9B538}"/>
          </ac:spMkLst>
        </pc:spChg>
        <pc:spChg chg="del">
          <ac:chgData name="Rhiannon Akers" userId="fb3c9d12-5c8c-42d7-8dc7-d872d7a3d202" providerId="ADAL" clId="{80AABDCA-A693-4F09-99FD-F26609E442FC}" dt="2026-01-20T21:15:07.573" v="2009"/>
          <ac:spMkLst>
            <pc:docMk/>
            <pc:sldMk cId="2171515002" sldId="590"/>
            <ac:spMk id="3" creationId="{BD7581AF-A667-96CD-3184-C8CC2EE3D858}"/>
          </ac:spMkLst>
        </pc:spChg>
        <pc:spChg chg="add del mod">
          <ac:chgData name="Rhiannon Akers" userId="fb3c9d12-5c8c-42d7-8dc7-d872d7a3d202" providerId="ADAL" clId="{80AABDCA-A693-4F09-99FD-F26609E442FC}" dt="2026-01-20T21:15:27.293" v="2010" actId="22"/>
          <ac:spMkLst>
            <pc:docMk/>
            <pc:sldMk cId="2171515002" sldId="590"/>
            <ac:spMk id="4" creationId="{5480108E-EC6B-CEE7-D20C-690536FFA394}"/>
          </ac:spMkLst>
        </pc:spChg>
        <pc:picChg chg="add mod ord">
          <ac:chgData name="Rhiannon Akers" userId="fb3c9d12-5c8c-42d7-8dc7-d872d7a3d202" providerId="ADAL" clId="{80AABDCA-A693-4F09-99FD-F26609E442FC}" dt="2026-01-20T21:15:27.293" v="2010" actId="22"/>
          <ac:picMkLst>
            <pc:docMk/>
            <pc:sldMk cId="2171515002" sldId="590"/>
            <ac:picMk id="6" creationId="{F0E9A915-1D0D-5CC5-1645-8108B8AC6F76}"/>
          </ac:picMkLst>
        </pc:picChg>
      </pc:sldChg>
      <pc:sldChg chg="addSp modSp new del mod ord">
        <pc:chgData name="Rhiannon Akers" userId="fb3c9d12-5c8c-42d7-8dc7-d872d7a3d202" providerId="ADAL" clId="{80AABDCA-A693-4F09-99FD-F26609E442FC}" dt="2026-01-20T21:40:11.117" v="2173" actId="47"/>
        <pc:sldMkLst>
          <pc:docMk/>
          <pc:sldMk cId="1241276728" sldId="591"/>
        </pc:sldMkLst>
        <pc:spChg chg="add mod">
          <ac:chgData name="Rhiannon Akers" userId="fb3c9d12-5c8c-42d7-8dc7-d872d7a3d202" providerId="ADAL" clId="{80AABDCA-A693-4F09-99FD-F26609E442FC}" dt="2026-01-20T21:40:02.539" v="2171" actId="6549"/>
          <ac:spMkLst>
            <pc:docMk/>
            <pc:sldMk cId="1241276728" sldId="591"/>
            <ac:spMk id="3" creationId="{B5737806-72CC-C601-61A6-BFC411C5266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20/01/2026</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20/01/2026</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ipd.org/uk/knowledge/factsheets/engagement-factsheet/#what-is-employee-engagemen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ipd.org/uk/knowledge/factsheets/engagement-factsheet/#what-is-employee-engagemen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ipd.org/uk/knowledge/factsheets/engagement-factsheet/#what-is-employee-engagemen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cipd.org/uk/knowledge/evidence-reviews/evidence-engagement/"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peoplemanagement.co.uk/article/1915475/uk-workforce-among-europes-least-engaged-emotionally-burdened-report-show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peoplemanagement.co.uk/article/1915475/uk-workforce-among-europes-least-engaged-emotionally-burdened-report-show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peoplemanagement.co.uk/article/1915475/uk-workforce-among-europes-least-engaged-emotionally-burdened-report-show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peoplemanagement.co.uk/article/1915475/uk-workforce-among-europes-least-engaged-emotionally-burdened-report-show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lse.ac.uk/research/research-impact-case-studies/improving-employee-engagement-performanc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cipd.org/globalassets/media/knowledge/knowledge-hub/evidence-reviews/work-motivation-scientific-summary_tcm18-89562.pdf"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1DBD7D-A469-593D-D5A6-C0FF0A7ACF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9E2A89-50E3-6FA5-306A-FA7C6F761B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CA1CF8-4756-3DDC-0707-DD27DE8831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B82413-BE12-FA74-26A5-FE7748125324}"/>
              </a:ext>
            </a:extLst>
          </p:cNvPr>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1536609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D7F17B-0E47-74B0-7B2E-0B1724ADA7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742DB9-E68F-06FD-777E-0E4C3F859D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EB9688-2B34-E0A8-A1DB-F1838EC763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8D6254-28DB-2B87-02B8-A224D5D8F25E}"/>
              </a:ext>
            </a:extLst>
          </p:cNvPr>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1496057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ABEED-80AD-5207-DCDF-30238E505E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E2ED24-FF67-755C-AA3B-901D71E2B2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86E4B3-5CDF-A760-D409-846317F620E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3FBA70E-11AC-D2A9-264F-74371582D3C7}"/>
              </a:ext>
            </a:extLst>
          </p:cNvPr>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1418848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strategies available to organisations: </a:t>
            </a:r>
          </a:p>
          <a:p>
            <a:r>
              <a:rPr lang="en-GB" dirty="0"/>
              <a:t>Cost leadership strategy – reduce costs to increase profit and market share </a:t>
            </a:r>
          </a:p>
          <a:p>
            <a:r>
              <a:rPr lang="en-GB" dirty="0"/>
              <a:t>Differentiation strategy – make products and services more attractive and different from competitor offerings </a:t>
            </a:r>
          </a:p>
          <a:p>
            <a:r>
              <a:rPr lang="en-GB" dirty="0"/>
              <a:t>Focus strategy – identify niche markets and exploit them</a:t>
            </a:r>
          </a:p>
          <a:p>
            <a:endParaRPr lang="en-GB" dirty="0"/>
          </a:p>
          <a:p>
            <a:r>
              <a:rPr lang="en-GB" dirty="0"/>
              <a:t>Example of Admiral’s business and people strategy</a:t>
            </a:r>
          </a:p>
          <a:p>
            <a:r>
              <a:rPr lang="en-GB" dirty="0"/>
              <a:t>Group – working towards Admiral 2.0 (customer centric, more agile and autonomous, analytics, data and digital first, modern and attractive for talent, smart working)</a:t>
            </a:r>
          </a:p>
          <a:p>
            <a:r>
              <a:rPr lang="en-GB" dirty="0"/>
              <a:t>- Product diversification</a:t>
            </a:r>
          </a:p>
          <a:p>
            <a:r>
              <a:rPr lang="en-GB" dirty="0"/>
              <a:t>- Motor evaluation</a:t>
            </a:r>
          </a:p>
          <a:p>
            <a:r>
              <a:rPr lang="en-GB" dirty="0"/>
              <a:t>People – Attract and recruit</a:t>
            </a:r>
          </a:p>
          <a:p>
            <a:r>
              <a:rPr lang="en-GB" dirty="0"/>
              <a:t>- Develop and grow</a:t>
            </a:r>
          </a:p>
          <a:p>
            <a:r>
              <a:rPr lang="en-GB" dirty="0"/>
              <a:t>- Engage and inspire</a:t>
            </a:r>
          </a:p>
          <a:p>
            <a:r>
              <a:rPr lang="en-GB" dirty="0"/>
              <a:t>- Reward, recognise and retain</a:t>
            </a:r>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2458360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373590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Ryan, R.M. (ed.) (2023) </a:t>
            </a:r>
            <a:r>
              <a:rPr lang="en-GB" sz="1200" b="0" i="1" kern="1200" dirty="0">
                <a:solidFill>
                  <a:schemeClr val="tx1"/>
                </a:solidFill>
                <a:effectLst/>
                <a:latin typeface="+mn-lt"/>
                <a:ea typeface="+mn-ea"/>
                <a:cs typeface="+mn-cs"/>
              </a:rPr>
              <a:t>The Oxford handbook of self-determination theory</a:t>
            </a:r>
            <a:r>
              <a:rPr lang="en-GB" sz="1200" b="0" i="0" kern="1200" dirty="0">
                <a:solidFill>
                  <a:schemeClr val="tx1"/>
                </a:solidFill>
                <a:effectLst/>
                <a:latin typeface="+mn-lt"/>
                <a:ea typeface="+mn-ea"/>
                <a:cs typeface="+mn-cs"/>
              </a:rPr>
              <a:t>. New York: Oxford University Press. Available at: https://doi.org/10.1093/oxfordhb/9780197600047.001.0001.</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1219649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Questions 1 and 2</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20608476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7809F-73CD-0758-08FC-3E92D04101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86000F-2790-B62A-8EFD-F7E5314155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B8E69C-4218-9E2E-0845-6EC21FAE208C}"/>
              </a:ext>
            </a:extLst>
          </p:cNvPr>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r>
              <a:rPr lang="en-GB" dirty="0">
                <a:hlinkClick r:id="rId3"/>
              </a:rPr>
              <a:t>Employee Engagement &amp; Motivation | Factsheets | CIPD</a:t>
            </a:r>
            <a:endParaRPr lang="en-GB" dirty="0"/>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There’s no single definition – the </a:t>
            </a:r>
            <a:r>
              <a:rPr lang="en-GB" sz="1200" b="0" i="1" kern="1200" dirty="0">
                <a:solidFill>
                  <a:schemeClr val="tx1"/>
                </a:solidFill>
                <a:effectLst/>
                <a:latin typeface="+mn-lt"/>
                <a:ea typeface="+mn-ea"/>
                <a:cs typeface="+mn-cs"/>
              </a:rPr>
              <a:t>MacLeod Review (2009)</a:t>
            </a:r>
            <a:r>
              <a:rPr lang="en-GB" sz="1200" b="0" i="0" kern="1200" dirty="0">
                <a:solidFill>
                  <a:schemeClr val="tx1"/>
                </a:solidFill>
                <a:effectLst/>
                <a:latin typeface="+mn-lt"/>
                <a:ea typeface="+mn-ea"/>
                <a:cs typeface="+mn-cs"/>
              </a:rPr>
              <a:t> found over 50 definitions of engagement.</a:t>
            </a:r>
          </a:p>
          <a:p>
            <a:r>
              <a:rPr lang="en-GB" sz="1200" b="0" i="0" kern="1200" dirty="0">
                <a:solidFill>
                  <a:schemeClr val="tx1"/>
                </a:solidFill>
                <a:effectLst/>
                <a:latin typeface="+mn-lt"/>
                <a:ea typeface="+mn-ea"/>
                <a:cs typeface="+mn-cs"/>
              </a:rPr>
              <a:t>Generally seen as a psychological state in which employees feel and act positively toward their work and organisation.</a:t>
            </a:r>
          </a:p>
          <a:p>
            <a:r>
              <a:rPr lang="en-GB" sz="1200" b="0" i="0" kern="1200" dirty="0">
                <a:solidFill>
                  <a:schemeClr val="tx1"/>
                </a:solidFill>
                <a:effectLst/>
                <a:latin typeface="+mn-lt"/>
                <a:ea typeface="+mn-ea"/>
                <a:cs typeface="+mn-cs"/>
              </a:rPr>
              <a:t>Kahn (1990) first defined it as when people express themselves physically, cognitively, and emotionally while performing their roles.</a:t>
            </a:r>
          </a:p>
          <a:p>
            <a:r>
              <a:rPr lang="en-GB" sz="1200" b="0" i="0" kern="1200" dirty="0">
                <a:solidFill>
                  <a:schemeClr val="tx1"/>
                </a:solidFill>
                <a:effectLst/>
                <a:latin typeface="+mn-lt"/>
                <a:ea typeface="+mn-ea"/>
                <a:cs typeface="+mn-cs"/>
              </a:rPr>
              <a:t>This state leads to discretionary effort – employees willingly go “above and beyond.”</a:t>
            </a:r>
          </a:p>
          <a:p>
            <a:r>
              <a:rPr lang="en-GB" sz="1200" b="0" i="0" kern="1200" dirty="0">
                <a:solidFill>
                  <a:schemeClr val="tx1"/>
                </a:solidFill>
                <a:effectLst/>
                <a:latin typeface="+mn-lt"/>
                <a:ea typeface="+mn-ea"/>
                <a:cs typeface="+mn-cs"/>
              </a:rPr>
              <a:t>Engagement is not the same as job satisfaction, job quality, or management practices – though it interacts with all three.</a:t>
            </a:r>
          </a:p>
          <a:p>
            <a:r>
              <a:rPr lang="en-GB" sz="1200" b="0" i="0" kern="1200" dirty="0">
                <a:solidFill>
                  <a:schemeClr val="tx1"/>
                </a:solidFill>
                <a:effectLst/>
                <a:latin typeface="+mn-lt"/>
                <a:ea typeface="+mn-ea"/>
                <a:cs typeface="+mn-cs"/>
              </a:rPr>
              <a:t>Consultancy models (e.g., Gallup Q12) link engagement to aspects like job clarity, recognition, support, development, and meaningful work – but often blur lines with satisfaction or motivation.</a:t>
            </a:r>
          </a:p>
          <a:p>
            <a:r>
              <a:rPr lang="en-GB" sz="1200" b="0" i="0" kern="1200" dirty="0">
                <a:solidFill>
                  <a:schemeClr val="tx1"/>
                </a:solidFill>
                <a:effectLst/>
                <a:latin typeface="+mn-lt"/>
                <a:ea typeface="+mn-ea"/>
                <a:cs typeface="+mn-cs"/>
              </a:rPr>
              <a:t>The Utrecht model defines “work engagement” more precisely as:</a:t>
            </a:r>
          </a:p>
          <a:p>
            <a:pPr lvl="1"/>
            <a:r>
              <a:rPr lang="en-GB" sz="1200" b="0" i="0" kern="1200" dirty="0">
                <a:solidFill>
                  <a:schemeClr val="tx1"/>
                </a:solidFill>
                <a:effectLst/>
                <a:latin typeface="+mn-lt"/>
                <a:ea typeface="+mn-ea"/>
                <a:cs typeface="+mn-cs"/>
              </a:rPr>
              <a:t>Vigour – energy, resilience, effort.</a:t>
            </a:r>
          </a:p>
          <a:p>
            <a:pPr lvl="1"/>
            <a:r>
              <a:rPr lang="en-GB" sz="1200" b="0" i="0" kern="1200" dirty="0">
                <a:solidFill>
                  <a:schemeClr val="tx1"/>
                </a:solidFill>
                <a:effectLst/>
                <a:latin typeface="+mn-lt"/>
                <a:ea typeface="+mn-ea"/>
                <a:cs typeface="+mn-cs"/>
              </a:rPr>
              <a:t>Dedication – enthusiasm, inspiration, pride.</a:t>
            </a:r>
          </a:p>
          <a:p>
            <a:pPr lvl="1"/>
            <a:r>
              <a:rPr lang="en-GB" sz="1200" b="0" i="0" kern="1200" dirty="0">
                <a:solidFill>
                  <a:schemeClr val="tx1"/>
                </a:solidFill>
                <a:effectLst/>
                <a:latin typeface="+mn-lt"/>
                <a:ea typeface="+mn-ea"/>
                <a:cs typeface="+mn-cs"/>
              </a:rPr>
              <a:t>Absorption – deep concentration and immersion in work.</a:t>
            </a:r>
          </a:p>
          <a:p>
            <a:r>
              <a:rPr lang="en-GB" sz="1200" b="0" i="0" kern="1200" dirty="0">
                <a:solidFill>
                  <a:schemeClr val="tx1"/>
                </a:solidFill>
                <a:effectLst/>
                <a:latin typeface="+mn-lt"/>
                <a:ea typeface="+mn-ea"/>
                <a:cs typeface="+mn-cs"/>
              </a:rPr>
              <a:t>This narrower definition is most evidence-based and aligns with the latest CIPD research on engagement.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CAD223B-2464-B333-AFA4-7E7BF0ACAC15}"/>
              </a:ext>
            </a:extLst>
          </p:cNvPr>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10547923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764C3-BD63-C69B-4930-C1039D0093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A956B1-2D6E-534C-BF95-99D3043C9A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CA7597-F4B6-8FC4-50A2-34B4A91E81DC}"/>
              </a:ext>
            </a:extLst>
          </p:cNvPr>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r>
              <a:rPr lang="en-GB" dirty="0">
                <a:hlinkClick r:id="rId3"/>
              </a:rPr>
              <a:t>Employee Engagement &amp; Motivation | Factsheets | CIPD</a:t>
            </a:r>
            <a:endParaRPr lang="en-GB" dirty="0"/>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Consultancy models (e.g., Gallup Q12) link engagement to aspects like job clarity, recognition, support, development, and meaningful work – but often blur lines with satisfaction or motivation.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Clarity &amp; expectations</a:t>
            </a:r>
          </a:p>
          <a:p>
            <a:pPr lvl="1"/>
            <a:r>
              <a:rPr lang="en-GB" sz="1200" b="0" i="0" kern="1200" dirty="0">
                <a:solidFill>
                  <a:schemeClr val="tx1"/>
                </a:solidFill>
                <a:effectLst/>
                <a:latin typeface="+mn-lt"/>
                <a:ea typeface="+mn-ea"/>
                <a:cs typeface="+mn-cs"/>
              </a:rPr>
              <a:t>I know what is expected of me at work.</a:t>
            </a:r>
          </a:p>
          <a:p>
            <a:pPr lvl="1"/>
            <a:r>
              <a:rPr lang="en-GB" sz="1200" b="0" i="0" kern="1200" dirty="0">
                <a:solidFill>
                  <a:schemeClr val="tx1"/>
                </a:solidFill>
                <a:effectLst/>
                <a:latin typeface="+mn-lt"/>
                <a:ea typeface="+mn-ea"/>
                <a:cs typeface="+mn-cs"/>
              </a:rPr>
              <a:t>I have the materials and equipment I need to do my work right.​</a:t>
            </a:r>
          </a:p>
          <a:p>
            <a:r>
              <a:rPr lang="en-GB" sz="1200" b="0" i="0" kern="1200" dirty="0">
                <a:solidFill>
                  <a:schemeClr val="tx1"/>
                </a:solidFill>
                <a:effectLst/>
                <a:latin typeface="+mn-lt"/>
                <a:ea typeface="+mn-ea"/>
                <a:cs typeface="+mn-cs"/>
              </a:rPr>
              <a:t>Using my strengths &amp; doing quality work</a:t>
            </a:r>
          </a:p>
          <a:p>
            <a:pPr lvl="1"/>
            <a:r>
              <a:rPr lang="en-GB" sz="1200" b="0" i="0" kern="1200" dirty="0">
                <a:solidFill>
                  <a:schemeClr val="tx1"/>
                </a:solidFill>
                <a:effectLst/>
                <a:latin typeface="+mn-lt"/>
                <a:ea typeface="+mn-ea"/>
                <a:cs typeface="+mn-cs"/>
              </a:rPr>
              <a:t>I have the opportunity to do what I do best every day.</a:t>
            </a:r>
          </a:p>
          <a:p>
            <a:pPr lvl="1"/>
            <a:r>
              <a:rPr lang="en-GB" sz="1200" b="0" i="0" kern="1200" dirty="0">
                <a:solidFill>
                  <a:schemeClr val="tx1"/>
                </a:solidFill>
                <a:effectLst/>
                <a:latin typeface="+mn-lt"/>
                <a:ea typeface="+mn-ea"/>
                <a:cs typeface="+mn-cs"/>
              </a:rPr>
              <a:t>At work, my opinions seem to count and I feel my work is important.​</a:t>
            </a:r>
          </a:p>
          <a:p>
            <a:r>
              <a:rPr lang="en-GB" sz="1200" b="0" i="0" kern="1200" dirty="0">
                <a:solidFill>
                  <a:schemeClr val="tx1"/>
                </a:solidFill>
                <a:effectLst/>
                <a:latin typeface="+mn-lt"/>
                <a:ea typeface="+mn-ea"/>
                <a:cs typeface="+mn-cs"/>
              </a:rPr>
              <a:t>Recognition, support &amp; development</a:t>
            </a:r>
          </a:p>
          <a:p>
            <a:pPr lvl="1"/>
            <a:r>
              <a:rPr lang="en-GB" sz="1200" b="0" i="0" kern="1200" dirty="0">
                <a:solidFill>
                  <a:schemeClr val="tx1"/>
                </a:solidFill>
                <a:effectLst/>
                <a:latin typeface="+mn-lt"/>
                <a:ea typeface="+mn-ea"/>
                <a:cs typeface="+mn-cs"/>
              </a:rPr>
              <a:t>In the last week I have received recognition or praise.</a:t>
            </a:r>
          </a:p>
          <a:p>
            <a:pPr lvl="1"/>
            <a:r>
              <a:rPr lang="en-GB" sz="1200" b="0" i="0" kern="1200" dirty="0">
                <a:solidFill>
                  <a:schemeClr val="tx1"/>
                </a:solidFill>
                <a:effectLst/>
                <a:latin typeface="+mn-lt"/>
                <a:ea typeface="+mn-ea"/>
                <a:cs typeface="+mn-cs"/>
              </a:rPr>
              <a:t>Someone at work seems to care about me and encourages my development.​</a:t>
            </a:r>
          </a:p>
          <a:p>
            <a:r>
              <a:rPr lang="en-GB" sz="1200" b="0" i="0" kern="1200" dirty="0">
                <a:solidFill>
                  <a:schemeClr val="tx1"/>
                </a:solidFill>
                <a:effectLst/>
                <a:latin typeface="+mn-lt"/>
                <a:ea typeface="+mn-ea"/>
                <a:cs typeface="+mn-cs"/>
              </a:rPr>
              <a:t>Relationships &amp; teamwork</a:t>
            </a:r>
          </a:p>
          <a:p>
            <a:pPr lvl="1"/>
            <a:r>
              <a:rPr lang="en-GB" sz="1200" b="0" i="0" kern="1200" dirty="0">
                <a:solidFill>
                  <a:schemeClr val="tx1"/>
                </a:solidFill>
                <a:effectLst/>
                <a:latin typeface="+mn-lt"/>
                <a:ea typeface="+mn-ea"/>
                <a:cs typeface="+mn-cs"/>
              </a:rPr>
              <a:t>My supervisor or someone at work cares about me as a person.</a:t>
            </a:r>
          </a:p>
          <a:p>
            <a:pPr lvl="1"/>
            <a:r>
              <a:rPr lang="en-GB" sz="1200" b="0" i="0" kern="1200" dirty="0">
                <a:solidFill>
                  <a:schemeClr val="tx1"/>
                </a:solidFill>
                <a:effectLst/>
                <a:latin typeface="+mn-lt"/>
                <a:ea typeface="+mn-ea"/>
                <a:cs typeface="+mn-cs"/>
              </a:rPr>
              <a:t>I have a best friend at work and my co‑workers are committed to quality.​</a:t>
            </a:r>
          </a:p>
          <a:p>
            <a:r>
              <a:rPr lang="en-GB" sz="1200" b="0" i="0" kern="1200" dirty="0">
                <a:solidFill>
                  <a:schemeClr val="tx1"/>
                </a:solidFill>
                <a:effectLst/>
                <a:latin typeface="+mn-lt"/>
                <a:ea typeface="+mn-ea"/>
                <a:cs typeface="+mn-cs"/>
              </a:rPr>
              <a:t>Growth, feedback &amp; purpose</a:t>
            </a:r>
          </a:p>
          <a:p>
            <a:pPr lvl="1"/>
            <a:r>
              <a:rPr lang="en-GB" sz="1200" b="0" i="0" kern="1200" dirty="0">
                <a:solidFill>
                  <a:schemeClr val="tx1"/>
                </a:solidFill>
                <a:effectLst/>
                <a:latin typeface="+mn-lt"/>
                <a:ea typeface="+mn-ea"/>
                <a:cs typeface="+mn-cs"/>
              </a:rPr>
              <a:t>In the last six months someone has talked to me about my progress.</a:t>
            </a:r>
          </a:p>
          <a:p>
            <a:pPr lvl="1"/>
            <a:r>
              <a:rPr lang="en-GB" sz="1200" b="0" i="0" kern="1200" dirty="0">
                <a:solidFill>
                  <a:schemeClr val="tx1"/>
                </a:solidFill>
                <a:effectLst/>
                <a:latin typeface="+mn-lt"/>
                <a:ea typeface="+mn-ea"/>
                <a:cs typeface="+mn-cs"/>
              </a:rPr>
              <a:t>This last year, I’ve had opportunities to learn and grow.</a:t>
            </a:r>
          </a:p>
          <a:p>
            <a:br>
              <a:rPr lang="en-GB" dirty="0"/>
            </a:b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D88ECD2-A9EC-A09E-46A1-BE470331BCC9}"/>
              </a:ext>
            </a:extLst>
          </p:cNvPr>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3193216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F93CE-7573-2208-DE02-E262F0C5B4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89DCC1-2C9B-5789-6BBC-EBEF4C3365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8CE7DA-ED12-AD06-CFC9-DDB41DE7BC83}"/>
              </a:ext>
            </a:extLst>
          </p:cNvPr>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r>
              <a:rPr lang="en-GB" dirty="0">
                <a:hlinkClick r:id="rId3"/>
              </a:rPr>
              <a:t>Employee Engagement &amp; Motivation | Factsheets | CIPD</a:t>
            </a:r>
            <a:endParaRPr lang="en-GB" dirty="0"/>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Utrecht model defines “work engagement” more precisely as:</a:t>
            </a:r>
          </a:p>
          <a:p>
            <a:pPr lvl="1"/>
            <a:r>
              <a:rPr lang="en-GB" sz="1200" b="0" i="0" kern="1200" dirty="0">
                <a:solidFill>
                  <a:schemeClr val="tx1"/>
                </a:solidFill>
                <a:effectLst/>
                <a:latin typeface="+mn-lt"/>
                <a:ea typeface="+mn-ea"/>
                <a:cs typeface="+mn-cs"/>
              </a:rPr>
              <a:t>Vigour – energy, resilience, effort.</a:t>
            </a:r>
          </a:p>
          <a:p>
            <a:pPr lvl="1"/>
            <a:r>
              <a:rPr lang="en-GB" sz="1200" b="0" i="0" kern="1200" dirty="0">
                <a:solidFill>
                  <a:schemeClr val="tx1"/>
                </a:solidFill>
                <a:effectLst/>
                <a:latin typeface="+mn-lt"/>
                <a:ea typeface="+mn-ea"/>
                <a:cs typeface="+mn-cs"/>
              </a:rPr>
              <a:t>Dedication – enthusiasm, inspiration, pride.</a:t>
            </a:r>
          </a:p>
          <a:p>
            <a:pPr lvl="1"/>
            <a:r>
              <a:rPr lang="en-GB" sz="1200" b="0" i="0" kern="1200" dirty="0">
                <a:solidFill>
                  <a:schemeClr val="tx1"/>
                </a:solidFill>
                <a:effectLst/>
                <a:latin typeface="+mn-lt"/>
                <a:ea typeface="+mn-ea"/>
                <a:cs typeface="+mn-cs"/>
              </a:rPr>
              <a:t>Absorption – deep concentration and immersion in work.</a:t>
            </a:r>
          </a:p>
          <a:p>
            <a:r>
              <a:rPr lang="en-GB" sz="1200" b="0" i="0" kern="1200" dirty="0">
                <a:solidFill>
                  <a:schemeClr val="tx1"/>
                </a:solidFill>
                <a:effectLst/>
                <a:latin typeface="+mn-lt"/>
                <a:ea typeface="+mn-ea"/>
                <a:cs typeface="+mn-cs"/>
              </a:rPr>
              <a:t>This narrower definition is most evidence-based and aligns with the latest CIPD research on engagement.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D7787E6-BC5C-11FB-EACD-57D53E6C638F}"/>
              </a:ext>
            </a:extLst>
          </p:cNvPr>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28310935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51BFE-9FBE-985C-3627-723C15FBF4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053BCC-C615-AB1E-D257-627F64A32B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23EB50-08F3-900C-1114-4258A0C318AE}"/>
              </a:ext>
            </a:extLst>
          </p:cNvPr>
          <p:cNvSpPr>
            <a:spLocks noGrp="1"/>
          </p:cNvSpPr>
          <p:nvPr>
            <p:ph type="body" idx="1"/>
          </p:nvPr>
        </p:nvSpPr>
        <p:spPr/>
        <p:txBody>
          <a:bodyPr/>
          <a:lstStyle/>
          <a:p>
            <a:r>
              <a:rPr lang="en-GB" dirty="0">
                <a:hlinkClick r:id="rId3"/>
              </a:rPr>
              <a:t>Employee engagement: an evidence review | CIPD | CIPD</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BA479625-E59F-0F59-C94D-803DA02F0099}"/>
              </a:ext>
            </a:extLst>
          </p:cNvPr>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23199342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B03B7-8B79-607B-CB12-B81FF235BA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DAEB8B-A0DC-2C55-0A89-A9336F8735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8D4C8C-5330-2D58-7F45-C667509FB564}"/>
              </a:ext>
            </a:extLst>
          </p:cNvPr>
          <p:cNvSpPr>
            <a:spLocks noGrp="1"/>
          </p:cNvSpPr>
          <p:nvPr>
            <p:ph type="body" idx="1"/>
          </p:nvPr>
        </p:nvSpPr>
        <p:spPr/>
        <p:txBody>
          <a:bodyPr/>
          <a:lstStyle/>
          <a:p>
            <a:r>
              <a:rPr lang="en-GB" dirty="0">
                <a:hlinkClick r:id="rId3"/>
              </a:rPr>
              <a:t>UK workforce among Europe’s least engaged and most emotionally burdened, report shows</a:t>
            </a:r>
            <a:endParaRPr lang="en-GB" sz="1200" b="1"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D43BE65-CB80-D468-8A9D-C5FFAE3B782A}"/>
              </a:ext>
            </a:extLst>
          </p:cNvPr>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26775936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59F173-9180-7295-4C25-DA0235BDC4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1F6A5D-3749-C333-CB8C-DBD2524A34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A0D1E5-A2FD-347D-F4AE-41CCDF42CA45}"/>
              </a:ext>
            </a:extLst>
          </p:cNvPr>
          <p:cNvSpPr>
            <a:spLocks noGrp="1"/>
          </p:cNvSpPr>
          <p:nvPr>
            <p:ph type="body" idx="1"/>
          </p:nvPr>
        </p:nvSpPr>
        <p:spPr/>
        <p:txBody>
          <a:bodyPr/>
          <a:lstStyle/>
          <a:p>
            <a:r>
              <a:rPr lang="en-GB" dirty="0">
                <a:hlinkClick r:id="rId3"/>
              </a:rPr>
              <a:t>UK workforce among Europe’s least engaged and most emotionally burdened, report shows</a:t>
            </a:r>
            <a:endParaRPr lang="en-GB" sz="1200" b="1"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53C36AF-DCEF-F669-1DA8-3DD5F523C63A}"/>
              </a:ext>
            </a:extLst>
          </p:cNvPr>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20547356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A9C17-59E4-13E9-B42E-4DF080BFD9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C2D91E-FD0D-BBA2-5111-541C948DA6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741EFF-6B25-A40A-B101-CA4C31101A32}"/>
              </a:ext>
            </a:extLst>
          </p:cNvPr>
          <p:cNvSpPr>
            <a:spLocks noGrp="1"/>
          </p:cNvSpPr>
          <p:nvPr>
            <p:ph type="body" idx="1"/>
          </p:nvPr>
        </p:nvSpPr>
        <p:spPr/>
        <p:txBody>
          <a:bodyPr/>
          <a:lstStyle/>
          <a:p>
            <a:r>
              <a:rPr lang="en-GB" dirty="0">
                <a:hlinkClick r:id="rId3"/>
              </a:rPr>
              <a:t>UK workforce among Europe’s least engaged and most emotionally burdened, report shows</a:t>
            </a:r>
            <a:endParaRPr lang="en-GB" sz="1200" b="1"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C6491FB-E337-8586-212F-E021795BE694}"/>
              </a:ext>
            </a:extLst>
          </p:cNvPr>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39268890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C77EF5-E928-C513-9991-863EAB5963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647295-3B34-8DFE-6817-EFBF363AF9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109057-8753-C1BF-7A0A-096445E934E0}"/>
              </a:ext>
            </a:extLst>
          </p:cNvPr>
          <p:cNvSpPr>
            <a:spLocks noGrp="1"/>
          </p:cNvSpPr>
          <p:nvPr>
            <p:ph type="body" idx="1"/>
          </p:nvPr>
        </p:nvSpPr>
        <p:spPr/>
        <p:txBody>
          <a:bodyPr/>
          <a:lstStyle/>
          <a:p>
            <a:r>
              <a:rPr lang="en-GB" dirty="0">
                <a:hlinkClick r:id="rId3"/>
              </a:rPr>
              <a:t>UK workforce among Europe’s least engaged and most emotionally burdened, report shows</a:t>
            </a:r>
            <a:endParaRPr lang="en-GB" sz="1200" b="1"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8A9909B-AA44-AA27-C3C0-145067814D41}"/>
              </a:ext>
            </a:extLst>
          </p:cNvPr>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34827147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38377042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C6F49-E5AA-863A-AB98-AB8CDC17CB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6AF272-4826-3344-FE4E-C0B586C104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C450C5-C73D-FF31-B72D-2C6EE115A690}"/>
              </a:ext>
            </a:extLst>
          </p:cNvPr>
          <p:cNvSpPr>
            <a:spLocks noGrp="1"/>
          </p:cNvSpPr>
          <p:nvPr>
            <p:ph type="body" idx="1"/>
          </p:nvPr>
        </p:nvSpPr>
        <p:spPr/>
        <p:txBody>
          <a:bodyPr/>
          <a:lstStyle/>
          <a:p>
            <a:endParaRPr lang="en-GB" sz="1200" b="1"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58A58CE-C320-71A3-F897-10B12C71F3D4}"/>
              </a:ext>
            </a:extLst>
          </p:cNvPr>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22679501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Schneider, B. </a:t>
            </a:r>
            <a:r>
              <a:rPr lang="en-GB" sz="1200" b="0" i="1" kern="1200" dirty="0">
                <a:solidFill>
                  <a:schemeClr val="tx1"/>
                </a:solidFill>
                <a:effectLst/>
                <a:latin typeface="+mn-lt"/>
                <a:ea typeface="+mn-ea"/>
                <a:cs typeface="+mn-cs"/>
              </a:rPr>
              <a:t>et al.</a:t>
            </a:r>
            <a:r>
              <a:rPr lang="en-GB" sz="1200" b="0" i="0" kern="1200" dirty="0">
                <a:solidFill>
                  <a:schemeClr val="tx1"/>
                </a:solidFill>
                <a:effectLst/>
                <a:latin typeface="+mn-lt"/>
                <a:ea typeface="+mn-ea"/>
                <a:cs typeface="+mn-cs"/>
              </a:rPr>
              <a:t> (2018) “Workforce engagement: What it is, what drives it, and why it matters for organizational performance,” </a:t>
            </a:r>
            <a:r>
              <a:rPr lang="en-GB" sz="1200" b="0" i="1" kern="1200" dirty="0">
                <a:solidFill>
                  <a:schemeClr val="tx1"/>
                </a:solidFill>
                <a:effectLst/>
                <a:latin typeface="+mn-lt"/>
                <a:ea typeface="+mn-ea"/>
                <a:cs typeface="+mn-cs"/>
              </a:rPr>
              <a:t>Journal of organizational </a:t>
            </a:r>
            <a:r>
              <a:rPr lang="en-GB" sz="1200" b="0" i="1"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39(4), pp. 462–480. Available at: https://doi.org/10.1002/job.2244.</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Soane, E. (No Date) </a:t>
            </a:r>
            <a:r>
              <a:rPr lang="en-GB" sz="1200" b="0" i="1" kern="1200" dirty="0">
                <a:solidFill>
                  <a:schemeClr val="tx1"/>
                </a:solidFill>
                <a:effectLst/>
                <a:latin typeface="+mn-lt"/>
                <a:ea typeface="+mn-ea"/>
                <a:cs typeface="+mn-cs"/>
              </a:rPr>
              <a:t>Improving employee engagement and performance. </a:t>
            </a:r>
            <a:r>
              <a:rPr lang="en-GB" sz="1200" b="0" i="0" kern="1200" dirty="0">
                <a:solidFill>
                  <a:schemeClr val="tx1"/>
                </a:solidFill>
                <a:effectLst/>
                <a:latin typeface="+mn-lt"/>
                <a:ea typeface="+mn-ea"/>
                <a:cs typeface="+mn-cs"/>
              </a:rPr>
              <a:t>Available at: </a:t>
            </a:r>
            <a:r>
              <a:rPr lang="en-GB" dirty="0">
                <a:hlinkClick r:id="rId3"/>
              </a:rPr>
              <a:t>Improving employee engagement and performance – LSE</a:t>
            </a:r>
            <a:r>
              <a:rPr lang="en-GB" dirty="0"/>
              <a:t> (Accessed: 16 January 2026)</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Whitsed</a:t>
            </a:r>
            <a:r>
              <a:rPr lang="en-GB" sz="1200" b="0" i="0" kern="1200" dirty="0">
                <a:solidFill>
                  <a:schemeClr val="tx1"/>
                </a:solidFill>
                <a:effectLst/>
                <a:latin typeface="+mn-lt"/>
                <a:ea typeface="+mn-ea"/>
                <a:cs typeface="+mn-cs"/>
              </a:rPr>
              <a:t>, C. </a:t>
            </a:r>
            <a:r>
              <a:rPr lang="en-GB" sz="1200" b="0" i="1" kern="1200" dirty="0">
                <a:solidFill>
                  <a:schemeClr val="tx1"/>
                </a:solidFill>
                <a:effectLst/>
                <a:latin typeface="+mn-lt"/>
                <a:ea typeface="+mn-ea"/>
                <a:cs typeface="+mn-cs"/>
              </a:rPr>
              <a:t>et al.</a:t>
            </a:r>
            <a:r>
              <a:rPr lang="en-GB" sz="1200" b="0" i="0" kern="1200" dirty="0">
                <a:solidFill>
                  <a:schemeClr val="tx1"/>
                </a:solidFill>
                <a:effectLst/>
                <a:latin typeface="+mn-lt"/>
                <a:ea typeface="+mn-ea"/>
                <a:cs typeface="+mn-cs"/>
              </a:rPr>
              <a:t> (2025) “Exploring academic staff engagement in a time of crisis and change through the lens of a multilevel job demand-resources analysis,” </a:t>
            </a:r>
            <a:r>
              <a:rPr lang="en-GB" sz="1200" b="0" i="1" kern="1200" dirty="0">
                <a:solidFill>
                  <a:schemeClr val="tx1"/>
                </a:solidFill>
                <a:effectLst/>
                <a:latin typeface="+mn-lt"/>
                <a:ea typeface="+mn-ea"/>
                <a:cs typeface="+mn-cs"/>
              </a:rPr>
              <a:t>Journal of higher education policy and management</a:t>
            </a:r>
            <a:r>
              <a:rPr lang="en-GB" sz="1200" b="0" i="0" kern="1200" dirty="0">
                <a:solidFill>
                  <a:schemeClr val="tx1"/>
                </a:solidFill>
                <a:effectLst/>
                <a:latin typeface="+mn-lt"/>
                <a:ea typeface="+mn-ea"/>
                <a:cs typeface="+mn-cs"/>
              </a:rPr>
              <a:t>, 47(1), pp. 1–19. Available at: https://doi.org/10.1080/1360080X.2024.2371076.</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22514057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30111292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353D33-183B-FC59-AC60-89AE246DCA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2E8CBF-2F20-D4C7-41BE-8735FB6625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53D735-6966-0CFB-32C5-AC510EBD2D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244DAA0-726B-B492-A5EE-A32C64CF88C9}"/>
              </a:ext>
            </a:extLst>
          </p:cNvPr>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246743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26111645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E3516-A001-7E62-0189-852C913173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C288D-30D0-7F5B-F6BC-F3A4AA6B3A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EE590-6592-CAF4-88A7-AB8048A17D9B}"/>
              </a:ext>
            </a:extLst>
          </p:cNvPr>
          <p:cNvSpPr>
            <a:spLocks noGrp="1"/>
          </p:cNvSpPr>
          <p:nvPr>
            <p:ph type="body" idx="1"/>
          </p:nvPr>
        </p:nvSpPr>
        <p:spPr/>
        <p:txBody>
          <a:bodyPr/>
          <a:lstStyle/>
          <a:p>
            <a:r>
              <a:rPr lang="en-GB" dirty="0"/>
              <a:t>Question 3</a:t>
            </a:r>
          </a:p>
          <a:p>
            <a:endParaRPr lang="en-GB" dirty="0"/>
          </a:p>
        </p:txBody>
      </p:sp>
      <p:sp>
        <p:nvSpPr>
          <p:cNvPr id="4" name="Slide Number Placeholder 3">
            <a:extLst>
              <a:ext uri="{FF2B5EF4-FFF2-40B4-BE49-F238E27FC236}">
                <a16:creationId xmlns:a16="http://schemas.microsoft.com/office/drawing/2014/main" id="{E5F22558-B374-C1F3-C1D8-5AC639866878}"/>
              </a:ext>
            </a:extLst>
          </p:cNvPr>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9946353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Extrinsic and Intrinsic factors</a:t>
            </a:r>
          </a:p>
          <a:p>
            <a:pPr algn="l"/>
            <a:endParaRPr lang="en-GB" dirty="0"/>
          </a:p>
          <a:p>
            <a:pPr algn="l"/>
            <a:r>
              <a:rPr lang="en-GB" b="0" i="0" dirty="0">
                <a:solidFill>
                  <a:srgbClr val="040C28"/>
                </a:solidFill>
                <a:effectLst/>
                <a:latin typeface="Google Sans"/>
              </a:rPr>
              <a:t>Intrinsic motivation comes from within, while extrinsic motivation arises from external factors</a:t>
            </a:r>
            <a:r>
              <a:rPr lang="en-GB" b="0" i="0" dirty="0">
                <a:solidFill>
                  <a:srgbClr val="202124"/>
                </a:solidFill>
                <a:effectLst/>
                <a:latin typeface="Google Sans"/>
              </a:rPr>
              <a:t>. When you are intrinsically motivated, you engage in an activity because you enjoy it and get personal satisfaction from doing it. When you are extrinsically motivated, you do something in order to gain an external reward.</a:t>
            </a:r>
            <a:endParaRPr lang="en-GB" dirty="0"/>
          </a:p>
          <a:p>
            <a:pPr algn="l"/>
            <a:endParaRPr lang="en-GB" dirty="0"/>
          </a:p>
          <a:p>
            <a:pPr algn="l"/>
            <a:r>
              <a:rPr lang="en-GB" b="1" i="0" dirty="0">
                <a:solidFill>
                  <a:srgbClr val="2C2C2C"/>
                </a:solidFill>
                <a:effectLst/>
                <a:latin typeface="Helvetica Neue"/>
              </a:rPr>
              <a:t>Intrinsic Motivation:</a:t>
            </a:r>
            <a:r>
              <a:rPr lang="en-GB" b="0" i="0" dirty="0">
                <a:solidFill>
                  <a:srgbClr val="2C2C2C"/>
                </a:solidFill>
                <a:effectLst/>
                <a:latin typeface="Helvetica Neue"/>
              </a:rPr>
              <a:t> </a:t>
            </a:r>
          </a:p>
          <a:p>
            <a:pPr algn="l">
              <a:buFont typeface="Arial" panose="020B0604020202020204" pitchFamily="34" charset="0"/>
              <a:buChar char="•"/>
            </a:pPr>
            <a:r>
              <a:rPr lang="en-GB" b="0" i="0" dirty="0">
                <a:solidFill>
                  <a:srgbClr val="2C2C2C"/>
                </a:solidFill>
                <a:effectLst/>
                <a:latin typeface="Helvetica Neue"/>
              </a:rPr>
              <a:t>You are motivated to do the activity because it is internally rewarding. You choose to do it because it’s fun, enjoyable, and satisfying. </a:t>
            </a:r>
          </a:p>
          <a:p>
            <a:pPr algn="l">
              <a:buFont typeface="Arial" panose="020B0604020202020204" pitchFamily="34" charset="0"/>
              <a:buChar char="•"/>
            </a:pPr>
            <a:r>
              <a:rPr lang="en-GB" b="0" i="0" dirty="0">
                <a:solidFill>
                  <a:srgbClr val="2C2C2C"/>
                </a:solidFill>
                <a:effectLst/>
                <a:latin typeface="Helvetica Neue"/>
              </a:rPr>
              <a:t>Your goal comes from within, and the outcomes of your goal satisfy your basic psychological needs for autonomy, competence and relatedness. </a:t>
            </a:r>
          </a:p>
          <a:p>
            <a:pPr algn="l"/>
            <a:r>
              <a:rPr lang="en-GB" b="1" i="0" dirty="0">
                <a:solidFill>
                  <a:srgbClr val="2C2C2C"/>
                </a:solidFill>
                <a:effectLst/>
                <a:latin typeface="Helvetica Neue"/>
              </a:rPr>
              <a:t>Extrinsic Motivation:</a:t>
            </a:r>
            <a:r>
              <a:rPr lang="en-GB" b="0" i="0" dirty="0">
                <a:solidFill>
                  <a:srgbClr val="2C2C2C"/>
                </a:solidFill>
                <a:effectLst/>
                <a:latin typeface="Helvetica Neue"/>
              </a:rPr>
              <a:t> </a:t>
            </a:r>
          </a:p>
          <a:p>
            <a:pPr algn="l">
              <a:buFont typeface="Arial" panose="020B0604020202020204" pitchFamily="34" charset="0"/>
              <a:buChar char="•"/>
            </a:pPr>
            <a:r>
              <a:rPr lang="en-GB" b="0" i="0" dirty="0">
                <a:solidFill>
                  <a:srgbClr val="2C2C2C"/>
                </a:solidFill>
                <a:effectLst/>
                <a:latin typeface="Helvetica Neue"/>
              </a:rPr>
              <a:t>You are motivated to do the activity in order to gain an external reward in return. </a:t>
            </a:r>
          </a:p>
          <a:p>
            <a:pPr algn="l">
              <a:buFont typeface="Arial" panose="020B0604020202020204" pitchFamily="34" charset="0"/>
              <a:buChar char="•"/>
            </a:pPr>
            <a:r>
              <a:rPr lang="en-GB" b="0" i="0" dirty="0">
                <a:solidFill>
                  <a:srgbClr val="2C2C2C"/>
                </a:solidFill>
                <a:effectLst/>
                <a:latin typeface="Helvetica Neue"/>
              </a:rPr>
              <a:t>Your goal is focused on an outcome, and does not satisfy your basic psychological needs. Rather, it involves external gains, such as money, fame, power, and avoiding consequences. </a:t>
            </a: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25888632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Work motivation: an evidence review</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25</a:t>
            </a:fld>
            <a:endParaRPr lang="en-GB"/>
          </a:p>
        </p:txBody>
      </p:sp>
    </p:spTree>
    <p:extLst>
      <p:ext uri="{BB962C8B-B14F-4D97-AF65-F5344CB8AC3E}">
        <p14:creationId xmlns:p14="http://schemas.microsoft.com/office/powerpoint/2010/main" val="2392550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Social Exchange Theory (SET) views human relationships, including workplace ones, as a series of cost-benefit exchanges where people give benefits expecting something valuable in return, like reciprocity shaping trust and commitment.​</a:t>
            </a:r>
          </a:p>
          <a:p>
            <a:r>
              <a:rPr lang="en-GB" sz="1200" b="0" i="0" kern="1200" dirty="0">
                <a:solidFill>
                  <a:schemeClr val="tx1"/>
                </a:solidFill>
                <a:effectLst/>
                <a:latin typeface="+mn-lt"/>
                <a:ea typeface="+mn-ea"/>
                <a:cs typeface="+mn-cs"/>
              </a:rPr>
              <a:t>Core idea</a:t>
            </a:r>
          </a:p>
          <a:p>
            <a:r>
              <a:rPr lang="en-GB" sz="1200" b="0" i="0" kern="1200" dirty="0">
                <a:solidFill>
                  <a:schemeClr val="tx1"/>
                </a:solidFill>
                <a:effectLst/>
                <a:latin typeface="+mn-lt"/>
                <a:ea typeface="+mn-ea"/>
                <a:cs typeface="+mn-cs"/>
              </a:rPr>
              <a:t>People weigh rewards (e.g. support, recognition, fair pay) against costs (e.g. effort, stress, time), pursuing exchanges that feel profitable and equitable over time. If one side invests more without return, the relationship weakens or ends.​</a:t>
            </a:r>
          </a:p>
          <a:p>
            <a:r>
              <a:rPr lang="en-GB" sz="1200" b="0" i="0" kern="1200" dirty="0">
                <a:solidFill>
                  <a:schemeClr val="tx1"/>
                </a:solidFill>
                <a:effectLst/>
                <a:latin typeface="+mn-lt"/>
                <a:ea typeface="+mn-ea"/>
                <a:cs typeface="+mn-cs"/>
              </a:rPr>
              <a:t>Key principles</a:t>
            </a:r>
          </a:p>
          <a:p>
            <a:r>
              <a:rPr lang="en-GB" sz="1200" b="0" i="0" kern="1200" dirty="0">
                <a:solidFill>
                  <a:schemeClr val="tx1"/>
                </a:solidFill>
                <a:effectLst/>
                <a:latin typeface="+mn-lt"/>
                <a:ea typeface="+mn-ea"/>
                <a:cs typeface="+mn-cs"/>
              </a:rPr>
              <a:t>Reciprocity rule: Positive actions (e.g. a manager's feedback) create felt obligations to repay (e.g. extra effort), building cycles of trust; negative actions trigger withdrawal.​</a:t>
            </a:r>
          </a:p>
          <a:p>
            <a:r>
              <a:rPr lang="en-GB" sz="1200" b="0" i="0" kern="1200" dirty="0">
                <a:solidFill>
                  <a:schemeClr val="tx1"/>
                </a:solidFill>
                <a:effectLst/>
                <a:latin typeface="+mn-lt"/>
                <a:ea typeface="+mn-ea"/>
                <a:cs typeface="+mn-cs"/>
              </a:rPr>
              <a:t>Equity focus: Imbalance breeds resentment—employees disengage if they perceive under-reward relative to contributions.​</a:t>
            </a:r>
          </a:p>
          <a:p>
            <a:r>
              <a:rPr lang="en-GB" sz="1200" b="0" i="0" kern="1200" dirty="0">
                <a:solidFill>
                  <a:schemeClr val="tx1"/>
                </a:solidFill>
                <a:effectLst/>
                <a:latin typeface="+mn-lt"/>
                <a:ea typeface="+mn-ea"/>
                <a:cs typeface="+mn-cs"/>
              </a:rPr>
              <a:t>Power dynamics: Dependence on others' resources (e.g. promotions controlled by leaders) influences who holds power in the exchange.​</a:t>
            </a:r>
          </a:p>
          <a:p>
            <a:r>
              <a:rPr lang="en-GB" sz="1200" b="0" i="0" kern="1200" dirty="0">
                <a:solidFill>
                  <a:schemeClr val="tx1"/>
                </a:solidFill>
                <a:effectLst/>
                <a:latin typeface="+mn-lt"/>
                <a:ea typeface="+mn-ea"/>
                <a:cs typeface="+mn-cs"/>
              </a:rPr>
              <a:t>Workplace example</a:t>
            </a:r>
          </a:p>
          <a:p>
            <a:r>
              <a:rPr lang="en-GB" sz="1200" b="0" i="0" kern="1200" dirty="0">
                <a:solidFill>
                  <a:schemeClr val="tx1"/>
                </a:solidFill>
                <a:effectLst/>
                <a:latin typeface="+mn-lt"/>
                <a:ea typeface="+mn-ea"/>
                <a:cs typeface="+mn-cs"/>
              </a:rPr>
              <a:t>An employee stays late to meet a deadline (cost: personal time; reward: approval), expecting future flexibility in return. If the boss reciprocates with support, engagement grows; if not, cynicism sets in.​</a:t>
            </a:r>
          </a:p>
          <a:p>
            <a:r>
              <a:rPr lang="en-GB" sz="1200" b="0" i="0" kern="1200" dirty="0">
                <a:solidFill>
                  <a:schemeClr val="tx1"/>
                </a:solidFill>
                <a:effectLst/>
                <a:latin typeface="+mn-lt"/>
                <a:ea typeface="+mn-ea"/>
                <a:cs typeface="+mn-cs"/>
              </a:rPr>
              <a:t>Link to engagement and JD-R</a:t>
            </a:r>
          </a:p>
          <a:p>
            <a:r>
              <a:rPr lang="en-GB" sz="1200" b="0" i="0" kern="1200" dirty="0">
                <a:solidFill>
                  <a:schemeClr val="tx1"/>
                </a:solidFill>
                <a:effectLst/>
                <a:latin typeface="+mn-lt"/>
                <a:ea typeface="+mn-ea"/>
                <a:cs typeface="+mn-cs"/>
              </a:rPr>
              <a:t>SET explains why JD-R resources like supervisory support drive engagement—perceived investment prompts reciprocal effort and organisational commitment, buffering demands.</a:t>
            </a: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13900500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Three key processes</a:t>
            </a:r>
          </a:p>
          <a:p>
            <a:r>
              <a:rPr lang="en-GB" dirty="0">
                <a:effectLst/>
              </a:rPr>
              <a:t>People first </a:t>
            </a:r>
            <a:r>
              <a:rPr lang="en-GB" b="0" dirty="0">
                <a:effectLst/>
              </a:rPr>
              <a:t>categorise</a:t>
            </a:r>
            <a:r>
              <a:rPr lang="en-GB" dirty="0">
                <a:effectLst/>
              </a:rPr>
              <a:t> themselves and others into groups (in-groups like "we psychologists" vs. out-groups like "they managers") to simplify the social world.​</a:t>
            </a:r>
            <a:br>
              <a:rPr lang="en-GB" dirty="0">
                <a:effectLst/>
              </a:rPr>
            </a:br>
            <a:r>
              <a:rPr lang="en-GB" dirty="0">
                <a:effectLst/>
              </a:rPr>
              <a:t>They then </a:t>
            </a:r>
            <a:r>
              <a:rPr lang="en-GB" b="0" dirty="0">
                <a:effectLst/>
              </a:rPr>
              <a:t>identify</a:t>
            </a:r>
            <a:r>
              <a:rPr lang="en-GB" dirty="0">
                <a:effectLst/>
              </a:rPr>
              <a:t> with their in-group, adopting its norms, values, and behaviours, which boosts emotional attachment and self-esteem.​</a:t>
            </a:r>
            <a:br>
              <a:rPr lang="en-GB" dirty="0">
                <a:effectLst/>
              </a:rPr>
            </a:br>
            <a:r>
              <a:rPr lang="en-GB" dirty="0">
                <a:effectLst/>
              </a:rPr>
              <a:t>Finally, they </a:t>
            </a:r>
            <a:r>
              <a:rPr lang="en-GB" b="0" dirty="0">
                <a:effectLst/>
              </a:rPr>
              <a:t>compare</a:t>
            </a:r>
            <a:r>
              <a:rPr lang="en-GB" dirty="0">
                <a:effectLst/>
              </a:rPr>
              <a:t> their group favourably to others, seeking positive distinctiveness ("our team is more innovative"), which can create bias or rivalry if the in-group feels threatened.​</a:t>
            </a:r>
          </a:p>
          <a:p>
            <a:endParaRPr lang="en-GB" dirty="0">
              <a:effectLst/>
            </a:endParaRPr>
          </a:p>
          <a:p>
            <a:r>
              <a:rPr lang="en-GB" sz="1200" b="0" kern="1200" dirty="0">
                <a:solidFill>
                  <a:schemeClr val="tx1"/>
                </a:solidFill>
                <a:effectLst/>
                <a:latin typeface="+mn-lt"/>
                <a:ea typeface="+mn-ea"/>
                <a:cs typeface="+mn-cs"/>
              </a:rPr>
              <a:t>Everyday example</a:t>
            </a:r>
          </a:p>
          <a:p>
            <a:r>
              <a:rPr lang="en-GB" dirty="0">
                <a:effectLst/>
              </a:rPr>
              <a:t>In a workplace, a "marketing team" member might overlook a colleague's idea from "finance" (out-group bias) but champion similar ones internally, reinforcing team pride even if it hampers collaboration.​</a:t>
            </a:r>
          </a:p>
          <a:p>
            <a:endParaRPr lang="en-GB" dirty="0">
              <a:effectLst/>
            </a:endParaRPr>
          </a:p>
          <a:p>
            <a:r>
              <a:rPr lang="en-GB" sz="1200" b="0" kern="1200" dirty="0">
                <a:solidFill>
                  <a:schemeClr val="tx1"/>
                </a:solidFill>
                <a:effectLst/>
                <a:latin typeface="+mn-lt"/>
                <a:ea typeface="+mn-ea"/>
                <a:cs typeface="+mn-cs"/>
              </a:rPr>
              <a:t>Relevance to organisational culture</a:t>
            </a:r>
          </a:p>
          <a:p>
            <a:r>
              <a:rPr lang="en-GB" sz="1200" b="0" i="0" kern="1200" dirty="0">
                <a:solidFill>
                  <a:schemeClr val="tx1"/>
                </a:solidFill>
                <a:effectLst/>
                <a:latin typeface="+mn-lt"/>
                <a:ea typeface="+mn-ea"/>
                <a:cs typeface="+mn-cs"/>
              </a:rPr>
              <a:t>SIT shows how subcultures form (e.g., "we frontline staff vs. head office"), affecting engagement: strong shared identity boosts cohesion and motivation, but clashing identities erode trust and amplify JD-R demands like conflict.</a:t>
            </a:r>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201638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37991399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Three core components</a:t>
            </a:r>
          </a:p>
          <a:p>
            <a:r>
              <a:rPr lang="en-GB" sz="1200" b="0" i="0" kern="1200" dirty="0">
                <a:solidFill>
                  <a:schemeClr val="tx1"/>
                </a:solidFill>
                <a:effectLst/>
                <a:latin typeface="+mn-lt"/>
                <a:ea typeface="+mn-ea"/>
                <a:cs typeface="+mn-cs"/>
              </a:rPr>
              <a:t>Expectancy (E→P): Belief that higher effort will produce better performance, influenced by self-efficacy, skills, resources, and task clarity—e.g., "If I work overtime, can I meet the deadline?"​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Instrumentality (P→O): Confidence that strong performance will yield promised outcomes like bonuses or promotion—e.g., "Will hitting targets actually get me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Valence: The personal value placed on the reward—e.g., money might motivate one person but flexible hours another; low valence kills motivation even if links are clear.​</a:t>
            </a:r>
          </a:p>
          <a:p>
            <a:r>
              <a:rPr lang="en-GB" sz="1200" b="0" i="0" kern="1200" dirty="0">
                <a:solidFill>
                  <a:schemeClr val="tx1"/>
                </a:solidFill>
                <a:effectLst/>
                <a:latin typeface="+mn-lt"/>
                <a:ea typeface="+mn-ea"/>
                <a:cs typeface="+mn-cs"/>
              </a:rPr>
              <a:t>Simple formula</a:t>
            </a:r>
          </a:p>
          <a:p>
            <a:r>
              <a:rPr lang="en-GB" sz="1200" b="0" i="0" kern="1200" dirty="0">
                <a:solidFill>
                  <a:schemeClr val="tx1"/>
                </a:solidFill>
                <a:effectLst/>
                <a:latin typeface="+mn-lt"/>
                <a:ea typeface="+mn-ea"/>
                <a:cs typeface="+mn-cs"/>
              </a:rPr>
              <a:t>Motivation = Expectancy × Instrumentality × Valence. Weakness in any one derails the chain.​</a:t>
            </a:r>
          </a:p>
          <a:p>
            <a:r>
              <a:rPr lang="en-GB" sz="1200" b="0" i="0" kern="1200" dirty="0">
                <a:solidFill>
                  <a:schemeClr val="tx1"/>
                </a:solidFill>
                <a:effectLst/>
                <a:latin typeface="+mn-lt"/>
                <a:ea typeface="+mn-ea"/>
                <a:cs typeface="+mn-cs"/>
              </a:rPr>
              <a:t>Workplace example</a:t>
            </a:r>
          </a:p>
          <a:p>
            <a:r>
              <a:rPr lang="en-GB" sz="1200" b="0" i="0" kern="1200" dirty="0">
                <a:solidFill>
                  <a:schemeClr val="tx1"/>
                </a:solidFill>
                <a:effectLst/>
                <a:latin typeface="+mn-lt"/>
                <a:ea typeface="+mn-ea"/>
                <a:cs typeface="+mn-cs"/>
              </a:rPr>
              <a:t>A team member skips the gym to finish a report (high expectancy via skills), expecting praise and a raise (high instrumentality), which they value highly (high valence)—effort flows. If past rewards were inconsistent, instrumentality drops, and they disengage.</a:t>
            </a: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29</a:t>
            </a:fld>
            <a:endParaRPr lang="en-GB"/>
          </a:p>
        </p:txBody>
      </p:sp>
    </p:spTree>
    <p:extLst>
      <p:ext uri="{BB962C8B-B14F-4D97-AF65-F5344CB8AC3E}">
        <p14:creationId xmlns:p14="http://schemas.microsoft.com/office/powerpoint/2010/main" val="1698775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Google Sans"/>
              </a:rPr>
              <a:t>Maslow - Once basic needs are met, people are motivated by safety needs, then social needs, then esteem needs, and finally, self-actualization needs. Maslow's hierarchy of needs suggests that </a:t>
            </a:r>
            <a:r>
              <a:rPr lang="en-GB" b="0" i="0" dirty="0">
                <a:solidFill>
                  <a:srgbClr val="040C28"/>
                </a:solidFill>
                <a:effectLst/>
                <a:latin typeface="Google Sans"/>
              </a:rPr>
              <a:t>organizations can motivate employees by creating a work environment that satisfies these needs</a:t>
            </a:r>
            <a:r>
              <a:rPr lang="en-GB" b="0" i="0" dirty="0">
                <a:solidFill>
                  <a:srgbClr val="202124"/>
                </a:solidFill>
                <a:effectLst/>
                <a:latin typeface="Google Sans"/>
              </a:rPr>
              <a:t>.</a:t>
            </a:r>
          </a:p>
          <a:p>
            <a:pPr algn="l"/>
            <a:r>
              <a:rPr lang="en-GB" b="0" i="0" dirty="0">
                <a:solidFill>
                  <a:srgbClr val="202124"/>
                </a:solidFill>
                <a:effectLst/>
                <a:latin typeface="Google Sans"/>
              </a:rPr>
              <a:t>Herzberg - </a:t>
            </a:r>
            <a:r>
              <a:rPr lang="en-GB" b="0" i="0" dirty="0">
                <a:solidFill>
                  <a:srgbClr val="040C28"/>
                </a:solidFill>
                <a:effectLst/>
                <a:latin typeface="Google Sans"/>
              </a:rPr>
              <a:t>Motivational factors are based on an individual's need for personal growth, such as achievement, recognition, responsibility, advancement or the nature of the work itself</a:t>
            </a:r>
            <a:r>
              <a:rPr lang="en-GB" b="0" i="0" dirty="0">
                <a:solidFill>
                  <a:srgbClr val="202124"/>
                </a:solidFill>
                <a:effectLst/>
                <a:latin typeface="Google Sans"/>
              </a:rPr>
              <a:t>. Hygiene factors and motivators - </a:t>
            </a:r>
            <a:r>
              <a:rPr lang="en-GB" b="0" i="0" dirty="0">
                <a:solidFill>
                  <a:srgbClr val="4D5156"/>
                </a:solidFill>
                <a:effectLst/>
                <a:latin typeface="Google Sans"/>
              </a:rPr>
              <a:t>Hygiene factors are basic job necessities, such as working conditions and salary, that, if not met, can cause dissatisfaction.</a:t>
            </a:r>
          </a:p>
          <a:p>
            <a:pPr algn="l"/>
            <a:r>
              <a:rPr lang="en-GB" b="0" i="0" dirty="0">
                <a:solidFill>
                  <a:srgbClr val="4D5156"/>
                </a:solidFill>
                <a:effectLst/>
                <a:latin typeface="Google Sans"/>
              </a:rPr>
              <a:t>McClelland - </a:t>
            </a:r>
            <a:r>
              <a:rPr lang="en-GB" b="0" i="0" dirty="0">
                <a:solidFill>
                  <a:srgbClr val="202124"/>
                </a:solidFill>
                <a:effectLst/>
                <a:latin typeface="Google Sans"/>
              </a:rPr>
              <a:t>staff who are motivated by achievement tend to seek moderately hard tasks that require the efforts of one person so they are not overshadowed, but nothing too risky in case they fail or low-risk as there won't be much reward for it.</a:t>
            </a:r>
          </a:p>
          <a:p>
            <a:pPr algn="l"/>
            <a:endParaRPr lang="en-GB" b="0" i="0" dirty="0">
              <a:solidFill>
                <a:srgbClr val="202124"/>
              </a:solidFill>
              <a:effectLst/>
              <a:latin typeface="Google Sans"/>
            </a:endParaRPr>
          </a:p>
          <a:p>
            <a:pPr algn="l"/>
            <a:r>
              <a:rPr lang="en-GB" b="0" i="0" dirty="0">
                <a:solidFill>
                  <a:srgbClr val="202124"/>
                </a:solidFill>
                <a:effectLst/>
                <a:latin typeface="Google Sans"/>
              </a:rPr>
              <a:t>Porter and Lawler - proposes that </a:t>
            </a:r>
            <a:r>
              <a:rPr lang="en-GB" b="0" i="0" dirty="0">
                <a:solidFill>
                  <a:srgbClr val="040C28"/>
                </a:solidFill>
                <a:effectLst/>
                <a:latin typeface="Google Sans"/>
              </a:rPr>
              <a:t>an individual's motivation relies on how much they value a reward and if they believe their efforts will lead to that reward</a:t>
            </a:r>
            <a:r>
              <a:rPr lang="en-GB" b="0" i="0" dirty="0">
                <a:solidFill>
                  <a:srgbClr val="202124"/>
                </a:solidFill>
                <a:effectLst/>
                <a:latin typeface="Google Sans"/>
              </a:rPr>
              <a:t>. Porter and Lawler stress that motivation relies on aligning rewards to people's needs.</a:t>
            </a:r>
          </a:p>
          <a:p>
            <a:pPr algn="l"/>
            <a:r>
              <a:rPr lang="en-GB" b="0" i="0" dirty="0">
                <a:solidFill>
                  <a:srgbClr val="202124"/>
                </a:solidFill>
                <a:effectLst/>
                <a:latin typeface="Google Sans"/>
              </a:rPr>
              <a:t>Adam - </a:t>
            </a:r>
            <a:r>
              <a:rPr lang="en-GB" b="0" i="0" dirty="0">
                <a:solidFill>
                  <a:srgbClr val="040C28"/>
                </a:solidFill>
                <a:effectLst/>
                <a:latin typeface="Google Sans"/>
              </a:rPr>
              <a:t>perceived fairness of rewards and contributions across peer groups affects motivation</a:t>
            </a:r>
            <a:r>
              <a:rPr lang="en-GB" b="0" i="0" dirty="0">
                <a:solidFill>
                  <a:srgbClr val="202124"/>
                </a:solidFill>
                <a:effectLst/>
                <a:latin typeface="Google Sans"/>
              </a:rPr>
              <a:t>. What this means from a leadership and management perspective is that a sense of fairness should be created within a team to ensure the best levels of motivation, engagement and performance.</a:t>
            </a:r>
          </a:p>
          <a:p>
            <a:pPr algn="l"/>
            <a:r>
              <a:rPr lang="en-GB" b="0" i="0" dirty="0">
                <a:solidFill>
                  <a:srgbClr val="202124"/>
                </a:solidFill>
                <a:effectLst/>
                <a:latin typeface="Google Sans"/>
              </a:rPr>
              <a:t>Locke - individuals who set specific, difficult goals performed better than those who set general, easy goals. Locke proposed five basic principles of goal-setting: </a:t>
            </a:r>
            <a:r>
              <a:rPr lang="en-GB" b="0" i="0" dirty="0">
                <a:solidFill>
                  <a:srgbClr val="040C28"/>
                </a:solidFill>
                <a:effectLst/>
                <a:latin typeface="Google Sans"/>
              </a:rPr>
              <a:t>clarity, challenge, commitment, feedback, and task complexity</a:t>
            </a:r>
            <a:r>
              <a:rPr lang="en-GB" b="0" i="0" dirty="0">
                <a:solidFill>
                  <a:srgbClr val="202124"/>
                </a:solidFill>
                <a:effectLst/>
                <a:latin typeface="Google Sans"/>
              </a:rPr>
              <a:t>.</a:t>
            </a:r>
          </a:p>
          <a:p>
            <a:pPr algn="l"/>
            <a:endParaRPr lang="en-GB" b="0" i="0" dirty="0">
              <a:solidFill>
                <a:srgbClr val="202124"/>
              </a:solidFill>
              <a:effectLst/>
              <a:latin typeface="Google Sans"/>
            </a:endParaRP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30</a:t>
            </a:fld>
            <a:endParaRPr lang="en-GB"/>
          </a:p>
        </p:txBody>
      </p:sp>
    </p:spTree>
    <p:extLst>
      <p:ext uri="{BB962C8B-B14F-4D97-AF65-F5344CB8AC3E}">
        <p14:creationId xmlns:p14="http://schemas.microsoft.com/office/powerpoint/2010/main" val="30855653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The relevance of job satisfaction</a:t>
            </a:r>
          </a:p>
        </p:txBody>
      </p:sp>
      <p:sp>
        <p:nvSpPr>
          <p:cNvPr id="4" name="Slide Number Placeholder 3"/>
          <p:cNvSpPr>
            <a:spLocks noGrp="1"/>
          </p:cNvSpPr>
          <p:nvPr>
            <p:ph type="sldNum" sz="quarter" idx="5"/>
          </p:nvPr>
        </p:nvSpPr>
        <p:spPr/>
        <p:txBody>
          <a:bodyPr/>
          <a:lstStyle/>
          <a:p>
            <a:fld id="{15E43DBC-073C-4AB9-9B7E-763DDAD352F9}" type="slidenum">
              <a:rPr lang="en-GB" smtClean="0"/>
              <a:t>31</a:t>
            </a:fld>
            <a:endParaRPr lang="en-GB"/>
          </a:p>
        </p:txBody>
      </p:sp>
    </p:spTree>
    <p:extLst>
      <p:ext uri="{BB962C8B-B14F-4D97-AF65-F5344CB8AC3E}">
        <p14:creationId xmlns:p14="http://schemas.microsoft.com/office/powerpoint/2010/main" val="6264222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kern="1200" dirty="0">
                <a:solidFill>
                  <a:schemeClr val="tx1"/>
                </a:solidFill>
                <a:effectLst/>
                <a:latin typeface="+mn-lt"/>
                <a:ea typeface="+mn-ea"/>
                <a:cs typeface="+mn-cs"/>
              </a:rPr>
              <a:t>Job enlargement adds more tasks of similar complexity to an employee's current role, expanding its horizontal scope without increasing authority or depth, to reduce monotony and boost variety.</a:t>
            </a:r>
          </a:p>
          <a:p>
            <a:pPr algn="l"/>
            <a:endParaRPr lang="en-GB" sz="1200" b="0" i="0" kern="1200" dirty="0">
              <a:solidFill>
                <a:schemeClr val="tx1"/>
              </a:solidFill>
              <a:effectLst/>
              <a:latin typeface="+mn-lt"/>
              <a:ea typeface="+mn-ea"/>
              <a:cs typeface="+mn-cs"/>
            </a:endParaRPr>
          </a:p>
          <a:p>
            <a:pPr algn="l"/>
            <a:r>
              <a:rPr lang="en-GB" sz="1200" b="0" i="0" kern="1200" dirty="0">
                <a:solidFill>
                  <a:schemeClr val="tx1"/>
                </a:solidFill>
                <a:effectLst/>
                <a:latin typeface="+mn-lt"/>
                <a:ea typeface="+mn-ea"/>
                <a:cs typeface="+mn-cs"/>
              </a:rPr>
              <a:t>Job enrichment increases the depth of a role by adding motivating factors like autonomy, responsibility, decision-making, and skill-building challenges, making work more meaningful and vertically expansive.</a:t>
            </a:r>
          </a:p>
          <a:p>
            <a:pPr algn="l"/>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Job rotation systematically moves employees between different roles or departments within an organisation for a set period, without changing their pay grade or status, to build skills, reduce monotony, and increase flexibility</a:t>
            </a:r>
          </a:p>
          <a:p>
            <a:pPr algn="l"/>
            <a:endParaRPr lang="en-GB" dirty="0"/>
          </a:p>
          <a:p>
            <a:pPr algn="l"/>
            <a:r>
              <a:rPr lang="en-GB" sz="1200" b="0" i="0" kern="1200" dirty="0">
                <a:solidFill>
                  <a:schemeClr val="tx1"/>
                </a:solidFill>
                <a:effectLst/>
                <a:latin typeface="+mn-lt"/>
                <a:ea typeface="+mn-ea"/>
                <a:cs typeface="+mn-cs"/>
              </a:rPr>
              <a:t>In culture analysis, it signals investment in employees but fails if subcultures resist change.</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32</a:t>
            </a:fld>
            <a:endParaRPr lang="en-GB"/>
          </a:p>
        </p:txBody>
      </p:sp>
    </p:spTree>
    <p:extLst>
      <p:ext uri="{BB962C8B-B14F-4D97-AF65-F5344CB8AC3E}">
        <p14:creationId xmlns:p14="http://schemas.microsoft.com/office/powerpoint/2010/main" val="5302960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Scientific management – Task fragmentation or breaking down jobs into their most simple component elements – Deciding on the best way to perform a job including the work layout – Training employees to carry out the job in the prescribed manner – Closely supervising and controlling the process – Rewarding employees financially for meeting output targets </a:t>
            </a:r>
          </a:p>
          <a:p>
            <a:pPr algn="l"/>
            <a:endParaRPr lang="en-GB" dirty="0"/>
          </a:p>
          <a:p>
            <a:pPr algn="l"/>
            <a:r>
              <a:rPr lang="en-GB" dirty="0"/>
              <a:t>Human relations approach – Importance of social relations at work and group work – Listening to employees, involving them </a:t>
            </a:r>
          </a:p>
          <a:p>
            <a:pPr algn="l"/>
            <a:endParaRPr lang="en-GB" dirty="0"/>
          </a:p>
          <a:p>
            <a:pPr algn="l"/>
            <a:r>
              <a:rPr lang="en-GB" dirty="0"/>
              <a:t>Skill variety - extent to which job allows for use of different skills</a:t>
            </a:r>
          </a:p>
          <a:p>
            <a:pPr algn="l"/>
            <a:r>
              <a:rPr lang="en-GB" dirty="0"/>
              <a:t>Task identity - extent to which job involves ‘whole’ meaningful piece of work </a:t>
            </a:r>
          </a:p>
          <a:p>
            <a:pPr algn="l"/>
            <a:r>
              <a:rPr lang="en-GB" dirty="0"/>
              <a:t>Task significance - impact of job on others both inside the organisation and outside (These factors give meaning to work) </a:t>
            </a:r>
          </a:p>
          <a:p>
            <a:pPr algn="l"/>
            <a:r>
              <a:rPr lang="en-GB" dirty="0"/>
              <a:t>Autonomy - extent to which job gives opportunity for freedom, independence, discretion (This gives responsibility to the jobholder) </a:t>
            </a:r>
          </a:p>
          <a:p>
            <a:pPr algn="l"/>
            <a:r>
              <a:rPr lang="en-GB" dirty="0"/>
              <a:t>Feedback - extent to which job allows for clear and direct feedback on effectiveness (This gives knowledge of results)</a:t>
            </a:r>
          </a:p>
        </p:txBody>
      </p:sp>
      <p:sp>
        <p:nvSpPr>
          <p:cNvPr id="4" name="Slide Number Placeholder 3"/>
          <p:cNvSpPr>
            <a:spLocks noGrp="1"/>
          </p:cNvSpPr>
          <p:nvPr>
            <p:ph type="sldNum" sz="quarter" idx="5"/>
          </p:nvPr>
        </p:nvSpPr>
        <p:spPr/>
        <p:txBody>
          <a:bodyPr/>
          <a:lstStyle/>
          <a:p>
            <a:fld id="{15E43DBC-073C-4AB9-9B7E-763DDAD352F9}" type="slidenum">
              <a:rPr lang="en-GB" smtClean="0"/>
              <a:t>33</a:t>
            </a:fld>
            <a:endParaRPr lang="en-GB"/>
          </a:p>
        </p:txBody>
      </p:sp>
    </p:spTree>
    <p:extLst>
      <p:ext uri="{BB962C8B-B14F-4D97-AF65-F5344CB8AC3E}">
        <p14:creationId xmlns:p14="http://schemas.microsoft.com/office/powerpoint/2010/main" val="15740767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34</a:t>
            </a:fld>
            <a:endParaRPr lang="en-GB"/>
          </a:p>
        </p:txBody>
      </p:sp>
    </p:spTree>
    <p:extLst>
      <p:ext uri="{BB962C8B-B14F-4D97-AF65-F5344CB8AC3E}">
        <p14:creationId xmlns:p14="http://schemas.microsoft.com/office/powerpoint/2010/main" val="12296603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35</a:t>
            </a:fld>
            <a:endParaRPr lang="en-GB"/>
          </a:p>
        </p:txBody>
      </p:sp>
    </p:spTree>
    <p:extLst>
      <p:ext uri="{BB962C8B-B14F-4D97-AF65-F5344CB8AC3E}">
        <p14:creationId xmlns:p14="http://schemas.microsoft.com/office/powerpoint/2010/main" val="32475423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36</a:t>
            </a:fld>
            <a:endParaRPr lang="en-GB"/>
          </a:p>
        </p:txBody>
      </p:sp>
    </p:spTree>
    <p:extLst>
      <p:ext uri="{BB962C8B-B14F-4D97-AF65-F5344CB8AC3E}">
        <p14:creationId xmlns:p14="http://schemas.microsoft.com/office/powerpoint/2010/main" val="29330179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37</a:t>
            </a:fld>
            <a:endParaRPr lang="en-GB"/>
          </a:p>
        </p:txBody>
      </p:sp>
    </p:spTree>
    <p:extLst>
      <p:ext uri="{BB962C8B-B14F-4D97-AF65-F5344CB8AC3E}">
        <p14:creationId xmlns:p14="http://schemas.microsoft.com/office/powerpoint/2010/main" val="9946556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38</a:t>
            </a:fld>
            <a:endParaRPr lang="en-GB"/>
          </a:p>
        </p:txBody>
      </p:sp>
    </p:spTree>
    <p:extLst>
      <p:ext uri="{BB962C8B-B14F-4D97-AF65-F5344CB8AC3E}">
        <p14:creationId xmlns:p14="http://schemas.microsoft.com/office/powerpoint/2010/main" val="35054418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GB" dirty="0"/>
              <a:t>Sources of workplace motivation:  Achievement • Advancement • Belonging • Challenge • Contribution to society • Involvement • Financial reward • Growth and development • Intellectual interest • Job security • Pride in the organisation • Recognition and respect • Responsibility • Work environment Reynolds 200</a:t>
            </a:r>
          </a:p>
        </p:txBody>
      </p:sp>
      <p:sp>
        <p:nvSpPr>
          <p:cNvPr id="4" name="Slide Number Placeholder 3"/>
          <p:cNvSpPr>
            <a:spLocks noGrp="1"/>
          </p:cNvSpPr>
          <p:nvPr>
            <p:ph type="sldNum" sz="quarter" idx="5"/>
          </p:nvPr>
        </p:nvSpPr>
        <p:spPr/>
        <p:txBody>
          <a:bodyPr/>
          <a:lstStyle/>
          <a:p>
            <a:fld id="{15E43DBC-073C-4AB9-9B7E-763DDAD352F9}" type="slidenum">
              <a:rPr lang="en-GB" smtClean="0"/>
              <a:t>39</a:t>
            </a:fld>
            <a:endParaRPr lang="en-GB"/>
          </a:p>
        </p:txBody>
      </p:sp>
    </p:spTree>
    <p:extLst>
      <p:ext uri="{BB962C8B-B14F-4D97-AF65-F5344CB8AC3E}">
        <p14:creationId xmlns:p14="http://schemas.microsoft.com/office/powerpoint/2010/main" val="11611152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40</a:t>
            </a:fld>
            <a:endParaRPr lang="en-GB"/>
          </a:p>
        </p:txBody>
      </p:sp>
    </p:spTree>
    <p:extLst>
      <p:ext uri="{BB962C8B-B14F-4D97-AF65-F5344CB8AC3E}">
        <p14:creationId xmlns:p14="http://schemas.microsoft.com/office/powerpoint/2010/main" val="42773389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KZjKY9I6UYE?feature=oembed" TargetMode="Externa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pd.org/uk/knowledge/case-studies/clair-staines-building-employee-engagement/"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a:t>
            </a:r>
            <a:br>
              <a:rPr lang="en-GB" i="1" dirty="0">
                <a:solidFill>
                  <a:schemeClr val="bg1"/>
                </a:solidFill>
              </a:rPr>
            </a:br>
            <a:br>
              <a:rPr lang="en-GB" i="1" dirty="0">
                <a:solidFill>
                  <a:schemeClr val="bg1"/>
                </a:solidFill>
              </a:rPr>
            </a:br>
            <a:r>
              <a:rPr lang="en-GB" sz="3100" i="1" dirty="0">
                <a:solidFill>
                  <a:schemeClr val="bg1"/>
                </a:solidFill>
              </a:rPr>
              <a:t>Rhiannon Akers, January 2026</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057C7-EF5A-46EA-E04C-A56EA2E2ACB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AEFEBE5-43D7-6D79-9ED2-E17D5DFBBF3C}"/>
              </a:ext>
            </a:extLst>
          </p:cNvPr>
          <p:cNvSpPr txBox="1"/>
          <p:nvPr/>
        </p:nvSpPr>
        <p:spPr>
          <a:xfrm>
            <a:off x="1180730" y="849442"/>
            <a:ext cx="688019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Task 1 – Main findings</a:t>
            </a:r>
          </a:p>
        </p:txBody>
      </p:sp>
      <p:sp>
        <p:nvSpPr>
          <p:cNvPr id="3" name="TextBox 2">
            <a:extLst>
              <a:ext uri="{FF2B5EF4-FFF2-40B4-BE49-F238E27FC236}">
                <a16:creationId xmlns:a16="http://schemas.microsoft.com/office/drawing/2014/main" id="{99E673B0-82BD-6486-6C0F-CF5317D5FAF5}"/>
              </a:ext>
            </a:extLst>
          </p:cNvPr>
          <p:cNvSpPr txBox="1"/>
          <p:nvPr/>
        </p:nvSpPr>
        <p:spPr>
          <a:xfrm>
            <a:off x="284086" y="1434217"/>
            <a:ext cx="8762259" cy="5447645"/>
          </a:xfrm>
          <a:prstGeom prst="rect">
            <a:avLst/>
          </a:prstGeom>
          <a:noFill/>
        </p:spPr>
        <p:txBody>
          <a:bodyPr wrap="square">
            <a:spAutoFit/>
          </a:bodyPr>
          <a:lstStyle/>
          <a:p>
            <a:r>
              <a:rPr lang="en-GB" sz="1600" b="1" dirty="0"/>
              <a:t>2.1 Culture analysis</a:t>
            </a:r>
            <a:r>
              <a:rPr lang="en-GB" sz="1600" dirty="0"/>
              <a:t> </a:t>
            </a:r>
          </a:p>
          <a:p>
            <a:r>
              <a:rPr lang="en-GB" sz="1600" dirty="0"/>
              <a:t>Use at least one model to critically analyse your organisation’s culture and to what extent your organisation provides ‘good work’. This should include an evaluation of the organisational benefits of a positive culture. </a:t>
            </a:r>
          </a:p>
          <a:p>
            <a:endParaRPr lang="en-GB" sz="1600" dirty="0"/>
          </a:p>
          <a:p>
            <a:r>
              <a:rPr lang="en-GB" sz="1600" b="1" dirty="0"/>
              <a:t>2.2 Critical analysis of ORGANISATION’s strategic approach to ensuring ‘good work’ </a:t>
            </a:r>
            <a:r>
              <a:rPr lang="en-GB" sz="1600" dirty="0"/>
              <a:t> </a:t>
            </a:r>
          </a:p>
          <a:p>
            <a:r>
              <a:rPr lang="en-GB" sz="1600" dirty="0"/>
              <a:t>Select at least three elements of ‘good work’ to focus on. You could include further sub-headings here to help to structure your work. Reminder of the elements are as follows:</a:t>
            </a:r>
          </a:p>
          <a:p>
            <a:pPr marL="285750" lvl="0" indent="-285750">
              <a:buFont typeface="Arial" panose="020B0604020202020204" pitchFamily="34" charset="0"/>
              <a:buChar char="•"/>
            </a:pPr>
            <a:r>
              <a:rPr lang="en-GB" sz="1600" dirty="0"/>
              <a:t>is fairly rewarded  </a:t>
            </a:r>
          </a:p>
          <a:p>
            <a:pPr marL="285750" lvl="0" indent="-285750">
              <a:buFont typeface="Arial" panose="020B0604020202020204" pitchFamily="34" charset="0"/>
              <a:buChar char="•"/>
            </a:pPr>
            <a:r>
              <a:rPr lang="en-GB" sz="1600" dirty="0"/>
              <a:t>gives people the means to securely make a living  </a:t>
            </a:r>
          </a:p>
          <a:p>
            <a:pPr marL="285750" lvl="0" indent="-285750">
              <a:buFont typeface="Arial" panose="020B0604020202020204" pitchFamily="34" charset="0"/>
              <a:buChar char="•"/>
            </a:pPr>
            <a:r>
              <a:rPr lang="en-GB" sz="1600" dirty="0"/>
              <a:t>provides opportunities to develop skills and a career and gives a sense of fulfilment  </a:t>
            </a:r>
          </a:p>
          <a:p>
            <a:pPr marL="285750" lvl="0" indent="-285750">
              <a:buFont typeface="Arial" panose="020B0604020202020204" pitchFamily="34" charset="0"/>
              <a:buChar char="•"/>
            </a:pPr>
            <a:r>
              <a:rPr lang="en-GB" sz="1600" dirty="0"/>
              <a:t>delivers a supportive environment with constructive relationships  </a:t>
            </a:r>
          </a:p>
          <a:p>
            <a:pPr marL="285750" lvl="0" indent="-285750">
              <a:buFont typeface="Arial" panose="020B0604020202020204" pitchFamily="34" charset="0"/>
              <a:buChar char="•"/>
            </a:pPr>
            <a:r>
              <a:rPr lang="en-GB" sz="1600" dirty="0"/>
              <a:t>allows for work–life balance  </a:t>
            </a:r>
          </a:p>
          <a:p>
            <a:pPr marL="285750" lvl="0" indent="-285750">
              <a:buFont typeface="Arial" panose="020B0604020202020204" pitchFamily="34" charset="0"/>
              <a:buChar char="•"/>
            </a:pPr>
            <a:r>
              <a:rPr lang="en-GB" sz="1600" dirty="0"/>
              <a:t>is physically and mentally healthy for people  </a:t>
            </a:r>
          </a:p>
          <a:p>
            <a:pPr marL="285750" lvl="0" indent="-285750">
              <a:buFont typeface="Arial" panose="020B0604020202020204" pitchFamily="34" charset="0"/>
              <a:buChar char="•"/>
            </a:pPr>
            <a:r>
              <a:rPr lang="en-GB" sz="1600" dirty="0"/>
              <a:t>gives people the voice and choice they need to shape their working lives  </a:t>
            </a:r>
          </a:p>
          <a:p>
            <a:pPr marL="285750" lvl="0" indent="-285750">
              <a:buFont typeface="Arial" panose="020B0604020202020204" pitchFamily="34" charset="0"/>
              <a:buChar char="•"/>
            </a:pPr>
            <a:r>
              <a:rPr lang="en-GB" sz="1600" dirty="0"/>
              <a:t>is accessible to all</a:t>
            </a:r>
          </a:p>
          <a:p>
            <a:endParaRPr lang="en-GB" sz="2000" dirty="0"/>
          </a:p>
          <a:p>
            <a:endParaRPr lang="en-GB" sz="2000" dirty="0"/>
          </a:p>
          <a:p>
            <a:endParaRPr lang="en-GB" sz="2000" dirty="0"/>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4016315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0CD28-1F4D-FD60-45B4-9B9CD1982D9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FA9D4BE-B0CE-F87E-1EBB-0E91F5545D7F}"/>
              </a:ext>
            </a:extLst>
          </p:cNvPr>
          <p:cNvSpPr txBox="1"/>
          <p:nvPr/>
        </p:nvSpPr>
        <p:spPr>
          <a:xfrm>
            <a:off x="1180730" y="849442"/>
            <a:ext cx="688019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Writing your analysis</a:t>
            </a:r>
          </a:p>
        </p:txBody>
      </p:sp>
      <p:sp>
        <p:nvSpPr>
          <p:cNvPr id="3" name="TextBox 2">
            <a:extLst>
              <a:ext uri="{FF2B5EF4-FFF2-40B4-BE49-F238E27FC236}">
                <a16:creationId xmlns:a16="http://schemas.microsoft.com/office/drawing/2014/main" id="{1C974CF1-67C5-1E9D-CD5B-BB658436DEB9}"/>
              </a:ext>
            </a:extLst>
          </p:cNvPr>
          <p:cNvSpPr txBox="1"/>
          <p:nvPr/>
        </p:nvSpPr>
        <p:spPr>
          <a:xfrm>
            <a:off x="257453" y="1434217"/>
            <a:ext cx="8762259" cy="5355312"/>
          </a:xfrm>
          <a:prstGeom prst="rect">
            <a:avLst/>
          </a:prstGeom>
          <a:noFill/>
        </p:spPr>
        <p:txBody>
          <a:bodyPr wrap="square">
            <a:spAutoFit/>
          </a:bodyPr>
          <a:lstStyle/>
          <a:p>
            <a:r>
              <a:rPr lang="en-GB" b="1" dirty="0"/>
              <a:t>Develop a clear argument: </a:t>
            </a:r>
            <a:r>
              <a:rPr lang="en-GB" dirty="0"/>
              <a:t>Make a specific claim about the culture (e.g. “The organisation displays a strong performance‑driven culture that undermines psychological safety”) and use evidence to support it.​</a:t>
            </a:r>
          </a:p>
          <a:p>
            <a:endParaRPr lang="en-GB" dirty="0"/>
          </a:p>
          <a:p>
            <a:r>
              <a:rPr lang="en-GB" b="1" dirty="0"/>
              <a:t>Integrate examples, </a:t>
            </a:r>
            <a:r>
              <a:rPr lang="en-GB" dirty="0"/>
              <a:t>not just quotes: Use concrete incidents, stories, and observed practices to illustrate cultural assumptions and their effects on behaviour and outcomes.​</a:t>
            </a:r>
          </a:p>
          <a:p>
            <a:endParaRPr lang="en-GB" dirty="0"/>
          </a:p>
          <a:p>
            <a:r>
              <a:rPr lang="en-GB" b="1" dirty="0"/>
              <a:t>Evaluate implications: </a:t>
            </a:r>
            <a:r>
              <a:rPr lang="en-GB" dirty="0"/>
              <a:t>Explicitly link cultural features to outcomes such as engagement, turnover, wellbeing, diversity, or change readiness, and discuss both positive and negative implications.</a:t>
            </a:r>
          </a:p>
          <a:p>
            <a:endParaRPr lang="en-GB" dirty="0"/>
          </a:p>
          <a:p>
            <a:r>
              <a:rPr lang="en-GB" b="1" dirty="0"/>
              <a:t>Draw conclusions from your analysis.</a:t>
            </a:r>
          </a:p>
          <a:p>
            <a:r>
              <a:rPr lang="en-GB" sz="1600" b="1" dirty="0"/>
              <a:t> </a:t>
            </a:r>
            <a:endParaRPr lang="en-GB" sz="1600" dirty="0"/>
          </a:p>
          <a:p>
            <a:endParaRPr lang="en-GB" sz="2000" dirty="0"/>
          </a:p>
          <a:p>
            <a:endParaRPr lang="en-GB" sz="2000" dirty="0"/>
          </a:p>
          <a:p>
            <a:endParaRPr lang="en-GB" sz="2000" dirty="0"/>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1106227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08773-333D-A6C9-E6F8-97F61D0E731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56DE82E-654C-57EB-DB79-CB445BB737F1}"/>
              </a:ext>
            </a:extLst>
          </p:cNvPr>
          <p:cNvSpPr txBox="1"/>
          <p:nvPr/>
        </p:nvSpPr>
        <p:spPr>
          <a:xfrm>
            <a:off x="1180730" y="849442"/>
            <a:ext cx="688019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General pointers</a:t>
            </a:r>
          </a:p>
        </p:txBody>
      </p:sp>
      <p:sp>
        <p:nvSpPr>
          <p:cNvPr id="3" name="TextBox 2">
            <a:extLst>
              <a:ext uri="{FF2B5EF4-FFF2-40B4-BE49-F238E27FC236}">
                <a16:creationId xmlns:a16="http://schemas.microsoft.com/office/drawing/2014/main" id="{2A6AE262-4811-5459-76F3-EA4E5C98CDE5}"/>
              </a:ext>
            </a:extLst>
          </p:cNvPr>
          <p:cNvSpPr txBox="1"/>
          <p:nvPr/>
        </p:nvSpPr>
        <p:spPr>
          <a:xfrm>
            <a:off x="978774" y="1719807"/>
            <a:ext cx="7417272" cy="3970318"/>
          </a:xfrm>
          <a:prstGeom prst="rect">
            <a:avLst/>
          </a:prstGeom>
          <a:noFill/>
        </p:spPr>
        <p:txBody>
          <a:bodyPr wrap="square">
            <a:spAutoFit/>
          </a:bodyPr>
          <a:lstStyle/>
          <a:p>
            <a:r>
              <a:rPr lang="en-GB" sz="2000" dirty="0"/>
              <a:t>Include an Executive Summary at the start of your report to provide an overview (excluded from word count).</a:t>
            </a:r>
          </a:p>
          <a:p>
            <a:endParaRPr lang="en-GB" sz="2000" dirty="0"/>
          </a:p>
          <a:p>
            <a:r>
              <a:rPr lang="en-GB" sz="2000" dirty="0"/>
              <a:t>If using images, label them as Figure 1, Figure 2 and so on.</a:t>
            </a:r>
          </a:p>
          <a:p>
            <a:endParaRPr lang="en-GB" sz="2000" dirty="0"/>
          </a:p>
          <a:p>
            <a:r>
              <a:rPr lang="en-GB" sz="2000" dirty="0"/>
              <a:t>Example declaration: </a:t>
            </a:r>
            <a:r>
              <a:rPr lang="en-GB" sz="2000" i="1" dirty="0"/>
              <a:t>I can confirm that this submission is my own work. All information taken from other sources has been properly cited and acknowledged </a:t>
            </a:r>
            <a:r>
              <a:rPr lang="en-GB" sz="2000" dirty="0"/>
              <a:t>(excluded from word count).</a:t>
            </a:r>
          </a:p>
          <a:p>
            <a:endParaRPr lang="en-GB" sz="2000" dirty="0"/>
          </a:p>
          <a:p>
            <a:endParaRPr lang="en-GB" sz="2000" dirty="0"/>
          </a:p>
          <a:p>
            <a:endParaRPr lang="en-GB" sz="2000" dirty="0"/>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3007651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Strategy defined</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955203"/>
          </a:xfrm>
          <a:prstGeom prst="rect">
            <a:avLst/>
          </a:prstGeom>
          <a:noFill/>
        </p:spPr>
        <p:txBody>
          <a:bodyPr wrap="square">
            <a:spAutoFit/>
          </a:bodyPr>
          <a:lstStyle/>
          <a:p>
            <a:pPr marL="457200" indent="-457200">
              <a:buFont typeface="Arial" panose="020B0604020202020204" pitchFamily="34" charset="0"/>
              <a:buChar char="•"/>
            </a:pPr>
            <a:r>
              <a:rPr lang="en-GB" sz="2400" dirty="0"/>
              <a:t>‘Strategy is a rational decision-making process in which the organisations' resources are matched with opportunities arising from the competitive environment’ (</a:t>
            </a:r>
            <a:r>
              <a:rPr lang="en-GB" sz="2400" dirty="0" err="1"/>
              <a:t>Hseih</a:t>
            </a:r>
            <a:r>
              <a:rPr lang="en-GB" sz="2400" dirty="0"/>
              <a:t> and Chen, 2011, p17)</a:t>
            </a:r>
          </a:p>
          <a:p>
            <a:pPr marL="457200" indent="-457200">
              <a:buFont typeface="Arial" panose="020B0604020202020204" pitchFamily="34" charset="0"/>
              <a:buChar char="•"/>
            </a:pPr>
            <a:r>
              <a:rPr lang="en-GB" sz="2400" dirty="0"/>
              <a:t>Porter’s generic analysis – cost leadership strategy, differentiation strategy, focus strategy</a:t>
            </a:r>
          </a:p>
          <a:p>
            <a:pPr marL="457200" indent="-457200">
              <a:buFont typeface="Arial" panose="020B0604020202020204" pitchFamily="34" charset="0"/>
              <a:buChar char="•"/>
            </a:pPr>
            <a:r>
              <a:rPr lang="en-GB" sz="2400" dirty="0"/>
              <a:t>Porter argues that whichever strategy is adopted, it has to be clear and well defined. </a:t>
            </a:r>
          </a:p>
          <a:p>
            <a:pPr marL="457200" indent="-457200">
              <a:buFont typeface="Arial" panose="020B0604020202020204" pitchFamily="34" charset="0"/>
              <a:buChar char="•"/>
            </a:pPr>
            <a:r>
              <a:rPr lang="en-GB" sz="2400" dirty="0"/>
              <a:t>What do you know about the strategies within your own organisation? Are the business and people strategy aligned? Discuss in groups. </a:t>
            </a:r>
          </a:p>
          <a:p>
            <a:pPr marL="457200" indent="-457200">
              <a:buFont typeface="Arial" panose="020B0604020202020204" pitchFamily="34" charset="0"/>
              <a:buChar char="•"/>
            </a:pPr>
            <a:endParaRPr lang="en-GB" sz="2400" dirty="0"/>
          </a:p>
          <a:p>
            <a:endParaRPr lang="en-GB" sz="2800" dirty="0"/>
          </a:p>
        </p:txBody>
      </p:sp>
    </p:spTree>
    <p:extLst>
      <p:ext uri="{BB962C8B-B14F-4D97-AF65-F5344CB8AC3E}">
        <p14:creationId xmlns:p14="http://schemas.microsoft.com/office/powerpoint/2010/main" val="2589730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1180730" y="849442"/>
            <a:ext cx="688019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Recap of learning outcomes so far</a:t>
            </a:r>
          </a:p>
        </p:txBody>
      </p:sp>
      <p:sp>
        <p:nvSpPr>
          <p:cNvPr id="3" name="TextBox 2">
            <a:extLst>
              <a:ext uri="{FF2B5EF4-FFF2-40B4-BE49-F238E27FC236}">
                <a16:creationId xmlns:a16="http://schemas.microsoft.com/office/drawing/2014/main" id="{A67C5A7E-BC0E-637B-DEC3-000153410974}"/>
              </a:ext>
            </a:extLst>
          </p:cNvPr>
          <p:cNvSpPr txBox="1"/>
          <p:nvPr/>
        </p:nvSpPr>
        <p:spPr>
          <a:xfrm>
            <a:off x="978774" y="1719807"/>
            <a:ext cx="7417272" cy="4462760"/>
          </a:xfrm>
          <a:prstGeom prst="rect">
            <a:avLst/>
          </a:prstGeom>
          <a:noFill/>
        </p:spPr>
        <p:txBody>
          <a:bodyPr wrap="square">
            <a:spAutoFit/>
          </a:bodyPr>
          <a:lstStyle/>
          <a:p>
            <a:r>
              <a:rPr lang="en-GB" sz="3600" dirty="0"/>
              <a:t>1. What culture is and why it is important.</a:t>
            </a:r>
          </a:p>
          <a:p>
            <a:r>
              <a:rPr lang="en-GB" sz="3600" dirty="0"/>
              <a:t>2. Models to analyse and explain culture and organisational behaviour.</a:t>
            </a:r>
          </a:p>
          <a:p>
            <a:r>
              <a:rPr lang="en-GB" sz="3600" dirty="0"/>
              <a:t>3. Different theories about human behaviour.</a:t>
            </a:r>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3557115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8280636" cy="4524315"/>
          </a:xfrm>
          <a:prstGeom prst="rect">
            <a:avLst/>
          </a:prstGeom>
          <a:noFill/>
        </p:spPr>
        <p:txBody>
          <a:bodyPr wrap="square">
            <a:spAutoFit/>
          </a:bodyPr>
          <a:lstStyle/>
          <a:p>
            <a:r>
              <a:rPr lang="en-GB" sz="3200" dirty="0"/>
              <a:t>How to motivate and engage employees:</a:t>
            </a:r>
          </a:p>
          <a:p>
            <a:endParaRPr lang="en-GB" sz="3200" dirty="0"/>
          </a:p>
          <a:p>
            <a:pPr marL="914400" lvl="1" indent="-457200">
              <a:buFont typeface="Arial" panose="020B0604020202020204" pitchFamily="34" charset="0"/>
              <a:buChar char="•"/>
            </a:pPr>
            <a:r>
              <a:rPr lang="en-GB" sz="3200" dirty="0"/>
              <a:t>What is employee engagement?</a:t>
            </a:r>
          </a:p>
          <a:p>
            <a:pPr marL="914400" lvl="1" indent="-457200">
              <a:buFont typeface="Arial" panose="020B0604020202020204" pitchFamily="34" charset="0"/>
              <a:buChar char="•"/>
            </a:pPr>
            <a:r>
              <a:rPr lang="en-GB" sz="3200" dirty="0"/>
              <a:t>What are the benefits?</a:t>
            </a:r>
          </a:p>
          <a:p>
            <a:pPr marL="914400" lvl="1" indent="-457200">
              <a:buFont typeface="Arial" panose="020B0604020202020204" pitchFamily="34" charset="0"/>
              <a:buChar char="•"/>
            </a:pPr>
            <a:r>
              <a:rPr lang="en-GB" sz="3200" dirty="0"/>
              <a:t>How to build an engaged and motivated workforce</a:t>
            </a:r>
          </a:p>
          <a:p>
            <a:pPr marL="914400" lvl="1" indent="-457200">
              <a:buFont typeface="Arial" panose="020B0604020202020204" pitchFamily="34" charset="0"/>
              <a:buChar char="•"/>
            </a:pPr>
            <a:r>
              <a:rPr lang="en-GB" sz="3200" dirty="0"/>
              <a:t>Work motivation theories</a:t>
            </a:r>
          </a:p>
          <a:p>
            <a:endParaRPr lang="en-GB" sz="3200" dirty="0"/>
          </a:p>
          <a:p>
            <a:endParaRPr lang="en-GB" sz="3200" dirty="0"/>
          </a:p>
        </p:txBody>
      </p:sp>
    </p:spTree>
    <p:extLst>
      <p:ext uri="{BB962C8B-B14F-4D97-AF65-F5344CB8AC3E}">
        <p14:creationId xmlns:p14="http://schemas.microsoft.com/office/powerpoint/2010/main" val="2760077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Employee Engagement</a:t>
            </a:r>
          </a:p>
        </p:txBody>
      </p:sp>
      <p:pic>
        <p:nvPicPr>
          <p:cNvPr id="4" name="Picture 3" descr="A blue rectangular card with a qr code&#10;&#10;AI-generated content may be incorrect.">
            <a:extLst>
              <a:ext uri="{FF2B5EF4-FFF2-40B4-BE49-F238E27FC236}">
                <a16:creationId xmlns:a16="http://schemas.microsoft.com/office/drawing/2014/main" id="{F96C6DAA-A634-70E0-19A7-0548F787EB25}"/>
              </a:ext>
            </a:extLst>
          </p:cNvPr>
          <p:cNvPicPr>
            <a:picLocks noChangeAspect="1"/>
          </p:cNvPicPr>
          <p:nvPr/>
        </p:nvPicPr>
        <p:blipFill>
          <a:blip r:embed="rId3"/>
          <a:stretch>
            <a:fillRect/>
          </a:stretch>
        </p:blipFill>
        <p:spPr>
          <a:xfrm>
            <a:off x="3204839" y="1724569"/>
            <a:ext cx="2437983" cy="3408861"/>
          </a:xfrm>
          <a:prstGeom prst="rect">
            <a:avLst/>
          </a:prstGeom>
        </p:spPr>
      </p:pic>
    </p:spTree>
    <p:extLst>
      <p:ext uri="{BB962C8B-B14F-4D97-AF65-F5344CB8AC3E}">
        <p14:creationId xmlns:p14="http://schemas.microsoft.com/office/powerpoint/2010/main" val="34265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87EF6-E7A0-79B1-DCCB-7E4621E9A4A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4BAD5AF-89E4-A245-ADF3-009DCF400F9D}"/>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a:latin typeface="+mj-lt"/>
                <a:ea typeface="+mj-ea"/>
                <a:cs typeface="+mj-cs"/>
              </a:rPr>
              <a:t>What is Employee Engagement? (CIPD, 2025)</a:t>
            </a:r>
          </a:p>
        </p:txBody>
      </p:sp>
      <p:sp>
        <p:nvSpPr>
          <p:cNvPr id="5" name="TextBox 4">
            <a:extLst>
              <a:ext uri="{FF2B5EF4-FFF2-40B4-BE49-F238E27FC236}">
                <a16:creationId xmlns:a16="http://schemas.microsoft.com/office/drawing/2014/main" id="{3992FB7A-7A28-3DF9-2D31-57D7123E556E}"/>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a:t>Kahn (1990) first defined it as when people express themselves physically, cognitively, and emotionally while performing their roles.</a:t>
            </a:r>
          </a:p>
          <a:p>
            <a:pPr marL="342900" indent="-342900">
              <a:lnSpc>
                <a:spcPct val="90000"/>
              </a:lnSpc>
              <a:spcBef>
                <a:spcPct val="20000"/>
              </a:spcBef>
              <a:buFont typeface="Arial" pitchFamily="34" charset="0"/>
              <a:buChar char="•"/>
            </a:pPr>
            <a:r>
              <a:rPr lang="en-US"/>
              <a:t>This state leads to discretionary effort – employees willingly go “above and beyond.”</a:t>
            </a:r>
          </a:p>
          <a:p>
            <a:pPr marL="342900" indent="-342900">
              <a:lnSpc>
                <a:spcPct val="90000"/>
              </a:lnSpc>
              <a:spcBef>
                <a:spcPct val="20000"/>
              </a:spcBef>
              <a:buFont typeface="Arial" pitchFamily="34" charset="0"/>
              <a:buChar char="•"/>
            </a:pPr>
            <a:r>
              <a:rPr lang="en-US"/>
              <a:t>Engagement is not the same as job satisfaction, job quality, or management practices – though it interacts with all three.</a:t>
            </a:r>
          </a:p>
          <a:p>
            <a:pPr marL="342900" indent="-342900">
              <a:lnSpc>
                <a:spcPct val="90000"/>
              </a:lnSpc>
              <a:spcBef>
                <a:spcPct val="20000"/>
              </a:spcBef>
              <a:buFont typeface="Arial" pitchFamily="34" charset="0"/>
              <a:buChar char="•"/>
            </a:pPr>
            <a:endParaRPr lang="en-US"/>
          </a:p>
          <a:p>
            <a:pPr marL="342900" indent="-342900">
              <a:lnSpc>
                <a:spcPct val="90000"/>
              </a:lnSpc>
              <a:spcBef>
                <a:spcPct val="20000"/>
              </a:spcBef>
              <a:buFont typeface="Arial" pitchFamily="34" charset="0"/>
              <a:buChar char="•"/>
            </a:pPr>
            <a:endParaRPr lang="en-US"/>
          </a:p>
        </p:txBody>
      </p:sp>
      <p:pic>
        <p:nvPicPr>
          <p:cNvPr id="3" name="Picture 2">
            <a:extLst>
              <a:ext uri="{FF2B5EF4-FFF2-40B4-BE49-F238E27FC236}">
                <a16:creationId xmlns:a16="http://schemas.microsoft.com/office/drawing/2014/main" id="{1CFDD5E2-B923-9E26-A16C-E472D855AA24}"/>
              </a:ext>
            </a:extLst>
          </p:cNvPr>
          <p:cNvPicPr>
            <a:picLocks noChangeAspect="1"/>
          </p:cNvPicPr>
          <p:nvPr/>
        </p:nvPicPr>
        <p:blipFill>
          <a:blip r:embed="rId3"/>
          <a:stretch>
            <a:fillRect/>
          </a:stretch>
        </p:blipFill>
        <p:spPr>
          <a:xfrm>
            <a:off x="4719221" y="1687191"/>
            <a:ext cx="4038600" cy="3069335"/>
          </a:xfrm>
          <a:prstGeom prst="rect">
            <a:avLst/>
          </a:prstGeom>
          <a:noFill/>
        </p:spPr>
      </p:pic>
    </p:spTree>
    <p:extLst>
      <p:ext uri="{BB962C8B-B14F-4D97-AF65-F5344CB8AC3E}">
        <p14:creationId xmlns:p14="http://schemas.microsoft.com/office/powerpoint/2010/main" val="1457139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34F959-7F24-F490-ECDC-70A93DE28EB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538E7C9-3E6D-893B-E097-417DA73C8606}"/>
              </a:ext>
            </a:extLst>
          </p:cNvPr>
          <p:cNvSpPr txBox="1"/>
          <p:nvPr/>
        </p:nvSpPr>
        <p:spPr>
          <a:xfrm>
            <a:off x="1130148" y="749171"/>
            <a:ext cx="72858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Gallup Q12 – what really matters</a:t>
            </a:r>
          </a:p>
        </p:txBody>
      </p:sp>
      <p:pic>
        <p:nvPicPr>
          <p:cNvPr id="4" name="Graphic 3" descr="Bullseye with solid fill">
            <a:extLst>
              <a:ext uri="{FF2B5EF4-FFF2-40B4-BE49-F238E27FC236}">
                <a16:creationId xmlns:a16="http://schemas.microsoft.com/office/drawing/2014/main" id="{0ED37DF6-7FA6-50AD-4EF0-B3B7897457A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587759" y="2755555"/>
            <a:ext cx="914400" cy="914400"/>
          </a:xfrm>
          <a:prstGeom prst="rect">
            <a:avLst/>
          </a:prstGeom>
        </p:spPr>
      </p:pic>
      <p:pic>
        <p:nvPicPr>
          <p:cNvPr id="7" name="Graphic 6" descr="Badge New with solid fill">
            <a:extLst>
              <a:ext uri="{FF2B5EF4-FFF2-40B4-BE49-F238E27FC236}">
                <a16:creationId xmlns:a16="http://schemas.microsoft.com/office/drawing/2014/main" id="{1194E96E-F51C-6A09-CFE5-9B074E897F3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63048" y="2755555"/>
            <a:ext cx="914400" cy="914400"/>
          </a:xfrm>
          <a:prstGeom prst="rect">
            <a:avLst/>
          </a:prstGeom>
        </p:spPr>
      </p:pic>
      <p:pic>
        <p:nvPicPr>
          <p:cNvPr id="9" name="Graphic 8" descr="Trophy with solid fill">
            <a:extLst>
              <a:ext uri="{FF2B5EF4-FFF2-40B4-BE49-F238E27FC236}">
                <a16:creationId xmlns:a16="http://schemas.microsoft.com/office/drawing/2014/main" id="{F5C9E674-E7B4-694B-1CBD-9354CA1FF65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315889" y="2755555"/>
            <a:ext cx="914400" cy="914400"/>
          </a:xfrm>
          <a:prstGeom prst="rect">
            <a:avLst/>
          </a:prstGeom>
        </p:spPr>
      </p:pic>
      <p:pic>
        <p:nvPicPr>
          <p:cNvPr id="11" name="Graphic 10" descr="Group success with solid fill">
            <a:extLst>
              <a:ext uri="{FF2B5EF4-FFF2-40B4-BE49-F238E27FC236}">
                <a16:creationId xmlns:a16="http://schemas.microsoft.com/office/drawing/2014/main" id="{DA8A15D1-7DBD-F888-5FB3-1F51DBDCC87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940504" y="2755555"/>
            <a:ext cx="914400" cy="914400"/>
          </a:xfrm>
          <a:prstGeom prst="rect">
            <a:avLst/>
          </a:prstGeom>
        </p:spPr>
      </p:pic>
      <p:pic>
        <p:nvPicPr>
          <p:cNvPr id="13" name="Graphic 12" descr="Arrow Up with solid fill">
            <a:extLst>
              <a:ext uri="{FF2B5EF4-FFF2-40B4-BE49-F238E27FC236}">
                <a16:creationId xmlns:a16="http://schemas.microsoft.com/office/drawing/2014/main" id="{BB42A8F6-756A-F102-3685-F6D7910925E3}"/>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215793" y="2755555"/>
            <a:ext cx="914400" cy="914400"/>
          </a:xfrm>
          <a:prstGeom prst="rect">
            <a:avLst/>
          </a:prstGeom>
        </p:spPr>
      </p:pic>
    </p:spTree>
    <p:extLst>
      <p:ext uri="{BB962C8B-B14F-4D97-AF65-F5344CB8AC3E}">
        <p14:creationId xmlns:p14="http://schemas.microsoft.com/office/powerpoint/2010/main" val="1326410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CAECAF-368D-C019-7366-E8A64FA56F0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46992EB-8E40-DF89-3F21-EBE0D71D7051}"/>
              </a:ext>
            </a:extLst>
          </p:cNvPr>
          <p:cNvSpPr txBox="1"/>
          <p:nvPr/>
        </p:nvSpPr>
        <p:spPr>
          <a:xfrm>
            <a:off x="1130148" y="749171"/>
            <a:ext cx="72858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Work engagement: </a:t>
            </a:r>
          </a:p>
          <a:p>
            <a:pPr algn="ctr"/>
            <a:r>
              <a:rPr lang="en-GB" sz="3600" b="1" dirty="0"/>
              <a:t>The Utrecht model</a:t>
            </a:r>
          </a:p>
        </p:txBody>
      </p:sp>
      <p:pic>
        <p:nvPicPr>
          <p:cNvPr id="4" name="Picture 3">
            <a:extLst>
              <a:ext uri="{FF2B5EF4-FFF2-40B4-BE49-F238E27FC236}">
                <a16:creationId xmlns:a16="http://schemas.microsoft.com/office/drawing/2014/main" id="{367DEB96-1B59-6799-C386-4400E61F2624}"/>
              </a:ext>
            </a:extLst>
          </p:cNvPr>
          <p:cNvPicPr>
            <a:picLocks noChangeAspect="1"/>
          </p:cNvPicPr>
          <p:nvPr/>
        </p:nvPicPr>
        <p:blipFill>
          <a:blip r:embed="rId3"/>
          <a:stretch>
            <a:fillRect/>
          </a:stretch>
        </p:blipFill>
        <p:spPr>
          <a:xfrm>
            <a:off x="1913138" y="2218870"/>
            <a:ext cx="5548544" cy="3407902"/>
          </a:xfrm>
          <a:prstGeom prst="rect">
            <a:avLst/>
          </a:prstGeom>
        </p:spPr>
      </p:pic>
    </p:spTree>
    <p:extLst>
      <p:ext uri="{BB962C8B-B14F-4D97-AF65-F5344CB8AC3E}">
        <p14:creationId xmlns:p14="http://schemas.microsoft.com/office/powerpoint/2010/main" val="1310050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3A380-90A4-1663-064A-C752F62CACE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CA39401-8C0A-8915-4571-616E21AC89B3}"/>
              </a:ext>
            </a:extLst>
          </p:cNvPr>
          <p:cNvSpPr txBox="1"/>
          <p:nvPr/>
        </p:nvSpPr>
        <p:spPr>
          <a:xfrm>
            <a:off x="1130148" y="749171"/>
            <a:ext cx="72858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Employee engagement: An evidence review</a:t>
            </a:r>
          </a:p>
        </p:txBody>
      </p:sp>
      <p:sp>
        <p:nvSpPr>
          <p:cNvPr id="5" name="TextBox 4">
            <a:extLst>
              <a:ext uri="{FF2B5EF4-FFF2-40B4-BE49-F238E27FC236}">
                <a16:creationId xmlns:a16="http://schemas.microsoft.com/office/drawing/2014/main" id="{DB2F4A23-E822-D119-DBD6-97975439E900}"/>
              </a:ext>
            </a:extLst>
          </p:cNvPr>
          <p:cNvSpPr txBox="1"/>
          <p:nvPr/>
        </p:nvSpPr>
        <p:spPr>
          <a:xfrm>
            <a:off x="863364" y="2139518"/>
            <a:ext cx="6957863" cy="3570208"/>
          </a:xfrm>
          <a:prstGeom prst="rect">
            <a:avLst/>
          </a:prstGeom>
          <a:noFill/>
        </p:spPr>
        <p:txBody>
          <a:bodyPr wrap="square">
            <a:spAutoFit/>
          </a:bodyPr>
          <a:lstStyle/>
          <a:p>
            <a:r>
              <a:rPr lang="en-GB" b="1" dirty="0"/>
              <a:t>Work engagement:</a:t>
            </a:r>
            <a:r>
              <a:rPr lang="en-GB" dirty="0"/>
              <a:t> whether people feel vigorous, dedicated and absorbed in their work, and other measures carrying the label ‘engagement’  </a:t>
            </a:r>
          </a:p>
          <a:p>
            <a:r>
              <a:rPr lang="en-GB" b="1" dirty="0"/>
              <a:t>Organisational commitment:</a:t>
            </a:r>
            <a:r>
              <a:rPr lang="en-GB" dirty="0"/>
              <a:t> in particular looking at employees’ psychological feelings (‘affective’ commitment)</a:t>
            </a:r>
          </a:p>
          <a:p>
            <a:r>
              <a:rPr lang="en-GB" b="1" dirty="0"/>
              <a:t>Organisational identification:</a:t>
            </a:r>
            <a:r>
              <a:rPr lang="en-GB" dirty="0"/>
              <a:t> how employees psychologically associate with their organisations</a:t>
            </a:r>
          </a:p>
          <a:p>
            <a:r>
              <a:rPr lang="en-GB" b="1" dirty="0"/>
              <a:t>Work motivation:</a:t>
            </a:r>
            <a:r>
              <a:rPr lang="en-GB" dirty="0"/>
              <a:t> factors that lead people to be interested and committed to their job.</a:t>
            </a:r>
          </a:p>
          <a:p>
            <a:endParaRPr lang="en-GB" sz="3200" dirty="0"/>
          </a:p>
          <a:p>
            <a:endParaRPr lang="en-GB" sz="3200" dirty="0"/>
          </a:p>
        </p:txBody>
      </p:sp>
    </p:spTree>
    <p:extLst>
      <p:ext uri="{BB962C8B-B14F-4D97-AF65-F5344CB8AC3E}">
        <p14:creationId xmlns:p14="http://schemas.microsoft.com/office/powerpoint/2010/main" val="3534799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C9FA47-9A19-294F-99D1-6615FD31013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20961C1-3D50-09B2-09F1-09EF7FC710C4}"/>
              </a:ext>
            </a:extLst>
          </p:cNvPr>
          <p:cNvSpPr txBox="1"/>
          <p:nvPr/>
        </p:nvSpPr>
        <p:spPr>
          <a:xfrm>
            <a:off x="1130148" y="749171"/>
            <a:ext cx="72858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UK workforce among Europe’s least engaged (Mayne, 2025) (1)</a:t>
            </a:r>
          </a:p>
        </p:txBody>
      </p:sp>
      <p:sp>
        <p:nvSpPr>
          <p:cNvPr id="5" name="TextBox 4">
            <a:extLst>
              <a:ext uri="{FF2B5EF4-FFF2-40B4-BE49-F238E27FC236}">
                <a16:creationId xmlns:a16="http://schemas.microsoft.com/office/drawing/2014/main" id="{E631C9E0-205F-6D57-F9AB-D1503ADA75A5}"/>
              </a:ext>
            </a:extLst>
          </p:cNvPr>
          <p:cNvSpPr txBox="1"/>
          <p:nvPr/>
        </p:nvSpPr>
        <p:spPr>
          <a:xfrm>
            <a:off x="863364" y="2139518"/>
            <a:ext cx="6957863" cy="3293209"/>
          </a:xfrm>
          <a:prstGeom prst="rect">
            <a:avLst/>
          </a:prstGeom>
          <a:noFill/>
        </p:spPr>
        <p:txBody>
          <a:bodyPr wrap="square">
            <a:spAutoFit/>
          </a:bodyPr>
          <a:lstStyle/>
          <a:p>
            <a:r>
              <a:rPr lang="en-GB" b="1" dirty="0"/>
              <a:t>UK engagement levels</a:t>
            </a:r>
          </a:p>
          <a:p>
            <a:endParaRPr lang="en-GB" dirty="0"/>
          </a:p>
          <a:p>
            <a:pPr marL="285750" indent="-285750">
              <a:buFont typeface="Arial" panose="020B0604020202020204" pitchFamily="34" charset="0"/>
              <a:buChar char="•"/>
            </a:pPr>
            <a:r>
              <a:rPr lang="en-GB" dirty="0"/>
              <a:t>Only 10% of UK workers are engaged, below the European average of 13%, placing the UK among Europe’s least engaged workforces.​</a:t>
            </a:r>
          </a:p>
          <a:p>
            <a:pPr marL="285750" indent="-285750">
              <a:buFont typeface="Arial" panose="020B0604020202020204" pitchFamily="34" charset="0"/>
              <a:buChar char="•"/>
            </a:pPr>
            <a:r>
              <a:rPr lang="en-GB" dirty="0"/>
              <a:t>The UK ranks second worst in Europe for work‑related sadness; 26% reported feeling sadness “a lot of the day,” up from 19% in 2021</a:t>
            </a:r>
          </a:p>
          <a:p>
            <a:endParaRPr lang="en-GB" sz="3200" dirty="0"/>
          </a:p>
          <a:p>
            <a:endParaRPr lang="en-GB" sz="3200" dirty="0"/>
          </a:p>
        </p:txBody>
      </p:sp>
    </p:spTree>
    <p:extLst>
      <p:ext uri="{BB962C8B-B14F-4D97-AF65-F5344CB8AC3E}">
        <p14:creationId xmlns:p14="http://schemas.microsoft.com/office/powerpoint/2010/main" val="235909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1C66C7-7DC2-8922-991F-382331B7E00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6267143-DE8F-8D7C-AF95-555CC9DCC08F}"/>
              </a:ext>
            </a:extLst>
          </p:cNvPr>
          <p:cNvSpPr txBox="1"/>
          <p:nvPr/>
        </p:nvSpPr>
        <p:spPr>
          <a:xfrm>
            <a:off x="1130148" y="749171"/>
            <a:ext cx="72858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UK workforce among Europe’s least engaged (Mayne, 2025) (2)</a:t>
            </a:r>
          </a:p>
        </p:txBody>
      </p:sp>
      <p:sp>
        <p:nvSpPr>
          <p:cNvPr id="5" name="TextBox 4">
            <a:extLst>
              <a:ext uri="{FF2B5EF4-FFF2-40B4-BE49-F238E27FC236}">
                <a16:creationId xmlns:a16="http://schemas.microsoft.com/office/drawing/2014/main" id="{81ED4E41-6A71-8A6B-C65A-18A758793D05}"/>
              </a:ext>
            </a:extLst>
          </p:cNvPr>
          <p:cNvSpPr txBox="1"/>
          <p:nvPr/>
        </p:nvSpPr>
        <p:spPr>
          <a:xfrm>
            <a:off x="863364" y="2139518"/>
            <a:ext cx="6957863" cy="3016210"/>
          </a:xfrm>
          <a:prstGeom prst="rect">
            <a:avLst/>
          </a:prstGeom>
          <a:noFill/>
        </p:spPr>
        <p:txBody>
          <a:bodyPr wrap="square">
            <a:spAutoFit/>
          </a:bodyPr>
          <a:lstStyle/>
          <a:p>
            <a:r>
              <a:rPr lang="en-GB" b="1" dirty="0"/>
              <a:t>Emotional strain and wellbeing</a:t>
            </a:r>
          </a:p>
          <a:p>
            <a:endParaRPr lang="en-GB" dirty="0"/>
          </a:p>
          <a:p>
            <a:pPr marL="285750" indent="-285750">
              <a:buFont typeface="Arial" panose="020B0604020202020204" pitchFamily="34" charset="0"/>
              <a:buChar char="•"/>
            </a:pPr>
            <a:r>
              <a:rPr lang="en-GB" dirty="0"/>
              <a:t>41% of UK workers report workplace stress, 17% frequently feel lonely, and 17% report feeling anger during the day.​</a:t>
            </a:r>
          </a:p>
          <a:p>
            <a:pPr marL="285750" indent="-285750">
              <a:buFont typeface="Arial" panose="020B0604020202020204" pitchFamily="34" charset="0"/>
              <a:buChar char="•"/>
            </a:pPr>
            <a:r>
              <a:rPr lang="en-GB" dirty="0"/>
              <a:t>Commentators link these patterns to poor appreciation, weak communication, and a lack of visible managerial engagement, which in turn harms productivity and mental health.</a:t>
            </a:r>
          </a:p>
          <a:p>
            <a:endParaRPr lang="en-GB" sz="3200" dirty="0"/>
          </a:p>
          <a:p>
            <a:endParaRPr lang="en-GB" sz="3200" dirty="0"/>
          </a:p>
        </p:txBody>
      </p:sp>
    </p:spTree>
    <p:extLst>
      <p:ext uri="{BB962C8B-B14F-4D97-AF65-F5344CB8AC3E}">
        <p14:creationId xmlns:p14="http://schemas.microsoft.com/office/powerpoint/2010/main" val="45315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FF6DA-BF2F-AE61-C428-26241147FB5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731C3EB-0EB7-29C4-212D-82AA50F4EE67}"/>
              </a:ext>
            </a:extLst>
          </p:cNvPr>
          <p:cNvSpPr txBox="1"/>
          <p:nvPr/>
        </p:nvSpPr>
        <p:spPr>
          <a:xfrm>
            <a:off x="1156781" y="740293"/>
            <a:ext cx="72858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UK workforce among Europe’s least engaged (Mayne, 2025) (3)</a:t>
            </a:r>
          </a:p>
        </p:txBody>
      </p:sp>
      <p:sp>
        <p:nvSpPr>
          <p:cNvPr id="5" name="TextBox 4">
            <a:extLst>
              <a:ext uri="{FF2B5EF4-FFF2-40B4-BE49-F238E27FC236}">
                <a16:creationId xmlns:a16="http://schemas.microsoft.com/office/drawing/2014/main" id="{D87EE54A-4A90-AB0F-1BA4-939CF104EF7E}"/>
              </a:ext>
            </a:extLst>
          </p:cNvPr>
          <p:cNvSpPr txBox="1"/>
          <p:nvPr/>
        </p:nvSpPr>
        <p:spPr>
          <a:xfrm>
            <a:off x="863364" y="2139518"/>
            <a:ext cx="6957863" cy="4339650"/>
          </a:xfrm>
          <a:prstGeom prst="rect">
            <a:avLst/>
          </a:prstGeom>
          <a:noFill/>
        </p:spPr>
        <p:txBody>
          <a:bodyPr wrap="square">
            <a:spAutoFit/>
          </a:bodyPr>
          <a:lstStyle/>
          <a:p>
            <a:r>
              <a:rPr lang="en-GB" b="1" dirty="0"/>
              <a:t>Central role – and burnout – of managers</a:t>
            </a:r>
          </a:p>
          <a:p>
            <a:endParaRPr lang="en-GB" dirty="0"/>
          </a:p>
          <a:p>
            <a:pPr marL="285750" indent="-285750">
              <a:buFont typeface="Arial" panose="020B0604020202020204" pitchFamily="34" charset="0"/>
              <a:buChar char="•"/>
            </a:pPr>
            <a:r>
              <a:rPr lang="en-GB" dirty="0"/>
              <a:t>Gallup estimates around 70% of team engagement is attributable to the manager; when managers are disengaged or burned out, team performance and wellbeing deteriorate and turnover rises.​</a:t>
            </a:r>
          </a:p>
          <a:p>
            <a:pPr marL="285750" indent="-285750">
              <a:buFont typeface="Arial" panose="020B0604020202020204" pitchFamily="34" charset="0"/>
              <a:buChar char="•"/>
            </a:pPr>
            <a:r>
              <a:rPr lang="en-GB" dirty="0"/>
              <a:t>Many managers feel squeezed between cost‑cutting pressures from leaders and rising employee needs, with younger and female managers facing extra bias, scrutiny and work–life pressures.</a:t>
            </a:r>
          </a:p>
          <a:p>
            <a:br>
              <a:rPr lang="en-GB" sz="3200" dirty="0"/>
            </a:br>
            <a:endParaRPr lang="en-GB" sz="3200" dirty="0"/>
          </a:p>
          <a:p>
            <a:endParaRPr lang="en-GB" sz="3200" dirty="0"/>
          </a:p>
        </p:txBody>
      </p:sp>
    </p:spTree>
    <p:extLst>
      <p:ext uri="{BB962C8B-B14F-4D97-AF65-F5344CB8AC3E}">
        <p14:creationId xmlns:p14="http://schemas.microsoft.com/office/powerpoint/2010/main" val="566360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CC94C-CBB3-9C62-1F9F-9679E64CD5C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C7C4ED7-DD64-7B46-CE5E-A76A671C2F1B}"/>
              </a:ext>
            </a:extLst>
          </p:cNvPr>
          <p:cNvSpPr txBox="1"/>
          <p:nvPr/>
        </p:nvSpPr>
        <p:spPr>
          <a:xfrm>
            <a:off x="1156781" y="740293"/>
            <a:ext cx="72858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UK workforce among Europe’s least engaged (Mayne, 2025) (4)</a:t>
            </a:r>
          </a:p>
        </p:txBody>
      </p:sp>
      <p:sp>
        <p:nvSpPr>
          <p:cNvPr id="5" name="TextBox 4">
            <a:extLst>
              <a:ext uri="{FF2B5EF4-FFF2-40B4-BE49-F238E27FC236}">
                <a16:creationId xmlns:a16="http://schemas.microsoft.com/office/drawing/2014/main" id="{72C940F5-FDF5-4B93-9131-66434E5DAFD3}"/>
              </a:ext>
            </a:extLst>
          </p:cNvPr>
          <p:cNvSpPr txBox="1"/>
          <p:nvPr/>
        </p:nvSpPr>
        <p:spPr>
          <a:xfrm>
            <a:off x="863364" y="2139518"/>
            <a:ext cx="6957863" cy="3416320"/>
          </a:xfrm>
          <a:prstGeom prst="rect">
            <a:avLst/>
          </a:prstGeom>
          <a:noFill/>
        </p:spPr>
        <p:txBody>
          <a:bodyPr wrap="square">
            <a:spAutoFit/>
          </a:bodyPr>
          <a:lstStyle/>
          <a:p>
            <a:r>
              <a:rPr lang="en-GB" b="1" dirty="0"/>
              <a:t>Costs and recommended actions</a:t>
            </a:r>
          </a:p>
          <a:p>
            <a:endParaRPr lang="en-GB" dirty="0"/>
          </a:p>
          <a:p>
            <a:pPr marL="285750" indent="-285750">
              <a:buFont typeface="Arial" panose="020B0604020202020204" pitchFamily="34" charset="0"/>
              <a:buChar char="•"/>
            </a:pPr>
            <a:r>
              <a:rPr lang="en-GB" dirty="0"/>
              <a:t>Declining engagement is estimated to have cost the global economy $438 billion in lost productivity last year.​</a:t>
            </a:r>
          </a:p>
          <a:p>
            <a:pPr marL="285750" indent="-285750">
              <a:buFont typeface="Arial" panose="020B0604020202020204" pitchFamily="34" charset="0"/>
              <a:buChar char="•"/>
            </a:pPr>
            <a:r>
              <a:rPr lang="en-GB" dirty="0"/>
              <a:t>Less than 44% of managers worldwide have received formal training; providing training increases managers’ “thriving” from 28% to 34%.​</a:t>
            </a:r>
          </a:p>
          <a:p>
            <a:pPr marL="285750" indent="-285750">
              <a:buFont typeface="Arial" panose="020B0604020202020204" pitchFamily="34" charset="0"/>
              <a:buChar char="•"/>
            </a:pPr>
            <a:r>
              <a:rPr lang="en-GB" dirty="0"/>
              <a:t>The report urges investment in management training (especially coaching and communication), regular employee surveys with visible follow‑through, and HR acting as a bridge to ensure employee voice, clarity and appreciation.</a:t>
            </a:r>
            <a:br>
              <a:rPr lang="en-GB" dirty="0"/>
            </a:br>
            <a:endParaRPr lang="en-GB" dirty="0"/>
          </a:p>
        </p:txBody>
      </p:sp>
    </p:spTree>
    <p:extLst>
      <p:ext uri="{BB962C8B-B14F-4D97-AF65-F5344CB8AC3E}">
        <p14:creationId xmlns:p14="http://schemas.microsoft.com/office/powerpoint/2010/main" val="4040239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5B549DA-26D7-B252-ACA9-3B210EE08D07}"/>
              </a:ext>
            </a:extLst>
          </p:cNvPr>
          <p:cNvSpPr>
            <a:spLocks noGrp="1"/>
          </p:cNvSpPr>
          <p:nvPr>
            <p:ph type="title"/>
          </p:nvPr>
        </p:nvSpPr>
        <p:spPr>
          <a:xfrm>
            <a:off x="457200" y="274638"/>
            <a:ext cx="8229600" cy="1143000"/>
          </a:xfrm>
        </p:spPr>
        <p:txBody>
          <a:bodyPr/>
          <a:lstStyle/>
          <a:p>
            <a:r>
              <a:rPr lang="en-US" dirty="0"/>
              <a:t>Why is it important? </a:t>
            </a:r>
          </a:p>
        </p:txBody>
      </p:sp>
      <p:pic>
        <p:nvPicPr>
          <p:cNvPr id="2" name="Online Media 1" title="Why is Employee Engagement Important?">
            <a:hlinkClick r:id="" action="ppaction://media"/>
            <a:extLst>
              <a:ext uri="{FF2B5EF4-FFF2-40B4-BE49-F238E27FC236}">
                <a16:creationId xmlns:a16="http://schemas.microsoft.com/office/drawing/2014/main" id="{A44D835A-EE85-839B-05D6-C1E52EC5275A}"/>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1352695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A53208-E8ED-8395-B2CD-84B6554F9FC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DF778F-BB2A-5B86-13BE-5732813B83CB}"/>
              </a:ext>
            </a:extLst>
          </p:cNvPr>
          <p:cNvSpPr txBox="1"/>
          <p:nvPr/>
        </p:nvSpPr>
        <p:spPr>
          <a:xfrm>
            <a:off x="1156781" y="740293"/>
            <a:ext cx="72858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The benefits of employee engagement (CIPD, 2025)</a:t>
            </a:r>
          </a:p>
        </p:txBody>
      </p:sp>
      <p:sp>
        <p:nvSpPr>
          <p:cNvPr id="5" name="TextBox 4">
            <a:extLst>
              <a:ext uri="{FF2B5EF4-FFF2-40B4-BE49-F238E27FC236}">
                <a16:creationId xmlns:a16="http://schemas.microsoft.com/office/drawing/2014/main" id="{F459DD07-1FB5-BB8B-14CB-28E0B0B79E4D}"/>
              </a:ext>
            </a:extLst>
          </p:cNvPr>
          <p:cNvSpPr txBox="1"/>
          <p:nvPr/>
        </p:nvSpPr>
        <p:spPr>
          <a:xfrm>
            <a:off x="168676" y="2139518"/>
            <a:ext cx="8788893" cy="3693319"/>
          </a:xfrm>
          <a:prstGeom prst="rect">
            <a:avLst/>
          </a:prstGeom>
          <a:noFill/>
        </p:spPr>
        <p:txBody>
          <a:bodyPr wrap="square">
            <a:spAutoFit/>
          </a:bodyPr>
          <a:lstStyle/>
          <a:p>
            <a:pPr marL="285750" indent="-285750">
              <a:buFont typeface="Arial" panose="020B0604020202020204" pitchFamily="34" charset="0"/>
              <a:buChar char="•"/>
            </a:pPr>
            <a:r>
              <a:rPr lang="en-GB" dirty="0"/>
              <a:t>Engaged employees are typically healthier, happier, more fulfilled and more motivated than disengaged employees.​</a:t>
            </a:r>
          </a:p>
          <a:p>
            <a:pPr marL="285750" indent="-285750">
              <a:buFont typeface="Arial" panose="020B0604020202020204" pitchFamily="34" charset="0"/>
              <a:buChar char="•"/>
            </a:pPr>
            <a:r>
              <a:rPr lang="en-GB" dirty="0"/>
              <a:t>Multiple studies show higher engagement is associated with better organisational performance overall.​</a:t>
            </a:r>
          </a:p>
          <a:p>
            <a:pPr marL="285750" indent="-285750">
              <a:buFont typeface="Arial" panose="020B0604020202020204" pitchFamily="34" charset="0"/>
              <a:buChar char="•"/>
            </a:pPr>
            <a:r>
              <a:rPr lang="en-GB" dirty="0"/>
              <a:t>Research links engagement with customer satisfaction, productivity, innovation, retention, efficiency and health and safety outcomes.​</a:t>
            </a:r>
          </a:p>
          <a:p>
            <a:pPr marL="285750" indent="-285750">
              <a:buFont typeface="Arial" panose="020B0604020202020204" pitchFamily="34" charset="0"/>
              <a:buChar char="•"/>
            </a:pPr>
            <a:r>
              <a:rPr lang="en-GB" dirty="0"/>
              <a:t>Most evidence shows correlation not causation between engagement and performance.​</a:t>
            </a:r>
          </a:p>
          <a:p>
            <a:pPr marL="285750" indent="-285750">
              <a:buFont typeface="Arial" panose="020B0604020202020204" pitchFamily="34" charset="0"/>
              <a:buChar char="•"/>
            </a:pPr>
            <a:r>
              <a:rPr lang="en-GB" dirty="0"/>
              <a:t>Some studies find work engagement predicts task and contextual performance, but the effects are statistically small and hard to see day to day.​</a:t>
            </a:r>
          </a:p>
          <a:p>
            <a:pPr marL="285750" indent="-285750">
              <a:buFont typeface="Arial" panose="020B0604020202020204" pitchFamily="34" charset="0"/>
              <a:buChar char="•"/>
            </a:pPr>
            <a:r>
              <a:rPr lang="en-GB" dirty="0"/>
              <a:t>Engagement and performance have a two‑way relationship: engagement can boost performance, and better performance can, in turn, increase engagement.</a:t>
            </a:r>
          </a:p>
          <a:p>
            <a:endParaRPr lang="en-GB" dirty="0"/>
          </a:p>
        </p:txBody>
      </p:sp>
    </p:spTree>
    <p:extLst>
      <p:ext uri="{BB962C8B-B14F-4D97-AF65-F5344CB8AC3E}">
        <p14:creationId xmlns:p14="http://schemas.microsoft.com/office/powerpoint/2010/main" val="11423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EA51EA0-FC3E-405D-3757-7EB94DCA6109}"/>
              </a:ext>
            </a:extLst>
          </p:cNvPr>
          <p:cNvSpPr>
            <a:spLocks noGrp="1"/>
          </p:cNvSpPr>
          <p:nvPr>
            <p:ph type="title"/>
          </p:nvPr>
        </p:nvSpPr>
        <p:spPr>
          <a:xfrm>
            <a:off x="457200" y="274638"/>
            <a:ext cx="8229600" cy="1143000"/>
          </a:xfrm>
        </p:spPr>
        <p:txBody>
          <a:bodyPr/>
          <a:lstStyle/>
          <a:p>
            <a:r>
              <a:rPr lang="en-US" b="1" dirty="0"/>
              <a:t>Practical steps</a:t>
            </a:r>
          </a:p>
        </p:txBody>
      </p:sp>
      <p:sp>
        <p:nvSpPr>
          <p:cNvPr id="8" name="Content Placeholder 2">
            <a:extLst>
              <a:ext uri="{FF2B5EF4-FFF2-40B4-BE49-F238E27FC236}">
                <a16:creationId xmlns:a16="http://schemas.microsoft.com/office/drawing/2014/main" id="{56868EB5-BD7F-80F2-0517-1BCF01B61522}"/>
              </a:ext>
            </a:extLst>
          </p:cNvPr>
          <p:cNvSpPr>
            <a:spLocks noGrp="1"/>
          </p:cNvSpPr>
          <p:nvPr>
            <p:ph idx="1"/>
          </p:nvPr>
        </p:nvSpPr>
        <p:spPr>
          <a:xfrm>
            <a:off x="457200" y="1600201"/>
            <a:ext cx="8229600" cy="3917032"/>
          </a:xfrm>
        </p:spPr>
        <p:txBody>
          <a:bodyPr>
            <a:normAutofit fontScale="70000" lnSpcReduction="20000"/>
          </a:bodyPr>
          <a:lstStyle/>
          <a:p>
            <a:r>
              <a:rPr lang="en-GB" dirty="0"/>
              <a:t>Research demonstrates that organisational practices, supervisory support, and work attributes are key correlates of workforce engagement, with organisational practices often the strongest factor (Schneider </a:t>
            </a:r>
            <a:r>
              <a:rPr lang="en-GB" i="1" dirty="0"/>
              <a:t>et al</a:t>
            </a:r>
            <a:r>
              <a:rPr lang="en-GB" dirty="0"/>
              <a:t>., 2018).</a:t>
            </a:r>
          </a:p>
          <a:p>
            <a:r>
              <a:rPr lang="en-GB" dirty="0"/>
              <a:t>Studies on engagement in UK and European organisations show that perceptions of procedural justice, respect, and inclusion are strongly associated with higher engagement and lower deviant behaviours (e.g. absenteeism) (Soane, No Date).</a:t>
            </a:r>
          </a:p>
          <a:p>
            <a:r>
              <a:rPr lang="en-GB" dirty="0"/>
              <a:t>The Job Demands‑Resources (JD‑R) framework shows that engagement increases when job resources (e.g. autonomy, feedback, social support) are high and job demands are manageable (</a:t>
            </a:r>
            <a:r>
              <a:rPr lang="en-GB" dirty="0" err="1"/>
              <a:t>Whitsed</a:t>
            </a:r>
            <a:r>
              <a:rPr lang="en-GB" dirty="0"/>
              <a:t> </a:t>
            </a:r>
            <a:r>
              <a:rPr lang="en-GB" i="1" dirty="0"/>
              <a:t>et al</a:t>
            </a:r>
            <a:r>
              <a:rPr lang="en-GB" dirty="0"/>
              <a:t>., 2025).</a:t>
            </a:r>
            <a:br>
              <a:rPr lang="en-GB" dirty="0"/>
            </a:br>
            <a:endParaRPr lang="en-GB" dirty="0"/>
          </a:p>
          <a:p>
            <a:endParaRPr lang="en-US" dirty="0"/>
          </a:p>
        </p:txBody>
      </p:sp>
    </p:spTree>
    <p:extLst>
      <p:ext uri="{BB962C8B-B14F-4D97-AF65-F5344CB8AC3E}">
        <p14:creationId xmlns:p14="http://schemas.microsoft.com/office/powerpoint/2010/main" val="3852201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AA81D-E6E9-7730-70EB-B12565C9B538}"/>
              </a:ext>
            </a:extLst>
          </p:cNvPr>
          <p:cNvSpPr>
            <a:spLocks noGrp="1"/>
          </p:cNvSpPr>
          <p:nvPr>
            <p:ph type="title"/>
          </p:nvPr>
        </p:nvSpPr>
        <p:spPr/>
        <p:txBody>
          <a:bodyPr>
            <a:normAutofit fontScale="90000"/>
          </a:bodyPr>
          <a:lstStyle/>
          <a:p>
            <a:r>
              <a:rPr lang="en-GB" dirty="0"/>
              <a:t>Using the Job Demands-Resources (JD-R) model</a:t>
            </a:r>
          </a:p>
        </p:txBody>
      </p:sp>
      <p:pic>
        <p:nvPicPr>
          <p:cNvPr id="6" name="Content Placeholder 5">
            <a:extLst>
              <a:ext uri="{FF2B5EF4-FFF2-40B4-BE49-F238E27FC236}">
                <a16:creationId xmlns:a16="http://schemas.microsoft.com/office/drawing/2014/main" id="{F0E9A915-1D0D-5CC5-1645-8108B8AC6F76}"/>
              </a:ext>
            </a:extLst>
          </p:cNvPr>
          <p:cNvPicPr>
            <a:picLocks noGrp="1" noChangeAspect="1"/>
          </p:cNvPicPr>
          <p:nvPr>
            <p:ph idx="1"/>
          </p:nvPr>
        </p:nvPicPr>
        <p:blipFill>
          <a:blip r:embed="rId3"/>
          <a:stretch>
            <a:fillRect/>
          </a:stretch>
        </p:blipFill>
        <p:spPr bwMode="auto">
          <a:xfrm>
            <a:off x="1617978" y="1600200"/>
            <a:ext cx="5908043"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1515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25495-70D7-105B-3C62-394A8D5FDF7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F51F947-AA52-40AA-B16F-FD470DE16809}"/>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Group activity</a:t>
            </a:r>
          </a:p>
        </p:txBody>
      </p:sp>
      <p:sp>
        <p:nvSpPr>
          <p:cNvPr id="5" name="TextBox 4">
            <a:extLst>
              <a:ext uri="{FF2B5EF4-FFF2-40B4-BE49-F238E27FC236}">
                <a16:creationId xmlns:a16="http://schemas.microsoft.com/office/drawing/2014/main" id="{E20B4AFE-52A7-5E5D-8326-1AAA32B292FA}"/>
              </a:ext>
            </a:extLst>
          </p:cNvPr>
          <p:cNvSpPr txBox="1"/>
          <p:nvPr/>
        </p:nvSpPr>
        <p:spPr>
          <a:xfrm>
            <a:off x="863364" y="1684297"/>
            <a:ext cx="7417272" cy="5509200"/>
          </a:xfrm>
          <a:prstGeom prst="rect">
            <a:avLst/>
          </a:prstGeom>
          <a:noFill/>
        </p:spPr>
        <p:txBody>
          <a:bodyPr wrap="square">
            <a:spAutoFit/>
          </a:bodyPr>
          <a:lstStyle/>
          <a:p>
            <a:r>
              <a:rPr lang="en-GB" sz="2400" dirty="0"/>
              <a:t>Read the People Management article and answer the following questions:</a:t>
            </a:r>
          </a:p>
          <a:p>
            <a:endParaRPr lang="en-GB" sz="2400" dirty="0"/>
          </a:p>
          <a:p>
            <a:pPr marL="457200" indent="-457200">
              <a:buFont typeface="Arial" panose="020B0604020202020204" pitchFamily="34" charset="0"/>
              <a:buChar char="•"/>
            </a:pPr>
            <a:r>
              <a:rPr lang="en-GB" sz="2400" dirty="0"/>
              <a:t>How does employee engagement impact an organisation’s overall performance and success?</a:t>
            </a:r>
          </a:p>
          <a:p>
            <a:pPr marL="457200" indent="-457200">
              <a:buFont typeface="Arial" panose="020B0604020202020204" pitchFamily="34" charset="0"/>
              <a:buChar char="•"/>
            </a:pPr>
            <a:r>
              <a:rPr lang="en-GB" sz="2400" dirty="0"/>
              <a:t>What are the key characteristics of engaged employees?</a:t>
            </a:r>
          </a:p>
          <a:p>
            <a:pPr marL="457200" indent="-457200">
              <a:buFont typeface="Arial" panose="020B0604020202020204" pitchFamily="34" charset="0"/>
              <a:buChar char="•"/>
            </a:pPr>
            <a:r>
              <a:rPr lang="en-GB" sz="2400" dirty="0"/>
              <a:t>What are the four main characteristics of trustworthy leaders? How do these traits foster employee engagement? </a:t>
            </a:r>
          </a:p>
          <a:p>
            <a:endParaRPr lang="en-GB" sz="2400" dirty="0"/>
          </a:p>
          <a:p>
            <a:endParaRPr lang="en-GB" sz="2400" dirty="0"/>
          </a:p>
          <a:p>
            <a:endParaRPr lang="en-GB" sz="3200" dirty="0"/>
          </a:p>
          <a:p>
            <a:endParaRPr lang="en-GB" sz="3200" dirty="0"/>
          </a:p>
        </p:txBody>
      </p:sp>
    </p:spTree>
    <p:extLst>
      <p:ext uri="{BB962C8B-B14F-4D97-AF65-F5344CB8AC3E}">
        <p14:creationId xmlns:p14="http://schemas.microsoft.com/office/powerpoint/2010/main" val="22154228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E069B09-BB04-CDD6-37A7-CB9FDAD45844}"/>
              </a:ext>
            </a:extLst>
          </p:cNvPr>
          <p:cNvSpPr>
            <a:spLocks noGrp="1"/>
          </p:cNvSpPr>
          <p:nvPr>
            <p:ph type="title"/>
          </p:nvPr>
        </p:nvSpPr>
        <p:spPr>
          <a:xfrm>
            <a:off x="457200" y="274638"/>
            <a:ext cx="8229600" cy="1143000"/>
          </a:xfrm>
        </p:spPr>
        <p:txBody>
          <a:bodyPr/>
          <a:lstStyle/>
          <a:p>
            <a:r>
              <a:rPr lang="en-US" dirty="0"/>
              <a:t>Building Employee Engagement</a:t>
            </a:r>
          </a:p>
        </p:txBody>
      </p:sp>
      <p:sp>
        <p:nvSpPr>
          <p:cNvPr id="8" name="Content Placeholder 2">
            <a:extLst>
              <a:ext uri="{FF2B5EF4-FFF2-40B4-BE49-F238E27FC236}">
                <a16:creationId xmlns:a16="http://schemas.microsoft.com/office/drawing/2014/main" id="{73D4DF32-28D3-86F8-FFE1-C88823CB27E1}"/>
              </a:ext>
            </a:extLst>
          </p:cNvPr>
          <p:cNvSpPr>
            <a:spLocks noGrp="1"/>
          </p:cNvSpPr>
          <p:nvPr>
            <p:ph idx="1"/>
          </p:nvPr>
        </p:nvSpPr>
        <p:spPr>
          <a:xfrm>
            <a:off x="457200" y="1600201"/>
            <a:ext cx="8229600" cy="3917032"/>
          </a:xfrm>
        </p:spPr>
        <p:txBody>
          <a:bodyPr>
            <a:normAutofit fontScale="85000" lnSpcReduction="10000"/>
          </a:bodyPr>
          <a:lstStyle/>
          <a:p>
            <a:r>
              <a:rPr lang="en-GB" dirty="0"/>
              <a:t>Leading Voices is a series of short audio essays in which senior people professionals reflect on how they have tackled some of the profession's most pressing challenges. Exploring the challenge faced, the approach taken, and the business outcomes, each essay is full of rich learnings and tips for how you can ensure maximum impact in your organisation.</a:t>
            </a:r>
          </a:p>
          <a:p>
            <a:r>
              <a:rPr lang="en-GB" dirty="0">
                <a:hlinkClick r:id="rId3"/>
              </a:rPr>
              <a:t>Leading Voices | Clair Staines on building employee engagement | CIPD</a:t>
            </a:r>
            <a:endParaRPr lang="en-GB" dirty="0"/>
          </a:p>
          <a:p>
            <a:endParaRPr lang="en-US" u="sng" dirty="0"/>
          </a:p>
        </p:txBody>
      </p:sp>
    </p:spTree>
    <p:extLst>
      <p:ext uri="{BB962C8B-B14F-4D97-AF65-F5344CB8AC3E}">
        <p14:creationId xmlns:p14="http://schemas.microsoft.com/office/powerpoint/2010/main" val="37722011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6592C-8D17-CD61-A264-F9143911957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B3F927A-C0A1-39D4-BB2B-263072207173}"/>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Motivation</a:t>
            </a:r>
          </a:p>
        </p:txBody>
      </p:sp>
      <p:pic>
        <p:nvPicPr>
          <p:cNvPr id="4" name="Picture 3" descr="A blue rectangular card with a qr code&#10;&#10;AI-generated content may be incorrect.">
            <a:extLst>
              <a:ext uri="{FF2B5EF4-FFF2-40B4-BE49-F238E27FC236}">
                <a16:creationId xmlns:a16="http://schemas.microsoft.com/office/drawing/2014/main" id="{73C20AEB-74B8-6D82-B179-59C042D47600}"/>
              </a:ext>
            </a:extLst>
          </p:cNvPr>
          <p:cNvPicPr>
            <a:picLocks noChangeAspect="1"/>
          </p:cNvPicPr>
          <p:nvPr/>
        </p:nvPicPr>
        <p:blipFill>
          <a:blip r:embed="rId3"/>
          <a:stretch>
            <a:fillRect/>
          </a:stretch>
        </p:blipFill>
        <p:spPr>
          <a:xfrm>
            <a:off x="3204839" y="1724569"/>
            <a:ext cx="2437983" cy="3408861"/>
          </a:xfrm>
          <a:prstGeom prst="rect">
            <a:avLst/>
          </a:prstGeom>
        </p:spPr>
      </p:pic>
    </p:spTree>
    <p:extLst>
      <p:ext uri="{BB962C8B-B14F-4D97-AF65-F5344CB8AC3E}">
        <p14:creationId xmlns:p14="http://schemas.microsoft.com/office/powerpoint/2010/main" val="1744436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The meaning of motivation </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2677656"/>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Motivation is concerned with the strength and direction of behaviour and the factors that influence people to behave in certain ways.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Can be broken down into extrinsic and intrinsic motivation.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Any examples?</a:t>
            </a:r>
          </a:p>
        </p:txBody>
      </p:sp>
    </p:spTree>
    <p:extLst>
      <p:ext uri="{BB962C8B-B14F-4D97-AF65-F5344CB8AC3E}">
        <p14:creationId xmlns:p14="http://schemas.microsoft.com/office/powerpoint/2010/main" val="13091640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Work Motivation (CIPD report, 2021)</a:t>
            </a:r>
          </a:p>
        </p:txBody>
      </p:sp>
      <p:sp>
        <p:nvSpPr>
          <p:cNvPr id="5" name="TextBox 4">
            <a:extLst>
              <a:ext uri="{FF2B5EF4-FFF2-40B4-BE49-F238E27FC236}">
                <a16:creationId xmlns:a16="http://schemas.microsoft.com/office/drawing/2014/main" id="{1A9F6A5F-5165-B49E-1729-43B912B1E5B6}"/>
              </a:ext>
            </a:extLst>
          </p:cNvPr>
          <p:cNvSpPr txBox="1"/>
          <p:nvPr/>
        </p:nvSpPr>
        <p:spPr>
          <a:xfrm>
            <a:off x="879565" y="2307049"/>
            <a:ext cx="8612777" cy="2862322"/>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lang="en-GB" sz="3600" dirty="0"/>
              <a:t>3 key theories of work motivation: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dirty="0"/>
              <a:t>Social exchange theory (</a:t>
            </a:r>
            <a:r>
              <a:rPr lang="en-GB" sz="3600" dirty="0" err="1"/>
              <a:t>Blau</a:t>
            </a:r>
            <a:r>
              <a:rPr lang="en-GB" sz="3600" dirty="0"/>
              <a:t>, 1964)</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dirty="0"/>
              <a:t>Social identity theory (</a:t>
            </a:r>
            <a:r>
              <a:rPr lang="en-GB" sz="3600" dirty="0" err="1"/>
              <a:t>Tafjel</a:t>
            </a:r>
            <a:r>
              <a:rPr lang="en-GB" sz="3600" dirty="0"/>
              <a:t>, 1978)</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dirty="0"/>
              <a:t>Self-determination theory (Deci and Ryan, 1985)</a:t>
            </a:r>
          </a:p>
        </p:txBody>
      </p:sp>
    </p:spTree>
    <p:extLst>
      <p:ext uri="{BB962C8B-B14F-4D97-AF65-F5344CB8AC3E}">
        <p14:creationId xmlns:p14="http://schemas.microsoft.com/office/powerpoint/2010/main" val="1260582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a:latin typeface="+mj-lt"/>
                <a:ea typeface="+mj-ea"/>
                <a:cs typeface="+mj-cs"/>
              </a:rPr>
              <a:t>Social exchange theory (Blau, 1964)</a:t>
            </a:r>
          </a:p>
        </p:txBody>
      </p:sp>
      <p:sp>
        <p:nvSpPr>
          <p:cNvPr id="4" name="AutoShape 2">
            <a:extLst>
              <a:ext uri="{FF2B5EF4-FFF2-40B4-BE49-F238E27FC236}">
                <a16:creationId xmlns:a16="http://schemas.microsoft.com/office/drawing/2014/main" id="{9254D1A9-DC78-0F20-33C2-9E6D45E0BEE8}"/>
              </a:ext>
            </a:extLst>
          </p:cNvPr>
          <p:cNvSpPr>
            <a:spLocks noChangeAspect="1" noChangeArrowheads="1"/>
          </p:cNvSpPr>
          <p:nvPr/>
        </p:nvSpPr>
        <p:spPr bwMode="auto">
          <a:xfrm>
            <a:off x="4419600" y="3276600"/>
            <a:ext cx="1677140" cy="167714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E6A3DB80-51C3-C100-E54B-2C40D1B63792}"/>
              </a:ext>
            </a:extLst>
          </p:cNvPr>
          <p:cNvPicPr>
            <a:picLocks noChangeAspect="1"/>
          </p:cNvPicPr>
          <p:nvPr/>
        </p:nvPicPr>
        <p:blipFill>
          <a:blip r:embed="rId3"/>
          <a:stretch>
            <a:fillRect/>
          </a:stretch>
        </p:blipFill>
        <p:spPr>
          <a:xfrm>
            <a:off x="1944210" y="1417638"/>
            <a:ext cx="5521910" cy="3681274"/>
          </a:xfrm>
          <a:prstGeom prst="rect">
            <a:avLst/>
          </a:prstGeom>
        </p:spPr>
      </p:pic>
    </p:spTree>
    <p:extLst>
      <p:ext uri="{BB962C8B-B14F-4D97-AF65-F5344CB8AC3E}">
        <p14:creationId xmlns:p14="http://schemas.microsoft.com/office/powerpoint/2010/main" val="37625978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Social identity theory (</a:t>
            </a:r>
            <a:r>
              <a:rPr lang="en-US" sz="3700" b="1" dirty="0" err="1">
                <a:latin typeface="+mj-lt"/>
                <a:ea typeface="+mj-ea"/>
                <a:cs typeface="+mj-cs"/>
              </a:rPr>
              <a:t>Tafjel</a:t>
            </a:r>
            <a:r>
              <a:rPr lang="en-US" sz="3700" b="1" dirty="0">
                <a:latin typeface="+mj-lt"/>
                <a:ea typeface="+mj-ea"/>
                <a:cs typeface="+mj-cs"/>
              </a:rPr>
              <a:t>, 1978)</a:t>
            </a:r>
          </a:p>
        </p:txBody>
      </p:sp>
      <p:pic>
        <p:nvPicPr>
          <p:cNvPr id="5" name="Picture 4">
            <a:extLst>
              <a:ext uri="{FF2B5EF4-FFF2-40B4-BE49-F238E27FC236}">
                <a16:creationId xmlns:a16="http://schemas.microsoft.com/office/drawing/2014/main" id="{175B86E4-DF1C-9526-CFD1-54BA2B9AC7C4}"/>
              </a:ext>
            </a:extLst>
          </p:cNvPr>
          <p:cNvPicPr>
            <a:picLocks noChangeAspect="1"/>
          </p:cNvPicPr>
          <p:nvPr/>
        </p:nvPicPr>
        <p:blipFill>
          <a:blip r:embed="rId3"/>
          <a:stretch>
            <a:fillRect/>
          </a:stretch>
        </p:blipFill>
        <p:spPr>
          <a:xfrm>
            <a:off x="1733571" y="1600201"/>
            <a:ext cx="5676857" cy="3917032"/>
          </a:xfrm>
          <a:prstGeom prst="rect">
            <a:avLst/>
          </a:prstGeom>
          <a:noFill/>
        </p:spPr>
      </p:pic>
    </p:spTree>
    <p:extLst>
      <p:ext uri="{BB962C8B-B14F-4D97-AF65-F5344CB8AC3E}">
        <p14:creationId xmlns:p14="http://schemas.microsoft.com/office/powerpoint/2010/main" val="35166087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Self-determination theory (Deci and Ryan, 1985)</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2069378"/>
            <a:ext cx="8612777" cy="356648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b="1" kern="100" dirty="0">
                <a:solidFill>
                  <a:srgbClr val="000000"/>
                </a:solidFill>
                <a:effectLst/>
                <a:latin typeface="+mj-lt"/>
                <a:ea typeface="DengXian" panose="02010600030101010101" pitchFamily="2" charset="-122"/>
                <a:cs typeface="Arial" panose="020B0604020202020204" pitchFamily="34" charset="0"/>
              </a:rPr>
              <a:t>Autonomy: </a:t>
            </a:r>
            <a:r>
              <a:rPr lang="en-GB" sz="2000" kern="100" dirty="0">
                <a:solidFill>
                  <a:srgbClr val="000000"/>
                </a:solidFill>
                <a:effectLst/>
                <a:latin typeface="+mj-lt"/>
                <a:ea typeface="DengXian" panose="02010600030101010101" pitchFamily="2" charset="-122"/>
                <a:cs typeface="Arial" panose="020B0604020202020204" pitchFamily="34" charset="0"/>
              </a:rPr>
              <a:t>People need to be (or feel that they are) the master of their own destiny and have control over their own lives. In addition, people want to feel that they are in control of their own behaviour. Note that this does not mean that people have a need to be independent of others. </a:t>
            </a:r>
            <a:endParaRPr lang="en-GB" sz="2000" kern="100" dirty="0">
              <a:effectLst/>
              <a:latin typeface="+mj-lt"/>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2000" b="1" kern="100" dirty="0">
                <a:solidFill>
                  <a:srgbClr val="000000"/>
                </a:solidFill>
                <a:effectLst/>
                <a:latin typeface="+mj-lt"/>
                <a:ea typeface="DengXian" panose="02010600030101010101" pitchFamily="2" charset="-122"/>
                <a:cs typeface="Arial" panose="020B0604020202020204" pitchFamily="34" charset="0"/>
              </a:rPr>
              <a:t>Competence: </a:t>
            </a:r>
            <a:r>
              <a:rPr lang="en-GB" sz="2000" kern="100" dirty="0">
                <a:solidFill>
                  <a:srgbClr val="000000"/>
                </a:solidFill>
                <a:effectLst/>
                <a:latin typeface="+mj-lt"/>
                <a:ea typeface="DengXian" panose="02010600030101010101" pitchFamily="2" charset="-122"/>
                <a:cs typeface="Arial" panose="020B0604020202020204" pitchFamily="34" charset="0"/>
              </a:rPr>
              <a:t>People have a need to build their competence and develop mastery over tasks and activities important to them. </a:t>
            </a:r>
            <a:endParaRPr lang="en-GB" sz="2000" kern="100" dirty="0">
              <a:effectLst/>
              <a:latin typeface="+mj-lt"/>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2000" b="1" kern="100" dirty="0">
                <a:solidFill>
                  <a:srgbClr val="000000"/>
                </a:solidFill>
                <a:effectLst/>
                <a:latin typeface="+mj-lt"/>
                <a:ea typeface="DengXian" panose="02010600030101010101" pitchFamily="2" charset="-122"/>
                <a:cs typeface="Arial" panose="020B0604020202020204" pitchFamily="34" charset="0"/>
              </a:rPr>
              <a:t>Relatedness: </a:t>
            </a:r>
            <a:r>
              <a:rPr lang="en-GB" sz="2000" kern="100" dirty="0">
                <a:solidFill>
                  <a:srgbClr val="000000"/>
                </a:solidFill>
                <a:effectLst/>
                <a:latin typeface="+mj-lt"/>
                <a:ea typeface="DengXian" panose="02010600030101010101" pitchFamily="2" charset="-122"/>
                <a:cs typeface="Arial" panose="020B0604020202020204" pitchFamily="34" charset="0"/>
              </a:rPr>
              <a:t>People need to feel a sense of belonging and connectedness with others – they need to interact with, be connected to, and share meaningful experiences with others.</a:t>
            </a:r>
            <a:endParaRPr lang="en-GB" sz="2000" kern="100" dirty="0">
              <a:effectLst/>
              <a:latin typeface="+mj-l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9293968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algn="ctr">
              <a:spcBef>
                <a:spcPct val="0"/>
              </a:spcBef>
              <a:spcAft>
                <a:spcPts val="600"/>
              </a:spcAft>
            </a:pPr>
            <a:r>
              <a:rPr lang="en-US" sz="4400" b="1" dirty="0">
                <a:latin typeface="+mj-lt"/>
                <a:ea typeface="+mj-ea"/>
                <a:cs typeface="+mj-cs"/>
              </a:rPr>
              <a:t>The process of motivation: Expectancy motivation model</a:t>
            </a:r>
          </a:p>
        </p:txBody>
      </p:sp>
      <p:pic>
        <p:nvPicPr>
          <p:cNvPr id="4" name="Picture 3">
            <a:extLst>
              <a:ext uri="{FF2B5EF4-FFF2-40B4-BE49-F238E27FC236}">
                <a16:creationId xmlns:a16="http://schemas.microsoft.com/office/drawing/2014/main" id="{75E2C788-8CC8-6F99-A061-26FB2683460A}"/>
              </a:ext>
            </a:extLst>
          </p:cNvPr>
          <p:cNvPicPr>
            <a:picLocks noChangeAspect="1"/>
          </p:cNvPicPr>
          <p:nvPr/>
        </p:nvPicPr>
        <p:blipFill>
          <a:blip r:embed="rId3"/>
          <a:stretch>
            <a:fillRect/>
          </a:stretch>
        </p:blipFill>
        <p:spPr>
          <a:xfrm>
            <a:off x="457200" y="1707057"/>
            <a:ext cx="8229600" cy="3703319"/>
          </a:xfrm>
          <a:prstGeom prst="rect">
            <a:avLst/>
          </a:prstGeom>
          <a:noFill/>
        </p:spPr>
      </p:pic>
      <p:sp>
        <p:nvSpPr>
          <p:cNvPr id="7" name="TextBox 6">
            <a:extLst>
              <a:ext uri="{FF2B5EF4-FFF2-40B4-BE49-F238E27FC236}">
                <a16:creationId xmlns:a16="http://schemas.microsoft.com/office/drawing/2014/main" id="{8BC938BA-FD36-5CA3-A68A-AADAC6C52057}"/>
              </a:ext>
            </a:extLst>
          </p:cNvPr>
          <p:cNvSpPr txBox="1"/>
          <p:nvPr/>
        </p:nvSpPr>
        <p:spPr>
          <a:xfrm>
            <a:off x="3000375" y="5225710"/>
            <a:ext cx="4572000" cy="369332"/>
          </a:xfrm>
          <a:prstGeom prst="rect">
            <a:avLst/>
          </a:prstGeom>
          <a:noFill/>
        </p:spPr>
        <p:txBody>
          <a:bodyPr wrap="square">
            <a:spAutoFit/>
          </a:bodyPr>
          <a:lstStyle/>
          <a:p>
            <a:r>
              <a:rPr lang="en-GB" dirty="0"/>
              <a:t>Source: Porter and Lawler (1968) </a:t>
            </a:r>
          </a:p>
        </p:txBody>
      </p:sp>
    </p:spTree>
    <p:extLst>
      <p:ext uri="{BB962C8B-B14F-4D97-AF65-F5344CB8AC3E}">
        <p14:creationId xmlns:p14="http://schemas.microsoft.com/office/powerpoint/2010/main" val="2071093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Content and process theories of motivation</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3108543"/>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Content theories (Maslow’s hierarchy of needs, Herzberg’s two-factor theory, McClelland’s need to achieve)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Process theories (Porter and Lawler’s expectancy theory, Adam’s equity theory, Locke’s goal theory)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p:txBody>
      </p:sp>
    </p:spTree>
    <p:extLst>
      <p:ext uri="{BB962C8B-B14F-4D97-AF65-F5344CB8AC3E}">
        <p14:creationId xmlns:p14="http://schemas.microsoft.com/office/powerpoint/2010/main" val="3622539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400" b="1">
                <a:latin typeface="+mj-lt"/>
                <a:ea typeface="+mj-ea"/>
                <a:cs typeface="+mj-cs"/>
              </a:rPr>
              <a:t>Job satisfaction </a:t>
            </a:r>
          </a:p>
        </p:txBody>
      </p:sp>
      <p:sp>
        <p:nvSpPr>
          <p:cNvPr id="5" name="TextBox 4">
            <a:extLst>
              <a:ext uri="{FF2B5EF4-FFF2-40B4-BE49-F238E27FC236}">
                <a16:creationId xmlns:a16="http://schemas.microsoft.com/office/drawing/2014/main" id="{1A9F6A5F-5165-B49E-1729-43B912B1E5B6}"/>
              </a:ext>
            </a:extLst>
          </p:cNvPr>
          <p:cNvSpPr txBox="1"/>
          <p:nvPr/>
        </p:nvSpPr>
        <p:spPr>
          <a:xfrm>
            <a:off x="457200" y="1285875"/>
            <a:ext cx="8229600" cy="4303366"/>
          </a:xfrm>
          <a:prstGeom prst="rect">
            <a:avLst/>
          </a:prstGeom>
        </p:spPr>
        <p:txBody>
          <a:bodyPr vert="horz" lIns="91440" tIns="45720" rIns="91440" bIns="45720" rtlCol="0">
            <a:normAutofit/>
          </a:bodyPr>
          <a:lstStyle/>
          <a:p>
            <a:pPr marL="342900" marR="0" lvl="0" indent="-342900" fontAlgn="auto">
              <a:spcBef>
                <a:spcPct val="20000"/>
              </a:spcBef>
              <a:spcAft>
                <a:spcPts val="0"/>
              </a:spcAft>
              <a:buClrTx/>
              <a:buSzTx/>
              <a:buFont typeface="Arial" pitchFamily="34" charset="0"/>
              <a:buChar char="•"/>
              <a:tabLst/>
              <a:defRPr/>
            </a:pPr>
            <a:r>
              <a:rPr lang="en-US" sz="2800" dirty="0"/>
              <a:t>‘A pleasurable, positive emotional state resulting from the appraisal of one’s job or job experiences’	</a:t>
            </a:r>
          </a:p>
          <a:p>
            <a:pPr marR="0" lvl="0" fontAlgn="auto">
              <a:spcBef>
                <a:spcPct val="20000"/>
              </a:spcBef>
              <a:spcAft>
                <a:spcPts val="0"/>
              </a:spcAft>
              <a:buClrTx/>
              <a:buSzTx/>
              <a:tabLst/>
              <a:defRPr/>
            </a:pPr>
            <a:r>
              <a:rPr lang="en-US" sz="1600" dirty="0"/>
              <a:t>							Locke 1976</a:t>
            </a:r>
          </a:p>
          <a:p>
            <a:pPr marL="342900" marR="0" lvl="0" indent="-342900" fontAlgn="auto">
              <a:spcBef>
                <a:spcPct val="20000"/>
              </a:spcBef>
              <a:spcAft>
                <a:spcPts val="0"/>
              </a:spcAft>
              <a:buClrTx/>
              <a:buSzTx/>
              <a:buFont typeface="Arial" pitchFamily="34" charset="0"/>
              <a:buChar char="•"/>
              <a:tabLst/>
              <a:defRPr/>
            </a:pPr>
            <a:endParaRPr lang="en-US" sz="2800" dirty="0"/>
          </a:p>
          <a:p>
            <a:pPr marL="342900" marR="0" lvl="0" indent="-342900" fontAlgn="auto">
              <a:spcBef>
                <a:spcPct val="20000"/>
              </a:spcBef>
              <a:spcAft>
                <a:spcPts val="0"/>
              </a:spcAft>
              <a:buClrTx/>
              <a:buSzTx/>
              <a:buFont typeface="Arial" pitchFamily="34" charset="0"/>
              <a:buChar char="•"/>
              <a:tabLst/>
              <a:defRPr/>
            </a:pPr>
            <a:endParaRPr lang="en-US" sz="2800" dirty="0"/>
          </a:p>
        </p:txBody>
      </p:sp>
      <p:pic>
        <p:nvPicPr>
          <p:cNvPr id="4" name="Picture 3">
            <a:extLst>
              <a:ext uri="{FF2B5EF4-FFF2-40B4-BE49-F238E27FC236}">
                <a16:creationId xmlns:a16="http://schemas.microsoft.com/office/drawing/2014/main" id="{EEAAF4DE-B2AB-DBF1-48A1-C3BA490FE71C}"/>
              </a:ext>
            </a:extLst>
          </p:cNvPr>
          <p:cNvPicPr>
            <a:picLocks noChangeAspect="1"/>
          </p:cNvPicPr>
          <p:nvPr/>
        </p:nvPicPr>
        <p:blipFill>
          <a:blip r:embed="rId3"/>
          <a:stretch>
            <a:fillRect/>
          </a:stretch>
        </p:blipFill>
        <p:spPr>
          <a:xfrm>
            <a:off x="1028701" y="2600325"/>
            <a:ext cx="5562600" cy="3188487"/>
          </a:xfrm>
          <a:prstGeom prst="rect">
            <a:avLst/>
          </a:prstGeom>
          <a:noFill/>
        </p:spPr>
      </p:pic>
    </p:spTree>
    <p:extLst>
      <p:ext uri="{BB962C8B-B14F-4D97-AF65-F5344CB8AC3E}">
        <p14:creationId xmlns:p14="http://schemas.microsoft.com/office/powerpoint/2010/main" val="3527885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Motivation and job design</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394655"/>
            <a:ext cx="8612777" cy="3108543"/>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Job design – concerned with the relationship between employees and the nature and content of their work. Effective job design aims to meet the personal , psychological, emotional and social needs of people at the workplace.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p:txBody>
      </p:sp>
      <p:pic>
        <p:nvPicPr>
          <p:cNvPr id="4" name="Picture 3">
            <a:extLst>
              <a:ext uri="{FF2B5EF4-FFF2-40B4-BE49-F238E27FC236}">
                <a16:creationId xmlns:a16="http://schemas.microsoft.com/office/drawing/2014/main" id="{6FCE6D23-A12C-BF05-8A22-50052C332376}"/>
              </a:ext>
            </a:extLst>
          </p:cNvPr>
          <p:cNvPicPr>
            <a:picLocks noChangeAspect="1"/>
          </p:cNvPicPr>
          <p:nvPr/>
        </p:nvPicPr>
        <p:blipFill>
          <a:blip r:embed="rId3"/>
          <a:stretch>
            <a:fillRect/>
          </a:stretch>
        </p:blipFill>
        <p:spPr>
          <a:xfrm>
            <a:off x="1819690" y="3738570"/>
            <a:ext cx="5362575" cy="1752600"/>
          </a:xfrm>
          <a:prstGeom prst="rect">
            <a:avLst/>
          </a:prstGeom>
        </p:spPr>
      </p:pic>
    </p:spTree>
    <p:extLst>
      <p:ext uri="{BB962C8B-B14F-4D97-AF65-F5344CB8AC3E}">
        <p14:creationId xmlns:p14="http://schemas.microsoft.com/office/powerpoint/2010/main" val="26511697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Motivation and job design</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4401205"/>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Scientific management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Human relations approach</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Job enrichment model (Herzberg) – Skill variety, task identity, task significance (these factors give meaning to work), autonomy (this gives responsibility) and feedback (gives knowledge of results)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p:txBody>
      </p:sp>
    </p:spTree>
    <p:extLst>
      <p:ext uri="{BB962C8B-B14F-4D97-AF65-F5344CB8AC3E}">
        <p14:creationId xmlns:p14="http://schemas.microsoft.com/office/powerpoint/2010/main" val="15714789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Empowerment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282983"/>
            <a:ext cx="8612777" cy="224676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Giving employees more scope, responsibility and autonomy in their work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Allowing employees the opportunity and freedom to take decisions in dealing with customers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Allowing employees to use their initiative</a:t>
            </a:r>
          </a:p>
        </p:txBody>
      </p:sp>
      <p:sp>
        <p:nvSpPr>
          <p:cNvPr id="3" name="TextBox 2">
            <a:extLst>
              <a:ext uri="{FF2B5EF4-FFF2-40B4-BE49-F238E27FC236}">
                <a16:creationId xmlns:a16="http://schemas.microsoft.com/office/drawing/2014/main" id="{0C03207B-4501-178E-2F84-68CFA11CB9E4}"/>
              </a:ext>
            </a:extLst>
          </p:cNvPr>
          <p:cNvSpPr txBox="1"/>
          <p:nvPr/>
        </p:nvSpPr>
        <p:spPr>
          <a:xfrm>
            <a:off x="653142" y="3960877"/>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What are the benefits?</a:t>
            </a:r>
          </a:p>
        </p:txBody>
      </p:sp>
    </p:spTree>
    <p:extLst>
      <p:ext uri="{BB962C8B-B14F-4D97-AF65-F5344CB8AC3E}">
        <p14:creationId xmlns:p14="http://schemas.microsoft.com/office/powerpoint/2010/main" val="31342590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Benefits of empowerment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649823"/>
            <a:ext cx="8612777" cy="2677656"/>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Speeds up decision making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Releases creativity and innovation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Provides job satisfaction, motivation, commitment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Gives people more responsibility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Allows for achievement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Reduces operational cost</a:t>
            </a:r>
          </a:p>
        </p:txBody>
      </p:sp>
      <p:sp>
        <p:nvSpPr>
          <p:cNvPr id="4" name="TextBox 3">
            <a:extLst>
              <a:ext uri="{FF2B5EF4-FFF2-40B4-BE49-F238E27FC236}">
                <a16:creationId xmlns:a16="http://schemas.microsoft.com/office/drawing/2014/main" id="{09F18FDA-B7F8-BA12-A426-542E23CF4C14}"/>
              </a:ext>
            </a:extLst>
          </p:cNvPr>
          <p:cNvSpPr txBox="1"/>
          <p:nvPr/>
        </p:nvSpPr>
        <p:spPr>
          <a:xfrm>
            <a:off x="1285876" y="4451431"/>
            <a:ext cx="6843712" cy="1077218"/>
          </a:xfrm>
          <a:prstGeom prst="rect">
            <a:avLst/>
          </a:prstGeom>
          <a:noFill/>
        </p:spPr>
        <p:txBody>
          <a:bodyPr wrap="square">
            <a:spAutoFit/>
          </a:bodyPr>
          <a:lstStyle/>
          <a:p>
            <a:pPr algn="ctr"/>
            <a:r>
              <a:rPr lang="en-GB" sz="3200" b="1" dirty="0"/>
              <a:t>How can empowerment be achieved?</a:t>
            </a:r>
          </a:p>
        </p:txBody>
      </p:sp>
    </p:spTree>
    <p:extLst>
      <p:ext uri="{BB962C8B-B14F-4D97-AF65-F5344CB8AC3E}">
        <p14:creationId xmlns:p14="http://schemas.microsoft.com/office/powerpoint/2010/main" val="6012382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Achieving empowerment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224676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Structural change: work organised around basic operations to form ‘whole tasks’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Teamworking: each team planning and organising own work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Supportive management style</a:t>
            </a:r>
          </a:p>
        </p:txBody>
      </p:sp>
    </p:spTree>
    <p:extLst>
      <p:ext uri="{BB962C8B-B14F-4D97-AF65-F5344CB8AC3E}">
        <p14:creationId xmlns:p14="http://schemas.microsoft.com/office/powerpoint/2010/main" val="3801006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Activity</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224676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Describe one example of genuine empowerment in action, which you have either read about or observed?</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What are the possible disadvantages of empowerment? </a:t>
            </a:r>
          </a:p>
        </p:txBody>
      </p:sp>
    </p:spTree>
    <p:extLst>
      <p:ext uri="{BB962C8B-B14F-4D97-AF65-F5344CB8AC3E}">
        <p14:creationId xmlns:p14="http://schemas.microsoft.com/office/powerpoint/2010/main" val="17631397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How to build an engaged workforce</a:t>
            </a:r>
          </a:p>
        </p:txBody>
      </p:sp>
      <p:sp>
        <p:nvSpPr>
          <p:cNvPr id="5" name="TextBox 4">
            <a:extLst>
              <a:ext uri="{FF2B5EF4-FFF2-40B4-BE49-F238E27FC236}">
                <a16:creationId xmlns:a16="http://schemas.microsoft.com/office/drawing/2014/main" id="{1A9F6A5F-5165-B49E-1729-43B912B1E5B6}"/>
              </a:ext>
            </a:extLst>
          </p:cNvPr>
          <p:cNvSpPr txBox="1"/>
          <p:nvPr/>
        </p:nvSpPr>
        <p:spPr>
          <a:xfrm>
            <a:off x="470263" y="1979669"/>
            <a:ext cx="8203474" cy="4154984"/>
          </a:xfrm>
          <a:prstGeom prst="rect">
            <a:avLst/>
          </a:prstGeom>
          <a:noFill/>
        </p:spPr>
        <p:txBody>
          <a:bodyPr wrap="square">
            <a:spAutoFit/>
          </a:bodyPr>
          <a:lstStyle/>
          <a:p>
            <a:pPr algn="l"/>
            <a:r>
              <a:rPr lang="en-GB" sz="2400" b="0" i="0" dirty="0">
                <a:solidFill>
                  <a:srgbClr val="202020"/>
                </a:solidFill>
                <a:effectLst/>
                <a:latin typeface="Museo"/>
              </a:rPr>
              <a:t>The MacLeod Review (2009) summarised four key ‘enablers’ of employee engagement:</a:t>
            </a:r>
          </a:p>
          <a:p>
            <a:pPr algn="l">
              <a:buFont typeface="Arial" panose="020B0604020202020204" pitchFamily="34" charset="0"/>
              <a:buChar char="•"/>
            </a:pPr>
            <a:r>
              <a:rPr lang="en-GB" sz="2400" b="1" i="0" dirty="0">
                <a:solidFill>
                  <a:srgbClr val="202020"/>
                </a:solidFill>
                <a:effectLst/>
                <a:latin typeface="Museo"/>
              </a:rPr>
              <a:t> Leadership </a:t>
            </a:r>
            <a:r>
              <a:rPr lang="en-GB" sz="2400" b="0" i="0" dirty="0">
                <a:solidFill>
                  <a:srgbClr val="202020"/>
                </a:solidFill>
                <a:effectLst/>
                <a:latin typeface="Museo"/>
              </a:rPr>
              <a:t>that gives a ‘strong strategic narrative about the organisation’.</a:t>
            </a:r>
          </a:p>
          <a:p>
            <a:pPr algn="l">
              <a:buFont typeface="Arial" panose="020B0604020202020204" pitchFamily="34" charset="0"/>
              <a:buChar char="•"/>
            </a:pPr>
            <a:r>
              <a:rPr lang="en-GB" sz="2400" b="1" i="0" dirty="0">
                <a:solidFill>
                  <a:srgbClr val="202020"/>
                </a:solidFill>
                <a:effectLst/>
                <a:latin typeface="Museo"/>
              </a:rPr>
              <a:t> Line Managers </a:t>
            </a:r>
            <a:r>
              <a:rPr lang="en-GB" sz="2400" b="0" i="0" dirty="0">
                <a:solidFill>
                  <a:srgbClr val="202020"/>
                </a:solidFill>
                <a:effectLst/>
                <a:latin typeface="Museo"/>
              </a:rPr>
              <a:t>who motivate, empower and support their employees.</a:t>
            </a:r>
          </a:p>
          <a:p>
            <a:pPr algn="l">
              <a:buFont typeface="Arial" panose="020B0604020202020204" pitchFamily="34" charset="0"/>
              <a:buChar char="•"/>
            </a:pPr>
            <a:r>
              <a:rPr lang="en-GB" sz="2400" b="1" i="0" dirty="0">
                <a:solidFill>
                  <a:srgbClr val="202020"/>
                </a:solidFill>
                <a:effectLst/>
                <a:latin typeface="Museo"/>
              </a:rPr>
              <a:t> Employee voice </a:t>
            </a:r>
            <a:r>
              <a:rPr lang="en-GB" sz="2400" b="0" i="0" dirty="0">
                <a:solidFill>
                  <a:srgbClr val="202020"/>
                </a:solidFill>
                <a:effectLst/>
                <a:latin typeface="Museo"/>
              </a:rPr>
              <a:t>throughout the organisation, to involve employees in decision making.</a:t>
            </a:r>
          </a:p>
          <a:p>
            <a:pPr algn="l">
              <a:buFont typeface="Arial" panose="020B0604020202020204" pitchFamily="34" charset="0"/>
              <a:buChar char="•"/>
            </a:pPr>
            <a:r>
              <a:rPr lang="en-GB" sz="2400" b="1" i="0" dirty="0">
                <a:solidFill>
                  <a:srgbClr val="202020"/>
                </a:solidFill>
                <a:effectLst/>
                <a:latin typeface="Museo"/>
              </a:rPr>
              <a:t> Organisational integrity</a:t>
            </a:r>
            <a:r>
              <a:rPr lang="en-GB" sz="2400" b="0" i="0" dirty="0">
                <a:solidFill>
                  <a:srgbClr val="202020"/>
                </a:solidFill>
                <a:effectLst/>
                <a:latin typeface="Museo"/>
              </a:rPr>
              <a:t> that stated values are reflected in the actual organisational culture; what we say is what we do.</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0402363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Motivational practices</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282983"/>
            <a:ext cx="8612777" cy="4524315"/>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Give people responsibility for the outcomes of their work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Set clear and realistic goals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Ensure that people have the resources to do their job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Give credit where credit is due and make sure it is known within the team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Provide honest and unambiguous feedback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Provide learning and development opportunities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Implement reward packages that reflect the job and the external market rate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Create an environment governed by fairness and respect  Create a happy workplace </a:t>
            </a:r>
          </a:p>
          <a:p>
            <a:pPr lvl="8">
              <a:defRPr/>
            </a:pPr>
            <a:r>
              <a:rPr lang="en-GB" sz="2400" dirty="0"/>
              <a:t>	</a:t>
            </a:r>
            <a:r>
              <a:rPr lang="en-GB" dirty="0" err="1"/>
              <a:t>Hollyforde</a:t>
            </a:r>
            <a:r>
              <a:rPr lang="en-GB" dirty="0"/>
              <a:t> and </a:t>
            </a:r>
            <a:r>
              <a:rPr lang="en-GB" dirty="0" err="1"/>
              <a:t>Whiddett</a:t>
            </a:r>
            <a:r>
              <a:rPr lang="en-GB" dirty="0"/>
              <a:t> 2002</a:t>
            </a:r>
          </a:p>
        </p:txBody>
      </p:sp>
    </p:spTree>
    <p:extLst>
      <p:ext uri="{BB962C8B-B14F-4D97-AF65-F5344CB8AC3E}">
        <p14:creationId xmlns:p14="http://schemas.microsoft.com/office/powerpoint/2010/main" val="139921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4031873"/>
          </a:xfrm>
          <a:prstGeom prst="rect">
            <a:avLst/>
          </a:prstGeom>
          <a:noFill/>
        </p:spPr>
        <p:txBody>
          <a:bodyPr wrap="square">
            <a:spAutoFit/>
          </a:bodyPr>
          <a:lstStyle/>
          <a:p>
            <a:r>
              <a:rPr lang="en-GB" sz="3200" dirty="0"/>
              <a:t>How to motivate and engage employees:</a:t>
            </a:r>
          </a:p>
          <a:p>
            <a:endParaRPr lang="en-GB" sz="3200" dirty="0"/>
          </a:p>
          <a:p>
            <a:pPr marL="914400" lvl="1" indent="-457200">
              <a:buFont typeface="Arial" panose="020B0604020202020204" pitchFamily="34" charset="0"/>
              <a:buChar char="•"/>
            </a:pPr>
            <a:r>
              <a:rPr lang="en-GB" sz="3200" dirty="0"/>
              <a:t>What is employee engagement?</a:t>
            </a:r>
          </a:p>
          <a:p>
            <a:pPr marL="914400" lvl="1" indent="-457200">
              <a:buFont typeface="Arial" panose="020B0604020202020204" pitchFamily="34" charset="0"/>
              <a:buChar char="•"/>
            </a:pPr>
            <a:r>
              <a:rPr lang="en-GB" sz="3200" dirty="0"/>
              <a:t>What are the benefits?</a:t>
            </a:r>
          </a:p>
          <a:p>
            <a:pPr marL="914400" lvl="1" indent="-457200">
              <a:buFont typeface="Arial" panose="020B0604020202020204" pitchFamily="34" charset="0"/>
              <a:buChar char="•"/>
            </a:pPr>
            <a:r>
              <a:rPr lang="en-GB" sz="3200" dirty="0"/>
              <a:t>How to build an engaged and motivated workforce</a:t>
            </a:r>
          </a:p>
          <a:p>
            <a:pPr marL="914400" lvl="1" indent="-457200">
              <a:buFont typeface="Arial" panose="020B0604020202020204" pitchFamily="34" charset="0"/>
              <a:buChar char="•"/>
            </a:pPr>
            <a:r>
              <a:rPr lang="en-GB" sz="3200" dirty="0"/>
              <a:t>Work motivation theories</a:t>
            </a:r>
          </a:p>
        </p:txBody>
      </p:sp>
    </p:spTree>
    <p:extLst>
      <p:ext uri="{BB962C8B-B14F-4D97-AF65-F5344CB8AC3E}">
        <p14:creationId xmlns:p14="http://schemas.microsoft.com/office/powerpoint/2010/main" val="25924649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C0A9A9A-82CA-026C-373F-019DA8588F9F}"/>
              </a:ext>
            </a:extLst>
          </p:cNvPr>
          <p:cNvSpPr>
            <a:spLocks noGrp="1"/>
          </p:cNvSpPr>
          <p:nvPr>
            <p:ph type="title"/>
          </p:nvPr>
        </p:nvSpPr>
        <p:spPr>
          <a:xfrm>
            <a:off x="457200" y="274638"/>
            <a:ext cx="8229600" cy="1143000"/>
          </a:xfrm>
        </p:spPr>
        <p:txBody>
          <a:bodyPr/>
          <a:lstStyle/>
          <a:p>
            <a:r>
              <a:rPr lang="en-US" dirty="0"/>
              <a:t>Any questions?</a:t>
            </a:r>
          </a:p>
        </p:txBody>
      </p:sp>
      <p:pic>
        <p:nvPicPr>
          <p:cNvPr id="3" name="Picture 2" descr="Wooden blocks with question marks">
            <a:extLst>
              <a:ext uri="{FF2B5EF4-FFF2-40B4-BE49-F238E27FC236}">
                <a16:creationId xmlns:a16="http://schemas.microsoft.com/office/drawing/2014/main" id="{6F85A5A1-EF46-5713-5EEF-26EBDFF77A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7894" y="1600201"/>
            <a:ext cx="5868212" cy="3917032"/>
          </a:xfrm>
          <a:prstGeom prst="rect">
            <a:avLst/>
          </a:prstGeom>
          <a:noFill/>
        </p:spPr>
      </p:pic>
    </p:spTree>
    <p:extLst>
      <p:ext uri="{BB962C8B-B14F-4D97-AF65-F5344CB8AC3E}">
        <p14:creationId xmlns:p14="http://schemas.microsoft.com/office/powerpoint/2010/main" val="23664568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4373</Words>
  <Application>Microsoft Office PowerPoint</Application>
  <PresentationFormat>On-screen Show (4:3)</PresentationFormat>
  <Paragraphs>357</Paragraphs>
  <Slides>41</Slides>
  <Notes>40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Google Sans</vt:lpstr>
      <vt:lpstr>Helvetica Neue</vt:lpstr>
      <vt:lpstr>Museo</vt:lpstr>
      <vt:lpstr>Myriad Pro</vt:lpstr>
      <vt:lpstr>Arial</vt:lpstr>
      <vt:lpstr>Calibri</vt:lpstr>
      <vt:lpstr>20140311PresentationUWTSDTemplate</vt:lpstr>
      <vt:lpstr>Shaping Cultures  Rhiannon Akers, January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is it important? </vt:lpstr>
      <vt:lpstr>PowerPoint Presentation</vt:lpstr>
      <vt:lpstr>Practical steps</vt:lpstr>
      <vt:lpstr>Using the Job Demands-Resources (JD-R) model</vt:lpstr>
      <vt:lpstr>PowerPoint Presentation</vt:lpstr>
      <vt:lpstr>Building Employee Engagement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6</cp:revision>
  <cp:lastPrinted>2017-10-10T10:16:57Z</cp:lastPrinted>
  <dcterms:created xsi:type="dcterms:W3CDTF">2015-04-14T15:21:28Z</dcterms:created>
  <dcterms:modified xsi:type="dcterms:W3CDTF">2026-01-20T21:44:12Z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