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70" r:id="rId10"/>
    <p:sldId id="28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E236BA-993B-4345-A9EA-C7FA8B744D51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A8ADAF5-69DC-4212-AD4A-2E240B2D1596}">
      <dgm:prSet/>
      <dgm:spPr/>
      <dgm:t>
        <a:bodyPr/>
        <a:lstStyle/>
        <a:p>
          <a:r>
            <a:rPr lang="en-GB"/>
            <a:t>Justify their actions – socially desirable activity. </a:t>
          </a:r>
          <a:endParaRPr lang="en-US"/>
        </a:p>
      </dgm:t>
    </dgm:pt>
    <dgm:pt modelId="{CD1348FD-852E-4109-B928-BC6B40E6F1CC}" type="parTrans" cxnId="{21232670-9AD0-43B4-AB8F-EFE0A6AF1548}">
      <dgm:prSet/>
      <dgm:spPr/>
      <dgm:t>
        <a:bodyPr/>
        <a:lstStyle/>
        <a:p>
          <a:endParaRPr lang="en-US"/>
        </a:p>
      </dgm:t>
    </dgm:pt>
    <dgm:pt modelId="{EFD0A8CC-4E19-491E-A011-B6E71BD4C680}" type="sibTrans" cxnId="{21232670-9AD0-43B4-AB8F-EFE0A6AF1548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AC3D9216-2A9A-4FC3-B1E9-C432C6F73C58}">
      <dgm:prSet/>
      <dgm:spPr/>
      <dgm:t>
        <a:bodyPr/>
        <a:lstStyle/>
        <a:p>
          <a:r>
            <a:rPr lang="en-GB"/>
            <a:t>Key case; Watt v Hertfordshire County Council [1954] </a:t>
          </a:r>
          <a:endParaRPr lang="en-US"/>
        </a:p>
      </dgm:t>
    </dgm:pt>
    <dgm:pt modelId="{F07B1246-E201-4920-BAD4-527383BAB11C}" type="parTrans" cxnId="{781C67F0-6FA6-41C8-A9E4-1C434321CDC2}">
      <dgm:prSet/>
      <dgm:spPr/>
      <dgm:t>
        <a:bodyPr/>
        <a:lstStyle/>
        <a:p>
          <a:endParaRPr lang="en-US"/>
        </a:p>
      </dgm:t>
    </dgm:pt>
    <dgm:pt modelId="{13248D28-95F8-4833-83AC-BB26FBC3FE9F}" type="sibTrans" cxnId="{781C67F0-6FA6-41C8-A9E4-1C434321CDC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3C7E9E9-285B-4903-AFE8-5B76CE1096B9}">
      <dgm:prSet/>
      <dgm:spPr/>
      <dgm:t>
        <a:bodyPr/>
        <a:lstStyle/>
        <a:p>
          <a:r>
            <a:rPr lang="en-GB"/>
            <a:t>The outcome in this case would be different today. </a:t>
          </a:r>
          <a:endParaRPr lang="en-US"/>
        </a:p>
      </dgm:t>
    </dgm:pt>
    <dgm:pt modelId="{494B2D8E-C448-436C-A4A0-6A99C29243F3}" type="parTrans" cxnId="{35131255-248E-44B7-B773-0EAE39B80041}">
      <dgm:prSet/>
      <dgm:spPr/>
      <dgm:t>
        <a:bodyPr/>
        <a:lstStyle/>
        <a:p>
          <a:endParaRPr lang="en-US"/>
        </a:p>
      </dgm:t>
    </dgm:pt>
    <dgm:pt modelId="{426A9511-74EE-43EA-8AA4-297224BB79D9}" type="sibTrans" cxnId="{35131255-248E-44B7-B773-0EAE39B8004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19B85FC-93F8-4050-9330-3EA86E1E6F82}">
      <dgm:prSet/>
      <dgm:spPr/>
      <dgm:t>
        <a:bodyPr/>
        <a:lstStyle/>
        <a:p>
          <a:r>
            <a:rPr lang="en-GB"/>
            <a:t>Needs to be a balance between harm and benefit. </a:t>
          </a:r>
          <a:endParaRPr lang="en-US"/>
        </a:p>
      </dgm:t>
    </dgm:pt>
    <dgm:pt modelId="{4B9D1E4C-CD3A-4FB5-9383-D3F61C0D4CDF}" type="parTrans" cxnId="{2A57EBF0-23D7-4109-9136-6F35DB85F10A}">
      <dgm:prSet/>
      <dgm:spPr/>
      <dgm:t>
        <a:bodyPr/>
        <a:lstStyle/>
        <a:p>
          <a:endParaRPr lang="en-US"/>
        </a:p>
      </dgm:t>
    </dgm:pt>
    <dgm:pt modelId="{184EC758-244A-4559-94E0-1B6EC37F0EBD}" type="sibTrans" cxnId="{2A57EBF0-23D7-4109-9136-6F35DB85F10A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E52CF66-77E3-4530-9CC9-2CA082FF8FD5}" type="pres">
      <dgm:prSet presAssocID="{D8E236BA-993B-4345-A9EA-C7FA8B744D51}" presName="Name0" presStyleCnt="0">
        <dgm:presLayoutVars>
          <dgm:animLvl val="lvl"/>
          <dgm:resizeHandles val="exact"/>
        </dgm:presLayoutVars>
      </dgm:prSet>
      <dgm:spPr/>
    </dgm:pt>
    <dgm:pt modelId="{D8975DB4-55CE-43BD-B156-82E29EE887CE}" type="pres">
      <dgm:prSet presAssocID="{8A8ADAF5-69DC-4212-AD4A-2E240B2D1596}" presName="compositeNode" presStyleCnt="0">
        <dgm:presLayoutVars>
          <dgm:bulletEnabled val="1"/>
        </dgm:presLayoutVars>
      </dgm:prSet>
      <dgm:spPr/>
    </dgm:pt>
    <dgm:pt modelId="{CFF9556A-5BC1-404D-8ED6-C8D6812052BA}" type="pres">
      <dgm:prSet presAssocID="{8A8ADAF5-69DC-4212-AD4A-2E240B2D1596}" presName="bgRect" presStyleLbl="bgAccFollowNode1" presStyleIdx="0" presStyleCnt="4"/>
      <dgm:spPr/>
    </dgm:pt>
    <dgm:pt modelId="{D811BC27-A829-4790-87C0-C387AB9BDC9C}" type="pres">
      <dgm:prSet presAssocID="{EFD0A8CC-4E19-491E-A011-B6E71BD4C680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F863DE18-F394-4D90-9AFC-26DEA125AFA4}" type="pres">
      <dgm:prSet presAssocID="{8A8ADAF5-69DC-4212-AD4A-2E240B2D1596}" presName="bottomLine" presStyleLbl="alignNode1" presStyleIdx="1" presStyleCnt="8">
        <dgm:presLayoutVars/>
      </dgm:prSet>
      <dgm:spPr/>
    </dgm:pt>
    <dgm:pt modelId="{80D29802-0E9C-4EE5-B957-C6D55105622C}" type="pres">
      <dgm:prSet presAssocID="{8A8ADAF5-69DC-4212-AD4A-2E240B2D1596}" presName="nodeText" presStyleLbl="bgAccFollowNode1" presStyleIdx="0" presStyleCnt="4">
        <dgm:presLayoutVars>
          <dgm:bulletEnabled val="1"/>
        </dgm:presLayoutVars>
      </dgm:prSet>
      <dgm:spPr/>
    </dgm:pt>
    <dgm:pt modelId="{209DF47F-70A7-4541-B365-4FDAFF51CCEB}" type="pres">
      <dgm:prSet presAssocID="{EFD0A8CC-4E19-491E-A011-B6E71BD4C680}" presName="sibTrans" presStyleCnt="0"/>
      <dgm:spPr/>
    </dgm:pt>
    <dgm:pt modelId="{03494D00-2ECB-450D-A1B3-59BBB430D495}" type="pres">
      <dgm:prSet presAssocID="{AC3D9216-2A9A-4FC3-B1E9-C432C6F73C58}" presName="compositeNode" presStyleCnt="0">
        <dgm:presLayoutVars>
          <dgm:bulletEnabled val="1"/>
        </dgm:presLayoutVars>
      </dgm:prSet>
      <dgm:spPr/>
    </dgm:pt>
    <dgm:pt modelId="{50E7A462-7160-4B29-B0E1-22B703AF3BD2}" type="pres">
      <dgm:prSet presAssocID="{AC3D9216-2A9A-4FC3-B1E9-C432C6F73C58}" presName="bgRect" presStyleLbl="bgAccFollowNode1" presStyleIdx="1" presStyleCnt="4"/>
      <dgm:spPr/>
    </dgm:pt>
    <dgm:pt modelId="{F60BEAE6-168A-4C03-8977-F689579086E3}" type="pres">
      <dgm:prSet presAssocID="{13248D28-95F8-4833-83AC-BB26FBC3FE9F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8BBD3BED-C83A-4E7F-8276-D50DC4A508D9}" type="pres">
      <dgm:prSet presAssocID="{AC3D9216-2A9A-4FC3-B1E9-C432C6F73C58}" presName="bottomLine" presStyleLbl="alignNode1" presStyleIdx="3" presStyleCnt="8">
        <dgm:presLayoutVars/>
      </dgm:prSet>
      <dgm:spPr/>
    </dgm:pt>
    <dgm:pt modelId="{9210DF07-4544-4B10-AF20-19C8B97DB1B4}" type="pres">
      <dgm:prSet presAssocID="{AC3D9216-2A9A-4FC3-B1E9-C432C6F73C58}" presName="nodeText" presStyleLbl="bgAccFollowNode1" presStyleIdx="1" presStyleCnt="4">
        <dgm:presLayoutVars>
          <dgm:bulletEnabled val="1"/>
        </dgm:presLayoutVars>
      </dgm:prSet>
      <dgm:spPr/>
    </dgm:pt>
    <dgm:pt modelId="{60BB9220-C239-4734-86AA-42F879CDC390}" type="pres">
      <dgm:prSet presAssocID="{13248D28-95F8-4833-83AC-BB26FBC3FE9F}" presName="sibTrans" presStyleCnt="0"/>
      <dgm:spPr/>
    </dgm:pt>
    <dgm:pt modelId="{57F1471D-E73B-4032-9759-5D9F75B750A6}" type="pres">
      <dgm:prSet presAssocID="{83C7E9E9-285B-4903-AFE8-5B76CE1096B9}" presName="compositeNode" presStyleCnt="0">
        <dgm:presLayoutVars>
          <dgm:bulletEnabled val="1"/>
        </dgm:presLayoutVars>
      </dgm:prSet>
      <dgm:spPr/>
    </dgm:pt>
    <dgm:pt modelId="{A9FC13BE-754D-42AF-9535-F3C2DADDD3C9}" type="pres">
      <dgm:prSet presAssocID="{83C7E9E9-285B-4903-AFE8-5B76CE1096B9}" presName="bgRect" presStyleLbl="bgAccFollowNode1" presStyleIdx="2" presStyleCnt="4"/>
      <dgm:spPr/>
    </dgm:pt>
    <dgm:pt modelId="{486FE7B9-8942-4FF9-B114-8B032BA34767}" type="pres">
      <dgm:prSet presAssocID="{426A9511-74EE-43EA-8AA4-297224BB79D9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CF70F486-A622-4A37-BD97-7388EA87B49A}" type="pres">
      <dgm:prSet presAssocID="{83C7E9E9-285B-4903-AFE8-5B76CE1096B9}" presName="bottomLine" presStyleLbl="alignNode1" presStyleIdx="5" presStyleCnt="8">
        <dgm:presLayoutVars/>
      </dgm:prSet>
      <dgm:spPr/>
    </dgm:pt>
    <dgm:pt modelId="{82D71CF8-D60F-4323-89DB-9AD94913628E}" type="pres">
      <dgm:prSet presAssocID="{83C7E9E9-285B-4903-AFE8-5B76CE1096B9}" presName="nodeText" presStyleLbl="bgAccFollowNode1" presStyleIdx="2" presStyleCnt="4">
        <dgm:presLayoutVars>
          <dgm:bulletEnabled val="1"/>
        </dgm:presLayoutVars>
      </dgm:prSet>
      <dgm:spPr/>
    </dgm:pt>
    <dgm:pt modelId="{ECC15244-6783-4722-B757-FD81F527790F}" type="pres">
      <dgm:prSet presAssocID="{426A9511-74EE-43EA-8AA4-297224BB79D9}" presName="sibTrans" presStyleCnt="0"/>
      <dgm:spPr/>
    </dgm:pt>
    <dgm:pt modelId="{1A2D99A5-43B2-49F1-A06C-C0602ADA25FC}" type="pres">
      <dgm:prSet presAssocID="{719B85FC-93F8-4050-9330-3EA86E1E6F82}" presName="compositeNode" presStyleCnt="0">
        <dgm:presLayoutVars>
          <dgm:bulletEnabled val="1"/>
        </dgm:presLayoutVars>
      </dgm:prSet>
      <dgm:spPr/>
    </dgm:pt>
    <dgm:pt modelId="{80B51D4C-5511-4459-9624-88F7C3AF35E3}" type="pres">
      <dgm:prSet presAssocID="{719B85FC-93F8-4050-9330-3EA86E1E6F82}" presName="bgRect" presStyleLbl="bgAccFollowNode1" presStyleIdx="3" presStyleCnt="4"/>
      <dgm:spPr/>
    </dgm:pt>
    <dgm:pt modelId="{FDB2F30B-3ABA-4114-B8B6-064FAAEB169F}" type="pres">
      <dgm:prSet presAssocID="{184EC758-244A-4559-94E0-1B6EC37F0EBD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0C0684FA-0B09-4A93-8E9D-6B621F4BCB1D}" type="pres">
      <dgm:prSet presAssocID="{719B85FC-93F8-4050-9330-3EA86E1E6F82}" presName="bottomLine" presStyleLbl="alignNode1" presStyleIdx="7" presStyleCnt="8">
        <dgm:presLayoutVars/>
      </dgm:prSet>
      <dgm:spPr/>
    </dgm:pt>
    <dgm:pt modelId="{82B41598-4405-44F6-96BE-BEAE70EF89CF}" type="pres">
      <dgm:prSet presAssocID="{719B85FC-93F8-4050-9330-3EA86E1E6F82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15058012-FC98-4A44-B1F6-36ED569EC323}" type="presOf" srcId="{719B85FC-93F8-4050-9330-3EA86E1E6F82}" destId="{82B41598-4405-44F6-96BE-BEAE70EF89CF}" srcOrd="1" destOrd="0" presId="urn:microsoft.com/office/officeart/2016/7/layout/BasicLinearProcessNumbered"/>
    <dgm:cxn modelId="{A723E729-B207-4179-9DA3-4403EF06C03E}" type="presOf" srcId="{13248D28-95F8-4833-83AC-BB26FBC3FE9F}" destId="{F60BEAE6-168A-4C03-8977-F689579086E3}" srcOrd="0" destOrd="0" presId="urn:microsoft.com/office/officeart/2016/7/layout/BasicLinearProcessNumbered"/>
    <dgm:cxn modelId="{62BC802E-3DCA-47E3-ADF0-E53B96EB019C}" type="presOf" srcId="{EFD0A8CC-4E19-491E-A011-B6E71BD4C680}" destId="{D811BC27-A829-4790-87C0-C387AB9BDC9C}" srcOrd="0" destOrd="0" presId="urn:microsoft.com/office/officeart/2016/7/layout/BasicLinearProcessNumbered"/>
    <dgm:cxn modelId="{FEE83C2F-C4DC-478E-813D-BA5DA1D4F2F9}" type="presOf" srcId="{8A8ADAF5-69DC-4212-AD4A-2E240B2D1596}" destId="{80D29802-0E9C-4EE5-B957-C6D55105622C}" srcOrd="1" destOrd="0" presId="urn:microsoft.com/office/officeart/2016/7/layout/BasicLinearProcessNumbered"/>
    <dgm:cxn modelId="{9D9B6C36-ABCD-47F5-937A-4C5A38DF40D1}" type="presOf" srcId="{AC3D9216-2A9A-4FC3-B1E9-C432C6F73C58}" destId="{50E7A462-7160-4B29-B0E1-22B703AF3BD2}" srcOrd="0" destOrd="0" presId="urn:microsoft.com/office/officeart/2016/7/layout/BasicLinearProcessNumbered"/>
    <dgm:cxn modelId="{29466E4C-6C76-413D-8FD7-73B29E4124A0}" type="presOf" srcId="{D8E236BA-993B-4345-A9EA-C7FA8B744D51}" destId="{FE52CF66-77E3-4530-9CC9-2CA082FF8FD5}" srcOrd="0" destOrd="0" presId="urn:microsoft.com/office/officeart/2016/7/layout/BasicLinearProcessNumbered"/>
    <dgm:cxn modelId="{21232670-9AD0-43B4-AB8F-EFE0A6AF1548}" srcId="{D8E236BA-993B-4345-A9EA-C7FA8B744D51}" destId="{8A8ADAF5-69DC-4212-AD4A-2E240B2D1596}" srcOrd="0" destOrd="0" parTransId="{CD1348FD-852E-4109-B928-BC6B40E6F1CC}" sibTransId="{EFD0A8CC-4E19-491E-A011-B6E71BD4C680}"/>
    <dgm:cxn modelId="{35131255-248E-44B7-B773-0EAE39B80041}" srcId="{D8E236BA-993B-4345-A9EA-C7FA8B744D51}" destId="{83C7E9E9-285B-4903-AFE8-5B76CE1096B9}" srcOrd="2" destOrd="0" parTransId="{494B2D8E-C448-436C-A4A0-6A99C29243F3}" sibTransId="{426A9511-74EE-43EA-8AA4-297224BB79D9}"/>
    <dgm:cxn modelId="{FD4AFC59-B9CE-45B8-A993-2791545B0E6A}" type="presOf" srcId="{719B85FC-93F8-4050-9330-3EA86E1E6F82}" destId="{80B51D4C-5511-4459-9624-88F7C3AF35E3}" srcOrd="0" destOrd="0" presId="urn:microsoft.com/office/officeart/2016/7/layout/BasicLinearProcessNumbered"/>
    <dgm:cxn modelId="{672F6F7F-3D6B-4B4C-989A-67BEC77E2ADE}" type="presOf" srcId="{AC3D9216-2A9A-4FC3-B1E9-C432C6F73C58}" destId="{9210DF07-4544-4B10-AF20-19C8B97DB1B4}" srcOrd="1" destOrd="0" presId="urn:microsoft.com/office/officeart/2016/7/layout/BasicLinearProcessNumbered"/>
    <dgm:cxn modelId="{871DCFAB-975B-418B-821C-3DCFF2C5BDEA}" type="presOf" srcId="{184EC758-244A-4559-94E0-1B6EC37F0EBD}" destId="{FDB2F30B-3ABA-4114-B8B6-064FAAEB169F}" srcOrd="0" destOrd="0" presId="urn:microsoft.com/office/officeart/2016/7/layout/BasicLinearProcessNumbered"/>
    <dgm:cxn modelId="{EF1CA0C8-4FEC-482F-A8D4-F58807341201}" type="presOf" srcId="{8A8ADAF5-69DC-4212-AD4A-2E240B2D1596}" destId="{CFF9556A-5BC1-404D-8ED6-C8D6812052BA}" srcOrd="0" destOrd="0" presId="urn:microsoft.com/office/officeart/2016/7/layout/BasicLinearProcessNumbered"/>
    <dgm:cxn modelId="{90BC1BD3-BFDC-4B6F-B581-D805E1DEC01A}" type="presOf" srcId="{83C7E9E9-285B-4903-AFE8-5B76CE1096B9}" destId="{A9FC13BE-754D-42AF-9535-F3C2DADDD3C9}" srcOrd="0" destOrd="0" presId="urn:microsoft.com/office/officeart/2016/7/layout/BasicLinearProcessNumbered"/>
    <dgm:cxn modelId="{781C67F0-6FA6-41C8-A9E4-1C434321CDC2}" srcId="{D8E236BA-993B-4345-A9EA-C7FA8B744D51}" destId="{AC3D9216-2A9A-4FC3-B1E9-C432C6F73C58}" srcOrd="1" destOrd="0" parTransId="{F07B1246-E201-4920-BAD4-527383BAB11C}" sibTransId="{13248D28-95F8-4833-83AC-BB26FBC3FE9F}"/>
    <dgm:cxn modelId="{2A57EBF0-23D7-4109-9136-6F35DB85F10A}" srcId="{D8E236BA-993B-4345-A9EA-C7FA8B744D51}" destId="{719B85FC-93F8-4050-9330-3EA86E1E6F82}" srcOrd="3" destOrd="0" parTransId="{4B9D1E4C-CD3A-4FB5-9383-D3F61C0D4CDF}" sibTransId="{184EC758-244A-4559-94E0-1B6EC37F0EBD}"/>
    <dgm:cxn modelId="{9D1FA8F5-2268-4963-A0A4-CFF3A396C3B6}" type="presOf" srcId="{426A9511-74EE-43EA-8AA4-297224BB79D9}" destId="{486FE7B9-8942-4FF9-B114-8B032BA34767}" srcOrd="0" destOrd="0" presId="urn:microsoft.com/office/officeart/2016/7/layout/BasicLinearProcessNumbered"/>
    <dgm:cxn modelId="{EC2D58FE-F406-442A-B087-D354B6483002}" type="presOf" srcId="{83C7E9E9-285B-4903-AFE8-5B76CE1096B9}" destId="{82D71CF8-D60F-4323-89DB-9AD94913628E}" srcOrd="1" destOrd="0" presId="urn:microsoft.com/office/officeart/2016/7/layout/BasicLinearProcessNumbered"/>
    <dgm:cxn modelId="{B372FC11-A260-4787-930A-CAF3EF60182F}" type="presParOf" srcId="{FE52CF66-77E3-4530-9CC9-2CA082FF8FD5}" destId="{D8975DB4-55CE-43BD-B156-82E29EE887CE}" srcOrd="0" destOrd="0" presId="urn:microsoft.com/office/officeart/2016/7/layout/BasicLinearProcessNumbered"/>
    <dgm:cxn modelId="{B26F8F3E-CD0C-4D21-846F-EBCF43EFDE19}" type="presParOf" srcId="{D8975DB4-55CE-43BD-B156-82E29EE887CE}" destId="{CFF9556A-5BC1-404D-8ED6-C8D6812052BA}" srcOrd="0" destOrd="0" presId="urn:microsoft.com/office/officeart/2016/7/layout/BasicLinearProcessNumbered"/>
    <dgm:cxn modelId="{E4FE8206-66AF-4365-AF82-79B2C6E83A53}" type="presParOf" srcId="{D8975DB4-55CE-43BD-B156-82E29EE887CE}" destId="{D811BC27-A829-4790-87C0-C387AB9BDC9C}" srcOrd="1" destOrd="0" presId="urn:microsoft.com/office/officeart/2016/7/layout/BasicLinearProcessNumbered"/>
    <dgm:cxn modelId="{CDFC0827-62FB-4973-8DFE-24CD5C83036B}" type="presParOf" srcId="{D8975DB4-55CE-43BD-B156-82E29EE887CE}" destId="{F863DE18-F394-4D90-9AFC-26DEA125AFA4}" srcOrd="2" destOrd="0" presId="urn:microsoft.com/office/officeart/2016/7/layout/BasicLinearProcessNumbered"/>
    <dgm:cxn modelId="{2A847CB4-B566-44A2-B105-29B9BD31CF35}" type="presParOf" srcId="{D8975DB4-55CE-43BD-B156-82E29EE887CE}" destId="{80D29802-0E9C-4EE5-B957-C6D55105622C}" srcOrd="3" destOrd="0" presId="urn:microsoft.com/office/officeart/2016/7/layout/BasicLinearProcessNumbered"/>
    <dgm:cxn modelId="{307B00CD-4241-4996-B109-6D0CC0170E8B}" type="presParOf" srcId="{FE52CF66-77E3-4530-9CC9-2CA082FF8FD5}" destId="{209DF47F-70A7-4541-B365-4FDAFF51CCEB}" srcOrd="1" destOrd="0" presId="urn:microsoft.com/office/officeart/2016/7/layout/BasicLinearProcessNumbered"/>
    <dgm:cxn modelId="{2FB575A0-02FD-4386-BAC8-F5A36277FF84}" type="presParOf" srcId="{FE52CF66-77E3-4530-9CC9-2CA082FF8FD5}" destId="{03494D00-2ECB-450D-A1B3-59BBB430D495}" srcOrd="2" destOrd="0" presId="urn:microsoft.com/office/officeart/2016/7/layout/BasicLinearProcessNumbered"/>
    <dgm:cxn modelId="{AFD427CF-5E5A-4EB5-A390-1FEC0DA950C5}" type="presParOf" srcId="{03494D00-2ECB-450D-A1B3-59BBB430D495}" destId="{50E7A462-7160-4B29-B0E1-22B703AF3BD2}" srcOrd="0" destOrd="0" presId="urn:microsoft.com/office/officeart/2016/7/layout/BasicLinearProcessNumbered"/>
    <dgm:cxn modelId="{1544A45E-06A3-4306-9735-7F52C3CA1D5E}" type="presParOf" srcId="{03494D00-2ECB-450D-A1B3-59BBB430D495}" destId="{F60BEAE6-168A-4C03-8977-F689579086E3}" srcOrd="1" destOrd="0" presId="urn:microsoft.com/office/officeart/2016/7/layout/BasicLinearProcessNumbered"/>
    <dgm:cxn modelId="{DBA0D153-2D31-4F2F-AA21-3002A5B21CFD}" type="presParOf" srcId="{03494D00-2ECB-450D-A1B3-59BBB430D495}" destId="{8BBD3BED-C83A-4E7F-8276-D50DC4A508D9}" srcOrd="2" destOrd="0" presId="urn:microsoft.com/office/officeart/2016/7/layout/BasicLinearProcessNumbered"/>
    <dgm:cxn modelId="{A8D5A667-1432-4914-958C-1895D4133562}" type="presParOf" srcId="{03494D00-2ECB-450D-A1B3-59BBB430D495}" destId="{9210DF07-4544-4B10-AF20-19C8B97DB1B4}" srcOrd="3" destOrd="0" presId="urn:microsoft.com/office/officeart/2016/7/layout/BasicLinearProcessNumbered"/>
    <dgm:cxn modelId="{01EBFA2F-009C-4669-802F-0ACB751152E1}" type="presParOf" srcId="{FE52CF66-77E3-4530-9CC9-2CA082FF8FD5}" destId="{60BB9220-C239-4734-86AA-42F879CDC390}" srcOrd="3" destOrd="0" presId="urn:microsoft.com/office/officeart/2016/7/layout/BasicLinearProcessNumbered"/>
    <dgm:cxn modelId="{48C44987-6A19-4C10-BBA9-09460DFAFBCC}" type="presParOf" srcId="{FE52CF66-77E3-4530-9CC9-2CA082FF8FD5}" destId="{57F1471D-E73B-4032-9759-5D9F75B750A6}" srcOrd="4" destOrd="0" presId="urn:microsoft.com/office/officeart/2016/7/layout/BasicLinearProcessNumbered"/>
    <dgm:cxn modelId="{1D202F73-26FE-4EF2-8751-3DF8EBD7FB64}" type="presParOf" srcId="{57F1471D-E73B-4032-9759-5D9F75B750A6}" destId="{A9FC13BE-754D-42AF-9535-F3C2DADDD3C9}" srcOrd="0" destOrd="0" presId="urn:microsoft.com/office/officeart/2016/7/layout/BasicLinearProcessNumbered"/>
    <dgm:cxn modelId="{1FD01B46-5783-433C-B5FD-560503BE274C}" type="presParOf" srcId="{57F1471D-E73B-4032-9759-5D9F75B750A6}" destId="{486FE7B9-8942-4FF9-B114-8B032BA34767}" srcOrd="1" destOrd="0" presId="urn:microsoft.com/office/officeart/2016/7/layout/BasicLinearProcessNumbered"/>
    <dgm:cxn modelId="{2EC05A9E-2284-4603-8DEC-95AC4BBB6918}" type="presParOf" srcId="{57F1471D-E73B-4032-9759-5D9F75B750A6}" destId="{CF70F486-A622-4A37-BD97-7388EA87B49A}" srcOrd="2" destOrd="0" presId="urn:microsoft.com/office/officeart/2016/7/layout/BasicLinearProcessNumbered"/>
    <dgm:cxn modelId="{5A34E082-2C5D-43A6-8E83-57CB05AA997B}" type="presParOf" srcId="{57F1471D-E73B-4032-9759-5D9F75B750A6}" destId="{82D71CF8-D60F-4323-89DB-9AD94913628E}" srcOrd="3" destOrd="0" presId="urn:microsoft.com/office/officeart/2016/7/layout/BasicLinearProcessNumbered"/>
    <dgm:cxn modelId="{B8758AE4-A2C7-4483-9D6E-132D3B66771D}" type="presParOf" srcId="{FE52CF66-77E3-4530-9CC9-2CA082FF8FD5}" destId="{ECC15244-6783-4722-B757-FD81F527790F}" srcOrd="5" destOrd="0" presId="urn:microsoft.com/office/officeart/2016/7/layout/BasicLinearProcessNumbered"/>
    <dgm:cxn modelId="{6092CC6E-EF79-4F15-83AF-089A18318935}" type="presParOf" srcId="{FE52CF66-77E3-4530-9CC9-2CA082FF8FD5}" destId="{1A2D99A5-43B2-49F1-A06C-C0602ADA25FC}" srcOrd="6" destOrd="0" presId="urn:microsoft.com/office/officeart/2016/7/layout/BasicLinearProcessNumbered"/>
    <dgm:cxn modelId="{4E9DF593-6FF9-4DBF-9A80-7AD6893F93FC}" type="presParOf" srcId="{1A2D99A5-43B2-49F1-A06C-C0602ADA25FC}" destId="{80B51D4C-5511-4459-9624-88F7C3AF35E3}" srcOrd="0" destOrd="0" presId="urn:microsoft.com/office/officeart/2016/7/layout/BasicLinearProcessNumbered"/>
    <dgm:cxn modelId="{C9773B94-1892-408C-BE01-C6BB0E25A7DC}" type="presParOf" srcId="{1A2D99A5-43B2-49F1-A06C-C0602ADA25FC}" destId="{FDB2F30B-3ABA-4114-B8B6-064FAAEB169F}" srcOrd="1" destOrd="0" presId="urn:microsoft.com/office/officeart/2016/7/layout/BasicLinearProcessNumbered"/>
    <dgm:cxn modelId="{31FCE5DA-4E8B-474F-8E1B-9A125601064F}" type="presParOf" srcId="{1A2D99A5-43B2-49F1-A06C-C0602ADA25FC}" destId="{0C0684FA-0B09-4A93-8E9D-6B621F4BCB1D}" srcOrd="2" destOrd="0" presId="urn:microsoft.com/office/officeart/2016/7/layout/BasicLinearProcessNumbered"/>
    <dgm:cxn modelId="{7E7C3003-52C1-4D4A-9F6F-AF4B123F79E7}" type="presParOf" srcId="{1A2D99A5-43B2-49F1-A06C-C0602ADA25FC}" destId="{82B41598-4405-44F6-96BE-BEAE70EF89C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9556A-5BC1-404D-8ED6-C8D6812052BA}">
      <dsp:nvSpPr>
        <dsp:cNvPr id="0" name=""/>
        <dsp:cNvSpPr/>
      </dsp:nvSpPr>
      <dsp:spPr>
        <a:xfrm>
          <a:off x="3092" y="43711"/>
          <a:ext cx="2453599" cy="343503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92" tIns="330200" rIns="19129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Justify their actions – socially desirable activity. </a:t>
          </a:r>
          <a:endParaRPr lang="en-US" sz="2400" kern="1200"/>
        </a:p>
      </dsp:txBody>
      <dsp:txXfrm>
        <a:off x="3092" y="1349026"/>
        <a:ext cx="2453599" cy="2061023"/>
      </dsp:txXfrm>
    </dsp:sp>
    <dsp:sp modelId="{D811BC27-A829-4790-87C0-C387AB9BDC9C}">
      <dsp:nvSpPr>
        <dsp:cNvPr id="0" name=""/>
        <dsp:cNvSpPr/>
      </dsp:nvSpPr>
      <dsp:spPr>
        <a:xfrm>
          <a:off x="714636" y="387215"/>
          <a:ext cx="1030511" cy="103051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343" tIns="12700" rIns="803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5551" y="538130"/>
        <a:ext cx="728681" cy="728681"/>
      </dsp:txXfrm>
    </dsp:sp>
    <dsp:sp modelId="{F863DE18-F394-4D90-9AFC-26DEA125AFA4}">
      <dsp:nvSpPr>
        <dsp:cNvPr id="0" name=""/>
        <dsp:cNvSpPr/>
      </dsp:nvSpPr>
      <dsp:spPr>
        <a:xfrm>
          <a:off x="3092" y="3478678"/>
          <a:ext cx="2453599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E7A462-7160-4B29-B0E1-22B703AF3BD2}">
      <dsp:nvSpPr>
        <dsp:cNvPr id="0" name=""/>
        <dsp:cNvSpPr/>
      </dsp:nvSpPr>
      <dsp:spPr>
        <a:xfrm>
          <a:off x="2702052" y="43711"/>
          <a:ext cx="2453599" cy="343503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92" tIns="330200" rIns="19129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Key case; Watt v Hertfordshire County Council [1954] </a:t>
          </a:r>
          <a:endParaRPr lang="en-US" sz="2400" kern="1200"/>
        </a:p>
      </dsp:txBody>
      <dsp:txXfrm>
        <a:off x="2702052" y="1349026"/>
        <a:ext cx="2453599" cy="2061023"/>
      </dsp:txXfrm>
    </dsp:sp>
    <dsp:sp modelId="{F60BEAE6-168A-4C03-8977-F689579086E3}">
      <dsp:nvSpPr>
        <dsp:cNvPr id="0" name=""/>
        <dsp:cNvSpPr/>
      </dsp:nvSpPr>
      <dsp:spPr>
        <a:xfrm>
          <a:off x="3413596" y="387215"/>
          <a:ext cx="1030511" cy="103051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343" tIns="12700" rIns="803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64511" y="538130"/>
        <a:ext cx="728681" cy="728681"/>
      </dsp:txXfrm>
    </dsp:sp>
    <dsp:sp modelId="{8BBD3BED-C83A-4E7F-8276-D50DC4A508D9}">
      <dsp:nvSpPr>
        <dsp:cNvPr id="0" name=""/>
        <dsp:cNvSpPr/>
      </dsp:nvSpPr>
      <dsp:spPr>
        <a:xfrm>
          <a:off x="2702052" y="3478678"/>
          <a:ext cx="2453599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C13BE-754D-42AF-9535-F3C2DADDD3C9}">
      <dsp:nvSpPr>
        <dsp:cNvPr id="0" name=""/>
        <dsp:cNvSpPr/>
      </dsp:nvSpPr>
      <dsp:spPr>
        <a:xfrm>
          <a:off x="5401012" y="43711"/>
          <a:ext cx="2453599" cy="343503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92" tIns="330200" rIns="19129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outcome in this case would be different today. </a:t>
          </a:r>
          <a:endParaRPr lang="en-US" sz="2400" kern="1200"/>
        </a:p>
      </dsp:txBody>
      <dsp:txXfrm>
        <a:off x="5401012" y="1349026"/>
        <a:ext cx="2453599" cy="2061023"/>
      </dsp:txXfrm>
    </dsp:sp>
    <dsp:sp modelId="{486FE7B9-8942-4FF9-B114-8B032BA34767}">
      <dsp:nvSpPr>
        <dsp:cNvPr id="0" name=""/>
        <dsp:cNvSpPr/>
      </dsp:nvSpPr>
      <dsp:spPr>
        <a:xfrm>
          <a:off x="6112556" y="387215"/>
          <a:ext cx="1030511" cy="103051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343" tIns="12700" rIns="803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63471" y="538130"/>
        <a:ext cx="728681" cy="728681"/>
      </dsp:txXfrm>
    </dsp:sp>
    <dsp:sp modelId="{CF70F486-A622-4A37-BD97-7388EA87B49A}">
      <dsp:nvSpPr>
        <dsp:cNvPr id="0" name=""/>
        <dsp:cNvSpPr/>
      </dsp:nvSpPr>
      <dsp:spPr>
        <a:xfrm>
          <a:off x="5401012" y="3478678"/>
          <a:ext cx="2453599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B51D4C-5511-4459-9624-88F7C3AF35E3}">
      <dsp:nvSpPr>
        <dsp:cNvPr id="0" name=""/>
        <dsp:cNvSpPr/>
      </dsp:nvSpPr>
      <dsp:spPr>
        <a:xfrm>
          <a:off x="8099972" y="43711"/>
          <a:ext cx="2453599" cy="343503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1292" tIns="330200" rIns="19129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Needs to be a balance between harm and benefit. </a:t>
          </a:r>
          <a:endParaRPr lang="en-US" sz="2400" kern="1200"/>
        </a:p>
      </dsp:txBody>
      <dsp:txXfrm>
        <a:off x="8099972" y="1349026"/>
        <a:ext cx="2453599" cy="2061023"/>
      </dsp:txXfrm>
    </dsp:sp>
    <dsp:sp modelId="{FDB2F30B-3ABA-4114-B8B6-064FAAEB169F}">
      <dsp:nvSpPr>
        <dsp:cNvPr id="0" name=""/>
        <dsp:cNvSpPr/>
      </dsp:nvSpPr>
      <dsp:spPr>
        <a:xfrm>
          <a:off x="8811516" y="387215"/>
          <a:ext cx="1030511" cy="103051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343" tIns="12700" rIns="8034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62431" y="538130"/>
        <a:ext cx="728681" cy="728681"/>
      </dsp:txXfrm>
    </dsp:sp>
    <dsp:sp modelId="{0C0684FA-0B09-4A93-8E9D-6B621F4BCB1D}">
      <dsp:nvSpPr>
        <dsp:cNvPr id="0" name=""/>
        <dsp:cNvSpPr/>
      </dsp:nvSpPr>
      <dsp:spPr>
        <a:xfrm>
          <a:off x="8099972" y="3478678"/>
          <a:ext cx="2453599" cy="7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291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726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331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263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071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795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570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99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041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493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612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10/7/2024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4" r:id="rId6"/>
    <p:sldLayoutId id="2147483690" r:id="rId7"/>
    <p:sldLayoutId id="2147483691" r:id="rId8"/>
    <p:sldLayoutId id="2147483692" r:id="rId9"/>
    <p:sldLayoutId id="2147483693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D4398-84C2-41B8-BF30-3157F7B18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hite structure">
            <a:extLst>
              <a:ext uri="{FF2B5EF4-FFF2-40B4-BE49-F238E27FC236}">
                <a16:creationId xmlns:a16="http://schemas.microsoft.com/office/drawing/2014/main" id="{9E9F41E7-3CE0-616E-1DAD-826B3A7989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074" b="1"/>
          <a:stretch/>
        </p:blipFill>
        <p:spPr>
          <a:xfrm>
            <a:off x="20" y="10"/>
            <a:ext cx="9137156" cy="6857989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1E519840-CB5B-442F-AF8C-F848E7699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5558" y="-6724"/>
            <a:ext cx="4265457" cy="686873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240216 w 5664007"/>
              <a:gd name="connsiteY0" fmla="*/ 0 h 6857998"/>
              <a:gd name="connsiteX1" fmla="*/ 5664007 w 5664007"/>
              <a:gd name="connsiteY1" fmla="*/ 0 h 6857998"/>
              <a:gd name="connsiteX2" fmla="*/ 5664007 w 5664007"/>
              <a:gd name="connsiteY2" fmla="*/ 6857998 h 6857998"/>
              <a:gd name="connsiteX3" fmla="*/ 0 w 5664007"/>
              <a:gd name="connsiteY3" fmla="*/ 6846045 h 6857998"/>
              <a:gd name="connsiteX4" fmla="*/ 2240216 w 5664007"/>
              <a:gd name="connsiteY4" fmla="*/ 0 h 6857998"/>
              <a:gd name="connsiteX0" fmla="*/ 2170935 w 5594726"/>
              <a:gd name="connsiteY0" fmla="*/ 0 h 6865085"/>
              <a:gd name="connsiteX1" fmla="*/ 5594726 w 5594726"/>
              <a:gd name="connsiteY1" fmla="*/ 0 h 6865085"/>
              <a:gd name="connsiteX2" fmla="*/ 5594726 w 5594726"/>
              <a:gd name="connsiteY2" fmla="*/ 6857998 h 6865085"/>
              <a:gd name="connsiteX3" fmla="*/ 0 w 5594726"/>
              <a:gd name="connsiteY3" fmla="*/ 6865085 h 6865085"/>
              <a:gd name="connsiteX4" fmla="*/ 2170935 w 5594726"/>
              <a:gd name="connsiteY4" fmla="*/ 0 h 6865085"/>
              <a:gd name="connsiteX0" fmla="*/ 1747097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747097 w 5170888"/>
              <a:gd name="connsiteY4" fmla="*/ 0 h 6865085"/>
              <a:gd name="connsiteX0" fmla="*/ 1404766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404766 w 5170888"/>
              <a:gd name="connsiteY4" fmla="*/ 0 h 6865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888" h="6865085">
                <a:moveTo>
                  <a:pt x="1404766" y="0"/>
                </a:moveTo>
                <a:lnTo>
                  <a:pt x="5170888" y="0"/>
                </a:lnTo>
                <a:lnTo>
                  <a:pt x="5170888" y="6857998"/>
                </a:lnTo>
                <a:lnTo>
                  <a:pt x="0" y="6865085"/>
                </a:lnTo>
                <a:lnTo>
                  <a:pt x="1404766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9AB3F-4F9A-F69E-8229-F5D4B29ED2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04880" y="3025587"/>
            <a:ext cx="3153720" cy="2985247"/>
          </a:xfrm>
        </p:spPr>
        <p:txBody>
          <a:bodyPr>
            <a:normAutofit/>
          </a:bodyPr>
          <a:lstStyle/>
          <a:p>
            <a:r>
              <a:rPr lang="en-GB" sz="4400" b="1" u="sng" dirty="0"/>
              <a:t>Breach of Duty of Care Part 2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08CF1A-A28A-B62E-CA4C-2574560E5A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95579" y="6010834"/>
            <a:ext cx="2521424" cy="1520669"/>
          </a:xfrm>
        </p:spPr>
        <p:txBody>
          <a:bodyPr>
            <a:normAutofit/>
          </a:bodyPr>
          <a:lstStyle/>
          <a:p>
            <a:pPr algn="r"/>
            <a:r>
              <a:rPr lang="en-GB" sz="1600" dirty="0"/>
              <a:t>By Zita Draper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C7EF422-3076-48F2-A38B-7CA851778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31959" y="0"/>
            <a:ext cx="5279056" cy="77792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896548C-21A4-493D-B220-64E89F1EF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81082" y="-6724"/>
            <a:ext cx="2279175" cy="686472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6927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A2473-102B-0C09-4065-B679438F8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12E55-5A14-9F46-A029-F4CCA3C74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Aims and Learning Objectives </a:t>
            </a:r>
          </a:p>
          <a:p>
            <a:r>
              <a:rPr lang="en-GB" dirty="0"/>
              <a:t>Reasonable foreseeability and magnitude of risk. </a:t>
            </a:r>
          </a:p>
          <a:p>
            <a:r>
              <a:rPr lang="en-GB" dirty="0"/>
              <a:t>The cost. </a:t>
            </a:r>
          </a:p>
          <a:p>
            <a:r>
              <a:rPr lang="en-GB" dirty="0"/>
              <a:t>The defendants' objectives. </a:t>
            </a:r>
          </a:p>
          <a:p>
            <a:r>
              <a:rPr lang="en-GB" dirty="0"/>
              <a:t>An introduction to causation. </a:t>
            </a:r>
          </a:p>
          <a:p>
            <a:r>
              <a:rPr lang="en-GB" dirty="0"/>
              <a:t>Activities. </a:t>
            </a:r>
          </a:p>
          <a:p>
            <a:r>
              <a:rPr lang="en-GB" dirty="0"/>
              <a:t>Summary. </a:t>
            </a:r>
          </a:p>
          <a:p>
            <a:r>
              <a:rPr lang="en-GB" dirty="0"/>
              <a:t>Thank you, any questions. </a:t>
            </a:r>
          </a:p>
        </p:txBody>
      </p:sp>
    </p:spTree>
    <p:extLst>
      <p:ext uri="{BB962C8B-B14F-4D97-AF65-F5344CB8AC3E}">
        <p14:creationId xmlns:p14="http://schemas.microsoft.com/office/powerpoint/2010/main" val="234907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CEE1C-85F5-4EB3-F7FA-1339ECC37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9CCA5-26F0-C3AA-56C5-01DB52ADC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discuss a breach of duty of care and complete our discussion surrounding the standard of care. </a:t>
            </a:r>
          </a:p>
          <a:p>
            <a:endParaRPr lang="en-GB" dirty="0"/>
          </a:p>
          <a:p>
            <a:r>
              <a:rPr lang="en-GB" dirty="0"/>
              <a:t>The aim of today’s session is to introduce students to causation.</a:t>
            </a:r>
          </a:p>
          <a:p>
            <a:endParaRPr lang="en-GB" dirty="0"/>
          </a:p>
          <a:p>
            <a:r>
              <a:rPr lang="en-GB" dirty="0"/>
              <a:t>By the end of today’s session, student should be able to demonstrate their understanding of duty of care, a breach of duty of care, and introduction to causation. </a:t>
            </a:r>
          </a:p>
        </p:txBody>
      </p:sp>
    </p:spTree>
    <p:extLst>
      <p:ext uri="{BB962C8B-B14F-4D97-AF65-F5344CB8AC3E}">
        <p14:creationId xmlns:p14="http://schemas.microsoft.com/office/powerpoint/2010/main" val="3007959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C42BA-9ABF-6D8A-756B-A573858C1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Reasonable foreseeability and magnitude of risk!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D4419-7C9F-4C4D-473C-C45AEAA997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Expectation is that an individual would have the skills and knowledge or a reasonable person when the event occurred. </a:t>
            </a:r>
          </a:p>
          <a:p>
            <a:endParaRPr lang="en-GB" dirty="0"/>
          </a:p>
          <a:p>
            <a:r>
              <a:rPr lang="en-GB" dirty="0"/>
              <a:t>This even applies to those who are professional – we need to look at their knowledge at the time. </a:t>
            </a:r>
          </a:p>
          <a:p>
            <a:endParaRPr lang="en-GB" dirty="0"/>
          </a:p>
          <a:p>
            <a:r>
              <a:rPr lang="en-GB" dirty="0"/>
              <a:t>Case example ; Roe v Minister of Health [1954] – Anaesthetic, glass ampoules, paralysis, no fault.</a:t>
            </a:r>
          </a:p>
        </p:txBody>
      </p:sp>
    </p:spTree>
    <p:extLst>
      <p:ext uri="{BB962C8B-B14F-4D97-AF65-F5344CB8AC3E}">
        <p14:creationId xmlns:p14="http://schemas.microsoft.com/office/powerpoint/2010/main" val="104842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C0E3B-07A0-0933-C886-5BCA639EE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20A96-E7C9-EBB3-8BA4-8BF655EAFF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does magnitude of risk mean? </a:t>
            </a:r>
          </a:p>
          <a:p>
            <a:endParaRPr lang="en-GB" dirty="0"/>
          </a:p>
          <a:p>
            <a:r>
              <a:rPr lang="en-GB" dirty="0"/>
              <a:t>Likelihood of its occurrence. </a:t>
            </a:r>
          </a:p>
          <a:p>
            <a:endParaRPr lang="en-GB" dirty="0"/>
          </a:p>
          <a:p>
            <a:r>
              <a:rPr lang="en-GB" dirty="0"/>
              <a:t>More chance of risk, higher standard of care and vice versa. </a:t>
            </a:r>
          </a:p>
          <a:p>
            <a:endParaRPr lang="en-GB" dirty="0"/>
          </a:p>
          <a:p>
            <a:r>
              <a:rPr lang="en-GB" dirty="0"/>
              <a:t>Key case; Bolton v Stone [1951] </a:t>
            </a:r>
          </a:p>
        </p:txBody>
      </p:sp>
    </p:spTree>
    <p:extLst>
      <p:ext uri="{BB962C8B-B14F-4D97-AF65-F5344CB8AC3E}">
        <p14:creationId xmlns:p14="http://schemas.microsoft.com/office/powerpoint/2010/main" val="1891056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143C0-3595-0223-4FFC-2545DFD87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90940-3423-ACD3-7845-3C86B21A3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a case to research; </a:t>
            </a:r>
          </a:p>
          <a:p>
            <a:endParaRPr lang="en-GB" dirty="0"/>
          </a:p>
          <a:p>
            <a:r>
              <a:rPr lang="en-GB" dirty="0"/>
              <a:t>1. </a:t>
            </a:r>
            <a:r>
              <a:rPr lang="en-GB" dirty="0" err="1"/>
              <a:t>Hilder</a:t>
            </a:r>
            <a:r>
              <a:rPr lang="en-GB" dirty="0"/>
              <a:t> v Associated Portland Cement Manufacturers Ltd [1961] </a:t>
            </a:r>
          </a:p>
          <a:p>
            <a:endParaRPr lang="en-GB" dirty="0"/>
          </a:p>
          <a:p>
            <a:r>
              <a:rPr lang="en-GB" dirty="0"/>
              <a:t>2. Haley v London Electricity Board [1964] </a:t>
            </a:r>
          </a:p>
          <a:p>
            <a:endParaRPr lang="en-GB" dirty="0"/>
          </a:p>
          <a:p>
            <a:r>
              <a:rPr lang="en-GB" dirty="0"/>
              <a:t>3. Harris v Perry [2008]</a:t>
            </a:r>
          </a:p>
        </p:txBody>
      </p:sp>
    </p:spTree>
    <p:extLst>
      <p:ext uri="{BB962C8B-B14F-4D97-AF65-F5344CB8AC3E}">
        <p14:creationId xmlns:p14="http://schemas.microsoft.com/office/powerpoint/2010/main" val="3207582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269B8-23A0-AC40-F07A-03AFAE766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The cost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88347-6427-625E-AF2D-8624BF271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look at the circumstances and then we look at the cost of avoiding the harm. </a:t>
            </a:r>
          </a:p>
          <a:p>
            <a:endParaRPr lang="en-GB" dirty="0"/>
          </a:p>
          <a:p>
            <a:r>
              <a:rPr lang="en-GB" dirty="0"/>
              <a:t>Key case law; </a:t>
            </a:r>
          </a:p>
          <a:p>
            <a:endParaRPr lang="en-GB" dirty="0"/>
          </a:p>
          <a:p>
            <a:r>
              <a:rPr lang="en-GB" dirty="0"/>
              <a:t>Latimer v AEC [1953] – Factory, warning sign, sawdust, insufficient amount, slip, did not need to close down factory for the day. </a:t>
            </a:r>
          </a:p>
          <a:p>
            <a:endParaRPr lang="en-GB" dirty="0"/>
          </a:p>
          <a:p>
            <a:r>
              <a:rPr lang="en-GB" dirty="0" err="1"/>
              <a:t>Chittock</a:t>
            </a:r>
            <a:r>
              <a:rPr lang="en-GB" dirty="0"/>
              <a:t> v Woodbridge School [2002] – Another example.</a:t>
            </a:r>
          </a:p>
        </p:txBody>
      </p:sp>
    </p:spTree>
    <p:extLst>
      <p:ext uri="{BB962C8B-B14F-4D97-AF65-F5344CB8AC3E}">
        <p14:creationId xmlns:p14="http://schemas.microsoft.com/office/powerpoint/2010/main" val="3609328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F1FC93-1440-4B98-BEA3-8750A1949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02187-37FA-9215-C064-A025ED0B2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318" y="418913"/>
            <a:ext cx="8256978" cy="1004704"/>
          </a:xfrm>
        </p:spPr>
        <p:txBody>
          <a:bodyPr>
            <a:normAutofit/>
          </a:bodyPr>
          <a:lstStyle/>
          <a:p>
            <a:r>
              <a:rPr lang="en-GB" sz="4000" u="sng"/>
              <a:t>The defendant’s objective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8097BD-3640-487B-BBD8-EE139DA0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340570" y="0"/>
            <a:ext cx="5851430" cy="185798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8B72F05-10A2-4D83-96F2-5DDFC587F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-27296" y="1006592"/>
            <a:ext cx="12246591" cy="9280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037279-2756-F0FC-0B46-E134AC5B15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423237"/>
              </p:ext>
            </p:extLst>
          </p:nvPr>
        </p:nvGraphicFramePr>
        <p:xfrm>
          <a:off x="821317" y="2442050"/>
          <a:ext cx="10556665" cy="3522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44353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A49195-69EB-4E39-A68A-C232E2D03E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92F9DC-743D-47E7-A019-EE09540F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2CE3AEE-7ACD-3421-D44A-B3EDC448DC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4560" y="1239078"/>
            <a:ext cx="7802880" cy="3231543"/>
          </a:xfrm>
        </p:spPr>
        <p:txBody>
          <a:bodyPr>
            <a:normAutofit/>
          </a:bodyPr>
          <a:lstStyle/>
          <a:p>
            <a:r>
              <a:rPr lang="en-GB" dirty="0"/>
              <a:t>Let’s take a break!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C5B5FF0-B950-AE14-2E78-1889416D8C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17520" y="4617719"/>
            <a:ext cx="6156961" cy="1259620"/>
          </a:xfrm>
        </p:spPr>
        <p:txBody>
          <a:bodyPr anchor="ctr">
            <a:normAutofit/>
          </a:bodyPr>
          <a:lstStyle/>
          <a:p>
            <a:r>
              <a:rPr lang="en-GB" dirty="0"/>
              <a:t>Take 10 minutes and then we will return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280B82-CD55-43FD-92C4-F05E2A8D1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-17932" y="19556"/>
            <a:ext cx="8547253" cy="232232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0A4F542-D561-4AFB-8321-EB900BAF0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-17931" y="0"/>
            <a:ext cx="1461005" cy="461772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4D9248B-0006-4BFE-8110-40C16E45C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935720" y="3957320"/>
            <a:ext cx="3272713" cy="290067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593BB5-7AFA-4C8F-AECA-CE733B1FD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93326" y="0"/>
            <a:ext cx="1332509" cy="685799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521483B-CE28-412B-9C71-9BE081E9D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37960" y="0"/>
            <a:ext cx="5654039" cy="220625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C9F4738-DD27-44BE-98C6-AB0B2296B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5196840"/>
            <a:ext cx="5181599" cy="16416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26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56BB4-71DC-6039-9B6F-BB84B3102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How am I going to remember cases for the exam?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05E5C-5157-026C-DEF9-BC29F5546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good tip I was taught was to use three- four words. </a:t>
            </a:r>
          </a:p>
          <a:p>
            <a:endParaRPr lang="en-GB" dirty="0"/>
          </a:p>
          <a:p>
            <a:r>
              <a:rPr lang="en-GB" dirty="0"/>
              <a:t>For example; </a:t>
            </a:r>
          </a:p>
          <a:p>
            <a:endParaRPr lang="en-GB" dirty="0"/>
          </a:p>
          <a:p>
            <a:r>
              <a:rPr lang="en-GB" dirty="0"/>
              <a:t>Donoghue v Stevenson – Lady, Ginger beer, Snail.</a:t>
            </a:r>
          </a:p>
        </p:txBody>
      </p:sp>
    </p:spTree>
    <p:extLst>
      <p:ext uri="{BB962C8B-B14F-4D97-AF65-F5344CB8AC3E}">
        <p14:creationId xmlns:p14="http://schemas.microsoft.com/office/powerpoint/2010/main" val="2796133950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419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Univers Condensed Light</vt:lpstr>
      <vt:lpstr>Walbaum Display Light</vt:lpstr>
      <vt:lpstr>AngleLinesVTI</vt:lpstr>
      <vt:lpstr>Breach of Duty of Care Part 2 </vt:lpstr>
      <vt:lpstr>Content </vt:lpstr>
      <vt:lpstr>Aims and Learning objectives</vt:lpstr>
      <vt:lpstr>Reasonable foreseeability and magnitude of risk!</vt:lpstr>
      <vt:lpstr>Continued</vt:lpstr>
      <vt:lpstr>Research</vt:lpstr>
      <vt:lpstr>The cost </vt:lpstr>
      <vt:lpstr>The defendant’s objective</vt:lpstr>
      <vt:lpstr>Let’s take a break!</vt:lpstr>
      <vt:lpstr>How am I going to remember cases for the exam?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2024-10-07T11:30:41Z</dcterms:created>
  <dcterms:modified xsi:type="dcterms:W3CDTF">2024-10-07T12:21:12Z</dcterms:modified>
</cp:coreProperties>
</file>