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7"/>
  </p:notesMasterIdLst>
  <p:sldIdLst>
    <p:sldId id="266" r:id="rId5"/>
    <p:sldId id="308" r:id="rId6"/>
    <p:sldId id="309" r:id="rId7"/>
    <p:sldId id="310" r:id="rId8"/>
    <p:sldId id="311" r:id="rId9"/>
    <p:sldId id="312" r:id="rId10"/>
    <p:sldId id="360" r:id="rId11"/>
    <p:sldId id="314" r:id="rId12"/>
    <p:sldId id="331" r:id="rId13"/>
    <p:sldId id="257" r:id="rId14"/>
    <p:sldId id="361" r:id="rId15"/>
    <p:sldId id="36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75396" autoAdjust="0"/>
  </p:normalViewPr>
  <p:slideViewPr>
    <p:cSldViewPr snapToGrid="0">
      <p:cViewPr>
        <p:scale>
          <a:sx n="73" d="100"/>
          <a:sy n="73" d="100"/>
        </p:scale>
        <p:origin x="1920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E30A10-7EE9-49A4-A361-0C63F3FCFFD5}" type="datetimeFigureOut">
              <a:rPr lang="en-GB" smtClean="0"/>
              <a:t>15/11/2022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6F7E7A-01AD-4557-9DD4-3E101B6A6EA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086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Also remind anyone that has not yet completed Task 1 – Quiz – they will complete that during the session today.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548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through the task again with students, emphasise the OR part, reminding students to only choose one of the options. </a:t>
            </a:r>
          </a:p>
          <a:p>
            <a:endParaRPr lang="en-GB" dirty="0"/>
          </a:p>
          <a:p>
            <a:r>
              <a:rPr lang="en-GB" dirty="0"/>
              <a:t>Make the submission date clear and state when you will be available to view drafts (for example up until 21/11) </a:t>
            </a:r>
          </a:p>
          <a:p>
            <a:endParaRPr lang="en-GB" baseline="30000" dirty="0"/>
          </a:p>
          <a:p>
            <a:r>
              <a:rPr lang="en-GB" baseline="30000" dirty="0"/>
              <a:t>Remind students where to locate the assignment brief in the Moodle page. </a:t>
            </a:r>
          </a:p>
          <a:p>
            <a:endParaRPr lang="en-GB" baseline="30000" dirty="0"/>
          </a:p>
          <a:p>
            <a:pPr algn="r"/>
            <a:r>
              <a:rPr lang="en-GB" baseline="30000" dirty="0" err="1"/>
              <a:t>emi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383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Ten marks are available for criterion 1,2,3 and 5. No marks to given for crit 4 on this task.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773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983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suggested break down of the report main body. Let students know that this is guidance and if they have planned it a different way that is ok. </a:t>
            </a:r>
          </a:p>
          <a:p>
            <a:endParaRPr lang="en-GB" dirty="0"/>
          </a:p>
          <a:p>
            <a:r>
              <a:rPr lang="en-GB" dirty="0"/>
              <a:t>For each of the suggested paragraphs the student will probably use 150 -170 words some paragraphs might be longer than others – each paragraph should have a citation to relevant literature (book, article, website)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626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Ensure students can all navigate their way to the library. </a:t>
            </a:r>
          </a:p>
          <a:p>
            <a:endParaRPr lang="en-GB" dirty="0"/>
          </a:p>
          <a:p>
            <a:r>
              <a:rPr lang="en-GB" dirty="0"/>
              <a:t>Remind students that relevant literature is also available in week 7 and week 9 folders on the Moodle page.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2058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E4F3367D-3D97-42F5-9F3E-D69C766991B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9BB5D5-4BF8-45AD-9355-A2AD3AB15378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9C0D4D35-02D7-47B8-BF06-FDDB6E1429E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4B70A854-9C8A-427F-B416-832C83842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802413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the librarians are also on site at our campus.  Click on the image to link to the UWTSD </a:t>
            </a:r>
            <a:r>
              <a:rPr lang="en-GB"/>
              <a:t>support page.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6F7E7A-01AD-4557-9DD4-3E101B6A6EA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127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5.sv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lar.google.co.uk/" TargetMode="External"/><Relationship Id="rId5" Type="http://schemas.openxmlformats.org/officeDocument/2006/relationships/hyperlink" Target="http://www.uwtsd.ac.uk/library" TargetMode="Externa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tHIA5bMnio?feature=oembed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NDgqqPvMn0U?feature=oembed" TargetMode="Externa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infoskills/referencing-and-plagiarism-the-basic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r>
              <a:rPr lang="en-US" dirty="0"/>
              <a:t>Task 3 Workshop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4455621"/>
            <a:ext cx="6096000" cy="1238616"/>
          </a:xfrm>
        </p:spPr>
        <p:txBody>
          <a:bodyPr>
            <a:normAutofit/>
          </a:bodyPr>
          <a:lstStyle/>
          <a:p>
            <a:r>
              <a:rPr lang="en-US" dirty="0"/>
              <a:t>Week 10 – LCLM4002 Digital Skills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6096000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In this workshop…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1A15D47-34B5-45C3-8796-1E98055CD64A}"/>
              </a:ext>
            </a:extLst>
          </p:cNvPr>
          <p:cNvGrpSpPr/>
          <p:nvPr/>
        </p:nvGrpSpPr>
        <p:grpSpPr>
          <a:xfrm>
            <a:off x="1132569" y="2439054"/>
            <a:ext cx="2981250" cy="3105001"/>
            <a:chOff x="1132569" y="2439054"/>
            <a:chExt cx="2981250" cy="3105001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7BE111C1-1388-4BB7-A95B-0C551A559F39}"/>
                </a:ext>
              </a:extLst>
            </p:cNvPr>
            <p:cNvSpPr/>
            <p:nvPr/>
          </p:nvSpPr>
          <p:spPr>
            <a:xfrm>
              <a:off x="1713912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6" name="Rectangle 5" descr="Classroom">
              <a:extLst>
                <a:ext uri="{FF2B5EF4-FFF2-40B4-BE49-F238E27FC236}">
                  <a16:creationId xmlns:a16="http://schemas.microsoft.com/office/drawing/2014/main" id="{CC67BC67-F4C3-441E-8DD9-CFEEDF0391F2}"/>
                </a:ext>
              </a:extLst>
            </p:cNvPr>
            <p:cNvSpPr/>
            <p:nvPr/>
          </p:nvSpPr>
          <p:spPr>
            <a:xfrm>
              <a:off x="2101475" y="2826617"/>
              <a:ext cx="1043437" cy="1043437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43025E3-684B-46C7-B540-E5BC364FCA93}"/>
                </a:ext>
              </a:extLst>
            </p:cNvPr>
            <p:cNvSpPr/>
            <p:nvPr/>
          </p:nvSpPr>
          <p:spPr>
            <a:xfrm>
              <a:off x="1132569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We will ensure everyone understands task 3 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45DD5F-E8F3-4E4B-9E5B-8AE9D7745804}"/>
              </a:ext>
            </a:extLst>
          </p:cNvPr>
          <p:cNvGrpSpPr/>
          <p:nvPr/>
        </p:nvGrpSpPr>
        <p:grpSpPr>
          <a:xfrm>
            <a:off x="4635537" y="2439054"/>
            <a:ext cx="2981250" cy="3105001"/>
            <a:chOff x="4635537" y="2439054"/>
            <a:chExt cx="2981250" cy="3105001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BC035F9-78FD-4D5B-A987-CF6067C9B990}"/>
                </a:ext>
              </a:extLst>
            </p:cNvPr>
            <p:cNvSpPr/>
            <p:nvPr/>
          </p:nvSpPr>
          <p:spPr>
            <a:xfrm>
              <a:off x="5216881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9" name="Rectangle 8" descr="Magnifying glass">
              <a:extLst>
                <a:ext uri="{FF2B5EF4-FFF2-40B4-BE49-F238E27FC236}">
                  <a16:creationId xmlns:a16="http://schemas.microsoft.com/office/drawing/2014/main" id="{77F8493A-009A-4202-9527-2C65AF9DC981}"/>
                </a:ext>
              </a:extLst>
            </p:cNvPr>
            <p:cNvSpPr/>
            <p:nvPr/>
          </p:nvSpPr>
          <p:spPr>
            <a:xfrm>
              <a:off x="5604444" y="2826617"/>
              <a:ext cx="1043437" cy="1043437"/>
            </a:xfrm>
            <a:prstGeom prst="rect">
              <a:avLst/>
            </a:prstGeom>
            <a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4DD0B92-4D4C-4C11-A383-5FF9EBCE34F9}"/>
                </a:ext>
              </a:extLst>
            </p:cNvPr>
            <p:cNvSpPr/>
            <p:nvPr/>
          </p:nvSpPr>
          <p:spPr>
            <a:xfrm>
              <a:off x="4635537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Remind everyone about finding relevant information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B4F31FF-E5CF-4BEE-88B8-37EC734D9512}"/>
              </a:ext>
            </a:extLst>
          </p:cNvPr>
          <p:cNvGrpSpPr/>
          <p:nvPr/>
        </p:nvGrpSpPr>
        <p:grpSpPr>
          <a:xfrm>
            <a:off x="8138506" y="2439054"/>
            <a:ext cx="2981250" cy="3105001"/>
            <a:chOff x="8138506" y="2439054"/>
            <a:chExt cx="2981250" cy="3105001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BA500301-1C05-4735-84A1-93E271879157}"/>
                </a:ext>
              </a:extLst>
            </p:cNvPr>
            <p:cNvSpPr/>
            <p:nvPr/>
          </p:nvSpPr>
          <p:spPr>
            <a:xfrm>
              <a:off x="8719850" y="2439054"/>
              <a:ext cx="1818562" cy="1818562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/>
          </p:style>
        </p:sp>
        <p:sp>
          <p:nvSpPr>
            <p:cNvPr id="12" name="Rectangle 11" descr="Open Book">
              <a:extLst>
                <a:ext uri="{FF2B5EF4-FFF2-40B4-BE49-F238E27FC236}">
                  <a16:creationId xmlns:a16="http://schemas.microsoft.com/office/drawing/2014/main" id="{6BFC28AB-2A68-48F2-A97B-548EE92E506A}"/>
                </a:ext>
              </a:extLst>
            </p:cNvPr>
            <p:cNvSpPr/>
            <p:nvPr/>
          </p:nvSpPr>
          <p:spPr>
            <a:xfrm>
              <a:off x="9107413" y="2826617"/>
              <a:ext cx="1043437" cy="1043437"/>
            </a:xfrm>
            <a:prstGeom prst="rect">
              <a:avLst/>
            </a:prstGeom>
            <a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85241A6-498D-46D6-8529-A1BEB8A99FFD}"/>
                </a:ext>
              </a:extLst>
            </p:cNvPr>
            <p:cNvSpPr/>
            <p:nvPr/>
          </p:nvSpPr>
          <p:spPr>
            <a:xfrm>
              <a:off x="8138506" y="4824055"/>
              <a:ext cx="2981250" cy="720000"/>
            </a:xfrm>
            <a:custGeom>
              <a:avLst/>
              <a:gdLst>
                <a:gd name="connsiteX0" fmla="*/ 0 w 2981250"/>
                <a:gd name="connsiteY0" fmla="*/ 0 h 720000"/>
                <a:gd name="connsiteX1" fmla="*/ 2981250 w 2981250"/>
                <a:gd name="connsiteY1" fmla="*/ 0 h 720000"/>
                <a:gd name="connsiteX2" fmla="*/ 2981250 w 2981250"/>
                <a:gd name="connsiteY2" fmla="*/ 720000 h 720000"/>
                <a:gd name="connsiteX3" fmla="*/ 0 w 2981250"/>
                <a:gd name="connsiteY3" fmla="*/ 720000 h 720000"/>
                <a:gd name="connsiteX4" fmla="*/ 0 w 29812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81250" h="720000">
                  <a:moveTo>
                    <a:pt x="0" y="0"/>
                  </a:moveTo>
                  <a:lnTo>
                    <a:pt x="2981250" y="0"/>
                  </a:lnTo>
                  <a:lnTo>
                    <a:pt x="29812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US" sz="16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Remind everyone about Harvard Referencing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BC64B-B2CE-461D-80B5-F54CC84C0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3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5AB9A-D072-4477-B847-F9374BEE7F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42414" y="2215622"/>
            <a:ext cx="2654843" cy="5619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AF33A4-41D1-49D8-86DF-13612513FE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42414" y="3148012"/>
            <a:ext cx="2793994" cy="82837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29C536-6D57-4216-AE35-2058A39E1A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743" y="2251318"/>
            <a:ext cx="8374790" cy="343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276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D97A-BDA6-470F-AB0D-2BE54233C2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Guidance from the brief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A555454-D89A-4A27-ACD4-D4D0BD3F4AE6}"/>
              </a:ext>
            </a:extLst>
          </p:cNvPr>
          <p:cNvGrpSpPr/>
          <p:nvPr/>
        </p:nvGrpSpPr>
        <p:grpSpPr>
          <a:xfrm>
            <a:off x="686525" y="2262863"/>
            <a:ext cx="10573656" cy="1099336"/>
            <a:chOff x="686525" y="2262863"/>
            <a:chExt cx="10573656" cy="1099336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7BDEA5E-5338-4B97-BB21-E1ADF10DBF76}"/>
                </a:ext>
              </a:extLst>
            </p:cNvPr>
            <p:cNvSpPr/>
            <p:nvPr/>
          </p:nvSpPr>
          <p:spPr>
            <a:xfrm>
              <a:off x="686525" y="2262863"/>
              <a:ext cx="769535" cy="1099336"/>
            </a:xfrm>
            <a:custGeom>
              <a:avLst/>
              <a:gdLst>
                <a:gd name="connsiteX0" fmla="*/ 0 w 1099335"/>
                <a:gd name="connsiteY0" fmla="*/ 0 h 769535"/>
                <a:gd name="connsiteX1" fmla="*/ 714568 w 1099335"/>
                <a:gd name="connsiteY1" fmla="*/ 0 h 769535"/>
                <a:gd name="connsiteX2" fmla="*/ 1099335 w 1099335"/>
                <a:gd name="connsiteY2" fmla="*/ 384768 h 769535"/>
                <a:gd name="connsiteX3" fmla="*/ 714568 w 1099335"/>
                <a:gd name="connsiteY3" fmla="*/ 769535 h 769535"/>
                <a:gd name="connsiteX4" fmla="*/ 0 w 1099335"/>
                <a:gd name="connsiteY4" fmla="*/ 769535 h 769535"/>
                <a:gd name="connsiteX5" fmla="*/ 384768 w 1099335"/>
                <a:gd name="connsiteY5" fmla="*/ 384768 h 769535"/>
                <a:gd name="connsiteX6" fmla="*/ 0 w 1099335"/>
                <a:gd name="connsiteY6" fmla="*/ 0 h 769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335" h="769535">
                  <a:moveTo>
                    <a:pt x="1099334" y="0"/>
                  </a:moveTo>
                  <a:lnTo>
                    <a:pt x="1099334" y="500198"/>
                  </a:lnTo>
                  <a:lnTo>
                    <a:pt x="549667" y="769535"/>
                  </a:lnTo>
                  <a:lnTo>
                    <a:pt x="1" y="500198"/>
                  </a:lnTo>
                  <a:lnTo>
                    <a:pt x="1" y="0"/>
                  </a:lnTo>
                  <a:lnTo>
                    <a:pt x="549667" y="269338"/>
                  </a:lnTo>
                  <a:lnTo>
                    <a:pt x="1099334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6" tIns="393024" rIns="8254" bIns="393022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300" kern="1200" dirty="0"/>
                <a:t>Criterion 1 </a:t>
              </a: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B99301B-E395-4BE5-9FDC-7C99FF795F53}"/>
                </a:ext>
              </a:extLst>
            </p:cNvPr>
            <p:cNvSpPr/>
            <p:nvPr/>
          </p:nvSpPr>
          <p:spPr>
            <a:xfrm>
              <a:off x="1456059" y="2262864"/>
              <a:ext cx="9804122" cy="714569"/>
            </a:xfrm>
            <a:custGeom>
              <a:avLst/>
              <a:gdLst>
                <a:gd name="connsiteX0" fmla="*/ 119097 w 714568"/>
                <a:gd name="connsiteY0" fmla="*/ 0 h 9804121"/>
                <a:gd name="connsiteX1" fmla="*/ 595471 w 714568"/>
                <a:gd name="connsiteY1" fmla="*/ 0 h 9804121"/>
                <a:gd name="connsiteX2" fmla="*/ 714568 w 714568"/>
                <a:gd name="connsiteY2" fmla="*/ 119097 h 9804121"/>
                <a:gd name="connsiteX3" fmla="*/ 714568 w 714568"/>
                <a:gd name="connsiteY3" fmla="*/ 9804121 h 9804121"/>
                <a:gd name="connsiteX4" fmla="*/ 714568 w 714568"/>
                <a:gd name="connsiteY4" fmla="*/ 9804121 h 9804121"/>
                <a:gd name="connsiteX5" fmla="*/ 0 w 714568"/>
                <a:gd name="connsiteY5" fmla="*/ 9804121 h 9804121"/>
                <a:gd name="connsiteX6" fmla="*/ 0 w 714568"/>
                <a:gd name="connsiteY6" fmla="*/ 9804121 h 9804121"/>
                <a:gd name="connsiteX7" fmla="*/ 0 w 714568"/>
                <a:gd name="connsiteY7" fmla="*/ 119097 h 9804121"/>
                <a:gd name="connsiteX8" fmla="*/ 119097 w 714568"/>
                <a:gd name="connsiteY8" fmla="*/ 0 h 9804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568" h="9804121">
                  <a:moveTo>
                    <a:pt x="714568" y="1634057"/>
                  </a:moveTo>
                  <a:lnTo>
                    <a:pt x="714568" y="8170064"/>
                  </a:lnTo>
                  <a:cubicBezTo>
                    <a:pt x="714568" y="9072519"/>
                    <a:pt x="710682" y="9804114"/>
                    <a:pt x="705888" y="9804114"/>
                  </a:cubicBezTo>
                  <a:lnTo>
                    <a:pt x="0" y="9804114"/>
                  </a:lnTo>
                  <a:lnTo>
                    <a:pt x="0" y="9804114"/>
                  </a:lnTo>
                  <a:lnTo>
                    <a:pt x="0" y="7"/>
                  </a:lnTo>
                  <a:lnTo>
                    <a:pt x="0" y="7"/>
                  </a:lnTo>
                  <a:lnTo>
                    <a:pt x="705888" y="7"/>
                  </a:lnTo>
                  <a:cubicBezTo>
                    <a:pt x="710682" y="7"/>
                    <a:pt x="714568" y="731602"/>
                    <a:pt x="714568" y="1634057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3577" tIns="49487" rIns="49487" bIns="49488" numCol="1" spcCol="1270" anchor="ctr" anchorCtr="0">
              <a:noAutofit/>
            </a:bodyPr>
            <a:lstStyle/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Students must find, reference and utilise a minimum of 3 credible and reliable sources of information throughout their task 3 report. </a:t>
              </a: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CC73371-F974-45A5-9167-10BC7A3C621D}"/>
              </a:ext>
            </a:extLst>
          </p:cNvPr>
          <p:cNvGrpSpPr/>
          <p:nvPr/>
        </p:nvGrpSpPr>
        <p:grpSpPr>
          <a:xfrm>
            <a:off x="686525" y="3213370"/>
            <a:ext cx="10573656" cy="1099336"/>
            <a:chOff x="686525" y="3213370"/>
            <a:chExt cx="10573656" cy="10993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3C82B0A-301C-4264-AC39-78AE88ADE122}"/>
                </a:ext>
              </a:extLst>
            </p:cNvPr>
            <p:cNvSpPr/>
            <p:nvPr/>
          </p:nvSpPr>
          <p:spPr>
            <a:xfrm>
              <a:off x="686525" y="3213371"/>
              <a:ext cx="769535" cy="1099335"/>
            </a:xfrm>
            <a:custGeom>
              <a:avLst/>
              <a:gdLst>
                <a:gd name="connsiteX0" fmla="*/ 0 w 1099335"/>
                <a:gd name="connsiteY0" fmla="*/ 0 h 769535"/>
                <a:gd name="connsiteX1" fmla="*/ 714568 w 1099335"/>
                <a:gd name="connsiteY1" fmla="*/ 0 h 769535"/>
                <a:gd name="connsiteX2" fmla="*/ 1099335 w 1099335"/>
                <a:gd name="connsiteY2" fmla="*/ 384768 h 769535"/>
                <a:gd name="connsiteX3" fmla="*/ 714568 w 1099335"/>
                <a:gd name="connsiteY3" fmla="*/ 769535 h 769535"/>
                <a:gd name="connsiteX4" fmla="*/ 0 w 1099335"/>
                <a:gd name="connsiteY4" fmla="*/ 769535 h 769535"/>
                <a:gd name="connsiteX5" fmla="*/ 384768 w 1099335"/>
                <a:gd name="connsiteY5" fmla="*/ 384768 h 769535"/>
                <a:gd name="connsiteX6" fmla="*/ 0 w 1099335"/>
                <a:gd name="connsiteY6" fmla="*/ 0 h 769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335" h="769535">
                  <a:moveTo>
                    <a:pt x="1099334" y="0"/>
                  </a:moveTo>
                  <a:lnTo>
                    <a:pt x="1099334" y="500198"/>
                  </a:lnTo>
                  <a:lnTo>
                    <a:pt x="549667" y="769535"/>
                  </a:lnTo>
                  <a:lnTo>
                    <a:pt x="1" y="500198"/>
                  </a:lnTo>
                  <a:lnTo>
                    <a:pt x="1" y="0"/>
                  </a:lnTo>
                  <a:lnTo>
                    <a:pt x="549667" y="269338"/>
                  </a:lnTo>
                  <a:lnTo>
                    <a:pt x="1099334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6" tIns="393023" rIns="8254" bIns="393022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300" kern="1200" dirty="0"/>
                <a:t>Criterion 2 </a:t>
              </a: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6AE1DFF-F06D-45C0-A744-8E1A590A7F9C}"/>
                </a:ext>
              </a:extLst>
            </p:cNvPr>
            <p:cNvSpPr/>
            <p:nvPr/>
          </p:nvSpPr>
          <p:spPr>
            <a:xfrm>
              <a:off x="1456059" y="3213370"/>
              <a:ext cx="9804122" cy="714569"/>
            </a:xfrm>
            <a:custGeom>
              <a:avLst/>
              <a:gdLst>
                <a:gd name="connsiteX0" fmla="*/ 119097 w 714568"/>
                <a:gd name="connsiteY0" fmla="*/ 0 h 9804121"/>
                <a:gd name="connsiteX1" fmla="*/ 595471 w 714568"/>
                <a:gd name="connsiteY1" fmla="*/ 0 h 9804121"/>
                <a:gd name="connsiteX2" fmla="*/ 714568 w 714568"/>
                <a:gd name="connsiteY2" fmla="*/ 119097 h 9804121"/>
                <a:gd name="connsiteX3" fmla="*/ 714568 w 714568"/>
                <a:gd name="connsiteY3" fmla="*/ 9804121 h 9804121"/>
                <a:gd name="connsiteX4" fmla="*/ 714568 w 714568"/>
                <a:gd name="connsiteY4" fmla="*/ 9804121 h 9804121"/>
                <a:gd name="connsiteX5" fmla="*/ 0 w 714568"/>
                <a:gd name="connsiteY5" fmla="*/ 9804121 h 9804121"/>
                <a:gd name="connsiteX6" fmla="*/ 0 w 714568"/>
                <a:gd name="connsiteY6" fmla="*/ 9804121 h 9804121"/>
                <a:gd name="connsiteX7" fmla="*/ 0 w 714568"/>
                <a:gd name="connsiteY7" fmla="*/ 119097 h 9804121"/>
                <a:gd name="connsiteX8" fmla="*/ 119097 w 714568"/>
                <a:gd name="connsiteY8" fmla="*/ 0 h 9804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568" h="9804121">
                  <a:moveTo>
                    <a:pt x="714568" y="1634057"/>
                  </a:moveTo>
                  <a:lnTo>
                    <a:pt x="714568" y="8170064"/>
                  </a:lnTo>
                  <a:cubicBezTo>
                    <a:pt x="714568" y="9072519"/>
                    <a:pt x="710682" y="9804114"/>
                    <a:pt x="705888" y="9804114"/>
                  </a:cubicBezTo>
                  <a:lnTo>
                    <a:pt x="0" y="9804114"/>
                  </a:lnTo>
                  <a:lnTo>
                    <a:pt x="0" y="9804114"/>
                  </a:lnTo>
                  <a:lnTo>
                    <a:pt x="0" y="7"/>
                  </a:lnTo>
                  <a:lnTo>
                    <a:pt x="0" y="7"/>
                  </a:lnTo>
                  <a:lnTo>
                    <a:pt x="705888" y="7"/>
                  </a:lnTo>
                  <a:cubicBezTo>
                    <a:pt x="710682" y="7"/>
                    <a:pt x="714568" y="731602"/>
                    <a:pt x="714568" y="1634057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3577" tIns="49487" rIns="49487" bIns="49488" numCol="1" spcCol="1270" anchor="ctr" anchorCtr="0">
              <a:noAutofit/>
            </a:bodyPr>
            <a:lstStyle/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Students must demonstrate technical competencies in using technology to improve workplace efficiency.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439BCAB-24B1-4390-AED6-2E581007914D}"/>
              </a:ext>
            </a:extLst>
          </p:cNvPr>
          <p:cNvGrpSpPr/>
          <p:nvPr/>
        </p:nvGrpSpPr>
        <p:grpSpPr>
          <a:xfrm>
            <a:off x="686525" y="4163877"/>
            <a:ext cx="10573656" cy="1099335"/>
            <a:chOff x="686525" y="4163877"/>
            <a:chExt cx="10573656" cy="1099335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806A807-C217-4345-A9FF-0496544473D6}"/>
                </a:ext>
              </a:extLst>
            </p:cNvPr>
            <p:cNvSpPr/>
            <p:nvPr/>
          </p:nvSpPr>
          <p:spPr>
            <a:xfrm>
              <a:off x="686525" y="4163877"/>
              <a:ext cx="769535" cy="1099335"/>
            </a:xfrm>
            <a:custGeom>
              <a:avLst/>
              <a:gdLst>
                <a:gd name="connsiteX0" fmla="*/ 0 w 1099335"/>
                <a:gd name="connsiteY0" fmla="*/ 0 h 769535"/>
                <a:gd name="connsiteX1" fmla="*/ 714568 w 1099335"/>
                <a:gd name="connsiteY1" fmla="*/ 0 h 769535"/>
                <a:gd name="connsiteX2" fmla="*/ 1099335 w 1099335"/>
                <a:gd name="connsiteY2" fmla="*/ 384768 h 769535"/>
                <a:gd name="connsiteX3" fmla="*/ 714568 w 1099335"/>
                <a:gd name="connsiteY3" fmla="*/ 769535 h 769535"/>
                <a:gd name="connsiteX4" fmla="*/ 0 w 1099335"/>
                <a:gd name="connsiteY4" fmla="*/ 769535 h 769535"/>
                <a:gd name="connsiteX5" fmla="*/ 384768 w 1099335"/>
                <a:gd name="connsiteY5" fmla="*/ 384768 h 769535"/>
                <a:gd name="connsiteX6" fmla="*/ 0 w 1099335"/>
                <a:gd name="connsiteY6" fmla="*/ 0 h 769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335" h="769535">
                  <a:moveTo>
                    <a:pt x="1099334" y="0"/>
                  </a:moveTo>
                  <a:lnTo>
                    <a:pt x="1099334" y="500198"/>
                  </a:lnTo>
                  <a:lnTo>
                    <a:pt x="549667" y="769535"/>
                  </a:lnTo>
                  <a:lnTo>
                    <a:pt x="1" y="500198"/>
                  </a:lnTo>
                  <a:lnTo>
                    <a:pt x="1" y="0"/>
                  </a:lnTo>
                  <a:lnTo>
                    <a:pt x="549667" y="269338"/>
                  </a:lnTo>
                  <a:lnTo>
                    <a:pt x="1099334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6" tIns="393023" rIns="8254" bIns="393022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300" kern="1200" dirty="0"/>
                <a:t>Criterion 3</a:t>
              </a: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2D41038-C12E-4442-AF85-9F71D5CEEB92}"/>
                </a:ext>
              </a:extLst>
            </p:cNvPr>
            <p:cNvSpPr/>
            <p:nvPr/>
          </p:nvSpPr>
          <p:spPr>
            <a:xfrm>
              <a:off x="1456059" y="4163877"/>
              <a:ext cx="9804122" cy="714569"/>
            </a:xfrm>
            <a:custGeom>
              <a:avLst/>
              <a:gdLst>
                <a:gd name="connsiteX0" fmla="*/ 119097 w 714568"/>
                <a:gd name="connsiteY0" fmla="*/ 0 h 9804121"/>
                <a:gd name="connsiteX1" fmla="*/ 595471 w 714568"/>
                <a:gd name="connsiteY1" fmla="*/ 0 h 9804121"/>
                <a:gd name="connsiteX2" fmla="*/ 714568 w 714568"/>
                <a:gd name="connsiteY2" fmla="*/ 119097 h 9804121"/>
                <a:gd name="connsiteX3" fmla="*/ 714568 w 714568"/>
                <a:gd name="connsiteY3" fmla="*/ 9804121 h 9804121"/>
                <a:gd name="connsiteX4" fmla="*/ 714568 w 714568"/>
                <a:gd name="connsiteY4" fmla="*/ 9804121 h 9804121"/>
                <a:gd name="connsiteX5" fmla="*/ 0 w 714568"/>
                <a:gd name="connsiteY5" fmla="*/ 9804121 h 9804121"/>
                <a:gd name="connsiteX6" fmla="*/ 0 w 714568"/>
                <a:gd name="connsiteY6" fmla="*/ 9804121 h 9804121"/>
                <a:gd name="connsiteX7" fmla="*/ 0 w 714568"/>
                <a:gd name="connsiteY7" fmla="*/ 119097 h 9804121"/>
                <a:gd name="connsiteX8" fmla="*/ 119097 w 714568"/>
                <a:gd name="connsiteY8" fmla="*/ 0 h 9804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568" h="9804121">
                  <a:moveTo>
                    <a:pt x="714568" y="1634057"/>
                  </a:moveTo>
                  <a:lnTo>
                    <a:pt x="714568" y="8170064"/>
                  </a:lnTo>
                  <a:cubicBezTo>
                    <a:pt x="714568" y="9072519"/>
                    <a:pt x="710682" y="9804114"/>
                    <a:pt x="705888" y="9804114"/>
                  </a:cubicBezTo>
                  <a:lnTo>
                    <a:pt x="0" y="9804114"/>
                  </a:lnTo>
                  <a:lnTo>
                    <a:pt x="0" y="9804114"/>
                  </a:lnTo>
                  <a:lnTo>
                    <a:pt x="0" y="7"/>
                  </a:lnTo>
                  <a:lnTo>
                    <a:pt x="0" y="7"/>
                  </a:lnTo>
                  <a:lnTo>
                    <a:pt x="705888" y="7"/>
                  </a:lnTo>
                  <a:cubicBezTo>
                    <a:pt x="710682" y="7"/>
                    <a:pt x="714568" y="731602"/>
                    <a:pt x="714568" y="1634057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3577" tIns="49487" rIns="49487" bIns="49488" numCol="1" spcCol="1270" anchor="ctr" anchorCtr="0">
              <a:noAutofit/>
            </a:bodyPr>
            <a:lstStyle/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Students should be able to evaluate the appropriateness of different approaches to solving problems. 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17DB6C9-7C8A-4850-804F-42270220A76D}"/>
              </a:ext>
            </a:extLst>
          </p:cNvPr>
          <p:cNvGrpSpPr/>
          <p:nvPr/>
        </p:nvGrpSpPr>
        <p:grpSpPr>
          <a:xfrm>
            <a:off x="686525" y="5114384"/>
            <a:ext cx="10573656" cy="1099335"/>
            <a:chOff x="686525" y="5114384"/>
            <a:chExt cx="10573656" cy="1099335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4276CC7-C4F6-4C47-9CC4-2A1DEC9CB710}"/>
                </a:ext>
              </a:extLst>
            </p:cNvPr>
            <p:cNvSpPr/>
            <p:nvPr/>
          </p:nvSpPr>
          <p:spPr>
            <a:xfrm>
              <a:off x="686525" y="5114384"/>
              <a:ext cx="769535" cy="1099335"/>
            </a:xfrm>
            <a:custGeom>
              <a:avLst/>
              <a:gdLst>
                <a:gd name="connsiteX0" fmla="*/ 0 w 1099335"/>
                <a:gd name="connsiteY0" fmla="*/ 0 h 769535"/>
                <a:gd name="connsiteX1" fmla="*/ 714568 w 1099335"/>
                <a:gd name="connsiteY1" fmla="*/ 0 h 769535"/>
                <a:gd name="connsiteX2" fmla="*/ 1099335 w 1099335"/>
                <a:gd name="connsiteY2" fmla="*/ 384768 h 769535"/>
                <a:gd name="connsiteX3" fmla="*/ 714568 w 1099335"/>
                <a:gd name="connsiteY3" fmla="*/ 769535 h 769535"/>
                <a:gd name="connsiteX4" fmla="*/ 0 w 1099335"/>
                <a:gd name="connsiteY4" fmla="*/ 769535 h 769535"/>
                <a:gd name="connsiteX5" fmla="*/ 384768 w 1099335"/>
                <a:gd name="connsiteY5" fmla="*/ 384768 h 769535"/>
                <a:gd name="connsiteX6" fmla="*/ 0 w 1099335"/>
                <a:gd name="connsiteY6" fmla="*/ 0 h 769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099335" h="769535">
                  <a:moveTo>
                    <a:pt x="1099334" y="0"/>
                  </a:moveTo>
                  <a:lnTo>
                    <a:pt x="1099334" y="500198"/>
                  </a:lnTo>
                  <a:lnTo>
                    <a:pt x="549667" y="769535"/>
                  </a:lnTo>
                  <a:lnTo>
                    <a:pt x="1" y="500198"/>
                  </a:lnTo>
                  <a:lnTo>
                    <a:pt x="1" y="0"/>
                  </a:lnTo>
                  <a:lnTo>
                    <a:pt x="549667" y="269338"/>
                  </a:lnTo>
                  <a:lnTo>
                    <a:pt x="1099334" y="0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256" tIns="393023" rIns="8254" bIns="393022" numCol="1" spcCol="1270" anchor="ctr" anchorCtr="0">
              <a:noAutofit/>
            </a:bodyPr>
            <a:lstStyle/>
            <a:p>
              <a:pPr marL="0" lvl="0" indent="0" algn="ctr" defTabSz="5778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300" kern="1200" dirty="0"/>
                <a:t>Criterion 5 </a:t>
              </a: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F05A19F-9237-4BD0-AE4F-8AC1BF13CA22}"/>
                </a:ext>
              </a:extLst>
            </p:cNvPr>
            <p:cNvSpPr/>
            <p:nvPr/>
          </p:nvSpPr>
          <p:spPr>
            <a:xfrm>
              <a:off x="1456059" y="5114384"/>
              <a:ext cx="9804122" cy="714569"/>
            </a:xfrm>
            <a:custGeom>
              <a:avLst/>
              <a:gdLst>
                <a:gd name="connsiteX0" fmla="*/ 119097 w 714568"/>
                <a:gd name="connsiteY0" fmla="*/ 0 h 9804121"/>
                <a:gd name="connsiteX1" fmla="*/ 595471 w 714568"/>
                <a:gd name="connsiteY1" fmla="*/ 0 h 9804121"/>
                <a:gd name="connsiteX2" fmla="*/ 714568 w 714568"/>
                <a:gd name="connsiteY2" fmla="*/ 119097 h 9804121"/>
                <a:gd name="connsiteX3" fmla="*/ 714568 w 714568"/>
                <a:gd name="connsiteY3" fmla="*/ 9804121 h 9804121"/>
                <a:gd name="connsiteX4" fmla="*/ 714568 w 714568"/>
                <a:gd name="connsiteY4" fmla="*/ 9804121 h 9804121"/>
                <a:gd name="connsiteX5" fmla="*/ 0 w 714568"/>
                <a:gd name="connsiteY5" fmla="*/ 9804121 h 9804121"/>
                <a:gd name="connsiteX6" fmla="*/ 0 w 714568"/>
                <a:gd name="connsiteY6" fmla="*/ 9804121 h 9804121"/>
                <a:gd name="connsiteX7" fmla="*/ 0 w 714568"/>
                <a:gd name="connsiteY7" fmla="*/ 119097 h 9804121"/>
                <a:gd name="connsiteX8" fmla="*/ 119097 w 714568"/>
                <a:gd name="connsiteY8" fmla="*/ 0 h 9804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14568" h="9804121">
                  <a:moveTo>
                    <a:pt x="714568" y="1634057"/>
                  </a:moveTo>
                  <a:lnTo>
                    <a:pt x="714568" y="8170064"/>
                  </a:lnTo>
                  <a:cubicBezTo>
                    <a:pt x="714568" y="9072519"/>
                    <a:pt x="710682" y="9804114"/>
                    <a:pt x="705888" y="9804114"/>
                  </a:cubicBezTo>
                  <a:lnTo>
                    <a:pt x="0" y="9804114"/>
                  </a:lnTo>
                  <a:lnTo>
                    <a:pt x="0" y="9804114"/>
                  </a:lnTo>
                  <a:lnTo>
                    <a:pt x="0" y="7"/>
                  </a:lnTo>
                  <a:lnTo>
                    <a:pt x="0" y="7"/>
                  </a:lnTo>
                  <a:lnTo>
                    <a:pt x="705888" y="7"/>
                  </a:lnTo>
                  <a:cubicBezTo>
                    <a:pt x="710682" y="7"/>
                    <a:pt x="714568" y="731602"/>
                    <a:pt x="714568" y="1634057"/>
                  </a:cubicBez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3577" tIns="49487" rIns="49487" bIns="49488" numCol="1" spcCol="1270" anchor="ctr" anchorCtr="0">
              <a:noAutofit/>
            </a:bodyPr>
            <a:lstStyle/>
            <a:p>
              <a:pPr marL="228600" lvl="1" indent="-22860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3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All students must use professional language in all tasks. The generic submission guidelines must be followed.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2370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75402-34B0-4A7E-BE80-A2D5CF075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 for completion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44AFBC94-C7C1-4246-A999-DED339E0FEB5}"/>
              </a:ext>
            </a:extLst>
          </p:cNvPr>
          <p:cNvGrpSpPr/>
          <p:nvPr/>
        </p:nvGrpSpPr>
        <p:grpSpPr>
          <a:xfrm>
            <a:off x="-3154324" y="1455945"/>
            <a:ext cx="14259288" cy="5065299"/>
            <a:chOff x="-3154324" y="1455945"/>
            <a:chExt cx="14259288" cy="5065299"/>
          </a:xfrm>
        </p:grpSpPr>
        <p:sp>
          <p:nvSpPr>
            <p:cNvPr id="7" name="Block Arc 6">
              <a:extLst>
                <a:ext uri="{FF2B5EF4-FFF2-40B4-BE49-F238E27FC236}">
                  <a16:creationId xmlns:a16="http://schemas.microsoft.com/office/drawing/2014/main" id="{81CC2F18-706A-4B1C-B224-D9D72901085C}"/>
                </a:ext>
              </a:extLst>
            </p:cNvPr>
            <p:cNvSpPr/>
            <p:nvPr/>
          </p:nvSpPr>
          <p:spPr>
            <a:xfrm>
              <a:off x="-3154324" y="1455945"/>
              <a:ext cx="5065299" cy="5065299"/>
            </a:xfrm>
            <a:prstGeom prst="blockArc">
              <a:avLst>
                <a:gd name="adj1" fmla="val 18900000"/>
                <a:gd name="adj2" fmla="val 2700000"/>
                <a:gd name="adj3" fmla="val 426"/>
              </a:avLst>
            </a:prstGeom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DA69286E-8E93-433A-A384-2510410031EF}"/>
                </a:ext>
              </a:extLst>
            </p:cNvPr>
            <p:cNvSpPr/>
            <p:nvPr/>
          </p:nvSpPr>
          <p:spPr>
            <a:xfrm>
              <a:off x="1620461" y="2409219"/>
              <a:ext cx="9484503" cy="940196"/>
            </a:xfrm>
            <a:custGeom>
              <a:avLst/>
              <a:gdLst>
                <a:gd name="connsiteX0" fmla="*/ 0 w 9484503"/>
                <a:gd name="connsiteY0" fmla="*/ 0 h 752157"/>
                <a:gd name="connsiteX1" fmla="*/ 9484503 w 9484503"/>
                <a:gd name="connsiteY1" fmla="*/ 0 h 752157"/>
                <a:gd name="connsiteX2" fmla="*/ 9484503 w 9484503"/>
                <a:gd name="connsiteY2" fmla="*/ 752157 h 752157"/>
                <a:gd name="connsiteX3" fmla="*/ 0 w 9484503"/>
                <a:gd name="connsiteY3" fmla="*/ 752157 h 752157"/>
                <a:gd name="connsiteX4" fmla="*/ 0 w 9484503"/>
                <a:gd name="connsiteY4" fmla="*/ 0 h 752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4503" h="752157">
                  <a:moveTo>
                    <a:pt x="0" y="0"/>
                  </a:moveTo>
                  <a:lnTo>
                    <a:pt x="9484503" y="0"/>
                  </a:lnTo>
                  <a:lnTo>
                    <a:pt x="9484503" y="752157"/>
                  </a:lnTo>
                  <a:lnTo>
                    <a:pt x="0" y="7521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7025" tIns="50800" rIns="50800" bIns="508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Introduction – 100 words </a:t>
              </a:r>
            </a:p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Outline the purpose of your report and the main points that you will be discussing. 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0F16A2B-4E12-4851-9C44-82B17082E409}"/>
                </a:ext>
              </a:extLst>
            </p:cNvPr>
            <p:cNvSpPr/>
            <p:nvPr/>
          </p:nvSpPr>
          <p:spPr>
            <a:xfrm>
              <a:off x="1150363" y="2390259"/>
              <a:ext cx="940197" cy="940197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4777607-4E91-4B36-B710-8F0EE062673D}"/>
              </a:ext>
            </a:extLst>
          </p:cNvPr>
          <p:cNvGrpSpPr/>
          <p:nvPr/>
        </p:nvGrpSpPr>
        <p:grpSpPr>
          <a:xfrm>
            <a:off x="1423772" y="3518495"/>
            <a:ext cx="9681192" cy="940197"/>
            <a:chOff x="1423772" y="3518495"/>
            <a:chExt cx="9681192" cy="940197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A047897-CD5F-4B9B-9D94-44BA8450364D}"/>
                </a:ext>
              </a:extLst>
            </p:cNvPr>
            <p:cNvSpPr/>
            <p:nvPr/>
          </p:nvSpPr>
          <p:spPr>
            <a:xfrm>
              <a:off x="1893870" y="3612515"/>
              <a:ext cx="9211094" cy="752157"/>
            </a:xfrm>
            <a:custGeom>
              <a:avLst/>
              <a:gdLst>
                <a:gd name="connsiteX0" fmla="*/ 0 w 9211094"/>
                <a:gd name="connsiteY0" fmla="*/ 0 h 752157"/>
                <a:gd name="connsiteX1" fmla="*/ 9211094 w 9211094"/>
                <a:gd name="connsiteY1" fmla="*/ 0 h 752157"/>
                <a:gd name="connsiteX2" fmla="*/ 9211094 w 9211094"/>
                <a:gd name="connsiteY2" fmla="*/ 752157 h 752157"/>
                <a:gd name="connsiteX3" fmla="*/ 0 w 9211094"/>
                <a:gd name="connsiteY3" fmla="*/ 752157 h 752157"/>
                <a:gd name="connsiteX4" fmla="*/ 0 w 9211094"/>
                <a:gd name="connsiteY4" fmla="*/ 0 h 752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211094" h="752157">
                  <a:moveTo>
                    <a:pt x="0" y="0"/>
                  </a:moveTo>
                  <a:lnTo>
                    <a:pt x="9211094" y="0"/>
                  </a:lnTo>
                  <a:lnTo>
                    <a:pt x="9211094" y="752157"/>
                  </a:lnTo>
                  <a:lnTo>
                    <a:pt x="0" y="7521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7025" tIns="50800" rIns="50800" bIns="508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Main body 800 words – divide into five paragraphs of approx. 160 words each. 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CCAD032F-6060-4E28-A6C7-2059C4B520E0}"/>
                </a:ext>
              </a:extLst>
            </p:cNvPr>
            <p:cNvSpPr/>
            <p:nvPr/>
          </p:nvSpPr>
          <p:spPr>
            <a:xfrm>
              <a:off x="1423772" y="3518495"/>
              <a:ext cx="940197" cy="940197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2B0BC4A-F1A8-4971-96B4-6CFACDD7C388}"/>
              </a:ext>
            </a:extLst>
          </p:cNvPr>
          <p:cNvGrpSpPr/>
          <p:nvPr/>
        </p:nvGrpSpPr>
        <p:grpSpPr>
          <a:xfrm>
            <a:off x="1150363" y="4646731"/>
            <a:ext cx="9954601" cy="940197"/>
            <a:chOff x="1150363" y="4646731"/>
            <a:chExt cx="9954601" cy="940197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F5DCC21-D56C-4534-9FEE-981D336CCFD7}"/>
                </a:ext>
              </a:extLst>
            </p:cNvPr>
            <p:cNvSpPr/>
            <p:nvPr/>
          </p:nvSpPr>
          <p:spPr>
            <a:xfrm>
              <a:off x="1620461" y="4740751"/>
              <a:ext cx="9484503" cy="752157"/>
            </a:xfrm>
            <a:custGeom>
              <a:avLst/>
              <a:gdLst>
                <a:gd name="connsiteX0" fmla="*/ 0 w 9484503"/>
                <a:gd name="connsiteY0" fmla="*/ 0 h 752157"/>
                <a:gd name="connsiteX1" fmla="*/ 9484503 w 9484503"/>
                <a:gd name="connsiteY1" fmla="*/ 0 h 752157"/>
                <a:gd name="connsiteX2" fmla="*/ 9484503 w 9484503"/>
                <a:gd name="connsiteY2" fmla="*/ 752157 h 752157"/>
                <a:gd name="connsiteX3" fmla="*/ 0 w 9484503"/>
                <a:gd name="connsiteY3" fmla="*/ 752157 h 752157"/>
                <a:gd name="connsiteX4" fmla="*/ 0 w 9484503"/>
                <a:gd name="connsiteY4" fmla="*/ 0 h 752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484503" h="752157">
                  <a:moveTo>
                    <a:pt x="0" y="0"/>
                  </a:moveTo>
                  <a:lnTo>
                    <a:pt x="9484503" y="0"/>
                  </a:lnTo>
                  <a:lnTo>
                    <a:pt x="9484503" y="752157"/>
                  </a:lnTo>
                  <a:lnTo>
                    <a:pt x="0" y="752157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97025" tIns="50800" rIns="50800" bIns="50800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Conclusion – 100 words – summarise the main points that have been discussed and any final conclusions or recommendations that you have. </a:t>
              </a: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3193F25-7202-430C-8312-C1395CBCA68D}"/>
                </a:ext>
              </a:extLst>
            </p:cNvPr>
            <p:cNvSpPr/>
            <p:nvPr/>
          </p:nvSpPr>
          <p:spPr>
            <a:xfrm>
              <a:off x="1150363" y="4646731"/>
              <a:ext cx="940197" cy="940197"/>
            </a:xfrm>
            <a:prstGeom prst="ellipse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</p:grpSp>
    </p:spTree>
    <p:extLst>
      <p:ext uri="{BB962C8B-B14F-4D97-AF65-F5344CB8AC3E}">
        <p14:creationId xmlns:p14="http://schemas.microsoft.com/office/powerpoint/2010/main" val="2587227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A8629-A0F7-47F5-9F76-A4DFD6508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63529"/>
            <a:ext cx="4349931" cy="1450757"/>
          </a:xfrm>
          <a:ln w="571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 dirty="0"/>
              <a:t>Social Media for Staff Recruitment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CD9264-957E-4A14-9D76-06CE156F7C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4349931" cy="3760891"/>
          </a:xfrm>
          <a:ln w="38100">
            <a:solidFill>
              <a:schemeClr val="accent1"/>
            </a:solidFill>
          </a:ln>
        </p:spPr>
        <p:txBody>
          <a:bodyPr>
            <a:normAutofit fontScale="775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body – 800 words</a:t>
            </a:r>
          </a:p>
          <a:p>
            <a:r>
              <a:rPr lang="en-GB" dirty="0"/>
              <a:t>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Include an overview of social media, its use and development in recent years.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-Outline what recruitment means, what methods are open to companies, traditional vs modern.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Describe how LinkedIn and Facebook can be used for recruitment.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Outline the advantages of using social media as a tool for recruitment.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Outline the disadvantages of using social media as a tool for recruitment.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ACECBC-9234-43E8-9C1D-73576D79E39E}"/>
              </a:ext>
            </a:extLst>
          </p:cNvPr>
          <p:cNvSpPr txBox="1">
            <a:spLocks/>
          </p:cNvSpPr>
          <p:nvPr/>
        </p:nvSpPr>
        <p:spPr>
          <a:xfrm>
            <a:off x="6553200" y="263528"/>
            <a:ext cx="5046617" cy="1450757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600" kern="1200" spc="-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/>
              <a:t>Social </a:t>
            </a:r>
            <a:r>
              <a:rPr lang="en-GB" sz="3900" dirty="0"/>
              <a:t>Media</a:t>
            </a:r>
            <a:r>
              <a:rPr lang="en-GB" sz="4000" dirty="0"/>
              <a:t> for Reaching New Customers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A7A035E-6B30-41C5-895C-9D1F68A95418}"/>
              </a:ext>
            </a:extLst>
          </p:cNvPr>
          <p:cNvSpPr txBox="1">
            <a:spLocks/>
          </p:cNvSpPr>
          <p:nvPr/>
        </p:nvSpPr>
        <p:spPr>
          <a:xfrm>
            <a:off x="6744789" y="2138196"/>
            <a:ext cx="4349931" cy="3760891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vert="horz" lIns="0" tIns="45720" rIns="0" bIns="45720" rtlCol="0">
            <a:normAutofit fontScale="77500" lnSpcReduction="20000"/>
          </a:bodyPr>
          <a:lstStyle>
            <a:lvl1pPr marL="91440" indent="-91440" algn="l" defTabSz="914400" rtl="0" eaLnBrk="1" latinLnBrk="0" hangingPunct="1">
              <a:lnSpc>
                <a:spcPct val="11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Calibri" panose="020F0502020204030204" pitchFamily="34" charset="0"/>
              <a:buChar char=" 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8404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56692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74980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932688" indent="-182880" algn="l" defTabSz="914400" rtl="0" eaLnBrk="1" latinLnBrk="0" hangingPunct="1">
              <a:lnSpc>
                <a:spcPct val="100000"/>
              </a:lnSpc>
              <a:spcBef>
                <a:spcPts val="200"/>
              </a:spcBef>
              <a:spcAft>
                <a:spcPts val="400"/>
              </a:spcAft>
              <a:buClrTx/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1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3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7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Calibri" pitchFamily="34" charset="0"/>
              <a:buChar char="◦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Main body – 800 words</a:t>
            </a:r>
          </a:p>
          <a:p>
            <a:r>
              <a:rPr lang="en-GB" dirty="0"/>
              <a:t>-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Include an overview of social media, its use and development in recent years.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-Outline what marketing is, what methods are open to companies, traditional vs modern.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Describe how social media can be used for marketing and reaching new customers.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Outline the advantages of using social media as a tool for reaching new customers.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Outline the disadvantages of using social media as a tool for reaching new customers. </a:t>
            </a:r>
          </a:p>
        </p:txBody>
      </p:sp>
    </p:spTree>
    <p:extLst>
      <p:ext uri="{BB962C8B-B14F-4D97-AF65-F5344CB8AC3E}">
        <p14:creationId xmlns:p14="http://schemas.microsoft.com/office/powerpoint/2010/main" val="4832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 we begin research?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7892" y="2102996"/>
            <a:ext cx="2868788" cy="1512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4114" y="3854059"/>
            <a:ext cx="3096344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13D88C5-5167-47C7-83D3-1CE83EF86D90}"/>
              </a:ext>
            </a:extLst>
          </p:cNvPr>
          <p:cNvSpPr txBox="1"/>
          <p:nvPr/>
        </p:nvSpPr>
        <p:spPr>
          <a:xfrm>
            <a:off x="5591944" y="2315408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UWTSD online library can be found at </a:t>
            </a:r>
            <a:r>
              <a:rPr lang="en-GB" dirty="0">
                <a:hlinkClick r:id="rId5"/>
              </a:rPr>
              <a:t>www.uwtsd.ac.uk/library</a:t>
            </a:r>
            <a:r>
              <a:rPr lang="en-GB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8DB742-1CCA-4DDD-8F0C-55FA3DB78216}"/>
              </a:ext>
            </a:extLst>
          </p:cNvPr>
          <p:cNvSpPr txBox="1"/>
          <p:nvPr/>
        </p:nvSpPr>
        <p:spPr>
          <a:xfrm>
            <a:off x="5591944" y="3615164"/>
            <a:ext cx="4464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Scholar is a useful tool for finding academic sources. </a:t>
            </a:r>
            <a:r>
              <a:rPr lang="en-GB" dirty="0">
                <a:hlinkClick r:id="rId6"/>
              </a:rPr>
              <a:t>https://scholar.google.co.uk/</a:t>
            </a:r>
            <a:r>
              <a:rPr lang="en-GB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C8DCE1-B238-4D82-9876-F78FB2FFC4D5}"/>
              </a:ext>
            </a:extLst>
          </p:cNvPr>
          <p:cNvSpPr txBox="1"/>
          <p:nvPr/>
        </p:nvSpPr>
        <p:spPr>
          <a:xfrm>
            <a:off x="5735960" y="5116542"/>
            <a:ext cx="3406252" cy="36933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Let look at these together now. </a:t>
            </a:r>
          </a:p>
        </p:txBody>
      </p:sp>
    </p:spTree>
    <p:extLst>
      <p:ext uri="{BB962C8B-B14F-4D97-AF65-F5344CB8AC3E}">
        <p14:creationId xmlns:p14="http://schemas.microsoft.com/office/powerpoint/2010/main" val="16593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5D173-9AF9-493F-AB9E-F00423A07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Plagiarism </a:t>
            </a:r>
          </a:p>
        </p:txBody>
      </p:sp>
      <p:pic>
        <p:nvPicPr>
          <p:cNvPr id="4" name="Online Media 3" title="Understanding Plagiarism">
            <a:hlinkClick r:id="" action="ppaction://media"/>
            <a:extLst>
              <a:ext uri="{FF2B5EF4-FFF2-40B4-BE49-F238E27FC236}">
                <a16:creationId xmlns:a16="http://schemas.microsoft.com/office/drawing/2014/main" id="{D96CF471-C78A-45EB-9D6E-CF39D73AA13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798763" y="2108200"/>
            <a:ext cx="6656387" cy="376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321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4D35ADC-2466-4797-92DD-20C16AA786D7}"/>
              </a:ext>
            </a:extLst>
          </p:cNvPr>
          <p:cNvSpPr/>
          <p:nvPr/>
        </p:nvSpPr>
        <p:spPr>
          <a:xfrm>
            <a:off x="4439816" y="908720"/>
            <a:ext cx="2952328" cy="14401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Referencing in your work</a:t>
            </a:r>
          </a:p>
        </p:txBody>
      </p: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B46011FA-39B6-43B6-80AB-55721C063E3B}"/>
              </a:ext>
            </a:extLst>
          </p:cNvPr>
          <p:cNvCxnSpPr>
            <a:cxnSpLocks/>
          </p:cNvCxnSpPr>
          <p:nvPr/>
        </p:nvCxnSpPr>
        <p:spPr>
          <a:xfrm rot="5400000">
            <a:off x="3719736" y="2527155"/>
            <a:ext cx="1440160" cy="144016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Connector: Elbow 8">
            <a:extLst>
              <a:ext uri="{FF2B5EF4-FFF2-40B4-BE49-F238E27FC236}">
                <a16:creationId xmlns:a16="http://schemas.microsoft.com/office/drawing/2014/main" id="{3ECEAC7D-0FC1-46E8-ACA2-39852EE0CEA8}"/>
              </a:ext>
            </a:extLst>
          </p:cNvPr>
          <p:cNvCxnSpPr>
            <a:cxnSpLocks/>
          </p:cNvCxnSpPr>
          <p:nvPr/>
        </p:nvCxnSpPr>
        <p:spPr>
          <a:xfrm rot="16200000" flipH="1">
            <a:off x="6672065" y="2527156"/>
            <a:ext cx="1440159" cy="144015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D3AA3C6-6798-4AE4-86BE-0FF50FC36054}"/>
              </a:ext>
            </a:extLst>
          </p:cNvPr>
          <p:cNvSpPr/>
          <p:nvPr/>
        </p:nvSpPr>
        <p:spPr>
          <a:xfrm>
            <a:off x="235158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In-text citations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4C9D1259-6598-43EF-A2D5-7B3B1588E3B0}"/>
              </a:ext>
            </a:extLst>
          </p:cNvPr>
          <p:cNvSpPr/>
          <p:nvPr/>
        </p:nvSpPr>
        <p:spPr>
          <a:xfrm>
            <a:off x="6672064" y="3967314"/>
            <a:ext cx="2952328" cy="1440160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Reference list / Bibliography</a:t>
            </a:r>
          </a:p>
        </p:txBody>
      </p:sp>
    </p:spTree>
    <p:extLst>
      <p:ext uri="{BB962C8B-B14F-4D97-AF65-F5344CB8AC3E}">
        <p14:creationId xmlns:p14="http://schemas.microsoft.com/office/powerpoint/2010/main" val="3427603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1FF310F-9DB3-45B9-B17D-602C5A578360}"/>
              </a:ext>
            </a:extLst>
          </p:cNvPr>
          <p:cNvSpPr txBox="1"/>
          <p:nvPr/>
        </p:nvSpPr>
        <p:spPr>
          <a:xfrm>
            <a:off x="2423592" y="503670"/>
            <a:ext cx="7200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3">
                    <a:lumMod val="75000"/>
                  </a:schemeClr>
                </a:solidFill>
              </a:rPr>
              <a:t>A handy video guide to Harvard referencing.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0E9A7F-5863-4699-AFDA-001D7A4F7981}"/>
              </a:ext>
            </a:extLst>
          </p:cNvPr>
          <p:cNvSpPr txBox="1"/>
          <p:nvPr/>
        </p:nvSpPr>
        <p:spPr>
          <a:xfrm>
            <a:off x="1991544" y="5634100"/>
            <a:ext cx="8064896" cy="36933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Let’s watch this together, you may wish to bookmark this video for future reference. </a:t>
            </a:r>
          </a:p>
        </p:txBody>
      </p:sp>
      <p:pic>
        <p:nvPicPr>
          <p:cNvPr id="4" name="Online Media 3" title="A guide to Harvard Referencing">
            <a:hlinkClick r:id="" action="ppaction://media"/>
            <a:extLst>
              <a:ext uri="{FF2B5EF4-FFF2-40B4-BE49-F238E27FC236}">
                <a16:creationId xmlns:a16="http://schemas.microsoft.com/office/drawing/2014/main" id="{21D8EBEC-871B-413B-98A3-BD701F468C7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91544" y="1109982"/>
            <a:ext cx="7052268" cy="39845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A0075-F17A-407B-90A4-1CACBE9BB4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Support from UWTSD</a:t>
            </a:r>
          </a:p>
        </p:txBody>
      </p:sp>
      <p:pic>
        <p:nvPicPr>
          <p:cNvPr id="4" name="Content Placeholder 3">
            <a:hlinkClick r:id="rId3"/>
            <a:extLst>
              <a:ext uri="{FF2B5EF4-FFF2-40B4-BE49-F238E27FC236}">
                <a16:creationId xmlns:a16="http://schemas.microsoft.com/office/drawing/2014/main" id="{138882A4-7DEB-4439-B91A-C95D553B00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606875" y="1964508"/>
            <a:ext cx="8228679" cy="37607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5579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826745D-D7F4-4BC7-BAF2-99D845FBD00B}"/>
              </a:ext>
            </a:extLst>
          </p:cNvPr>
          <p:cNvSpPr txBox="1"/>
          <p:nvPr/>
        </p:nvSpPr>
        <p:spPr>
          <a:xfrm>
            <a:off x="1058092" y="744584"/>
            <a:ext cx="6962503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Remainder of the session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7615D8-8F25-42BF-9F82-246FF45A1D0C}"/>
              </a:ext>
            </a:extLst>
          </p:cNvPr>
          <p:cNvSpPr txBox="1"/>
          <p:nvPr/>
        </p:nvSpPr>
        <p:spPr>
          <a:xfrm>
            <a:off x="1058092" y="2181497"/>
            <a:ext cx="738051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Drafting of Task 3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Feedback on drafts. </a:t>
            </a:r>
          </a:p>
        </p:txBody>
      </p:sp>
    </p:spTree>
    <p:extLst>
      <p:ext uri="{BB962C8B-B14F-4D97-AF65-F5344CB8AC3E}">
        <p14:creationId xmlns:p14="http://schemas.microsoft.com/office/powerpoint/2010/main" val="15389925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theme/themeOverride2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{EB407620-54B2-47F8-A4DB-A67BBE2524DE}tf11437505_win32</Template>
  <TotalTime>115</TotalTime>
  <Words>689</Words>
  <Application>Microsoft Office PowerPoint</Application>
  <PresentationFormat>Widescreen</PresentationFormat>
  <Paragraphs>73</Paragraphs>
  <Slides>12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Georgia Pro Cond Light</vt:lpstr>
      <vt:lpstr>Speak Pro</vt:lpstr>
      <vt:lpstr>RetrospectVTI</vt:lpstr>
      <vt:lpstr>Task 3 Workshop</vt:lpstr>
      <vt:lpstr>In this workshop…</vt:lpstr>
      <vt:lpstr>Task 3 </vt:lpstr>
      <vt:lpstr>Specific Guidance from the brief</vt:lpstr>
      <vt:lpstr>Guidance for completion</vt:lpstr>
      <vt:lpstr>Social Media for Staff Recruitment </vt:lpstr>
      <vt:lpstr>Where do we begin research?</vt:lpstr>
      <vt:lpstr>Plagiarism </vt:lpstr>
      <vt:lpstr>PowerPoint Presentation</vt:lpstr>
      <vt:lpstr>PowerPoint Presentation</vt:lpstr>
      <vt:lpstr>Support from UWTSD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3 Workshop</dc:title>
  <dc:creator>Rebecca Stewart</dc:creator>
  <cp:lastModifiedBy>Rebecca Stewart</cp:lastModifiedBy>
  <cp:revision>2</cp:revision>
  <dcterms:created xsi:type="dcterms:W3CDTF">2022-11-15T16:59:16Z</dcterms:created>
  <dcterms:modified xsi:type="dcterms:W3CDTF">2022-11-15T18:54:59Z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