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eeba Rida-E-Zenib Mahmood Khan (2523434)" userId="ea5d0d7f-8efd-45ee-85ef-55031a24e800" providerId="ADAL" clId="{0AB2DCBC-9334-4435-8EDC-21D97B1ACC20}"/>
    <pc:docChg chg="modSld sldOrd">
      <pc:chgData name="Areeba Rida-E-Zenib Mahmood Khan (2523434)" userId="ea5d0d7f-8efd-45ee-85ef-55031a24e800" providerId="ADAL" clId="{0AB2DCBC-9334-4435-8EDC-21D97B1ACC20}" dt="2026-10-19T10:57:03.128" v="5" actId="20577"/>
      <pc:docMkLst>
        <pc:docMk/>
      </pc:docMkLst>
      <pc:sldChg chg="modSp mod">
        <pc:chgData name="Areeba Rida-E-Zenib Mahmood Khan (2523434)" userId="ea5d0d7f-8efd-45ee-85ef-55031a24e800" providerId="ADAL" clId="{0AB2DCBC-9334-4435-8EDC-21D97B1ACC20}" dt="2026-10-19T10:57:03.128" v="5" actId="20577"/>
        <pc:sldMkLst>
          <pc:docMk/>
          <pc:sldMk cId="2113623834" sldId="256"/>
        </pc:sldMkLst>
        <pc:spChg chg="mod">
          <ac:chgData name="Areeba Rida-E-Zenib Mahmood Khan (2523434)" userId="ea5d0d7f-8efd-45ee-85ef-55031a24e800" providerId="ADAL" clId="{0AB2DCBC-9334-4435-8EDC-21D97B1ACC20}" dt="2026-10-19T10:57:03.128" v="5" actId="20577"/>
          <ac:spMkLst>
            <pc:docMk/>
            <pc:sldMk cId="2113623834" sldId="256"/>
            <ac:spMk id="2" creationId="{E10EC35C-CD7D-DB20-ABF8-A2C1F2A07D5C}"/>
          </ac:spMkLst>
        </pc:spChg>
      </pc:sldChg>
      <pc:sldChg chg="ord">
        <pc:chgData name="Areeba Rida-E-Zenib Mahmood Khan (2523434)" userId="ea5d0d7f-8efd-45ee-85ef-55031a24e800" providerId="ADAL" clId="{0AB2DCBC-9334-4435-8EDC-21D97B1ACC20}" dt="2026-10-19T10:55:53.576" v="0" actId="1076"/>
        <pc:sldMkLst>
          <pc:docMk/>
          <pc:sldMk cId="402330520"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C7FD-02C9-8B60-35EB-F1E4314242F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7408DC-E5D9-CECA-C16B-03BF3F1707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23EC2C-D84D-244B-29BB-3D908965C373}"/>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27932CCC-6B95-C229-FEF6-FEA2174ED9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4BCE03-8C76-418A-A00F-FB84DA79741C}"/>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3958478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4734-43E1-0FDF-A9C0-76F51515E2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FF1D96-0028-58B6-8DF8-D69F5EBBAE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076637-7101-1745-1A61-CC3AF9934A97}"/>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F836321B-A72C-11DC-1495-D235C3AD1C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AB65B7-4427-8212-05CD-FA0BA6242769}"/>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1268877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1BB4A-C83A-C055-4656-448C69D2A2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AB2ECA-3315-9482-13CF-9145CD79BE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1F4758-96E6-856A-4EE3-3387E20B5770}"/>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AEF3F276-4B29-ACD4-797F-D09D4019D7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7B9024-5B9B-E131-75F2-D869A928237B}"/>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2942646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8234-4A70-CB52-E569-698FE621B7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156899-9A3B-D251-5E51-212BA922101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213E3-D4FA-781F-3669-BB7C37521A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8E183C1-D13B-B7EB-B7D2-2A3BFC6174C1}"/>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6" name="Footer Placeholder 5">
            <a:extLst>
              <a:ext uri="{FF2B5EF4-FFF2-40B4-BE49-F238E27FC236}">
                <a16:creationId xmlns:a16="http://schemas.microsoft.com/office/drawing/2014/main" id="{0F64A684-CB8A-3E2E-628D-9FC024031A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F3CABA-8BE5-5F3A-6B17-58704B7272D2}"/>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2649719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3AD4C-112B-843E-46D1-581FF163DBA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FE2DFC-D4FB-C2CD-946B-701B34ED8B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80EA94-2F57-B634-178B-14182D8E250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83A4310-2671-F81C-CF03-370EDEA306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5023839-E788-38A1-1701-4D9EFC33E7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6E6791-CEC5-16DB-95BE-83AC218C1DEC}"/>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8" name="Footer Placeholder 7">
            <a:extLst>
              <a:ext uri="{FF2B5EF4-FFF2-40B4-BE49-F238E27FC236}">
                <a16:creationId xmlns:a16="http://schemas.microsoft.com/office/drawing/2014/main" id="{7EDDA2FC-1D5C-71E7-804D-04AA7A5FA1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A1E90CA-B1B4-30E7-FD45-776FB075CF56}"/>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2522228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B009-6057-DCAC-5E89-6272B39272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960B1A-53FD-9B83-C63A-3442016BAF16}"/>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4" name="Footer Placeholder 3">
            <a:extLst>
              <a:ext uri="{FF2B5EF4-FFF2-40B4-BE49-F238E27FC236}">
                <a16:creationId xmlns:a16="http://schemas.microsoft.com/office/drawing/2014/main" id="{021FD53C-19B5-2447-4D02-700A8C5552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03AF4B-C441-3782-32B6-3FD4D553674A}"/>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2445498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D19139-9813-4F12-6067-8A3EFA160F45}"/>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3" name="Footer Placeholder 2">
            <a:extLst>
              <a:ext uri="{FF2B5EF4-FFF2-40B4-BE49-F238E27FC236}">
                <a16:creationId xmlns:a16="http://schemas.microsoft.com/office/drawing/2014/main" id="{26AD81E6-6C0E-B394-4A6F-247E9BC9E7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B14AD7-8A8A-062D-6000-EEC6AA423A9C}"/>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2759755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C738-23A9-A03C-CEE9-3F031FD6DF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8E82C93-CC10-177E-694F-DFD7E5094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C7CF9B-167D-FB79-A0EC-F622131734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00C4D2-33C9-2A9F-1994-A4C522734159}"/>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6" name="Footer Placeholder 5">
            <a:extLst>
              <a:ext uri="{FF2B5EF4-FFF2-40B4-BE49-F238E27FC236}">
                <a16:creationId xmlns:a16="http://schemas.microsoft.com/office/drawing/2014/main" id="{AE8233FE-CC4C-C4DF-E001-D194BAF7A4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1D2257-E591-04FA-C003-CAF1C4A3E023}"/>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1559144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F731B-2934-A505-3AB6-2086E0B973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10239C2-7055-4F9C-19D1-890A20D0C0B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DD3FEC-B8B7-87FC-20A7-35AC20D8A2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BD2B9C-AC58-22D9-52FD-396EF918A276}"/>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6" name="Footer Placeholder 5">
            <a:extLst>
              <a:ext uri="{FF2B5EF4-FFF2-40B4-BE49-F238E27FC236}">
                <a16:creationId xmlns:a16="http://schemas.microsoft.com/office/drawing/2014/main" id="{C1B20DD7-9A18-896B-7109-D31F104F50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300D6A-9DE4-5FBF-72B7-4CD12C57D9E0}"/>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1682113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886D2-965C-21B7-A0BA-55B7564955E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B58BAE-7199-2106-F0FB-49637D46D2F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9D0715-9312-728E-AC93-BCD8430CE4C6}"/>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B47F3C74-7640-3963-FEDA-3C0867EF12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33DEF5-AACD-4299-6C33-330A754C61F5}"/>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3356893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25CB28-C630-6B20-3D28-322B17A368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850B9E-1B48-AFEB-CA93-2C137E9AB6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3DD45E-F106-79F8-DBF9-10670FD3DF91}"/>
              </a:ext>
            </a:extLst>
          </p:cNvPr>
          <p:cNvSpPr>
            <a:spLocks noGrp="1"/>
          </p:cNvSpPr>
          <p:nvPr>
            <p:ph type="dt" sz="half" idx="10"/>
          </p:nvPr>
        </p:nvSpPr>
        <p:spPr/>
        <p:txBody>
          <a:body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F01D3AFF-A115-F670-76E5-500A35378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ABF74-877C-5666-5CC8-2FD59E2EFE2F}"/>
              </a:ext>
            </a:extLst>
          </p:cNvPr>
          <p:cNvSpPr>
            <a:spLocks noGrp="1"/>
          </p:cNvSpPr>
          <p:nvPr>
            <p:ph type="sldNum" sz="quarter" idx="12"/>
          </p:nvPr>
        </p:nvSpPr>
        <p:spPr/>
        <p:txBody>
          <a:bodyPr/>
          <a:lstStyle/>
          <a:p>
            <a:fld id="{811AB02B-B8A4-6B4A-B9E9-1384929E945B}" type="slidenum">
              <a:rPr lang="en-US" smtClean="0"/>
              <a:t>‹#›</a:t>
            </a:fld>
            <a:endParaRPr lang="en-US"/>
          </a:p>
        </p:txBody>
      </p:sp>
    </p:spTree>
    <p:extLst>
      <p:ext uri="{BB962C8B-B14F-4D97-AF65-F5344CB8AC3E}">
        <p14:creationId xmlns:p14="http://schemas.microsoft.com/office/powerpoint/2010/main" val="3335652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A83352-BD7F-1032-871A-01B79C431D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956875-7E1D-38C9-C44C-8805FE894C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8FCEB9-A5EC-29B4-57B6-CA9D19D6FA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07C435-339F-C54C-A0FD-16BE0AA56A25}" type="datetimeFigureOut">
              <a:rPr lang="en-US" smtClean="0"/>
              <a:t>10/19/26</a:t>
            </a:fld>
            <a:endParaRPr lang="en-US"/>
          </a:p>
        </p:txBody>
      </p:sp>
      <p:sp>
        <p:nvSpPr>
          <p:cNvPr id="5" name="Footer Placeholder 4">
            <a:extLst>
              <a:ext uri="{FF2B5EF4-FFF2-40B4-BE49-F238E27FC236}">
                <a16:creationId xmlns:a16="http://schemas.microsoft.com/office/drawing/2014/main" id="{07F2BC56-EDA9-EC2B-A2EE-DE683CFF79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93EFEBA-C07D-1B35-0E7D-33C6256ECA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1AB02B-B8A4-6B4A-B9E9-1384929E945B}" type="slidenum">
              <a:rPr lang="en-US" smtClean="0"/>
              <a:t>‹#›</a:t>
            </a:fld>
            <a:endParaRPr lang="en-US"/>
          </a:p>
        </p:txBody>
      </p:sp>
    </p:spTree>
    <p:extLst>
      <p:ext uri="{BB962C8B-B14F-4D97-AF65-F5344CB8AC3E}">
        <p14:creationId xmlns:p14="http://schemas.microsoft.com/office/powerpoint/2010/main" val="116090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C35C-CD7D-DB20-ABF8-A2C1F2A07D5C}"/>
              </a:ext>
            </a:extLst>
          </p:cNvPr>
          <p:cNvSpPr>
            <a:spLocks noGrp="1"/>
          </p:cNvSpPr>
          <p:nvPr>
            <p:ph type="ctrTitle"/>
          </p:nvPr>
        </p:nvSpPr>
        <p:spPr>
          <a:xfrm>
            <a:off x="1524000" y="3777817"/>
            <a:ext cx="9144000" cy="2387600"/>
          </a:xfrm>
        </p:spPr>
        <p:txBody>
          <a:bodyPr>
            <a:noAutofit/>
          </a:bodyPr>
          <a:lstStyle/>
          <a:p>
            <a:r>
              <a:rPr lang="en-GB" sz="3600" b="0" i="0" dirty="0">
                <a:effectLst/>
                <a:latin typeface="Arial" panose="020B0604020202020204" pitchFamily="34" charset="0"/>
                <a:cs typeface="Arial" panose="020B0604020202020204" pitchFamily="34" charset="0"/>
              </a:rPr>
              <a:t>Healthcare Assistant</a:t>
            </a:r>
            <a:br>
              <a:rPr lang="en-GB" sz="3600" dirty="0">
                <a:effectLst/>
                <a:latin typeface="Arial" panose="020B0604020202020204" pitchFamily="34" charset="0"/>
                <a:cs typeface="Arial" panose="020B0604020202020204" pitchFamily="34" charset="0"/>
              </a:rPr>
            </a:br>
            <a:br>
              <a:rPr lang="en-GB" sz="3600" dirty="0">
                <a:effectLst/>
                <a:latin typeface="Arial" panose="020B0604020202020204" pitchFamily="34" charset="0"/>
                <a:cs typeface="Arial" panose="020B0604020202020204" pitchFamily="34" charset="0"/>
              </a:rPr>
            </a:br>
            <a:br>
              <a:rPr lang="en-GB" sz="3600" dirty="0">
                <a:effectLst/>
                <a:latin typeface="Arial" panose="020B0604020202020204" pitchFamily="34" charset="0"/>
                <a:cs typeface="Arial" panose="020B0604020202020204" pitchFamily="34" charset="0"/>
              </a:rPr>
            </a:br>
            <a:r>
              <a:rPr lang="en-GB" sz="3600" b="0" i="0" dirty="0">
                <a:effectLst/>
                <a:latin typeface="Arial" panose="020B0604020202020204" pitchFamily="34" charset="0"/>
                <a:cs typeface="Arial" panose="020B0604020202020204" pitchFamily="34" charset="0"/>
              </a:rPr>
              <a:t>SWOT Analysis</a:t>
            </a:r>
            <a:br>
              <a:rPr lang="en-GB" sz="3600" dirty="0">
                <a:effectLst/>
                <a:latin typeface="Arial" panose="020B0604020202020204" pitchFamily="34" charset="0"/>
                <a:cs typeface="Arial" panose="020B0604020202020204" pitchFamily="34" charset="0"/>
              </a:rPr>
            </a:br>
            <a:br>
              <a:rPr lang="en-GB" sz="3600" dirty="0">
                <a:effectLst/>
                <a:latin typeface="Arial" panose="020B0604020202020204" pitchFamily="34" charset="0"/>
                <a:cs typeface="Arial" panose="020B0604020202020204" pitchFamily="34" charset="0"/>
              </a:rPr>
            </a:br>
            <a:br>
              <a:rPr lang="en-GB" sz="3600" dirty="0">
                <a:effectLst/>
                <a:latin typeface="Arial" panose="020B0604020202020204" pitchFamily="34" charset="0"/>
                <a:cs typeface="Arial" panose="020B0604020202020204" pitchFamily="34" charset="0"/>
              </a:rPr>
            </a:br>
            <a:r>
              <a:rPr lang="en-GB" sz="3600" b="0" i="0" dirty="0">
                <a:effectLst/>
                <a:latin typeface="Arial" panose="020B0604020202020204" pitchFamily="34" charset="0"/>
                <a:cs typeface="Arial" panose="020B0604020202020204" pitchFamily="34" charset="0"/>
              </a:rPr>
              <a:t>Name: Areeba Khan</a:t>
            </a:r>
            <a:br>
              <a:rPr lang="en-GB" sz="3600" dirty="0">
                <a:effectLst/>
                <a:latin typeface="Arial" panose="020B0604020202020204" pitchFamily="34" charset="0"/>
                <a:cs typeface="Arial" panose="020B0604020202020204" pitchFamily="34" charset="0"/>
              </a:rPr>
            </a:br>
            <a:r>
              <a:rPr lang="en-GB" sz="3600" b="0" i="0" dirty="0">
                <a:effectLst/>
                <a:latin typeface="Arial" panose="020B0604020202020204" pitchFamily="34" charset="0"/>
                <a:cs typeface="Arial" panose="020B0604020202020204" pitchFamily="34" charset="0"/>
              </a:rPr>
              <a:t>Date: 14 October 2026</a:t>
            </a:r>
            <a:br>
              <a:rPr lang="en-GB" sz="3600" dirty="0">
                <a:effectLst/>
                <a:latin typeface="Arial" panose="020B0604020202020204" pitchFamily="34" charset="0"/>
                <a:cs typeface="Arial" panose="020B0604020202020204" pitchFamily="34" charset="0"/>
              </a:rPr>
            </a:br>
            <a:r>
              <a:rPr lang="en-GB" sz="3600" b="0" i="0" dirty="0">
                <a:effectLst/>
                <a:latin typeface="Arial" panose="020B0604020202020204" pitchFamily="34" charset="0"/>
                <a:cs typeface="Arial" panose="020B0604020202020204" pitchFamily="34" charset="0"/>
              </a:rPr>
              <a:t>Course: CertHE Health and Social Care</a:t>
            </a:r>
            <a:br>
              <a:rPr lang="en-GB" sz="3600" dirty="0">
                <a:effectLst/>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62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4DE61-A9F3-26EE-94E3-E8072D98FB43}"/>
              </a:ext>
            </a:extLst>
          </p:cNvPr>
          <p:cNvSpPr>
            <a:spLocks noGrp="1"/>
          </p:cNvSpPr>
          <p:nvPr>
            <p:ph type="title"/>
          </p:nvPr>
        </p:nvSpPr>
        <p:spPr>
          <a:xfrm>
            <a:off x="4797501" y="329184"/>
            <a:ext cx="6755626" cy="1783080"/>
          </a:xfrm>
        </p:spPr>
        <p:txBody>
          <a:bodyPr anchor="b">
            <a:normAutofit/>
          </a:bodyPr>
          <a:lstStyle/>
          <a:p>
            <a:r>
              <a:rPr lang="en-GB" sz="3800" b="0" i="0">
                <a:effectLst/>
                <a:latin typeface="Arial" panose="020B0604020202020204" pitchFamily="34" charset="0"/>
                <a:cs typeface="Arial" panose="020B0604020202020204" pitchFamily="34" charset="0"/>
              </a:rPr>
              <a:t>Healthcare Assistant</a:t>
            </a:r>
            <a:r>
              <a:rPr lang="en-GB" sz="3800" b="0" i="0">
                <a:latin typeface="Arial" panose="020B0604020202020204" pitchFamily="34" charset="0"/>
                <a:cs typeface="Arial" panose="020B0604020202020204" pitchFamily="34" charset="0"/>
              </a:rPr>
              <a:t>: </a:t>
            </a:r>
            <a:r>
              <a:rPr lang="en-GB" sz="3800" b="0" i="0">
                <a:effectLst/>
                <a:latin typeface="Arial" panose="020B0604020202020204" pitchFamily="34" charset="0"/>
                <a:cs typeface="Arial" panose="020B0604020202020204" pitchFamily="34" charset="0"/>
              </a:rPr>
              <a:t>SWOT Analysis</a:t>
            </a:r>
            <a:br>
              <a:rPr lang="en-GB" sz="3800">
                <a:effectLst/>
                <a:latin typeface="Arial" panose="020B0604020202020204" pitchFamily="34" charset="0"/>
                <a:cs typeface="Arial" panose="020B0604020202020204" pitchFamily="34" charset="0"/>
              </a:rPr>
            </a:br>
            <a:endParaRPr lang="en-US" sz="38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DF24401-FD1F-63CB-381F-BA1923CA18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 y="368153"/>
            <a:ext cx="4014216" cy="3171229"/>
          </a:xfrm>
          <a:prstGeom prst="rect">
            <a:avLst/>
          </a:prstGeom>
        </p:spPr>
      </p:pic>
      <p:sp>
        <p:nvSpPr>
          <p:cNvPr id="1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2874E2F-F3D1-D65C-53B6-382AF35B01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860" y="4149598"/>
            <a:ext cx="3634288" cy="2098802"/>
          </a:xfrm>
          <a:prstGeom prst="rect">
            <a:avLst/>
          </a:prstGeom>
        </p:spPr>
      </p:pic>
      <p:sp>
        <p:nvSpPr>
          <p:cNvPr id="3" name="Content Placeholder 2">
            <a:extLst>
              <a:ext uri="{FF2B5EF4-FFF2-40B4-BE49-F238E27FC236}">
                <a16:creationId xmlns:a16="http://schemas.microsoft.com/office/drawing/2014/main" id="{DCC76281-2301-421D-4967-D2162141C6A1}"/>
              </a:ext>
            </a:extLst>
          </p:cNvPr>
          <p:cNvSpPr>
            <a:spLocks noGrp="1"/>
          </p:cNvSpPr>
          <p:nvPr>
            <p:ph idx="1"/>
          </p:nvPr>
        </p:nvSpPr>
        <p:spPr>
          <a:xfrm>
            <a:off x="4797494" y="2706624"/>
            <a:ext cx="6755626" cy="3483864"/>
          </a:xfrm>
        </p:spPr>
        <p:txBody>
          <a:bodyPr>
            <a:normAutofit/>
          </a:bodyPr>
          <a:lstStyle/>
          <a:p>
            <a:pPr marL="0" indent="0">
              <a:buNone/>
            </a:pPr>
            <a:r>
              <a:rPr lang="en-GB" sz="2200" b="0" i="0">
                <a:effectLst/>
                <a:latin typeface="Arial" panose="020B0604020202020204" pitchFamily="34" charset="0"/>
                <a:cs typeface="Arial" panose="020B0604020202020204" pitchFamily="34" charset="0"/>
              </a:rPr>
              <a:t>Hello everyone. Today I will be presenting a SWOT analysis for the role of a Healthcare Assistant, commonly known as an HCA. This is one of the most widespread and vital roles across our health and social care system. I will be exploring the strengths, weaknesses, opportunities and threats that define this profession, and looking at why this role matters so much to patients and to the wider healthcare team.</a:t>
            </a:r>
            <a:endParaRPr lang="en-GB" sz="2200">
              <a:effectLst/>
              <a:latin typeface="Arial" panose="020B0604020202020204" pitchFamily="34" charset="0"/>
              <a:cs typeface="Arial" panose="020B0604020202020204" pitchFamily="34" charset="0"/>
            </a:endParaRPr>
          </a:p>
          <a:p>
            <a:pPr marL="0" indent="0">
              <a:buNone/>
            </a:pPr>
            <a:endParaRPr lang="en-US" sz="2200"/>
          </a:p>
        </p:txBody>
      </p:sp>
    </p:spTree>
    <p:extLst>
      <p:ext uri="{BB962C8B-B14F-4D97-AF65-F5344CB8AC3E}">
        <p14:creationId xmlns:p14="http://schemas.microsoft.com/office/powerpoint/2010/main" val="2318531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C8DA3-ABC2-52CF-8249-28CCB4B7440E}"/>
              </a:ext>
            </a:extLst>
          </p:cNvPr>
          <p:cNvSpPr>
            <a:spLocks noGrp="1"/>
          </p:cNvSpPr>
          <p:nvPr>
            <p:ph type="title"/>
          </p:nvPr>
        </p:nvSpPr>
        <p:spPr>
          <a:xfrm>
            <a:off x="841248" y="548640"/>
            <a:ext cx="3600860" cy="5431536"/>
          </a:xfrm>
        </p:spPr>
        <p:txBody>
          <a:bodyPr>
            <a:normAutofit/>
          </a:bodyPr>
          <a:lstStyle/>
          <a:p>
            <a:r>
              <a:rPr lang="en-GB" sz="5400" b="0" i="0">
                <a:effectLst/>
                <a:latin typeface="Arial" panose="020B0604020202020204" pitchFamily="34" charset="0"/>
                <a:cs typeface="Arial" panose="020B0604020202020204" pitchFamily="34" charset="0"/>
              </a:rPr>
              <a:t>What is a Healthcare Assistant?</a:t>
            </a:r>
            <a:br>
              <a:rPr lang="en-GB" sz="5400">
                <a:effectLst/>
                <a:latin typeface="Arial" panose="020B0604020202020204" pitchFamily="34" charset="0"/>
                <a:cs typeface="Arial" panose="020B0604020202020204" pitchFamily="34" charset="0"/>
              </a:rPr>
            </a:br>
            <a:endParaRPr lang="en-US" sz="540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B8F54-F87F-C26E-2F28-8631F2C24776}"/>
              </a:ext>
            </a:extLst>
          </p:cNvPr>
          <p:cNvSpPr>
            <a:spLocks noGrp="1"/>
          </p:cNvSpPr>
          <p:nvPr>
            <p:ph idx="1"/>
          </p:nvPr>
        </p:nvSpPr>
        <p:spPr>
          <a:xfrm>
            <a:off x="5126418" y="552091"/>
            <a:ext cx="6224335" cy="5431536"/>
          </a:xfrm>
        </p:spPr>
        <p:txBody>
          <a:bodyPr anchor="ctr">
            <a:normAutofit/>
          </a:bodyPr>
          <a:lstStyle/>
          <a:p>
            <a:r>
              <a:rPr lang="en-GB" sz="1400" b="0" i="0">
                <a:effectLst/>
                <a:latin typeface="Arial" panose="020B0604020202020204" pitchFamily="34" charset="0"/>
                <a:cs typeface="Arial" panose="020B0604020202020204" pitchFamily="34" charset="0"/>
              </a:rPr>
              <a:t>A Healthcare Assistant works at the very heart of patient care, forming a key part of the multidisciplinary team alongside nurses, doctors and other specialists. They work across hospitals, GP practices, care homes and in community settings, providing essential day-to-day care for people who are unwell, recovering or need ongoing support. Their daily work involves helping patients with personal hygiene, mobility, eating and drinking, and comfort. They also carry out basic clinical tasks such as taking pulse, temperature, blood pressure and monitoring fluid intake and output. While they do not make medical diagnoses or prescribe medication, they are often the primary point of contact for patients, building close relationships and noticing changes in a person’s condition that need to be reported to nursing or medical staff.</a:t>
            </a:r>
            <a:br>
              <a:rPr lang="en-GB" sz="1400">
                <a:effectLst/>
                <a:latin typeface="Arial" panose="020B0604020202020204" pitchFamily="34" charset="0"/>
                <a:cs typeface="Arial" panose="020B0604020202020204" pitchFamily="34" charset="0"/>
              </a:rPr>
            </a:br>
            <a:endParaRPr lang="en-GB" sz="1400">
              <a:effectLst/>
              <a:latin typeface="Arial" panose="020B0604020202020204" pitchFamily="34" charset="0"/>
              <a:cs typeface="Arial" panose="020B0604020202020204" pitchFamily="34" charset="0"/>
            </a:endParaRPr>
          </a:p>
          <a:p>
            <a:r>
              <a:rPr lang="en-GB" sz="1400" b="0" i="0">
                <a:effectLst/>
                <a:latin typeface="Arial" panose="020B0604020202020204" pitchFamily="34" charset="0"/>
                <a:cs typeface="Arial" panose="020B0604020202020204" pitchFamily="34" charset="0"/>
              </a:rPr>
              <a:t>Speaker notes:</a:t>
            </a:r>
            <a:endParaRPr lang="en-GB" sz="1400">
              <a:effectLst/>
              <a:latin typeface="Arial" panose="020B0604020202020204" pitchFamily="34" charset="0"/>
              <a:cs typeface="Arial" panose="020B0604020202020204" pitchFamily="34" charset="0"/>
            </a:endParaRPr>
          </a:p>
          <a:p>
            <a:r>
              <a:rPr lang="en-GB" sz="1400" b="0" i="0">
                <a:effectLst/>
                <a:latin typeface="Arial" panose="020B0604020202020204" pitchFamily="34" charset="0"/>
                <a:cs typeface="Arial" panose="020B0604020202020204" pitchFamily="34" charset="0"/>
              </a:rPr>
              <a:t>So to start, what does this role actually involve? HCAs are the people who are there when patients need help with the basics — washing, dressing, moving around, or having something to eat and drink. They keep a close eye on how someone is doing and they speak up if they notice anything that concerns them. Because they spend more time directly with patients than almost anyone else, they have a unique view of how a patient is really feeling. It is a role that combines practical skills with a huge amount of empathy, and it is open to people from all backgrounds without the need for university-level qualifications to begin.</a:t>
            </a:r>
            <a:endParaRPr lang="en-GB" sz="1400">
              <a:effectLst/>
              <a:latin typeface="Arial" panose="020B0604020202020204" pitchFamily="34" charset="0"/>
              <a:cs typeface="Arial" panose="020B0604020202020204" pitchFamily="34" charset="0"/>
            </a:endParaRPr>
          </a:p>
          <a:p>
            <a:pPr marL="0" indent="0">
              <a:buNone/>
            </a:pPr>
            <a:endParaRPr lang="en-US" sz="1400"/>
          </a:p>
        </p:txBody>
      </p:sp>
    </p:spTree>
    <p:extLst>
      <p:ext uri="{BB962C8B-B14F-4D97-AF65-F5344CB8AC3E}">
        <p14:creationId xmlns:p14="http://schemas.microsoft.com/office/powerpoint/2010/main" val="135952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794F2-53EE-5BB8-9019-204FF474182B}"/>
              </a:ext>
            </a:extLst>
          </p:cNvPr>
          <p:cNvSpPr>
            <a:spLocks noGrp="1"/>
          </p:cNvSpPr>
          <p:nvPr>
            <p:ph type="title"/>
          </p:nvPr>
        </p:nvSpPr>
        <p:spPr>
          <a:xfrm>
            <a:off x="5297762" y="329184"/>
            <a:ext cx="6251110" cy="1783080"/>
          </a:xfrm>
        </p:spPr>
        <p:txBody>
          <a:bodyPr anchor="b">
            <a:normAutofit/>
          </a:bodyPr>
          <a:lstStyle/>
          <a:p>
            <a:r>
              <a:rPr lang="en-GB" sz="5400" b="0" i="0">
                <a:effectLst/>
                <a:latin typeface="Arial" panose="020B0604020202020204" pitchFamily="34" charset="0"/>
                <a:cs typeface="Arial" panose="020B0604020202020204" pitchFamily="34" charset="0"/>
              </a:rPr>
              <a:t>STRENGTHS</a:t>
            </a:r>
            <a:br>
              <a:rPr lang="en-GB" sz="5400">
                <a:effectLst/>
                <a:latin typeface="Arial" panose="020B0604020202020204" pitchFamily="34" charset="0"/>
                <a:cs typeface="Arial" panose="020B0604020202020204" pitchFamily="34" charset="0"/>
              </a:rPr>
            </a:br>
            <a:endParaRPr lang="en-US" sz="5400">
              <a:latin typeface="Arial" panose="020B0604020202020204" pitchFamily="34" charset="0"/>
              <a:cs typeface="Arial" panose="020B0604020202020204" pitchFamily="34" charset="0"/>
            </a:endParaRPr>
          </a:p>
        </p:txBody>
      </p:sp>
      <p:pic>
        <p:nvPicPr>
          <p:cNvPr id="5" name="Picture 4" descr="People holding hands">
            <a:extLst>
              <a:ext uri="{FF2B5EF4-FFF2-40B4-BE49-F238E27FC236}">
                <a16:creationId xmlns:a16="http://schemas.microsoft.com/office/drawing/2014/main" id="{0A95806A-5BB1-1BAD-08D3-C38A7FF4B93D}"/>
              </a:ext>
            </a:extLst>
          </p:cNvPr>
          <p:cNvPicPr>
            <a:picLocks noChangeAspect="1"/>
          </p:cNvPicPr>
          <p:nvPr/>
        </p:nvPicPr>
        <p:blipFill>
          <a:blip r:embed="rId2"/>
          <a:srcRect l="33415" r="21253"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687FB5-7195-8111-DABF-76546A5E1D9F}"/>
              </a:ext>
            </a:extLst>
          </p:cNvPr>
          <p:cNvSpPr>
            <a:spLocks noGrp="1"/>
          </p:cNvSpPr>
          <p:nvPr>
            <p:ph idx="1"/>
          </p:nvPr>
        </p:nvSpPr>
        <p:spPr>
          <a:xfrm>
            <a:off x="5297762" y="2706624"/>
            <a:ext cx="6251110" cy="3483864"/>
          </a:xfrm>
        </p:spPr>
        <p:txBody>
          <a:bodyPr>
            <a:normAutofit/>
          </a:bodyPr>
          <a:lstStyle/>
          <a:p>
            <a:r>
              <a:rPr lang="en-GB" sz="1000" b="0" i="0">
                <a:effectLst/>
                <a:latin typeface="Arial" panose="020B0604020202020204" pitchFamily="34" charset="0"/>
                <a:cs typeface="Arial" panose="020B0604020202020204" pitchFamily="34" charset="0"/>
              </a:rPr>
              <a:t>One of the greatest strengths of the Healthcare Assistant role is the direct, compassionate presence these staff bring to patient care. They provide that continuity of attention that can make a hospital stay feel less frightening and more dignified. They are the people patients know and trust, and that consistent relationship can actually improve recovery times and patient wellbeing. The role is also highly accessible, with flexible entry pathways that allow people to start working while they complete qualifications — meaning the profession welcomes people with life experience from all communities. Because HCAs work across so many different settings, they build broad skills that are transferable anywhere in the country and across different areas of healthcare. Their work also supports the whole team by taking essential but non-specialist tasks off nurses and doctors, allowing those qualified professionals to focus on the complex clinical work that only they can do. This makes the entire service more effective and helps keep healthcare running smoothly, especially during busy periods.</a:t>
            </a:r>
            <a:br>
              <a:rPr lang="en-GB" sz="1000">
                <a:effectLst/>
                <a:latin typeface="Arial" panose="020B0604020202020204" pitchFamily="34" charset="0"/>
                <a:cs typeface="Arial" panose="020B0604020202020204" pitchFamily="34" charset="0"/>
              </a:rPr>
            </a:br>
            <a:endParaRPr lang="en-GB" sz="1000">
              <a:effectLst/>
              <a:latin typeface="Arial" panose="020B0604020202020204" pitchFamily="34" charset="0"/>
              <a:cs typeface="Arial" panose="020B0604020202020204" pitchFamily="34" charset="0"/>
            </a:endParaRPr>
          </a:p>
          <a:p>
            <a:r>
              <a:rPr lang="en-GB" sz="1000" b="0" i="0">
                <a:effectLst/>
                <a:latin typeface="Arial" panose="020B0604020202020204" pitchFamily="34" charset="0"/>
                <a:cs typeface="Arial" panose="020B0604020202020204" pitchFamily="34" charset="0"/>
              </a:rPr>
              <a:t>Speaker notes:</a:t>
            </a:r>
            <a:endParaRPr lang="en-GB" sz="1000">
              <a:effectLst/>
              <a:latin typeface="Arial" panose="020B0604020202020204" pitchFamily="34" charset="0"/>
              <a:cs typeface="Arial" panose="020B0604020202020204" pitchFamily="34" charset="0"/>
            </a:endParaRPr>
          </a:p>
          <a:p>
            <a:r>
              <a:rPr lang="en-GB" sz="1000" b="0" i="0">
                <a:effectLst/>
                <a:latin typeface="Arial" panose="020B0604020202020204" pitchFamily="34" charset="0"/>
                <a:cs typeface="Arial" panose="020B0604020202020204" pitchFamily="34" charset="0"/>
              </a:rPr>
              <a:t>Looking at strengths first. The biggest one is the human connection. HCAs often see things that busy nurses or doctors might miss — a patient feeling lonely, confused or in discomfort. They provide dignity and kindness as well as practical care. Because you can start through apprenticeships or on-the-job training, the profession is open to anyone with the right attitude and willingness to learn, which creates a rich, diverse workforce. And wherever you work — in a hospital, a care home or someone’s own home — those skills are valued and transferable. Every task an HCA completes means a qualified nurse has more time to spend on clinical care, making them incredibly valuable to the whole system.</a:t>
            </a:r>
            <a:endParaRPr lang="en-GB" sz="1000">
              <a:effectLst/>
              <a:latin typeface="Arial" panose="020B0604020202020204" pitchFamily="34" charset="0"/>
              <a:cs typeface="Arial" panose="020B0604020202020204" pitchFamily="34" charset="0"/>
            </a:endParaRPr>
          </a:p>
          <a:p>
            <a:pPr marL="0" indent="0">
              <a:buNone/>
            </a:pPr>
            <a:endParaRPr lang="en-US" sz="1000"/>
          </a:p>
        </p:txBody>
      </p:sp>
    </p:spTree>
    <p:extLst>
      <p:ext uri="{BB962C8B-B14F-4D97-AF65-F5344CB8AC3E}">
        <p14:creationId xmlns:p14="http://schemas.microsoft.com/office/powerpoint/2010/main" val="276642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3B1BF-00F5-01D2-ECDB-293DA9DA6A2F}"/>
              </a:ext>
            </a:extLst>
          </p:cNvPr>
          <p:cNvSpPr>
            <a:spLocks noGrp="1"/>
          </p:cNvSpPr>
          <p:nvPr>
            <p:ph type="title"/>
          </p:nvPr>
        </p:nvSpPr>
        <p:spPr>
          <a:xfrm>
            <a:off x="686834" y="1153572"/>
            <a:ext cx="3200400" cy="4461163"/>
          </a:xfrm>
        </p:spPr>
        <p:txBody>
          <a:bodyPr>
            <a:normAutofit/>
          </a:bodyPr>
          <a:lstStyle/>
          <a:p>
            <a:r>
              <a:rPr lang="en-GB" sz="3100" b="0" i="0">
                <a:solidFill>
                  <a:srgbClr val="FFFFFF"/>
                </a:solidFill>
                <a:effectLst/>
                <a:latin typeface="Arial" panose="020B0604020202020204" pitchFamily="34" charset="0"/>
                <a:cs typeface="Arial" panose="020B0604020202020204" pitchFamily="34" charset="0"/>
              </a:rPr>
              <a:t>WEAKNESSES</a:t>
            </a:r>
            <a:br>
              <a:rPr lang="en-GB" sz="3100">
                <a:solidFill>
                  <a:srgbClr val="FFFFFF"/>
                </a:solidFill>
                <a:effectLst/>
                <a:latin typeface=".AppleSystemUIFont"/>
              </a:rPr>
            </a:b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C605E8-8875-62AB-71F7-CD11C8A35647}"/>
              </a:ext>
            </a:extLst>
          </p:cNvPr>
          <p:cNvSpPr>
            <a:spLocks noGrp="1"/>
          </p:cNvSpPr>
          <p:nvPr>
            <p:ph idx="1"/>
          </p:nvPr>
        </p:nvSpPr>
        <p:spPr>
          <a:xfrm>
            <a:off x="4447308" y="591344"/>
            <a:ext cx="6906491" cy="5585619"/>
          </a:xfrm>
        </p:spPr>
        <p:txBody>
          <a:bodyPr anchor="ctr">
            <a:normAutofit/>
          </a:bodyPr>
          <a:lstStyle/>
          <a:p>
            <a:r>
              <a:rPr lang="en-GB" sz="1500" b="0" i="0">
                <a:effectLst/>
                <a:latin typeface="Arial" panose="020B0604020202020204" pitchFamily="34" charset="0"/>
                <a:cs typeface="Arial" panose="020B0604020202020204" pitchFamily="34" charset="0"/>
              </a:rPr>
              <a:t>Despite being central to patient care, the role faces several significant challenges. Pay levels are often low in comparison to the responsibility and physical and emotional demands of the job, which can feel undervaluing for the work being done. There is also sometimes a lack of clear career progression, meaning dedicated and experienced staff can find themselves in the same role for many years without a clear route to advance or increase their earnings. Job boundaries can also be unclear, particularly when teams are under pressure, and HCAs may be asked to carry out tasks that fall outside their training or official scope of practice, which can be stressful and carry safety risks. Training standards can also vary between different employers, meaning the level of support and learning available to one HCA might be very different to what another receives elsewhere.</a:t>
            </a:r>
            <a:endParaRPr lang="en-GB" sz="1500">
              <a:effectLst/>
              <a:latin typeface="Arial" panose="020B0604020202020204" pitchFamily="34" charset="0"/>
              <a:cs typeface="Arial" panose="020B0604020202020204" pitchFamily="34" charset="0"/>
            </a:endParaRPr>
          </a:p>
          <a:p>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r>
              <a:rPr lang="en-GB" sz="1500" b="0" i="0">
                <a:effectLst/>
                <a:latin typeface="Arial" panose="020B0604020202020204" pitchFamily="34" charset="0"/>
                <a:cs typeface="Arial" panose="020B0604020202020204" pitchFamily="34" charset="0"/>
              </a:rPr>
              <a:t>Now looking at weaknesses. The most commonly discussed issue is that the pay does not always reflect how important the work is or how hard it can be — physically and emotionally. It can also be difficult to know how to move up. Some employers offer great training and clear progression, but others don’t, so it can feel like your career has hit a ceiling. Another difficulty is that when wards are busy, HCAs may be asked to help with things they haven’t been fully trained to do, which puts both them and patients in a difficult position. And because training isn’t standardised everywhere, the support you get depends heavily on where you work.</a:t>
            </a:r>
            <a:endParaRPr lang="en-GB" sz="1500">
              <a:effectLst/>
              <a:latin typeface="Arial" panose="020B0604020202020204" pitchFamily="34" charset="0"/>
              <a:cs typeface="Arial" panose="020B0604020202020204" pitchFamily="34" charset="0"/>
            </a:endParaRPr>
          </a:p>
          <a:p>
            <a:pPr marL="0" indent="0">
              <a:buNone/>
            </a:pPr>
            <a:endParaRPr lang="en-US" sz="1500"/>
          </a:p>
        </p:txBody>
      </p:sp>
    </p:spTree>
    <p:extLst>
      <p:ext uri="{BB962C8B-B14F-4D97-AF65-F5344CB8AC3E}">
        <p14:creationId xmlns:p14="http://schemas.microsoft.com/office/powerpoint/2010/main" val="1106751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15B51-BEB1-356D-4000-13048FA57838}"/>
              </a:ext>
            </a:extLst>
          </p:cNvPr>
          <p:cNvSpPr>
            <a:spLocks noGrp="1"/>
          </p:cNvSpPr>
          <p:nvPr>
            <p:ph type="title"/>
          </p:nvPr>
        </p:nvSpPr>
        <p:spPr>
          <a:xfrm>
            <a:off x="838200" y="365125"/>
            <a:ext cx="10515600" cy="1325563"/>
          </a:xfrm>
        </p:spPr>
        <p:txBody>
          <a:bodyPr>
            <a:normAutofit/>
          </a:bodyPr>
          <a:lstStyle/>
          <a:p>
            <a:r>
              <a:rPr lang="en-GB" sz="4200" b="0" i="0">
                <a:effectLst/>
                <a:latin typeface="Arial" panose="020B0604020202020204" pitchFamily="34" charset="0"/>
                <a:cs typeface="Arial" panose="020B0604020202020204" pitchFamily="34" charset="0"/>
              </a:rPr>
              <a:t>OPPORTUNITIES</a:t>
            </a:r>
            <a:br>
              <a:rPr lang="en-GB" sz="4200">
                <a:effectLst/>
                <a:latin typeface=".AppleSystemUIFont"/>
              </a:rPr>
            </a:br>
            <a:endParaRPr lang="en-US" sz="420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B42953-C0BA-BBFA-E868-D0695FDC5021}"/>
              </a:ext>
            </a:extLst>
          </p:cNvPr>
          <p:cNvSpPr>
            <a:spLocks noGrp="1"/>
          </p:cNvSpPr>
          <p:nvPr>
            <p:ph idx="1"/>
          </p:nvPr>
        </p:nvSpPr>
        <p:spPr>
          <a:xfrm>
            <a:off x="838200" y="1929384"/>
            <a:ext cx="10515600" cy="4251960"/>
          </a:xfrm>
        </p:spPr>
        <p:txBody>
          <a:bodyPr>
            <a:normAutofit/>
          </a:bodyPr>
          <a:lstStyle/>
          <a:p>
            <a:r>
              <a:rPr lang="en-GB" sz="1500" b="0" i="0">
                <a:effectLst/>
                <a:latin typeface="Arial" panose="020B0604020202020204" pitchFamily="34" charset="0"/>
                <a:cs typeface="Arial" panose="020B0604020202020204" pitchFamily="34" charset="0"/>
              </a:rPr>
              <a:t>There are promising opportunities developing for Healthcare Assistants. Apprenticeship schemes are expanding across the UK, offering a structured route where people can earn while they learn and gain nationally recognised qualifications without taking on student debt. There is also a growing recognition of the role as a foundation for further study — many HCAs go on to train as nurses, midwives, paramedics or healthcare scientists, bringing valuable real-world experience into those professions. New specialist pathways are also emerging, allowing experienced HCAs to focus in areas such as dementia care, palliative support, learning disabilities or infection control. Technology is also creating opportunities, with digital literacy becoming a new skill set that HCAs can develop, opening up roles in new areas of modern healthcare.</a:t>
            </a:r>
            <a:br>
              <a:rPr lang="en-GB" sz="1500">
                <a:effectLst/>
                <a:latin typeface="Arial" panose="020B0604020202020204" pitchFamily="34" charset="0"/>
                <a:cs typeface="Arial" panose="020B0604020202020204" pitchFamily="34" charset="0"/>
              </a:rPr>
            </a:br>
            <a:endParaRPr lang="en-GB" sz="1500">
              <a:effectLst/>
              <a:latin typeface="Arial" panose="020B0604020202020204" pitchFamily="34" charset="0"/>
              <a:cs typeface="Arial" panose="020B0604020202020204" pitchFamily="34" charset="0"/>
            </a:endParaRPr>
          </a:p>
          <a:p>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r>
              <a:rPr lang="en-GB" sz="1500" b="0" i="0">
                <a:effectLst/>
                <a:latin typeface="Arial" panose="020B0604020202020204" pitchFamily="34" charset="0"/>
                <a:cs typeface="Arial" panose="020B0604020202020204" pitchFamily="34" charset="0"/>
              </a:rPr>
              <a:t>On a more positive note, there are some great opportunities ahead. Apprenticeships are making it much easier to get properly qualified while working, and there are now more specialist courses so you can develop expertise in things that interest you personally. Many people use this role as a stepping stone — working as an HCA gives you a realistic understanding of healthcare before committing to years of training, and that experience is incredibly valuable if you later decide to become a nurse or another professional. As our healthcare system changes and uses more technology, there are also new skills to learn and new ways this role can develop in the future.</a:t>
            </a:r>
            <a:endParaRPr lang="en-GB" sz="1500">
              <a:effectLst/>
              <a:latin typeface="Arial" panose="020B0604020202020204" pitchFamily="34" charset="0"/>
              <a:cs typeface="Arial" panose="020B0604020202020204" pitchFamily="34" charset="0"/>
            </a:endParaRPr>
          </a:p>
          <a:p>
            <a:pPr marL="0" indent="0">
              <a:buNone/>
            </a:pPr>
            <a:endParaRPr lang="en-US" sz="1500"/>
          </a:p>
        </p:txBody>
      </p:sp>
    </p:spTree>
    <p:extLst>
      <p:ext uri="{BB962C8B-B14F-4D97-AF65-F5344CB8AC3E}">
        <p14:creationId xmlns:p14="http://schemas.microsoft.com/office/powerpoint/2010/main" val="2445397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C7819FE-2F37-5C33-49C7-50BE8F2F1164}"/>
              </a:ext>
            </a:extLst>
          </p:cNvPr>
          <p:cNvSpPr>
            <a:spLocks noGrp="1"/>
          </p:cNvSpPr>
          <p:nvPr>
            <p:ph type="title"/>
          </p:nvPr>
        </p:nvSpPr>
        <p:spPr>
          <a:xfrm>
            <a:off x="841246" y="673770"/>
            <a:ext cx="3644489" cy="2414488"/>
          </a:xfrm>
        </p:spPr>
        <p:txBody>
          <a:bodyPr>
            <a:normAutofit/>
          </a:bodyPr>
          <a:lstStyle/>
          <a:p>
            <a:r>
              <a:rPr lang="en-GB" sz="5400" b="0" i="0">
                <a:solidFill>
                  <a:srgbClr val="FFFFFF"/>
                </a:solidFill>
                <a:effectLst/>
                <a:latin typeface="Arial" panose="020B0604020202020204" pitchFamily="34" charset="0"/>
                <a:cs typeface="Arial" panose="020B0604020202020204" pitchFamily="34" charset="0"/>
              </a:rPr>
              <a:t>THREATS</a:t>
            </a:r>
            <a:br>
              <a:rPr lang="en-GB" sz="5400">
                <a:solidFill>
                  <a:srgbClr val="FFFFFF"/>
                </a:solidFill>
                <a:effectLst/>
                <a:latin typeface=".AppleSystemUIFont"/>
              </a:rPr>
            </a:br>
            <a:endParaRPr lang="en-US" sz="5400">
              <a:solidFill>
                <a:srgbClr val="FFFFFF"/>
              </a:solidFill>
            </a:endParaRPr>
          </a:p>
        </p:txBody>
      </p:sp>
      <p:sp>
        <p:nvSpPr>
          <p:cNvPr id="3" name="Content Placeholder 2">
            <a:extLst>
              <a:ext uri="{FF2B5EF4-FFF2-40B4-BE49-F238E27FC236}">
                <a16:creationId xmlns:a16="http://schemas.microsoft.com/office/drawing/2014/main" id="{00E80750-E375-3B60-0C20-7954FE08D9E5}"/>
              </a:ext>
            </a:extLst>
          </p:cNvPr>
          <p:cNvSpPr>
            <a:spLocks noGrp="1"/>
          </p:cNvSpPr>
          <p:nvPr>
            <p:ph idx="1"/>
          </p:nvPr>
        </p:nvSpPr>
        <p:spPr>
          <a:xfrm>
            <a:off x="6095999" y="882315"/>
            <a:ext cx="5254754" cy="5294647"/>
          </a:xfrm>
        </p:spPr>
        <p:txBody>
          <a:bodyPr>
            <a:normAutofit/>
          </a:bodyPr>
          <a:lstStyle/>
          <a:p>
            <a:r>
              <a:rPr lang="en-GB" sz="1200" b="0" i="0">
                <a:effectLst/>
                <a:latin typeface="Arial" panose="020B0604020202020204" pitchFamily="34" charset="0"/>
                <a:cs typeface="Arial" panose="020B0604020202020204" pitchFamily="34" charset="0"/>
              </a:rPr>
              <a:t>External pressures also create challenges for this profession. Staff shortages across the health and care sector mean that HCAs often work short-staffed, leading to heavier workloads, less time per patient, and increasing risk of burnout. Budget constraints across the NHS and social care providers can limit funding for ongoing training and professional development, meaning staff may stay in the role for years without the chance to update or extend their skills. There is also the wider issue of growing demand on health services — as the population ages and people live longer with complex health needs, the expectations placed on HCAs continue to rise without always being matched by an increase in resources, support or recognition. Changes to government funding and the uncertainty of service reorganisation can also create instability, with some roles facing uncertainty or restructuring.</a:t>
            </a:r>
            <a:br>
              <a:rPr lang="en-GB" sz="1200">
                <a:effectLst/>
                <a:latin typeface="Arial" panose="020B0604020202020204" pitchFamily="34" charset="0"/>
                <a:cs typeface="Arial" panose="020B0604020202020204" pitchFamily="34" charset="0"/>
              </a:rPr>
            </a:br>
            <a:endParaRPr lang="en-GB" sz="1200">
              <a:effectLst/>
              <a:latin typeface="Arial" panose="020B0604020202020204" pitchFamily="34" charset="0"/>
              <a:cs typeface="Arial" panose="020B0604020202020204" pitchFamily="34" charset="0"/>
            </a:endParaRPr>
          </a:p>
          <a:p>
            <a:r>
              <a:rPr lang="en-GB" sz="1200" b="0" i="0">
                <a:effectLst/>
                <a:latin typeface="Arial" panose="020B0604020202020204" pitchFamily="34" charset="0"/>
                <a:cs typeface="Arial" panose="020B0604020202020204" pitchFamily="34" charset="0"/>
              </a:rPr>
              <a:t>Speaker notes:</a:t>
            </a:r>
            <a:endParaRPr lang="en-GB" sz="1200">
              <a:effectLst/>
              <a:latin typeface="Arial" panose="020B0604020202020204" pitchFamily="34" charset="0"/>
              <a:cs typeface="Arial" panose="020B0604020202020204" pitchFamily="34" charset="0"/>
            </a:endParaRPr>
          </a:p>
          <a:p>
            <a:r>
              <a:rPr lang="en-GB" sz="1200" b="0" i="0">
                <a:effectLst/>
                <a:latin typeface="Arial" panose="020B0604020202020204" pitchFamily="34" charset="0"/>
                <a:cs typeface="Arial" panose="020B0604020202020204" pitchFamily="34" charset="0"/>
              </a:rPr>
              <a:t>Finally, looking at threats. The biggest concern right now is workload. When there aren’t enough people in the team, the workload falls on those who are there, and that is unsustainable. It leads to tiredness and good people leaving the profession. Financial pressures also mean less money for training, so people can feel stuck. And while everyone values HCAs in theory, that appreciation doesn’t always translate into better pay or better working conditions. As our population grows and ages, the demand on these roles will only increase, and without proper planning and investment, the risk is that the role becomes overwhelming rather than rewarding.</a:t>
            </a:r>
            <a:endParaRPr lang="en-GB" sz="1200">
              <a:effectLst/>
              <a:latin typeface="Arial" panose="020B0604020202020204" pitchFamily="34" charset="0"/>
              <a:cs typeface="Arial" panose="020B0604020202020204" pitchFamily="34" charset="0"/>
            </a:endParaRPr>
          </a:p>
          <a:p>
            <a:pPr marL="0" indent="0">
              <a:buNone/>
            </a:pPr>
            <a:endParaRPr lang="en-US" sz="1200"/>
          </a:p>
        </p:txBody>
      </p:sp>
    </p:spTree>
    <p:extLst>
      <p:ext uri="{BB962C8B-B14F-4D97-AF65-F5344CB8AC3E}">
        <p14:creationId xmlns:p14="http://schemas.microsoft.com/office/powerpoint/2010/main" val="296338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54D850-5925-299D-683B-6D6AFD298D62}"/>
              </a:ext>
            </a:extLst>
          </p:cNvPr>
          <p:cNvSpPr>
            <a:spLocks noGrp="1"/>
          </p:cNvSpPr>
          <p:nvPr>
            <p:ph type="title"/>
          </p:nvPr>
        </p:nvSpPr>
        <p:spPr>
          <a:xfrm>
            <a:off x="838200" y="365125"/>
            <a:ext cx="10515600" cy="1325563"/>
          </a:xfrm>
        </p:spPr>
        <p:txBody>
          <a:bodyPr>
            <a:normAutofit/>
          </a:bodyPr>
          <a:lstStyle/>
          <a:p>
            <a:r>
              <a:rPr lang="en-GB" b="0" i="0">
                <a:effectLst/>
                <a:latin typeface="Arial" panose="020B0604020202020204" pitchFamily="34" charset="0"/>
                <a:cs typeface="Arial" panose="020B0604020202020204" pitchFamily="34" charset="0"/>
              </a:rPr>
              <a:t>Conclusion</a:t>
            </a:r>
            <a:br>
              <a:rPr lang="en-GB">
                <a:effectLst/>
                <a:latin typeface=".AppleSystemUIFont"/>
              </a:rPr>
            </a:b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BAB4F2-D802-7076-6C76-F4D2409CC24C}"/>
              </a:ext>
            </a:extLst>
          </p:cNvPr>
          <p:cNvSpPr>
            <a:spLocks noGrp="1"/>
          </p:cNvSpPr>
          <p:nvPr>
            <p:ph idx="1"/>
          </p:nvPr>
        </p:nvSpPr>
        <p:spPr>
          <a:xfrm>
            <a:off x="838200" y="1825625"/>
            <a:ext cx="10515600" cy="4351338"/>
          </a:xfrm>
        </p:spPr>
        <p:txBody>
          <a:bodyPr>
            <a:normAutofit/>
          </a:bodyPr>
          <a:lstStyle/>
          <a:p>
            <a:r>
              <a:rPr lang="en-GB" sz="1800" b="0" i="0">
                <a:effectLst/>
                <a:latin typeface="Arial" panose="020B0604020202020204" pitchFamily="34" charset="0"/>
                <a:cs typeface="Arial" panose="020B0604020202020204" pitchFamily="34" charset="0"/>
              </a:rPr>
              <a:t>In summary, the Healthcare Assistant role is the backbone of compassionate, patient-centred care. Its greatest strength lies in the consistent, human connection these staff build with patients — something that no other professional can fully replace. While concerns around pay, career progression and workload remain real challenges, the role also offers genuine opportunities for those who want to grow, specialise or move into other professions. Investing fairly in this workforce — in pay, training and career pathways — is not just good for the people doing the job, it is essential for safe, high-quality healthcare for everyone. Valuing the Healthcare Assistant properly means valuing the very foundation of our care system.</a:t>
            </a:r>
            <a:br>
              <a:rPr lang="en-GB" sz="1800">
                <a:effectLst/>
                <a:latin typeface="Arial" panose="020B0604020202020204" pitchFamily="34" charset="0"/>
                <a:cs typeface="Arial" panose="020B0604020202020204" pitchFamily="34" charset="0"/>
              </a:rPr>
            </a:br>
            <a:endParaRPr lang="en-GB" sz="1800">
              <a:effectLst/>
              <a:latin typeface="Arial" panose="020B0604020202020204" pitchFamily="34" charset="0"/>
              <a:cs typeface="Arial" panose="020B0604020202020204" pitchFamily="34" charset="0"/>
            </a:endParaRPr>
          </a:p>
          <a:p>
            <a:r>
              <a:rPr lang="en-GB" sz="1800" b="0" i="0">
                <a:effectLst/>
                <a:latin typeface="Arial" panose="020B0604020202020204" pitchFamily="34" charset="0"/>
                <a:cs typeface="Arial" panose="020B0604020202020204" pitchFamily="34" charset="0"/>
              </a:rPr>
              <a:t>Speaker notes:</a:t>
            </a:r>
            <a:endParaRPr lang="en-GB" sz="1800">
              <a:effectLst/>
              <a:latin typeface="Arial" panose="020B0604020202020204" pitchFamily="34" charset="0"/>
              <a:cs typeface="Arial" panose="020B0604020202020204" pitchFamily="34" charset="0"/>
            </a:endParaRPr>
          </a:p>
          <a:p>
            <a:r>
              <a:rPr lang="en-GB" sz="1800" b="0" i="0">
                <a:effectLst/>
                <a:latin typeface="Arial" panose="020B0604020202020204" pitchFamily="34" charset="0"/>
                <a:cs typeface="Arial" panose="020B0604020202020204" pitchFamily="34" charset="0"/>
              </a:rPr>
              <a:t>So to conclude. The Healthcare Assistant role is accessible, essential and deeply human. It has real challenges, but it also offers a meaningful career path and a clear route into the wider healthcare sector. The difference these staff make every single day is immeasurable, and getting the support and structure right for them benefits us all — because at some point in our lives, every one of us will rely on the care they provide. Thank you for listening — do you have any questions? </a:t>
            </a:r>
            <a:endParaRPr lang="en-GB" sz="1800">
              <a:effectLst/>
              <a:latin typeface="Arial" panose="020B0604020202020204" pitchFamily="34" charset="0"/>
              <a:cs typeface="Arial" panose="020B0604020202020204" pitchFamily="34" charset="0"/>
            </a:endParaRPr>
          </a:p>
          <a:p>
            <a:pPr marL="0" indent="0">
              <a:buNone/>
            </a:pPr>
            <a:endParaRPr lang="en-US" sz="1800"/>
          </a:p>
        </p:txBody>
      </p:sp>
    </p:spTree>
    <p:extLst>
      <p:ext uri="{BB962C8B-B14F-4D97-AF65-F5344CB8AC3E}">
        <p14:creationId xmlns:p14="http://schemas.microsoft.com/office/powerpoint/2010/main" val="415638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80CE-C780-9B84-8364-5FDE3FC72610}"/>
              </a:ext>
            </a:extLst>
          </p:cNvPr>
          <p:cNvSpPr>
            <a:spLocks noGrp="1"/>
          </p:cNvSpPr>
          <p:nvPr>
            <p:ph type="title"/>
          </p:nvPr>
        </p:nvSpPr>
        <p:spPr/>
        <p:txBody>
          <a:bodyPr/>
          <a:lstStyle/>
          <a:p>
            <a:pPr algn="ctr"/>
            <a:r>
              <a:rPr lang="en-GB" sz="3600" dirty="0">
                <a:latin typeface="Arial" panose="020B0604020202020204" pitchFamily="34" charset="0"/>
                <a:cs typeface="Arial" panose="020B0604020202020204" pitchFamily="34" charset="0"/>
              </a:rPr>
              <a:t>REFERENCES</a:t>
            </a:r>
            <a:r>
              <a:rPr lang="en-GB" dirty="0"/>
              <a:t> </a:t>
            </a:r>
            <a:endParaRPr lang="en-US" dirty="0"/>
          </a:p>
        </p:txBody>
      </p:sp>
      <p:sp>
        <p:nvSpPr>
          <p:cNvPr id="3" name="Content Placeholder 2">
            <a:extLst>
              <a:ext uri="{FF2B5EF4-FFF2-40B4-BE49-F238E27FC236}">
                <a16:creationId xmlns:a16="http://schemas.microsoft.com/office/drawing/2014/main" id="{368D7114-84EE-4C8C-3BD1-E3604A43864C}"/>
              </a:ext>
            </a:extLst>
          </p:cNvPr>
          <p:cNvSpPr>
            <a:spLocks noGrp="1"/>
          </p:cNvSpPr>
          <p:nvPr>
            <p:ph idx="1"/>
          </p:nvPr>
        </p:nvSpPr>
        <p:spPr>
          <a:xfrm>
            <a:off x="838200" y="1690688"/>
            <a:ext cx="10515600" cy="4351338"/>
          </a:xfrm>
        </p:spPr>
        <p:txBody>
          <a:bodyPr>
            <a:normAutofit fontScale="40000" lnSpcReduction="20000"/>
          </a:bodyPr>
          <a:lstStyle/>
          <a:p>
            <a:pPr algn="ctr"/>
            <a:r>
              <a:rPr lang="en-GB" sz="5500" b="0" i="0" dirty="0">
                <a:effectLst/>
                <a:latin typeface="Arial" panose="020B0604020202020204" pitchFamily="34" charset="0"/>
                <a:cs typeface="Arial" panose="020B0604020202020204" pitchFamily="34" charset="0"/>
              </a:rPr>
              <a:t>Careers NHS. (2025). Working as a healthcare support worker in the NHS. Available from: https://</a:t>
            </a:r>
            <a:r>
              <a:rPr lang="en-GB" sz="5500" b="0" i="0" dirty="0" err="1">
                <a:effectLst/>
                <a:latin typeface="Arial" panose="020B0604020202020204" pitchFamily="34" charset="0"/>
                <a:cs typeface="Arial" panose="020B0604020202020204" pitchFamily="34" charset="0"/>
              </a:rPr>
              <a:t>www.careers.nhs.uk</a:t>
            </a:r>
            <a:r>
              <a:rPr lang="en-GB" sz="5500" b="0" i="0" dirty="0">
                <a:effectLst/>
                <a:latin typeface="Arial" panose="020B0604020202020204" pitchFamily="34" charset="0"/>
                <a:cs typeface="Arial" panose="020B0604020202020204" pitchFamily="34" charset="0"/>
              </a:rPr>
              <a:t>/roles/healthcare-support-worker [Accessed 16 October 2026].</a:t>
            </a:r>
            <a:endParaRPr lang="en-GB" sz="5500" dirty="0">
              <a:effectLst/>
              <a:latin typeface="Arial" panose="020B0604020202020204" pitchFamily="34" charset="0"/>
              <a:cs typeface="Arial" panose="020B0604020202020204" pitchFamily="34" charset="0"/>
            </a:endParaRPr>
          </a:p>
          <a:p>
            <a:pPr algn="ctr"/>
            <a:r>
              <a:rPr lang="en-GB" sz="5500" b="0" i="0" dirty="0">
                <a:effectLst/>
                <a:latin typeface="Arial" panose="020B0604020202020204" pitchFamily="34" charset="0"/>
                <a:cs typeface="Arial" panose="020B0604020202020204" pitchFamily="34" charset="0"/>
              </a:rPr>
              <a:t>Health Careers. (2024). Healthcare support worker: job description and entry requirements. Available from: https://</a:t>
            </a:r>
            <a:r>
              <a:rPr lang="en-GB" sz="5500" b="0" i="0" dirty="0" err="1">
                <a:effectLst/>
                <a:latin typeface="Arial" panose="020B0604020202020204" pitchFamily="34" charset="0"/>
                <a:cs typeface="Arial" panose="020B0604020202020204" pitchFamily="34" charset="0"/>
              </a:rPr>
              <a:t>www.healthcareers.nhs.uk</a:t>
            </a:r>
            <a:r>
              <a:rPr lang="en-GB" sz="5500" b="0" i="0" dirty="0">
                <a:effectLst/>
                <a:latin typeface="Arial" panose="020B0604020202020204" pitchFamily="34" charset="0"/>
                <a:cs typeface="Arial" panose="020B0604020202020204" pitchFamily="34" charset="0"/>
              </a:rPr>
              <a:t>/explore-roles/healthcare-support-worker [Accessed 12 October 2026].</a:t>
            </a:r>
            <a:endParaRPr lang="en-GB" sz="5500" dirty="0">
              <a:effectLst/>
              <a:latin typeface="Arial" panose="020B0604020202020204" pitchFamily="34" charset="0"/>
              <a:cs typeface="Arial" panose="020B0604020202020204" pitchFamily="34" charset="0"/>
            </a:endParaRPr>
          </a:p>
          <a:p>
            <a:pPr algn="ctr"/>
            <a:r>
              <a:rPr lang="en-GB" sz="5500" b="0" i="0" dirty="0">
                <a:effectLst/>
                <a:latin typeface="Arial" panose="020B0604020202020204" pitchFamily="34" charset="0"/>
                <a:cs typeface="Arial" panose="020B0604020202020204" pitchFamily="34" charset="0"/>
              </a:rPr>
              <a:t>NHS Employers. (2025). Supporting the healthcare support worker workforce. Available from: https://</a:t>
            </a:r>
            <a:r>
              <a:rPr lang="en-GB" sz="5500" b="0" i="0" dirty="0" err="1">
                <a:effectLst/>
                <a:latin typeface="Arial" panose="020B0604020202020204" pitchFamily="34" charset="0"/>
                <a:cs typeface="Arial" panose="020B0604020202020204" pitchFamily="34" charset="0"/>
              </a:rPr>
              <a:t>www.nhsemployers.org</a:t>
            </a:r>
            <a:r>
              <a:rPr lang="en-GB" sz="5500" b="0" i="0" dirty="0">
                <a:effectLst/>
                <a:latin typeface="Arial" panose="020B0604020202020204" pitchFamily="34" charset="0"/>
                <a:cs typeface="Arial" panose="020B0604020202020204" pitchFamily="34" charset="0"/>
              </a:rPr>
              <a:t> [Accessed 14 October 2026].</a:t>
            </a:r>
            <a:endParaRPr lang="en-GB" sz="5500" dirty="0">
              <a:effectLst/>
              <a:latin typeface="Arial" panose="020B0604020202020204" pitchFamily="34" charset="0"/>
              <a:cs typeface="Arial" panose="020B0604020202020204" pitchFamily="34" charset="0"/>
            </a:endParaRPr>
          </a:p>
          <a:p>
            <a:pPr algn="ctr"/>
            <a:r>
              <a:rPr lang="en-GB" sz="5500" b="0" i="0" dirty="0">
                <a:effectLst/>
                <a:latin typeface="Arial" panose="020B0604020202020204" pitchFamily="34" charset="0"/>
                <a:cs typeface="Arial" panose="020B0604020202020204" pitchFamily="34" charset="0"/>
              </a:rPr>
              <a:t>NHS. (2024). Healthcare support workers and social care workers. Available from: https://</a:t>
            </a:r>
            <a:r>
              <a:rPr lang="en-GB" sz="5500" b="0" i="0" dirty="0" err="1">
                <a:effectLst/>
                <a:latin typeface="Arial" panose="020B0604020202020204" pitchFamily="34" charset="0"/>
                <a:cs typeface="Arial" panose="020B0604020202020204" pitchFamily="34" charset="0"/>
              </a:rPr>
              <a:t>www.nhs.uk</a:t>
            </a:r>
            <a:r>
              <a:rPr lang="en-GB" sz="5500" b="0" i="0" dirty="0">
                <a:effectLst/>
                <a:latin typeface="Arial" panose="020B0604020202020204" pitchFamily="34" charset="0"/>
                <a:cs typeface="Arial" panose="020B0604020202020204" pitchFamily="34" charset="0"/>
              </a:rPr>
              <a:t> [Accessed 18 October 2026].</a:t>
            </a:r>
            <a:endParaRPr lang="en-GB" sz="5500" dirty="0">
              <a:effectLst/>
              <a:latin typeface="Arial" panose="020B0604020202020204" pitchFamily="34" charset="0"/>
              <a:cs typeface="Arial" panose="020B0604020202020204" pitchFamily="34" charset="0"/>
            </a:endParaRPr>
          </a:p>
          <a:p>
            <a:pPr algn="ctr"/>
            <a:r>
              <a:rPr lang="en-GB" sz="5500" b="0" i="0" dirty="0">
                <a:effectLst/>
                <a:latin typeface="Arial" panose="020B0604020202020204" pitchFamily="34" charset="0"/>
                <a:cs typeface="Arial" panose="020B0604020202020204" pitchFamily="34" charset="0"/>
              </a:rPr>
              <a:t>Royal College of Nursing. (2025). The role and value of healthcare support workers. Available from: https://</a:t>
            </a:r>
            <a:r>
              <a:rPr lang="en-GB" sz="5500" b="0" i="0" dirty="0" err="1">
                <a:effectLst/>
                <a:latin typeface="Arial" panose="020B0604020202020204" pitchFamily="34" charset="0"/>
                <a:cs typeface="Arial" panose="020B0604020202020204" pitchFamily="34" charset="0"/>
              </a:rPr>
              <a:t>www.rcn.org.uk</a:t>
            </a:r>
            <a:r>
              <a:rPr lang="en-GB" sz="5500" b="0" i="0" dirty="0">
                <a:effectLst/>
                <a:latin typeface="Arial" panose="020B0604020202020204" pitchFamily="34" charset="0"/>
                <a:cs typeface="Arial" panose="020B0604020202020204" pitchFamily="34" charset="0"/>
              </a:rPr>
              <a:t> [Accessed 15 October 2026].</a:t>
            </a:r>
            <a:endParaRPr lang="en-GB" sz="5500" dirty="0">
              <a:effectLst/>
              <a:latin typeface="Arial" panose="020B0604020202020204" pitchFamily="34" charset="0"/>
              <a:cs typeface="Arial" panose="020B0604020202020204" pitchFamily="34" charset="0"/>
            </a:endParaRPr>
          </a:p>
          <a:p>
            <a:pPr algn="ctr"/>
            <a:r>
              <a:rPr lang="en-GB" sz="5500" b="0" i="0" dirty="0">
                <a:effectLst/>
                <a:latin typeface="Arial" panose="020B0604020202020204" pitchFamily="34" charset="0"/>
                <a:cs typeface="Arial" panose="020B0604020202020204" pitchFamily="34" charset="0"/>
              </a:rPr>
              <a:t>Skills for Care. (2024). Career framework for the health and social care workforce. Available from: https://</a:t>
            </a:r>
            <a:r>
              <a:rPr lang="en-GB" sz="5500" b="0" i="0" dirty="0" err="1">
                <a:effectLst/>
                <a:latin typeface="Arial" panose="020B0604020202020204" pitchFamily="34" charset="0"/>
                <a:cs typeface="Arial" panose="020B0604020202020204" pitchFamily="34" charset="0"/>
              </a:rPr>
              <a:t>www.skillsforcare.org.uk</a:t>
            </a:r>
            <a:r>
              <a:rPr lang="en-GB" sz="5500" b="0" i="0" dirty="0">
                <a:effectLst/>
                <a:latin typeface="Arial" panose="020B0604020202020204" pitchFamily="34" charset="0"/>
                <a:cs typeface="Arial" panose="020B0604020202020204" pitchFamily="34" charset="0"/>
              </a:rPr>
              <a:t> [Accessed 17 October 2026].</a:t>
            </a:r>
            <a:endParaRPr lang="en-GB" sz="5500" dirty="0">
              <a:effectLst/>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02330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Healthcare Assistant   SWOT Analysis   Name: Areeba Khan Date: 14 October 2026 Course: CertHE Health and Social Care </vt:lpstr>
      <vt:lpstr>Healthcare Assistant: SWOT Analysis </vt:lpstr>
      <vt:lpstr>What is a Healthcare Assistant? </vt:lpstr>
      <vt:lpstr>STRENGTHS </vt:lpstr>
      <vt:lpstr>WEAKNESSES </vt:lpstr>
      <vt:lpstr>OPPORTUNITIES </vt:lpstr>
      <vt:lpstr>THREATS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Healthcare Assistant   SWOT Analysis   Name: Areeba Khan Date: October 2026 Course/Unit: CertHE Health and Social Care </dc:title>
  <dc:creator>Areeba Rida-E-Zenib Mahmood Khan (2523434)</dc:creator>
  <cp:lastModifiedBy>Areeba Rida-E-Zenib Mahmood Khan (2523434)</cp:lastModifiedBy>
  <cp:revision>4</cp:revision>
  <dcterms:created xsi:type="dcterms:W3CDTF">2026-10-19T10:34:40Z</dcterms:created>
  <dcterms:modified xsi:type="dcterms:W3CDTF">2026-10-19T10:57:06Z</dcterms:modified>
</cp:coreProperties>
</file>