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72" r:id="rId5"/>
    <p:sldId id="260" r:id="rId6"/>
    <p:sldId id="266" r:id="rId7"/>
    <p:sldId id="268" r:id="rId8"/>
    <p:sldId id="265" r:id="rId9"/>
    <p:sldId id="263" r:id="rId10"/>
    <p:sldId id="258" r:id="rId11"/>
    <p:sldId id="261" r:id="rId12"/>
    <p:sldId id="267" r:id="rId13"/>
    <p:sldId id="270" r:id="rId14"/>
    <p:sldId id="269" r:id="rId15"/>
    <p:sldId id="262" r:id="rId16"/>
    <p:sldId id="271"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79301" autoAdjust="0"/>
  </p:normalViewPr>
  <p:slideViewPr>
    <p:cSldViewPr snapToGrid="0">
      <p:cViewPr>
        <p:scale>
          <a:sx n="53" d="100"/>
          <a:sy n="53" d="100"/>
        </p:scale>
        <p:origin x="11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A72B8D-393E-4E38-8750-86A7C721814F}" type="datetimeFigureOut">
              <a:rPr lang="en-GB" smtClean="0"/>
              <a:t>22/01/2020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F2EA12-13EF-40E1-BC98-3A1ED6D202C0}" type="slidenum">
              <a:rPr lang="en-GB" smtClean="0"/>
              <a:t>‹#›</a:t>
            </a:fld>
            <a:endParaRPr lang="en-GB"/>
          </a:p>
        </p:txBody>
      </p:sp>
    </p:spTree>
    <p:extLst>
      <p:ext uri="{BB962C8B-B14F-4D97-AF65-F5344CB8AC3E}">
        <p14:creationId xmlns:p14="http://schemas.microsoft.com/office/powerpoint/2010/main" val="359244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Teaching background – almost 10 years – 2 Kent – 8 NPT –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current – ALNCO – 2.</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School background</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Village, 1 form entry, 9 teachers (1 part time), 12 TAs</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 217 learners, 30 part time</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Split site – 500m away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ALL learners - white ethnic background - No EAL learner</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72 pupils ALN, 33% - 55% of these are </a:t>
            </a:r>
            <a:r>
              <a:rPr lang="en-GB" sz="1200" kern="1200" dirty="0" err="1">
                <a:solidFill>
                  <a:schemeClr val="tx1"/>
                </a:solidFill>
                <a:effectLst/>
                <a:latin typeface="+mn-lt"/>
                <a:ea typeface="+mn-ea"/>
                <a:cs typeface="+mn-cs"/>
              </a:rPr>
              <a:t>eFSM</a:t>
            </a:r>
            <a:endParaRPr lang="en-GB"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4 statemented pupils</a:t>
            </a:r>
          </a:p>
        </p:txBody>
      </p:sp>
      <p:sp>
        <p:nvSpPr>
          <p:cNvPr id="4" name="Slide Number Placeholder 3"/>
          <p:cNvSpPr>
            <a:spLocks noGrp="1"/>
          </p:cNvSpPr>
          <p:nvPr>
            <p:ph type="sldNum" sz="quarter" idx="5"/>
          </p:nvPr>
        </p:nvSpPr>
        <p:spPr/>
        <p:txBody>
          <a:bodyPr/>
          <a:lstStyle/>
          <a:p>
            <a:fld id="{59F2EA12-13EF-40E1-BC98-3A1ED6D202C0}" type="slidenum">
              <a:rPr lang="en-GB" smtClean="0"/>
              <a:t>2</a:t>
            </a:fld>
            <a:endParaRPr lang="en-GB"/>
          </a:p>
        </p:txBody>
      </p:sp>
    </p:spTree>
    <p:extLst>
      <p:ext uri="{BB962C8B-B14F-4D97-AF65-F5344CB8AC3E}">
        <p14:creationId xmlns:p14="http://schemas.microsoft.com/office/powerpoint/2010/main" val="671218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ensure our ALN learners are accessing support to help them achieve?? MY setting = </a:t>
            </a:r>
            <a:r>
              <a:rPr lang="en-GB" dirty="0" err="1"/>
              <a:t>TAs.</a:t>
            </a:r>
            <a:endParaRPr lang="en-GB" dirty="0"/>
          </a:p>
          <a:p>
            <a:r>
              <a:rPr lang="en-GB" dirty="0"/>
              <a:t>12 teaching assistants - V. LUCKY!! At least 1 assigned to a class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3</a:t>
            </a:fld>
            <a:endParaRPr lang="en-GB"/>
          </a:p>
        </p:txBody>
      </p:sp>
    </p:spTree>
    <p:extLst>
      <p:ext uri="{BB962C8B-B14F-4D97-AF65-F5344CB8AC3E}">
        <p14:creationId xmlns:p14="http://schemas.microsoft.com/office/powerpoint/2010/main" val="499922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Very important that all school staff are on the same page. A whole school awareness is needed. We are all there for the same purpose – the children.</a:t>
            </a:r>
          </a:p>
          <a:p>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4</a:t>
            </a:fld>
            <a:endParaRPr lang="en-GB"/>
          </a:p>
        </p:txBody>
      </p:sp>
    </p:spTree>
    <p:extLst>
      <p:ext uri="{BB962C8B-B14F-4D97-AF65-F5344CB8AC3E}">
        <p14:creationId xmlns:p14="http://schemas.microsoft.com/office/powerpoint/2010/main" val="2819170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don’t all rely on each other and work as one the above will be affected. Ta self esteem will be low, teacher stress will increase.</a:t>
            </a:r>
          </a:p>
        </p:txBody>
      </p:sp>
      <p:sp>
        <p:nvSpPr>
          <p:cNvPr id="4" name="Slide Number Placeholder 3"/>
          <p:cNvSpPr>
            <a:spLocks noGrp="1"/>
          </p:cNvSpPr>
          <p:nvPr>
            <p:ph type="sldNum" sz="quarter" idx="5"/>
          </p:nvPr>
        </p:nvSpPr>
        <p:spPr/>
        <p:txBody>
          <a:bodyPr/>
          <a:lstStyle/>
          <a:p>
            <a:fld id="{59F2EA12-13EF-40E1-BC98-3A1ED6D202C0}" type="slidenum">
              <a:rPr lang="en-GB" smtClean="0"/>
              <a:t>5</a:t>
            </a:fld>
            <a:endParaRPr lang="en-GB"/>
          </a:p>
        </p:txBody>
      </p:sp>
    </p:spTree>
    <p:extLst>
      <p:ext uri="{BB962C8B-B14F-4D97-AF65-F5344CB8AC3E}">
        <p14:creationId xmlns:p14="http://schemas.microsoft.com/office/powerpoint/2010/main" val="841291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how do we as educators support all of these learners in one classroom.</a:t>
            </a:r>
          </a:p>
          <a:p>
            <a:r>
              <a:rPr lang="en-US" sz="1200" kern="1200" dirty="0">
                <a:solidFill>
                  <a:schemeClr val="tx1"/>
                </a:solidFill>
                <a:effectLst/>
                <a:latin typeface="+mn-lt"/>
                <a:ea typeface="+mn-ea"/>
                <a:cs typeface="+mn-cs"/>
              </a:rPr>
              <a:t>ANSWER – support of others.</a:t>
            </a:r>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6</a:t>
            </a:fld>
            <a:endParaRPr lang="en-GB"/>
          </a:p>
        </p:txBody>
      </p:sp>
    </p:spTree>
    <p:extLst>
      <p:ext uri="{BB962C8B-B14F-4D97-AF65-F5344CB8AC3E}">
        <p14:creationId xmlns:p14="http://schemas.microsoft.com/office/powerpoint/2010/main" val="3843874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the increase in TA numbers due to this. </a:t>
            </a:r>
          </a:p>
        </p:txBody>
      </p:sp>
      <p:sp>
        <p:nvSpPr>
          <p:cNvPr id="4" name="Slide Number Placeholder 3"/>
          <p:cNvSpPr>
            <a:spLocks noGrp="1"/>
          </p:cNvSpPr>
          <p:nvPr>
            <p:ph type="sldNum" sz="quarter" idx="5"/>
          </p:nvPr>
        </p:nvSpPr>
        <p:spPr/>
        <p:txBody>
          <a:bodyPr/>
          <a:lstStyle/>
          <a:p>
            <a:fld id="{59F2EA12-13EF-40E1-BC98-3A1ED6D202C0}" type="slidenum">
              <a:rPr lang="en-GB" smtClean="0"/>
              <a:t>7</a:t>
            </a:fld>
            <a:endParaRPr lang="en-GB"/>
          </a:p>
        </p:txBody>
      </p:sp>
    </p:spTree>
    <p:extLst>
      <p:ext uri="{BB962C8B-B14F-4D97-AF65-F5344CB8AC3E}">
        <p14:creationId xmlns:p14="http://schemas.microsoft.com/office/powerpoint/2010/main" val="3076902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the case in my setting. TAs are used largely to support learners in class.</a:t>
            </a:r>
          </a:p>
          <a:p>
            <a:r>
              <a:rPr lang="en-GB" dirty="0"/>
              <a:t>Explain roles of teaching assistants;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support learners within class AM – complete interventions PM.</a:t>
            </a:r>
          </a:p>
          <a:p>
            <a:pPr marL="171450" indent="-171450">
              <a:buFont typeface="Arial" panose="020B0604020202020204" pitchFamily="34" charset="0"/>
              <a:buChar char="•"/>
            </a:pPr>
            <a:r>
              <a:rPr lang="en-GB" dirty="0"/>
              <a:t>3 statements with full time 1:1 due to level of need (N, R, Y3), 1 non statemented pupil 1:1 due to SEBD needs (Y5)</a:t>
            </a:r>
          </a:p>
          <a:p>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8</a:t>
            </a:fld>
            <a:endParaRPr lang="en-GB"/>
          </a:p>
        </p:txBody>
      </p:sp>
    </p:spTree>
    <p:extLst>
      <p:ext uri="{BB962C8B-B14F-4D97-AF65-F5344CB8AC3E}">
        <p14:creationId xmlns:p14="http://schemas.microsoft.com/office/powerpoint/2010/main" val="532873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Florians</a:t>
            </a:r>
            <a:r>
              <a:rPr lang="en-GB" dirty="0"/>
              <a:t> supports the notion of Russell by saying ….</a:t>
            </a:r>
          </a:p>
          <a:p>
            <a:r>
              <a:rPr lang="en-GB" dirty="0"/>
              <a:t>Without TA support in my setting, children would not receive the level of input and extra support they currently receive in class due to our class numbers of 30 and the range of needs also seen in our classrooms.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we ensure TA time is effective in my setting ….</a:t>
            </a:r>
          </a:p>
          <a:p>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9</a:t>
            </a:fld>
            <a:endParaRPr lang="en-GB"/>
          </a:p>
        </p:txBody>
      </p:sp>
    </p:spTree>
    <p:extLst>
      <p:ext uri="{BB962C8B-B14F-4D97-AF65-F5344CB8AC3E}">
        <p14:creationId xmlns:p14="http://schemas.microsoft.com/office/powerpoint/2010/main" val="1502976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Follow timetable devised by teacher following IEP reviews to ensure targets are being supported and worked on. FP timetable – FP TAs carry out classroom based interventions predominantly. Some classes with additional TAs are used to support across key stage (explain about year 1 S&amp;L)</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10</a:t>
            </a:fld>
            <a:endParaRPr lang="en-GB"/>
          </a:p>
        </p:txBody>
      </p:sp>
    </p:spTree>
    <p:extLst>
      <p:ext uri="{BB962C8B-B14F-4D97-AF65-F5344CB8AC3E}">
        <p14:creationId xmlns:p14="http://schemas.microsoft.com/office/powerpoint/2010/main" val="32602607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Interventions</a:t>
            </a:r>
          </a:p>
          <a:p>
            <a:pPr marL="171450" indent="-171450">
              <a:buFont typeface="Arial" panose="020B0604020202020204" pitchFamily="34" charset="0"/>
              <a:buChar char="•"/>
            </a:pPr>
            <a:r>
              <a:rPr lang="en-GB" dirty="0"/>
              <a:t>Cover a wide range of difficulties</a:t>
            </a:r>
          </a:p>
          <a:p>
            <a:pPr marL="171450" indent="-171450">
              <a:buFont typeface="Arial" panose="020B0604020202020204" pitchFamily="34" charset="0"/>
              <a:buChar char="•"/>
            </a:pPr>
            <a:r>
              <a:rPr lang="en-US" sz="1200" i="0" kern="1200" dirty="0">
                <a:solidFill>
                  <a:schemeClr val="tx1"/>
                </a:solidFill>
                <a:effectLst/>
                <a:latin typeface="+mn-lt"/>
                <a:ea typeface="+mn-ea"/>
                <a:cs typeface="+mn-cs"/>
              </a:rPr>
              <a:t>Play on areas of strength of TA. – </a:t>
            </a:r>
            <a:r>
              <a:rPr lang="en-US" sz="1200" i="0" kern="1200" dirty="0" err="1">
                <a:solidFill>
                  <a:schemeClr val="tx1"/>
                </a:solidFill>
                <a:effectLst/>
                <a:latin typeface="+mn-lt"/>
                <a:ea typeface="+mn-ea"/>
                <a:cs typeface="+mn-cs"/>
              </a:rPr>
              <a:t>s&amp;l</a:t>
            </a:r>
            <a:r>
              <a:rPr lang="en-US" sz="1200" i="0" kern="1200" dirty="0">
                <a:solidFill>
                  <a:schemeClr val="tx1"/>
                </a:solidFill>
                <a:effectLst/>
                <a:latin typeface="+mn-lt"/>
                <a:ea typeface="+mn-ea"/>
                <a:cs typeface="+mn-cs"/>
              </a:rPr>
              <a:t>, nurture, literacy/numeracy.</a:t>
            </a:r>
          </a:p>
          <a:p>
            <a:pPr marL="171450" indent="-171450">
              <a:buFont typeface="Arial" panose="020B0604020202020204" pitchFamily="34" charset="0"/>
              <a:buChar char="•"/>
            </a:pPr>
            <a:r>
              <a:rPr lang="en-US" sz="1200" i="0" kern="1200" dirty="0">
                <a:solidFill>
                  <a:schemeClr val="tx1"/>
                </a:solidFill>
                <a:effectLst/>
                <a:latin typeface="+mn-lt"/>
                <a:ea typeface="+mn-ea"/>
                <a:cs typeface="+mn-cs"/>
              </a:rPr>
              <a:t>Children identified for intervention through assessment data, teacher/ ta observations.</a:t>
            </a:r>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11</a:t>
            </a:fld>
            <a:endParaRPr lang="en-GB"/>
          </a:p>
        </p:txBody>
      </p:sp>
    </p:spTree>
    <p:extLst>
      <p:ext uri="{BB962C8B-B14F-4D97-AF65-F5344CB8AC3E}">
        <p14:creationId xmlns:p14="http://schemas.microsoft.com/office/powerpoint/2010/main" val="2523466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definitely the case within my setting. Without our TAs interventions would not take place</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Correct interventions in place? – interventions are used and boxed away dependent on the needs of the pupils – use rapid phonics as an example.</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Who is targeted …. (next slide)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F2EA12-13EF-40E1-BC98-3A1ED6D202C0}" type="slidenum">
              <a:rPr lang="en-GB" smtClean="0"/>
              <a:t>12</a:t>
            </a:fld>
            <a:endParaRPr lang="en-GB"/>
          </a:p>
        </p:txBody>
      </p:sp>
    </p:spTree>
    <p:extLst>
      <p:ext uri="{BB962C8B-B14F-4D97-AF65-F5344CB8AC3E}">
        <p14:creationId xmlns:p14="http://schemas.microsoft.com/office/powerpoint/2010/main" val="2516047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how our pupils are targeted – assessment teacher/ta intervention (best people to have an input as have a sound understanding of their interventions)</a:t>
            </a:r>
          </a:p>
          <a:p>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13</a:t>
            </a:fld>
            <a:endParaRPr lang="en-GB"/>
          </a:p>
        </p:txBody>
      </p:sp>
    </p:spTree>
    <p:extLst>
      <p:ext uri="{BB962C8B-B14F-4D97-AF65-F5344CB8AC3E}">
        <p14:creationId xmlns:p14="http://schemas.microsoft.com/office/powerpoint/2010/main" val="4153698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Implications of having a large number of interventions in place is when these things happen interventions can’t happen ….</a:t>
            </a:r>
          </a:p>
          <a:p>
            <a:r>
              <a:rPr lang="en-US" sz="1200" kern="1200" dirty="0">
                <a:solidFill>
                  <a:schemeClr val="tx1"/>
                </a:solidFill>
                <a:effectLst/>
                <a:latin typeface="+mn-lt"/>
                <a:ea typeface="+mn-ea"/>
                <a:cs typeface="+mn-cs"/>
              </a:rPr>
              <a:t>Staff absences – missed interventions.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Staff covering other staff.</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Cost for training/ resources.</a:t>
            </a:r>
          </a:p>
          <a:p>
            <a:r>
              <a:rPr lang="en-US" sz="1200" kern="1200" dirty="0">
                <a:solidFill>
                  <a:schemeClr val="tx1"/>
                </a:solidFill>
                <a:effectLst/>
                <a:latin typeface="+mn-lt"/>
                <a:ea typeface="+mn-ea"/>
                <a:cs typeface="+mn-cs"/>
              </a:rPr>
              <a:t>Overcoming – training more than one member of staff on the interventions – loops back to cost.</a:t>
            </a:r>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14</a:t>
            </a:fld>
            <a:endParaRPr lang="en-GB"/>
          </a:p>
        </p:txBody>
      </p:sp>
    </p:spTree>
    <p:extLst>
      <p:ext uri="{BB962C8B-B14F-4D97-AF65-F5344CB8AC3E}">
        <p14:creationId xmlns:p14="http://schemas.microsoft.com/office/powerpoint/2010/main" val="3081962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develop interventions – staff must be trained.</a:t>
            </a:r>
          </a:p>
          <a:p>
            <a:r>
              <a:rPr lang="en-GB" dirty="0"/>
              <a:t>Staff training increases moral as staff feel valued – gives them ownership over their roles.</a:t>
            </a:r>
          </a:p>
          <a:p>
            <a:endParaRPr lang="en-GB" dirty="0"/>
          </a:p>
        </p:txBody>
      </p:sp>
      <p:sp>
        <p:nvSpPr>
          <p:cNvPr id="4" name="Slide Number Placeholder 3"/>
          <p:cNvSpPr>
            <a:spLocks noGrp="1"/>
          </p:cNvSpPr>
          <p:nvPr>
            <p:ph type="sldNum" sz="quarter" idx="5"/>
          </p:nvPr>
        </p:nvSpPr>
        <p:spPr/>
        <p:txBody>
          <a:bodyPr/>
          <a:lstStyle/>
          <a:p>
            <a:fld id="{59F2EA12-13EF-40E1-BC98-3A1ED6D202C0}" type="slidenum">
              <a:rPr lang="en-GB" smtClean="0"/>
              <a:t>15</a:t>
            </a:fld>
            <a:endParaRPr lang="en-GB"/>
          </a:p>
        </p:txBody>
      </p:sp>
    </p:spTree>
    <p:extLst>
      <p:ext uri="{BB962C8B-B14F-4D97-AF65-F5344CB8AC3E}">
        <p14:creationId xmlns:p14="http://schemas.microsoft.com/office/powerpoint/2010/main" val="33836449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comes a cost implication with the training that TAs need. </a:t>
            </a:r>
          </a:p>
          <a:p>
            <a:r>
              <a:rPr lang="en-GB" dirty="0"/>
              <a:t>One way to get over this would be training one member of staff and them upskilling others.</a:t>
            </a:r>
          </a:p>
          <a:p>
            <a:r>
              <a:rPr lang="en-GB" dirty="0"/>
              <a:t>In my setting the way we achieve this is that I usually attend training sessions and then I have training ADDs with the TAs to upskill them in the interventions they will run.</a:t>
            </a:r>
          </a:p>
        </p:txBody>
      </p:sp>
      <p:sp>
        <p:nvSpPr>
          <p:cNvPr id="4" name="Slide Number Placeholder 3"/>
          <p:cNvSpPr>
            <a:spLocks noGrp="1"/>
          </p:cNvSpPr>
          <p:nvPr>
            <p:ph type="sldNum" sz="quarter" idx="5"/>
          </p:nvPr>
        </p:nvSpPr>
        <p:spPr/>
        <p:txBody>
          <a:bodyPr/>
          <a:lstStyle/>
          <a:p>
            <a:fld id="{59F2EA12-13EF-40E1-BC98-3A1ED6D202C0}" type="slidenum">
              <a:rPr lang="en-GB" smtClean="0"/>
              <a:t>16</a:t>
            </a:fld>
            <a:endParaRPr lang="en-GB"/>
          </a:p>
        </p:txBody>
      </p:sp>
    </p:spTree>
    <p:extLst>
      <p:ext uri="{BB962C8B-B14F-4D97-AF65-F5344CB8AC3E}">
        <p14:creationId xmlns:p14="http://schemas.microsoft.com/office/powerpoint/2010/main" val="1755442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2788009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223610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3160334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788CE4-46F0-4037-A481-72DC76B1C4E0}"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2011101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788CE4-46F0-4037-A481-72DC76B1C4E0}" type="datetimeFigureOut">
              <a:rPr lang="en-GB" smtClean="0"/>
              <a:t>22/01/2020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1188684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788CE4-46F0-4037-A481-72DC76B1C4E0}" type="datetimeFigureOut">
              <a:rPr lang="en-GB" smtClean="0"/>
              <a:t>22/01/2020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2733597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788CE4-46F0-4037-A481-72DC76B1C4E0}" type="datetimeFigureOut">
              <a:rPr lang="en-GB" smtClean="0"/>
              <a:t>22/01/2020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4174605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788CE4-46F0-4037-A481-72DC76B1C4E0}"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1335715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788CE4-46F0-4037-A481-72DC76B1C4E0}"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4249206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371736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10370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2768632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700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3914033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1983497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788CE4-46F0-4037-A481-72DC76B1C4E0}"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C543C7-BFEB-45B1-A367-0CBDFEFFFC42}" type="slidenum">
              <a:rPr lang="en-GB" smtClean="0"/>
              <a:t>‹#›</a:t>
            </a:fld>
            <a:endParaRPr lang="en-GB"/>
          </a:p>
        </p:txBody>
      </p:sp>
    </p:spTree>
    <p:extLst>
      <p:ext uri="{BB962C8B-B14F-4D97-AF65-F5344CB8AC3E}">
        <p14:creationId xmlns:p14="http://schemas.microsoft.com/office/powerpoint/2010/main" val="904590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4788CE4-46F0-4037-A481-72DC76B1C4E0}" type="datetimeFigureOut">
              <a:rPr lang="en-GB" smtClean="0"/>
              <a:t>22/01/2020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2C543C7-BFEB-45B1-A367-0CBDFEFFFC42}" type="slidenum">
              <a:rPr lang="en-GB" smtClean="0"/>
              <a:t>‹#›</a:t>
            </a:fld>
            <a:endParaRPr lang="en-GB"/>
          </a:p>
        </p:txBody>
      </p:sp>
    </p:spTree>
    <p:extLst>
      <p:ext uri="{BB962C8B-B14F-4D97-AF65-F5344CB8AC3E}">
        <p14:creationId xmlns:p14="http://schemas.microsoft.com/office/powerpoint/2010/main" val="4018466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 Id="rId1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80/0885625021012907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3F316-6489-46D5-A392-41576B52035B}"/>
              </a:ext>
            </a:extLst>
          </p:cNvPr>
          <p:cNvSpPr>
            <a:spLocks noGrp="1"/>
          </p:cNvSpPr>
          <p:nvPr>
            <p:ph type="ctrTitle"/>
          </p:nvPr>
        </p:nvSpPr>
        <p:spPr>
          <a:xfrm>
            <a:off x="1554120" y="1020871"/>
            <a:ext cx="6960759" cy="3997189"/>
          </a:xfrm>
        </p:spPr>
        <p:txBody>
          <a:bodyPr>
            <a:normAutofit fontScale="90000"/>
          </a:bodyPr>
          <a:lstStyle/>
          <a:p>
            <a:pPr algn="l">
              <a:lnSpc>
                <a:spcPct val="90000"/>
              </a:lnSpc>
            </a:pPr>
            <a:r>
              <a:rPr lang="en-GB" sz="6600" dirty="0">
                <a:solidFill>
                  <a:srgbClr val="FFFFFF"/>
                </a:solidFill>
              </a:rPr>
              <a:t>The effective use of teaching assistants to support learners with ALN</a:t>
            </a:r>
          </a:p>
        </p:txBody>
      </p:sp>
      <p:sp>
        <p:nvSpPr>
          <p:cNvPr id="3" name="Subtitle 2">
            <a:extLst>
              <a:ext uri="{FF2B5EF4-FFF2-40B4-BE49-F238E27FC236}">
                <a16:creationId xmlns:a16="http://schemas.microsoft.com/office/drawing/2014/main" id="{9F37A75D-805C-48E5-A1F2-16833AE6F456}"/>
              </a:ext>
            </a:extLst>
          </p:cNvPr>
          <p:cNvSpPr>
            <a:spLocks noGrp="1"/>
          </p:cNvSpPr>
          <p:nvPr>
            <p:ph type="subTitle" idx="1"/>
          </p:nvPr>
        </p:nvSpPr>
        <p:spPr>
          <a:xfrm>
            <a:off x="1671022" y="5344976"/>
            <a:ext cx="6112077" cy="1186108"/>
          </a:xfrm>
        </p:spPr>
        <p:txBody>
          <a:bodyPr>
            <a:normAutofit/>
          </a:bodyPr>
          <a:lstStyle/>
          <a:p>
            <a:pPr algn="l"/>
            <a:r>
              <a:rPr lang="en-GB" sz="4800" dirty="0">
                <a:solidFill>
                  <a:srgbClr val="FFFFFF">
                    <a:alpha val="70000"/>
                  </a:srgbClr>
                </a:solidFill>
              </a:rPr>
              <a:t>By Samantha Smith</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355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FDDCDF80-0C21-4E81-90AD-97FD0E2EDCC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0513" r="21455"/>
          <a:stretch/>
        </p:blipFill>
        <p:spPr>
          <a:xfrm>
            <a:off x="568452" y="571500"/>
            <a:ext cx="11055096" cy="5715000"/>
          </a:xfrm>
          <a:prstGeom prst="rect">
            <a:avLst/>
          </a:prstGeom>
        </p:spPr>
      </p:pic>
    </p:spTree>
    <p:extLst>
      <p:ext uri="{BB962C8B-B14F-4D97-AF65-F5344CB8AC3E}">
        <p14:creationId xmlns:p14="http://schemas.microsoft.com/office/powerpoint/2010/main" val="1268220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5"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6"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Isosceles Triangle 196">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Isosceles Triangle 200">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Image result for teaching assistants">
            <a:extLst>
              <a:ext uri="{FF2B5EF4-FFF2-40B4-BE49-F238E27FC236}">
                <a16:creationId xmlns:a16="http://schemas.microsoft.com/office/drawing/2014/main" id="{660BB54E-E2A2-4598-ABEB-223CA0672B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1" r="2006"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3" name="Freeform: Shape 202">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4" name="Straight Connector 203">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6" name="Freeform: Shape 205">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7" name="Freeform: Shape 206">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512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9" name="Group 4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0" name="Rectangle 58">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60">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2" name="Straight Connector 61">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82" name="Straight Connector 62">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64"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69">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70">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2" name="Content Placeholder 2">
            <a:extLst>
              <a:ext uri="{FF2B5EF4-FFF2-40B4-BE49-F238E27FC236}">
                <a16:creationId xmlns:a16="http://schemas.microsoft.com/office/drawing/2014/main" id="{8E01EB81-1731-4326-AC78-A7AFFAE9A4A1}"/>
              </a:ext>
            </a:extLst>
          </p:cNvPr>
          <p:cNvSpPr>
            <a:spLocks noGrp="1"/>
          </p:cNvSpPr>
          <p:nvPr>
            <p:ph idx="4294967295"/>
          </p:nvPr>
        </p:nvSpPr>
        <p:spPr>
          <a:xfrm>
            <a:off x="677334" y="433137"/>
            <a:ext cx="8596668" cy="5608225"/>
          </a:xfrm>
        </p:spPr>
        <p:txBody>
          <a:bodyPr vert="horz" lIns="91440" tIns="45720" rIns="91440" bIns="45720" rtlCol="0">
            <a:normAutofit/>
          </a:bodyPr>
          <a:lstStyle/>
          <a:p>
            <a:r>
              <a:rPr lang="en-US" sz="3200" dirty="0"/>
              <a:t>TAs’ impact on children’s learning has to be assessed not only by academic achievement, but also by taking into account the nature of the support TAs receives from teachers and the school, and seeks simultaneously to explore the dynamics of their collaboration with teachers.</a:t>
            </a:r>
          </a:p>
          <a:p>
            <a:endParaRPr lang="en-US" sz="4800" dirty="0"/>
          </a:p>
          <a:p>
            <a:pPr lvl="8"/>
            <a:r>
              <a:rPr lang="en-US" sz="2600" dirty="0"/>
              <a:t>Blatchford et al.’s, 2009b   </a:t>
            </a:r>
          </a:p>
          <a:p>
            <a:endParaRPr lang="en-US" dirty="0"/>
          </a:p>
        </p:txBody>
      </p:sp>
    </p:spTree>
    <p:extLst>
      <p:ext uri="{BB962C8B-B14F-4D97-AF65-F5344CB8AC3E}">
        <p14:creationId xmlns:p14="http://schemas.microsoft.com/office/powerpoint/2010/main" val="140591835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8" name="Content Placeholder 7" descr="A drawing of a cartoon character&#10;&#10;Description automatically generated">
            <a:extLst>
              <a:ext uri="{FF2B5EF4-FFF2-40B4-BE49-F238E27FC236}">
                <a16:creationId xmlns:a16="http://schemas.microsoft.com/office/drawing/2014/main" id="{59118E43-3EE5-481D-AF30-362CEEB465CD}"/>
              </a:ext>
            </a:extLst>
          </p:cNvPr>
          <p:cNvPicPr>
            <a:picLocks noGrp="1" noChangeAspect="1"/>
          </p:cNvPicPr>
          <p:nvPr>
            <p:ph idx="1"/>
          </p:nvPr>
        </p:nvPicPr>
        <p:blipFill rotWithShape="1">
          <a:blip r:embed="rId3"/>
          <a:srcRect t="2499" b="16777"/>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itle 4">
            <a:extLst>
              <a:ext uri="{FF2B5EF4-FFF2-40B4-BE49-F238E27FC236}">
                <a16:creationId xmlns:a16="http://schemas.microsoft.com/office/drawing/2014/main" id="{C1B13B80-E7E0-4738-AC03-A3D6830ECA74}"/>
              </a:ext>
            </a:extLst>
          </p:cNvPr>
          <p:cNvSpPr>
            <a:spLocks noGrp="1"/>
          </p:cNvSpPr>
          <p:nvPr>
            <p:ph type="title"/>
          </p:nvPr>
        </p:nvSpPr>
        <p:spPr>
          <a:xfrm>
            <a:off x="677333" y="609600"/>
            <a:ext cx="3851123" cy="1320800"/>
          </a:xfrm>
        </p:spPr>
        <p:txBody>
          <a:bodyPr vert="horz" lIns="91440" tIns="45720" rIns="91440" bIns="45720" rtlCol="0" anchor="t">
            <a:normAutofit/>
          </a:bodyPr>
          <a:lstStyle/>
          <a:p>
            <a:endParaRPr lang="en-US" sz="3600"/>
          </a:p>
        </p:txBody>
      </p:sp>
      <p:sp>
        <p:nvSpPr>
          <p:cNvPr id="7" name="Text Placeholder 6">
            <a:extLst>
              <a:ext uri="{FF2B5EF4-FFF2-40B4-BE49-F238E27FC236}">
                <a16:creationId xmlns:a16="http://schemas.microsoft.com/office/drawing/2014/main" id="{69BFC41B-D13E-415B-98D4-680554DB5E27}"/>
              </a:ext>
            </a:extLst>
          </p:cNvPr>
          <p:cNvSpPr>
            <a:spLocks noGrp="1"/>
          </p:cNvSpPr>
          <p:nvPr>
            <p:ph type="body" sz="half" idx="2"/>
          </p:nvPr>
        </p:nvSpPr>
        <p:spPr>
          <a:xfrm>
            <a:off x="677334" y="1323475"/>
            <a:ext cx="3851122" cy="4717888"/>
          </a:xfrm>
        </p:spPr>
        <p:txBody>
          <a:bodyPr vert="horz" lIns="91440" tIns="45720" rIns="91440" bIns="45720" rtlCol="0">
            <a:normAutofit lnSpcReduction="10000"/>
          </a:bodyPr>
          <a:lstStyle/>
          <a:p>
            <a:pPr>
              <a:buFont typeface="Wingdings 3" charset="2"/>
              <a:buChar char=""/>
            </a:pPr>
            <a:r>
              <a:rPr lang="en-US" sz="3200" dirty="0"/>
              <a:t>“TAs can have a beneficial impact on children’s emotional well-being and on reducing teachers’ stress and workload.”</a:t>
            </a:r>
          </a:p>
          <a:p>
            <a:pPr>
              <a:buFont typeface="Wingdings 3" charset="2"/>
              <a:buChar char=""/>
            </a:pPr>
            <a:r>
              <a:rPr lang="en-US" sz="3200" dirty="0"/>
              <a:t>Blatchford et al.’s, 2009a</a:t>
            </a:r>
          </a:p>
          <a:p>
            <a:pPr>
              <a:buFont typeface="Wingdings 3" charset="2"/>
              <a:buChar char=""/>
            </a:pPr>
            <a:endParaRPr lang="en-US" dirty="0"/>
          </a:p>
        </p:txBody>
      </p:sp>
      <p:cxnSp>
        <p:nvCxnSpPr>
          <p:cNvPr id="25" name="Straight Connector 2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96818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9097D3C-10C9-4EA3-9656-598F320670C6}"/>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sz="3600" dirty="0"/>
              <a:t>Baroness Mary Warnock</a:t>
            </a:r>
          </a:p>
        </p:txBody>
      </p:sp>
      <p:sp>
        <p:nvSpPr>
          <p:cNvPr id="3" name="Text Placeholder 2">
            <a:extLst>
              <a:ext uri="{FF2B5EF4-FFF2-40B4-BE49-F238E27FC236}">
                <a16:creationId xmlns:a16="http://schemas.microsoft.com/office/drawing/2014/main" id="{B00B3C4E-0FBB-4353-9E26-C9CA22B6F262}"/>
              </a:ext>
            </a:extLst>
          </p:cNvPr>
          <p:cNvSpPr>
            <a:spLocks noGrp="1"/>
          </p:cNvSpPr>
          <p:nvPr>
            <p:ph type="body" idx="1"/>
          </p:nvPr>
        </p:nvSpPr>
        <p:spPr>
          <a:xfrm>
            <a:off x="5209563" y="2160589"/>
            <a:ext cx="4064439" cy="3880773"/>
          </a:xfrm>
        </p:spPr>
        <p:txBody>
          <a:bodyPr vert="horz" lIns="91440" tIns="45720" rIns="91440" bIns="45720" rtlCol="0">
            <a:normAutofit lnSpcReduction="10000"/>
          </a:bodyPr>
          <a:lstStyle/>
          <a:p>
            <a:pPr>
              <a:buFont typeface="Wingdings 3" charset="2"/>
              <a:buChar char=""/>
            </a:pPr>
            <a:r>
              <a:rPr lang="en-US" sz="3200" dirty="0"/>
              <a:t>The Warnock report of 1978 was </a:t>
            </a:r>
            <a:r>
              <a:rPr lang="en-US" sz="3200" dirty="0" err="1"/>
              <a:t>pivitol</a:t>
            </a:r>
            <a:r>
              <a:rPr lang="en-US" sz="3200" dirty="0"/>
              <a:t> in the education of learners with Special Educational Needs. She called for a integration for all.</a:t>
            </a:r>
          </a:p>
        </p:txBody>
      </p:sp>
      <p:pic>
        <p:nvPicPr>
          <p:cNvPr id="4" name="Picture 3">
            <a:extLst>
              <a:ext uri="{FF2B5EF4-FFF2-40B4-BE49-F238E27FC236}">
                <a16:creationId xmlns:a16="http://schemas.microsoft.com/office/drawing/2014/main" id="{BEE8EADC-434A-417E-9619-5E6C0565BA86}"/>
              </a:ext>
            </a:extLst>
          </p:cNvPr>
          <p:cNvPicPr>
            <a:picLocks noChangeAspect="1"/>
          </p:cNvPicPr>
          <p:nvPr/>
        </p:nvPicPr>
        <p:blipFill rotWithShape="1">
          <a:blip r:embed="rId3"/>
          <a:srcRect t="5396" r="2" b="3397"/>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1" name="Isosceles Triangle 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768644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7CE8-EFF8-4250-8D0A-33EB377C5FD1}"/>
              </a:ext>
            </a:extLst>
          </p:cNvPr>
          <p:cNvSpPr>
            <a:spLocks noGrp="1"/>
          </p:cNvSpPr>
          <p:nvPr>
            <p:ph type="title"/>
          </p:nvPr>
        </p:nvSpPr>
        <p:spPr>
          <a:xfrm>
            <a:off x="448735" y="816637"/>
            <a:ext cx="9537476" cy="5391657"/>
          </a:xfrm>
        </p:spPr>
        <p:txBody>
          <a:bodyPr>
            <a:noAutofit/>
          </a:bodyPr>
          <a:lstStyle/>
          <a:p>
            <a:r>
              <a:rPr lang="en-GB" sz="3600" dirty="0"/>
              <a:t>Morgan and Abbott looked at the role of teaching assistants and their importance in inclusion. They support Warnock’s views in the 1978 report by stating: “</a:t>
            </a:r>
            <a:r>
              <a:rPr lang="en-US" sz="3600" dirty="0"/>
              <a:t>In the case of mainstream schools, this means assisting with the integration of pupils with learning difficulties in regular classrooms”</a:t>
            </a:r>
            <a:br>
              <a:rPr lang="en-GB" sz="3600" dirty="0"/>
            </a:br>
            <a:endParaRPr lang="en-GB" sz="3600" dirty="0"/>
          </a:p>
        </p:txBody>
      </p:sp>
      <p:sp>
        <p:nvSpPr>
          <p:cNvPr id="3" name="Text Placeholder 2">
            <a:extLst>
              <a:ext uri="{FF2B5EF4-FFF2-40B4-BE49-F238E27FC236}">
                <a16:creationId xmlns:a16="http://schemas.microsoft.com/office/drawing/2014/main" id="{951961EE-354F-4E1F-8696-274437AA899C}"/>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99535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4">
            <a:extLst>
              <a:ext uri="{FF2B5EF4-FFF2-40B4-BE49-F238E27FC236}">
                <a16:creationId xmlns:a16="http://schemas.microsoft.com/office/drawing/2014/main" id="{7EF75050-8B0E-4CB6-B1B2-2758571FEF6D}"/>
              </a:ext>
            </a:extLst>
          </p:cNvPr>
          <p:cNvSpPr>
            <a:spLocks noGrp="1"/>
          </p:cNvSpPr>
          <p:nvPr>
            <p:ph type="title"/>
          </p:nvPr>
        </p:nvSpPr>
        <p:spPr>
          <a:xfrm>
            <a:off x="1601788" y="4284067"/>
            <a:ext cx="11230085" cy="1320800"/>
          </a:xfrm>
        </p:spPr>
        <p:txBody>
          <a:bodyPr vert="horz" lIns="91440" tIns="45720" rIns="91440" bIns="45720" rtlCol="0" anchor="t">
            <a:normAutofit/>
          </a:bodyPr>
          <a:lstStyle/>
          <a:p>
            <a:endParaRPr lang="en-US" sz="3600" dirty="0"/>
          </a:p>
        </p:txBody>
      </p:sp>
      <p:sp>
        <p:nvSpPr>
          <p:cNvPr id="6" name="Text Placeholder 5">
            <a:extLst>
              <a:ext uri="{FF2B5EF4-FFF2-40B4-BE49-F238E27FC236}">
                <a16:creationId xmlns:a16="http://schemas.microsoft.com/office/drawing/2014/main" id="{9B1CA368-8291-47DA-87DB-784BF5D6385C}"/>
              </a:ext>
            </a:extLst>
          </p:cNvPr>
          <p:cNvSpPr>
            <a:spLocks noGrp="1"/>
          </p:cNvSpPr>
          <p:nvPr>
            <p:ph type="body" idx="1"/>
          </p:nvPr>
        </p:nvSpPr>
        <p:spPr>
          <a:xfrm>
            <a:off x="639873" y="633546"/>
            <a:ext cx="8596668" cy="3880773"/>
          </a:xfrm>
        </p:spPr>
        <p:txBody>
          <a:bodyPr vert="horz" lIns="91440" tIns="45720" rIns="91440" bIns="45720" rtlCol="0">
            <a:normAutofit/>
          </a:bodyPr>
          <a:lstStyle/>
          <a:p>
            <a:pPr>
              <a:buFont typeface="Wingdings 3" charset="2"/>
              <a:buChar char=""/>
            </a:pPr>
            <a:r>
              <a:rPr lang="en-US" sz="3600" dirty="0"/>
              <a:t>Russell et al (2012) referred to the increase in numbers of Teaching Assistants as a vital for schools, but a largely neglected, feature of modern classroom life</a:t>
            </a:r>
            <a:endParaRPr lang="en-GB" sz="3600" dirty="0"/>
          </a:p>
          <a:p>
            <a:pPr>
              <a:buFont typeface="Wingdings 3" charset="2"/>
              <a:buChar char=""/>
            </a:pPr>
            <a:endParaRPr lang="en-US" dirty="0"/>
          </a:p>
        </p:txBody>
      </p:sp>
    </p:spTree>
    <p:extLst>
      <p:ext uri="{BB962C8B-B14F-4D97-AF65-F5344CB8AC3E}">
        <p14:creationId xmlns:p14="http://schemas.microsoft.com/office/powerpoint/2010/main" val="224025680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4" name="Rectangle 23">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Shape 39">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DF47049-C050-4CB1-96D3-0AE3D4ED8D56}"/>
              </a:ext>
            </a:extLst>
          </p:cNvPr>
          <p:cNvSpPr>
            <a:spLocks noGrp="1"/>
          </p:cNvSpPr>
          <p:nvPr>
            <p:ph type="title"/>
          </p:nvPr>
        </p:nvSpPr>
        <p:spPr>
          <a:xfrm>
            <a:off x="842597" y="214923"/>
            <a:ext cx="9353118" cy="5666153"/>
          </a:xfrm>
        </p:spPr>
        <p:txBody>
          <a:bodyPr vert="horz" lIns="91440" tIns="45720" rIns="91440" bIns="45720" rtlCol="0" anchor="b">
            <a:normAutofit fontScale="90000"/>
          </a:bodyPr>
          <a:lstStyle/>
          <a:p>
            <a:pPr>
              <a:lnSpc>
                <a:spcPct val="90000"/>
              </a:lnSpc>
            </a:pPr>
            <a:r>
              <a:rPr lang="en-US" sz="4000" dirty="0">
                <a:solidFill>
                  <a:srgbClr val="FFFFFF"/>
                </a:solidFill>
              </a:rPr>
              <a:t>Florian’s in 2007 called for re-imagining how we can think of TAs and what he said was:</a:t>
            </a:r>
            <a:br>
              <a:rPr lang="en-US" sz="4000" dirty="0">
                <a:solidFill>
                  <a:srgbClr val="FFFFFF"/>
                </a:solidFill>
              </a:rPr>
            </a:br>
            <a:r>
              <a:rPr lang="en-US" sz="4000" dirty="0">
                <a:solidFill>
                  <a:srgbClr val="FFFFFF"/>
                </a:solidFill>
              </a:rPr>
              <a:t>	It is the process of providing something 	“additional to” or “different from” that 	which is “otherwise available” in school 	that defines special education provision. 	The task is not to defend what is 	“special” about this kind of provision but 	to challenge complacency about what is 	not “otherwise available.</a:t>
            </a:r>
            <a:br>
              <a:rPr lang="en-US" sz="1700" dirty="0">
                <a:solidFill>
                  <a:srgbClr val="FFFFFF"/>
                </a:solidFill>
              </a:rPr>
            </a:br>
            <a:endParaRPr lang="en-US" sz="1700" dirty="0">
              <a:solidFill>
                <a:srgbClr val="FFFFFF"/>
              </a:solidFill>
            </a:endParaRPr>
          </a:p>
        </p:txBody>
      </p:sp>
      <p:sp>
        <p:nvSpPr>
          <p:cNvPr id="7" name="Text Placeholder 6">
            <a:extLst>
              <a:ext uri="{FF2B5EF4-FFF2-40B4-BE49-F238E27FC236}">
                <a16:creationId xmlns:a16="http://schemas.microsoft.com/office/drawing/2014/main" id="{0B93A110-85D5-468B-8E8C-A2E12D79B0D8}"/>
              </a:ext>
            </a:extLst>
          </p:cNvPr>
          <p:cNvSpPr>
            <a:spLocks noGrp="1"/>
          </p:cNvSpPr>
          <p:nvPr>
            <p:ph type="body" idx="1"/>
          </p:nvPr>
        </p:nvSpPr>
        <p:spPr>
          <a:xfrm>
            <a:off x="5990967" y="5851742"/>
            <a:ext cx="6112077" cy="1186108"/>
          </a:xfrm>
        </p:spPr>
        <p:txBody>
          <a:bodyPr vert="horz" lIns="91440" tIns="45720" rIns="91440" bIns="45720" rtlCol="0" anchor="t">
            <a:normAutofit/>
          </a:bodyPr>
          <a:lstStyle/>
          <a:p>
            <a:r>
              <a:rPr lang="en-US" sz="3200" dirty="0">
                <a:solidFill>
                  <a:srgbClr val="FFFFFF">
                    <a:alpha val="70000"/>
                  </a:srgbClr>
                </a:solidFill>
              </a:rPr>
              <a:t>Florian’s (2007, p. 15)</a:t>
            </a:r>
          </a:p>
        </p:txBody>
      </p:sp>
      <p:sp>
        <p:nvSpPr>
          <p:cNvPr id="42" name="Isosceles Triangle 41">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1740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4A61-31EC-464A-A364-A9BA101DFE91}"/>
              </a:ext>
            </a:extLst>
          </p:cNvPr>
          <p:cNvSpPr>
            <a:spLocks noGrp="1"/>
          </p:cNvSpPr>
          <p:nvPr>
            <p:ph type="title"/>
          </p:nvPr>
        </p:nvSpPr>
        <p:spPr>
          <a:xfrm>
            <a:off x="804672" y="1412489"/>
            <a:ext cx="2871095" cy="2156621"/>
          </a:xfrm>
        </p:spPr>
        <p:txBody>
          <a:bodyPr anchor="t">
            <a:normAutofit/>
          </a:bodyPr>
          <a:lstStyle/>
          <a:p>
            <a:endParaRPr lang="en-GB" sz="3600">
              <a:solidFill>
                <a:srgbClr val="FFFFFF"/>
              </a:solidFill>
            </a:endParaRPr>
          </a:p>
        </p:txBody>
      </p:sp>
      <p:sp>
        <p:nvSpPr>
          <p:cNvPr id="3" name="Content Placeholder 2">
            <a:extLst>
              <a:ext uri="{FF2B5EF4-FFF2-40B4-BE49-F238E27FC236}">
                <a16:creationId xmlns:a16="http://schemas.microsoft.com/office/drawing/2014/main" id="{72A54603-E4BD-47AB-BA0C-2F7D39A3B222}"/>
              </a:ext>
            </a:extLst>
          </p:cNvPr>
          <p:cNvSpPr>
            <a:spLocks noGrp="1"/>
          </p:cNvSpPr>
          <p:nvPr>
            <p:ph sz="half" idx="1"/>
          </p:nvPr>
        </p:nvSpPr>
        <p:spPr>
          <a:xfrm>
            <a:off x="5198993" y="1412489"/>
            <a:ext cx="2926080" cy="4363844"/>
          </a:xfrm>
        </p:spPr>
        <p:txBody>
          <a:bodyPr>
            <a:normAutofit/>
          </a:bodyPr>
          <a:lstStyle/>
          <a:p>
            <a:endParaRPr lang="en-GB" sz="2000"/>
          </a:p>
        </p:txBody>
      </p:sp>
      <p:sp>
        <p:nvSpPr>
          <p:cNvPr id="4" name="Content Placeholder 3">
            <a:extLst>
              <a:ext uri="{FF2B5EF4-FFF2-40B4-BE49-F238E27FC236}">
                <a16:creationId xmlns:a16="http://schemas.microsoft.com/office/drawing/2014/main" id="{BAFEED33-EDB9-4C6F-A14C-CFCB54575379}"/>
              </a:ext>
            </a:extLst>
          </p:cNvPr>
          <p:cNvSpPr>
            <a:spLocks noGrp="1"/>
          </p:cNvSpPr>
          <p:nvPr>
            <p:ph sz="half" idx="2"/>
          </p:nvPr>
        </p:nvSpPr>
        <p:spPr>
          <a:xfrm>
            <a:off x="8451604" y="1412489"/>
            <a:ext cx="2926080" cy="4363844"/>
          </a:xfrm>
        </p:spPr>
        <p:txBody>
          <a:bodyPr>
            <a:normAutofit/>
          </a:bodyPr>
          <a:lstStyle/>
          <a:p>
            <a:endParaRPr lang="en-GB" sz="2000"/>
          </a:p>
        </p:txBody>
      </p:sp>
      <p:pic>
        <p:nvPicPr>
          <p:cNvPr id="5" name="Picture 4">
            <a:extLst>
              <a:ext uri="{FF2B5EF4-FFF2-40B4-BE49-F238E27FC236}">
                <a16:creationId xmlns:a16="http://schemas.microsoft.com/office/drawing/2014/main" id="{23890987-363E-4E66-A8C7-01E7A7FC8F90}"/>
              </a:ext>
            </a:extLst>
          </p:cNvPr>
          <p:cNvPicPr>
            <a:picLocks noChangeAspect="1"/>
          </p:cNvPicPr>
          <p:nvPr/>
        </p:nvPicPr>
        <p:blipFill rotWithShape="1">
          <a:blip r:embed="rId3"/>
          <a:srcRect l="17125" t="24222" r="17000" b="9556"/>
          <a:stretch/>
        </p:blipFill>
        <p:spPr>
          <a:xfrm>
            <a:off x="0" y="0"/>
            <a:ext cx="12192000" cy="6894148"/>
          </a:xfrm>
          <a:prstGeom prst="rect">
            <a:avLst/>
          </a:prstGeom>
        </p:spPr>
      </p:pic>
    </p:spTree>
    <p:extLst>
      <p:ext uri="{BB962C8B-B14F-4D97-AF65-F5344CB8AC3E}">
        <p14:creationId xmlns:p14="http://schemas.microsoft.com/office/powerpoint/2010/main" val="3772742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a:extLst>
              <a:ext uri="{FF2B5EF4-FFF2-40B4-BE49-F238E27FC236}">
                <a16:creationId xmlns:a16="http://schemas.microsoft.com/office/drawing/2014/main" id="{5D7049CE-33FB-458B-A7C6-5D64AB486585}"/>
              </a:ext>
            </a:extLst>
          </p:cNvPr>
          <p:cNvPicPr>
            <a:picLocks noGrp="1" noChangeAspect="1"/>
          </p:cNvPicPr>
          <p:nvPr>
            <p:ph sz="half" idx="2"/>
          </p:nvPr>
        </p:nvPicPr>
        <p:blipFill>
          <a:blip r:embed="rId3"/>
          <a:stretch>
            <a:fillRect/>
          </a:stretch>
        </p:blipFill>
        <p:spPr>
          <a:xfrm>
            <a:off x="8869470" y="1928356"/>
            <a:ext cx="2572050" cy="2572050"/>
          </a:xfrm>
          <a:prstGeom prst="rect">
            <a:avLst/>
          </a:prstGeom>
        </p:spPr>
      </p:pic>
      <p:pic>
        <p:nvPicPr>
          <p:cNvPr id="6" name="Picture 5">
            <a:extLst>
              <a:ext uri="{FF2B5EF4-FFF2-40B4-BE49-F238E27FC236}">
                <a16:creationId xmlns:a16="http://schemas.microsoft.com/office/drawing/2014/main" id="{227C62B0-0667-4F9A-8322-39178333B464}"/>
              </a:ext>
            </a:extLst>
          </p:cNvPr>
          <p:cNvPicPr>
            <a:picLocks noChangeAspect="1"/>
          </p:cNvPicPr>
          <p:nvPr/>
        </p:nvPicPr>
        <p:blipFill>
          <a:blip r:embed="rId4"/>
          <a:stretch>
            <a:fillRect/>
          </a:stretch>
        </p:blipFill>
        <p:spPr>
          <a:xfrm>
            <a:off x="9254086" y="3944277"/>
            <a:ext cx="2941320" cy="2941320"/>
          </a:xfrm>
          <a:prstGeom prst="rect">
            <a:avLst/>
          </a:prstGeom>
        </p:spPr>
      </p:pic>
      <p:pic>
        <p:nvPicPr>
          <p:cNvPr id="2052" name="Picture 4" descr="Image result for language link">
            <a:extLst>
              <a:ext uri="{FF2B5EF4-FFF2-40B4-BE49-F238E27FC236}">
                <a16:creationId xmlns:a16="http://schemas.microsoft.com/office/drawing/2014/main" id="{FB1BB97D-CD97-43F5-BDC5-1B14D8A198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48264" y="19843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7260378-9A38-4A12-918D-296964386CC6}"/>
              </a:ext>
            </a:extLst>
          </p:cNvPr>
          <p:cNvPicPr>
            <a:picLocks noChangeAspect="1"/>
          </p:cNvPicPr>
          <p:nvPr/>
        </p:nvPicPr>
        <p:blipFill>
          <a:blip r:embed="rId6"/>
          <a:stretch>
            <a:fillRect/>
          </a:stretch>
        </p:blipFill>
        <p:spPr>
          <a:xfrm>
            <a:off x="0" y="-21271"/>
            <a:ext cx="2066925" cy="2209800"/>
          </a:xfrm>
          <a:prstGeom prst="rect">
            <a:avLst/>
          </a:prstGeom>
        </p:spPr>
      </p:pic>
      <p:pic>
        <p:nvPicPr>
          <p:cNvPr id="8" name="Picture 7">
            <a:extLst>
              <a:ext uri="{FF2B5EF4-FFF2-40B4-BE49-F238E27FC236}">
                <a16:creationId xmlns:a16="http://schemas.microsoft.com/office/drawing/2014/main" id="{07A45A6F-F820-4DCA-8A00-5D50733EF6FB}"/>
              </a:ext>
            </a:extLst>
          </p:cNvPr>
          <p:cNvPicPr>
            <a:picLocks noChangeAspect="1"/>
          </p:cNvPicPr>
          <p:nvPr/>
        </p:nvPicPr>
        <p:blipFill>
          <a:blip r:embed="rId7"/>
          <a:stretch>
            <a:fillRect/>
          </a:stretch>
        </p:blipFill>
        <p:spPr>
          <a:xfrm>
            <a:off x="31242" y="5305425"/>
            <a:ext cx="2952750" cy="1552575"/>
          </a:xfrm>
          <a:prstGeom prst="rect">
            <a:avLst/>
          </a:prstGeom>
        </p:spPr>
      </p:pic>
      <p:pic>
        <p:nvPicPr>
          <p:cNvPr id="9" name="Picture 8">
            <a:extLst>
              <a:ext uri="{FF2B5EF4-FFF2-40B4-BE49-F238E27FC236}">
                <a16:creationId xmlns:a16="http://schemas.microsoft.com/office/drawing/2014/main" id="{0DE1A48D-2295-400E-9424-8BCC72894D1C}"/>
              </a:ext>
            </a:extLst>
          </p:cNvPr>
          <p:cNvPicPr>
            <a:picLocks noChangeAspect="1"/>
          </p:cNvPicPr>
          <p:nvPr/>
        </p:nvPicPr>
        <p:blipFill>
          <a:blip r:embed="rId8"/>
          <a:stretch>
            <a:fillRect/>
          </a:stretch>
        </p:blipFill>
        <p:spPr>
          <a:xfrm>
            <a:off x="85907" y="2390848"/>
            <a:ext cx="2690098" cy="2640050"/>
          </a:xfrm>
          <a:prstGeom prst="rect">
            <a:avLst/>
          </a:prstGeom>
        </p:spPr>
      </p:pic>
      <p:pic>
        <p:nvPicPr>
          <p:cNvPr id="2054" name="Picture 6" descr="Image result for rapid phonics">
            <a:extLst>
              <a:ext uri="{FF2B5EF4-FFF2-40B4-BE49-F238E27FC236}">
                <a16:creationId xmlns:a16="http://schemas.microsoft.com/office/drawing/2014/main" id="{A4209449-7C68-456A-8B4B-9F56F2B9436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46531" y="1626652"/>
            <a:ext cx="2416885" cy="255722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rapid reading">
            <a:extLst>
              <a:ext uri="{FF2B5EF4-FFF2-40B4-BE49-F238E27FC236}">
                <a16:creationId xmlns:a16="http://schemas.microsoft.com/office/drawing/2014/main" id="{A4E96A06-CDAA-42BE-8494-44403CBDF87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75668" y="-45683"/>
            <a:ext cx="4845532" cy="16573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6FB55C8-97B9-464B-B6CD-17DC7D646E85}"/>
              </a:ext>
            </a:extLst>
          </p:cNvPr>
          <p:cNvPicPr>
            <a:picLocks noChangeAspect="1"/>
          </p:cNvPicPr>
          <p:nvPr/>
        </p:nvPicPr>
        <p:blipFill>
          <a:blip r:embed="rId11"/>
          <a:stretch>
            <a:fillRect/>
          </a:stretch>
        </p:blipFill>
        <p:spPr>
          <a:xfrm>
            <a:off x="5349426" y="4532562"/>
            <a:ext cx="3648075" cy="1257300"/>
          </a:xfrm>
          <a:prstGeom prst="rect">
            <a:avLst/>
          </a:prstGeom>
        </p:spPr>
      </p:pic>
      <p:pic>
        <p:nvPicPr>
          <p:cNvPr id="2" name="Picture 1">
            <a:extLst>
              <a:ext uri="{FF2B5EF4-FFF2-40B4-BE49-F238E27FC236}">
                <a16:creationId xmlns:a16="http://schemas.microsoft.com/office/drawing/2014/main" id="{E448A889-FF7D-4724-9EF3-84CF9E901023}"/>
              </a:ext>
            </a:extLst>
          </p:cNvPr>
          <p:cNvPicPr>
            <a:picLocks noChangeAspect="1"/>
          </p:cNvPicPr>
          <p:nvPr/>
        </p:nvPicPr>
        <p:blipFill>
          <a:blip r:embed="rId12"/>
          <a:stretch>
            <a:fillRect/>
          </a:stretch>
        </p:blipFill>
        <p:spPr>
          <a:xfrm>
            <a:off x="2359246" y="127199"/>
            <a:ext cx="2324100" cy="1476375"/>
          </a:xfrm>
          <a:prstGeom prst="rect">
            <a:avLst/>
          </a:prstGeom>
        </p:spPr>
      </p:pic>
      <p:pic>
        <p:nvPicPr>
          <p:cNvPr id="3" name="Picture 2">
            <a:extLst>
              <a:ext uri="{FF2B5EF4-FFF2-40B4-BE49-F238E27FC236}">
                <a16:creationId xmlns:a16="http://schemas.microsoft.com/office/drawing/2014/main" id="{D2BB613F-F93F-4C83-B232-FF437E2144A4}"/>
              </a:ext>
            </a:extLst>
          </p:cNvPr>
          <p:cNvPicPr>
            <a:picLocks noChangeAspect="1"/>
          </p:cNvPicPr>
          <p:nvPr/>
        </p:nvPicPr>
        <p:blipFill>
          <a:blip r:embed="rId13"/>
          <a:stretch>
            <a:fillRect/>
          </a:stretch>
        </p:blipFill>
        <p:spPr>
          <a:xfrm>
            <a:off x="3018955" y="4330892"/>
            <a:ext cx="2554705" cy="2554705"/>
          </a:xfrm>
          <a:prstGeom prst="rect">
            <a:avLst/>
          </a:prstGeom>
        </p:spPr>
      </p:pic>
      <p:pic>
        <p:nvPicPr>
          <p:cNvPr id="2050" name="Picture 2" descr="Image result for speech link">
            <a:extLst>
              <a:ext uri="{FF2B5EF4-FFF2-40B4-BE49-F238E27FC236}">
                <a16:creationId xmlns:a16="http://schemas.microsoft.com/office/drawing/2014/main" id="{2D1ED31B-AC1C-49EA-8AD3-C9041BD095CC}"/>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t="30064" b="32759"/>
          <a:stretch/>
        </p:blipFill>
        <p:spPr bwMode="auto">
          <a:xfrm>
            <a:off x="5285834" y="2510647"/>
            <a:ext cx="3661219" cy="1361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857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6" name="Rectangle 25">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9" name="Text Placeholder 8">
            <a:extLst>
              <a:ext uri="{FF2B5EF4-FFF2-40B4-BE49-F238E27FC236}">
                <a16:creationId xmlns:a16="http://schemas.microsoft.com/office/drawing/2014/main" id="{28C14FB0-20DC-4F59-862A-D0C606065715}"/>
              </a:ext>
            </a:extLst>
          </p:cNvPr>
          <p:cNvSpPr>
            <a:spLocks noGrp="1"/>
          </p:cNvSpPr>
          <p:nvPr>
            <p:ph type="body" idx="1"/>
          </p:nvPr>
        </p:nvSpPr>
        <p:spPr>
          <a:xfrm>
            <a:off x="1650340" y="5666154"/>
            <a:ext cx="7766936" cy="1096899"/>
          </a:xfrm>
        </p:spPr>
        <p:txBody>
          <a:bodyPr vert="horz" lIns="91440" tIns="45720" rIns="91440" bIns="45720" rtlCol="0" anchor="t">
            <a:normAutofit/>
          </a:bodyPr>
          <a:lstStyle/>
          <a:p>
            <a:pPr algn="r"/>
            <a:r>
              <a:rPr lang="en-US" sz="2400" dirty="0">
                <a:solidFill>
                  <a:schemeClr val="tx1"/>
                </a:solidFill>
              </a:rPr>
              <a:t>Sharples et al, 2012, p12</a:t>
            </a:r>
          </a:p>
        </p:txBody>
      </p:sp>
      <p:sp>
        <p:nvSpPr>
          <p:cNvPr id="8" name="Title 7">
            <a:extLst>
              <a:ext uri="{FF2B5EF4-FFF2-40B4-BE49-F238E27FC236}">
                <a16:creationId xmlns:a16="http://schemas.microsoft.com/office/drawing/2014/main" id="{4F88E6F2-6E1A-436E-A665-371B9E6AC990}"/>
              </a:ext>
            </a:extLst>
          </p:cNvPr>
          <p:cNvSpPr>
            <a:spLocks noGrp="1"/>
          </p:cNvSpPr>
          <p:nvPr>
            <p:ph type="title"/>
          </p:nvPr>
        </p:nvSpPr>
        <p:spPr>
          <a:xfrm>
            <a:off x="842597" y="300789"/>
            <a:ext cx="8431406" cy="5365365"/>
          </a:xfrm>
        </p:spPr>
        <p:txBody>
          <a:bodyPr vert="horz" lIns="91440" tIns="45720" rIns="91440" bIns="45720" rtlCol="0" anchor="b">
            <a:normAutofit/>
          </a:bodyPr>
          <a:lstStyle/>
          <a:p>
            <a:pPr>
              <a:lnSpc>
                <a:spcPct val="90000"/>
              </a:lnSpc>
            </a:pPr>
            <a:r>
              <a:rPr lang="en-US" sz="3200" dirty="0"/>
              <a:t>TAs have become an essential component of practice (if not policy) with regard to the inclusion of pupils with SEN in mainstream schools and the delivery of interventions and booster </a:t>
            </a:r>
            <a:r>
              <a:rPr lang="en-US" sz="3200" dirty="0" err="1"/>
              <a:t>programmes</a:t>
            </a:r>
            <a:r>
              <a:rPr lang="en-US" sz="3200" dirty="0"/>
              <a:t> for literacy and numeracy. Almost all teachers will have daily contact with TAs and many have management responsibilities for TAs as well</a:t>
            </a:r>
            <a:br>
              <a:rPr lang="en-US" sz="3200" dirty="0"/>
            </a:br>
            <a:endParaRPr lang="en-US" sz="3200" dirty="0"/>
          </a:p>
        </p:txBody>
      </p:sp>
    </p:spTree>
    <p:extLst>
      <p:ext uri="{BB962C8B-B14F-4D97-AF65-F5344CB8AC3E}">
        <p14:creationId xmlns:p14="http://schemas.microsoft.com/office/powerpoint/2010/main" val="148334881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B5CB25E-0592-4741-8708-9E71F7766671}"/>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30735119-B683-4EDC-82FF-E36E29E5745A}"/>
              </a:ext>
            </a:extLst>
          </p:cNvPr>
          <p:cNvSpPr>
            <a:spLocks noGrp="1"/>
          </p:cNvSpPr>
          <p:nvPr>
            <p:ph idx="1"/>
          </p:nvPr>
        </p:nvSpPr>
        <p:spPr>
          <a:xfrm>
            <a:off x="677334" y="1270000"/>
            <a:ext cx="8596668" cy="3880773"/>
          </a:xfrm>
        </p:spPr>
        <p:txBody>
          <a:bodyPr>
            <a:normAutofit fontScale="85000" lnSpcReduction="10000"/>
          </a:bodyPr>
          <a:lstStyle/>
          <a:p>
            <a:r>
              <a:rPr lang="en-US" sz="4000" dirty="0"/>
              <a:t>“effective collaboration between teachers and TAs is pivotal to how they can plan and implement effective support for children’s learning and well-being” 	</a:t>
            </a:r>
          </a:p>
          <a:p>
            <a:pPr marL="0" indent="0">
              <a:buNone/>
            </a:pPr>
            <a:endParaRPr lang="en-US" sz="4000" dirty="0"/>
          </a:p>
          <a:p>
            <a:pPr marL="0" indent="0">
              <a:buNone/>
            </a:pPr>
            <a:r>
              <a:rPr lang="en-US" sz="4000" dirty="0"/>
              <a:t>				(DEVECCHI and ROUSE 2010, p.1) </a:t>
            </a:r>
            <a:endParaRPr lang="en-GB" sz="4000" dirty="0"/>
          </a:p>
        </p:txBody>
      </p:sp>
    </p:spTree>
    <p:extLst>
      <p:ext uri="{BB962C8B-B14F-4D97-AF65-F5344CB8AC3E}">
        <p14:creationId xmlns:p14="http://schemas.microsoft.com/office/powerpoint/2010/main" val="2554020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05089B-C685-4F1E-99CA-964D540346BF}"/>
              </a:ext>
            </a:extLst>
          </p:cNvPr>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F7967FC3-0D3F-4901-9141-B7BC70C43229}"/>
              </a:ext>
            </a:extLst>
          </p:cNvPr>
          <p:cNvPicPr>
            <a:picLocks noGrp="1" noChangeAspect="1"/>
          </p:cNvPicPr>
          <p:nvPr>
            <p:ph sz="half" idx="1"/>
          </p:nvPr>
        </p:nvPicPr>
        <p:blipFill>
          <a:blip r:embed="rId3"/>
          <a:stretch>
            <a:fillRect/>
          </a:stretch>
        </p:blipFill>
        <p:spPr>
          <a:xfrm>
            <a:off x="587718" y="3102454"/>
            <a:ext cx="5508282" cy="3084638"/>
          </a:xfrm>
          <a:prstGeom prst="rect">
            <a:avLst/>
          </a:prstGeom>
        </p:spPr>
      </p:pic>
      <p:pic>
        <p:nvPicPr>
          <p:cNvPr id="12" name="Content Placeholder 11">
            <a:extLst>
              <a:ext uri="{FF2B5EF4-FFF2-40B4-BE49-F238E27FC236}">
                <a16:creationId xmlns:a16="http://schemas.microsoft.com/office/drawing/2014/main" id="{92E6B7AA-39E0-4270-878E-61A20CFD1692}"/>
              </a:ext>
            </a:extLst>
          </p:cNvPr>
          <p:cNvPicPr>
            <a:picLocks noGrp="1" noChangeAspect="1"/>
          </p:cNvPicPr>
          <p:nvPr>
            <p:ph sz="half" idx="2"/>
          </p:nvPr>
        </p:nvPicPr>
        <p:blipFill rotWithShape="1">
          <a:blip r:embed="rId4"/>
          <a:srcRect r="3419"/>
          <a:stretch/>
        </p:blipFill>
        <p:spPr>
          <a:xfrm>
            <a:off x="4975668" y="1270000"/>
            <a:ext cx="4638347" cy="2341594"/>
          </a:xfrm>
          <a:prstGeom prst="rect">
            <a:avLst/>
          </a:prstGeom>
        </p:spPr>
      </p:pic>
      <p:sp>
        <p:nvSpPr>
          <p:cNvPr id="13" name="Rectangle 12">
            <a:extLst>
              <a:ext uri="{FF2B5EF4-FFF2-40B4-BE49-F238E27FC236}">
                <a16:creationId xmlns:a16="http://schemas.microsoft.com/office/drawing/2014/main" id="{B422D641-9AE2-4945-A33D-7A21D8568E0B}"/>
              </a:ext>
            </a:extLst>
          </p:cNvPr>
          <p:cNvSpPr/>
          <p:nvPr/>
        </p:nvSpPr>
        <p:spPr>
          <a:xfrm>
            <a:off x="6096000" y="3565199"/>
            <a:ext cx="6096000" cy="1200329"/>
          </a:xfrm>
          <a:prstGeom prst="rect">
            <a:avLst/>
          </a:prstGeom>
        </p:spPr>
        <p:txBody>
          <a:bodyPr>
            <a:spAutoFit/>
          </a:bodyPr>
          <a:lstStyle/>
          <a:p>
            <a:r>
              <a:rPr lang="en-US" dirty="0"/>
              <a:t>“TAs receive extensive training from</a:t>
            </a:r>
          </a:p>
          <a:p>
            <a:r>
              <a:rPr lang="en-US" dirty="0"/>
              <a:t>experienced trainers and/or teachers</a:t>
            </a:r>
          </a:p>
          <a:p>
            <a:r>
              <a:rPr lang="en-US" dirty="0"/>
              <a:t>(5–30 hours per intervention)”</a:t>
            </a:r>
          </a:p>
          <a:p>
            <a:r>
              <a:rPr lang="en-US" dirty="0"/>
              <a:t>				Russell et al 2005 p.5</a:t>
            </a:r>
            <a:endParaRPr lang="en-GB" dirty="0"/>
          </a:p>
        </p:txBody>
      </p:sp>
    </p:spTree>
    <p:extLst>
      <p:ext uri="{BB962C8B-B14F-4D97-AF65-F5344CB8AC3E}">
        <p14:creationId xmlns:p14="http://schemas.microsoft.com/office/powerpoint/2010/main" val="1479185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A08CEA-BC07-404D-9E07-0A0B18970BE7}"/>
              </a:ext>
            </a:extLst>
          </p:cNvPr>
          <p:cNvSpPr>
            <a:spLocks noGrp="1"/>
          </p:cNvSpPr>
          <p:nvPr>
            <p:ph type="title"/>
          </p:nvPr>
        </p:nvSpPr>
        <p:spPr>
          <a:xfrm>
            <a:off x="7395551" y="2359584"/>
            <a:ext cx="4512989" cy="2227730"/>
          </a:xfrm>
        </p:spPr>
        <p:txBody>
          <a:bodyPr vert="horz" lIns="91440" tIns="45720" rIns="91440" bIns="45720" rtlCol="0" anchor="ctr">
            <a:normAutofit fontScale="90000"/>
          </a:bodyPr>
          <a:lstStyle/>
          <a:p>
            <a:r>
              <a:rPr lang="en-US" dirty="0">
                <a:solidFill>
                  <a:schemeClr val="bg1"/>
                </a:solidFill>
              </a:rPr>
              <a:t>“Professional learning experiences, however, can have a positive impact on teachers’ motivation and effectiveness of learning” (</a:t>
            </a:r>
            <a:r>
              <a:rPr lang="en-US" dirty="0" err="1">
                <a:solidFill>
                  <a:schemeClr val="bg1"/>
                </a:solidFill>
              </a:rPr>
              <a:t>Admiraal</a:t>
            </a:r>
            <a:r>
              <a:rPr lang="en-US" dirty="0">
                <a:solidFill>
                  <a:schemeClr val="bg1"/>
                </a:solidFill>
              </a:rPr>
              <a:t> </a:t>
            </a:r>
            <a:r>
              <a:rPr lang="en-US" i="1" dirty="0">
                <a:solidFill>
                  <a:schemeClr val="bg1"/>
                </a:solidFill>
              </a:rPr>
              <a:t>et al</a:t>
            </a:r>
            <a:r>
              <a:rPr lang="en-US" dirty="0">
                <a:solidFill>
                  <a:schemeClr val="bg1"/>
                </a:solidFill>
              </a:rPr>
              <a:t>., 2016). </a:t>
            </a:r>
          </a:p>
        </p:txBody>
      </p:sp>
      <p:pic>
        <p:nvPicPr>
          <p:cNvPr id="5" name="Content Placeholder 4">
            <a:extLst>
              <a:ext uri="{FF2B5EF4-FFF2-40B4-BE49-F238E27FC236}">
                <a16:creationId xmlns:a16="http://schemas.microsoft.com/office/drawing/2014/main" id="{EDEB7B70-D23B-4436-81F3-1A6988BE15A7}"/>
              </a:ext>
            </a:extLst>
          </p:cNvPr>
          <p:cNvPicPr>
            <a:picLocks noGrp="1" noChangeAspect="1"/>
          </p:cNvPicPr>
          <p:nvPr>
            <p:ph sz="half" idx="1"/>
          </p:nvPr>
        </p:nvPicPr>
        <p:blipFill>
          <a:blip r:embed="rId3"/>
          <a:stretch>
            <a:fillRect/>
          </a:stretch>
        </p:blipFill>
        <p:spPr>
          <a:xfrm>
            <a:off x="757251" y="1930740"/>
            <a:ext cx="3856774" cy="3085419"/>
          </a:xfrm>
          <a:prstGeom prst="rect">
            <a:avLst/>
          </a:prstGeom>
        </p:spPr>
      </p:pic>
    </p:spTree>
    <p:extLst>
      <p:ext uri="{BB962C8B-B14F-4D97-AF65-F5344CB8AC3E}">
        <p14:creationId xmlns:p14="http://schemas.microsoft.com/office/powerpoint/2010/main" val="329830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5A72AE-9078-4163-AB1B-41B2C5363476}"/>
              </a:ext>
            </a:extLst>
          </p:cNvPr>
          <p:cNvSpPr>
            <a:spLocks noGrp="1"/>
          </p:cNvSpPr>
          <p:nvPr>
            <p:ph type="title"/>
          </p:nvPr>
        </p:nvSpPr>
        <p:spPr>
          <a:xfrm>
            <a:off x="835081" y="1447800"/>
            <a:ext cx="8094134" cy="3022600"/>
          </a:xfrm>
        </p:spPr>
        <p:txBody>
          <a:bodyPr>
            <a:normAutofit fontScale="90000"/>
          </a:bodyPr>
          <a:lstStyle/>
          <a:p>
            <a:r>
              <a:rPr lang="en-US" dirty="0"/>
              <a:t>…Schools are operating within already tight budgets; however, noticeable improvements in pupil outcomes can be made through the thoughtful use of existing resources, without significant additional expenditure.</a:t>
            </a:r>
            <a:br>
              <a:rPr lang="en-US" dirty="0"/>
            </a:br>
            <a:endParaRPr lang="en-GB" dirty="0"/>
          </a:p>
        </p:txBody>
      </p:sp>
      <p:sp>
        <p:nvSpPr>
          <p:cNvPr id="3" name="Content Placeholder 2">
            <a:extLst>
              <a:ext uri="{FF2B5EF4-FFF2-40B4-BE49-F238E27FC236}">
                <a16:creationId xmlns:a16="http://schemas.microsoft.com/office/drawing/2014/main" id="{6EA03559-9309-4551-A3B4-7599432BBB99}"/>
              </a:ext>
            </a:extLst>
          </p:cNvPr>
          <p:cNvSpPr>
            <a:spLocks noGrp="1"/>
          </p:cNvSpPr>
          <p:nvPr>
            <p:ph type="body" idx="1"/>
          </p:nvPr>
        </p:nvSpPr>
        <p:spPr/>
        <p:txBody>
          <a:bodyPr/>
          <a:lstStyle/>
          <a:p>
            <a:pPr lvl="4"/>
            <a:r>
              <a:rPr lang="en-US" sz="2800" dirty="0">
                <a:solidFill>
                  <a:schemeClr val="tx1"/>
                </a:solidFill>
              </a:rPr>
              <a:t>					</a:t>
            </a:r>
          </a:p>
          <a:p>
            <a:pPr lvl="4"/>
            <a:r>
              <a:rPr lang="en-US" sz="2800" dirty="0">
                <a:solidFill>
                  <a:schemeClr val="tx1"/>
                </a:solidFill>
              </a:rPr>
              <a:t>						Sharples et al, 2012, p9</a:t>
            </a:r>
          </a:p>
          <a:p>
            <a:endParaRPr lang="en-US" dirty="0"/>
          </a:p>
          <a:p>
            <a:pPr lvl="4"/>
            <a:endParaRPr lang="en-GB" dirty="0"/>
          </a:p>
        </p:txBody>
      </p:sp>
    </p:spTree>
    <p:extLst>
      <p:ext uri="{BB962C8B-B14F-4D97-AF65-F5344CB8AC3E}">
        <p14:creationId xmlns:p14="http://schemas.microsoft.com/office/powerpoint/2010/main" val="34606878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9CE1E-0EAF-4ECA-8062-AA07219BEEE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581D63E-BA6A-4887-944F-C430DB9CD554}"/>
              </a:ext>
            </a:extLst>
          </p:cNvPr>
          <p:cNvSpPr>
            <a:spLocks noGrp="1"/>
          </p:cNvSpPr>
          <p:nvPr>
            <p:ph idx="1"/>
          </p:nvPr>
        </p:nvSpPr>
        <p:spPr>
          <a:xfrm>
            <a:off x="677334" y="1270000"/>
            <a:ext cx="9838266" cy="5588000"/>
          </a:xfrm>
        </p:spPr>
        <p:txBody>
          <a:bodyPr>
            <a:normAutofit fontScale="92500" lnSpcReduction="20000"/>
          </a:bodyPr>
          <a:lstStyle/>
          <a:p>
            <a:r>
              <a:rPr lang="en-GB" dirty="0" err="1"/>
              <a:t>Admiraal</a:t>
            </a:r>
            <a:r>
              <a:rPr lang="en-GB" dirty="0"/>
              <a:t> et al</a:t>
            </a:r>
            <a:r>
              <a:rPr lang="en-US" dirty="0"/>
              <a:t>. (2010) ‘An exploration of the features of effective collaboration between teachers and teaching assistants in secondary schools’,</a:t>
            </a:r>
            <a:r>
              <a:rPr lang="en-US" i="1" dirty="0"/>
              <a:t> Support for Learning, </a:t>
            </a:r>
            <a:r>
              <a:rPr lang="en-US" dirty="0"/>
              <a:t>25(2), pp. 91-99. DOI: </a:t>
            </a:r>
            <a:r>
              <a:rPr lang="en-GB" dirty="0">
                <a:solidFill>
                  <a:srgbClr val="0070C0"/>
                </a:solidFill>
              </a:rPr>
              <a:t>10.1080/0158037X.2015.1114469</a:t>
            </a:r>
            <a:r>
              <a:rPr lang="en-GB" dirty="0"/>
              <a:t> (Accessed 22</a:t>
            </a:r>
            <a:r>
              <a:rPr lang="en-GB" baseline="30000" dirty="0"/>
              <a:t>nd</a:t>
            </a:r>
            <a:r>
              <a:rPr lang="en-GB" dirty="0"/>
              <a:t> January 2020)</a:t>
            </a:r>
          </a:p>
          <a:p>
            <a:r>
              <a:rPr lang="en-US" dirty="0"/>
              <a:t>BLATCHFORD, P., BASSETT, P., BROWN, P. and WEBSTER, R. (2009a) ‘The effect of support staff on pupil engagement and individual attention’. </a:t>
            </a:r>
            <a:r>
              <a:rPr lang="en-US" i="1" dirty="0"/>
              <a:t>British Educational Research Journal</a:t>
            </a:r>
            <a:r>
              <a:rPr lang="en-US" dirty="0"/>
              <a:t>, 35(5), pp.661–686.</a:t>
            </a:r>
            <a:endParaRPr lang="en-GB" dirty="0"/>
          </a:p>
          <a:p>
            <a:r>
              <a:rPr lang="en-US" dirty="0"/>
              <a:t>BLATCHFORD, P., BASSETT, P., BROWN, P., KOUTSOUBOU, M., MARTIN, C., RUSSELL, A., WEBSTER, R. and RUBIE-DAVIES, C. (2009b) </a:t>
            </a:r>
            <a:r>
              <a:rPr lang="en-US" i="1" dirty="0"/>
              <a:t>Deployment and Impact of Support Staff in Schools. The Impact of Support Staff in Schools (Results from Strand 2, Wave 2). </a:t>
            </a:r>
            <a:r>
              <a:rPr lang="en-US" dirty="0"/>
              <a:t>London: DCSF</a:t>
            </a:r>
            <a:endParaRPr lang="en-GB" b="1" dirty="0"/>
          </a:p>
          <a:p>
            <a:r>
              <a:rPr lang="en-US" dirty="0"/>
              <a:t>FLORIAN, L. (2007) </a:t>
            </a:r>
            <a:r>
              <a:rPr lang="en-US" dirty="0" err="1"/>
              <a:t>‘Re</a:t>
            </a:r>
            <a:r>
              <a:rPr lang="en-US" dirty="0"/>
              <a:t>-imagining special education’. </a:t>
            </a:r>
            <a:r>
              <a:rPr lang="en-US" i="1" dirty="0"/>
              <a:t>The Sage Handbook of Special Education</a:t>
            </a:r>
            <a:r>
              <a:rPr lang="en-US" dirty="0"/>
              <a:t>, London: Sage.</a:t>
            </a:r>
          </a:p>
          <a:p>
            <a:r>
              <a:rPr lang="en-GB" dirty="0"/>
              <a:t>Moran, A &amp; Abbott, L. (2010) ‘Developing inclusive schools: the pivotal role of teaching assistants in promoting inclusion in special and mainstream schools in Northern Ireland’, </a:t>
            </a:r>
            <a:r>
              <a:rPr lang="en-GB" i="1" dirty="0"/>
              <a:t>European Journal of Special Educational Needs, </a:t>
            </a:r>
            <a:r>
              <a:rPr lang="en-GB" dirty="0"/>
              <a:t>17(2), pp. 161-173. DOI: </a:t>
            </a:r>
            <a:r>
              <a:rPr lang="en-GB" dirty="0">
                <a:solidFill>
                  <a:srgbClr val="0070C0"/>
                </a:solidFill>
                <a:hlinkClick r:id="rId2">
                  <a:extLst>
                    <a:ext uri="{A12FA001-AC4F-418D-AE19-62706E023703}">
                      <ahyp:hlinkClr xmlns:ahyp="http://schemas.microsoft.com/office/drawing/2018/hyperlinkcolor" val="tx"/>
                    </a:ext>
                  </a:extLst>
                </a:hlinkClick>
              </a:rPr>
              <a:t>10.1080/08856250210129074</a:t>
            </a:r>
            <a:r>
              <a:rPr lang="en-GB" dirty="0"/>
              <a:t> (Accessed 19</a:t>
            </a:r>
            <a:r>
              <a:rPr lang="en-GB" baseline="30000" dirty="0"/>
              <a:t>th</a:t>
            </a:r>
            <a:r>
              <a:rPr lang="en-GB" dirty="0"/>
              <a:t> January 2020)</a:t>
            </a:r>
            <a:endParaRPr lang="en-US" dirty="0"/>
          </a:p>
          <a:p>
            <a:r>
              <a:rPr lang="en-US" dirty="0"/>
              <a:t>Russell, A., Webster, R. and Blatchford, P. (2012) Making the most of teaching assistants: Guidance for school leaders and teachers, Oxon: Routledge.</a:t>
            </a:r>
          </a:p>
          <a:p>
            <a:r>
              <a:rPr lang="en-US" dirty="0"/>
              <a:t>Sharples, J, Webster, R. and Blatchford, P. (2012) Making best use of teaching assistants, Oxon: Routledge</a:t>
            </a:r>
            <a:endParaRPr lang="en-GB" dirty="0"/>
          </a:p>
          <a:p>
            <a:r>
              <a:rPr lang="en-GB" dirty="0"/>
              <a:t>Warnock, M. (1978) </a:t>
            </a:r>
            <a:r>
              <a:rPr lang="en-GB" i="1" dirty="0"/>
              <a:t>Special educational needs: report of the committee of enquiry into the education of handicapped children and young people. </a:t>
            </a:r>
            <a:r>
              <a:rPr lang="en-GB" dirty="0"/>
              <a:t>London: HMSO</a:t>
            </a:r>
          </a:p>
          <a:p>
            <a:endParaRPr lang="en-GB" dirty="0"/>
          </a:p>
          <a:p>
            <a:endParaRPr lang="en-GB" dirty="0"/>
          </a:p>
        </p:txBody>
      </p:sp>
    </p:spTree>
    <p:extLst>
      <p:ext uri="{BB962C8B-B14F-4D97-AF65-F5344CB8AC3E}">
        <p14:creationId xmlns:p14="http://schemas.microsoft.com/office/powerpoint/2010/main" val="272395604"/>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44546A"/>
      </a:dk2>
      <a:lt2>
        <a:srgbClr val="E7E6E6"/>
      </a:lt2>
      <a:accent1>
        <a:srgbClr val="FF0000"/>
      </a:accent1>
      <a:accent2>
        <a:srgbClr val="C00000"/>
      </a:accent2>
      <a:accent3>
        <a:srgbClr val="EF665B"/>
      </a:accent3>
      <a:accent4>
        <a:srgbClr val="FFC000"/>
      </a:accent4>
      <a:accent5>
        <a:srgbClr val="FFFF00"/>
      </a:accent5>
      <a:accent6>
        <a:srgbClr val="FFD965"/>
      </a:accent6>
      <a:hlink>
        <a:srgbClr val="FEE599"/>
      </a:hlink>
      <a:folHlink>
        <a:srgbClr val="D4351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1380</Words>
  <Application>Microsoft Office PowerPoint</Application>
  <PresentationFormat>Widescreen</PresentationFormat>
  <Paragraphs>93</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The effective use of teaching assistants to support learners with ALN</vt:lpstr>
      <vt:lpstr>PowerPoint Presentation</vt:lpstr>
      <vt:lpstr>PowerPoint Presentation</vt:lpstr>
      <vt:lpstr>PowerPoint Presentation</vt:lpstr>
      <vt:lpstr>PowerPoint Presentation</vt:lpstr>
      <vt:lpstr>Baroness Mary Warnock</vt:lpstr>
      <vt:lpstr>Morgan and Abbott looked at the role of teaching assistants and their importance in inclusion. They support Warnock’s views in the 1978 report by stating: “In the case of mainstream schools, this means assisting with the integration of pupils with learning difficulties in regular classrooms” </vt:lpstr>
      <vt:lpstr>PowerPoint Presentation</vt:lpstr>
      <vt:lpstr>Florian’s in 2007 called for re-imagining how we can think of TAs and what he said was:  It is the process of providing something  “additional to” or “different from” that  which is “otherwise available” in school  that defines special education provision.  The task is not to defend what is  “special” about this kind of provision but  to challenge complacency about what is  not “otherwise available. </vt:lpstr>
      <vt:lpstr>PowerPoint Presentation</vt:lpstr>
      <vt:lpstr>PowerPoint Presentation</vt:lpstr>
      <vt:lpstr>TAs have become an essential component of practice (if not policy) with regard to the inclusion of pupils with SEN in mainstream schools and the delivery of interventions and booster programmes for literacy and numeracy. Almost all teachers will have daily contact with TAs and many have management responsibilities for TAs as well </vt:lpstr>
      <vt:lpstr>PowerPoint Presentation</vt:lpstr>
      <vt:lpstr>PowerPoint Presentation</vt:lpstr>
      <vt:lpstr>“Professional learning experiences, however, can have a positive impact on teachers’ motivation and effectiveness of learning” (Admiraal et al., 2016). </vt:lpstr>
      <vt:lpstr>…Schools are operating within already tight budgets; however, noticeable improvements in pupil outcomes can be made through the thoughtful use of existing resources, without significant additional expenditure.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effective use of teaching assistants to support learners with ALN</dc:title>
  <dc:creator>Samantha Smith</dc:creator>
  <cp:lastModifiedBy>Samantha Smith</cp:lastModifiedBy>
  <cp:revision>12</cp:revision>
  <dcterms:created xsi:type="dcterms:W3CDTF">2020-01-22T20:36:06Z</dcterms:created>
  <dcterms:modified xsi:type="dcterms:W3CDTF">2020-01-22T22:21:50Z</dcterms:modified>
</cp:coreProperties>
</file>