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3"/>
  </p:notesMasterIdLst>
  <p:sldIdLst>
    <p:sldId id="263" r:id="rId2"/>
    <p:sldId id="264" r:id="rId3"/>
    <p:sldId id="256" r:id="rId4"/>
    <p:sldId id="257" r:id="rId5"/>
    <p:sldId id="258" r:id="rId6"/>
    <p:sldId id="259" r:id="rId7"/>
    <p:sldId id="260" r:id="rId8"/>
    <p:sldId id="261" r:id="rId9"/>
    <p:sldId id="262" r:id="rId10"/>
    <p:sldId id="265" r:id="rId11"/>
    <p:sldId id="266" r:id="rId12"/>
  </p:sldIdLst>
  <p:sldSz cx="14630400" cy="8229600"/>
  <p:notesSz cx="8229600" cy="14630400"/>
  <p:embeddedFontLst>
    <p:embeddedFont>
      <p:font typeface="Arimo" panose="020B0604020202020204" pitchFamily="34" charset="0"/>
      <p:regular r:id="rId14"/>
    </p:embeddedFont>
    <p:embeddedFont>
      <p:font typeface="Outfit Extra Bold" pitchFamily="2" charset="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D5DFC9-0A04-9844-8BED-AFA49322BA3C}" v="9" dt="2025-11-08T11:50:05.8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76" autoAdjust="0"/>
    <p:restoredTop sz="89137" autoAdjust="0"/>
  </p:normalViewPr>
  <p:slideViewPr>
    <p:cSldViewPr snapToGrid="0" snapToObjects="1">
      <p:cViewPr varScale="1">
        <p:scale>
          <a:sx n="89" d="100"/>
          <a:sy n="89" d="100"/>
        </p:scale>
        <p:origin x="984"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63546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US" dirty="0"/>
              <a:t>References</a:t>
            </a:r>
          </a:p>
          <a:p>
            <a:endParaRPr lang="en-US" dirty="0"/>
          </a:p>
          <a:p>
            <a:endParaRPr lang="en-US" dirty="0"/>
          </a:p>
        </p:txBody>
      </p:sp>
    </p:spTree>
    <p:extLst>
      <p:ext uri="{BB962C8B-B14F-4D97-AF65-F5344CB8AC3E}">
        <p14:creationId xmlns:p14="http://schemas.microsoft.com/office/powerpoint/2010/main" val="364527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US" dirty="0"/>
          </a:p>
        </p:txBody>
      </p:sp>
    </p:spTree>
    <p:extLst>
      <p:ext uri="{BB962C8B-B14F-4D97-AF65-F5344CB8AC3E}">
        <p14:creationId xmlns:p14="http://schemas.microsoft.com/office/powerpoint/2010/main" val="1210776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FAFAFA">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Ls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A08268E-F0CC-4FC4-BB83-73AFBA90F835}"/>
              </a:ext>
            </a:extLst>
          </p:cNvPr>
          <p:cNvSpPr/>
          <p:nvPr/>
        </p:nvSpPr>
        <p:spPr>
          <a:xfrm>
            <a:off x="633834" y="1464438"/>
            <a:ext cx="13009944" cy="4524315"/>
          </a:xfrm>
          <a:prstGeom prst="rect">
            <a:avLst/>
          </a:prstGeom>
        </p:spPr>
        <p:txBody>
          <a:bodyPr wrap="square">
            <a:spAutoFit/>
          </a:bodyPr>
          <a:lstStyle/>
          <a:p>
            <a:r>
              <a:rPr lang="en-US" dirty="0"/>
              <a:t> </a:t>
            </a:r>
          </a:p>
          <a:p>
            <a:endParaRPr lang="en-US" dirty="0"/>
          </a:p>
          <a:p>
            <a:pPr algn="ctr"/>
            <a:r>
              <a:rPr lang="en-US" b="1" dirty="0" err="1">
                <a:latin typeface="Arial" panose="020B0604020202020204" pitchFamily="34" charset="0"/>
                <a:cs typeface="Arial" panose="020B0604020202020204" pitchFamily="34" charset="0"/>
              </a:rPr>
              <a:t>Programme</a:t>
            </a:r>
            <a:r>
              <a:rPr lang="en-US" b="1" dirty="0">
                <a:latin typeface="Arial" panose="020B0604020202020204" pitchFamily="34" charset="0"/>
                <a:cs typeface="Arial" panose="020B0604020202020204" pitchFamily="34" charset="0"/>
              </a:rPr>
              <a:t>: BA (Hons) Leadership and Management Skills for the Workplace</a:t>
            </a:r>
          </a:p>
          <a:p>
            <a:pPr algn="ctr"/>
            <a:endParaRPr lang="en-US" b="1"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Module: Developing and Managing Individuals and Teams</a:t>
            </a:r>
          </a:p>
          <a:p>
            <a:pPr algn="ctr"/>
            <a:r>
              <a:rPr lang="en-US" b="1" dirty="0">
                <a:latin typeface="Arial" panose="020B0604020202020204" pitchFamily="34" charset="0"/>
                <a:cs typeface="Arial" panose="020B0604020202020204" pitchFamily="34" charset="0"/>
              </a:rPr>
              <a:t>Module Code: LCLM5002</a:t>
            </a:r>
          </a:p>
          <a:p>
            <a:pPr algn="ctr"/>
            <a:r>
              <a:rPr lang="en-US" b="1" dirty="0">
                <a:latin typeface="Arial" panose="020B0604020202020204" pitchFamily="34" charset="0"/>
                <a:cs typeface="Arial" panose="020B0604020202020204" pitchFamily="34" charset="0"/>
              </a:rPr>
              <a:t>Student Name: </a:t>
            </a:r>
            <a:r>
              <a:rPr lang="en-US" b="1" dirty="0" err="1">
                <a:latin typeface="Arial" panose="020B0604020202020204" pitchFamily="34" charset="0"/>
                <a:cs typeface="Arial" panose="020B0604020202020204" pitchFamily="34" charset="0"/>
              </a:rPr>
              <a:t>Rahmia</a:t>
            </a:r>
            <a:r>
              <a:rPr lang="en-US" b="1" dirty="0">
                <a:latin typeface="Arial" panose="020B0604020202020204" pitchFamily="34" charset="0"/>
                <a:cs typeface="Arial" panose="020B0604020202020204" pitchFamily="34" charset="0"/>
              </a:rPr>
              <a:t> Sulay Kamil</a:t>
            </a:r>
          </a:p>
          <a:p>
            <a:pPr algn="ctr"/>
            <a:r>
              <a:rPr lang="en-US" b="1" dirty="0">
                <a:latin typeface="Arial" panose="020B0604020202020204" pitchFamily="34" charset="0"/>
                <a:cs typeface="Arial" panose="020B0604020202020204" pitchFamily="34" charset="0"/>
              </a:rPr>
              <a:t>Student ID:2335591</a:t>
            </a:r>
          </a:p>
          <a:p>
            <a:pPr algn="ctr"/>
            <a:r>
              <a:rPr lang="en-US" b="1" dirty="0">
                <a:latin typeface="Arial" panose="020B0604020202020204" pitchFamily="34" charset="0"/>
                <a:cs typeface="Arial" panose="020B0604020202020204" pitchFamily="34" charset="0"/>
              </a:rPr>
              <a:t>Module Lecturer :Amer Kareem</a:t>
            </a:r>
          </a:p>
          <a:p>
            <a:pPr algn="ctr"/>
            <a:r>
              <a:rPr lang="en-US" b="1" dirty="0">
                <a:latin typeface="Arial" panose="020B0604020202020204" pitchFamily="34" charset="0"/>
                <a:cs typeface="Arial" panose="020B0604020202020204" pitchFamily="34" charset="0"/>
              </a:rPr>
              <a:t>1 - Individual Presentation</a:t>
            </a:r>
          </a:p>
          <a:p>
            <a:pPr algn="ctr"/>
            <a:endParaRPr lang="en-US" b="1" dirty="0">
              <a:latin typeface="Arial" panose="020B0604020202020204" pitchFamily="34" charset="0"/>
              <a:cs typeface="Arial" panose="020B0604020202020204" pitchFamily="34" charset="0"/>
            </a:endParaRPr>
          </a:p>
          <a:p>
            <a:pPr algn="ctr"/>
            <a:r>
              <a:rPr lang="en-US" b="1" dirty="0">
                <a:latin typeface="Arial" panose="020B0604020202020204" pitchFamily="34" charset="0"/>
                <a:cs typeface="Arial" panose="020B0604020202020204" pitchFamily="34" charset="0"/>
              </a:rPr>
              <a:t>Topic: Effective Recruitment and Selection Process for Tesco’s Business Transformation Project</a:t>
            </a:r>
          </a:p>
          <a:p>
            <a:pPr algn="ctr"/>
            <a:endParaRPr lang="en-US" b="1" dirty="0">
              <a:latin typeface="Arial" panose="020B0604020202020204" pitchFamily="34" charset="0"/>
              <a:cs typeface="Arial" panose="020B0604020202020204" pitchFamily="34" charset="0"/>
            </a:endParaRPr>
          </a:p>
          <a:p>
            <a:pPr algn="ctr"/>
            <a:endParaRPr lang="en-US" b="1" dirty="0">
              <a:latin typeface="Arial" panose="020B0604020202020204" pitchFamily="34" charset="0"/>
              <a:cs typeface="Arial" panose="020B0604020202020204" pitchFamily="34" charset="0"/>
            </a:endParaRPr>
          </a:p>
          <a:p>
            <a:pPr algn="ctr"/>
            <a:endParaRPr lang="en-US" b="1" dirty="0">
              <a:latin typeface="Arial" panose="020B0604020202020204" pitchFamily="34" charset="0"/>
              <a:cs typeface="Arial" panose="020B0604020202020204" pitchFamily="34" charset="0"/>
            </a:endParaRPr>
          </a:p>
          <a:p>
            <a:r>
              <a:rPr lang="en-US" dirty="0"/>
              <a:t> </a:t>
            </a:r>
          </a:p>
        </p:txBody>
      </p:sp>
      <p:pic>
        <p:nvPicPr>
          <p:cNvPr id="7" name="Picture 6">
            <a:extLst>
              <a:ext uri="{FF2B5EF4-FFF2-40B4-BE49-F238E27FC236}">
                <a16:creationId xmlns:a16="http://schemas.microsoft.com/office/drawing/2014/main" id="{242D0901-C5A3-4EE8-B3C2-E28DDD49762B}"/>
              </a:ext>
            </a:extLst>
          </p:cNvPr>
          <p:cNvPicPr/>
          <p:nvPr/>
        </p:nvPicPr>
        <p:blipFill>
          <a:blip r:embed="rId2">
            <a:extLst>
              <a:ext uri="{28A0092B-C50C-407E-A947-70E740481C1C}">
                <a14:useLocalDpi xmlns:a14="http://schemas.microsoft.com/office/drawing/2010/main" val="0"/>
              </a:ext>
            </a:extLst>
          </a:blip>
          <a:stretch>
            <a:fillRect/>
          </a:stretch>
        </p:blipFill>
        <p:spPr>
          <a:xfrm>
            <a:off x="4069887" y="294913"/>
            <a:ext cx="2809875" cy="1181100"/>
          </a:xfrm>
          <a:prstGeom prst="rect">
            <a:avLst/>
          </a:prstGeom>
        </p:spPr>
      </p:pic>
    </p:spTree>
    <p:extLst>
      <p:ext uri="{BB962C8B-B14F-4D97-AF65-F5344CB8AC3E}">
        <p14:creationId xmlns:p14="http://schemas.microsoft.com/office/powerpoint/2010/main" val="35450888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17E1129-C2EA-4054-8860-1B219B1F9682}"/>
              </a:ext>
            </a:extLst>
          </p:cNvPr>
          <p:cNvSpPr/>
          <p:nvPr/>
        </p:nvSpPr>
        <p:spPr>
          <a:xfrm>
            <a:off x="2118167" y="983848"/>
            <a:ext cx="9826906" cy="5563831"/>
          </a:xfrm>
          <a:prstGeom prst="rect">
            <a:avLst/>
          </a:prstGeom>
        </p:spPr>
        <p:txBody>
          <a:bodyPr wrap="square">
            <a:spAutoFit/>
          </a:bodyPr>
          <a:lstStyle/>
          <a:p>
            <a:pPr algn="just">
              <a:lnSpc>
                <a:spcPct val="150000"/>
              </a:lnSpc>
            </a:pPr>
            <a:r>
              <a:rPr lang="en-US" sz="2400" b="1" dirty="0">
                <a:latin typeface="Arial" panose="020B0604020202020204" pitchFamily="34" charset="0"/>
                <a:cs typeface="Arial" panose="020B0604020202020204" pitchFamily="34" charset="0"/>
              </a:rPr>
              <a:t>Table of Contents (Slide Structure)</a:t>
            </a:r>
          </a:p>
          <a:p>
            <a:pPr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Title Page……………………………………………………………………1</a:t>
            </a:r>
          </a:p>
          <a:p>
            <a:pPr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Table of Contents………………………………………………...…………2</a:t>
            </a:r>
          </a:p>
          <a:p>
            <a:pPr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Introduction…………………….……………………………………………4</a:t>
            </a:r>
          </a:p>
          <a:p>
            <a:pPr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Recruitment Process……………………………………………………….5</a:t>
            </a:r>
          </a:p>
          <a:p>
            <a:pPr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Types of Interviews…………………………………………………………6</a:t>
            </a:r>
          </a:p>
          <a:p>
            <a:pPr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Questioning Techniques……………………………………………………7</a:t>
            </a:r>
          </a:p>
          <a:p>
            <a:pPr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Face-to-Face Interview vs Online Interview……………………………..8</a:t>
            </a:r>
          </a:p>
          <a:p>
            <a:pPr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Conclusion…………………………………………………………………..9</a:t>
            </a:r>
          </a:p>
          <a:p>
            <a:pPr algn="just">
              <a:lnSpc>
                <a:spcPct val="150000"/>
              </a:lnSpc>
              <a:buFont typeface="Arial" panose="020B0604020202020204" pitchFamily="34" charset="0"/>
              <a:buChar char="•"/>
            </a:pPr>
            <a:r>
              <a:rPr lang="en-US" sz="2400" dirty="0">
                <a:latin typeface="Arial" panose="020B0604020202020204" pitchFamily="34" charset="0"/>
                <a:cs typeface="Arial" panose="020B0604020202020204" pitchFamily="34" charset="0"/>
              </a:rPr>
              <a:t>Reference List…………………..…………………………………………10</a:t>
            </a:r>
          </a:p>
        </p:txBody>
      </p:sp>
    </p:spTree>
    <p:extLst>
      <p:ext uri="{BB962C8B-B14F-4D97-AF65-F5344CB8AC3E}">
        <p14:creationId xmlns:p14="http://schemas.microsoft.com/office/powerpoint/2010/main" val="1839235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1101209"/>
            <a:ext cx="7556421" cy="2835116"/>
          </a:xfrm>
          <a:prstGeom prst="rect">
            <a:avLst/>
          </a:prstGeom>
          <a:noFill/>
          <a:ln/>
        </p:spPr>
        <p:txBody>
          <a:bodyPr wrap="square" lIns="0" tIns="0" rIns="0" bIns="0" rtlCol="0" anchor="t"/>
          <a:lstStyle/>
          <a:p>
            <a:pPr marL="0" indent="0" algn="l">
              <a:lnSpc>
                <a:spcPts val="5550"/>
              </a:lnSpc>
              <a:buNone/>
            </a:pPr>
            <a:r>
              <a:rPr lang="en-US" sz="3600" b="1" dirty="0">
                <a:solidFill>
                  <a:srgbClr val="231971"/>
                </a:solidFill>
                <a:latin typeface="Outfit Extra Bold" pitchFamily="34" charset="0"/>
                <a:ea typeface="Outfit Extra Bold" pitchFamily="34" charset="-122"/>
                <a:cs typeface="Outfit Extra Bold" pitchFamily="34" charset="-120"/>
              </a:rPr>
              <a:t>Effective Recruitment and Selection Process for Tesco's Business Transformation Project</a:t>
            </a:r>
            <a:endParaRPr lang="en-US" sz="3600" dirty="0"/>
          </a:p>
        </p:txBody>
      </p:sp>
      <p:sp>
        <p:nvSpPr>
          <p:cNvPr id="4" name="Text 1"/>
          <p:cNvSpPr/>
          <p:nvPr/>
        </p:nvSpPr>
        <p:spPr>
          <a:xfrm>
            <a:off x="6280190" y="3936325"/>
            <a:ext cx="7556421" cy="992863"/>
          </a:xfrm>
          <a:prstGeom prst="rect">
            <a:avLst/>
          </a:prstGeom>
          <a:noFill/>
          <a:ln/>
        </p:spPr>
        <p:txBody>
          <a:bodyPr wrap="square" lIns="0" tIns="0" rIns="0" bIns="0" rtlCol="0" anchor="t"/>
          <a:lstStyle/>
          <a:p>
            <a:pPr marL="0" indent="0" algn="l">
              <a:lnSpc>
                <a:spcPts val="2850"/>
              </a:lnSpc>
              <a:buNone/>
            </a:pPr>
            <a:r>
              <a:rPr lang="en-US" sz="1750" dirty="0">
                <a:solidFill>
                  <a:srgbClr val="2A2742"/>
                </a:solidFill>
                <a:latin typeface="Arimo" pitchFamily="34" charset="0"/>
                <a:ea typeface="Arimo" pitchFamily="34" charset="-122"/>
                <a:cs typeface="Arimo" pitchFamily="34" charset="-120"/>
              </a:rPr>
              <a:t>A strategic overview for HR professionals and project managers on optimizing candidate selection to drive successful organizational change.</a:t>
            </a:r>
            <a:endParaRPr lang="en-US" sz="1750" dirty="0"/>
          </a:p>
        </p:txBody>
      </p:sp>
      <p:sp>
        <p:nvSpPr>
          <p:cNvPr id="5" name="Text 2"/>
          <p:cNvSpPr/>
          <p:nvPr/>
        </p:nvSpPr>
        <p:spPr>
          <a:xfrm>
            <a:off x="6620351" y="5143500"/>
            <a:ext cx="7216259" cy="1729621"/>
          </a:xfrm>
          <a:prstGeom prst="rect">
            <a:avLst/>
          </a:prstGeom>
          <a:noFill/>
          <a:ln/>
        </p:spPr>
        <p:txBody>
          <a:bodyPr wrap="square" lIns="0" tIns="0" rIns="0" bIns="0" rtlCol="0" anchor="t"/>
          <a:lstStyle/>
          <a:p>
            <a:pPr marL="0" indent="0" algn="l">
              <a:lnSpc>
                <a:spcPts val="3550"/>
              </a:lnSpc>
              <a:buNone/>
            </a:pPr>
            <a:r>
              <a:rPr lang="en-US" sz="2200" dirty="0">
                <a:solidFill>
                  <a:srgbClr val="2A2742"/>
                </a:solidFill>
                <a:latin typeface="Arimo" pitchFamily="34" charset="0"/>
                <a:ea typeface="Arimo" pitchFamily="34" charset="-122"/>
                <a:cs typeface="Arimo" pitchFamily="34" charset="-120"/>
              </a:rPr>
              <a:t>"Good recruitment allows the selection of the right individuals for the right job, ensuring alignment with corporate values of customer service and teamwork."</a:t>
            </a:r>
            <a:endParaRPr lang="en-US" sz="2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90932" y="621625"/>
            <a:ext cx="3288030" cy="335399"/>
          </a:xfrm>
          <a:prstGeom prst="rect">
            <a:avLst/>
          </a:prstGeom>
          <a:noFill/>
          <a:ln/>
        </p:spPr>
        <p:txBody>
          <a:bodyPr wrap="none" lIns="0" tIns="0" rIns="0" bIns="0" rtlCol="0" anchor="t"/>
          <a:lstStyle/>
          <a:p>
            <a:pPr marL="0" indent="0" algn="l">
              <a:lnSpc>
                <a:spcPts val="2600"/>
              </a:lnSpc>
              <a:buNone/>
            </a:pPr>
            <a:r>
              <a:rPr lang="en-US" sz="2100" b="1" dirty="0">
                <a:solidFill>
                  <a:srgbClr val="231971"/>
                </a:solidFill>
                <a:latin typeface="Outfit Extra Bold" pitchFamily="34" charset="0"/>
                <a:ea typeface="Outfit Extra Bold" pitchFamily="34" charset="-122"/>
                <a:cs typeface="Outfit Extra Bold" pitchFamily="34" charset="-120"/>
              </a:rPr>
              <a:t>Chapter 1: The Foundation</a:t>
            </a:r>
            <a:endParaRPr lang="en-US" sz="2100" dirty="0"/>
          </a:p>
        </p:txBody>
      </p:sp>
      <p:sp>
        <p:nvSpPr>
          <p:cNvPr id="3" name="Text 1"/>
          <p:cNvSpPr/>
          <p:nvPr/>
        </p:nvSpPr>
        <p:spPr>
          <a:xfrm>
            <a:off x="790932" y="1278969"/>
            <a:ext cx="13048536" cy="2683669"/>
          </a:xfrm>
          <a:prstGeom prst="rect">
            <a:avLst/>
          </a:prstGeom>
          <a:noFill/>
          <a:ln/>
        </p:spPr>
        <p:txBody>
          <a:bodyPr wrap="square" lIns="0" tIns="0" rIns="0" bIns="0" rtlCol="0" anchor="t"/>
          <a:lstStyle/>
          <a:p>
            <a:pPr marL="0" indent="0" algn="l">
              <a:lnSpc>
                <a:spcPts val="10550"/>
              </a:lnSpc>
              <a:buNone/>
            </a:pPr>
            <a:r>
              <a:rPr lang="en-US" sz="4000" b="1" dirty="0">
                <a:solidFill>
                  <a:srgbClr val="231971"/>
                </a:solidFill>
                <a:latin typeface="Outfit Extra Bold" pitchFamily="34" charset="0"/>
                <a:ea typeface="Outfit Extra Bold" pitchFamily="34" charset="-122"/>
                <a:cs typeface="Outfit Extra Bold" pitchFamily="34" charset="-120"/>
              </a:rPr>
              <a:t>Strategic Recruitment: Setting the Standard</a:t>
            </a:r>
            <a:endParaRPr lang="en-US" sz="4000" dirty="0"/>
          </a:p>
        </p:txBody>
      </p:sp>
      <p:sp>
        <p:nvSpPr>
          <p:cNvPr id="4" name="Text 2"/>
          <p:cNvSpPr/>
          <p:nvPr/>
        </p:nvSpPr>
        <p:spPr>
          <a:xfrm>
            <a:off x="790932" y="3263029"/>
            <a:ext cx="13048536" cy="2051684"/>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Tesco, as one of the UK’s largest retailers, relies on robust recruitment to staff its extensive operations and supply chain. For the current business transformation, we must formalize our approach to identify individuals who embody our values and possess the necessary technical skills (Ivanov, Tsipoulanidis &amp; Schönberger 2021).</a:t>
            </a:r>
            <a:endParaRPr lang="en-US" sz="1650" dirty="0"/>
          </a:p>
        </p:txBody>
      </p:sp>
      <p:sp>
        <p:nvSpPr>
          <p:cNvPr id="7" name="Text 5"/>
          <p:cNvSpPr/>
          <p:nvPr/>
        </p:nvSpPr>
        <p:spPr>
          <a:xfrm>
            <a:off x="1127522" y="4980502"/>
            <a:ext cx="3220283" cy="1223368"/>
          </a:xfrm>
          <a:prstGeom prst="rect">
            <a:avLst/>
          </a:prstGeom>
          <a:noFill/>
          <a:ln/>
        </p:spPr>
        <p:txBody>
          <a:bodyPr wrap="none" lIns="0" tIns="0" rIns="0" bIns="0" rtlCol="0" anchor="t"/>
          <a:lstStyle/>
          <a:p>
            <a:pPr marL="0" indent="0" algn="l">
              <a:lnSpc>
                <a:spcPts val="3150"/>
              </a:lnSpc>
              <a:buNone/>
            </a:pPr>
            <a:r>
              <a:rPr lang="en-US" sz="2500" b="1" dirty="0">
                <a:solidFill>
                  <a:srgbClr val="2A2742"/>
                </a:solidFill>
                <a:latin typeface="Outfit Extra Bold" pitchFamily="34" charset="0"/>
                <a:ea typeface="Outfit Extra Bold" pitchFamily="34" charset="-122"/>
                <a:cs typeface="Outfit Extra Bold" pitchFamily="34" charset="-120"/>
              </a:rPr>
              <a:t>The Core Objective</a:t>
            </a:r>
            <a:endParaRPr lang="en-US" sz="2500" dirty="0"/>
          </a:p>
        </p:txBody>
      </p:sp>
      <p:sp>
        <p:nvSpPr>
          <p:cNvPr id="8" name="Text 6"/>
          <p:cNvSpPr/>
          <p:nvPr/>
        </p:nvSpPr>
        <p:spPr>
          <a:xfrm>
            <a:off x="1127522" y="5556171"/>
            <a:ext cx="5835134" cy="1806535"/>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To secure capable and motivated candidates who will reduce employee turnover and enhance job satisfaction within the new project structure (Gruneberg 2014).</a:t>
            </a:r>
            <a:endParaRPr lang="en-US" sz="1650" dirty="0"/>
          </a:p>
        </p:txBody>
      </p:sp>
      <p:sp>
        <p:nvSpPr>
          <p:cNvPr id="11" name="Text 9"/>
          <p:cNvSpPr/>
          <p:nvPr/>
        </p:nvSpPr>
        <p:spPr>
          <a:xfrm>
            <a:off x="7759065" y="4980502"/>
            <a:ext cx="3220283" cy="1223368"/>
          </a:xfrm>
          <a:prstGeom prst="rect">
            <a:avLst/>
          </a:prstGeom>
          <a:noFill/>
          <a:ln/>
        </p:spPr>
        <p:txBody>
          <a:bodyPr wrap="none" lIns="0" tIns="0" rIns="0" bIns="0" rtlCol="0" anchor="t"/>
          <a:lstStyle/>
          <a:p>
            <a:pPr marL="0" indent="0" algn="l">
              <a:lnSpc>
                <a:spcPts val="3150"/>
              </a:lnSpc>
              <a:buNone/>
            </a:pPr>
            <a:r>
              <a:rPr lang="en-US" sz="2500" b="1" dirty="0">
                <a:solidFill>
                  <a:srgbClr val="2A2742"/>
                </a:solidFill>
                <a:latin typeface="Outfit Extra Bold" pitchFamily="34" charset="0"/>
                <a:ea typeface="Outfit Extra Bold" pitchFamily="34" charset="-122"/>
                <a:cs typeface="Outfit Extra Bold" pitchFamily="34" charset="-120"/>
              </a:rPr>
              <a:t>Role of Recruitment</a:t>
            </a:r>
            <a:endParaRPr lang="en-US" sz="2500" dirty="0"/>
          </a:p>
        </p:txBody>
      </p:sp>
      <p:sp>
        <p:nvSpPr>
          <p:cNvPr id="12" name="Text 10"/>
          <p:cNvSpPr/>
          <p:nvPr/>
        </p:nvSpPr>
        <p:spPr>
          <a:xfrm>
            <a:off x="7759065" y="5556171"/>
            <a:ext cx="5835253" cy="1806535"/>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The process of systematically identifying, attracting, and employing the most suitable candidates to fill vacant positions (Parry 2020).</a:t>
            </a:r>
            <a:endParaRPr lang="en-US" sz="16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706160"/>
            <a:ext cx="2268260" cy="283488"/>
          </a:xfrm>
          <a:prstGeom prst="rect">
            <a:avLst/>
          </a:prstGeom>
          <a:noFill/>
          <a:ln/>
        </p:spPr>
        <p:txBody>
          <a:bodyPr wrap="none" lIns="0" tIns="0" rIns="0" bIns="0" rtlCol="0" anchor="t"/>
          <a:lstStyle/>
          <a:p>
            <a:pPr marL="0" indent="0" algn="l">
              <a:lnSpc>
                <a:spcPts val="2200"/>
              </a:lnSpc>
              <a:buNone/>
            </a:pPr>
            <a:r>
              <a:rPr lang="en-US" sz="1750" b="1" dirty="0">
                <a:solidFill>
                  <a:srgbClr val="231971"/>
                </a:solidFill>
                <a:latin typeface="Outfit Extra Bold" pitchFamily="34" charset="0"/>
                <a:ea typeface="Outfit Extra Bold" pitchFamily="34" charset="-122"/>
                <a:cs typeface="Outfit Extra Bold" pitchFamily="34" charset="-120"/>
              </a:rPr>
              <a:t>Recruitment Phase</a:t>
            </a:r>
            <a:endParaRPr lang="en-US" sz="1750" dirty="0"/>
          </a:p>
        </p:txBody>
      </p:sp>
      <p:sp>
        <p:nvSpPr>
          <p:cNvPr id="4" name="Text 1"/>
          <p:cNvSpPr/>
          <p:nvPr/>
        </p:nvSpPr>
        <p:spPr>
          <a:xfrm>
            <a:off x="793790" y="1062157"/>
            <a:ext cx="5672495" cy="453628"/>
          </a:xfrm>
          <a:prstGeom prst="rect">
            <a:avLst/>
          </a:prstGeom>
          <a:noFill/>
          <a:ln/>
        </p:spPr>
        <p:txBody>
          <a:bodyPr wrap="none" lIns="0" tIns="0" rIns="0" bIns="0" rtlCol="0" anchor="t"/>
          <a:lstStyle/>
          <a:p>
            <a:pPr marL="0" indent="0" algn="l">
              <a:lnSpc>
                <a:spcPts val="3550"/>
              </a:lnSpc>
              <a:buNone/>
            </a:pPr>
            <a:r>
              <a:rPr lang="en-US" sz="2850" b="1" dirty="0">
                <a:solidFill>
                  <a:srgbClr val="231971"/>
                </a:solidFill>
                <a:latin typeface="Outfit Extra Bold" pitchFamily="34" charset="0"/>
                <a:ea typeface="Outfit Extra Bold" pitchFamily="34" charset="-122"/>
                <a:cs typeface="Outfit Extra Bold" pitchFamily="34" charset="-120"/>
              </a:rPr>
              <a:t>Three Pillars of Candidate Clarity</a:t>
            </a:r>
            <a:endParaRPr lang="en-US" sz="2850" dirty="0"/>
          </a:p>
        </p:txBody>
      </p:sp>
      <p:sp>
        <p:nvSpPr>
          <p:cNvPr id="5" name="Text 2"/>
          <p:cNvSpPr/>
          <p:nvPr/>
        </p:nvSpPr>
        <p:spPr>
          <a:xfrm>
            <a:off x="793790" y="1787962"/>
            <a:ext cx="7556421" cy="580549"/>
          </a:xfrm>
          <a:prstGeom prst="rect">
            <a:avLst/>
          </a:prstGeom>
          <a:noFill/>
          <a:ln/>
        </p:spPr>
        <p:txBody>
          <a:bodyPr wrap="square" lIns="0" tIns="0" rIns="0" bIns="0" rtlCol="0" anchor="t"/>
          <a:lstStyle/>
          <a:p>
            <a:pPr marL="0" indent="0" algn="l">
              <a:lnSpc>
                <a:spcPts val="2250"/>
              </a:lnSpc>
              <a:buNone/>
            </a:pPr>
            <a:r>
              <a:rPr lang="en-US" sz="1400" dirty="0">
                <a:solidFill>
                  <a:srgbClr val="2A2742"/>
                </a:solidFill>
                <a:latin typeface="Arimo" pitchFamily="34" charset="0"/>
                <a:ea typeface="Arimo" pitchFamily="34" charset="-122"/>
                <a:cs typeface="Arimo" pitchFamily="34" charset="-120"/>
              </a:rPr>
              <a:t>A clear definition of roles ensures fairness, uniformity, and precision in the selection process, which is critical for complex transformation projects.</a:t>
            </a:r>
            <a:endParaRPr lang="en-US" sz="1400" dirty="0"/>
          </a:p>
        </p:txBody>
      </p:sp>
      <p:sp>
        <p:nvSpPr>
          <p:cNvPr id="8" name="Text 4"/>
          <p:cNvSpPr/>
          <p:nvPr/>
        </p:nvSpPr>
        <p:spPr>
          <a:xfrm>
            <a:off x="1701046" y="2754035"/>
            <a:ext cx="2268260" cy="283488"/>
          </a:xfrm>
          <a:prstGeom prst="rect">
            <a:avLst/>
          </a:prstGeom>
          <a:noFill/>
          <a:ln/>
        </p:spPr>
        <p:txBody>
          <a:bodyPr wrap="none" lIns="0" tIns="0" rIns="0" bIns="0" rtlCol="0" anchor="t"/>
          <a:lstStyle/>
          <a:p>
            <a:pPr marL="0" indent="0" algn="l">
              <a:lnSpc>
                <a:spcPts val="2200"/>
              </a:lnSpc>
              <a:buNone/>
            </a:pPr>
            <a:r>
              <a:rPr lang="en-US" sz="1750" b="1" dirty="0">
                <a:solidFill>
                  <a:srgbClr val="2A2742"/>
                </a:solidFill>
                <a:latin typeface="Outfit Extra Bold" pitchFamily="34" charset="0"/>
                <a:ea typeface="Outfit Extra Bold" pitchFamily="34" charset="-122"/>
                <a:cs typeface="Outfit Extra Bold" pitchFamily="34" charset="-120"/>
              </a:rPr>
              <a:t>1. Job Analysis</a:t>
            </a:r>
            <a:endParaRPr lang="en-US" sz="1750" dirty="0"/>
          </a:p>
        </p:txBody>
      </p:sp>
      <p:sp>
        <p:nvSpPr>
          <p:cNvPr id="9" name="Text 5"/>
          <p:cNvSpPr/>
          <p:nvPr/>
        </p:nvSpPr>
        <p:spPr>
          <a:xfrm>
            <a:off x="1701046" y="3146346"/>
            <a:ext cx="6649164" cy="870823"/>
          </a:xfrm>
          <a:prstGeom prst="rect">
            <a:avLst/>
          </a:prstGeom>
          <a:noFill/>
          <a:ln/>
        </p:spPr>
        <p:txBody>
          <a:bodyPr wrap="square" lIns="0" tIns="0" rIns="0" bIns="0" rtlCol="0" anchor="t"/>
          <a:lstStyle/>
          <a:p>
            <a:pPr marL="0" indent="0" algn="l">
              <a:lnSpc>
                <a:spcPts val="2250"/>
              </a:lnSpc>
              <a:buNone/>
            </a:pPr>
            <a:r>
              <a:rPr lang="en-US" sz="1400" dirty="0">
                <a:solidFill>
                  <a:srgbClr val="2A2742"/>
                </a:solidFill>
                <a:latin typeface="Arimo" pitchFamily="34" charset="0"/>
                <a:ea typeface="Arimo" pitchFamily="34" charset="-122"/>
                <a:cs typeface="Arimo" pitchFamily="34" charset="-120"/>
              </a:rPr>
              <a:t>Determines job duties, responsibilities, and essential skills. For a Project Manager role, critical analysis focuses on </a:t>
            </a:r>
            <a:r>
              <a:rPr lang="en-US" sz="1400" b="1" dirty="0">
                <a:solidFill>
                  <a:srgbClr val="2A2742"/>
                </a:solidFill>
                <a:latin typeface="Arimo" pitchFamily="34" charset="0"/>
                <a:ea typeface="Arimo" pitchFamily="34" charset="-122"/>
                <a:cs typeface="Arimo" pitchFamily="34" charset="-120"/>
              </a:rPr>
              <a:t>leadership, communication, and decision-making</a:t>
            </a:r>
            <a:r>
              <a:rPr lang="en-US" sz="1400" dirty="0">
                <a:solidFill>
                  <a:srgbClr val="2A2742"/>
                </a:solidFill>
                <a:latin typeface="Arimo" pitchFamily="34" charset="0"/>
                <a:ea typeface="Arimo" pitchFamily="34" charset="-122"/>
                <a:cs typeface="Arimo" pitchFamily="34" charset="-120"/>
              </a:rPr>
              <a:t> abilities (Englund &amp; Bucero 2019).</a:t>
            </a:r>
            <a:endParaRPr lang="en-US" sz="1400" dirty="0"/>
          </a:p>
        </p:txBody>
      </p:sp>
      <p:sp>
        <p:nvSpPr>
          <p:cNvPr id="12" name="Text 7"/>
          <p:cNvSpPr/>
          <p:nvPr/>
        </p:nvSpPr>
        <p:spPr>
          <a:xfrm>
            <a:off x="1701046" y="4561523"/>
            <a:ext cx="2268260" cy="283488"/>
          </a:xfrm>
          <a:prstGeom prst="rect">
            <a:avLst/>
          </a:prstGeom>
          <a:noFill/>
          <a:ln/>
        </p:spPr>
        <p:txBody>
          <a:bodyPr wrap="none" lIns="0" tIns="0" rIns="0" bIns="0" rtlCol="0" anchor="t"/>
          <a:lstStyle/>
          <a:p>
            <a:pPr marL="0" indent="0" algn="l">
              <a:lnSpc>
                <a:spcPts val="2200"/>
              </a:lnSpc>
              <a:buNone/>
            </a:pPr>
            <a:r>
              <a:rPr lang="en-US" sz="1750" b="1" dirty="0">
                <a:solidFill>
                  <a:srgbClr val="2A2742"/>
                </a:solidFill>
                <a:latin typeface="Outfit Extra Bold" pitchFamily="34" charset="0"/>
                <a:ea typeface="Outfit Extra Bold" pitchFamily="34" charset="-122"/>
                <a:cs typeface="Outfit Extra Bold" pitchFamily="34" charset="-120"/>
              </a:rPr>
              <a:t>2. Job Description</a:t>
            </a:r>
            <a:endParaRPr lang="en-US" sz="1750" dirty="0"/>
          </a:p>
        </p:txBody>
      </p:sp>
      <p:sp>
        <p:nvSpPr>
          <p:cNvPr id="13" name="Text 8"/>
          <p:cNvSpPr/>
          <p:nvPr/>
        </p:nvSpPr>
        <p:spPr>
          <a:xfrm>
            <a:off x="1701046" y="4953833"/>
            <a:ext cx="6649164" cy="580549"/>
          </a:xfrm>
          <a:prstGeom prst="rect">
            <a:avLst/>
          </a:prstGeom>
          <a:noFill/>
          <a:ln/>
        </p:spPr>
        <p:txBody>
          <a:bodyPr wrap="square" lIns="0" tIns="0" rIns="0" bIns="0" rtlCol="0" anchor="t"/>
          <a:lstStyle/>
          <a:p>
            <a:pPr marL="0" indent="0" algn="l">
              <a:lnSpc>
                <a:spcPts val="2250"/>
              </a:lnSpc>
              <a:buNone/>
            </a:pPr>
            <a:r>
              <a:rPr lang="en-US" sz="1400" dirty="0">
                <a:solidFill>
                  <a:srgbClr val="2A2742"/>
                </a:solidFill>
                <a:latin typeface="Arimo" pitchFamily="34" charset="0"/>
                <a:ea typeface="Arimo" pitchFamily="34" charset="-122"/>
                <a:cs typeface="Arimo" pitchFamily="34" charset="-120"/>
              </a:rPr>
              <a:t>A definitive list of tasks and goals. This aids potential applicants in understanding the full scope of what is required in the transformation project.</a:t>
            </a:r>
            <a:endParaRPr lang="en-US" sz="1400" dirty="0"/>
          </a:p>
        </p:txBody>
      </p:sp>
      <p:sp>
        <p:nvSpPr>
          <p:cNvPr id="16" name="Text 10"/>
          <p:cNvSpPr/>
          <p:nvPr/>
        </p:nvSpPr>
        <p:spPr>
          <a:xfrm>
            <a:off x="1701046" y="6078736"/>
            <a:ext cx="2415897" cy="283488"/>
          </a:xfrm>
          <a:prstGeom prst="rect">
            <a:avLst/>
          </a:prstGeom>
          <a:noFill/>
          <a:ln/>
        </p:spPr>
        <p:txBody>
          <a:bodyPr wrap="none" lIns="0" tIns="0" rIns="0" bIns="0" rtlCol="0" anchor="t"/>
          <a:lstStyle/>
          <a:p>
            <a:pPr marL="0" indent="0" algn="l">
              <a:lnSpc>
                <a:spcPts val="2200"/>
              </a:lnSpc>
              <a:buNone/>
            </a:pPr>
            <a:r>
              <a:rPr lang="en-US" sz="1750" b="1" dirty="0">
                <a:solidFill>
                  <a:srgbClr val="2A2742"/>
                </a:solidFill>
                <a:latin typeface="Outfit Extra Bold" pitchFamily="34" charset="0"/>
                <a:ea typeface="Outfit Extra Bold" pitchFamily="34" charset="-122"/>
                <a:cs typeface="Outfit Extra Bold" pitchFamily="34" charset="-120"/>
              </a:rPr>
              <a:t>3. Person Specification</a:t>
            </a:r>
            <a:endParaRPr lang="en-US" sz="1750" dirty="0"/>
          </a:p>
        </p:txBody>
      </p:sp>
      <p:sp>
        <p:nvSpPr>
          <p:cNvPr id="17" name="Text 11"/>
          <p:cNvSpPr/>
          <p:nvPr/>
        </p:nvSpPr>
        <p:spPr>
          <a:xfrm>
            <a:off x="1701046" y="6471047"/>
            <a:ext cx="6649164" cy="870823"/>
          </a:xfrm>
          <a:prstGeom prst="rect">
            <a:avLst/>
          </a:prstGeom>
          <a:noFill/>
          <a:ln/>
        </p:spPr>
        <p:txBody>
          <a:bodyPr wrap="square" lIns="0" tIns="0" rIns="0" bIns="0" rtlCol="0" anchor="t"/>
          <a:lstStyle/>
          <a:p>
            <a:pPr marL="0" indent="0" algn="l">
              <a:lnSpc>
                <a:spcPts val="2250"/>
              </a:lnSpc>
              <a:buNone/>
            </a:pPr>
            <a:r>
              <a:rPr lang="en-US" sz="1400" dirty="0">
                <a:solidFill>
                  <a:srgbClr val="2A2742"/>
                </a:solidFill>
                <a:latin typeface="Arimo" pitchFamily="34" charset="0"/>
                <a:ea typeface="Arimo" pitchFamily="34" charset="-122"/>
                <a:cs typeface="Arimo" pitchFamily="34" charset="-120"/>
              </a:rPr>
              <a:t>Outlines required qualifications, experience, and personal characteristics. This ensures an objective, uniform standard for candidate evaluation (Mr. Rohit Manglik 2024).</a:t>
            </a:r>
            <a:endParaRPr lang="en-US" sz="1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655082"/>
            <a:ext cx="4284702" cy="336590"/>
          </a:xfrm>
          <a:prstGeom prst="rect">
            <a:avLst/>
          </a:prstGeom>
          <a:noFill/>
          <a:ln/>
        </p:spPr>
        <p:txBody>
          <a:bodyPr wrap="none" lIns="0" tIns="0" rIns="0" bIns="0" rtlCol="0" anchor="t"/>
          <a:lstStyle/>
          <a:p>
            <a:pPr marL="0" indent="0" algn="l">
              <a:lnSpc>
                <a:spcPts val="2650"/>
              </a:lnSpc>
              <a:buNone/>
            </a:pPr>
            <a:r>
              <a:rPr lang="en-US" sz="2100" b="1" dirty="0">
                <a:solidFill>
                  <a:srgbClr val="231971"/>
                </a:solidFill>
                <a:latin typeface="Outfit Extra Bold" pitchFamily="34" charset="0"/>
                <a:ea typeface="Outfit Extra Bold" pitchFamily="34" charset="-122"/>
                <a:cs typeface="Outfit Extra Bold" pitchFamily="34" charset="-120"/>
              </a:rPr>
              <a:t>Chapter 2: Interview Methodology</a:t>
            </a:r>
            <a:endParaRPr lang="en-US" sz="2100" dirty="0"/>
          </a:p>
        </p:txBody>
      </p:sp>
      <p:sp>
        <p:nvSpPr>
          <p:cNvPr id="3" name="Text 1"/>
          <p:cNvSpPr/>
          <p:nvPr/>
        </p:nvSpPr>
        <p:spPr>
          <a:xfrm>
            <a:off x="793790" y="1077754"/>
            <a:ext cx="11506081" cy="538758"/>
          </a:xfrm>
          <a:prstGeom prst="rect">
            <a:avLst/>
          </a:prstGeom>
          <a:noFill/>
          <a:ln/>
        </p:spPr>
        <p:txBody>
          <a:bodyPr wrap="none" lIns="0" tIns="0" rIns="0" bIns="0" rtlCol="0" anchor="t"/>
          <a:lstStyle/>
          <a:p>
            <a:pPr marL="0" indent="0" algn="l">
              <a:lnSpc>
                <a:spcPts val="4200"/>
              </a:lnSpc>
              <a:buNone/>
            </a:pPr>
            <a:r>
              <a:rPr lang="en-US" sz="3350" b="1" dirty="0">
                <a:solidFill>
                  <a:srgbClr val="231971"/>
                </a:solidFill>
                <a:latin typeface="Outfit Extra Bold" pitchFamily="34" charset="0"/>
                <a:ea typeface="Outfit Extra Bold" pitchFamily="34" charset="-122"/>
                <a:cs typeface="Outfit Extra Bold" pitchFamily="34" charset="-120"/>
              </a:rPr>
              <a:t>Diverse Interview Formats for Comprehensive Evaluation</a:t>
            </a:r>
            <a:endParaRPr lang="en-US" sz="3350" dirty="0"/>
          </a:p>
        </p:txBody>
      </p:sp>
      <p:sp>
        <p:nvSpPr>
          <p:cNvPr id="4" name="Text 2"/>
          <p:cNvSpPr/>
          <p:nvPr/>
        </p:nvSpPr>
        <p:spPr>
          <a:xfrm>
            <a:off x="793790" y="1939647"/>
            <a:ext cx="13042821" cy="689610"/>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We employ varied forms of interviews to ensure a holistic assessment of candidates' technical competencies and cultural fit for the transformation team.</a:t>
            </a:r>
            <a:endParaRPr lang="en-US" sz="1650" dirty="0"/>
          </a:p>
        </p:txBody>
      </p:sp>
      <p:sp>
        <p:nvSpPr>
          <p:cNvPr id="5" name="Text 3"/>
          <p:cNvSpPr/>
          <p:nvPr/>
        </p:nvSpPr>
        <p:spPr>
          <a:xfrm>
            <a:off x="2453283" y="2871668"/>
            <a:ext cx="2693551" cy="336590"/>
          </a:xfrm>
          <a:prstGeom prst="rect">
            <a:avLst/>
          </a:prstGeom>
          <a:noFill/>
          <a:ln/>
        </p:spPr>
        <p:txBody>
          <a:bodyPr wrap="none" lIns="0" tIns="0" rIns="0" bIns="0" rtlCol="0" anchor="t"/>
          <a:lstStyle/>
          <a:p>
            <a:pPr marL="0" indent="0" algn="r">
              <a:lnSpc>
                <a:spcPts val="2650"/>
              </a:lnSpc>
              <a:buNone/>
            </a:pPr>
            <a:r>
              <a:rPr lang="en-US" sz="2100" b="1" dirty="0">
                <a:solidFill>
                  <a:srgbClr val="2A2742"/>
                </a:solidFill>
                <a:latin typeface="Outfit Extra Bold" pitchFamily="34" charset="0"/>
                <a:ea typeface="Outfit Extra Bold" pitchFamily="34" charset="-122"/>
                <a:cs typeface="Outfit Extra Bold" pitchFamily="34" charset="-120"/>
              </a:rPr>
              <a:t>Structured Interview</a:t>
            </a:r>
            <a:endParaRPr lang="en-US" sz="2100" dirty="0"/>
          </a:p>
        </p:txBody>
      </p:sp>
      <p:sp>
        <p:nvSpPr>
          <p:cNvPr id="6" name="Text 4"/>
          <p:cNvSpPr/>
          <p:nvPr/>
        </p:nvSpPr>
        <p:spPr>
          <a:xfrm>
            <a:off x="793790" y="3337441"/>
            <a:ext cx="4353044" cy="1379220"/>
          </a:xfrm>
          <a:prstGeom prst="rect">
            <a:avLst/>
          </a:prstGeom>
          <a:noFill/>
          <a:ln/>
        </p:spPr>
        <p:txBody>
          <a:bodyPr wrap="square" lIns="0" tIns="0" rIns="0" bIns="0" rtlCol="0" anchor="t"/>
          <a:lstStyle/>
          <a:p>
            <a:pPr marL="0" indent="0" algn="r">
              <a:lnSpc>
                <a:spcPts val="2700"/>
              </a:lnSpc>
              <a:buNone/>
            </a:pPr>
            <a:r>
              <a:rPr lang="en-US" sz="1650" dirty="0">
                <a:solidFill>
                  <a:srgbClr val="2A2742"/>
                </a:solidFill>
                <a:latin typeface="Arimo" pitchFamily="34" charset="0"/>
                <a:ea typeface="Arimo" pitchFamily="34" charset="-122"/>
                <a:cs typeface="Arimo" pitchFamily="34" charset="-120"/>
              </a:rPr>
              <a:t>Uses a set of pre-determined questions for all candidates, ensuring uniformity and equality in managerial selection processes (Mandal 2014; Thompson &amp; Air 2015).</a:t>
            </a:r>
            <a:endParaRPr lang="en-US" sz="1650" dirty="0"/>
          </a:p>
        </p:txBody>
      </p:sp>
      <p:sp>
        <p:nvSpPr>
          <p:cNvPr id="9" name="Text 5"/>
          <p:cNvSpPr/>
          <p:nvPr/>
        </p:nvSpPr>
        <p:spPr>
          <a:xfrm>
            <a:off x="9483566" y="2871668"/>
            <a:ext cx="2693551" cy="336590"/>
          </a:xfrm>
          <a:prstGeom prst="rect">
            <a:avLst/>
          </a:prstGeom>
          <a:noFill/>
          <a:ln/>
        </p:spPr>
        <p:txBody>
          <a:bodyPr wrap="none" lIns="0" tIns="0" rIns="0" bIns="0" rtlCol="0" anchor="t"/>
          <a:lstStyle/>
          <a:p>
            <a:pPr marL="0" indent="0" algn="l">
              <a:lnSpc>
                <a:spcPts val="2650"/>
              </a:lnSpc>
              <a:buNone/>
            </a:pPr>
            <a:r>
              <a:rPr lang="en-US" sz="2100" b="1" dirty="0">
                <a:solidFill>
                  <a:srgbClr val="2A2742"/>
                </a:solidFill>
                <a:latin typeface="Outfit Extra Bold" pitchFamily="34" charset="0"/>
                <a:ea typeface="Outfit Extra Bold" pitchFamily="34" charset="-122"/>
                <a:cs typeface="Outfit Extra Bold" pitchFamily="34" charset="-120"/>
              </a:rPr>
              <a:t>Panel Interview</a:t>
            </a:r>
            <a:endParaRPr lang="en-US" sz="2100" dirty="0"/>
          </a:p>
        </p:txBody>
      </p:sp>
      <p:sp>
        <p:nvSpPr>
          <p:cNvPr id="10" name="Text 6"/>
          <p:cNvSpPr/>
          <p:nvPr/>
        </p:nvSpPr>
        <p:spPr>
          <a:xfrm>
            <a:off x="9483566" y="3337441"/>
            <a:ext cx="4353044" cy="1379220"/>
          </a:xfrm>
          <a:prstGeom prst="rect">
            <a:avLst/>
          </a:prstGeom>
          <a:noFill/>
          <a:ln/>
        </p:spPr>
        <p:txBody>
          <a:bodyPr wrap="square" lIns="0" tIns="0" rIns="0" bIns="0" rtlCol="0" anchor="t"/>
          <a:lstStyle/>
          <a:p>
            <a:pPr marL="0" indent="0" algn="l">
              <a:lnSpc>
                <a:spcPts val="2700"/>
              </a:lnSpc>
              <a:buNone/>
            </a:pPr>
            <a:r>
              <a:rPr lang="en-US" sz="1650" dirty="0">
                <a:solidFill>
                  <a:srgbClr val="2A2742"/>
                </a:solidFill>
                <a:latin typeface="Arimo" pitchFamily="34" charset="0"/>
                <a:ea typeface="Arimo" pitchFamily="34" charset="-122"/>
                <a:cs typeface="Arimo" pitchFamily="34" charset="-120"/>
              </a:rPr>
              <a:t>Candidate is assessed by multiple interviewers (HR, Department Heads, Supervisors). This minimizes individual bias and offers diverse viewpoints (Mayer 2016).</a:t>
            </a:r>
            <a:endParaRPr lang="en-US" sz="1650" dirty="0"/>
          </a:p>
        </p:txBody>
      </p:sp>
      <p:sp>
        <p:nvSpPr>
          <p:cNvPr id="13" name="Text 7"/>
          <p:cNvSpPr/>
          <p:nvPr/>
        </p:nvSpPr>
        <p:spPr>
          <a:xfrm>
            <a:off x="9483566" y="5039797"/>
            <a:ext cx="3722013" cy="336590"/>
          </a:xfrm>
          <a:prstGeom prst="rect">
            <a:avLst/>
          </a:prstGeom>
          <a:noFill/>
          <a:ln/>
        </p:spPr>
        <p:txBody>
          <a:bodyPr wrap="none" lIns="0" tIns="0" rIns="0" bIns="0" rtlCol="0" anchor="t"/>
          <a:lstStyle/>
          <a:p>
            <a:pPr marL="0" indent="0" algn="l">
              <a:lnSpc>
                <a:spcPts val="2650"/>
              </a:lnSpc>
              <a:buNone/>
            </a:pPr>
            <a:endParaRPr lang="en-US" sz="2100" dirty="0"/>
          </a:p>
        </p:txBody>
      </p:sp>
      <p:sp>
        <p:nvSpPr>
          <p:cNvPr id="14" name="Text 8"/>
          <p:cNvSpPr/>
          <p:nvPr/>
        </p:nvSpPr>
        <p:spPr>
          <a:xfrm>
            <a:off x="9483566" y="5505569"/>
            <a:ext cx="4353044" cy="2068830"/>
          </a:xfrm>
          <a:prstGeom prst="rect">
            <a:avLst/>
          </a:prstGeom>
          <a:noFill/>
          <a:ln/>
        </p:spPr>
        <p:txBody>
          <a:bodyPr wrap="square" lIns="0" tIns="0" rIns="0" bIns="0" rtlCol="0" anchor="t"/>
          <a:lstStyle/>
          <a:p>
            <a:pPr marL="0" indent="0" algn="l">
              <a:lnSpc>
                <a:spcPts val="2700"/>
              </a:lnSpc>
              <a:buNone/>
            </a:pPr>
            <a:endParaRPr lang="en-US" sz="1650" dirty="0"/>
          </a:p>
        </p:txBody>
      </p:sp>
      <p:sp>
        <p:nvSpPr>
          <p:cNvPr id="17" name="Text 9"/>
          <p:cNvSpPr/>
          <p:nvPr/>
        </p:nvSpPr>
        <p:spPr>
          <a:xfrm>
            <a:off x="2453283" y="5212199"/>
            <a:ext cx="2693551" cy="336590"/>
          </a:xfrm>
          <a:prstGeom prst="rect">
            <a:avLst/>
          </a:prstGeom>
          <a:noFill/>
          <a:ln/>
        </p:spPr>
        <p:txBody>
          <a:bodyPr wrap="none" lIns="0" tIns="0" rIns="0" bIns="0" rtlCol="0" anchor="t"/>
          <a:lstStyle/>
          <a:p>
            <a:pPr marL="0" indent="0" algn="r">
              <a:lnSpc>
                <a:spcPts val="2650"/>
              </a:lnSpc>
              <a:buNone/>
            </a:pPr>
            <a:r>
              <a:rPr lang="en-US" sz="2100" b="1" dirty="0">
                <a:solidFill>
                  <a:srgbClr val="2A2742"/>
                </a:solidFill>
                <a:latin typeface="Outfit Extra Bold" pitchFamily="34" charset="0"/>
                <a:ea typeface="Outfit Extra Bold" pitchFamily="34" charset="-122"/>
                <a:cs typeface="Outfit Extra Bold" pitchFamily="34" charset="-120"/>
              </a:rPr>
              <a:t>Unstructured Interview</a:t>
            </a:r>
            <a:endParaRPr lang="en-US" sz="2100" dirty="0"/>
          </a:p>
        </p:txBody>
      </p:sp>
      <p:sp>
        <p:nvSpPr>
          <p:cNvPr id="18" name="Text 10"/>
          <p:cNvSpPr/>
          <p:nvPr/>
        </p:nvSpPr>
        <p:spPr>
          <a:xfrm>
            <a:off x="793790" y="5677972"/>
            <a:ext cx="4353044" cy="1724025"/>
          </a:xfrm>
          <a:prstGeom prst="rect">
            <a:avLst/>
          </a:prstGeom>
          <a:noFill/>
          <a:ln/>
        </p:spPr>
        <p:txBody>
          <a:bodyPr wrap="square" lIns="0" tIns="0" rIns="0" bIns="0" rtlCol="0" anchor="t"/>
          <a:lstStyle/>
          <a:p>
            <a:pPr marL="0" indent="0" algn="r">
              <a:lnSpc>
                <a:spcPts val="2700"/>
              </a:lnSpc>
              <a:buNone/>
            </a:pPr>
            <a:r>
              <a:rPr lang="en-US" sz="1650" dirty="0">
                <a:solidFill>
                  <a:srgbClr val="2A2742"/>
                </a:solidFill>
                <a:latin typeface="Arimo" pitchFamily="34" charset="0"/>
                <a:ea typeface="Arimo" pitchFamily="34" charset="-122"/>
                <a:cs typeface="Arimo" pitchFamily="34" charset="-120"/>
              </a:rPr>
              <a:t>Use of set of questions based on the answer given by the job seeker.</a:t>
            </a:r>
          </a:p>
          <a:p>
            <a:pPr marL="0" indent="0" algn="r">
              <a:lnSpc>
                <a:spcPts val="2700"/>
              </a:lnSpc>
              <a:buNone/>
            </a:pPr>
            <a:r>
              <a:rPr lang="en-US" sz="1650" dirty="0">
                <a:solidFill>
                  <a:srgbClr val="2A2742"/>
                </a:solidFill>
                <a:latin typeface="Arimo" pitchFamily="34" charset="0"/>
                <a:ea typeface="Arimo" pitchFamily="34" charset="-122"/>
                <a:cs typeface="Arimo" pitchFamily="34" charset="-120"/>
              </a:rPr>
              <a:t>It involves asking cross questions as per the given answer (Roulin 2022).</a:t>
            </a:r>
            <a:endParaRPr lang="en-US" sz="16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781764"/>
            <a:ext cx="1984653" cy="248007"/>
          </a:xfrm>
          <a:prstGeom prst="rect">
            <a:avLst/>
          </a:prstGeom>
          <a:noFill/>
          <a:ln/>
        </p:spPr>
        <p:txBody>
          <a:bodyPr wrap="none" lIns="0" tIns="0" rIns="0" bIns="0" rtlCol="0" anchor="t"/>
          <a:lstStyle/>
          <a:p>
            <a:pPr marL="0" indent="0" algn="l">
              <a:lnSpc>
                <a:spcPts val="1950"/>
              </a:lnSpc>
              <a:buNone/>
            </a:pPr>
            <a:r>
              <a:rPr lang="en-US" sz="1550" b="1" dirty="0">
                <a:solidFill>
                  <a:srgbClr val="231971"/>
                </a:solidFill>
                <a:latin typeface="Outfit Extra Bold" pitchFamily="34" charset="0"/>
                <a:ea typeface="Outfit Extra Bold" pitchFamily="34" charset="-122"/>
                <a:cs typeface="Outfit Extra Bold" pitchFamily="34" charset="-120"/>
              </a:rPr>
              <a:t>Enhancing Insight</a:t>
            </a:r>
            <a:endParaRPr lang="en-US" sz="1550" dirty="0"/>
          </a:p>
        </p:txBody>
      </p:sp>
      <p:sp>
        <p:nvSpPr>
          <p:cNvPr id="3" name="Text 1"/>
          <p:cNvSpPr/>
          <p:nvPr/>
        </p:nvSpPr>
        <p:spPr>
          <a:xfrm>
            <a:off x="793790" y="1093232"/>
            <a:ext cx="4954072" cy="396835"/>
          </a:xfrm>
          <a:prstGeom prst="rect">
            <a:avLst/>
          </a:prstGeom>
          <a:noFill/>
          <a:ln/>
        </p:spPr>
        <p:txBody>
          <a:bodyPr wrap="none" lIns="0" tIns="0" rIns="0" bIns="0" rtlCol="0" anchor="t"/>
          <a:lstStyle/>
          <a:p>
            <a:pPr marL="0" indent="0" algn="l">
              <a:lnSpc>
                <a:spcPts val="3100"/>
              </a:lnSpc>
              <a:buNone/>
            </a:pPr>
            <a:r>
              <a:rPr lang="en-US" sz="2500" b="1" dirty="0">
                <a:solidFill>
                  <a:srgbClr val="231971"/>
                </a:solidFill>
                <a:latin typeface="Outfit Extra Bold" pitchFamily="34" charset="0"/>
                <a:ea typeface="Outfit Extra Bold" pitchFamily="34" charset="-122"/>
                <a:cs typeface="Outfit Extra Bold" pitchFamily="34" charset="-120"/>
              </a:rPr>
              <a:t>Strategic Questioning Techniques</a:t>
            </a:r>
            <a:endParaRPr lang="en-US" sz="2500" dirty="0"/>
          </a:p>
        </p:txBody>
      </p:sp>
      <p:sp>
        <p:nvSpPr>
          <p:cNvPr id="4" name="Text 2"/>
          <p:cNvSpPr/>
          <p:nvPr/>
        </p:nvSpPr>
        <p:spPr>
          <a:xfrm>
            <a:off x="793790" y="1728192"/>
            <a:ext cx="13042821" cy="254079"/>
          </a:xfrm>
          <a:prstGeom prst="rect">
            <a:avLst/>
          </a:prstGeom>
          <a:noFill/>
          <a:ln/>
        </p:spPr>
        <p:txBody>
          <a:bodyPr wrap="none" lIns="0" tIns="0" rIns="0" bIns="0" rtlCol="0" anchor="t"/>
          <a:lstStyle/>
          <a:p>
            <a:pPr marL="0" indent="0" algn="l">
              <a:lnSpc>
                <a:spcPts val="2000"/>
              </a:lnSpc>
              <a:buNone/>
            </a:pPr>
            <a:r>
              <a:rPr lang="en-US" sz="1250" dirty="0">
                <a:solidFill>
                  <a:srgbClr val="2A2742"/>
                </a:solidFill>
                <a:latin typeface="Arimo" pitchFamily="34" charset="0"/>
                <a:ea typeface="Arimo" pitchFamily="34" charset="-122"/>
                <a:cs typeface="Arimo" pitchFamily="34" charset="-120"/>
              </a:rPr>
              <a:t>Effective interrogation is fundamental to extracting deep insight into a candidate’s problem-solving skills, confidence, and capacity to handle complex project roles (Cocuľová 2020).</a:t>
            </a:r>
            <a:endParaRPr lang="en-US" sz="1250" dirty="0"/>
          </a:p>
        </p:txBody>
      </p:sp>
      <p:sp>
        <p:nvSpPr>
          <p:cNvPr id="6" name="Text 4"/>
          <p:cNvSpPr/>
          <p:nvPr/>
        </p:nvSpPr>
        <p:spPr>
          <a:xfrm>
            <a:off x="1309687" y="2369225"/>
            <a:ext cx="2381607" cy="297656"/>
          </a:xfrm>
          <a:prstGeom prst="rect">
            <a:avLst/>
          </a:prstGeom>
          <a:noFill/>
          <a:ln/>
        </p:spPr>
        <p:txBody>
          <a:bodyPr wrap="none" lIns="0" tIns="0" rIns="0" bIns="0" rtlCol="0" anchor="t"/>
          <a:lstStyle/>
          <a:p>
            <a:pPr marL="0" indent="0" algn="l">
              <a:lnSpc>
                <a:spcPts val="2300"/>
              </a:lnSpc>
              <a:buNone/>
            </a:pPr>
            <a:r>
              <a:rPr lang="en-US" sz="1850" b="1" dirty="0">
                <a:solidFill>
                  <a:srgbClr val="2A2742"/>
                </a:solidFill>
                <a:latin typeface="Outfit Extra Bold" pitchFamily="34" charset="0"/>
                <a:ea typeface="Outfit Extra Bold" pitchFamily="34" charset="-122"/>
                <a:cs typeface="Outfit Extra Bold" pitchFamily="34" charset="-120"/>
              </a:rPr>
              <a:t>Probing Questions</a:t>
            </a:r>
            <a:endParaRPr lang="en-US" sz="1850" dirty="0"/>
          </a:p>
        </p:txBody>
      </p:sp>
      <p:sp>
        <p:nvSpPr>
          <p:cNvPr id="7" name="Text 5"/>
          <p:cNvSpPr/>
          <p:nvPr/>
        </p:nvSpPr>
        <p:spPr>
          <a:xfrm>
            <a:off x="1309687" y="2825591"/>
            <a:ext cx="7154823" cy="508159"/>
          </a:xfrm>
          <a:prstGeom prst="rect">
            <a:avLst/>
          </a:prstGeom>
          <a:noFill/>
          <a:ln/>
        </p:spPr>
        <p:txBody>
          <a:bodyPr wrap="square" lIns="0" tIns="0" rIns="0" bIns="0" rtlCol="0" anchor="t"/>
          <a:lstStyle/>
          <a:p>
            <a:pPr marL="0" indent="0" algn="l">
              <a:lnSpc>
                <a:spcPts val="2000"/>
              </a:lnSpc>
              <a:buNone/>
            </a:pPr>
            <a:r>
              <a:rPr lang="en-US" sz="1250" dirty="0">
                <a:solidFill>
                  <a:srgbClr val="2A2742"/>
                </a:solidFill>
                <a:latin typeface="Arimo" pitchFamily="34" charset="0"/>
                <a:ea typeface="Arimo" pitchFamily="34" charset="-122"/>
                <a:cs typeface="Arimo" pitchFamily="34" charset="-120"/>
              </a:rPr>
              <a:t>Encourage elaborated answers to reveal the candidate's thought process and problem-solving methodologies (Fadem 2014).</a:t>
            </a:r>
            <a:endParaRPr lang="en-US" sz="1250" dirty="0"/>
          </a:p>
        </p:txBody>
      </p:sp>
      <p:sp>
        <p:nvSpPr>
          <p:cNvPr id="9" name="Text 7"/>
          <p:cNvSpPr/>
          <p:nvPr/>
        </p:nvSpPr>
        <p:spPr>
          <a:xfrm>
            <a:off x="1309687" y="3681055"/>
            <a:ext cx="2591991" cy="297656"/>
          </a:xfrm>
          <a:prstGeom prst="rect">
            <a:avLst/>
          </a:prstGeom>
          <a:noFill/>
          <a:ln/>
        </p:spPr>
        <p:txBody>
          <a:bodyPr wrap="none" lIns="0" tIns="0" rIns="0" bIns="0" rtlCol="0" anchor="t"/>
          <a:lstStyle/>
          <a:p>
            <a:pPr marL="0" indent="0" algn="l">
              <a:lnSpc>
                <a:spcPts val="2300"/>
              </a:lnSpc>
              <a:buNone/>
            </a:pPr>
            <a:r>
              <a:rPr lang="en-US" sz="1850" b="1" dirty="0">
                <a:solidFill>
                  <a:srgbClr val="2A2742"/>
                </a:solidFill>
                <a:latin typeface="Outfit Extra Bold" pitchFamily="34" charset="0"/>
                <a:ea typeface="Outfit Extra Bold" pitchFamily="34" charset="-122"/>
                <a:cs typeface="Outfit Extra Bold" pitchFamily="34" charset="-120"/>
              </a:rPr>
              <a:t>Open-Ended Questions</a:t>
            </a:r>
            <a:endParaRPr lang="en-US" sz="1850" dirty="0"/>
          </a:p>
        </p:txBody>
      </p:sp>
      <p:sp>
        <p:nvSpPr>
          <p:cNvPr id="10" name="Text 8"/>
          <p:cNvSpPr/>
          <p:nvPr/>
        </p:nvSpPr>
        <p:spPr>
          <a:xfrm>
            <a:off x="1309687" y="4137422"/>
            <a:ext cx="7154823" cy="508159"/>
          </a:xfrm>
          <a:prstGeom prst="rect">
            <a:avLst/>
          </a:prstGeom>
          <a:noFill/>
          <a:ln/>
        </p:spPr>
        <p:txBody>
          <a:bodyPr wrap="square" lIns="0" tIns="0" rIns="0" bIns="0" rtlCol="0" anchor="t"/>
          <a:lstStyle/>
          <a:p>
            <a:pPr marL="0" indent="0" algn="l">
              <a:lnSpc>
                <a:spcPts val="2000"/>
              </a:lnSpc>
              <a:buNone/>
            </a:pPr>
            <a:r>
              <a:rPr lang="en-US" sz="1250" dirty="0">
                <a:solidFill>
                  <a:srgbClr val="2A2742"/>
                </a:solidFill>
                <a:latin typeface="Arimo" pitchFamily="34" charset="0"/>
                <a:ea typeface="Arimo" pitchFamily="34" charset="-122"/>
                <a:cs typeface="Arimo" pitchFamily="34" charset="-120"/>
              </a:rPr>
              <a:t>Allow freedom to share experiences. E.g., "Explain a scenario where you successfully facilitated an effective change process."</a:t>
            </a:r>
            <a:endParaRPr lang="en-US" sz="1250" dirty="0"/>
          </a:p>
        </p:txBody>
      </p:sp>
      <p:sp>
        <p:nvSpPr>
          <p:cNvPr id="12" name="Text 10"/>
          <p:cNvSpPr/>
          <p:nvPr/>
        </p:nvSpPr>
        <p:spPr>
          <a:xfrm>
            <a:off x="1309687" y="4992886"/>
            <a:ext cx="2396252" cy="297656"/>
          </a:xfrm>
          <a:prstGeom prst="rect">
            <a:avLst/>
          </a:prstGeom>
          <a:noFill/>
          <a:ln/>
        </p:spPr>
        <p:txBody>
          <a:bodyPr wrap="none" lIns="0" tIns="0" rIns="0" bIns="0" rtlCol="0" anchor="t"/>
          <a:lstStyle/>
          <a:p>
            <a:pPr marL="0" indent="0" algn="l">
              <a:lnSpc>
                <a:spcPts val="2300"/>
              </a:lnSpc>
              <a:buNone/>
            </a:pPr>
            <a:r>
              <a:rPr lang="en-US" sz="1850" b="1" dirty="0">
                <a:solidFill>
                  <a:srgbClr val="2A2742"/>
                </a:solidFill>
                <a:latin typeface="Outfit Extra Bold" pitchFamily="34" charset="0"/>
                <a:ea typeface="Outfit Extra Bold" pitchFamily="34" charset="-122"/>
                <a:cs typeface="Outfit Extra Bold" pitchFamily="34" charset="-120"/>
              </a:rPr>
              <a:t>Situational Questions</a:t>
            </a:r>
            <a:endParaRPr lang="en-US" sz="1850" dirty="0"/>
          </a:p>
        </p:txBody>
      </p:sp>
      <p:sp>
        <p:nvSpPr>
          <p:cNvPr id="13" name="Text 11"/>
          <p:cNvSpPr/>
          <p:nvPr/>
        </p:nvSpPr>
        <p:spPr>
          <a:xfrm>
            <a:off x="1309687" y="5449252"/>
            <a:ext cx="7154823" cy="508159"/>
          </a:xfrm>
          <a:prstGeom prst="rect">
            <a:avLst/>
          </a:prstGeom>
          <a:noFill/>
          <a:ln/>
        </p:spPr>
        <p:txBody>
          <a:bodyPr wrap="square" lIns="0" tIns="0" rIns="0" bIns="0" rtlCol="0" anchor="t"/>
          <a:lstStyle/>
          <a:p>
            <a:pPr marL="0" indent="0" algn="l">
              <a:lnSpc>
                <a:spcPts val="2000"/>
              </a:lnSpc>
              <a:buNone/>
            </a:pPr>
            <a:r>
              <a:rPr lang="en-US" sz="1250" dirty="0">
                <a:solidFill>
                  <a:srgbClr val="2A2742"/>
                </a:solidFill>
                <a:latin typeface="Arimo" pitchFamily="34" charset="0"/>
                <a:ea typeface="Arimo" pitchFamily="34" charset="-122"/>
                <a:cs typeface="Arimo" pitchFamily="34" charset="-120"/>
              </a:rPr>
              <a:t>Evaluate how candidates would handle hypothetical future problems, testing strategic foresight and planning (Shankar 2024).</a:t>
            </a:r>
            <a:endParaRPr lang="en-US" sz="1250" dirty="0"/>
          </a:p>
        </p:txBody>
      </p:sp>
      <p:sp>
        <p:nvSpPr>
          <p:cNvPr id="15" name="Text 13"/>
          <p:cNvSpPr/>
          <p:nvPr/>
        </p:nvSpPr>
        <p:spPr>
          <a:xfrm>
            <a:off x="1309687" y="6304717"/>
            <a:ext cx="2381607" cy="297656"/>
          </a:xfrm>
          <a:prstGeom prst="rect">
            <a:avLst/>
          </a:prstGeom>
          <a:noFill/>
          <a:ln/>
        </p:spPr>
        <p:txBody>
          <a:bodyPr wrap="none" lIns="0" tIns="0" rIns="0" bIns="0" rtlCol="0" anchor="t"/>
          <a:lstStyle/>
          <a:p>
            <a:pPr marL="0" indent="0" algn="l">
              <a:lnSpc>
                <a:spcPts val="2300"/>
              </a:lnSpc>
              <a:buNone/>
            </a:pPr>
            <a:r>
              <a:rPr lang="en-US" sz="1850" b="1" dirty="0">
                <a:solidFill>
                  <a:srgbClr val="2A2742"/>
                </a:solidFill>
                <a:latin typeface="Outfit Extra Bold" pitchFamily="34" charset="0"/>
                <a:ea typeface="Outfit Extra Bold" pitchFamily="34" charset="-122"/>
                <a:cs typeface="Outfit Extra Bold" pitchFamily="34" charset="-120"/>
              </a:rPr>
              <a:t>Socratic Questions</a:t>
            </a:r>
            <a:endParaRPr lang="en-US" sz="1850" dirty="0"/>
          </a:p>
        </p:txBody>
      </p:sp>
      <p:sp>
        <p:nvSpPr>
          <p:cNvPr id="16" name="Text 14"/>
          <p:cNvSpPr/>
          <p:nvPr/>
        </p:nvSpPr>
        <p:spPr>
          <a:xfrm>
            <a:off x="1309687" y="6761083"/>
            <a:ext cx="7154823" cy="508159"/>
          </a:xfrm>
          <a:prstGeom prst="rect">
            <a:avLst/>
          </a:prstGeom>
          <a:noFill/>
          <a:ln/>
        </p:spPr>
        <p:txBody>
          <a:bodyPr wrap="square" lIns="0" tIns="0" rIns="0" bIns="0" rtlCol="0" anchor="t"/>
          <a:lstStyle/>
          <a:p>
            <a:pPr marL="0" indent="0" algn="l">
              <a:lnSpc>
                <a:spcPts val="2000"/>
              </a:lnSpc>
              <a:buNone/>
            </a:pPr>
            <a:r>
              <a:rPr lang="en-US" sz="1250" dirty="0">
                <a:solidFill>
                  <a:srgbClr val="2A2742"/>
                </a:solidFill>
                <a:latin typeface="Arimo" pitchFamily="34" charset="0"/>
                <a:ea typeface="Arimo" pitchFamily="34" charset="-122"/>
                <a:cs typeface="Arimo" pitchFamily="34" charset="-120"/>
              </a:rPr>
              <a:t>Test critical reasoning and decision-making abilities under pressure, key attributes for transformation leadership (CloudRoar Consulting Services 2025).</a:t>
            </a:r>
            <a:endParaRPr lang="en-US" sz="1250" dirty="0"/>
          </a:p>
        </p:txBody>
      </p:sp>
      <p:pic>
        <p:nvPicPr>
          <p:cNvPr id="17" name="Image 0" descr="preencoded.png"/>
          <p:cNvPicPr>
            <a:picLocks noChangeAspect="1"/>
          </p:cNvPicPr>
          <p:nvPr/>
        </p:nvPicPr>
        <p:blipFill>
          <a:blip r:embed="rId3"/>
          <a:stretch>
            <a:fillRect/>
          </a:stretch>
        </p:blipFill>
        <p:spPr>
          <a:xfrm>
            <a:off x="8859322" y="2339459"/>
            <a:ext cx="3489246" cy="3489246"/>
          </a:xfrm>
          <a:prstGeom prst="rect">
            <a:avLst/>
          </a:prstGeom>
        </p:spPr>
      </p:pic>
      <p:sp>
        <p:nvSpPr>
          <p:cNvPr id="18" name="Shape 15"/>
          <p:cNvSpPr/>
          <p:nvPr/>
        </p:nvSpPr>
        <p:spPr>
          <a:xfrm>
            <a:off x="8859322" y="6007298"/>
            <a:ext cx="4984790" cy="928687"/>
          </a:xfrm>
          <a:prstGeom prst="roundRect">
            <a:avLst>
              <a:gd name="adj" fmla="val 7181"/>
            </a:avLst>
          </a:prstGeom>
          <a:solidFill>
            <a:srgbClr val="C3BCF6"/>
          </a:solidFill>
          <a:ln/>
        </p:spPr>
        <p:txBody>
          <a:bodyPr/>
          <a:lstStyle/>
          <a:p>
            <a:endParaRPr lang="en-US"/>
          </a:p>
        </p:txBody>
      </p:sp>
      <p:pic>
        <p:nvPicPr>
          <p:cNvPr id="19" name="Image 1" descr="preencoded.png"/>
          <p:cNvPicPr>
            <a:picLocks noChangeAspect="1"/>
          </p:cNvPicPr>
          <p:nvPr/>
        </p:nvPicPr>
        <p:blipFill>
          <a:blip r:embed="rId4"/>
          <a:stretch>
            <a:fillRect/>
          </a:stretch>
        </p:blipFill>
        <p:spPr>
          <a:xfrm>
            <a:off x="9018032" y="6249591"/>
            <a:ext cx="198358" cy="158710"/>
          </a:xfrm>
          <a:prstGeom prst="rect">
            <a:avLst/>
          </a:prstGeom>
        </p:spPr>
      </p:pic>
      <p:sp>
        <p:nvSpPr>
          <p:cNvPr id="20" name="Text 16"/>
          <p:cNvSpPr/>
          <p:nvPr/>
        </p:nvSpPr>
        <p:spPr>
          <a:xfrm>
            <a:off x="9375100" y="6205657"/>
            <a:ext cx="4310301" cy="508159"/>
          </a:xfrm>
          <a:prstGeom prst="rect">
            <a:avLst/>
          </a:prstGeom>
          <a:noFill/>
          <a:ln/>
        </p:spPr>
        <p:txBody>
          <a:bodyPr wrap="square" lIns="0" tIns="0" rIns="0" bIns="0" rtlCol="0" anchor="t"/>
          <a:lstStyle/>
          <a:p>
            <a:pPr marL="0" indent="0" algn="l">
              <a:lnSpc>
                <a:spcPts val="2000"/>
              </a:lnSpc>
              <a:buNone/>
            </a:pPr>
            <a:r>
              <a:rPr lang="en-US" sz="1250" dirty="0">
                <a:solidFill>
                  <a:srgbClr val="000000"/>
                </a:solidFill>
                <a:latin typeface="Arimo" pitchFamily="34" charset="0"/>
                <a:ea typeface="Arimo" pitchFamily="34" charset="-122"/>
                <a:cs typeface="Arimo" pitchFamily="34" charset="-120"/>
              </a:rPr>
              <a:t>Clarity in questioning is paramount to guarantee fair evaluation and optimal recruitment decisions.</a:t>
            </a:r>
            <a:endParaRPr lang="en-US" sz="12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62714" y="599242"/>
            <a:ext cx="1770817" cy="221218"/>
          </a:xfrm>
          <a:prstGeom prst="rect">
            <a:avLst/>
          </a:prstGeom>
          <a:noFill/>
          <a:ln/>
        </p:spPr>
        <p:txBody>
          <a:bodyPr wrap="none" lIns="0" tIns="0" rIns="0" bIns="0" rtlCol="0" anchor="t"/>
          <a:lstStyle/>
          <a:p>
            <a:pPr marL="0" indent="0" algn="l">
              <a:lnSpc>
                <a:spcPts val="1700"/>
              </a:lnSpc>
              <a:buNone/>
            </a:pPr>
            <a:r>
              <a:rPr lang="en-US" sz="1350" b="1" dirty="0">
                <a:solidFill>
                  <a:srgbClr val="231971"/>
                </a:solidFill>
                <a:latin typeface="Outfit Extra Bold" pitchFamily="34" charset="0"/>
                <a:ea typeface="Outfit Extra Bold" pitchFamily="34" charset="-122"/>
                <a:cs typeface="Outfit Extra Bold" pitchFamily="34" charset="-120"/>
              </a:rPr>
              <a:t>The Delivery Method</a:t>
            </a:r>
            <a:endParaRPr lang="en-US" sz="1350" dirty="0"/>
          </a:p>
        </p:txBody>
      </p:sp>
      <p:sp>
        <p:nvSpPr>
          <p:cNvPr id="3" name="Text 1"/>
          <p:cNvSpPr/>
          <p:nvPr/>
        </p:nvSpPr>
        <p:spPr>
          <a:xfrm>
            <a:off x="762714" y="877014"/>
            <a:ext cx="7585472" cy="354211"/>
          </a:xfrm>
          <a:prstGeom prst="rect">
            <a:avLst/>
          </a:prstGeom>
          <a:noFill/>
          <a:ln/>
        </p:spPr>
        <p:txBody>
          <a:bodyPr wrap="none" lIns="0" tIns="0" rIns="0" bIns="0" rtlCol="0" anchor="t"/>
          <a:lstStyle/>
          <a:p>
            <a:pPr marL="0" indent="0" algn="l">
              <a:lnSpc>
                <a:spcPts val="2750"/>
              </a:lnSpc>
              <a:buNone/>
            </a:pPr>
            <a:r>
              <a:rPr lang="en-US" sz="2200" b="1" dirty="0">
                <a:solidFill>
                  <a:srgbClr val="231971"/>
                </a:solidFill>
                <a:latin typeface="Outfit Extra Bold" pitchFamily="34" charset="0"/>
                <a:ea typeface="Outfit Extra Bold" pitchFamily="34" charset="-122"/>
                <a:cs typeface="Outfit Extra Bold" pitchFamily="34" charset="-120"/>
              </a:rPr>
              <a:t>Face-to-Face vs. Online Interviews: A Balanced Approach</a:t>
            </a:r>
            <a:endParaRPr lang="en-US" sz="2200" dirty="0"/>
          </a:p>
        </p:txBody>
      </p:sp>
      <p:sp>
        <p:nvSpPr>
          <p:cNvPr id="4" name="Text 2"/>
          <p:cNvSpPr/>
          <p:nvPr/>
        </p:nvSpPr>
        <p:spPr>
          <a:xfrm>
            <a:off x="762714" y="1443633"/>
            <a:ext cx="13104971" cy="226695"/>
          </a:xfrm>
          <a:prstGeom prst="rect">
            <a:avLst/>
          </a:prstGeom>
          <a:noFill/>
          <a:ln/>
        </p:spPr>
        <p:txBody>
          <a:bodyPr wrap="none" lIns="0" tIns="0" rIns="0" bIns="0" rtlCol="0" anchor="t"/>
          <a:lstStyle/>
          <a:p>
            <a:pPr marL="0" indent="0" algn="l">
              <a:lnSpc>
                <a:spcPts val="1750"/>
              </a:lnSpc>
              <a:buNone/>
            </a:pPr>
            <a:r>
              <a:rPr lang="en-US" sz="1100" dirty="0">
                <a:solidFill>
                  <a:srgbClr val="2A2742"/>
                </a:solidFill>
                <a:latin typeface="Arimo" pitchFamily="34" charset="0"/>
                <a:ea typeface="Arimo" pitchFamily="34" charset="-122"/>
                <a:cs typeface="Arimo" pitchFamily="34" charset="-120"/>
              </a:rPr>
              <a:t>The selection of interview modality—digital or in-person—must be strategic, considering efficiency, scope, and the quality of connection.</a:t>
            </a:r>
            <a:endParaRPr lang="en-US" sz="1100" dirty="0"/>
          </a:p>
        </p:txBody>
      </p:sp>
      <p:pic>
        <p:nvPicPr>
          <p:cNvPr id="5" name="Image 0" descr="preencoded.png"/>
          <p:cNvPicPr>
            <a:picLocks noChangeAspect="1"/>
          </p:cNvPicPr>
          <p:nvPr/>
        </p:nvPicPr>
        <p:blipFill>
          <a:blip r:embed="rId3"/>
          <a:stretch>
            <a:fillRect/>
          </a:stretch>
        </p:blipFill>
        <p:spPr>
          <a:xfrm>
            <a:off x="762714" y="2468759"/>
            <a:ext cx="4201478" cy="2699505"/>
          </a:xfrm>
          <a:prstGeom prst="rect">
            <a:avLst/>
          </a:prstGeom>
        </p:spPr>
      </p:pic>
      <p:sp>
        <p:nvSpPr>
          <p:cNvPr id="6" name="Text 3"/>
          <p:cNvSpPr/>
          <p:nvPr/>
        </p:nvSpPr>
        <p:spPr>
          <a:xfrm>
            <a:off x="762714" y="5758220"/>
            <a:ext cx="2345888" cy="334328"/>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Face-to-Face Interview</a:t>
            </a:r>
            <a:endParaRPr lang="en-US" sz="1650" dirty="0"/>
          </a:p>
        </p:txBody>
      </p:sp>
      <p:sp>
        <p:nvSpPr>
          <p:cNvPr id="7" name="Text 4"/>
          <p:cNvSpPr/>
          <p:nvPr/>
        </p:nvSpPr>
        <p:spPr>
          <a:xfrm>
            <a:off x="762714" y="6215064"/>
            <a:ext cx="6463903" cy="988218"/>
          </a:xfrm>
          <a:prstGeom prst="rect">
            <a:avLst/>
          </a:prstGeom>
          <a:noFill/>
          <a:ln/>
        </p:spPr>
        <p:txBody>
          <a:bodyPr wrap="square" lIns="0" tIns="0" rIns="0" bIns="0" rtlCol="0" anchor="t"/>
          <a:lstStyle/>
          <a:p>
            <a:pPr marL="0" indent="0" algn="l">
              <a:lnSpc>
                <a:spcPts val="1750"/>
              </a:lnSpc>
              <a:buNone/>
            </a:pPr>
            <a:r>
              <a:rPr lang="en-US" sz="1100" dirty="0">
                <a:solidFill>
                  <a:srgbClr val="2A2742"/>
                </a:solidFill>
                <a:latin typeface="Arimo" pitchFamily="34" charset="0"/>
                <a:ea typeface="Arimo" pitchFamily="34" charset="-122"/>
                <a:cs typeface="Arimo" pitchFamily="34" charset="-120"/>
              </a:rPr>
              <a:t>Allows observation of body language and fosters close communication. It builds a stronger personal relationship and trust, essential for senior roles (Vennapoosa 2011). </a:t>
            </a:r>
            <a:r>
              <a:rPr lang="en-US" sz="1100" dirty="0">
                <a:solidFill>
                  <a:srgbClr val="FF0000"/>
                </a:solidFill>
                <a:latin typeface="Arimo" pitchFamily="34" charset="0"/>
                <a:ea typeface="Arimo" pitchFamily="34" charset="-122"/>
                <a:cs typeface="Arimo" pitchFamily="34" charset="-120"/>
              </a:rPr>
              <a:t>Drawback:</a:t>
            </a:r>
            <a:r>
              <a:rPr lang="en-US" sz="1100" dirty="0">
                <a:solidFill>
                  <a:srgbClr val="2A2742"/>
                </a:solidFill>
                <a:latin typeface="Arimo" pitchFamily="34" charset="0"/>
                <a:ea typeface="Arimo" pitchFamily="34" charset="-122"/>
                <a:cs typeface="Arimo" pitchFamily="34" charset="-120"/>
              </a:rPr>
              <a:t> Time-consuming and geographically restricted.</a:t>
            </a:r>
            <a:endParaRPr lang="en-US" sz="1100" dirty="0"/>
          </a:p>
        </p:txBody>
      </p:sp>
      <p:pic>
        <p:nvPicPr>
          <p:cNvPr id="8" name="Image 1" descr="preencoded.png"/>
          <p:cNvPicPr>
            <a:picLocks noChangeAspect="1"/>
          </p:cNvPicPr>
          <p:nvPr/>
        </p:nvPicPr>
        <p:blipFill>
          <a:blip r:embed="rId4"/>
          <a:stretch>
            <a:fillRect/>
          </a:stretch>
        </p:blipFill>
        <p:spPr>
          <a:xfrm>
            <a:off x="7403663" y="2468759"/>
            <a:ext cx="4201597" cy="2699506"/>
          </a:xfrm>
          <a:prstGeom prst="rect">
            <a:avLst/>
          </a:prstGeom>
        </p:spPr>
      </p:pic>
      <p:sp>
        <p:nvSpPr>
          <p:cNvPr id="9" name="Text 5"/>
          <p:cNvSpPr/>
          <p:nvPr/>
        </p:nvSpPr>
        <p:spPr>
          <a:xfrm>
            <a:off x="7403663" y="5500689"/>
            <a:ext cx="3912156" cy="334328"/>
          </a:xfrm>
          <a:prstGeom prst="rect">
            <a:avLst/>
          </a:prstGeom>
          <a:noFill/>
          <a:ln/>
        </p:spPr>
        <p:txBody>
          <a:bodyPr wrap="none" lIns="0" tIns="0" rIns="0" bIns="0" rtlCol="0" anchor="t"/>
          <a:lstStyle/>
          <a:p>
            <a:pPr marL="0" indent="0" algn="l">
              <a:lnSpc>
                <a:spcPts val="2050"/>
              </a:lnSpc>
              <a:buNone/>
            </a:pPr>
            <a:r>
              <a:rPr lang="en-US" sz="1650" b="1" dirty="0">
                <a:solidFill>
                  <a:srgbClr val="2A2742"/>
                </a:solidFill>
                <a:latin typeface="Outfit Extra Bold" pitchFamily="34" charset="0"/>
                <a:ea typeface="Outfit Extra Bold" pitchFamily="34" charset="-122"/>
                <a:cs typeface="Outfit Extra Bold" pitchFamily="34" charset="-120"/>
              </a:rPr>
              <a:t>Online Interview (e.g., MS Teams/Zoom)</a:t>
            </a:r>
            <a:endParaRPr lang="en-US" sz="1650" dirty="0"/>
          </a:p>
        </p:txBody>
      </p:sp>
      <p:sp>
        <p:nvSpPr>
          <p:cNvPr id="10" name="Text 6"/>
          <p:cNvSpPr/>
          <p:nvPr/>
        </p:nvSpPr>
        <p:spPr>
          <a:xfrm>
            <a:off x="7403663" y="6092549"/>
            <a:ext cx="6464022" cy="693418"/>
          </a:xfrm>
          <a:prstGeom prst="rect">
            <a:avLst/>
          </a:prstGeom>
          <a:noFill/>
          <a:ln/>
        </p:spPr>
        <p:txBody>
          <a:bodyPr wrap="square" lIns="0" tIns="0" rIns="0" bIns="0" rtlCol="0" anchor="t"/>
          <a:lstStyle/>
          <a:p>
            <a:pPr marL="0" indent="0" algn="l">
              <a:lnSpc>
                <a:spcPts val="1750"/>
              </a:lnSpc>
              <a:buNone/>
            </a:pPr>
            <a:r>
              <a:rPr lang="en-US" sz="1100" dirty="0">
                <a:solidFill>
                  <a:srgbClr val="2A2742"/>
                </a:solidFill>
                <a:latin typeface="Arimo" pitchFamily="34" charset="0"/>
                <a:ea typeface="Arimo" pitchFamily="34" charset="-122"/>
                <a:cs typeface="Arimo" pitchFamily="34" charset="-120"/>
              </a:rPr>
              <a:t>Highly economical, time-efficient, and accessible to remote candidates (Salmons 2014). Ideal for initial screening phases to filter large pools.</a:t>
            </a:r>
            <a:r>
              <a:rPr lang="en-US" sz="1100" dirty="0">
                <a:solidFill>
                  <a:srgbClr val="FF0000"/>
                </a:solidFill>
                <a:latin typeface="Arimo" pitchFamily="34" charset="0"/>
                <a:ea typeface="Arimo" pitchFamily="34" charset="-122"/>
                <a:cs typeface="Arimo" pitchFamily="34" charset="-120"/>
              </a:rPr>
              <a:t>Drawback:</a:t>
            </a:r>
            <a:r>
              <a:rPr lang="en-US" sz="1100" dirty="0">
                <a:solidFill>
                  <a:srgbClr val="2A2742"/>
                </a:solidFill>
                <a:latin typeface="Arimo" pitchFamily="34" charset="0"/>
                <a:ea typeface="Arimo" pitchFamily="34" charset="-122"/>
                <a:cs typeface="Arimo" pitchFamily="34" charset="-120"/>
              </a:rPr>
              <a:t> Potential technical issues and lack of non-verbal cues.</a:t>
            </a:r>
            <a:endParaRPr lang="en-US" sz="1100" dirty="0"/>
          </a:p>
        </p:txBody>
      </p:sp>
      <p:sp>
        <p:nvSpPr>
          <p:cNvPr id="11" name="Text 7"/>
          <p:cNvSpPr/>
          <p:nvPr/>
        </p:nvSpPr>
        <p:spPr>
          <a:xfrm>
            <a:off x="762714" y="7122678"/>
            <a:ext cx="13104971" cy="693418"/>
          </a:xfrm>
          <a:prstGeom prst="rect">
            <a:avLst/>
          </a:prstGeom>
          <a:noFill/>
          <a:ln/>
        </p:spPr>
        <p:txBody>
          <a:bodyPr wrap="square" lIns="0" tIns="0" rIns="0" bIns="0" rtlCol="0" anchor="t"/>
          <a:lstStyle/>
          <a:p>
            <a:pPr marL="0" indent="0" algn="l">
              <a:lnSpc>
                <a:spcPts val="1750"/>
              </a:lnSpc>
              <a:buNone/>
            </a:pPr>
            <a:r>
              <a:rPr lang="en-US" sz="1100" dirty="0">
                <a:solidFill>
                  <a:srgbClr val="2A2742"/>
                </a:solidFill>
                <a:latin typeface="Arimo" pitchFamily="34" charset="0"/>
                <a:ea typeface="Arimo" pitchFamily="34" charset="-122"/>
                <a:cs typeface="Arimo" pitchFamily="34" charset="-120"/>
              </a:rPr>
              <a:t>For our business transformation project, a </a:t>
            </a:r>
            <a:r>
              <a:rPr lang="en-US" sz="1100" b="1" dirty="0">
                <a:solidFill>
                  <a:srgbClr val="2A2742"/>
                </a:solidFill>
                <a:latin typeface="Arimo" pitchFamily="34" charset="0"/>
                <a:ea typeface="Arimo" pitchFamily="34" charset="-122"/>
                <a:cs typeface="Arimo" pitchFamily="34" charset="-120"/>
              </a:rPr>
              <a:t>hybrid model</a:t>
            </a:r>
            <a:r>
              <a:rPr lang="en-US" sz="1100" dirty="0">
                <a:solidFill>
                  <a:srgbClr val="2A2742"/>
                </a:solidFill>
                <a:latin typeface="Arimo" pitchFamily="34" charset="0"/>
                <a:ea typeface="Arimo" pitchFamily="34" charset="-122"/>
                <a:cs typeface="Arimo" pitchFamily="34" charset="-120"/>
              </a:rPr>
              <a:t> is recommended: online for initial screening to save time, followed by final face-to-face evaluations to ensure candidate depth and cultural fit (Uhl &amp; Lars Alexander Gollenia 2016).</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757357" y="595074"/>
            <a:ext cx="8730377" cy="540901"/>
          </a:xfrm>
          <a:prstGeom prst="rect">
            <a:avLst/>
          </a:prstGeom>
          <a:noFill/>
          <a:ln/>
        </p:spPr>
        <p:txBody>
          <a:bodyPr wrap="none" lIns="0" tIns="0" rIns="0" bIns="0" rtlCol="0" anchor="t"/>
          <a:lstStyle/>
          <a:p>
            <a:pPr marL="0" indent="0" algn="l">
              <a:lnSpc>
                <a:spcPts val="4250"/>
              </a:lnSpc>
              <a:buNone/>
            </a:pPr>
            <a:r>
              <a:rPr lang="en-US" sz="3400" b="1" dirty="0">
                <a:solidFill>
                  <a:srgbClr val="231971"/>
                </a:solidFill>
                <a:latin typeface="Outfit Extra Bold" pitchFamily="34" charset="0"/>
                <a:ea typeface="Outfit Extra Bold" pitchFamily="34" charset="-122"/>
                <a:cs typeface="Outfit Extra Bold" pitchFamily="34" charset="-120"/>
              </a:rPr>
              <a:t>Conclusion: Securing Tesco's Future Success</a:t>
            </a:r>
            <a:endParaRPr lang="en-US" sz="3400" dirty="0"/>
          </a:p>
        </p:txBody>
      </p:sp>
      <p:sp>
        <p:nvSpPr>
          <p:cNvPr id="3" name="Text 1"/>
          <p:cNvSpPr/>
          <p:nvPr/>
        </p:nvSpPr>
        <p:spPr>
          <a:xfrm>
            <a:off x="757357" y="1568768"/>
            <a:ext cx="13115687" cy="692467"/>
          </a:xfrm>
          <a:prstGeom prst="rect">
            <a:avLst/>
          </a:prstGeom>
          <a:noFill/>
          <a:ln/>
        </p:spPr>
        <p:txBody>
          <a:bodyPr wrap="square" lIns="0" tIns="0" rIns="0" bIns="0" rtlCol="0" anchor="t"/>
          <a:lstStyle/>
          <a:p>
            <a:pPr marL="0" indent="0" algn="l">
              <a:lnSpc>
                <a:spcPts val="2700"/>
              </a:lnSpc>
              <a:buNone/>
            </a:pPr>
            <a:r>
              <a:rPr lang="en-US" sz="1700" dirty="0">
                <a:solidFill>
                  <a:srgbClr val="2A2742"/>
                </a:solidFill>
                <a:latin typeface="Arimo" pitchFamily="34" charset="0"/>
                <a:ea typeface="Arimo" pitchFamily="34" charset="-122"/>
                <a:cs typeface="Arimo" pitchFamily="34" charset="-120"/>
              </a:rPr>
              <a:t>Our rigorous, structured recruitment process is integral to achieving Tesco’s business transformation objectives. By adhering to clearly defined standards and employing advanced assessment techniques, we ensure the acquisition of top talent.</a:t>
            </a:r>
            <a:endParaRPr lang="en-US" sz="1700" dirty="0"/>
          </a:p>
        </p:txBody>
      </p:sp>
      <p:sp>
        <p:nvSpPr>
          <p:cNvPr id="4" name="Text 2"/>
          <p:cNvSpPr/>
          <p:nvPr/>
        </p:nvSpPr>
        <p:spPr>
          <a:xfrm>
            <a:off x="757357" y="2612708"/>
            <a:ext cx="4191476" cy="714137"/>
          </a:xfrm>
          <a:prstGeom prst="rect">
            <a:avLst/>
          </a:prstGeom>
          <a:noFill/>
          <a:ln/>
        </p:spPr>
        <p:txBody>
          <a:bodyPr wrap="none" lIns="0" tIns="0" rIns="0" bIns="0" rtlCol="0" anchor="t"/>
          <a:lstStyle/>
          <a:p>
            <a:pPr marL="0" indent="0" algn="ctr">
              <a:lnSpc>
                <a:spcPts val="5600"/>
              </a:lnSpc>
              <a:buNone/>
            </a:pPr>
            <a:r>
              <a:rPr lang="en-US" sz="5600" b="1" dirty="0">
                <a:solidFill>
                  <a:srgbClr val="2A2742"/>
                </a:solidFill>
                <a:latin typeface="Outfit Extra Bold" pitchFamily="34" charset="0"/>
                <a:ea typeface="Outfit Extra Bold" pitchFamily="34" charset="-122"/>
                <a:cs typeface="Outfit Extra Bold" pitchFamily="34" charset="-120"/>
              </a:rPr>
              <a:t>100%</a:t>
            </a:r>
            <a:endParaRPr lang="en-US" sz="5600" dirty="0"/>
          </a:p>
        </p:txBody>
      </p:sp>
      <p:sp>
        <p:nvSpPr>
          <p:cNvPr id="5" name="Text 3"/>
          <p:cNvSpPr/>
          <p:nvPr/>
        </p:nvSpPr>
        <p:spPr>
          <a:xfrm>
            <a:off x="1500545" y="3597235"/>
            <a:ext cx="2705100" cy="338138"/>
          </a:xfrm>
          <a:prstGeom prst="rect">
            <a:avLst/>
          </a:prstGeom>
          <a:noFill/>
          <a:ln/>
        </p:spPr>
        <p:txBody>
          <a:bodyPr wrap="none" lIns="0" tIns="0" rIns="0" bIns="0" rtlCol="0" anchor="t"/>
          <a:lstStyle/>
          <a:p>
            <a:pPr marL="0" indent="0" algn="ctr">
              <a:lnSpc>
                <a:spcPts val="2650"/>
              </a:lnSpc>
              <a:buNone/>
            </a:pPr>
            <a:r>
              <a:rPr lang="en-US" sz="2100" b="1" dirty="0">
                <a:solidFill>
                  <a:srgbClr val="2A2742"/>
                </a:solidFill>
                <a:latin typeface="Outfit Extra Bold" pitchFamily="34" charset="0"/>
                <a:ea typeface="Outfit Extra Bold" pitchFamily="34" charset="-122"/>
                <a:cs typeface="Outfit Extra Bold" pitchFamily="34" charset="-120"/>
              </a:rPr>
              <a:t>Clarity &amp; Standards</a:t>
            </a:r>
            <a:endParaRPr lang="en-US" sz="2100" dirty="0"/>
          </a:p>
        </p:txBody>
      </p:sp>
      <p:sp>
        <p:nvSpPr>
          <p:cNvPr id="6" name="Text 4"/>
          <p:cNvSpPr/>
          <p:nvPr/>
        </p:nvSpPr>
        <p:spPr>
          <a:xfrm>
            <a:off x="757356" y="4065152"/>
            <a:ext cx="4328993" cy="1278374"/>
          </a:xfrm>
          <a:prstGeom prst="rect">
            <a:avLst/>
          </a:prstGeom>
          <a:noFill/>
          <a:ln/>
        </p:spPr>
        <p:txBody>
          <a:bodyPr wrap="square" lIns="0" tIns="0" rIns="0" bIns="0" rtlCol="0" anchor="t"/>
          <a:lstStyle/>
          <a:p>
            <a:pPr marL="0" indent="0" algn="ctr">
              <a:lnSpc>
                <a:spcPts val="2700"/>
              </a:lnSpc>
              <a:buNone/>
            </a:pPr>
            <a:r>
              <a:rPr lang="en-US" sz="1700" dirty="0">
                <a:solidFill>
                  <a:srgbClr val="2A2742"/>
                </a:solidFill>
                <a:latin typeface="Arimo" pitchFamily="34" charset="0"/>
                <a:ea typeface="Arimo" pitchFamily="34" charset="-122"/>
                <a:cs typeface="Arimo" pitchFamily="34" charset="-120"/>
              </a:rPr>
              <a:t>Job analysis, description, and person specification establish clear and equitable selection criteria (Buckwalter 2018).</a:t>
            </a:r>
            <a:endParaRPr lang="en-US" sz="1700" dirty="0"/>
          </a:p>
        </p:txBody>
      </p:sp>
      <p:sp>
        <p:nvSpPr>
          <p:cNvPr id="7" name="Text 5"/>
          <p:cNvSpPr/>
          <p:nvPr/>
        </p:nvSpPr>
        <p:spPr>
          <a:xfrm>
            <a:off x="5219343" y="2612708"/>
            <a:ext cx="4191595" cy="714137"/>
          </a:xfrm>
          <a:prstGeom prst="rect">
            <a:avLst/>
          </a:prstGeom>
          <a:noFill/>
          <a:ln/>
        </p:spPr>
        <p:txBody>
          <a:bodyPr wrap="none" lIns="0" tIns="0" rIns="0" bIns="0" rtlCol="0" anchor="t"/>
          <a:lstStyle/>
          <a:p>
            <a:pPr marL="0" indent="0" algn="ctr">
              <a:lnSpc>
                <a:spcPts val="5600"/>
              </a:lnSpc>
              <a:buNone/>
            </a:pPr>
            <a:r>
              <a:rPr lang="en-US" sz="5600" b="1" dirty="0">
                <a:solidFill>
                  <a:srgbClr val="2A2742"/>
                </a:solidFill>
                <a:latin typeface="Outfit Extra Bold" pitchFamily="34" charset="0"/>
                <a:ea typeface="Outfit Extra Bold" pitchFamily="34" charset="-122"/>
                <a:cs typeface="Outfit Extra Bold" pitchFamily="34" charset="-120"/>
              </a:rPr>
              <a:t>Optimal</a:t>
            </a:r>
            <a:endParaRPr lang="en-US" sz="5600" dirty="0"/>
          </a:p>
        </p:txBody>
      </p:sp>
      <p:sp>
        <p:nvSpPr>
          <p:cNvPr id="8" name="Text 6"/>
          <p:cNvSpPr/>
          <p:nvPr/>
        </p:nvSpPr>
        <p:spPr>
          <a:xfrm>
            <a:off x="5962531" y="3597235"/>
            <a:ext cx="2705100" cy="338138"/>
          </a:xfrm>
          <a:prstGeom prst="rect">
            <a:avLst/>
          </a:prstGeom>
          <a:noFill/>
          <a:ln/>
        </p:spPr>
        <p:txBody>
          <a:bodyPr wrap="none" lIns="0" tIns="0" rIns="0" bIns="0" rtlCol="0" anchor="t"/>
          <a:lstStyle/>
          <a:p>
            <a:pPr marL="0" indent="0" algn="ctr">
              <a:lnSpc>
                <a:spcPts val="2650"/>
              </a:lnSpc>
              <a:buNone/>
            </a:pPr>
            <a:r>
              <a:rPr lang="en-US" sz="2100" b="1" dirty="0">
                <a:solidFill>
                  <a:srgbClr val="2A2742"/>
                </a:solidFill>
                <a:latin typeface="Outfit Extra Bold" pitchFamily="34" charset="0"/>
                <a:ea typeface="Outfit Extra Bold" pitchFamily="34" charset="-122"/>
                <a:cs typeface="Outfit Extra Bold" pitchFamily="34" charset="-120"/>
              </a:rPr>
              <a:t>Efficiency &amp; Fairness</a:t>
            </a:r>
            <a:endParaRPr lang="en-US" sz="2100" dirty="0"/>
          </a:p>
        </p:txBody>
      </p:sp>
      <p:sp>
        <p:nvSpPr>
          <p:cNvPr id="9" name="Text 7"/>
          <p:cNvSpPr/>
          <p:nvPr/>
        </p:nvSpPr>
        <p:spPr>
          <a:xfrm>
            <a:off x="5219343" y="4065151"/>
            <a:ext cx="4191595" cy="1384935"/>
          </a:xfrm>
          <a:prstGeom prst="rect">
            <a:avLst/>
          </a:prstGeom>
          <a:noFill/>
          <a:ln/>
        </p:spPr>
        <p:txBody>
          <a:bodyPr wrap="square" lIns="0" tIns="0" rIns="0" bIns="0" rtlCol="0" anchor="t"/>
          <a:lstStyle/>
          <a:p>
            <a:pPr marL="0" indent="0" algn="ctr">
              <a:lnSpc>
                <a:spcPts val="2700"/>
              </a:lnSpc>
              <a:buNone/>
            </a:pPr>
            <a:r>
              <a:rPr lang="en-US" sz="1700" dirty="0">
                <a:solidFill>
                  <a:srgbClr val="2A2742"/>
                </a:solidFill>
                <a:latin typeface="Arimo" pitchFamily="34" charset="0"/>
                <a:ea typeface="Arimo" pitchFamily="34" charset="-122"/>
                <a:cs typeface="Arimo" pitchFamily="34" charset="-120"/>
              </a:rPr>
              <a:t>A blend of structured, competency-based interviews, and strategic questioning guarantees objective candidate assessment.</a:t>
            </a:r>
            <a:endParaRPr lang="en-US" sz="1700" dirty="0"/>
          </a:p>
        </p:txBody>
      </p:sp>
      <p:sp>
        <p:nvSpPr>
          <p:cNvPr id="10" name="Text 8"/>
          <p:cNvSpPr/>
          <p:nvPr/>
        </p:nvSpPr>
        <p:spPr>
          <a:xfrm>
            <a:off x="9681448" y="2612708"/>
            <a:ext cx="4191476" cy="714137"/>
          </a:xfrm>
          <a:prstGeom prst="rect">
            <a:avLst/>
          </a:prstGeom>
          <a:noFill/>
          <a:ln/>
        </p:spPr>
        <p:txBody>
          <a:bodyPr wrap="none" lIns="0" tIns="0" rIns="0" bIns="0" rtlCol="0" anchor="t"/>
          <a:lstStyle/>
          <a:p>
            <a:pPr marL="0" indent="0" algn="ctr">
              <a:lnSpc>
                <a:spcPts val="5600"/>
              </a:lnSpc>
              <a:buNone/>
            </a:pPr>
            <a:r>
              <a:rPr lang="en-US" sz="5600" b="1" dirty="0">
                <a:solidFill>
                  <a:srgbClr val="2A2742"/>
                </a:solidFill>
                <a:latin typeface="Outfit Extra Bold" pitchFamily="34" charset="0"/>
                <a:ea typeface="Outfit Extra Bold" pitchFamily="34" charset="-122"/>
                <a:cs typeface="Outfit Extra Bold" pitchFamily="34" charset="-120"/>
              </a:rPr>
              <a:t>Aligned</a:t>
            </a:r>
            <a:endParaRPr lang="en-US" sz="5600" dirty="0"/>
          </a:p>
        </p:txBody>
      </p:sp>
      <p:sp>
        <p:nvSpPr>
          <p:cNvPr id="11" name="Text 9"/>
          <p:cNvSpPr/>
          <p:nvPr/>
        </p:nvSpPr>
        <p:spPr>
          <a:xfrm>
            <a:off x="10424636" y="3597235"/>
            <a:ext cx="2705100" cy="338138"/>
          </a:xfrm>
          <a:prstGeom prst="rect">
            <a:avLst/>
          </a:prstGeom>
          <a:noFill/>
          <a:ln/>
        </p:spPr>
        <p:txBody>
          <a:bodyPr wrap="none" lIns="0" tIns="0" rIns="0" bIns="0" rtlCol="0" anchor="t"/>
          <a:lstStyle/>
          <a:p>
            <a:pPr marL="0" indent="0" algn="ctr">
              <a:lnSpc>
                <a:spcPts val="2650"/>
              </a:lnSpc>
              <a:buNone/>
            </a:pPr>
            <a:r>
              <a:rPr lang="en-US" sz="2100" b="1" dirty="0">
                <a:solidFill>
                  <a:srgbClr val="2A2742"/>
                </a:solidFill>
                <a:latin typeface="Outfit Extra Bold" pitchFamily="34" charset="0"/>
                <a:ea typeface="Outfit Extra Bold" pitchFamily="34" charset="-122"/>
                <a:cs typeface="Outfit Extra Bold" pitchFamily="34" charset="-120"/>
              </a:rPr>
              <a:t>Values Integration</a:t>
            </a:r>
            <a:endParaRPr lang="en-US" sz="2100" dirty="0"/>
          </a:p>
        </p:txBody>
      </p:sp>
      <p:sp>
        <p:nvSpPr>
          <p:cNvPr id="12" name="Text 10"/>
          <p:cNvSpPr/>
          <p:nvPr/>
        </p:nvSpPr>
        <p:spPr>
          <a:xfrm>
            <a:off x="9681448" y="4065151"/>
            <a:ext cx="4191476" cy="1384935"/>
          </a:xfrm>
          <a:prstGeom prst="rect">
            <a:avLst/>
          </a:prstGeom>
          <a:noFill/>
          <a:ln/>
        </p:spPr>
        <p:txBody>
          <a:bodyPr wrap="square" lIns="0" tIns="0" rIns="0" bIns="0" rtlCol="0" anchor="t"/>
          <a:lstStyle/>
          <a:p>
            <a:pPr marL="0" indent="0" algn="ctr">
              <a:lnSpc>
                <a:spcPts val="2700"/>
              </a:lnSpc>
              <a:buNone/>
            </a:pPr>
            <a:r>
              <a:rPr lang="en-US" sz="1700" dirty="0">
                <a:solidFill>
                  <a:srgbClr val="2A2742"/>
                </a:solidFill>
                <a:latin typeface="Arimo" pitchFamily="34" charset="0"/>
                <a:ea typeface="Arimo" pitchFamily="34" charset="-122"/>
                <a:cs typeface="Arimo" pitchFamily="34" charset="-120"/>
              </a:rPr>
              <a:t>Recruitment ensures we hire competent staff who share Tesco's core values, vital for organizational development (Mee-Yan Cheung-Judge &amp; Holbeche 2021).</a:t>
            </a:r>
            <a:endParaRPr lang="en-US" sz="1700" dirty="0"/>
          </a:p>
        </p:txBody>
      </p:sp>
      <p:sp>
        <p:nvSpPr>
          <p:cNvPr id="15" name="Text 13"/>
          <p:cNvSpPr/>
          <p:nvPr/>
        </p:nvSpPr>
        <p:spPr>
          <a:xfrm>
            <a:off x="757357" y="7289125"/>
            <a:ext cx="13115687" cy="346234"/>
          </a:xfrm>
          <a:prstGeom prst="rect">
            <a:avLst/>
          </a:prstGeom>
          <a:noFill/>
          <a:ln/>
        </p:spPr>
        <p:txBody>
          <a:bodyPr wrap="none" lIns="0" tIns="0" rIns="0" bIns="0" rtlCol="0" anchor="t"/>
          <a:lstStyle/>
          <a:p>
            <a:pPr marL="0" indent="0" algn="l">
              <a:lnSpc>
                <a:spcPts val="2700"/>
              </a:lnSpc>
              <a:buNone/>
            </a:pPr>
            <a:endParaRPr lang="en-US" sz="17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9FF28C-DE3B-4154-B5BD-AA4DD6E62268}"/>
              </a:ext>
            </a:extLst>
          </p:cNvPr>
          <p:cNvSpPr txBox="1"/>
          <p:nvPr/>
        </p:nvSpPr>
        <p:spPr>
          <a:xfrm>
            <a:off x="236913" y="116732"/>
            <a:ext cx="14393487"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References</a:t>
            </a:r>
          </a:p>
        </p:txBody>
      </p:sp>
      <p:sp>
        <p:nvSpPr>
          <p:cNvPr id="4" name="TextBox 3">
            <a:extLst>
              <a:ext uri="{FF2B5EF4-FFF2-40B4-BE49-F238E27FC236}">
                <a16:creationId xmlns:a16="http://schemas.microsoft.com/office/drawing/2014/main" id="{C15CAC7C-D4D1-929E-E663-2C13C5897913}"/>
              </a:ext>
            </a:extLst>
          </p:cNvPr>
          <p:cNvSpPr txBox="1"/>
          <p:nvPr/>
        </p:nvSpPr>
        <p:spPr>
          <a:xfrm>
            <a:off x="236913" y="1298388"/>
            <a:ext cx="13821987" cy="6371488"/>
          </a:xfrm>
          <a:prstGeom prst="rect">
            <a:avLst/>
          </a:prstGeom>
          <a:noFill/>
        </p:spPr>
        <p:txBody>
          <a:bodyPr wrap="square">
            <a:spAutoFit/>
          </a:bodyPr>
          <a:lstStyle/>
          <a:p>
            <a:pPr algn="just">
              <a:lnSpc>
                <a:spcPct val="150000"/>
              </a:lnSpc>
            </a:pPr>
            <a:r>
              <a:rPr lang="en-US" sz="1800" b="1" dirty="0">
                <a:latin typeface="Arial" panose="020B0604020202020204" pitchFamily="34" charset="0"/>
                <a:cs typeface="Arial" panose="020B0604020202020204" pitchFamily="34" charset="0"/>
              </a:rPr>
              <a:t>References</a:t>
            </a:r>
          </a:p>
          <a:p>
            <a:pPr marL="457200" indent="-45720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Gray, P. (2023) Interview Techniques: The Definitive Guide for HR Managers. HR Review. Available at: https://</a:t>
            </a:r>
            <a:r>
              <a:rPr lang="en-US" sz="1600" dirty="0" err="1">
                <a:latin typeface="Arial" panose="020B0604020202020204" pitchFamily="34" charset="0"/>
                <a:cs typeface="Arial" panose="020B0604020202020204" pitchFamily="34" charset="0"/>
              </a:rPr>
              <a:t>hrreview.co.uk</a:t>
            </a:r>
            <a:r>
              <a:rPr lang="en-US" sz="1600" dirty="0">
                <a:latin typeface="Arial" panose="020B0604020202020204" pitchFamily="34" charset="0"/>
                <a:cs typeface="Arial" panose="020B0604020202020204" pitchFamily="34" charset="0"/>
              </a:rPr>
              <a:t>/guides/interview-techniques-the-definitive-guide-for-</a:t>
            </a:r>
            <a:r>
              <a:rPr lang="en-US" sz="1600" dirty="0" err="1">
                <a:latin typeface="Arial" panose="020B0604020202020204" pitchFamily="34" charset="0"/>
                <a:cs typeface="Arial" panose="020B0604020202020204" pitchFamily="34" charset="0"/>
              </a:rPr>
              <a:t>hr</a:t>
            </a:r>
            <a:r>
              <a:rPr lang="en-US" sz="1600" dirty="0">
                <a:latin typeface="Arial" panose="020B0604020202020204" pitchFamily="34" charset="0"/>
                <a:cs typeface="Arial" panose="020B0604020202020204" pitchFamily="34" charset="0"/>
              </a:rPr>
              <a:t>-managers/150545 (Accessed: 2 Nov 2025).</a:t>
            </a:r>
          </a:p>
          <a:p>
            <a:pPr marL="457200" indent="-45720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University of Reading (2024) Recruitment and selection procedure – February 2024. University of Reading. Available at: https://</a:t>
            </a:r>
            <a:r>
              <a:rPr lang="en-US" sz="1600" dirty="0" err="1">
                <a:latin typeface="Arial" panose="020B0604020202020204" pitchFamily="34" charset="0"/>
                <a:cs typeface="Arial" panose="020B0604020202020204" pitchFamily="34" charset="0"/>
              </a:rPr>
              <a:t>www.reading.ac.uk</a:t>
            </a:r>
            <a:r>
              <a:rPr lang="en-US" sz="1600" dirty="0">
                <a:latin typeface="Arial" panose="020B0604020202020204" pitchFamily="34" charset="0"/>
                <a:cs typeface="Arial" panose="020B0604020202020204" pitchFamily="34" charset="0"/>
              </a:rPr>
              <a:t>/human-resources/-/media/project/functions/human-resources/documents/recruitment-and-selection-procedure-february-2024.pdf (Accessed: 2 Nov 2025).</a:t>
            </a:r>
          </a:p>
          <a:p>
            <a:pPr marL="457200" indent="-45720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Morris, A. (2025) Person Specification: Guide for Employers. </a:t>
            </a:r>
            <a:r>
              <a:rPr lang="en-US" sz="1600" dirty="0" err="1">
                <a:latin typeface="Arial" panose="020B0604020202020204" pitchFamily="34" charset="0"/>
                <a:cs typeface="Arial" panose="020B0604020202020204" pitchFamily="34" charset="0"/>
              </a:rPr>
              <a:t>DavidsonMorris</a:t>
            </a:r>
            <a:r>
              <a:rPr lang="en-US" sz="1600" dirty="0">
                <a:latin typeface="Arial" panose="020B0604020202020204" pitchFamily="34" charset="0"/>
                <a:cs typeface="Arial" panose="020B0604020202020204" pitchFamily="34" charset="0"/>
              </a:rPr>
              <a:t>. Available at: https://</a:t>
            </a:r>
            <a:r>
              <a:rPr lang="en-US" sz="1600" dirty="0" err="1">
                <a:latin typeface="Arial" panose="020B0604020202020204" pitchFamily="34" charset="0"/>
                <a:cs typeface="Arial" panose="020B0604020202020204" pitchFamily="34" charset="0"/>
              </a:rPr>
              <a:t>www.davidsonmorris.com</a:t>
            </a:r>
            <a:r>
              <a:rPr lang="en-US" sz="1600" dirty="0">
                <a:latin typeface="Arial" panose="020B0604020202020204" pitchFamily="34" charset="0"/>
                <a:cs typeface="Arial" panose="020B0604020202020204" pitchFamily="34" charset="0"/>
              </a:rPr>
              <a:t>/person-specification/ (Accessed: 2 Nov 2025).</a:t>
            </a:r>
          </a:p>
          <a:p>
            <a:pPr marL="457200" indent="-45720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“Recruitment Toolkit: Defining Your Role” (2020) London School of Economics Guide. LSE. Available at: https://</a:t>
            </a:r>
            <a:r>
              <a:rPr lang="en-US" sz="1600" dirty="0" err="1">
                <a:latin typeface="Arial" panose="020B0604020202020204" pitchFamily="34" charset="0"/>
                <a:cs typeface="Arial" panose="020B0604020202020204" pitchFamily="34" charset="0"/>
              </a:rPr>
              <a:t>info.lse.ac.uk</a:t>
            </a:r>
            <a:r>
              <a:rPr lang="en-US" sz="1600" dirty="0">
                <a:latin typeface="Arial" panose="020B0604020202020204" pitchFamily="34" charset="0"/>
                <a:cs typeface="Arial" panose="020B0604020202020204" pitchFamily="34" charset="0"/>
              </a:rPr>
              <a:t>/staff/divisions/Human-Resources/Assets/Documents/Recruitment-Toolkit/Defining-Your-Role/2.2.1.2-A-Guide-to-Writing-Job-Descriptions-and-Person-Specifications.pdf (Accessed: 2 Nov 2025).</a:t>
            </a:r>
          </a:p>
          <a:p>
            <a:pPr marL="457200" indent="-45720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“Write a job description and person specification” (2025) NI Business Info. Available at: https://</a:t>
            </a:r>
            <a:r>
              <a:rPr lang="en-US" sz="1600" dirty="0" err="1">
                <a:latin typeface="Arial" panose="020B0604020202020204" pitchFamily="34" charset="0"/>
                <a:cs typeface="Arial" panose="020B0604020202020204" pitchFamily="34" charset="0"/>
              </a:rPr>
              <a:t>www.nibusinessinfo.co.uk</a:t>
            </a:r>
            <a:r>
              <a:rPr lang="en-US" sz="1600" dirty="0">
                <a:latin typeface="Arial" panose="020B0604020202020204" pitchFamily="34" charset="0"/>
                <a:cs typeface="Arial" panose="020B0604020202020204" pitchFamily="34" charset="0"/>
              </a:rPr>
              <a:t>/content/write-job-description-and-person-specification (Accessed: 2 Nov 2025).</a:t>
            </a:r>
          </a:p>
          <a:p>
            <a:pPr marL="457200" indent="-45720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“7 Effective Interview Questioning Techniques for HR Managers” (2025) HR Addict. Available at:</a:t>
            </a:r>
          </a:p>
          <a:p>
            <a:pPr marL="914400" lvl="1" indent="-457200" algn="just">
              <a:lnSpc>
                <a:spcPct val="15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457200" indent="-457200" algn="just">
              <a:lnSpc>
                <a:spcPct val="15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457200" indent="-457200" algn="just">
              <a:lnSpc>
                <a:spcPct val="15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55449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3B1EF5D-22C2-4067-9E15-040C4435B179}"/>
              </a:ext>
            </a:extLst>
          </p:cNvPr>
          <p:cNvSpPr txBox="1"/>
          <p:nvPr/>
        </p:nvSpPr>
        <p:spPr>
          <a:xfrm>
            <a:off x="200025" y="2628900"/>
            <a:ext cx="13158786" cy="4109330"/>
          </a:xfrm>
          <a:prstGeom prst="rect">
            <a:avLst/>
          </a:prstGeom>
          <a:noFill/>
        </p:spPr>
        <p:txBody>
          <a:bodyPr wrap="square">
            <a:spAutoFit/>
          </a:bodyPr>
          <a:lstStyle/>
          <a:p>
            <a:pPr marL="914400" lvl="1" indent="-45720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Hu, Z. (2023) ‘Promoting Critical Thinking through Socratic Questions in Work-Integrated Learning’, International Journal of Learning, Teaching and Educational Research. Available at: https://</a:t>
            </a:r>
            <a:r>
              <a:rPr lang="en-US" sz="1600" dirty="0" err="1">
                <a:latin typeface="Arial" panose="020B0604020202020204" pitchFamily="34" charset="0"/>
                <a:cs typeface="Arial" panose="020B0604020202020204" pitchFamily="34" charset="0"/>
              </a:rPr>
              <a:t>i</a:t>
            </a:r>
            <a:r>
              <a:rPr lang="en-US" sz="1600" dirty="0">
                <a:latin typeface="Arial" panose="020B0604020202020204" pitchFamily="34" charset="0"/>
                <a:cs typeface="Arial" panose="020B0604020202020204" pitchFamily="34" charset="0"/>
              </a:rPr>
              <a:t> Effective Interview Questioning Techniques for HR Managers” (2025) HR Addict. Available at: https://</a:t>
            </a:r>
            <a:r>
              <a:rPr lang="en-US" sz="1600" dirty="0" err="1">
                <a:latin typeface="Arial" panose="020B0604020202020204" pitchFamily="34" charset="0"/>
                <a:cs typeface="Arial" panose="020B0604020202020204" pitchFamily="34" charset="0"/>
              </a:rPr>
              <a:t>www.hraddict.com</a:t>
            </a:r>
            <a:r>
              <a:rPr lang="en-US" sz="1600" dirty="0">
                <a:latin typeface="Arial" panose="020B0604020202020204" pitchFamily="34" charset="0"/>
                <a:cs typeface="Arial" panose="020B0604020202020204" pitchFamily="34" charset="0"/>
              </a:rPr>
              <a:t>/interview-questioning-techniques (Accessed: 2 Nov 2025).</a:t>
            </a:r>
          </a:p>
          <a:p>
            <a:pPr marL="914400" lvl="1" indent="-457200" algn="just">
              <a:lnSpc>
                <a:spcPct val="150000"/>
              </a:lnSpc>
              <a:buFont typeface="Arial" panose="020B0604020202020204" pitchFamily="34" charset="0"/>
              <a:buChar char="•"/>
            </a:pPr>
            <a:r>
              <a:rPr lang="en-US" sz="1600" dirty="0" err="1">
                <a:latin typeface="Arial" panose="020B0604020202020204" pitchFamily="34" charset="0"/>
                <a:cs typeface="Arial" panose="020B0604020202020204" pitchFamily="34" charset="0"/>
              </a:rPr>
              <a:t>jlter.org</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index.php</a:t>
            </a:r>
            <a:r>
              <a:rPr lang="en-US" sz="1600" dirty="0">
                <a:latin typeface="Arial" panose="020B0604020202020204" pitchFamily="34" charset="0"/>
                <a:cs typeface="Arial" panose="020B0604020202020204" pitchFamily="34" charset="0"/>
              </a:rPr>
              <a:t>/</a:t>
            </a:r>
            <a:r>
              <a:rPr lang="en-US" sz="1600" dirty="0" err="1">
                <a:latin typeface="Arial" panose="020B0604020202020204" pitchFamily="34" charset="0"/>
                <a:cs typeface="Arial" panose="020B0604020202020204" pitchFamily="34" charset="0"/>
              </a:rPr>
              <a:t>ijlter</a:t>
            </a:r>
            <a:r>
              <a:rPr lang="en-US" sz="1600" dirty="0">
                <a:latin typeface="Arial" panose="020B0604020202020204" pitchFamily="34" charset="0"/>
                <a:cs typeface="Arial" panose="020B0604020202020204" pitchFamily="34" charset="0"/>
              </a:rPr>
              <a:t>/article/view/7368 (Accessed: 2 Nov 2025).</a:t>
            </a:r>
          </a:p>
          <a:p>
            <a:pPr marL="914400" lvl="1" indent="-45720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“Different Interview Types: What to Expect” (2024) </a:t>
            </a:r>
            <a:r>
              <a:rPr lang="en-US" sz="1600" dirty="0" err="1">
                <a:latin typeface="Arial" panose="020B0604020202020204" pitchFamily="34" charset="0"/>
                <a:cs typeface="Arial" panose="020B0604020202020204" pitchFamily="34" charset="0"/>
              </a:rPr>
              <a:t>CareerNetwork</a:t>
            </a:r>
            <a:r>
              <a:rPr lang="en-US" sz="1600" dirty="0">
                <a:latin typeface="Arial" panose="020B0604020202020204" pitchFamily="34" charset="0"/>
                <a:cs typeface="Arial" panose="020B0604020202020204" pitchFamily="34" charset="0"/>
              </a:rPr>
              <a:t>. Available at: https://</a:t>
            </a:r>
            <a:r>
              <a:rPr lang="en-US" sz="1600" dirty="0" err="1">
                <a:latin typeface="Arial" panose="020B0604020202020204" pitchFamily="34" charset="0"/>
                <a:cs typeface="Arial" panose="020B0604020202020204" pitchFamily="34" charset="0"/>
              </a:rPr>
              <a:t>www.careernetwork.org</a:t>
            </a:r>
            <a:r>
              <a:rPr lang="en-US" sz="1600" dirty="0">
                <a:latin typeface="Arial" panose="020B0604020202020204" pitchFamily="34" charset="0"/>
                <a:cs typeface="Arial" panose="020B0604020202020204" pitchFamily="34" charset="0"/>
              </a:rPr>
              <a:t>/2864/different-interview-types-and-what-to-expect/ (Accessed: 2 Nov 2025).</a:t>
            </a:r>
          </a:p>
          <a:p>
            <a:pPr marL="914400" lvl="1" indent="-45720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“Types of Interview Formats: Choosing the Right Approach for Your Hiring Process” (2025) </a:t>
            </a:r>
            <a:r>
              <a:rPr lang="en-US" sz="1600" dirty="0" err="1">
                <a:latin typeface="Arial" panose="020B0604020202020204" pitchFamily="34" charset="0"/>
                <a:cs typeface="Arial" panose="020B0604020202020204" pitchFamily="34" charset="0"/>
              </a:rPr>
              <a:t>Intervue.io</a:t>
            </a:r>
            <a:r>
              <a:rPr lang="en-US" sz="1600" dirty="0">
                <a:latin typeface="Arial" panose="020B0604020202020204" pitchFamily="34" charset="0"/>
                <a:cs typeface="Arial" panose="020B0604020202020204" pitchFamily="34" charset="0"/>
              </a:rPr>
              <a:t> Blog. Available at: https://</a:t>
            </a:r>
            <a:r>
              <a:rPr lang="en-US" sz="1600" dirty="0" err="1">
                <a:latin typeface="Arial" panose="020B0604020202020204" pitchFamily="34" charset="0"/>
                <a:cs typeface="Arial" panose="020B0604020202020204" pitchFamily="34" charset="0"/>
              </a:rPr>
              <a:t>www.intervue.io</a:t>
            </a:r>
            <a:r>
              <a:rPr lang="en-US" sz="1600" dirty="0">
                <a:latin typeface="Arial" panose="020B0604020202020204" pitchFamily="34" charset="0"/>
                <a:cs typeface="Arial" panose="020B0604020202020204" pitchFamily="34" charset="0"/>
              </a:rPr>
              <a:t>/blog/types-of-interview-formats (Accessed: 2 Nov 2025).</a:t>
            </a:r>
          </a:p>
          <a:p>
            <a:pPr marL="914400" lvl="1" indent="-457200" algn="just">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“HR Guidance: Preparing to Interview” (2025) Cumberland Council Manager Guidance. Available at: https://</a:t>
            </a:r>
            <a:r>
              <a:rPr lang="en-US" sz="1600" dirty="0" err="1">
                <a:latin typeface="Arial" panose="020B0604020202020204" pitchFamily="34" charset="0"/>
                <a:cs typeface="Arial" panose="020B0604020202020204" pitchFamily="34" charset="0"/>
              </a:rPr>
              <a:t>www.cumberland.gov.uk</a:t>
            </a:r>
            <a:r>
              <a:rPr lang="en-US" sz="1600" dirty="0">
                <a:latin typeface="Arial" panose="020B0604020202020204" pitchFamily="34" charset="0"/>
                <a:cs typeface="Arial" panose="020B0604020202020204" pitchFamily="34" charset="0"/>
              </a:rPr>
              <a:t>/sites/default/files/2025-04/manager_guidance_-_preparing_to_interview_-_jan25.pdf (Accessed: 2 Nov 2025).</a:t>
            </a:r>
          </a:p>
        </p:txBody>
      </p:sp>
    </p:spTree>
    <p:extLst>
      <p:ext uri="{BB962C8B-B14F-4D97-AF65-F5344CB8AC3E}">
        <p14:creationId xmlns:p14="http://schemas.microsoft.com/office/powerpoint/2010/main" val="41468765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1415</Words>
  <Application>Microsoft Macintosh PowerPoint</Application>
  <PresentationFormat>Custom</PresentationFormat>
  <Paragraphs>109</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Arimo</vt:lpstr>
      <vt:lpstr>Outfit Extra Bold</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User</dc:creator>
  <cp:lastModifiedBy>Rahmia Sulay Kamil (2335591)</cp:lastModifiedBy>
  <cp:revision>7</cp:revision>
  <dcterms:created xsi:type="dcterms:W3CDTF">2025-10-21T20:44:29Z</dcterms:created>
  <dcterms:modified xsi:type="dcterms:W3CDTF">2025-11-08T11:55:30Z</dcterms:modified>
</cp:coreProperties>
</file>