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349" r:id="rId2"/>
    <p:sldId id="256" r:id="rId3"/>
    <p:sldId id="257" r:id="rId4"/>
    <p:sldId id="260" r:id="rId5"/>
    <p:sldId id="258" r:id="rId6"/>
    <p:sldId id="259" r:id="rId7"/>
    <p:sldId id="383" r:id="rId8"/>
    <p:sldId id="401" r:id="rId9"/>
    <p:sldId id="384" r:id="rId10"/>
    <p:sldId id="402" r:id="rId11"/>
    <p:sldId id="403" r:id="rId12"/>
    <p:sldId id="385" r:id="rId13"/>
    <p:sldId id="386" r:id="rId14"/>
    <p:sldId id="404" r:id="rId15"/>
    <p:sldId id="387" r:id="rId16"/>
    <p:sldId id="405" r:id="rId17"/>
    <p:sldId id="388" r:id="rId18"/>
    <p:sldId id="389" r:id="rId19"/>
    <p:sldId id="368" r:id="rId20"/>
    <p:sldId id="390" r:id="rId21"/>
    <p:sldId id="363" r:id="rId22"/>
    <p:sldId id="391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E5"/>
    <a:srgbClr val="0B148B"/>
    <a:srgbClr val="F7F6D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33" autoAdjust="0"/>
    <p:restoredTop sz="94660"/>
  </p:normalViewPr>
  <p:slideViewPr>
    <p:cSldViewPr snapToGrid="0">
      <p:cViewPr varScale="1">
        <p:scale>
          <a:sx n="65" d="100"/>
          <a:sy n="65" d="100"/>
        </p:scale>
        <p:origin x="48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lenda Tinney" userId="56b889b2-370d-4cf5-add0-fc776a2ba020" providerId="ADAL" clId="{19230ED8-D105-4336-917C-BEAACEEDB7EB}"/>
    <pc:docChg chg="custSel delSld modSld">
      <pc:chgData name="Glenda Tinney" userId="56b889b2-370d-4cf5-add0-fc776a2ba020" providerId="ADAL" clId="{19230ED8-D105-4336-917C-BEAACEEDB7EB}" dt="2022-09-30T10:34:17.880" v="149" actId="20577"/>
      <pc:docMkLst>
        <pc:docMk/>
      </pc:docMkLst>
      <pc:sldChg chg="modSp mod">
        <pc:chgData name="Glenda Tinney" userId="56b889b2-370d-4cf5-add0-fc776a2ba020" providerId="ADAL" clId="{19230ED8-D105-4336-917C-BEAACEEDB7EB}" dt="2022-09-30T10:34:17.880" v="149" actId="20577"/>
        <pc:sldMkLst>
          <pc:docMk/>
          <pc:sldMk cId="2679337438" sldId="256"/>
        </pc:sldMkLst>
        <pc:spChg chg="mod">
          <ac:chgData name="Glenda Tinney" userId="56b889b2-370d-4cf5-add0-fc776a2ba020" providerId="ADAL" clId="{19230ED8-D105-4336-917C-BEAACEEDB7EB}" dt="2022-09-30T10:34:12.984" v="141" actId="20577"/>
          <ac:spMkLst>
            <pc:docMk/>
            <pc:sldMk cId="2679337438" sldId="256"/>
            <ac:spMk id="5" creationId="{8663A4B2-2C59-B88C-ABDB-B77B095851E5}"/>
          </ac:spMkLst>
        </pc:spChg>
        <pc:spChg chg="mod">
          <ac:chgData name="Glenda Tinney" userId="56b889b2-370d-4cf5-add0-fc776a2ba020" providerId="ADAL" clId="{19230ED8-D105-4336-917C-BEAACEEDB7EB}" dt="2022-09-30T10:34:17.880" v="149" actId="20577"/>
          <ac:spMkLst>
            <pc:docMk/>
            <pc:sldMk cId="2679337438" sldId="256"/>
            <ac:spMk id="6" creationId="{5824A486-9557-0781-E486-27868E5D5106}"/>
          </ac:spMkLst>
        </pc:spChg>
      </pc:sldChg>
      <pc:sldChg chg="modSp mod">
        <pc:chgData name="Glenda Tinney" userId="56b889b2-370d-4cf5-add0-fc776a2ba020" providerId="ADAL" clId="{19230ED8-D105-4336-917C-BEAACEEDB7EB}" dt="2022-08-28T15:31:18.287" v="119" actId="20577"/>
        <pc:sldMkLst>
          <pc:docMk/>
          <pc:sldMk cId="626037095" sldId="257"/>
        </pc:sldMkLst>
        <pc:spChg chg="mod">
          <ac:chgData name="Glenda Tinney" userId="56b889b2-370d-4cf5-add0-fc776a2ba020" providerId="ADAL" clId="{19230ED8-D105-4336-917C-BEAACEEDB7EB}" dt="2022-08-28T15:31:18.287" v="119" actId="20577"/>
          <ac:spMkLst>
            <pc:docMk/>
            <pc:sldMk cId="626037095" sldId="257"/>
            <ac:spMk id="3" creationId="{1C49687D-0FC0-5927-838B-E9E4990FCE94}"/>
          </ac:spMkLst>
        </pc:spChg>
        <pc:spChg chg="mod">
          <ac:chgData name="Glenda Tinney" userId="56b889b2-370d-4cf5-add0-fc776a2ba020" providerId="ADAL" clId="{19230ED8-D105-4336-917C-BEAACEEDB7EB}" dt="2022-08-28T15:31:16.014" v="117" actId="20577"/>
          <ac:spMkLst>
            <pc:docMk/>
            <pc:sldMk cId="626037095" sldId="257"/>
            <ac:spMk id="4" creationId="{B107F263-A0CE-A59D-FB00-931FE920E1AA}"/>
          </ac:spMkLst>
        </pc:spChg>
      </pc:sldChg>
      <pc:sldChg chg="del">
        <pc:chgData name="Glenda Tinney" userId="56b889b2-370d-4cf5-add0-fc776a2ba020" providerId="ADAL" clId="{19230ED8-D105-4336-917C-BEAACEEDB7EB}" dt="2022-08-28T15:16:42.763" v="0" actId="2696"/>
        <pc:sldMkLst>
          <pc:docMk/>
          <pc:sldMk cId="3174993029" sldId="337"/>
        </pc:sldMkLst>
      </pc:sldChg>
      <pc:sldChg chg="modSp mod">
        <pc:chgData name="Glenda Tinney" userId="56b889b2-370d-4cf5-add0-fc776a2ba020" providerId="ADAL" clId="{19230ED8-D105-4336-917C-BEAACEEDB7EB}" dt="2022-08-28T15:27:00.117" v="56" actId="207"/>
        <pc:sldMkLst>
          <pc:docMk/>
          <pc:sldMk cId="2603790673" sldId="349"/>
        </pc:sldMkLst>
        <pc:spChg chg="mod">
          <ac:chgData name="Glenda Tinney" userId="56b889b2-370d-4cf5-add0-fc776a2ba020" providerId="ADAL" clId="{19230ED8-D105-4336-917C-BEAACEEDB7EB}" dt="2022-08-28T15:26:49.006" v="55" actId="20577"/>
          <ac:spMkLst>
            <pc:docMk/>
            <pc:sldMk cId="2603790673" sldId="349"/>
            <ac:spMk id="4" creationId="{00000000-0000-0000-0000-000000000000}"/>
          </ac:spMkLst>
        </pc:spChg>
        <pc:spChg chg="mod">
          <ac:chgData name="Glenda Tinney" userId="56b889b2-370d-4cf5-add0-fc776a2ba020" providerId="ADAL" clId="{19230ED8-D105-4336-917C-BEAACEEDB7EB}" dt="2022-08-28T15:27:00.117" v="56" actId="207"/>
          <ac:spMkLst>
            <pc:docMk/>
            <pc:sldMk cId="2603790673" sldId="349"/>
            <ac:spMk id="5" creationId="{00000000-0000-0000-0000-000000000000}"/>
          </ac:spMkLst>
        </pc:spChg>
      </pc:sldChg>
      <pc:sldChg chg="modSp mod">
        <pc:chgData name="Glenda Tinney" userId="56b889b2-370d-4cf5-add0-fc776a2ba020" providerId="ADAL" clId="{19230ED8-D105-4336-917C-BEAACEEDB7EB}" dt="2022-08-28T15:55:29.668" v="120" actId="207"/>
        <pc:sldMkLst>
          <pc:docMk/>
          <pc:sldMk cId="2386403479" sldId="391"/>
        </pc:sldMkLst>
        <pc:spChg chg="mod">
          <ac:chgData name="Glenda Tinney" userId="56b889b2-370d-4cf5-add0-fc776a2ba020" providerId="ADAL" clId="{19230ED8-D105-4336-917C-BEAACEEDB7EB}" dt="2022-08-28T15:55:29.668" v="120" actId="207"/>
          <ac:spMkLst>
            <pc:docMk/>
            <pc:sldMk cId="2386403479" sldId="391"/>
            <ac:spMk id="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772086-6DE5-41E9-B3DA-6A4C85691D4C}" type="datetimeFigureOut">
              <a:rPr lang="en-GB" smtClean="0"/>
              <a:t>30/09/2022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0342DE-1AA4-43B4-9CA9-4ED485D4EB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4619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502D7E-44A0-4F6E-B3E2-6D08B9FFA326}" type="slidenum">
              <a:rPr kumimoji="0" lang="en-GB" altLang="cy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altLang="cy-GB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77621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502D7E-44A0-4F6E-B3E2-6D08B9FFA326}" type="slidenum">
              <a:rPr kumimoji="0" lang="en-GB" altLang="cy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altLang="cy-GB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72396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502D7E-44A0-4F6E-B3E2-6D08B9FFA326}" type="slidenum">
              <a:rPr kumimoji="0" lang="en-GB" altLang="cy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altLang="cy-GB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51520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502D7E-44A0-4F6E-B3E2-6D08B9FFA326}" type="slidenum">
              <a:rPr kumimoji="0" lang="en-GB" altLang="cy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altLang="cy-GB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87544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502D7E-44A0-4F6E-B3E2-6D08B9FFA326}" type="slidenum">
              <a:rPr kumimoji="0" lang="en-GB" altLang="cy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altLang="cy-GB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96871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502D7E-44A0-4F6E-B3E2-6D08B9FFA326}" type="slidenum">
              <a:rPr kumimoji="0" lang="en-GB" altLang="cy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altLang="cy-GB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06063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502D7E-44A0-4F6E-B3E2-6D08B9FFA326}" type="slidenum">
              <a:rPr kumimoji="0" lang="en-GB" altLang="cy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altLang="cy-GB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43130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502D7E-44A0-4F6E-B3E2-6D08B9FFA326}" type="slidenum">
              <a:rPr kumimoji="0" lang="en-GB" altLang="cy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altLang="cy-GB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39657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502D7E-44A0-4F6E-B3E2-6D08B9FFA326}" type="slidenum">
              <a:rPr kumimoji="0" lang="en-GB" altLang="cy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altLang="cy-GB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54781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502D7E-44A0-4F6E-B3E2-6D08B9FFA326}" type="slidenum">
              <a:rPr kumimoji="0" lang="en-GB" altLang="cy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altLang="cy-GB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75326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502D7E-44A0-4F6E-B3E2-6D08B9FFA326}" type="slidenum">
              <a:rPr kumimoji="0" lang="en-GB" altLang="cy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altLang="cy-GB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44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502D7E-44A0-4F6E-B3E2-6D08B9FFA326}" type="slidenum">
              <a:rPr kumimoji="0" lang="en-GB" altLang="cy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altLang="cy-GB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83940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502D7E-44A0-4F6E-B3E2-6D08B9FFA326}" type="slidenum">
              <a:rPr kumimoji="0" lang="en-GB" altLang="cy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altLang="cy-GB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37653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502D7E-44A0-4F6E-B3E2-6D08B9FFA326}" type="slidenum">
              <a:rPr kumimoji="0" lang="en-GB" altLang="cy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altLang="cy-GB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84911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8C8073-CAD2-48BF-B8DB-FCAF7D6ED01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35213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502D7E-44A0-4F6E-B3E2-6D08B9FFA326}" type="slidenum">
              <a:rPr kumimoji="0" lang="en-GB" altLang="cy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altLang="cy-GB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56451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8C569E7-322E-4507-9BEE-D94CE7B73F25}" type="slidenum">
              <a:rPr kumimoji="0" lang="cy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cy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ＭＳ Ｐゴシック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7869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4838E-6E10-1719-EC05-EF30183F7E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D2C32-8C89-575C-A536-E8F7C97D00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C094B-B791-269B-7C7E-98267CF1E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30/09/2022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BE3457-6CF6-2E44-867B-776F37E6F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939E1A-FECC-0A59-4EF0-D76D0B774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343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BA526-4704-11FC-D243-53754FC73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ADC08A-95D5-1E62-B5B3-ECE6AE44EF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4915D-7391-2A6E-B874-056826CEC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30/09/2022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AE5F9D-27BC-AF43-9829-4357E2162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6149F3-C8F5-5B40-4385-3B873ED6F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613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2E8CB-BB3C-0555-62DA-392DA18E1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581A0E-B524-3FB4-DFE0-101D3B555C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97F60C-4DF2-7892-801F-1EFA7D04C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30/09/2022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DDDC0D-C069-D900-9C2A-E0432BEF5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AC86BF-4EC2-8269-2C36-BE95A801E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2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E3192-90E1-27FC-C25C-C89A87F6B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7E5DBF-A778-577B-1BD2-1AA3DBF0BA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4pPr>
              <a:defRPr>
                <a:solidFill>
                  <a:srgbClr val="0B148B"/>
                </a:solidFill>
              </a:defRPr>
            </a:lvl4pPr>
            <a:lvl5pPr>
              <a:defRPr>
                <a:solidFill>
                  <a:srgbClr val="0B148B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</a:t>
            </a:r>
            <a:r>
              <a:rPr lang="en-US" dirty="0" err="1"/>
              <a:t>levelflkfdl</a:t>
            </a:r>
            <a:r>
              <a:rPr lang="en-US" dirty="0"/>
              <a:t>;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5641AD-105D-9F34-37D8-9A10CDC21E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4E0AE3-F4E2-ED81-A463-E606F79BB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30/09/2022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2B5224-9C61-911F-0A5E-3367004FB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6B68F9-14C5-5057-0C53-8D2888D6C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903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373C0-40CF-2FC9-94C3-7213AD87A7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62FEBA-4439-3719-5772-FBD1D3F414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968AFC-731D-1424-00C3-2B73CD34B5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7DC241-E3F6-80DA-8CC3-C16B552030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43FBDA-C41A-F520-F63D-D095AED9FE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D75BDA3-F855-28ED-3643-0A9DEEC85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30/09/2022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FB818B-D670-7C6C-3F24-777531E2B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AE22EEB-E88B-F4E8-05C4-36167E8DF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937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745EB-EFE0-30D7-0E67-6C76905F9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D2B245-0227-51D7-1EBB-846299BB0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30/09/2022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83351B-CEA3-677C-4B19-EFDE61CE6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9C6770-6E5B-0453-9F84-3259461F9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655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0E3B291-0FEC-6E8F-2F15-8B00AAABB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30/09/2022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332CAF-12B5-9892-7095-451BFDD93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94893C-EE42-2B04-4621-A1308C6FA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43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05429-5ED5-C3BE-6F81-3CCFC4281A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20B3F-69E4-2E87-3D2A-A211D9693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B0081D-D046-9AA5-B55C-F1476899EA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DCC585-60AE-1B13-426D-5D63F16EE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30/09/2022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CEED50-9BCF-5ACB-45AC-98A93736B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175145-BA89-CABD-010A-9A07B1CBC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015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D44A72-BFF5-07D3-EB95-6561DCD07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5523C4-94D3-8BD7-C57A-526984C650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D0C316-DADC-B88B-64F0-88B6029802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681A5E-2120-D45E-E2E9-E0D2C1FD6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30/09/2022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0C6E2B-B33C-DE23-7809-9F0E7BFDC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1FE30C-6546-978E-A52B-0949E86B6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1809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08AA09-3787-C63D-5C8C-BD19BE196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CD17DA-301A-C4F5-B776-9A19953030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815888-0BCF-5E36-BEEB-D2F3D1843D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30/09/2022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16C6E8-9525-0C3D-5753-D62FE7165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7171B1-BE30-34EF-6BAC-F8D7EA5D8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450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1046126-E97E-74B3-429A-CEA866415A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AEEE51-B56D-E925-A7AC-08B3FD7C0F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5B83C2-6FA2-0625-E056-AE2C79D7D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30/09/2022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754DC7-4280-32DE-7370-9970B414A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C7442D-AAA0-4E99-15BE-8E332A160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819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055C6EF-49F6-8994-48F8-E659E2176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E9CE76-A229-9699-2046-9D6435E302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22E84F-5C00-20B4-F119-87DAFEA66D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19B51-0D45-457F-B13E-2F28EAE6A722}" type="datetimeFigureOut">
              <a:rPr lang="en-GB" smtClean="0"/>
              <a:t>30/09/2022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5191A-7B2A-9A47-A78C-5972B11EB1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306A2D-CA63-EA9F-7978-5C88B809C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2D32F01-7B3F-85CC-91DC-1D400D7FF80D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11064875" y="0"/>
            <a:ext cx="1155700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r"/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PUBLIC / CYHOEDDUS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388DD9F-BFF4-F62B-40E5-57846D9DCAC5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28575" y="5713836"/>
            <a:ext cx="12192000" cy="1196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438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ITServiceDesk@uwtsd.ac.uk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4" Type="http://schemas.openxmlformats.org/officeDocument/2006/relationships/hyperlink" Target="mailto:moodle@uwtsd.ac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Arial" panose="020B0604020202020204" pitchFamily="34" charset="0"/>
              </a:rPr>
              <a:t>ECGE4005PC</a:t>
            </a:r>
            <a:br>
              <a:rPr lang="en-GB" dirty="0">
                <a:latin typeface="Arial" panose="020B0604020202020204" pitchFamily="34" charset="0"/>
              </a:rPr>
            </a:br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</a:rPr>
              <a:t>ECGE4005P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 err="1">
                <a:latin typeface="Arial" panose="020B0604020202020204" pitchFamily="34" charset="0"/>
              </a:rPr>
              <a:t>Canllawiau</a:t>
            </a:r>
            <a:r>
              <a:rPr lang="en-GB" sz="4400" dirty="0">
                <a:latin typeface="Arial" panose="020B0604020202020204" pitchFamily="34" charset="0"/>
              </a:rPr>
              <a:t> </a:t>
            </a:r>
            <a:r>
              <a:rPr lang="en-GB" sz="4400" dirty="0" err="1">
                <a:latin typeface="Arial" panose="020B0604020202020204" pitchFamily="34" charset="0"/>
              </a:rPr>
              <a:t>Aseiniad</a:t>
            </a:r>
            <a:r>
              <a:rPr lang="en-GB" sz="4400" dirty="0">
                <a:latin typeface="Arial" panose="020B0604020202020204" pitchFamily="34" charset="0"/>
              </a:rPr>
              <a:t> 2</a:t>
            </a:r>
          </a:p>
          <a:p>
            <a:pPr marL="0" indent="0">
              <a:buNone/>
            </a:pPr>
            <a:r>
              <a:rPr lang="en-GB" sz="4400" dirty="0" err="1">
                <a:latin typeface="Arial" panose="020B0604020202020204" pitchFamily="34" charset="0"/>
              </a:rPr>
              <a:t>Adfyfyriad</a:t>
            </a:r>
            <a:r>
              <a:rPr lang="en-GB" sz="4400" dirty="0">
                <a:latin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GB" sz="4400" dirty="0" err="1">
                <a:latin typeface="Arial" panose="020B0604020202020204" pitchFamily="34" charset="0"/>
              </a:rPr>
              <a:t>Personol</a:t>
            </a:r>
            <a:r>
              <a:rPr lang="en-GB" sz="4400" dirty="0">
                <a:latin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en-GB" sz="4400" dirty="0">
              <a:latin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6153150" y="1825625"/>
            <a:ext cx="4335338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>
                <a:solidFill>
                  <a:srgbClr val="00B0F0"/>
                </a:solidFill>
                <a:latin typeface="Arial" panose="020B0604020202020204" pitchFamily="34" charset="0"/>
              </a:rPr>
              <a:t>Guidance</a:t>
            </a:r>
          </a:p>
          <a:p>
            <a:pPr marL="0" indent="0">
              <a:buNone/>
            </a:pPr>
            <a:r>
              <a:rPr lang="en-GB" sz="4400" dirty="0">
                <a:solidFill>
                  <a:srgbClr val="00B0F0"/>
                </a:solidFill>
                <a:latin typeface="Arial" panose="020B0604020202020204" pitchFamily="34" charset="0"/>
              </a:rPr>
              <a:t>Assignment 2</a:t>
            </a:r>
          </a:p>
          <a:p>
            <a:pPr marL="0" indent="0">
              <a:buNone/>
            </a:pPr>
            <a:r>
              <a:rPr lang="en-GB" sz="4400" dirty="0">
                <a:solidFill>
                  <a:srgbClr val="00B0F0"/>
                </a:solidFill>
                <a:latin typeface="Arial" panose="020B0604020202020204" pitchFamily="34" charset="0"/>
              </a:rPr>
              <a:t>Personal reflection</a:t>
            </a:r>
          </a:p>
        </p:txBody>
      </p:sp>
    </p:spTree>
    <p:extLst>
      <p:ext uri="{BB962C8B-B14F-4D97-AF65-F5344CB8AC3E}">
        <p14:creationId xmlns:p14="http://schemas.microsoft.com/office/powerpoint/2010/main" val="26037906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2F2140A-DF70-75ED-7741-FEE34A1DC6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 err="1">
                <a:latin typeface="Arial" panose="020B0604020202020204" pitchFamily="34" charset="0"/>
                <a:cs typeface="Arial" panose="020B0604020202020204" pitchFamily="34" charset="0"/>
              </a:rPr>
              <a:t>Tasg</a:t>
            </a: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					</a:t>
            </a:r>
            <a:r>
              <a:rPr lang="en-GB" sz="48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Task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663A4B2-2C59-B88C-ABDB-B77B095851E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Adfyfyriad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personol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munud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Microsoft Teams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sz="2800" b="1" dirty="0">
                <a:latin typeface="Arial" panose="020B0604020202020204" pitchFamily="34" charset="0"/>
              </a:rPr>
              <a:t>Erbyn 23.59pm 28.10.2022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4A486-9557-0781-E486-27868E5D510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minute personal reflection on Microsoft Teams</a:t>
            </a:r>
          </a:p>
          <a:p>
            <a:endParaRPr lang="en-GB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Before 23.59pm 28.10.2022 </a:t>
            </a:r>
            <a:endParaRPr lang="en-GB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93374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F94CC-A92B-1560-3FAC-FA9064B06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 err="1">
                <a:latin typeface="Arial" panose="020B0604020202020204" pitchFamily="34" charset="0"/>
                <a:cs typeface="Arial" panose="020B0604020202020204" pitchFamily="34" charset="0"/>
              </a:rPr>
              <a:t>Canllawiau</a:t>
            </a: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				</a:t>
            </a:r>
            <a:r>
              <a:rPr lang="en-GB" sz="48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Guidance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49687D-0FC0-5927-838B-E9E4990FCE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442167"/>
            <a:ext cx="5181600" cy="4351338"/>
          </a:xfrm>
        </p:spPr>
        <p:txBody>
          <a:bodyPr>
            <a:normAutofit fontScale="92500" lnSpcReduction="10000"/>
          </a:bodyPr>
          <a:lstStyle/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aseinaid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1,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rhan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fe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wnaethoch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gyflwyno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poster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academaidd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ôl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cwblhau'r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cyflwyniad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poster </a:t>
            </a: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crëwch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adfyfyriad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personol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munud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sydd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hefyd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recordio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trwy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Microsoft Teams)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sy'n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tynnu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sylw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hyn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rydych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wedi'i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ddysgu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ystod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modiwl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ECGE4005PC, a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thrwy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ymgymryd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â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gweithgareddau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dosbarth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thasgau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aseiniadau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07F263-A0CE-A59D-FB00-931FE920E1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26318"/>
            <a:ext cx="5181600" cy="4351338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assignment 1, component 2 you presented an academic poster.</a:t>
            </a:r>
          </a:p>
          <a:p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Having completed the poster presentation create a 3-minute personal reflection (also videoed via Microsoft Teams) which highlights what you have learnt during the ECGE4005P module and by undertaking class activities and assignment tasks.</a:t>
            </a:r>
          </a:p>
          <a:p>
            <a:endParaRPr lang="en-GB" dirty="0">
              <a:solidFill>
                <a:srgbClr val="00B0F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60370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A8D77C-E59A-9C8F-F11B-9A2008993C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 err="1">
                <a:latin typeface="Arial" panose="020B0604020202020204" pitchFamily="34" charset="0"/>
                <a:cs typeface="Arial" panose="020B0604020202020204" pitchFamily="34" charset="0"/>
              </a:rPr>
              <a:t>Canllawiau</a:t>
            </a: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en-GB" sz="48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Guidance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1ED897-10D2-4415-9AAB-1746C6CCE15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y-GB" dirty="0"/>
              <a:t>Bydd yr </a:t>
            </a:r>
            <a:r>
              <a:rPr lang="cy-GB" dirty="0" err="1"/>
              <a:t>adfyfyriad</a:t>
            </a:r>
            <a:r>
              <a:rPr lang="cy-GB" dirty="0"/>
              <a:t> 3 munud hwn yn cael ei gyflwyno yn syth ar ôl i chi cwblhau eich cyflwyniad poster MS </a:t>
            </a:r>
            <a:r>
              <a:rPr lang="cy-GB" dirty="0" err="1"/>
              <a:t>Teams</a:t>
            </a:r>
            <a:r>
              <a:rPr lang="cy-GB" dirty="0"/>
              <a:t> (aseiniad 1, darn 2)</a:t>
            </a:r>
          </a:p>
          <a:p>
            <a:r>
              <a:rPr lang="cy-GB" dirty="0"/>
              <a:t>Byddwch eisoes wedi creu'r ddolen, wedi gwahodd eich tiwtor asesu ac yn recordio</a:t>
            </a:r>
          </a:p>
          <a:p>
            <a:r>
              <a:rPr lang="cy-GB" dirty="0"/>
              <a:t>Felly byddwch yn cyflwyno eich 3 munud yn uniongyrchol ar ôl i chi gwblhau eich cyflwyniad poster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603025-CD24-2A6A-EB30-80059270580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>
                <a:solidFill>
                  <a:srgbClr val="00B0F0"/>
                </a:solidFill>
              </a:rPr>
              <a:t>This 3 minute reflection will be presented immediately you have completed your MS Teams poster presentation (assignment 1, component 2)</a:t>
            </a:r>
          </a:p>
          <a:p>
            <a:r>
              <a:rPr lang="en-GB" dirty="0">
                <a:solidFill>
                  <a:srgbClr val="00B0F0"/>
                </a:solidFill>
              </a:rPr>
              <a:t>You will have already created the link, invited your assessment tutor and be recording</a:t>
            </a:r>
          </a:p>
          <a:p>
            <a:r>
              <a:rPr lang="en-GB" dirty="0">
                <a:solidFill>
                  <a:srgbClr val="00B0F0"/>
                </a:solidFill>
              </a:rPr>
              <a:t>Therefore you will present your 3 minutes directly after you complete your poster presentation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61723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52C54-AE04-F47D-3126-FBC6A5F1DD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 err="1">
                <a:latin typeface="Arial" panose="020B0604020202020204" pitchFamily="34" charset="0"/>
                <a:cs typeface="Arial" panose="020B0604020202020204" pitchFamily="34" charset="0"/>
              </a:rPr>
              <a:t>Canllawiau</a:t>
            </a: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     		</a:t>
            </a:r>
            <a:r>
              <a:rPr lang="en-GB" sz="48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Guidance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0B2B3D-3DC0-6B8F-23AC-E88012519D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611570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Ystyriwch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Pa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agweddau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o'r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modiwl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oedd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fwyaf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defnyddiol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chi a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pham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Pa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agweddau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o'r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modiwl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oedd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fwyaf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heriol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pham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Beth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ddysgoch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chi a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fydd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eich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cefnogi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symud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ymlaen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â'ch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astudiaethau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795B62-B1AE-8075-E0D5-3EF97314DD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48400" y="1442167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Consider :</a:t>
            </a:r>
          </a:p>
          <a:p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aspects of the module did you find most useful and why?</a:t>
            </a:r>
          </a:p>
          <a:p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aspects of the module did you find most challenging and why?</a:t>
            </a:r>
          </a:p>
          <a:p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have you learnt that will support you moving on with your studies?</a:t>
            </a:r>
          </a:p>
          <a:p>
            <a:endParaRPr lang="en-GB" dirty="0">
              <a:solidFill>
                <a:schemeClr val="accent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26111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FD9DB2-D5CD-7505-3E7B-D504BE8681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1227"/>
            <a:ext cx="10515600" cy="472761"/>
          </a:xfrm>
        </p:spPr>
        <p:txBody>
          <a:bodyPr>
            <a:normAutofit fontScale="90000"/>
          </a:bodyPr>
          <a:lstStyle/>
          <a:p>
            <a:r>
              <a:rPr lang="en-GB" sz="4800" dirty="0" err="1">
                <a:latin typeface="Arial" panose="020B0604020202020204" pitchFamily="34" charset="0"/>
                <a:cs typeface="Arial" panose="020B0604020202020204" pitchFamily="34" charset="0"/>
              </a:rPr>
              <a:t>Canllawiau</a:t>
            </a: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				</a:t>
            </a:r>
            <a:r>
              <a:rPr lang="en-GB" sz="48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Guidance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6353C8-0F50-1581-051C-F0A6F88F41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0" y="693988"/>
            <a:ext cx="6209071" cy="4954644"/>
          </a:xfrm>
        </p:spPr>
        <p:txBody>
          <a:bodyPr>
            <a:normAutofit fontScale="25000" lnSpcReduction="20000"/>
          </a:bodyPr>
          <a:lstStyle/>
          <a:p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Gan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mai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adfyfyrio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personol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yw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hwn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ceisiwch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gyflwyno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modd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mor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naturiol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â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phosib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hytrach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na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darllen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gair am air o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sgript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Gwnewch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gyswllt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llygaid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â’r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camera a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darparu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tonfedd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diddorol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Gallwch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gynnwys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unrhyw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adnoddau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/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arteffactau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hoffech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rhannu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wrth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gyflwyno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-er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enghraifft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amserlen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astudio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ydych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wedi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creu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hoff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lyfr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neu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enghraifft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adnoddau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cynllunio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Wrth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fyfyrio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gwnewch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cyswllt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gyda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tri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cyfeirnod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lafar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Gallwch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hefyd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cyfeirnodi’r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rhain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llawn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a’i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cynnwys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fewn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eich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rhestr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cyfeirnodi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aseinaid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1.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354785-6D9B-1671-F87C-8540732745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693988"/>
            <a:ext cx="5879690" cy="4351338"/>
          </a:xfrm>
        </p:spPr>
        <p:txBody>
          <a:bodyPr>
            <a:normAutofit fontScale="25000" lnSpcReduction="20000"/>
          </a:bodyPr>
          <a:lstStyle/>
          <a:p>
            <a:r>
              <a:rPr lang="en-GB" sz="96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this is a personal refection, try to present as naturally as possible rather than reading word for word from a script.</a:t>
            </a:r>
          </a:p>
          <a:p>
            <a:r>
              <a:rPr lang="en-GB" sz="96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Make eye contact with camera and provide an interesting intonation.</a:t>
            </a:r>
          </a:p>
          <a:p>
            <a:endParaRPr lang="en-GB" sz="96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6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can include any resources / artefacts you may want to share on camera-for example timetables you may have created, a favourite book or example of planning material.</a:t>
            </a:r>
          </a:p>
          <a:p>
            <a:endParaRPr lang="en-GB" sz="96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6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reflecting make links to three references orally. You can also reference these fully and include within your reference list in assignment  1.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34048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0" y="365128"/>
            <a:ext cx="9108504" cy="1479697"/>
          </a:xfrm>
        </p:spPr>
        <p:txBody>
          <a:bodyPr>
            <a:normAutofit fontScale="90000"/>
          </a:bodyPr>
          <a:lstStyle/>
          <a:p>
            <a:pPr algn="ctr"/>
            <a:br>
              <a:rPr lang="cy-GB" altLang="cy-GB" sz="31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br>
              <a:rPr lang="cy-GB" altLang="cy-GB" sz="31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r>
              <a:rPr lang="cy-GB" altLang="cy-GB" sz="53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Meini Prawf Asesu 1 - </a:t>
            </a:r>
            <a:r>
              <a:rPr lang="cy-GB" sz="5300" dirty="0">
                <a:latin typeface="Arial" panose="020B0604020202020204" pitchFamily="34" charset="0"/>
              </a:rPr>
              <a:t>Ymgysylltu â Llenyddiaeth</a:t>
            </a:r>
            <a:br>
              <a:rPr lang="cy-GB" sz="53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</a:br>
            <a:br>
              <a:rPr lang="en-GB" dirty="0">
                <a:solidFill>
                  <a:schemeClr val="accent1">
                    <a:lumMod val="75000"/>
                  </a:schemeClr>
                </a:solidFill>
              </a:rPr>
            </a:br>
            <a:br>
              <a:rPr lang="en-GB" altLang="cy-GB" sz="2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endParaRPr lang="en-GB" sz="2800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631504" y="2060849"/>
            <a:ext cx="8568952" cy="4116115"/>
          </a:xfrm>
        </p:spPr>
        <p:txBody>
          <a:bodyPr>
            <a:normAutofit/>
          </a:bodyPr>
          <a:lstStyle/>
          <a:p>
            <a:pPr marL="0" indent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/>
            </a:pPr>
            <a:r>
              <a:rPr lang="en-GB" sz="2400" dirty="0">
                <a:latin typeface="Arial" panose="020B0604020202020204" pitchFamily="34" charset="0"/>
              </a:rPr>
              <a:t>= </a:t>
            </a:r>
            <a:r>
              <a:rPr lang="en-GB" sz="2400" b="1" dirty="0">
                <a:latin typeface="Arial" panose="020B0604020202020204" pitchFamily="34" charset="0"/>
              </a:rPr>
              <a:t>10 marc</a:t>
            </a:r>
            <a:endParaRPr lang="en-GB" sz="2400" dirty="0">
              <a:latin typeface="Arial" panose="020B0604020202020204" pitchFamily="34" charset="0"/>
            </a:endParaRPr>
          </a:p>
          <a:p>
            <a:r>
              <a:rPr lang="cy-GB" sz="2400" dirty="0">
                <a:latin typeface="Arial" panose="020B0604020202020204" pitchFamily="34" charset="0"/>
              </a:rPr>
              <a:t>Cyfeirnodi nodwyd ar lafar</a:t>
            </a:r>
            <a:endParaRPr lang="en-GB" dirty="0">
              <a:solidFill>
                <a:prstClr val="black"/>
              </a:solidFill>
              <a:latin typeface="Myriad Pro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6345168" y="2060849"/>
            <a:ext cx="4215328" cy="345638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     </a:t>
            </a:r>
          </a:p>
        </p:txBody>
      </p:sp>
    </p:spTree>
    <p:extLst>
      <p:ext uri="{BB962C8B-B14F-4D97-AF65-F5344CB8AC3E}">
        <p14:creationId xmlns:p14="http://schemas.microsoft.com/office/powerpoint/2010/main" val="42491137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631504" y="365128"/>
            <a:ext cx="9433048" cy="1479697"/>
          </a:xfrm>
        </p:spPr>
        <p:txBody>
          <a:bodyPr>
            <a:normAutofit fontScale="90000"/>
          </a:bodyPr>
          <a:lstStyle/>
          <a:p>
            <a:pPr algn="ctr"/>
            <a:br>
              <a:rPr lang="cy-GB" altLang="cy-GB" sz="31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br>
              <a:rPr lang="cy-GB" altLang="cy-GB" sz="31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r>
              <a:rPr lang="en-GB" altLang="cy-GB" sz="5300" kern="0" dirty="0">
                <a:solidFill>
                  <a:srgbClr val="002060"/>
                </a:solidFill>
                <a:latin typeface="Arial" panose="020B0604020202020204" pitchFamily="34" charset="0"/>
                <a:ea typeface="ＭＳ Ｐゴシック" charset="-128"/>
              </a:rPr>
              <a:t>Assessment Criteria 1 – Engagement with Literature</a:t>
            </a:r>
            <a:br>
              <a:rPr lang="en-GB" dirty="0"/>
            </a:br>
            <a:br>
              <a:rPr lang="en-GB" altLang="cy-GB" sz="2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endParaRPr lang="en-GB" sz="2800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1991544" y="2132857"/>
            <a:ext cx="8640960" cy="3384375"/>
          </a:xfrm>
        </p:spPr>
        <p:txBody>
          <a:bodyPr>
            <a:noAutofit/>
          </a:bodyPr>
          <a:lstStyle/>
          <a:p>
            <a:pPr marL="0" indent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/>
            </a:pPr>
            <a:r>
              <a:rPr lang="en-GB" sz="2200" b="1" dirty="0">
                <a:solidFill>
                  <a:srgbClr val="002060"/>
                </a:solidFill>
                <a:latin typeface="Arial" panose="020B0604020202020204" pitchFamily="34" charset="0"/>
              </a:rPr>
              <a:t>= 1</a:t>
            </a:r>
            <a:r>
              <a:rPr lang="en-GB" sz="2200" b="1" dirty="0">
                <a:latin typeface="Arial" panose="020B0604020202020204" pitchFamily="34" charset="0"/>
              </a:rPr>
              <a:t>0 marks</a:t>
            </a:r>
            <a:endParaRPr lang="en-GB" sz="2200" dirty="0">
              <a:latin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GB" sz="2200" dirty="0">
                <a:latin typeface="Arial" panose="020B0604020202020204" pitchFamily="34" charset="0"/>
              </a:rPr>
              <a:t>References cited orally</a:t>
            </a:r>
          </a:p>
        </p:txBody>
      </p:sp>
    </p:spTree>
    <p:extLst>
      <p:ext uri="{BB962C8B-B14F-4D97-AF65-F5344CB8AC3E}">
        <p14:creationId xmlns:p14="http://schemas.microsoft.com/office/powerpoint/2010/main" val="8700917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631504" y="548680"/>
            <a:ext cx="8928992" cy="576064"/>
          </a:xfrm>
        </p:spPr>
        <p:txBody>
          <a:bodyPr>
            <a:normAutofit fontScale="90000"/>
          </a:bodyPr>
          <a:lstStyle/>
          <a:p>
            <a:pPr algn="ctr"/>
            <a:br>
              <a:rPr lang="cy-GB" altLang="cy-GB" sz="31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br>
              <a:rPr lang="cy-GB" altLang="cy-GB" sz="31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r>
              <a:rPr lang="cy-GB" altLang="cy-GB" sz="53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Meini Prawf Asesu 2 -</a:t>
            </a:r>
            <a:r>
              <a:rPr lang="cy-GB" sz="5300" dirty="0">
                <a:latin typeface="Arial" panose="020B0604020202020204" pitchFamily="34" charset="0"/>
              </a:rPr>
              <a:t> Gwybodaeth a Dealltwriaeth</a:t>
            </a:r>
            <a:br>
              <a:rPr lang="cy-GB" sz="5300" dirty="0">
                <a:latin typeface="Arial" panose="020B0604020202020204" pitchFamily="34" charset="0"/>
              </a:rPr>
            </a:br>
            <a:endParaRPr lang="en-GB" sz="2800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955540" y="1844824"/>
            <a:ext cx="8280920" cy="3816424"/>
          </a:xfrm>
        </p:spPr>
        <p:txBody>
          <a:bodyPr>
            <a:noAutofit/>
          </a:bodyPr>
          <a:lstStyle/>
          <a:p>
            <a:pPr marL="0" indent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/>
            </a:pPr>
            <a:r>
              <a:rPr lang="en-GB" b="1" dirty="0">
                <a:latin typeface="Arial" panose="020B0604020202020204" pitchFamily="34" charset="0"/>
              </a:rPr>
              <a:t>= 20 marc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/>
            </a:pPr>
            <a:r>
              <a:rPr lang="en-GB" dirty="0" err="1">
                <a:latin typeface="Arial" panose="020B0604020202020204" pitchFamily="34" charset="0"/>
              </a:rPr>
              <a:t>Dysgu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amlygwyd</a:t>
            </a:r>
            <a:endParaRPr lang="en-GB" sz="240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56332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631504" y="548680"/>
            <a:ext cx="8928992" cy="288032"/>
          </a:xfrm>
        </p:spPr>
        <p:txBody>
          <a:bodyPr>
            <a:normAutofit fontScale="90000"/>
          </a:bodyPr>
          <a:lstStyle/>
          <a:p>
            <a:pPr algn="ctr"/>
            <a:br>
              <a:rPr lang="cy-GB" altLang="cy-GB" sz="31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br>
              <a:rPr lang="cy-GB" altLang="cy-GB" sz="31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br>
              <a:rPr lang="cy-GB" sz="5300" dirty="0">
                <a:latin typeface="Arial" panose="020B0604020202020204" pitchFamily="34" charset="0"/>
              </a:rPr>
            </a:br>
            <a:r>
              <a:rPr lang="en-GB" altLang="cy-GB" sz="5300" kern="0" dirty="0">
                <a:latin typeface="Arial" panose="020B0604020202020204" pitchFamily="34" charset="0"/>
                <a:ea typeface="ＭＳ Ｐゴシック" charset="-128"/>
              </a:rPr>
              <a:t>Assessment Criteria 2 – Knowledge and Understanding</a:t>
            </a:r>
            <a:br>
              <a:rPr lang="en-GB" dirty="0"/>
            </a:br>
            <a:br>
              <a:rPr lang="en-GB" altLang="cy-GB" sz="2800" kern="0" dirty="0">
                <a:latin typeface="Arial" panose="020B0604020202020204" pitchFamily="34" charset="0"/>
                <a:ea typeface="ＭＳ Ｐゴシック" charset="-128"/>
              </a:rPr>
            </a:br>
            <a:endParaRPr lang="en-GB" sz="2800" dirty="0">
              <a:latin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631504" y="1556793"/>
            <a:ext cx="4680520" cy="3816424"/>
          </a:xfrm>
        </p:spPr>
        <p:txBody>
          <a:bodyPr>
            <a:noAutofit/>
          </a:bodyPr>
          <a:lstStyle/>
          <a:p>
            <a:pPr marL="0" indent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/>
            </a:pPr>
            <a:endParaRPr lang="en-GB" sz="2400" dirty="0"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en-GB" sz="240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1883532" y="2132858"/>
            <a:ext cx="8424936" cy="4176463"/>
          </a:xfrm>
        </p:spPr>
        <p:txBody>
          <a:bodyPr>
            <a:noAutofit/>
          </a:bodyPr>
          <a:lstStyle/>
          <a:p>
            <a:pPr marL="0" indent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/>
            </a:pPr>
            <a:r>
              <a:rPr lang="en-GB" b="1" dirty="0">
                <a:latin typeface="Arial" panose="020B0604020202020204" pitchFamily="34" charset="0"/>
              </a:rPr>
              <a:t>= 20 marks</a:t>
            </a:r>
            <a:endParaRPr lang="en-GB" dirty="0">
              <a:latin typeface="Arial" panose="020B0604020202020204" pitchFamily="34" charset="0"/>
            </a:endParaRPr>
          </a:p>
          <a:p>
            <a:pPr marL="0" indent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/>
            </a:pPr>
            <a:r>
              <a:rPr lang="en-GB" dirty="0">
                <a:latin typeface="Arial" panose="020B0604020202020204" pitchFamily="34" charset="0"/>
              </a:rPr>
              <a:t>Learning highlighted</a:t>
            </a:r>
          </a:p>
        </p:txBody>
      </p:sp>
    </p:spTree>
    <p:extLst>
      <p:ext uri="{BB962C8B-B14F-4D97-AF65-F5344CB8AC3E}">
        <p14:creationId xmlns:p14="http://schemas.microsoft.com/office/powerpoint/2010/main" val="16122083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631504" y="836713"/>
            <a:ext cx="8928992" cy="576064"/>
          </a:xfrm>
        </p:spPr>
        <p:txBody>
          <a:bodyPr>
            <a:normAutofit fontScale="90000"/>
          </a:bodyPr>
          <a:lstStyle/>
          <a:p>
            <a:pPr algn="ctr"/>
            <a:br>
              <a:rPr lang="cy-GB" altLang="cy-GB" sz="31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br>
              <a:rPr lang="cy-GB" altLang="cy-GB" sz="31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r>
              <a:rPr lang="cy-GB" altLang="cy-GB" sz="53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Meini Prawf Asesu 3 –</a:t>
            </a:r>
            <a:r>
              <a:rPr lang="cy-GB" sz="5300" dirty="0">
                <a:latin typeface="Arial" panose="020B0604020202020204" pitchFamily="34" charset="0"/>
              </a:rPr>
              <a:t> Sgiliau Gwybyddol a Deallusol</a:t>
            </a:r>
            <a:br>
              <a:rPr lang="cy-GB" sz="5300" dirty="0">
                <a:latin typeface="Arial" panose="020B0604020202020204" pitchFamily="34" charset="0"/>
              </a:rPr>
            </a:br>
            <a:br>
              <a:rPr lang="en-GB" dirty="0"/>
            </a:br>
            <a:br>
              <a:rPr lang="en-GB" altLang="cy-GB" sz="2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endParaRPr lang="en-GB" sz="2800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631504" y="1556793"/>
            <a:ext cx="8643872" cy="3816424"/>
          </a:xfrm>
        </p:spPr>
        <p:txBody>
          <a:bodyPr>
            <a:noAutofit/>
          </a:bodyPr>
          <a:lstStyle/>
          <a:p>
            <a:pPr marL="0" indent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/>
            </a:pPr>
            <a:r>
              <a:rPr lang="en-GB" b="1" dirty="0">
                <a:latin typeface="Arial" panose="020B0604020202020204" pitchFamily="34" charset="0"/>
              </a:rPr>
              <a:t>= 25 marc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/>
            </a:pPr>
            <a:r>
              <a:rPr lang="en-GB" dirty="0" err="1">
                <a:latin typeface="Arial" panose="020B0604020202020204" pitchFamily="34" charset="0"/>
              </a:rPr>
              <a:t>Agweddau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mwyaf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defnyddiol</a:t>
            </a:r>
            <a:r>
              <a:rPr lang="en-GB" dirty="0">
                <a:latin typeface="Arial" panose="020B0604020202020204" pitchFamily="34" charset="0"/>
              </a:rPr>
              <a:t> y </a:t>
            </a:r>
            <a:r>
              <a:rPr lang="en-GB" dirty="0" err="1">
                <a:latin typeface="Arial" panose="020B0604020202020204" pitchFamily="34" charset="0"/>
              </a:rPr>
              <a:t>modiwl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wedi’u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trafod</a:t>
            </a:r>
            <a:r>
              <a:rPr lang="en-GB" dirty="0"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175245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631504" y="332656"/>
            <a:ext cx="8928992" cy="576064"/>
          </a:xfrm>
        </p:spPr>
        <p:txBody>
          <a:bodyPr>
            <a:normAutofit fontScale="90000"/>
          </a:bodyPr>
          <a:lstStyle/>
          <a:p>
            <a:pPr algn="ctr"/>
            <a:br>
              <a:rPr lang="cy-GB" altLang="cy-GB" sz="31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br>
              <a:rPr lang="cy-GB" altLang="cy-GB" sz="31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br>
              <a:rPr lang="cy-GB" sz="5300" dirty="0">
                <a:latin typeface="Arial" panose="020B0604020202020204" pitchFamily="34" charset="0"/>
              </a:rPr>
            </a:br>
            <a:r>
              <a:rPr lang="en-GB" altLang="cy-GB" sz="5300" kern="0" dirty="0">
                <a:solidFill>
                  <a:srgbClr val="002060"/>
                </a:solidFill>
                <a:latin typeface="Arial" panose="020B0604020202020204" pitchFamily="34" charset="0"/>
                <a:ea typeface="ＭＳ Ｐゴシック" charset="-128"/>
              </a:rPr>
              <a:t>Assessment Criteria 3 – Cognitive and Intellectual Skills</a:t>
            </a:r>
            <a:br>
              <a:rPr lang="en-GB" dirty="0"/>
            </a:br>
            <a:br>
              <a:rPr lang="en-GB" altLang="cy-GB" sz="2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endParaRPr lang="en-GB" sz="2800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1914992" y="1916833"/>
            <a:ext cx="8640960" cy="4176463"/>
          </a:xfrm>
        </p:spPr>
        <p:txBody>
          <a:bodyPr>
            <a:noAutofit/>
          </a:bodyPr>
          <a:lstStyle/>
          <a:p>
            <a:pPr marL="0" indent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/>
            </a:pPr>
            <a:r>
              <a:rPr lang="en-GB" b="1" dirty="0">
                <a:solidFill>
                  <a:srgbClr val="002060"/>
                </a:solidFill>
                <a:latin typeface="Arial" panose="020B0604020202020204" pitchFamily="34" charset="0"/>
              </a:rPr>
              <a:t>= 25 marks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  <a:latin typeface="Arial" panose="020B0604020202020204" pitchFamily="34" charset="0"/>
              </a:rPr>
              <a:t>Most useful aspects of module discussed</a:t>
            </a: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15705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639516" y="1304763"/>
            <a:ext cx="8928992" cy="360040"/>
          </a:xfrm>
        </p:spPr>
        <p:txBody>
          <a:bodyPr>
            <a:normAutofit fontScale="90000"/>
          </a:bodyPr>
          <a:lstStyle/>
          <a:p>
            <a:pPr algn="ctr"/>
            <a:br>
              <a:rPr lang="cy-GB" altLang="cy-GB" sz="31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br>
              <a:rPr lang="cy-GB" altLang="cy-GB" sz="31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r>
              <a:rPr lang="cy-GB" altLang="cy-GB" sz="53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Meini Prawf Asesu 4 </a:t>
            </a:r>
            <a:br>
              <a:rPr lang="cy-GB" altLang="cy-GB" sz="53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r>
              <a:rPr lang="cy-GB" sz="5300" dirty="0">
                <a:latin typeface="Arial" panose="020B0604020202020204" pitchFamily="34" charset="0"/>
              </a:rPr>
              <a:t> Sgiliau Ymarferol</a:t>
            </a:r>
            <a:br>
              <a:rPr lang="cy-GB" sz="5300" dirty="0">
                <a:latin typeface="Arial" panose="020B0604020202020204" pitchFamily="34" charset="0"/>
              </a:rPr>
            </a:br>
            <a:br>
              <a:rPr lang="en-GB" sz="5300" dirty="0"/>
            </a:br>
            <a:br>
              <a:rPr lang="en-GB" altLang="cy-GB" sz="53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endParaRPr lang="en-GB" sz="5300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631504" y="1664803"/>
            <a:ext cx="4680520" cy="3708414"/>
          </a:xfrm>
        </p:spPr>
        <p:txBody>
          <a:bodyPr>
            <a:noAutofit/>
          </a:bodyPr>
          <a:lstStyle/>
          <a:p>
            <a:pPr marL="0" indent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/>
            </a:pPr>
            <a:r>
              <a:rPr lang="en-GB" b="1" dirty="0">
                <a:latin typeface="Arial" panose="020B0604020202020204" pitchFamily="34" charset="0"/>
              </a:rPr>
              <a:t>= 25 marc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/>
            </a:pPr>
            <a:r>
              <a:rPr lang="en-GB" dirty="0" err="1">
                <a:latin typeface="Arial" panose="020B0604020202020204" pitchFamily="34" charset="0"/>
              </a:rPr>
              <a:t>Trafod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rhwystrau</a:t>
            </a:r>
            <a:r>
              <a:rPr lang="en-GB" dirty="0">
                <a:latin typeface="Arial" panose="020B0604020202020204" pitchFamily="34" charset="0"/>
              </a:rPr>
              <a:t> a </a:t>
            </a:r>
            <a:r>
              <a:rPr lang="en-GB" dirty="0" err="1">
                <a:latin typeface="Arial" panose="020B0604020202020204" pitchFamily="34" charset="0"/>
              </a:rPr>
              <a:t>heriau</a:t>
            </a:r>
            <a:endParaRPr lang="en-GB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96709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631504" y="836713"/>
            <a:ext cx="8928992" cy="576064"/>
          </a:xfrm>
        </p:spPr>
        <p:txBody>
          <a:bodyPr>
            <a:normAutofit fontScale="90000"/>
          </a:bodyPr>
          <a:lstStyle/>
          <a:p>
            <a:pPr algn="ctr"/>
            <a:br>
              <a:rPr lang="cy-GB" sz="5300" dirty="0">
                <a:latin typeface="Arial" panose="020B0604020202020204" pitchFamily="34" charset="0"/>
              </a:rPr>
            </a:br>
            <a:r>
              <a:rPr lang="en-GB" altLang="cy-GB" sz="5300" kern="0" dirty="0">
                <a:latin typeface="Arial" panose="020B0604020202020204" pitchFamily="34" charset="0"/>
                <a:ea typeface="ＭＳ Ｐゴシック" charset="-128"/>
              </a:rPr>
              <a:t>Assessment Criteria 4 – Practical Skills  </a:t>
            </a:r>
            <a:br>
              <a:rPr lang="en-GB" sz="5300" dirty="0"/>
            </a:br>
            <a:br>
              <a:rPr lang="en-GB" altLang="cy-GB" sz="53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endParaRPr lang="en-GB" sz="5300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1524000" y="1556793"/>
            <a:ext cx="8820472" cy="4176463"/>
          </a:xfrm>
        </p:spPr>
        <p:txBody>
          <a:bodyPr>
            <a:noAutofit/>
          </a:bodyPr>
          <a:lstStyle/>
          <a:p>
            <a:pPr marL="0" indent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/>
            </a:pPr>
            <a:r>
              <a:rPr lang="en-GB" b="1" dirty="0">
                <a:latin typeface="Arial" panose="020B0604020202020204" pitchFamily="34" charset="0"/>
              </a:rPr>
              <a:t>= 25 marks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/>
            </a:pPr>
            <a:r>
              <a:rPr lang="en-GB" dirty="0">
                <a:latin typeface="Arial" panose="020B0604020202020204" pitchFamily="34" charset="0"/>
              </a:rPr>
              <a:t>Barriers and challenges discussed </a:t>
            </a:r>
          </a:p>
        </p:txBody>
      </p:sp>
    </p:spTree>
    <p:extLst>
      <p:ext uri="{BB962C8B-B14F-4D97-AF65-F5344CB8AC3E}">
        <p14:creationId xmlns:p14="http://schemas.microsoft.com/office/powerpoint/2010/main" val="22602544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396108" y="332656"/>
            <a:ext cx="8928992" cy="1412756"/>
          </a:xfrm>
        </p:spPr>
        <p:txBody>
          <a:bodyPr>
            <a:normAutofit fontScale="90000"/>
          </a:bodyPr>
          <a:lstStyle/>
          <a:p>
            <a:pPr algn="ctr"/>
            <a:br>
              <a:rPr lang="cy-GB" altLang="cy-GB" sz="31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br>
              <a:rPr lang="cy-GB" altLang="cy-GB" sz="31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r>
              <a:rPr lang="cy-GB" altLang="cy-GB" sz="53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Meini Prawf Asesu 5 –</a:t>
            </a:r>
            <a:r>
              <a:rPr lang="cy-GB" sz="5300" dirty="0">
                <a:latin typeface="Arial" panose="020B0604020202020204" pitchFamily="34" charset="0"/>
              </a:rPr>
              <a:t> </a:t>
            </a:r>
            <a:br>
              <a:rPr lang="cy-GB" sz="5300" dirty="0">
                <a:latin typeface="Arial" panose="020B0604020202020204" pitchFamily="34" charset="0"/>
              </a:rPr>
            </a:br>
            <a:r>
              <a:rPr lang="cy-GB" sz="5300" dirty="0">
                <a:latin typeface="Arial" panose="020B0604020202020204" pitchFamily="34" charset="0"/>
              </a:rPr>
              <a:t>Sgiliau Trosglwyddadwy </a:t>
            </a:r>
            <a:br>
              <a:rPr lang="en-GB" dirty="0"/>
            </a:br>
            <a:br>
              <a:rPr lang="en-GB" altLang="cy-GB" sz="2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endParaRPr lang="en-GB" sz="2800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900164" y="1844824"/>
            <a:ext cx="7920880" cy="3816424"/>
          </a:xfrm>
        </p:spPr>
        <p:txBody>
          <a:bodyPr>
            <a:noAutofit/>
          </a:bodyPr>
          <a:lstStyle/>
          <a:p>
            <a:pPr marL="0" indent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/>
            </a:pPr>
            <a:r>
              <a:rPr lang="en-GB" b="1" dirty="0">
                <a:latin typeface="Arial" panose="020B0604020202020204" pitchFamily="34" charset="0"/>
              </a:rPr>
              <a:t>= 20 marc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/>
            </a:pPr>
            <a:r>
              <a:rPr lang="pt-BR" dirty="0">
                <a:latin typeface="Arial" panose="020B0604020202020204" pitchFamily="34" charset="0"/>
              </a:rPr>
              <a:t>Sgiliau recordio a chreu recordiad</a:t>
            </a:r>
            <a:endParaRPr lang="en-GB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197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631504" y="548680"/>
            <a:ext cx="8928992" cy="576064"/>
          </a:xfrm>
        </p:spPr>
        <p:txBody>
          <a:bodyPr>
            <a:normAutofit fontScale="90000"/>
          </a:bodyPr>
          <a:lstStyle/>
          <a:p>
            <a:pPr algn="ctr"/>
            <a:br>
              <a:rPr lang="cy-GB" altLang="cy-GB" sz="31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br>
              <a:rPr lang="cy-GB" sz="5300" dirty="0">
                <a:latin typeface="Arial" panose="020B0604020202020204" pitchFamily="34" charset="0"/>
              </a:rPr>
            </a:br>
            <a:r>
              <a:rPr lang="en-GB" altLang="cy-GB" sz="5300" kern="0" dirty="0">
                <a:latin typeface="Arial" panose="020B0604020202020204" pitchFamily="34" charset="0"/>
                <a:ea typeface="ＭＳ Ｐゴシック" charset="-128"/>
              </a:rPr>
              <a:t>Assessment Criteria 5 – Transferable Skills</a:t>
            </a:r>
            <a:br>
              <a:rPr lang="en-GB" dirty="0"/>
            </a:br>
            <a:br>
              <a:rPr lang="en-GB" altLang="cy-GB" sz="2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endParaRPr lang="en-GB" sz="2800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1631504" y="1556793"/>
            <a:ext cx="8928992" cy="4176463"/>
          </a:xfrm>
        </p:spPr>
        <p:txBody>
          <a:bodyPr>
            <a:noAutofit/>
          </a:bodyPr>
          <a:lstStyle/>
          <a:p>
            <a:pPr marL="0" indent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/>
            </a:pPr>
            <a:endParaRPr lang="en-GB" sz="2400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marL="0" indent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/>
            </a:pPr>
            <a:r>
              <a:rPr lang="en-GB" b="1" dirty="0">
                <a:latin typeface="Arial" panose="020B0604020202020204" pitchFamily="34" charset="0"/>
              </a:rPr>
              <a:t>= 20 marks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/>
            </a:pPr>
            <a:r>
              <a:rPr lang="en-GB" dirty="0">
                <a:latin typeface="Arial" panose="020B0604020202020204" pitchFamily="34" charset="0"/>
              </a:rPr>
              <a:t>Presentation skills and creating recording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/>
            </a:pPr>
            <a:endParaRPr lang="en-GB" b="1" dirty="0">
              <a:latin typeface="Arial" panose="020B0604020202020204" pitchFamily="34" charset="0"/>
            </a:endParaRPr>
          </a:p>
          <a:p>
            <a:pPr marL="0" indent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/>
            </a:pPr>
            <a:endParaRPr lang="en-GB" b="1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8615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52650" y="365127"/>
            <a:ext cx="7886700" cy="831626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prstClr val="black"/>
                </a:solidFill>
                <a:latin typeface="Arial" panose="020B0604020202020204" pitchFamily="34" charset="0"/>
              </a:rPr>
              <a:t>Rhestr </a:t>
            </a:r>
            <a:r>
              <a:rPr lang="en-GB" sz="4800" dirty="0" err="1">
                <a:solidFill>
                  <a:prstClr val="black"/>
                </a:solidFill>
                <a:latin typeface="Arial" panose="020B0604020202020204" pitchFamily="34" charset="0"/>
              </a:rPr>
              <a:t>wirio</a:t>
            </a:r>
            <a:br>
              <a:rPr lang="en-GB" sz="4800" dirty="0">
                <a:solidFill>
                  <a:prstClr val="black"/>
                </a:solidFill>
                <a:latin typeface="Arial" panose="020B0604020202020204" pitchFamily="34" charset="0"/>
              </a:rPr>
            </a:br>
            <a:r>
              <a:rPr lang="en-GB" sz="4800" dirty="0">
                <a:solidFill>
                  <a:srgbClr val="00B0F0"/>
                </a:solidFill>
                <a:latin typeface="Arial" panose="020B0604020202020204" pitchFamily="34" charset="0"/>
              </a:rPr>
              <a:t>Checklist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703512" y="1700808"/>
            <a:ext cx="4536504" cy="447615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Amserlen asesu</a:t>
            </a:r>
          </a:p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Dyddiad ac amser</a:t>
            </a:r>
          </a:p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Cardiau / cyflwyno naturiol</a:t>
            </a:r>
          </a:p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Propiau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6153150" y="1628801"/>
            <a:ext cx="4407346" cy="454816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</a:rPr>
              <a:t>Assessment timetable</a:t>
            </a:r>
          </a:p>
          <a:p>
            <a:pPr>
              <a:defRPr/>
            </a:pPr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</a:rPr>
              <a:t>Date and time</a:t>
            </a:r>
          </a:p>
          <a:p>
            <a:pPr>
              <a:defRPr/>
            </a:pPr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</a:rPr>
              <a:t>Cue cards / natural presentation</a:t>
            </a:r>
          </a:p>
          <a:p>
            <a:pPr>
              <a:defRPr/>
            </a:pPr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</a:rPr>
              <a:t>Props</a:t>
            </a:r>
          </a:p>
        </p:txBody>
      </p:sp>
    </p:spTree>
    <p:extLst>
      <p:ext uri="{BB962C8B-B14F-4D97-AF65-F5344CB8AC3E}">
        <p14:creationId xmlns:p14="http://schemas.microsoft.com/office/powerpoint/2010/main" val="1173381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441342" y="365127"/>
            <a:ext cx="8598008" cy="549273"/>
          </a:xfrm>
        </p:spPr>
        <p:txBody>
          <a:bodyPr>
            <a:noAutofit/>
          </a:bodyPr>
          <a:lstStyle/>
          <a:p>
            <a:pPr algn="ctr"/>
            <a: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Pwysig!</a:t>
            </a:r>
            <a:r>
              <a:rPr lang="en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         	  </a:t>
            </a:r>
            <a:r>
              <a:rPr lang="en-GB" altLang="cy-GB" sz="4800" kern="0" dirty="0">
                <a:solidFill>
                  <a:srgbClr val="00B0F0"/>
                </a:solidFill>
                <a:latin typeface="Arial" panose="020B0604020202020204" pitchFamily="34" charset="0"/>
                <a:ea typeface="ＭＳ Ｐゴシック" charset="-128"/>
              </a:rPr>
              <a:t>Important!</a:t>
            </a:r>
            <a:endParaRPr lang="en-GB" sz="4800" dirty="0">
              <a:solidFill>
                <a:srgbClr val="00B0F0"/>
              </a:solidFill>
              <a:latin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703512" y="1120877"/>
            <a:ext cx="4536504" cy="5056087"/>
          </a:xfrm>
        </p:spPr>
        <p:txBody>
          <a:bodyPr>
            <a:normAutofit/>
          </a:bodyPr>
          <a:lstStyle/>
          <a:p>
            <a:r>
              <a:rPr lang="en-GB" sz="2400" b="1" dirty="0" err="1">
                <a:latin typeface="Arial" panose="020B0604020202020204" pitchFamily="34" charset="0"/>
              </a:rPr>
              <a:t>Rhaid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cytuno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diwrnod</a:t>
            </a:r>
            <a:r>
              <a:rPr lang="en-GB" sz="2400" dirty="0">
                <a:latin typeface="Arial" panose="020B0604020202020204" pitchFamily="34" charset="0"/>
              </a:rPr>
              <a:t> ac </a:t>
            </a:r>
            <a:r>
              <a:rPr lang="en-GB" sz="2400" dirty="0" err="1">
                <a:latin typeface="Arial" panose="020B0604020202020204" pitchFamily="34" charset="0"/>
              </a:rPr>
              <a:t>amser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gyda’r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darlithydd</a:t>
            </a:r>
            <a:endParaRPr lang="en-GB" sz="2400" dirty="0">
              <a:latin typeface="Arial" panose="020B0604020202020204" pitchFamily="34" charset="0"/>
            </a:endParaRPr>
          </a:p>
          <a:p>
            <a:r>
              <a:rPr lang="en-GB" sz="2400" dirty="0" err="1">
                <a:latin typeface="Arial" panose="020B0604020202020204" pitchFamily="34" charset="0"/>
              </a:rPr>
              <a:t>Os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nad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ydych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yn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medru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cyflwyno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ar</a:t>
            </a:r>
            <a:r>
              <a:rPr lang="en-GB" sz="2400" dirty="0">
                <a:latin typeface="Arial" panose="020B0604020202020204" pitchFamily="34" charset="0"/>
              </a:rPr>
              <a:t> y </a:t>
            </a:r>
            <a:r>
              <a:rPr lang="en-GB" sz="2400" dirty="0" err="1">
                <a:latin typeface="Arial" panose="020B0604020202020204" pitchFamily="34" charset="0"/>
              </a:rPr>
              <a:t>dyddiad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cyflwyno</a:t>
            </a:r>
            <a:r>
              <a:rPr lang="en-GB" sz="2400" dirty="0">
                <a:latin typeface="Arial" panose="020B0604020202020204" pitchFamily="34" charset="0"/>
              </a:rPr>
              <a:t>, </a:t>
            </a:r>
            <a:r>
              <a:rPr lang="en-GB" sz="2400" dirty="0" err="1">
                <a:latin typeface="Arial" panose="020B0604020202020204" pitchFamily="34" charset="0"/>
              </a:rPr>
              <a:t>rhaid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cyflwyno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yngynt</a:t>
            </a:r>
            <a:endParaRPr lang="en-GB" sz="2400" dirty="0">
              <a:latin typeface="Arial" panose="020B0604020202020204" pitchFamily="34" charset="0"/>
            </a:endParaRPr>
          </a:p>
          <a:p>
            <a:r>
              <a:rPr lang="en-GB" sz="2400" dirty="0" err="1">
                <a:latin typeface="Arial" panose="020B0604020202020204" pitchFamily="34" charset="0"/>
              </a:rPr>
              <a:t>Os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nad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ydych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yn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cyflwyno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oblegid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salwch</a:t>
            </a:r>
            <a:r>
              <a:rPr lang="en-GB" sz="2400" dirty="0">
                <a:latin typeface="Arial" panose="020B0604020202020204" pitchFamily="34" charset="0"/>
              </a:rPr>
              <a:t>, </a:t>
            </a:r>
            <a:r>
              <a:rPr lang="en-GB" sz="2400" dirty="0" err="1">
                <a:latin typeface="Arial" panose="020B0604020202020204" pitchFamily="34" charset="0"/>
              </a:rPr>
              <a:t>gallwch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rhoi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cais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mewn</a:t>
            </a:r>
            <a:r>
              <a:rPr lang="en-GB" sz="2400" dirty="0">
                <a:latin typeface="Arial" panose="020B0604020202020204" pitchFamily="34" charset="0"/>
              </a:rPr>
              <a:t> am </a:t>
            </a:r>
            <a:r>
              <a:rPr lang="en-GB" sz="2400" dirty="0" err="1">
                <a:latin typeface="Arial" panose="020B0604020202020204" pitchFamily="34" charset="0"/>
              </a:rPr>
              <a:t>estyniad</a:t>
            </a:r>
            <a:endParaRPr lang="en-GB" sz="2400" dirty="0">
              <a:latin typeface="Arial" panose="020B0604020202020204" pitchFamily="34" charset="0"/>
            </a:endParaRPr>
          </a:p>
          <a:p>
            <a:r>
              <a:rPr lang="en-GB" sz="2400" dirty="0" err="1">
                <a:latin typeface="Arial" panose="020B0604020202020204" pitchFamily="34" charset="0"/>
              </a:rPr>
              <a:t>Peidiwch</a:t>
            </a:r>
            <a:r>
              <a:rPr lang="en-GB" sz="2400" dirty="0">
                <a:latin typeface="Arial" panose="020B0604020202020204" pitchFamily="34" charset="0"/>
              </a:rPr>
              <a:t> â </a:t>
            </a:r>
            <a:r>
              <a:rPr lang="en-GB" sz="2400" dirty="0" err="1">
                <a:latin typeface="Arial" panose="020B0604020202020204" pitchFamily="34" charset="0"/>
              </a:rPr>
              <a:t>gofyn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ffrind</a:t>
            </a:r>
            <a:r>
              <a:rPr lang="en-GB" sz="2400" dirty="0">
                <a:latin typeface="Arial" panose="020B0604020202020204" pitchFamily="34" charset="0"/>
              </a:rPr>
              <a:t>/</a:t>
            </a:r>
            <a:r>
              <a:rPr lang="en-GB" sz="2400" dirty="0" err="1">
                <a:latin typeface="Arial" panose="020B0604020202020204" pitchFamily="34" charset="0"/>
              </a:rPr>
              <a:t>cymar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i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arddwyo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amserlen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asesu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ar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eich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rhan</a:t>
            </a:r>
            <a:endParaRPr lang="en-US" sz="2400" dirty="0">
              <a:latin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6153150" y="1120877"/>
            <a:ext cx="4407346" cy="5056087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rgbClr val="00B0F0"/>
                </a:solidFill>
                <a:latin typeface="Arial" panose="020B0604020202020204" pitchFamily="34" charset="0"/>
              </a:rPr>
              <a:t>Presenting day and time </a:t>
            </a:r>
            <a:r>
              <a:rPr lang="en-GB" sz="2400" b="1" dirty="0">
                <a:solidFill>
                  <a:srgbClr val="00B0F0"/>
                </a:solidFill>
                <a:latin typeface="Arial" panose="020B0604020202020204" pitchFamily="34" charset="0"/>
              </a:rPr>
              <a:t>have </a:t>
            </a:r>
            <a:r>
              <a:rPr lang="en-GB" sz="2400" dirty="0">
                <a:solidFill>
                  <a:srgbClr val="00B0F0"/>
                </a:solidFill>
                <a:latin typeface="Arial" panose="020B0604020202020204" pitchFamily="34" charset="0"/>
              </a:rPr>
              <a:t>to</a:t>
            </a:r>
            <a:r>
              <a:rPr lang="en-GB" sz="2400" b="1" dirty="0">
                <a:solidFill>
                  <a:srgbClr val="00B0F0"/>
                </a:solidFill>
                <a:latin typeface="Arial" panose="020B0604020202020204" pitchFamily="34" charset="0"/>
              </a:rPr>
              <a:t> </a:t>
            </a:r>
            <a:r>
              <a:rPr lang="en-GB" sz="2400" dirty="0">
                <a:solidFill>
                  <a:srgbClr val="00B0F0"/>
                </a:solidFill>
                <a:latin typeface="Arial" panose="020B0604020202020204" pitchFamily="34" charset="0"/>
              </a:rPr>
              <a:t>be agreed with lecturer</a:t>
            </a:r>
          </a:p>
          <a:p>
            <a:r>
              <a:rPr lang="en-GB" sz="2400" dirty="0">
                <a:solidFill>
                  <a:srgbClr val="00B0F0"/>
                </a:solidFill>
                <a:latin typeface="Arial" panose="020B0604020202020204" pitchFamily="34" charset="0"/>
              </a:rPr>
              <a:t>If unable to present on submission date, you must present earlier</a:t>
            </a:r>
          </a:p>
          <a:p>
            <a:r>
              <a:rPr lang="en-GB" sz="2400" dirty="0">
                <a:solidFill>
                  <a:srgbClr val="00B0F0"/>
                </a:solidFill>
                <a:latin typeface="Arial" panose="020B0604020202020204" pitchFamily="34" charset="0"/>
              </a:rPr>
              <a:t>If unable to present due to ill health, you can apply for an extension </a:t>
            </a:r>
          </a:p>
          <a:p>
            <a:r>
              <a:rPr lang="en-GB" sz="2400" dirty="0">
                <a:solidFill>
                  <a:srgbClr val="00B0F0"/>
                </a:solidFill>
                <a:latin typeface="Arial" panose="020B0604020202020204" pitchFamily="34" charset="0"/>
              </a:rPr>
              <a:t>Do not ask friend/peer to sign assessment timetable on your behalf</a:t>
            </a:r>
          </a:p>
        </p:txBody>
      </p:sp>
    </p:spTree>
    <p:extLst>
      <p:ext uri="{BB962C8B-B14F-4D97-AF65-F5344CB8AC3E}">
        <p14:creationId xmlns:p14="http://schemas.microsoft.com/office/powerpoint/2010/main" val="14978512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0" y="365127"/>
            <a:ext cx="9036496" cy="831626"/>
          </a:xfrm>
        </p:spPr>
        <p:txBody>
          <a:bodyPr>
            <a:noAutofit/>
          </a:bodyPr>
          <a:lstStyle/>
          <a:p>
            <a:pPr algn="ctr"/>
            <a: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Amgylchiadau Esgusodol (EC)</a:t>
            </a:r>
            <a:br>
              <a:rPr lang="en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r>
              <a:rPr lang="en-GB" altLang="cy-GB" sz="4800" kern="0" dirty="0">
                <a:solidFill>
                  <a:srgbClr val="00B0F0"/>
                </a:solidFill>
                <a:latin typeface="Arial" panose="020B0604020202020204" pitchFamily="34" charset="0"/>
                <a:ea typeface="ＭＳ Ｐゴシック" charset="-128"/>
              </a:rPr>
              <a:t>Extenuating Circumstances (EC)</a:t>
            </a:r>
            <a:endParaRPr lang="en-GB" sz="4800" dirty="0">
              <a:solidFill>
                <a:srgbClr val="00B0F0"/>
              </a:solidFill>
              <a:latin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703512" y="1484784"/>
            <a:ext cx="4536504" cy="4692180"/>
          </a:xfrm>
        </p:spPr>
        <p:txBody>
          <a:bodyPr>
            <a:normAutofit/>
          </a:bodyPr>
          <a:lstStyle/>
          <a:p>
            <a:r>
              <a:rPr lang="en-US" dirty="0" err="1">
                <a:latin typeface="Arial" panose="020B0604020202020204" pitchFamily="34" charset="0"/>
              </a:rPr>
              <a:t>Digwyddiadau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tu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allan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o’ch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rheolaeth</a:t>
            </a:r>
            <a:endParaRPr lang="en-US" dirty="0">
              <a:latin typeface="Arial" panose="020B0604020202020204" pitchFamily="34" charset="0"/>
            </a:endParaRPr>
          </a:p>
          <a:p>
            <a:r>
              <a:rPr lang="en-US" dirty="0" err="1">
                <a:latin typeface="Arial" panose="020B0604020202020204" pitchFamily="34" charset="0"/>
              </a:rPr>
              <a:t>Gweithred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swyddogol</a:t>
            </a:r>
            <a:endParaRPr lang="en-US" dirty="0">
              <a:latin typeface="Arial" panose="020B0604020202020204" pitchFamily="34" charset="0"/>
            </a:endParaRPr>
          </a:p>
          <a:p>
            <a:r>
              <a:rPr lang="en-US" dirty="0" err="1">
                <a:latin typeface="Arial" panose="020B0604020202020204" pitchFamily="34" charset="0"/>
              </a:rPr>
              <a:t>Tystiolaeth</a:t>
            </a:r>
            <a:endParaRPr lang="en-US" dirty="0">
              <a:latin typeface="Arial" panose="020B0604020202020204" pitchFamily="34" charset="0"/>
            </a:endParaRPr>
          </a:p>
          <a:p>
            <a:r>
              <a:rPr lang="en-US" dirty="0" err="1">
                <a:latin typeface="Arial" panose="020B0604020202020204" pitchFamily="34" charset="0"/>
              </a:rPr>
              <a:t>Cwblhau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ffurflen</a:t>
            </a:r>
            <a:r>
              <a:rPr lang="en-US" dirty="0">
                <a:latin typeface="Arial" panose="020B0604020202020204" pitchFamily="34" charset="0"/>
              </a:rPr>
              <a:t> SC01</a:t>
            </a:r>
          </a:p>
          <a:p>
            <a:r>
              <a:rPr lang="en-US" dirty="0" err="1">
                <a:latin typeface="Arial" panose="020B0604020202020204" pitchFamily="34" charset="0"/>
              </a:rPr>
              <a:t>Cysylltu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gyda’r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Swyddfa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Academaidd</a:t>
            </a:r>
            <a:endParaRPr lang="en-US" dirty="0"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</a:rPr>
              <a:t>(Hwb@uwtsd.ac.uk)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6153150" y="1484785"/>
            <a:ext cx="4407346" cy="4692179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</a:rPr>
              <a:t>Events out of your control</a:t>
            </a:r>
          </a:p>
          <a:p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</a:rPr>
              <a:t>Official procedure</a:t>
            </a:r>
          </a:p>
          <a:p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</a:rPr>
              <a:t>Evidence</a:t>
            </a:r>
          </a:p>
          <a:p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</a:rPr>
              <a:t>Complete form SC01</a:t>
            </a:r>
          </a:p>
          <a:p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</a:rPr>
              <a:t>Liaise with Academic Office</a:t>
            </a:r>
          </a:p>
          <a:p>
            <a:pPr marL="0" indent="0">
              <a:buNone/>
            </a:pPr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</a:rPr>
              <a:t>(Hwb@uwtsd.ac.uk)</a:t>
            </a:r>
          </a:p>
        </p:txBody>
      </p:sp>
    </p:spTree>
    <p:extLst>
      <p:ext uri="{BB962C8B-B14F-4D97-AF65-F5344CB8AC3E}">
        <p14:creationId xmlns:p14="http://schemas.microsoft.com/office/powerpoint/2010/main" val="5907122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2650" y="239843"/>
            <a:ext cx="7886700" cy="824460"/>
          </a:xfrm>
        </p:spPr>
        <p:txBody>
          <a:bodyPr>
            <a:noAutofit/>
          </a:bodyPr>
          <a:lstStyle/>
          <a:p>
            <a:pPr algn="ctr"/>
            <a:r>
              <a:rPr lang="cy-GB" sz="4800" dirty="0">
                <a:latin typeface="Arial" panose="020B0604020202020204" pitchFamily="34" charset="0"/>
              </a:rPr>
              <a:t>Cyflwyniadau Hwyr</a:t>
            </a:r>
            <a:br>
              <a:rPr lang="cy-GB" sz="4800" dirty="0">
                <a:latin typeface="Arial" panose="020B0604020202020204" pitchFamily="34" charset="0"/>
              </a:rPr>
            </a:br>
            <a:r>
              <a:rPr lang="en-GB" sz="4800" dirty="0">
                <a:solidFill>
                  <a:srgbClr val="002060"/>
                </a:solidFill>
                <a:latin typeface="Arial" panose="020B0604020202020204" pitchFamily="34" charset="0"/>
              </a:rPr>
              <a:t> </a:t>
            </a:r>
            <a:r>
              <a:rPr lang="en-GB" sz="4800" dirty="0">
                <a:solidFill>
                  <a:srgbClr val="00B0F0"/>
                </a:solidFill>
                <a:latin typeface="Arial" panose="020B0604020202020204" pitchFamily="34" charset="0"/>
              </a:rPr>
              <a:t>Late Submissions</a:t>
            </a:r>
            <a:endParaRPr lang="en-GB" sz="4800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68143" y="1700808"/>
            <a:ext cx="4370708" cy="44178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err="1">
                <a:latin typeface="Arial" panose="020B0604020202020204" pitchFamily="34" charset="0"/>
              </a:rPr>
              <a:t>Cyflwyno</a:t>
            </a:r>
            <a:r>
              <a:rPr lang="en-GB" dirty="0">
                <a:latin typeface="Arial" panose="020B0604020202020204" pitchFamily="34" charset="0"/>
              </a:rPr>
              <a:t> o </a:t>
            </a:r>
            <a:r>
              <a:rPr lang="en-GB" dirty="0" err="1">
                <a:latin typeface="Arial" panose="020B0604020202020204" pitchFamily="34" charset="0"/>
              </a:rPr>
              <a:t>fewn</a:t>
            </a:r>
            <a:r>
              <a:rPr lang="en-GB" dirty="0">
                <a:latin typeface="Arial" panose="020B0604020202020204" pitchFamily="34" charset="0"/>
              </a:rPr>
              <a:t> 7 </a:t>
            </a:r>
            <a:r>
              <a:rPr lang="en-GB" dirty="0" err="1">
                <a:latin typeface="Arial" panose="020B0604020202020204" pitchFamily="34" charset="0"/>
              </a:rPr>
              <a:t>diwrnod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gwaith</a:t>
            </a:r>
            <a:r>
              <a:rPr lang="en-GB" dirty="0">
                <a:latin typeface="Arial" panose="020B0604020202020204" pitchFamily="34" charset="0"/>
              </a:rPr>
              <a:t> – dim EC – </a:t>
            </a:r>
            <a:r>
              <a:rPr lang="en-GB" dirty="0" err="1">
                <a:latin typeface="Arial" panose="020B0604020202020204" pitchFamily="34" charset="0"/>
              </a:rPr>
              <a:t>wedi'i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gapio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ar</a:t>
            </a:r>
            <a:r>
              <a:rPr lang="en-GB" dirty="0">
                <a:latin typeface="Arial" panose="020B0604020202020204" pitchFamily="34" charset="0"/>
              </a:rPr>
              <a:t> 40%</a:t>
            </a:r>
          </a:p>
          <a:p>
            <a:pPr marL="0" indent="0">
              <a:buNone/>
            </a:pPr>
            <a:r>
              <a:rPr lang="en-GB" dirty="0" err="1">
                <a:latin typeface="Arial" panose="020B0604020202020204" pitchFamily="34" charset="0"/>
              </a:rPr>
              <a:t>Cyflwyno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ar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ôl</a:t>
            </a:r>
            <a:r>
              <a:rPr lang="en-GB" dirty="0">
                <a:latin typeface="Arial" panose="020B0604020202020204" pitchFamily="34" charset="0"/>
              </a:rPr>
              <a:t> 7 </a:t>
            </a:r>
            <a:r>
              <a:rPr lang="en-GB" dirty="0" err="1">
                <a:latin typeface="Arial" panose="020B0604020202020204" pitchFamily="34" charset="0"/>
              </a:rPr>
              <a:t>diwrnod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gwaith</a:t>
            </a:r>
            <a:r>
              <a:rPr lang="en-GB" dirty="0">
                <a:latin typeface="Arial" panose="020B0604020202020204" pitchFamily="34" charset="0"/>
              </a:rPr>
              <a:t> – dim EC – </a:t>
            </a:r>
            <a:r>
              <a:rPr lang="en-GB" dirty="0" err="1">
                <a:latin typeface="Arial" panose="020B0604020202020204" pitchFamily="34" charset="0"/>
              </a:rPr>
              <a:t>ni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chaniateir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i</a:t>
            </a:r>
            <a:r>
              <a:rPr lang="en-GB" dirty="0">
                <a:latin typeface="Arial" panose="020B0604020202020204" pitchFamily="34" charset="0"/>
              </a:rPr>
              <a:t> staff </a:t>
            </a:r>
            <a:r>
              <a:rPr lang="en-GB" dirty="0" err="1">
                <a:latin typeface="Arial" panose="020B0604020202020204" pitchFamily="34" charset="0"/>
              </a:rPr>
              <a:t>eich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asesu</a:t>
            </a:r>
            <a:endParaRPr lang="en-GB" dirty="0">
              <a:latin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53151" y="1700809"/>
            <a:ext cx="4127470" cy="422412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</a:rPr>
              <a:t>Present within 7 working days – no EC – capped at 40%</a:t>
            </a:r>
          </a:p>
          <a:p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</a:rPr>
              <a:t>Present after 7 working days – no EC – staff not permitted to assess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73171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21410" y="365126"/>
            <a:ext cx="10135892" cy="975642"/>
          </a:xfrm>
        </p:spPr>
        <p:txBody>
          <a:bodyPr>
            <a:noAutofit/>
          </a:bodyPr>
          <a:lstStyle/>
          <a:p>
            <a:pPr algn="ctr"/>
            <a:r>
              <a:rPr lang="en-GB" sz="4800" dirty="0" err="1">
                <a:latin typeface="Arial" panose="020B0604020202020204" pitchFamily="34" charset="0"/>
              </a:rPr>
              <a:t>Cwestiynau</a:t>
            </a:r>
            <a:r>
              <a:rPr lang="en-GB" sz="4800" dirty="0">
                <a:latin typeface="Arial" panose="020B0604020202020204" pitchFamily="34" charset="0"/>
              </a:rPr>
              <a:t> am </a:t>
            </a:r>
            <a:r>
              <a:rPr lang="en-GB" sz="4800" dirty="0" err="1">
                <a:latin typeface="Arial" panose="020B0604020202020204" pitchFamily="34" charset="0"/>
              </a:rPr>
              <a:t>yr</a:t>
            </a:r>
            <a:r>
              <a:rPr lang="en-GB" sz="4800" dirty="0">
                <a:latin typeface="Arial" panose="020B0604020202020204" pitchFamily="34" charset="0"/>
              </a:rPr>
              <a:t> </a:t>
            </a:r>
            <a:r>
              <a:rPr lang="en-GB" sz="4800" dirty="0" err="1">
                <a:latin typeface="Arial" panose="020B0604020202020204" pitchFamily="34" charset="0"/>
              </a:rPr>
              <a:t>aseiniad</a:t>
            </a:r>
            <a:r>
              <a:rPr lang="en-GB" sz="4800" dirty="0">
                <a:latin typeface="Arial" panose="020B0604020202020204" pitchFamily="34" charset="0"/>
              </a:rPr>
              <a:t>?</a:t>
            </a:r>
            <a:br>
              <a:rPr lang="en-GB" sz="4800" dirty="0">
                <a:latin typeface="Arial" panose="020B0604020202020204" pitchFamily="34" charset="0"/>
              </a:rPr>
            </a:br>
            <a:r>
              <a:rPr lang="en-GB" sz="4800" dirty="0">
                <a:solidFill>
                  <a:srgbClr val="00B0F0"/>
                </a:solidFill>
                <a:latin typeface="Arial" panose="020B0604020202020204" pitchFamily="34" charset="0"/>
              </a:rPr>
              <a:t>Questions about the assignment?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631504" y="1778557"/>
            <a:ext cx="4407346" cy="4692179"/>
          </a:xfrm>
        </p:spPr>
        <p:txBody>
          <a:bodyPr>
            <a:normAutofit/>
          </a:bodyPr>
          <a:lstStyle/>
          <a:p>
            <a:r>
              <a:rPr lang="en-GB" sz="2400" dirty="0" err="1">
                <a:latin typeface="Arial" panose="020B0604020202020204" pitchFamily="34" charset="0"/>
              </a:rPr>
              <a:t>Panopto</a:t>
            </a:r>
            <a:endParaRPr lang="en-GB" sz="2400" dirty="0">
              <a:latin typeface="Arial" panose="020B0604020202020204" pitchFamily="34" charset="0"/>
            </a:endParaRPr>
          </a:p>
          <a:p>
            <a:r>
              <a:rPr lang="en-GB" sz="2400" dirty="0" err="1">
                <a:latin typeface="Arial" panose="020B0604020202020204" pitchFamily="34" charset="0"/>
              </a:rPr>
              <a:t>Llawlyfr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modwl</a:t>
            </a:r>
            <a:endParaRPr lang="en-GB" sz="2400" dirty="0">
              <a:latin typeface="Arial" panose="020B0604020202020204" pitchFamily="34" charset="0"/>
            </a:endParaRPr>
          </a:p>
          <a:p>
            <a:r>
              <a:rPr lang="en-GB" sz="2400" dirty="0" err="1">
                <a:latin typeface="Arial" panose="020B0604020202020204" pitchFamily="34" charset="0"/>
              </a:rPr>
              <a:t>Nodiadau</a:t>
            </a:r>
            <a:endParaRPr lang="en-GB" sz="2400" dirty="0">
              <a:latin typeface="Arial" panose="020B0604020202020204" pitchFamily="34" charset="0"/>
            </a:endParaRPr>
          </a:p>
          <a:p>
            <a:r>
              <a:rPr lang="en-GB" sz="2400" dirty="0" err="1">
                <a:latin typeface="Arial" panose="020B0604020202020204" pitchFamily="34" charset="0"/>
              </a:rPr>
              <a:t>Recordiadau</a:t>
            </a:r>
            <a:endParaRPr lang="en-GB" sz="2400" dirty="0">
              <a:latin typeface="Arial" panose="020B0604020202020204" pitchFamily="34" charset="0"/>
            </a:endParaRPr>
          </a:p>
          <a:p>
            <a:r>
              <a:rPr lang="en-GB" sz="2400" dirty="0" err="1">
                <a:latin typeface="Arial" panose="020B0604020202020204" pitchFamily="34" charset="0"/>
              </a:rPr>
              <a:t>Eich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darlithydd</a:t>
            </a:r>
            <a:endParaRPr lang="en-GB" sz="2400" dirty="0">
              <a:latin typeface="Arial" panose="020B0604020202020204" pitchFamily="34" charset="0"/>
            </a:endParaRPr>
          </a:p>
          <a:p>
            <a:r>
              <a:rPr lang="en-GB" sz="2400" dirty="0" err="1">
                <a:latin typeface="Arial" panose="020B0604020202020204" pitchFamily="34" charset="0"/>
              </a:rPr>
              <a:t>Cydlynydd</a:t>
            </a:r>
            <a:r>
              <a:rPr lang="en-GB" sz="2400" dirty="0">
                <a:latin typeface="Arial" panose="020B0604020202020204" pitchFamily="34" charset="0"/>
              </a:rPr>
              <a:t> y </a:t>
            </a:r>
            <a:r>
              <a:rPr lang="en-GB" sz="2400" dirty="0" err="1">
                <a:latin typeface="Arial" panose="020B0604020202020204" pitchFamily="34" charset="0"/>
              </a:rPr>
              <a:t>modwl</a:t>
            </a:r>
            <a:endParaRPr lang="en-GB" sz="2400" dirty="0">
              <a:latin typeface="Arial" panose="020B0604020202020204" pitchFamily="34" charset="0"/>
            </a:endParaRPr>
          </a:p>
          <a:p>
            <a:r>
              <a:rPr lang="en-GB" sz="2400" dirty="0" err="1">
                <a:latin typeface="Arial" panose="020B0604020202020204" pitchFamily="34" charset="0"/>
              </a:rPr>
              <a:t>Peidiwch</a:t>
            </a:r>
            <a:r>
              <a:rPr lang="en-GB" sz="2400" dirty="0">
                <a:latin typeface="Arial" panose="020B0604020202020204" pitchFamily="34" charset="0"/>
              </a:rPr>
              <a:t> â </a:t>
            </a:r>
            <a:r>
              <a:rPr lang="en-GB" sz="2400" dirty="0" err="1">
                <a:latin typeface="Arial" panose="020B0604020202020204" pitchFamily="34" charset="0"/>
              </a:rPr>
              <a:t>dibynnu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ar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eich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ffrindiau</a:t>
            </a:r>
            <a:r>
              <a:rPr lang="en-GB" sz="2400" dirty="0">
                <a:latin typeface="Arial" panose="020B0604020202020204" pitchFamily="34" charset="0"/>
              </a:rPr>
              <a:t>/</a:t>
            </a:r>
            <a:r>
              <a:rPr lang="en-GB" sz="2400" dirty="0" err="1">
                <a:latin typeface="Arial" panose="020B0604020202020204" pitchFamily="34" charset="0"/>
              </a:rPr>
              <a:t>cyfoedion</a:t>
            </a:r>
            <a:endParaRPr lang="en-GB" sz="2400" dirty="0">
              <a:latin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6153150" y="1778557"/>
            <a:ext cx="3886200" cy="4476155"/>
          </a:xfrm>
        </p:spPr>
        <p:txBody>
          <a:bodyPr>
            <a:normAutofit/>
          </a:bodyPr>
          <a:lstStyle/>
          <a:p>
            <a:r>
              <a:rPr lang="en-GB" sz="2400" dirty="0" err="1">
                <a:solidFill>
                  <a:srgbClr val="00B0F0"/>
                </a:solidFill>
                <a:latin typeface="Arial" panose="020B0604020202020204" pitchFamily="34" charset="0"/>
              </a:rPr>
              <a:t>Panopto</a:t>
            </a:r>
            <a:endParaRPr lang="en-GB" sz="2400" dirty="0">
              <a:solidFill>
                <a:srgbClr val="00B0F0"/>
              </a:solidFill>
              <a:latin typeface="Arial" panose="020B0604020202020204" pitchFamily="34" charset="0"/>
            </a:endParaRPr>
          </a:p>
          <a:p>
            <a:r>
              <a:rPr lang="en-GB" sz="2400" dirty="0">
                <a:solidFill>
                  <a:srgbClr val="00B0F0"/>
                </a:solidFill>
                <a:latin typeface="Arial" panose="020B0604020202020204" pitchFamily="34" charset="0"/>
              </a:rPr>
              <a:t>Module handbook</a:t>
            </a:r>
          </a:p>
          <a:p>
            <a:r>
              <a:rPr lang="en-GB" sz="2400" dirty="0">
                <a:solidFill>
                  <a:srgbClr val="00B0F0"/>
                </a:solidFill>
                <a:latin typeface="Arial" panose="020B0604020202020204" pitchFamily="34" charset="0"/>
              </a:rPr>
              <a:t>Notes</a:t>
            </a:r>
          </a:p>
          <a:p>
            <a:r>
              <a:rPr lang="en-GB" sz="2400" dirty="0">
                <a:solidFill>
                  <a:srgbClr val="00B0F0"/>
                </a:solidFill>
                <a:latin typeface="Arial" panose="020B0604020202020204" pitchFamily="34" charset="0"/>
              </a:rPr>
              <a:t>Recordings</a:t>
            </a:r>
          </a:p>
          <a:p>
            <a:r>
              <a:rPr lang="en-GB" sz="2400" dirty="0">
                <a:solidFill>
                  <a:srgbClr val="00B0F0"/>
                </a:solidFill>
                <a:latin typeface="Arial" panose="020B0604020202020204" pitchFamily="34" charset="0"/>
              </a:rPr>
              <a:t>Your lecturer</a:t>
            </a:r>
          </a:p>
          <a:p>
            <a:r>
              <a:rPr lang="en-GB" sz="2400" dirty="0">
                <a:solidFill>
                  <a:srgbClr val="00B0F0"/>
                </a:solidFill>
                <a:latin typeface="Arial" panose="020B0604020202020204" pitchFamily="34" charset="0"/>
              </a:rPr>
              <a:t>Module coordinator</a:t>
            </a:r>
          </a:p>
          <a:p>
            <a:r>
              <a:rPr lang="en-GB" sz="2400" dirty="0">
                <a:solidFill>
                  <a:srgbClr val="00B0F0"/>
                </a:solidFill>
                <a:latin typeface="Arial" panose="020B0604020202020204" pitchFamily="34" charset="0"/>
              </a:rPr>
              <a:t>Do not rely on friends / peers</a:t>
            </a:r>
          </a:p>
        </p:txBody>
      </p:sp>
    </p:spTree>
    <p:extLst>
      <p:ext uri="{BB962C8B-B14F-4D97-AF65-F5344CB8AC3E}">
        <p14:creationId xmlns:p14="http://schemas.microsoft.com/office/powerpoint/2010/main" val="19826835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en-GB" sz="4800" dirty="0">
                <a:latin typeface="Arial" panose="020B0604020202020204" pitchFamily="34" charset="0"/>
              </a:rPr>
              <a:t>Materion </a:t>
            </a:r>
            <a:r>
              <a:rPr lang="en-GB" sz="4800" dirty="0" err="1">
                <a:latin typeface="Arial" panose="020B0604020202020204" pitchFamily="34" charset="0"/>
              </a:rPr>
              <a:t>TGCh</a:t>
            </a:r>
            <a:r>
              <a:rPr lang="en-GB" sz="4800" dirty="0">
                <a:latin typeface="Arial" panose="020B0604020202020204" pitchFamily="34" charset="0"/>
              </a:rPr>
              <a:t>?</a:t>
            </a:r>
            <a:br>
              <a:rPr lang="en-GB" sz="4800" dirty="0">
                <a:latin typeface="Arial" panose="020B0604020202020204" pitchFamily="34" charset="0"/>
              </a:rPr>
            </a:br>
            <a:r>
              <a:rPr lang="en-GB" sz="4800" dirty="0">
                <a:solidFill>
                  <a:srgbClr val="00B0F0"/>
                </a:solidFill>
                <a:latin typeface="Arial" panose="020B0604020202020204" pitchFamily="34" charset="0"/>
              </a:rPr>
              <a:t>ICT issues?</a:t>
            </a:r>
          </a:p>
        </p:txBody>
      </p:sp>
      <p:sp>
        <p:nvSpPr>
          <p:cNvPr id="3" name="Content Placeholder 4"/>
          <p:cNvSpPr>
            <a:spLocks noGrp="1"/>
          </p:cNvSpPr>
          <p:nvPr>
            <p:ph sz="half" idx="1"/>
          </p:nvPr>
        </p:nvSpPr>
        <p:spPr>
          <a:xfrm>
            <a:off x="1775520" y="1600201"/>
            <a:ext cx="4244280" cy="4525963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cy-GB" dirty="0">
                <a:latin typeface="Arial" panose="020B0604020202020204" pitchFamily="34" charset="0"/>
              </a:rPr>
              <a:t>Desg Gymorth TG</a:t>
            </a:r>
          </a:p>
          <a:p>
            <a:pPr>
              <a:defRPr/>
            </a:pPr>
            <a:r>
              <a:rPr lang="cy-GB" dirty="0">
                <a:latin typeface="Arial" panose="020B0604020202020204" pitchFamily="34" charset="0"/>
                <a:hlinkClick r:id="rId3"/>
              </a:rPr>
              <a:t>ITServiceDesk@uwtsd.ac.uk</a:t>
            </a:r>
            <a:r>
              <a:rPr lang="cy-GB" dirty="0">
                <a:latin typeface="Arial" panose="020B0604020202020204" pitchFamily="34" charset="0"/>
              </a:rPr>
              <a:t> </a:t>
            </a:r>
          </a:p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0300 500 5055</a:t>
            </a:r>
          </a:p>
          <a:p>
            <a:pPr marL="0" indent="0">
              <a:buNone/>
              <a:defRPr/>
            </a:pPr>
            <a:endParaRPr lang="cy-GB" dirty="0">
              <a:latin typeface="Arial" panose="020B0604020202020204" pitchFamily="34" charset="0"/>
            </a:endParaRPr>
          </a:p>
          <a:p>
            <a:pPr marL="0" indent="0">
              <a:buNone/>
              <a:defRPr/>
            </a:pPr>
            <a:r>
              <a:rPr lang="cy-GB" dirty="0">
                <a:latin typeface="Arial" panose="020B0604020202020204" pitchFamily="34" charset="0"/>
              </a:rPr>
              <a:t>Moodle</a:t>
            </a:r>
          </a:p>
          <a:p>
            <a:pPr>
              <a:defRPr/>
            </a:pPr>
            <a:r>
              <a:rPr lang="cy-GB" dirty="0">
                <a:latin typeface="Arial" panose="020B0604020202020204" pitchFamily="34" charset="0"/>
                <a:hlinkClick r:id="rId4"/>
              </a:rPr>
              <a:t>moodle@uwtsd.ac.uk</a:t>
            </a:r>
            <a:r>
              <a:rPr lang="cy-GB" dirty="0">
                <a:latin typeface="Arial" panose="020B0604020202020204" pitchFamily="34" charset="0"/>
              </a:rPr>
              <a:t> </a:t>
            </a:r>
          </a:p>
          <a:p>
            <a:pPr marL="0" indent="0">
              <a:buNone/>
              <a:defRPr/>
            </a:pPr>
            <a:endParaRPr lang="cy-GB" sz="2400" dirty="0">
              <a:latin typeface="Arial" panose="020B0604020202020204" pitchFamily="34" charset="0"/>
            </a:endParaRPr>
          </a:p>
        </p:txBody>
      </p:sp>
      <p:sp>
        <p:nvSpPr>
          <p:cNvPr id="4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1600201"/>
            <a:ext cx="4244280" cy="4525963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</a:rPr>
              <a:t>IT Service Desk</a:t>
            </a:r>
          </a:p>
          <a:p>
            <a:pPr>
              <a:defRPr/>
            </a:pPr>
            <a:r>
              <a:rPr lang="en-US" dirty="0">
                <a:solidFill>
                  <a:srgbClr val="00B0F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ITServiceDesk@uwtsd.ac.uk</a:t>
            </a:r>
            <a:endParaRPr lang="en-US" dirty="0">
              <a:solidFill>
                <a:srgbClr val="00B0F0"/>
              </a:solidFill>
            </a:endParaRPr>
          </a:p>
          <a:p>
            <a:pPr>
              <a:defRPr/>
            </a:pPr>
            <a:r>
              <a:rPr lang="en-US" dirty="0">
                <a:solidFill>
                  <a:srgbClr val="00B0F0"/>
                </a:solidFill>
              </a:rPr>
              <a:t>0300 500 5055</a:t>
            </a:r>
          </a:p>
          <a:p>
            <a:pPr marL="0" indent="0">
              <a:buNone/>
              <a:defRPr/>
            </a:pPr>
            <a:endParaRPr lang="en-GB" dirty="0">
              <a:solidFill>
                <a:srgbClr val="00B0F0"/>
              </a:solidFill>
              <a:latin typeface="Arial" panose="020B0604020202020204" pitchFamily="34" charset="0"/>
            </a:endParaRPr>
          </a:p>
          <a:p>
            <a:pPr marL="0" indent="0">
              <a:buNone/>
              <a:defRPr/>
            </a:pPr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</a:rPr>
              <a:t>Moodle</a:t>
            </a:r>
          </a:p>
          <a:p>
            <a:pPr>
              <a:defRPr/>
            </a:pPr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moodle@uwtsd.ac.uk</a:t>
            </a:r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</a:rPr>
              <a:t> </a:t>
            </a:r>
            <a:endParaRPr lang="en-US" dirty="0">
              <a:solidFill>
                <a:srgbClr val="00B0F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64034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>
  <clbl:label id="{553f0066-c24e-444c-9c2a-7427c31ebeab}" enabled="1" method="Standard" siteId="{e5aafe7c-971b-4ab7-b039-141ad36acec0}" contentBits="1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1100</Words>
  <Application>Microsoft Office PowerPoint</Application>
  <PresentationFormat>Widescreen</PresentationFormat>
  <Paragraphs>161</Paragraphs>
  <Slides>22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Myriad Pro</vt:lpstr>
      <vt:lpstr>Arial</vt:lpstr>
      <vt:lpstr>Calibri</vt:lpstr>
      <vt:lpstr>Office Theme</vt:lpstr>
      <vt:lpstr>ECGE4005PC ECGE4005P</vt:lpstr>
      <vt:lpstr>Tasg     Task</vt:lpstr>
      <vt:lpstr>Canllawiau    Guidance</vt:lpstr>
      <vt:lpstr>Canllawiau   Guidance</vt:lpstr>
      <vt:lpstr>Canllawiau       Guidance</vt:lpstr>
      <vt:lpstr>Canllawiau    Guidance</vt:lpstr>
      <vt:lpstr>  Meini Prawf Asesu 1 - Ymgysylltu â Llenyddiaeth   </vt:lpstr>
      <vt:lpstr>  Assessment Criteria 1 – Engagement with Literature  </vt:lpstr>
      <vt:lpstr>  Meini Prawf Asesu 2 - Gwybodaeth a Dealltwriaeth </vt:lpstr>
      <vt:lpstr>   Assessment Criteria 2 – Knowledge and Understanding  </vt:lpstr>
      <vt:lpstr>  Meini Prawf Asesu 3 – Sgiliau Gwybyddol a Deallusol   </vt:lpstr>
      <vt:lpstr>   Assessment Criteria 3 – Cognitive and Intellectual Skills  </vt:lpstr>
      <vt:lpstr>  Meini Prawf Asesu 4   Sgiliau Ymarferol   </vt:lpstr>
      <vt:lpstr> Assessment Criteria 4 – Practical Skills    </vt:lpstr>
      <vt:lpstr>  Meini Prawf Asesu 5 –  Sgiliau Trosglwyddadwy   </vt:lpstr>
      <vt:lpstr>  Assessment Criteria 5 – Transferable Skills  </vt:lpstr>
      <vt:lpstr>Rhestr wirio Checklist</vt:lpstr>
      <vt:lpstr>Pwysig!            Important!</vt:lpstr>
      <vt:lpstr>Amgylchiadau Esgusodol (EC) Extenuating Circumstances (EC)</vt:lpstr>
      <vt:lpstr>Cyflwyniadau Hwyr  Late Submissions</vt:lpstr>
      <vt:lpstr>Cwestiynau am yr aseiniad? Questions about the assignment?</vt:lpstr>
      <vt:lpstr>Materion TGCh? ICT issues?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Simon Young</dc:creator>
  <cp:lastModifiedBy>Glenda Tinney</cp:lastModifiedBy>
  <cp:revision>4</cp:revision>
  <dcterms:created xsi:type="dcterms:W3CDTF">2022-07-11T13:19:46Z</dcterms:created>
  <dcterms:modified xsi:type="dcterms:W3CDTF">2022-09-30T10:34:21Z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ificationContentMarkingHeaderLocations">
    <vt:lpwstr>Office Theme:8</vt:lpwstr>
  </property>
  <property fmtid="{D5CDD505-2E9C-101B-9397-08002B2CF9AE}" pid="3" name="ClassificationContentMarkingHeaderText">
    <vt:lpwstr>PUBLIC / CYHOEDDUS</vt:lpwstr>
  </property>
</Properties>
</file>