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1" r:id="rId4"/>
    <p:sldId id="262" r:id="rId5"/>
    <p:sldId id="263" r:id="rId6"/>
    <p:sldId id="264" r:id="rId7"/>
    <p:sldId id="265" r:id="rId8"/>
    <p:sldId id="266" r:id="rId9"/>
    <p:sldId id="267" r:id="rId10"/>
    <p:sldId id="25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882" autoAdjust="0"/>
    <p:restoredTop sz="94660"/>
  </p:normalViewPr>
  <p:slideViewPr>
    <p:cSldViewPr snapToGrid="0">
      <p:cViewPr>
        <p:scale>
          <a:sx n="66" d="100"/>
          <a:sy n="66" d="100"/>
        </p:scale>
        <p:origin x="660"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079B8C-2817-4194-B022-5538418F9F14}"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2153601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79B8C-2817-4194-B022-5538418F9F14}"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3850903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079B8C-2817-4194-B022-5538418F9F14}"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233139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079B8C-2817-4194-B022-5538418F9F14}"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61093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079B8C-2817-4194-B022-5538418F9F14}" type="datetimeFigureOut">
              <a:rPr lang="en-GB" smtClean="0"/>
              <a:t>26/03/2018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1883179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079B8C-2817-4194-B022-5538418F9F14}" type="datetimeFigureOut">
              <a:rPr lang="en-GB" smtClean="0"/>
              <a:t>26/03/2018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496724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79B8C-2817-4194-B022-5538418F9F14}" type="datetimeFigureOut">
              <a:rPr lang="en-GB" smtClean="0"/>
              <a:t>26/03/2018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1482771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8079B8C-2817-4194-B022-5538418F9F14}"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2465699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8079B8C-2817-4194-B022-5538418F9F14}"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3683041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079B8C-2817-4194-B022-5538418F9F14}"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2810201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079B8C-2817-4194-B022-5538418F9F14}"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D9ADC-5C8C-4C60-9D37-8135BCB4B2F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89700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079B8C-2817-4194-B022-5538418F9F14}"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3005859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079B8C-2817-4194-B022-5538418F9F14}"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D9ADC-5C8C-4C60-9D37-8135BCB4B2F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746519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079B8C-2817-4194-B022-5538418F9F14}"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30879396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79B8C-2817-4194-B022-5538418F9F14}"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28898656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79B8C-2817-4194-B022-5538418F9F14}"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D9ADC-5C8C-4C60-9D37-8135BCB4B2FE}" type="slidenum">
              <a:rPr lang="en-GB" smtClean="0"/>
              <a:t>‹#›</a:t>
            </a:fld>
            <a:endParaRPr lang="en-GB"/>
          </a:p>
        </p:txBody>
      </p:sp>
    </p:spTree>
    <p:extLst>
      <p:ext uri="{BB962C8B-B14F-4D97-AF65-F5344CB8AC3E}">
        <p14:creationId xmlns:p14="http://schemas.microsoft.com/office/powerpoint/2010/main" val="1634562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079B8C-2817-4194-B022-5538418F9F14}" type="datetimeFigureOut">
              <a:rPr lang="en-GB" smtClean="0"/>
              <a:t>26/03/2018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A6D9ADC-5C8C-4C60-9D37-8135BCB4B2FE}" type="slidenum">
              <a:rPr lang="en-GB" smtClean="0"/>
              <a:t>‹#›</a:t>
            </a:fld>
            <a:endParaRPr lang="en-GB"/>
          </a:p>
        </p:txBody>
      </p:sp>
    </p:spTree>
    <p:extLst>
      <p:ext uri="{BB962C8B-B14F-4D97-AF65-F5344CB8AC3E}">
        <p14:creationId xmlns:p14="http://schemas.microsoft.com/office/powerpoint/2010/main" val="28836722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thoughtco.com/prostitution-statistics-rape-physical-abuse-3534139%5baccessed" TargetMode="External"/><Relationship Id="rId13" Type="http://schemas.openxmlformats.org/officeDocument/2006/relationships/hyperlink" Target="http://www.historyandpolicy.org/policy-papers/papers/paying-the-price-again-prostitution-policy-in-historical-perspective%5bACCESSED" TargetMode="External"/><Relationship Id="rId3" Type="http://schemas.openxmlformats.org/officeDocument/2006/relationships/hyperlink" Target="https://en.oxforddictionaries.com/definition/sex_worker%5baccessed" TargetMode="External"/><Relationship Id="rId7" Type="http://schemas.openxmlformats.org/officeDocument/2006/relationships/hyperlink" Target="https://www.thoughtco.com/prostitution-statistics-rape-physical-abuse-3534139" TargetMode="External"/><Relationship Id="rId12" Type="http://schemas.openxmlformats.org/officeDocument/2006/relationships/hyperlink" Target="http://beyondthestreets.org.uk/what-we-do/#working-with-women[ACCESSED" TargetMode="External"/><Relationship Id="rId2" Type="http://schemas.openxmlformats.org/officeDocument/2006/relationships/hyperlink" Target="https://en.oxforddictionaries.com/definition/sex_worker" TargetMode="External"/><Relationship Id="rId1" Type="http://schemas.openxmlformats.org/officeDocument/2006/relationships/slideLayout" Target="../slideLayouts/slideLayout1.xml"/><Relationship Id="rId6" Type="http://schemas.openxmlformats.org/officeDocument/2006/relationships/hyperlink" Target="https://www.researchgate.net/publication/228913689_The_Risks_of_Street_Prostitution_Punters_Police_and_Protesters%5baccessed24" TargetMode="External"/><Relationship Id="rId11" Type="http://schemas.openxmlformats.org/officeDocument/2006/relationships/hyperlink" Target="http://beyondthestreets.org.uk/what-we-do/#working-with-women" TargetMode="External"/><Relationship Id="rId5" Type="http://schemas.openxmlformats.org/officeDocument/2006/relationships/hyperlink" Target="https://www.researchgate.net/publication/228913689_The_Risks_of_Street_Prostitution_Punters_Police_and_Protesters" TargetMode="External"/><Relationship Id="rId10" Type="http://schemas.openxmlformats.org/officeDocument/2006/relationships/hyperlink" Target="http://prostitutionrecovery.org/%5baccessed" TargetMode="External"/><Relationship Id="rId4" Type="http://schemas.openxmlformats.org/officeDocument/2006/relationships/hyperlink" Target="http://sti.bmj.com/content/81/3/201" TargetMode="External"/><Relationship Id="rId9" Type="http://schemas.openxmlformats.org/officeDocument/2006/relationships/hyperlink" Target="http://prostitutionrecovery.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1B152-CE05-4332-AAAB-08652EFC411A}"/>
              </a:ext>
            </a:extLst>
          </p:cNvPr>
          <p:cNvSpPr>
            <a:spLocks noGrp="1"/>
          </p:cNvSpPr>
          <p:nvPr>
            <p:ph type="ctrTitle"/>
          </p:nvPr>
        </p:nvSpPr>
        <p:spPr>
          <a:xfrm>
            <a:off x="348343" y="198783"/>
            <a:ext cx="8925660" cy="4135093"/>
          </a:xfrm>
        </p:spPr>
        <p:txBody>
          <a:bodyPr>
            <a:normAutofit fontScale="90000"/>
          </a:bodyPr>
          <a:lstStyle/>
          <a:p>
            <a:r>
              <a:rPr lang="en-GB" dirty="0"/>
              <a:t>What is considered to be the most effective strategies currently available to support sex worker’ inclusion in society?</a:t>
            </a:r>
          </a:p>
        </p:txBody>
      </p:sp>
      <p:sp>
        <p:nvSpPr>
          <p:cNvPr id="3" name="Subtitle 2">
            <a:extLst>
              <a:ext uri="{FF2B5EF4-FFF2-40B4-BE49-F238E27FC236}">
                <a16:creationId xmlns:a16="http://schemas.microsoft.com/office/drawing/2014/main" id="{F9B5B771-2DA5-48D1-8D34-AAE8A9716D23}"/>
              </a:ext>
            </a:extLst>
          </p:cNvPr>
          <p:cNvSpPr>
            <a:spLocks noGrp="1"/>
          </p:cNvSpPr>
          <p:nvPr>
            <p:ph type="subTitle" idx="1"/>
          </p:nvPr>
        </p:nvSpPr>
        <p:spPr>
          <a:xfrm>
            <a:off x="928914" y="4522562"/>
            <a:ext cx="9144000" cy="1655762"/>
          </a:xfrm>
        </p:spPr>
        <p:txBody>
          <a:bodyPr/>
          <a:lstStyle/>
          <a:p>
            <a:r>
              <a:rPr lang="en-GB" dirty="0"/>
              <a:t>My chosen group for this assignment is sex workers, and today I will be looking at what effective strategies are currently in place to promote the inclusion of this hard to reach group into society.</a:t>
            </a:r>
          </a:p>
        </p:txBody>
      </p:sp>
    </p:spTree>
    <p:extLst>
      <p:ext uri="{BB962C8B-B14F-4D97-AF65-F5344CB8AC3E}">
        <p14:creationId xmlns:p14="http://schemas.microsoft.com/office/powerpoint/2010/main" val="2192998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B2AC-C531-4BF7-A019-BD4198AACCD7}"/>
              </a:ext>
            </a:extLst>
          </p:cNvPr>
          <p:cNvSpPr>
            <a:spLocks noGrp="1"/>
          </p:cNvSpPr>
          <p:nvPr>
            <p:ph type="ctrTitle"/>
          </p:nvPr>
        </p:nvSpPr>
        <p:spPr>
          <a:xfrm>
            <a:off x="0" y="1364342"/>
            <a:ext cx="9144000" cy="1013506"/>
          </a:xfrm>
        </p:spPr>
        <p:txBody>
          <a:bodyPr/>
          <a:lstStyle/>
          <a:p>
            <a:r>
              <a:rPr lang="en-GB" dirty="0"/>
              <a:t>What is a sex worker? </a:t>
            </a:r>
          </a:p>
        </p:txBody>
      </p:sp>
      <p:sp>
        <p:nvSpPr>
          <p:cNvPr id="3" name="Subtitle 2">
            <a:extLst>
              <a:ext uri="{FF2B5EF4-FFF2-40B4-BE49-F238E27FC236}">
                <a16:creationId xmlns:a16="http://schemas.microsoft.com/office/drawing/2014/main" id="{EE58CEEB-5C21-4F9D-89F1-A652E06C8AD2}"/>
              </a:ext>
            </a:extLst>
          </p:cNvPr>
          <p:cNvSpPr>
            <a:spLocks noGrp="1"/>
          </p:cNvSpPr>
          <p:nvPr>
            <p:ph type="subTitle" idx="1"/>
          </p:nvPr>
        </p:nvSpPr>
        <p:spPr/>
        <p:txBody>
          <a:bodyPr/>
          <a:lstStyle/>
          <a:p>
            <a:r>
              <a:rPr lang="en-GB" dirty="0"/>
              <a:t>A person who engages in prostitution, appears in pornography, or takes part in similar activities for payment.</a:t>
            </a:r>
          </a:p>
        </p:txBody>
      </p:sp>
    </p:spTree>
    <p:extLst>
      <p:ext uri="{BB962C8B-B14F-4D97-AF65-F5344CB8AC3E}">
        <p14:creationId xmlns:p14="http://schemas.microsoft.com/office/powerpoint/2010/main" val="3098493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75CF3-8EED-479B-9EB7-2A270CFD0CB7}"/>
              </a:ext>
            </a:extLst>
          </p:cNvPr>
          <p:cNvSpPr>
            <a:spLocks noGrp="1"/>
          </p:cNvSpPr>
          <p:nvPr>
            <p:ph type="title"/>
          </p:nvPr>
        </p:nvSpPr>
        <p:spPr/>
        <p:txBody>
          <a:bodyPr/>
          <a:lstStyle/>
          <a:p>
            <a:r>
              <a:rPr lang="en-GB" dirty="0"/>
              <a:t>Here are some different kinds of sex workers</a:t>
            </a:r>
          </a:p>
        </p:txBody>
      </p:sp>
      <p:sp>
        <p:nvSpPr>
          <p:cNvPr id="3" name="Content Placeholder 2">
            <a:extLst>
              <a:ext uri="{FF2B5EF4-FFF2-40B4-BE49-F238E27FC236}">
                <a16:creationId xmlns:a16="http://schemas.microsoft.com/office/drawing/2014/main" id="{A05A0C88-AE99-4FA1-83B1-42A70A963AB3}"/>
              </a:ext>
            </a:extLst>
          </p:cNvPr>
          <p:cNvSpPr>
            <a:spLocks noGrp="1"/>
          </p:cNvSpPr>
          <p:nvPr>
            <p:ph idx="1"/>
          </p:nvPr>
        </p:nvSpPr>
        <p:spPr>
          <a:xfrm>
            <a:off x="838200" y="1825625"/>
            <a:ext cx="10515600" cy="4125232"/>
          </a:xfrm>
        </p:spPr>
        <p:txBody>
          <a:bodyPr>
            <a:normAutofit/>
          </a:bodyPr>
          <a:lstStyle/>
          <a:p>
            <a:r>
              <a:rPr lang="en-GB" dirty="0"/>
              <a:t>Male </a:t>
            </a:r>
          </a:p>
          <a:p>
            <a:r>
              <a:rPr lang="en-GB" dirty="0"/>
              <a:t>Female </a:t>
            </a:r>
          </a:p>
          <a:p>
            <a:r>
              <a:rPr lang="en-GB" dirty="0"/>
              <a:t>Transgender </a:t>
            </a:r>
          </a:p>
          <a:p>
            <a:r>
              <a:rPr lang="en-GB" dirty="0"/>
              <a:t>Child </a:t>
            </a:r>
          </a:p>
          <a:p>
            <a:r>
              <a:rPr lang="en-GB" dirty="0"/>
              <a:t>Independent </a:t>
            </a:r>
          </a:p>
          <a:p>
            <a:r>
              <a:rPr lang="en-GB" dirty="0"/>
              <a:t>Indoor </a:t>
            </a:r>
          </a:p>
          <a:p>
            <a:r>
              <a:rPr lang="en-GB" dirty="0"/>
              <a:t>Outdoor </a:t>
            </a:r>
          </a:p>
          <a:p>
            <a:r>
              <a:rPr lang="en-GB" dirty="0"/>
              <a:t>Direct sex workers </a:t>
            </a:r>
          </a:p>
          <a:p>
            <a:r>
              <a:rPr lang="en-GB" dirty="0"/>
              <a:t>Indirect sex workers</a:t>
            </a:r>
          </a:p>
          <a:p>
            <a:endParaRPr lang="en-GB" dirty="0"/>
          </a:p>
        </p:txBody>
      </p:sp>
    </p:spTree>
    <p:extLst>
      <p:ext uri="{BB962C8B-B14F-4D97-AF65-F5344CB8AC3E}">
        <p14:creationId xmlns:p14="http://schemas.microsoft.com/office/powerpoint/2010/main" val="44624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AFBE3-2335-43D3-806C-64544AB97DAB}"/>
              </a:ext>
            </a:extLst>
          </p:cNvPr>
          <p:cNvSpPr>
            <a:spLocks noGrp="1"/>
          </p:cNvSpPr>
          <p:nvPr>
            <p:ph type="title"/>
          </p:nvPr>
        </p:nvSpPr>
        <p:spPr/>
        <p:txBody>
          <a:bodyPr/>
          <a:lstStyle/>
          <a:p>
            <a:r>
              <a:rPr lang="en-GB" dirty="0"/>
              <a:t>What are the risks involved?</a:t>
            </a:r>
          </a:p>
        </p:txBody>
      </p:sp>
      <p:sp>
        <p:nvSpPr>
          <p:cNvPr id="3" name="Content Placeholder 2">
            <a:extLst>
              <a:ext uri="{FF2B5EF4-FFF2-40B4-BE49-F238E27FC236}">
                <a16:creationId xmlns:a16="http://schemas.microsoft.com/office/drawing/2014/main" id="{FDCE1915-C9FD-4F5A-9472-F995F9FD02CE}"/>
              </a:ext>
            </a:extLst>
          </p:cNvPr>
          <p:cNvSpPr>
            <a:spLocks noGrp="1"/>
          </p:cNvSpPr>
          <p:nvPr>
            <p:ph idx="1"/>
          </p:nvPr>
        </p:nvSpPr>
        <p:spPr/>
        <p:txBody>
          <a:bodyPr/>
          <a:lstStyle/>
          <a:p>
            <a:r>
              <a:rPr lang="en-GB" dirty="0"/>
              <a:t>Violence from clients </a:t>
            </a:r>
          </a:p>
          <a:p>
            <a:r>
              <a:rPr lang="en-GB" dirty="0"/>
              <a:t>Harassment from community </a:t>
            </a:r>
          </a:p>
          <a:p>
            <a:r>
              <a:rPr lang="en-GB" dirty="0"/>
              <a:t>Criminalisation </a:t>
            </a:r>
          </a:p>
          <a:p>
            <a:r>
              <a:rPr lang="en-GB" dirty="0"/>
              <a:t>Sexually transmitted diseases </a:t>
            </a:r>
          </a:p>
          <a:p>
            <a:endParaRPr lang="en-GB" dirty="0"/>
          </a:p>
        </p:txBody>
      </p:sp>
    </p:spTree>
    <p:extLst>
      <p:ext uri="{BB962C8B-B14F-4D97-AF65-F5344CB8AC3E}">
        <p14:creationId xmlns:p14="http://schemas.microsoft.com/office/powerpoint/2010/main" val="905139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3F4CB-9B42-44D9-A9EA-1570424D44F6}"/>
              </a:ext>
            </a:extLst>
          </p:cNvPr>
          <p:cNvSpPr>
            <a:spLocks noGrp="1"/>
          </p:cNvSpPr>
          <p:nvPr>
            <p:ph type="ctrTitle"/>
          </p:nvPr>
        </p:nvSpPr>
        <p:spPr/>
        <p:txBody>
          <a:bodyPr>
            <a:normAutofit fontScale="90000"/>
          </a:bodyPr>
          <a:lstStyle/>
          <a:p>
            <a:r>
              <a:rPr lang="en-GB" dirty="0"/>
              <a:t>So why do people turn to prostitution?</a:t>
            </a:r>
            <a:br>
              <a:rPr lang="en-GB" dirty="0"/>
            </a:br>
            <a:endParaRPr lang="en-GB" dirty="0"/>
          </a:p>
        </p:txBody>
      </p:sp>
      <p:sp>
        <p:nvSpPr>
          <p:cNvPr id="3" name="Subtitle 2">
            <a:extLst>
              <a:ext uri="{FF2B5EF4-FFF2-40B4-BE49-F238E27FC236}">
                <a16:creationId xmlns:a16="http://schemas.microsoft.com/office/drawing/2014/main" id="{6FB2B126-2962-49E2-B366-F6B8490897EA}"/>
              </a:ext>
            </a:extLst>
          </p:cNvPr>
          <p:cNvSpPr>
            <a:spLocks noGrp="1"/>
          </p:cNvSpPr>
          <p:nvPr>
            <p:ph type="subTitle" idx="1"/>
          </p:nvPr>
        </p:nvSpPr>
        <p:spPr/>
        <p:txBody>
          <a:bodyPr/>
          <a:lstStyle/>
          <a:p>
            <a:r>
              <a:rPr lang="en-GB" dirty="0"/>
              <a:t>There are a number of reasons for becoming a sex worker, from being forced and being a part of sex trafficking, desperately needing money to simply enjoying sex and the work it involves.</a:t>
            </a:r>
          </a:p>
        </p:txBody>
      </p:sp>
    </p:spTree>
    <p:extLst>
      <p:ext uri="{BB962C8B-B14F-4D97-AF65-F5344CB8AC3E}">
        <p14:creationId xmlns:p14="http://schemas.microsoft.com/office/powerpoint/2010/main" val="2336510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15375-A7A6-4FFB-9FAC-4AE1D37FEAB3}"/>
              </a:ext>
            </a:extLst>
          </p:cNvPr>
          <p:cNvSpPr>
            <a:spLocks noGrp="1"/>
          </p:cNvSpPr>
          <p:nvPr>
            <p:ph type="ctrTitle"/>
          </p:nvPr>
        </p:nvSpPr>
        <p:spPr/>
        <p:txBody>
          <a:bodyPr/>
          <a:lstStyle/>
          <a:p>
            <a:r>
              <a:rPr lang="en-GB" dirty="0"/>
              <a:t>Is there anyone who can help?</a:t>
            </a:r>
          </a:p>
        </p:txBody>
      </p:sp>
      <p:sp>
        <p:nvSpPr>
          <p:cNvPr id="3" name="Subtitle 2">
            <a:extLst>
              <a:ext uri="{FF2B5EF4-FFF2-40B4-BE49-F238E27FC236}">
                <a16:creationId xmlns:a16="http://schemas.microsoft.com/office/drawing/2014/main" id="{C428BBC8-585A-4FF3-B976-4CDFBA725803}"/>
              </a:ext>
            </a:extLst>
          </p:cNvPr>
          <p:cNvSpPr>
            <a:spLocks noGrp="1"/>
          </p:cNvSpPr>
          <p:nvPr>
            <p:ph type="subTitle" idx="1"/>
          </p:nvPr>
        </p:nvSpPr>
        <p:spPr/>
        <p:txBody>
          <a:bodyPr>
            <a:normAutofit lnSpcReduction="10000"/>
          </a:bodyPr>
          <a:lstStyle/>
          <a:p>
            <a:r>
              <a:rPr lang="en-GB" dirty="0"/>
              <a:t>There are a variety of charities  who offer help and support to this hard to reach group, organisations  such as ‘beyond the streets’ and ‘prostitution recovery’ are just two examples of help available to sex workers.</a:t>
            </a:r>
          </a:p>
        </p:txBody>
      </p:sp>
    </p:spTree>
    <p:extLst>
      <p:ext uri="{BB962C8B-B14F-4D97-AF65-F5344CB8AC3E}">
        <p14:creationId xmlns:p14="http://schemas.microsoft.com/office/powerpoint/2010/main" val="384488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D1352-1949-4322-A243-DB7E7F747181}"/>
              </a:ext>
            </a:extLst>
          </p:cNvPr>
          <p:cNvSpPr>
            <a:spLocks noGrp="1"/>
          </p:cNvSpPr>
          <p:nvPr>
            <p:ph type="ctrTitle"/>
          </p:nvPr>
        </p:nvSpPr>
        <p:spPr/>
        <p:txBody>
          <a:bodyPr/>
          <a:lstStyle/>
          <a:p>
            <a:r>
              <a:rPr lang="en-GB" dirty="0"/>
              <a:t>Are these organisations successful?</a:t>
            </a:r>
          </a:p>
        </p:txBody>
      </p:sp>
    </p:spTree>
    <p:extLst>
      <p:ext uri="{BB962C8B-B14F-4D97-AF65-F5344CB8AC3E}">
        <p14:creationId xmlns:p14="http://schemas.microsoft.com/office/powerpoint/2010/main" val="2992947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DCCA3-42D6-4DDE-80D0-08F378B54D02}"/>
              </a:ext>
            </a:extLst>
          </p:cNvPr>
          <p:cNvSpPr>
            <a:spLocks noGrp="1"/>
          </p:cNvSpPr>
          <p:nvPr>
            <p:ph type="ctrTitle"/>
          </p:nvPr>
        </p:nvSpPr>
        <p:spPr>
          <a:xfrm>
            <a:off x="-848770" y="355600"/>
            <a:ext cx="9144000" cy="899285"/>
          </a:xfrm>
        </p:spPr>
        <p:txBody>
          <a:bodyPr>
            <a:normAutofit fontScale="90000"/>
          </a:bodyPr>
          <a:lstStyle/>
          <a:p>
            <a:r>
              <a:rPr lang="en-GB" dirty="0"/>
              <a:t>Timeline of legislation </a:t>
            </a:r>
          </a:p>
        </p:txBody>
      </p:sp>
      <p:sp>
        <p:nvSpPr>
          <p:cNvPr id="3" name="Subtitle 2">
            <a:extLst>
              <a:ext uri="{FF2B5EF4-FFF2-40B4-BE49-F238E27FC236}">
                <a16:creationId xmlns:a16="http://schemas.microsoft.com/office/drawing/2014/main" id="{B4AA37B8-A903-4340-AD08-043FA3579EBD}"/>
              </a:ext>
            </a:extLst>
          </p:cNvPr>
          <p:cNvSpPr>
            <a:spLocks noGrp="1"/>
          </p:cNvSpPr>
          <p:nvPr>
            <p:ph type="subTitle" idx="1"/>
          </p:nvPr>
        </p:nvSpPr>
        <p:spPr>
          <a:xfrm>
            <a:off x="1524000" y="1868557"/>
            <a:ext cx="5878286" cy="2892129"/>
          </a:xfrm>
        </p:spPr>
        <p:txBody>
          <a:bodyPr/>
          <a:lstStyle/>
          <a:p>
            <a:r>
              <a:rPr lang="en-GB" dirty="0"/>
              <a:t>The Vagrancy Act of 1824</a:t>
            </a:r>
          </a:p>
          <a:p>
            <a:r>
              <a:rPr lang="en-GB" dirty="0"/>
              <a:t>Section 54 of the Metropolitan Police Act of 1839</a:t>
            </a:r>
          </a:p>
          <a:p>
            <a:r>
              <a:rPr lang="en-GB" dirty="0"/>
              <a:t>the Criminal Law Amendment Act 1885</a:t>
            </a:r>
          </a:p>
          <a:p>
            <a:endParaRPr lang="en-GB" dirty="0"/>
          </a:p>
        </p:txBody>
      </p:sp>
    </p:spTree>
    <p:extLst>
      <p:ext uri="{BB962C8B-B14F-4D97-AF65-F5344CB8AC3E}">
        <p14:creationId xmlns:p14="http://schemas.microsoft.com/office/powerpoint/2010/main" val="4029386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1DB02-4B52-43C3-ADF7-9A185930C748}"/>
              </a:ext>
            </a:extLst>
          </p:cNvPr>
          <p:cNvSpPr>
            <a:spLocks noGrp="1"/>
          </p:cNvSpPr>
          <p:nvPr>
            <p:ph type="ctrTitle"/>
          </p:nvPr>
        </p:nvSpPr>
        <p:spPr>
          <a:xfrm>
            <a:off x="-1564389" y="810983"/>
            <a:ext cx="9532731" cy="1322617"/>
          </a:xfrm>
        </p:spPr>
        <p:txBody>
          <a:bodyPr>
            <a:normAutofit/>
          </a:bodyPr>
          <a:lstStyle/>
          <a:p>
            <a:r>
              <a:rPr lang="en-GB" dirty="0"/>
              <a:t>Conclusion </a:t>
            </a:r>
          </a:p>
        </p:txBody>
      </p:sp>
      <p:sp>
        <p:nvSpPr>
          <p:cNvPr id="3" name="Subtitle 2">
            <a:extLst>
              <a:ext uri="{FF2B5EF4-FFF2-40B4-BE49-F238E27FC236}">
                <a16:creationId xmlns:a16="http://schemas.microsoft.com/office/drawing/2014/main" id="{C5959E1D-CA33-45D5-8594-133D7E7D4EE8}"/>
              </a:ext>
            </a:extLst>
          </p:cNvPr>
          <p:cNvSpPr>
            <a:spLocks noGrp="1"/>
          </p:cNvSpPr>
          <p:nvPr>
            <p:ph type="subTitle" idx="1"/>
          </p:nvPr>
        </p:nvSpPr>
        <p:spPr/>
        <p:txBody>
          <a:bodyPr/>
          <a:lstStyle/>
          <a:p>
            <a:r>
              <a:rPr lang="en-GB" dirty="0"/>
              <a:t>Things have dramatically improved over the last centaury and legislation shows it has been recognised that sex workers need help more than need to be punished.</a:t>
            </a:r>
          </a:p>
        </p:txBody>
      </p:sp>
    </p:spTree>
    <p:extLst>
      <p:ext uri="{BB962C8B-B14F-4D97-AF65-F5344CB8AC3E}">
        <p14:creationId xmlns:p14="http://schemas.microsoft.com/office/powerpoint/2010/main" val="3234960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0A6D-9657-4190-8177-4C0A8F25E2AA}"/>
              </a:ext>
            </a:extLst>
          </p:cNvPr>
          <p:cNvSpPr>
            <a:spLocks noGrp="1"/>
          </p:cNvSpPr>
          <p:nvPr>
            <p:ph type="ctrTitle"/>
          </p:nvPr>
        </p:nvSpPr>
        <p:spPr>
          <a:xfrm>
            <a:off x="406400" y="123373"/>
            <a:ext cx="7489371" cy="1299028"/>
          </a:xfrm>
        </p:spPr>
        <p:txBody>
          <a:bodyPr/>
          <a:lstStyle/>
          <a:p>
            <a:r>
              <a:rPr lang="en-GB" dirty="0"/>
              <a:t>References </a:t>
            </a:r>
          </a:p>
        </p:txBody>
      </p:sp>
      <p:sp>
        <p:nvSpPr>
          <p:cNvPr id="3" name="Subtitle 2">
            <a:extLst>
              <a:ext uri="{FF2B5EF4-FFF2-40B4-BE49-F238E27FC236}">
                <a16:creationId xmlns:a16="http://schemas.microsoft.com/office/drawing/2014/main" id="{6D87EDE2-34E6-404B-B8BB-91598B89D65E}"/>
              </a:ext>
            </a:extLst>
          </p:cNvPr>
          <p:cNvSpPr>
            <a:spLocks noGrp="1"/>
          </p:cNvSpPr>
          <p:nvPr>
            <p:ph type="subTitle" idx="1"/>
          </p:nvPr>
        </p:nvSpPr>
        <p:spPr>
          <a:xfrm>
            <a:off x="116113" y="1715179"/>
            <a:ext cx="10305143" cy="4017963"/>
          </a:xfrm>
        </p:spPr>
        <p:txBody>
          <a:bodyPr>
            <a:normAutofit fontScale="85000" lnSpcReduction="10000"/>
          </a:bodyPr>
          <a:lstStyle/>
          <a:p>
            <a:r>
              <a:rPr lang="en-GB" dirty="0">
                <a:hlinkClick r:id="rId2"/>
              </a:rPr>
              <a:t>Oxford dictionary.2018. definition of sex worker [ONLINE] available at </a:t>
            </a:r>
            <a:r>
              <a:rPr lang="en-GB" dirty="0">
                <a:hlinkClick r:id="rId3"/>
              </a:rPr>
              <a:t>https://en.oxforddictionaries.com/definition/sex_worker[accessed</a:t>
            </a:r>
            <a:r>
              <a:rPr lang="en-GB" dirty="0"/>
              <a:t> 20 February 2018]</a:t>
            </a:r>
          </a:p>
          <a:p>
            <a:r>
              <a:rPr lang="en-GB" dirty="0">
                <a:hlinkClick r:id="rId4"/>
              </a:rPr>
              <a:t>BMJ Journals.2018. the many faces of sex work [ONLINE] available at [ohttp://sti.bmj.com/content/81/3/201</a:t>
            </a:r>
            <a:r>
              <a:rPr lang="en-GB" dirty="0"/>
              <a:t>[accessed 20 February 2018]</a:t>
            </a:r>
          </a:p>
          <a:p>
            <a:r>
              <a:rPr lang="en-GB" dirty="0">
                <a:hlinkClick r:id="rId5"/>
              </a:rPr>
              <a:t>Research gate. 2018. risks of prostitution [ONLINE] available at </a:t>
            </a:r>
            <a:r>
              <a:rPr lang="en-GB" dirty="0">
                <a:hlinkClick r:id="rId6"/>
              </a:rPr>
              <a:t>https://www.researchgate.net/publication/228913689_The_Risks_of_Street_Prostitution_Punters_Police_and_Protesters[accessed24</a:t>
            </a:r>
            <a:r>
              <a:rPr lang="en-GB" dirty="0"/>
              <a:t> February 2018]</a:t>
            </a:r>
          </a:p>
          <a:p>
            <a:r>
              <a:rPr lang="en-GB" dirty="0">
                <a:hlinkClick r:id="rId7"/>
              </a:rPr>
              <a:t>Thought Co. prostitution statistics. 2018 [ONLINE[ available at </a:t>
            </a:r>
            <a:r>
              <a:rPr lang="en-GB" dirty="0">
                <a:hlinkClick r:id="rId8"/>
              </a:rPr>
              <a:t>https://www.thoughtco.com/prostitution-statistics-rape-physical-abuse-3534139[accessed</a:t>
            </a:r>
            <a:r>
              <a:rPr lang="en-GB" dirty="0"/>
              <a:t> 01 march 2018]</a:t>
            </a:r>
          </a:p>
          <a:p>
            <a:r>
              <a:rPr lang="en-GB" dirty="0">
                <a:hlinkClick r:id="rId9"/>
              </a:rPr>
              <a:t>Prostitution recovery. 2017 What we do. [ONLINE] available at </a:t>
            </a:r>
            <a:r>
              <a:rPr lang="en-GB" dirty="0">
                <a:hlinkClick r:id="rId10"/>
              </a:rPr>
              <a:t>http://prostitutionrecovery.org/[accessed</a:t>
            </a:r>
            <a:r>
              <a:rPr lang="en-GB" dirty="0"/>
              <a:t> 3 march 2018]</a:t>
            </a:r>
          </a:p>
          <a:p>
            <a:r>
              <a:rPr lang="en-GB" dirty="0">
                <a:hlinkClick r:id="rId11"/>
              </a:rPr>
              <a:t>Beyond the streets .2018.what we do [ONLINE] available at </a:t>
            </a:r>
            <a:r>
              <a:rPr lang="en-GB" dirty="0">
                <a:hlinkClick r:id="rId12"/>
              </a:rPr>
              <a:t>http://beyondthestreets.org.uk/what-we-do/#working-with-women[ACCESSED</a:t>
            </a:r>
            <a:r>
              <a:rPr lang="en-GB" dirty="0"/>
              <a:t> 3 march 2018]</a:t>
            </a:r>
          </a:p>
          <a:p>
            <a:r>
              <a:rPr lang="en-GB" dirty="0"/>
              <a:t>History and policy.2018.paying the price [ONLINE] AVAILABLE AT </a:t>
            </a:r>
            <a:r>
              <a:rPr lang="en-GB" dirty="0">
                <a:hlinkClick r:id="rId13"/>
              </a:rPr>
              <a:t>http://www.historyandpolicy.org/policy-papers/papers/paying-the-price-again-prostitution-policy-in-historical-perspective[ACCESSED</a:t>
            </a:r>
            <a:r>
              <a:rPr lang="en-GB" dirty="0"/>
              <a:t> 10 MARCH 2018]</a:t>
            </a:r>
          </a:p>
          <a:p>
            <a:endParaRPr lang="en-GB" dirty="0"/>
          </a:p>
          <a:p>
            <a:endParaRPr lang="en-GB" dirty="0"/>
          </a:p>
        </p:txBody>
      </p:sp>
    </p:spTree>
    <p:extLst>
      <p:ext uri="{BB962C8B-B14F-4D97-AF65-F5344CB8AC3E}">
        <p14:creationId xmlns:p14="http://schemas.microsoft.com/office/powerpoint/2010/main" val="321001032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96</TotalTime>
  <Words>499</Words>
  <Application>Microsoft Office PowerPoint</Application>
  <PresentationFormat>Widescreen</PresentationFormat>
  <Paragraphs>38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What is considered to be the most effective strategies currently available to support sex worker’ inclusion in society?</vt:lpstr>
      <vt:lpstr>What is a sex worker? </vt:lpstr>
      <vt:lpstr>Here are some different kinds of sex workers</vt:lpstr>
      <vt:lpstr>What are the risks involved?</vt:lpstr>
      <vt:lpstr>So why do people turn to prostitution? </vt:lpstr>
      <vt:lpstr>Is there anyone who can help?</vt:lpstr>
      <vt:lpstr>Are these organisations successful?</vt:lpstr>
      <vt:lpstr>Timeline of legislation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considered to be the most effective strategies currently available to support sex worker’ inclusion in society.</dc:title>
  <dc:creator>samantha jones</dc:creator>
  <cp:lastModifiedBy>samantha jones</cp:lastModifiedBy>
  <cp:revision>11</cp:revision>
  <dcterms:created xsi:type="dcterms:W3CDTF">2018-03-26T09:13:57Z</dcterms:created>
  <dcterms:modified xsi:type="dcterms:W3CDTF">2018-03-26T10:50:31Z</dcterms:modified>
</cp:coreProperties>
</file>