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4" r:id="rId1"/>
    <p:sldMasterId id="2147483761" r:id="rId2"/>
    <p:sldMasterId id="2147483837" r:id="rId3"/>
  </p:sldMasterIdLst>
  <p:notesMasterIdLst>
    <p:notesMasterId r:id="rId55"/>
  </p:notesMasterIdLst>
  <p:sldIdLst>
    <p:sldId id="474" r:id="rId4"/>
    <p:sldId id="260" r:id="rId5"/>
    <p:sldId id="258" r:id="rId6"/>
    <p:sldId id="378" r:id="rId7"/>
    <p:sldId id="1725" r:id="rId8"/>
    <p:sldId id="1490" r:id="rId9"/>
    <p:sldId id="1491" r:id="rId10"/>
    <p:sldId id="1684" r:id="rId11"/>
    <p:sldId id="1685" r:id="rId12"/>
    <p:sldId id="1687" r:id="rId13"/>
    <p:sldId id="1686" r:id="rId14"/>
    <p:sldId id="1688" r:id="rId15"/>
    <p:sldId id="1689" r:id="rId16"/>
    <p:sldId id="1690" r:id="rId17"/>
    <p:sldId id="1691" r:id="rId18"/>
    <p:sldId id="1692" r:id="rId19"/>
    <p:sldId id="501" r:id="rId20"/>
    <p:sldId id="1704" r:id="rId21"/>
    <p:sldId id="540" r:id="rId22"/>
    <p:sldId id="1748" r:id="rId23"/>
    <p:sldId id="1706" r:id="rId24"/>
    <p:sldId id="282" r:id="rId25"/>
    <p:sldId id="466" r:id="rId26"/>
    <p:sldId id="357" r:id="rId27"/>
    <p:sldId id="542" r:id="rId28"/>
    <p:sldId id="439" r:id="rId29"/>
    <p:sldId id="1750" r:id="rId30"/>
    <p:sldId id="1681" r:id="rId31"/>
    <p:sldId id="1708" r:id="rId32"/>
    <p:sldId id="1712" r:id="rId33"/>
    <p:sldId id="1693" r:id="rId34"/>
    <p:sldId id="1694" r:id="rId35"/>
    <p:sldId id="1046" r:id="rId36"/>
    <p:sldId id="1752" r:id="rId37"/>
    <p:sldId id="1045" r:id="rId38"/>
    <p:sldId id="262" r:id="rId39"/>
    <p:sldId id="261" r:id="rId40"/>
    <p:sldId id="1751" r:id="rId41"/>
    <p:sldId id="269" r:id="rId42"/>
    <p:sldId id="558" r:id="rId43"/>
    <p:sldId id="577" r:id="rId44"/>
    <p:sldId id="493" r:id="rId45"/>
    <p:sldId id="578" r:id="rId46"/>
    <p:sldId id="527" r:id="rId47"/>
    <p:sldId id="528" r:id="rId48"/>
    <p:sldId id="379" r:id="rId49"/>
    <p:sldId id="1747" r:id="rId50"/>
    <p:sldId id="1746" r:id="rId51"/>
    <p:sldId id="1228" r:id="rId52"/>
    <p:sldId id="447" r:id="rId53"/>
    <p:sldId id="265" r:id="rId5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9FF"/>
    <a:srgbClr val="EBD2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8640" autoAdjust="0"/>
    <p:restoredTop sz="94618"/>
  </p:normalViewPr>
  <p:slideViewPr>
    <p:cSldViewPr snapToGrid="0">
      <p:cViewPr varScale="1">
        <p:scale>
          <a:sx n="78" d="100"/>
          <a:sy n="78" d="100"/>
        </p:scale>
        <p:origin x="192" y="496"/>
      </p:cViewPr>
      <p:guideLst/>
    </p:cSldViewPr>
  </p:slideViewPr>
  <p:notesTextViewPr>
    <p:cViewPr>
      <p:scale>
        <a:sx n="1" d="1"/>
        <a:sy n="1" d="1"/>
      </p:scale>
      <p:origin x="0" y="0"/>
    </p:cViewPr>
  </p:notesTextViewPr>
  <p:sorterViewPr>
    <p:cViewPr>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notesMaster" Target="notesMasters/notesMaster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theme" Target="theme/theme1.xml"/><Relationship Id="rId5" Type="http://schemas.openxmlformats.org/officeDocument/2006/relationships/slide" Target="slides/slide2.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viewProps" Target="viewProps.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24F88B-4BEC-4DE1-A9F2-5DE075044BC9}" type="datetimeFigureOut">
              <a:t>10/1/25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D7DC03-4094-4227-9F54-4DFFCBF54F23}" type="slidenum">
              <a:t>‹#›</a:t>
            </a:fld>
            <a:endParaRPr lang="en-GB"/>
          </a:p>
        </p:txBody>
      </p:sp>
    </p:spTree>
    <p:extLst>
      <p:ext uri="{BB962C8B-B14F-4D97-AF65-F5344CB8AC3E}">
        <p14:creationId xmlns:p14="http://schemas.microsoft.com/office/powerpoint/2010/main" val="688198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1</a:t>
            </a:fld>
            <a:endParaRPr lang="en-US"/>
          </a:p>
        </p:txBody>
      </p:sp>
    </p:spTree>
    <p:extLst>
      <p:ext uri="{BB962C8B-B14F-4D97-AF65-F5344CB8AC3E}">
        <p14:creationId xmlns:p14="http://schemas.microsoft.com/office/powerpoint/2010/main" val="3450145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2499C9-4ACF-C62A-C983-2A3DE1F802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22B968-2C02-136B-335B-EFD1866CCD03}"/>
              </a:ext>
            </a:extLst>
          </p:cNvPr>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DC5CA65F-994E-FFE6-37D2-D4E49B7A4098}"/>
              </a:ext>
            </a:extLst>
          </p:cNvPr>
          <p:cNvSpPr>
            <a:spLocks noGrp="1"/>
          </p:cNvSpPr>
          <p:nvPr>
            <p:ph type="body" idx="1"/>
          </p:nvPr>
        </p:nvSpPr>
        <p:spPr>
          <a:xfrm>
            <a:off x="685800" y="4400550"/>
            <a:ext cx="5486400" cy="3600450"/>
          </a:xfrm>
          <a:prstGeom prst="rect">
            <a:avLst/>
          </a:prstGeom>
        </p:spPr>
        <p:txBody>
          <a:bodyPr/>
          <a:lstStyle/>
          <a:p>
            <a:endParaRPr lang="cy-GB"/>
          </a:p>
        </p:txBody>
      </p:sp>
    </p:spTree>
    <p:extLst>
      <p:ext uri="{BB962C8B-B14F-4D97-AF65-F5344CB8AC3E}">
        <p14:creationId xmlns:p14="http://schemas.microsoft.com/office/powerpoint/2010/main" val="24297546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24412502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21931333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Niferoedd</a:t>
            </a:r>
            <a:r>
              <a:rPr lang="en-US" dirty="0"/>
              <a:t> y </a:t>
            </a:r>
            <a:r>
              <a:rPr lang="en-US" dirty="0" err="1"/>
              <a:t>cyfrifiad</a:t>
            </a:r>
            <a:r>
              <a:rPr lang="en-US" dirty="0"/>
              <a:t> </a:t>
            </a:r>
            <a:r>
              <a:rPr lang="en-US" dirty="0" err="1"/>
              <a:t>yn</a:t>
            </a:r>
            <a:r>
              <a:rPr lang="en-US" dirty="0"/>
              <a:t> </a:t>
            </a:r>
            <a:r>
              <a:rPr lang="en-US" dirty="0" err="1"/>
              <a:t>dangos</a:t>
            </a:r>
            <a:r>
              <a:rPr lang="en-US" dirty="0"/>
              <a:t> bod </a:t>
            </a:r>
            <a:r>
              <a:rPr lang="en-US" dirty="0" err="1"/>
              <a:t>nifer</a:t>
            </a:r>
            <a:r>
              <a:rPr lang="en-US" dirty="0"/>
              <a:t> o </a:t>
            </a:r>
            <a:r>
              <a:rPr lang="en-US" dirty="0" err="1"/>
              <a:t>Gymry</a:t>
            </a:r>
            <a:r>
              <a:rPr lang="en-US" dirty="0"/>
              <a:t> </a:t>
            </a:r>
            <a:r>
              <a:rPr lang="en-US" dirty="0" err="1"/>
              <a:t>yn</a:t>
            </a:r>
            <a:r>
              <a:rPr lang="en-US" baseline="0" dirty="0"/>
              <a:t> </a:t>
            </a:r>
            <a:r>
              <a:rPr lang="en-US" baseline="0" dirty="0" err="1"/>
              <a:t>nodi</a:t>
            </a:r>
            <a:r>
              <a:rPr lang="en-US" baseline="0" dirty="0"/>
              <a:t> bod </a:t>
            </a:r>
            <a:r>
              <a:rPr lang="en-US" baseline="0" dirty="0" err="1"/>
              <a:t>peth</a:t>
            </a:r>
            <a:r>
              <a:rPr lang="en-US" baseline="0" dirty="0"/>
              <a:t> </a:t>
            </a:r>
            <a:r>
              <a:rPr lang="en-US" baseline="0" dirty="0" err="1"/>
              <a:t>gallu</a:t>
            </a:r>
            <a:r>
              <a:rPr lang="en-US" baseline="0" dirty="0"/>
              <a:t> </a:t>
            </a:r>
            <a:r>
              <a:rPr lang="en-US" baseline="0" dirty="0" err="1"/>
              <a:t>ganddynt</a:t>
            </a:r>
            <a:r>
              <a:rPr lang="en-US" baseline="0" dirty="0"/>
              <a:t> </a:t>
            </a:r>
            <a:r>
              <a:rPr lang="en-US" baseline="0" dirty="0" err="1"/>
              <a:t>i</a:t>
            </a:r>
            <a:r>
              <a:rPr lang="en-US" baseline="0" dirty="0"/>
              <a:t> </a:t>
            </a:r>
            <a:r>
              <a:rPr lang="en-US" baseline="0" dirty="0" err="1"/>
              <a:t>siarad</a:t>
            </a:r>
            <a:r>
              <a:rPr lang="en-US" baseline="0" dirty="0"/>
              <a:t> </a:t>
            </a:r>
            <a:r>
              <a:rPr lang="en-US" baseline="0" dirty="0" err="1"/>
              <a:t>Cymraeg</a:t>
            </a:r>
            <a:r>
              <a:rPr lang="mr-IN" baseline="0" dirty="0"/>
              <a:t>…</a:t>
            </a:r>
            <a:r>
              <a:rPr lang="en-GB" baseline="0" dirty="0"/>
              <a:t> </a:t>
            </a:r>
            <a:r>
              <a:rPr lang="en-GB" baseline="0" dirty="0" err="1"/>
              <a:t>Efallai</a:t>
            </a:r>
            <a:r>
              <a:rPr lang="en-GB" baseline="0" dirty="0"/>
              <a:t> y </a:t>
            </a:r>
            <a:r>
              <a:rPr lang="en-GB" baseline="0" dirty="0" err="1"/>
              <a:t>bydd</a:t>
            </a:r>
            <a:r>
              <a:rPr lang="en-GB" baseline="0" dirty="0"/>
              <a:t> y </a:t>
            </a:r>
            <a:r>
              <a:rPr lang="en-GB" baseline="0" dirty="0" err="1"/>
              <a:t>ffigyrau</a:t>
            </a:r>
            <a:r>
              <a:rPr lang="en-GB" baseline="0" dirty="0"/>
              <a:t> </a:t>
            </a:r>
            <a:r>
              <a:rPr lang="en-GB" baseline="0" dirty="0" err="1"/>
              <a:t>yn</a:t>
            </a:r>
            <a:r>
              <a:rPr lang="en-GB" baseline="0" dirty="0"/>
              <a:t> </a:t>
            </a:r>
            <a:r>
              <a:rPr lang="en-GB" baseline="0" dirty="0" err="1"/>
              <a:t>peri</a:t>
            </a:r>
            <a:r>
              <a:rPr lang="en-GB" baseline="0" dirty="0"/>
              <a:t> </a:t>
            </a:r>
            <a:r>
              <a:rPr lang="en-GB" baseline="0" dirty="0" err="1"/>
              <a:t>syndod</a:t>
            </a:r>
            <a:r>
              <a:rPr lang="en-GB" baseline="0" dirty="0"/>
              <a:t>. </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23</a:t>
            </a:fld>
            <a:endParaRPr lang="en-US"/>
          </a:p>
        </p:txBody>
      </p:sp>
    </p:spTree>
    <p:extLst>
      <p:ext uri="{BB962C8B-B14F-4D97-AF65-F5344CB8AC3E}">
        <p14:creationId xmlns:p14="http://schemas.microsoft.com/office/powerpoint/2010/main" val="29762588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24</a:t>
            </a:fld>
            <a:endParaRPr lang="en-US"/>
          </a:p>
        </p:txBody>
      </p:sp>
    </p:spTree>
    <p:extLst>
      <p:ext uri="{BB962C8B-B14F-4D97-AF65-F5344CB8AC3E}">
        <p14:creationId xmlns:p14="http://schemas.microsoft.com/office/powerpoint/2010/main" val="3158708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26</a:t>
            </a:fld>
            <a:endParaRPr lang="en-US"/>
          </a:p>
        </p:txBody>
      </p:sp>
    </p:spTree>
    <p:extLst>
      <p:ext uri="{BB962C8B-B14F-4D97-AF65-F5344CB8AC3E}">
        <p14:creationId xmlns:p14="http://schemas.microsoft.com/office/powerpoint/2010/main" val="9612552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15632175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221F255-B12A-F143-A766-5140801C24A4}" type="slidenum">
              <a:rPr lang="en-US" smtClean="0"/>
              <a:t>28</a:t>
            </a:fld>
            <a:endParaRPr lang="en-US"/>
          </a:p>
        </p:txBody>
      </p:sp>
    </p:spTree>
    <p:extLst>
      <p:ext uri="{BB962C8B-B14F-4D97-AF65-F5344CB8AC3E}">
        <p14:creationId xmlns:p14="http://schemas.microsoft.com/office/powerpoint/2010/main" val="21389753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12503518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12320634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Duolingo – app to help you learn Welsh with 5 minutes daily activities</a:t>
            </a:r>
          </a:p>
          <a:p>
            <a:endParaRPr lang="en-US" dirty="0"/>
          </a:p>
          <a:p>
            <a:r>
              <a:rPr lang="en-US" dirty="0"/>
              <a:t>Say Something in Welsh – aim is to get you speaking Welsh</a:t>
            </a:r>
          </a:p>
          <a:p>
            <a:endParaRPr lang="en-US" dirty="0"/>
          </a:p>
          <a:p>
            <a:r>
              <a:rPr lang="en-US" dirty="0" err="1"/>
              <a:t>Ap</a:t>
            </a:r>
            <a:r>
              <a:rPr lang="en-US" dirty="0"/>
              <a:t> </a:t>
            </a:r>
            <a:r>
              <a:rPr lang="en-US" dirty="0" err="1"/>
              <a:t>Geiriaduron</a:t>
            </a:r>
            <a:r>
              <a:rPr lang="en-US" dirty="0"/>
              <a:t> – Welsh dictionary to help you with translations</a:t>
            </a:r>
          </a:p>
        </p:txBody>
      </p:sp>
      <p:sp>
        <p:nvSpPr>
          <p:cNvPr id="4" name="Slide Number Placeholder 3"/>
          <p:cNvSpPr>
            <a:spLocks noGrp="1"/>
          </p:cNvSpPr>
          <p:nvPr>
            <p:ph type="sldNum" sz="quarter" idx="5"/>
          </p:nvPr>
        </p:nvSpPr>
        <p:spPr/>
        <p:txBody>
          <a:bodyPr/>
          <a:lstStyle/>
          <a:p>
            <a:fld id="{7F2D3D2A-5AB6-B146-ADD0-F24AA7B5D14E}" type="slidenum">
              <a:rPr lang="en-US" smtClean="0"/>
              <a:t>37</a:t>
            </a:fld>
            <a:endParaRPr lang="en-US"/>
          </a:p>
        </p:txBody>
      </p:sp>
    </p:spTree>
    <p:extLst>
      <p:ext uri="{BB962C8B-B14F-4D97-AF65-F5344CB8AC3E}">
        <p14:creationId xmlns:p14="http://schemas.microsoft.com/office/powerpoint/2010/main" val="3147497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5"/>
          </p:nvPr>
        </p:nvSpPr>
        <p:spPr/>
        <p:txBody>
          <a:bodyPr/>
          <a:lstStyle/>
          <a:p>
            <a:fld id="{1D80BE5F-D86F-2642-B750-446C5BE1DB9E}" type="slidenum">
              <a:rPr lang="en-US" smtClean="0"/>
              <a:t>46</a:t>
            </a:fld>
            <a:endParaRPr lang="en-US"/>
          </a:p>
        </p:txBody>
      </p:sp>
    </p:spTree>
    <p:extLst>
      <p:ext uri="{BB962C8B-B14F-4D97-AF65-F5344CB8AC3E}">
        <p14:creationId xmlns:p14="http://schemas.microsoft.com/office/powerpoint/2010/main" val="1221962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36783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505169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608547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4984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974322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097105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05819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212134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318691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40252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976228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375946-2A59-394C-9182-46A29A950522}" type="datetimeFigureOut">
              <a:rPr lang="en-US" smtClean="0"/>
              <a:t>10/1/25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B7DC24-0453-664D-B9E3-83D019252730}" type="slidenum">
              <a:rPr lang="en-US" smtClean="0"/>
              <a:t>‹#›</a:t>
            </a:fld>
            <a:endParaRPr lang="en-US"/>
          </a:p>
        </p:txBody>
      </p:sp>
    </p:spTree>
    <p:extLst>
      <p:ext uri="{BB962C8B-B14F-4D97-AF65-F5344CB8AC3E}">
        <p14:creationId xmlns:p14="http://schemas.microsoft.com/office/powerpoint/2010/main" val="21981724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7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14510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CD38A670-7F93-4844-B67F-1FF1DBA6D7A8}"/>
              </a:ext>
            </a:extLst>
          </p:cNvPr>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a:p>
        </p:txBody>
      </p:sp>
    </p:spTree>
    <p:extLst>
      <p:ext uri="{BB962C8B-B14F-4D97-AF65-F5344CB8AC3E}">
        <p14:creationId xmlns:p14="http://schemas.microsoft.com/office/powerpoint/2010/main" val="41117125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6_Contents slide layout">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332D6FB4-EBC1-4800-80ED-8941DBAE9156}"/>
              </a:ext>
            </a:extLst>
          </p:cNvPr>
          <p:cNvSpPr>
            <a:spLocks noGrp="1"/>
          </p:cNvSpPr>
          <p:nvPr>
            <p:ph type="pic" idx="14" hasCustomPrompt="1"/>
          </p:nvPr>
        </p:nvSpPr>
        <p:spPr>
          <a:xfrm>
            <a:off x="4348632" y="1"/>
            <a:ext cx="5048829" cy="2524415"/>
          </a:xfrm>
          <a:custGeom>
            <a:avLst/>
            <a:gdLst>
              <a:gd name="connsiteX0" fmla="*/ 0 w 5048829"/>
              <a:gd name="connsiteY0" fmla="*/ 0 h 2524415"/>
              <a:gd name="connsiteX1" fmla="*/ 5048829 w 5048829"/>
              <a:gd name="connsiteY1" fmla="*/ 0 h 2524415"/>
              <a:gd name="connsiteX2" fmla="*/ 2524415 w 5048829"/>
              <a:gd name="connsiteY2" fmla="*/ 2524415 h 2524415"/>
            </a:gdLst>
            <a:ahLst/>
            <a:cxnLst>
              <a:cxn ang="0">
                <a:pos x="connsiteX0" y="connsiteY0"/>
              </a:cxn>
              <a:cxn ang="0">
                <a:pos x="connsiteX1" y="connsiteY1"/>
              </a:cxn>
              <a:cxn ang="0">
                <a:pos x="connsiteX2" y="connsiteY2"/>
              </a:cxn>
            </a:cxnLst>
            <a:rect l="l" t="t" r="r" b="b"/>
            <a:pathLst>
              <a:path w="5048829" h="2524415">
                <a:moveTo>
                  <a:pt x="0" y="0"/>
                </a:moveTo>
                <a:lnTo>
                  <a:pt x="5048829" y="0"/>
                </a:lnTo>
                <a:lnTo>
                  <a:pt x="2524415" y="2524415"/>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2" name="Picture Placeholder 11">
            <a:extLst>
              <a:ext uri="{FF2B5EF4-FFF2-40B4-BE49-F238E27FC236}">
                <a16:creationId xmlns:a16="http://schemas.microsoft.com/office/drawing/2014/main" id="{8EB05934-CFA9-4CF2-880B-B2E56C6EEB3E}"/>
              </a:ext>
            </a:extLst>
          </p:cNvPr>
          <p:cNvSpPr>
            <a:spLocks noGrp="1"/>
          </p:cNvSpPr>
          <p:nvPr>
            <p:ph type="pic" idx="15" hasCustomPrompt="1"/>
          </p:nvPr>
        </p:nvSpPr>
        <p:spPr>
          <a:xfrm>
            <a:off x="6977011" y="76505"/>
            <a:ext cx="5103752" cy="5103752"/>
          </a:xfrm>
          <a:custGeom>
            <a:avLst/>
            <a:gdLst>
              <a:gd name="connsiteX0" fmla="*/ 2551876 w 5103752"/>
              <a:gd name="connsiteY0" fmla="*/ 0 h 5103752"/>
              <a:gd name="connsiteX1" fmla="*/ 5103752 w 5103752"/>
              <a:gd name="connsiteY1" fmla="*/ 2551876 h 5103752"/>
              <a:gd name="connsiteX2" fmla="*/ 2551876 w 5103752"/>
              <a:gd name="connsiteY2" fmla="*/ 5103752 h 5103752"/>
              <a:gd name="connsiteX3" fmla="*/ 0 w 5103752"/>
              <a:gd name="connsiteY3" fmla="*/ 2551876 h 5103752"/>
            </a:gdLst>
            <a:ahLst/>
            <a:cxnLst>
              <a:cxn ang="0">
                <a:pos x="connsiteX0" y="connsiteY0"/>
              </a:cxn>
              <a:cxn ang="0">
                <a:pos x="connsiteX1" y="connsiteY1"/>
              </a:cxn>
              <a:cxn ang="0">
                <a:pos x="connsiteX2" y="connsiteY2"/>
              </a:cxn>
              <a:cxn ang="0">
                <a:pos x="connsiteX3" y="connsiteY3"/>
              </a:cxn>
            </a:cxnLst>
            <a:rect l="l" t="t" r="r" b="b"/>
            <a:pathLst>
              <a:path w="5103752" h="5103752">
                <a:moveTo>
                  <a:pt x="2551876" y="0"/>
                </a:moveTo>
                <a:lnTo>
                  <a:pt x="5103752" y="2551876"/>
                </a:lnTo>
                <a:lnTo>
                  <a:pt x="2551876" y="5103752"/>
                </a:lnTo>
                <a:lnTo>
                  <a:pt x="0" y="2551876"/>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And Send To Back</a:t>
            </a:r>
            <a:endParaRPr lang="ko-KR" altLang="en-US" dirty="0"/>
          </a:p>
        </p:txBody>
      </p:sp>
      <p:sp>
        <p:nvSpPr>
          <p:cNvPr id="24" name="Picture Placeholder 23">
            <a:extLst>
              <a:ext uri="{FF2B5EF4-FFF2-40B4-BE49-F238E27FC236}">
                <a16:creationId xmlns:a16="http://schemas.microsoft.com/office/drawing/2014/main" id="{FABCF619-B94C-4540-9CD2-1F557D22C236}"/>
              </a:ext>
            </a:extLst>
          </p:cNvPr>
          <p:cNvSpPr>
            <a:spLocks noGrp="1"/>
          </p:cNvSpPr>
          <p:nvPr>
            <p:ph type="pic" idx="16" hasCustomPrompt="1"/>
          </p:nvPr>
        </p:nvSpPr>
        <p:spPr>
          <a:xfrm>
            <a:off x="9669764" y="1"/>
            <a:ext cx="2522237" cy="2519691"/>
          </a:xfrm>
          <a:custGeom>
            <a:avLst/>
            <a:gdLst>
              <a:gd name="connsiteX0" fmla="*/ 0 w 2522237"/>
              <a:gd name="connsiteY0" fmla="*/ 0 h 2519691"/>
              <a:gd name="connsiteX1" fmla="*/ 2522237 w 2522237"/>
              <a:gd name="connsiteY1" fmla="*/ 0 h 2519691"/>
              <a:gd name="connsiteX2" fmla="*/ 2522237 w 2522237"/>
              <a:gd name="connsiteY2" fmla="*/ 2517145 h 2519691"/>
              <a:gd name="connsiteX3" fmla="*/ 2519691 w 2522237"/>
              <a:gd name="connsiteY3" fmla="*/ 2519691 h 2519691"/>
            </a:gdLst>
            <a:ahLst/>
            <a:cxnLst>
              <a:cxn ang="0">
                <a:pos x="connsiteX0" y="connsiteY0"/>
              </a:cxn>
              <a:cxn ang="0">
                <a:pos x="connsiteX1" y="connsiteY1"/>
              </a:cxn>
              <a:cxn ang="0">
                <a:pos x="connsiteX2" y="connsiteY2"/>
              </a:cxn>
              <a:cxn ang="0">
                <a:pos x="connsiteX3" y="connsiteY3"/>
              </a:cxn>
            </a:cxnLst>
            <a:rect l="l" t="t" r="r" b="b"/>
            <a:pathLst>
              <a:path w="2522237" h="2519691">
                <a:moveTo>
                  <a:pt x="0" y="0"/>
                </a:moveTo>
                <a:lnTo>
                  <a:pt x="2522237" y="0"/>
                </a:lnTo>
                <a:lnTo>
                  <a:pt x="2522237" y="2517145"/>
                </a:lnTo>
                <a:lnTo>
                  <a:pt x="2519691" y="2519691"/>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26" name="Picture Placeholder 25">
            <a:extLst>
              <a:ext uri="{FF2B5EF4-FFF2-40B4-BE49-F238E27FC236}">
                <a16:creationId xmlns:a16="http://schemas.microsoft.com/office/drawing/2014/main" id="{1BCC93B7-4D46-46B6-8713-F416AC36BDB2}"/>
              </a:ext>
            </a:extLst>
          </p:cNvPr>
          <p:cNvSpPr>
            <a:spLocks noGrp="1"/>
          </p:cNvSpPr>
          <p:nvPr>
            <p:ph type="pic" idx="17" hasCustomPrompt="1"/>
          </p:nvPr>
        </p:nvSpPr>
        <p:spPr>
          <a:xfrm>
            <a:off x="9632854" y="2732348"/>
            <a:ext cx="2559146" cy="4125652"/>
          </a:xfrm>
          <a:custGeom>
            <a:avLst/>
            <a:gdLst>
              <a:gd name="connsiteX0" fmla="*/ 2551876 w 2559146"/>
              <a:gd name="connsiteY0" fmla="*/ 0 h 4125652"/>
              <a:gd name="connsiteX1" fmla="*/ 2559146 w 2559146"/>
              <a:gd name="connsiteY1" fmla="*/ 7270 h 4125652"/>
              <a:gd name="connsiteX2" fmla="*/ 2559146 w 2559146"/>
              <a:gd name="connsiteY2" fmla="*/ 4125652 h 4125652"/>
              <a:gd name="connsiteX3" fmla="*/ 1573776 w 2559146"/>
              <a:gd name="connsiteY3" fmla="*/ 4125652 h 4125652"/>
              <a:gd name="connsiteX4" fmla="*/ 0 w 2559146"/>
              <a:gd name="connsiteY4" fmla="*/ 2551876 h 4125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9146" h="4125652">
                <a:moveTo>
                  <a:pt x="2551876" y="0"/>
                </a:moveTo>
                <a:lnTo>
                  <a:pt x="2559146" y="7270"/>
                </a:lnTo>
                <a:lnTo>
                  <a:pt x="2559146" y="4125652"/>
                </a:lnTo>
                <a:lnTo>
                  <a:pt x="1573776" y="4125652"/>
                </a:lnTo>
                <a:lnTo>
                  <a:pt x="0" y="2551876"/>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30095627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19FBF-C5BE-8044-9696-BC272BB931E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A767687-199B-1641-ABA8-49C342C7F2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EF7FA51-C425-A440-A465-6CD53DC5B6DA}"/>
              </a:ext>
            </a:extLst>
          </p:cNvPr>
          <p:cNvSpPr>
            <a:spLocks noGrp="1"/>
          </p:cNvSpPr>
          <p:nvPr>
            <p:ph type="dt" sz="half" idx="10"/>
          </p:nvPr>
        </p:nvSpPr>
        <p:spPr/>
        <p:txBody>
          <a:bodyPr/>
          <a:lstStyle/>
          <a:p>
            <a:fld id="{008BDFD4-B4A3-0244-83E9-1F4379931917}" type="datetimeFigureOut">
              <a:rPr lang="en-US" smtClean="0"/>
              <a:t>10/1/25</a:t>
            </a:fld>
            <a:endParaRPr lang="en-US"/>
          </a:p>
        </p:txBody>
      </p:sp>
      <p:sp>
        <p:nvSpPr>
          <p:cNvPr id="5" name="Footer Placeholder 4">
            <a:extLst>
              <a:ext uri="{FF2B5EF4-FFF2-40B4-BE49-F238E27FC236}">
                <a16:creationId xmlns:a16="http://schemas.microsoft.com/office/drawing/2014/main" id="{BBB0D2A2-B4CC-7948-B89F-0F589DCA33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BE34BB-C937-1440-AD99-FF7D94B789DC}"/>
              </a:ext>
            </a:extLst>
          </p:cNvPr>
          <p:cNvSpPr>
            <a:spLocks noGrp="1"/>
          </p:cNvSpPr>
          <p:nvPr>
            <p:ph type="sldNum" sz="quarter" idx="12"/>
          </p:nvPr>
        </p:nvSpPr>
        <p:spPr/>
        <p:txBody>
          <a:bodyPr/>
          <a:lstStyle/>
          <a:p>
            <a:fld id="{640BACA6-EF06-CC45-97E1-A793A54EE20C}" type="slidenum">
              <a:rPr lang="en-US" smtClean="0"/>
              <a:t>‹#›</a:t>
            </a:fld>
            <a:endParaRPr lang="en-US"/>
          </a:p>
        </p:txBody>
      </p:sp>
    </p:spTree>
    <p:extLst>
      <p:ext uri="{BB962C8B-B14F-4D97-AF65-F5344CB8AC3E}">
        <p14:creationId xmlns:p14="http://schemas.microsoft.com/office/powerpoint/2010/main" val="13489679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B8D3-20AD-4A4D-8E06-FA5905C27D2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E4BD982-34D9-5D40-ACDE-E836946CC7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6AA06AC-700A-C14F-9F13-BBD8C4A65E27}"/>
              </a:ext>
            </a:extLst>
          </p:cNvPr>
          <p:cNvSpPr>
            <a:spLocks noGrp="1"/>
          </p:cNvSpPr>
          <p:nvPr>
            <p:ph type="dt" sz="half" idx="10"/>
          </p:nvPr>
        </p:nvSpPr>
        <p:spPr/>
        <p:txBody>
          <a:bodyPr/>
          <a:lstStyle/>
          <a:p>
            <a:fld id="{008BDFD4-B4A3-0244-83E9-1F4379931917}" type="datetimeFigureOut">
              <a:rPr lang="en-US" smtClean="0"/>
              <a:t>10/1/25</a:t>
            </a:fld>
            <a:endParaRPr lang="en-US"/>
          </a:p>
        </p:txBody>
      </p:sp>
      <p:sp>
        <p:nvSpPr>
          <p:cNvPr id="5" name="Footer Placeholder 4">
            <a:extLst>
              <a:ext uri="{FF2B5EF4-FFF2-40B4-BE49-F238E27FC236}">
                <a16:creationId xmlns:a16="http://schemas.microsoft.com/office/drawing/2014/main" id="{87B9143F-D0C8-D94D-A3D0-173F454463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066BC8-BDE6-E843-9998-6C95A2BA8789}"/>
              </a:ext>
            </a:extLst>
          </p:cNvPr>
          <p:cNvSpPr>
            <a:spLocks noGrp="1"/>
          </p:cNvSpPr>
          <p:nvPr>
            <p:ph type="sldNum" sz="quarter" idx="12"/>
          </p:nvPr>
        </p:nvSpPr>
        <p:spPr/>
        <p:txBody>
          <a:bodyPr/>
          <a:lstStyle/>
          <a:p>
            <a:fld id="{640BACA6-EF06-CC45-97E1-A793A54EE20C}" type="slidenum">
              <a:rPr lang="en-US" smtClean="0"/>
              <a:t>‹#›</a:t>
            </a:fld>
            <a:endParaRPr lang="en-US"/>
          </a:p>
        </p:txBody>
      </p:sp>
    </p:spTree>
    <p:extLst>
      <p:ext uri="{BB962C8B-B14F-4D97-AF65-F5344CB8AC3E}">
        <p14:creationId xmlns:p14="http://schemas.microsoft.com/office/powerpoint/2010/main" val="3944469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4DB7D-6617-7249-8676-24DB09E02E6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45C38EA-6E95-A84C-A8B6-AECF84F851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10659FB-F348-DA46-81DA-C32C0FED6196}"/>
              </a:ext>
            </a:extLst>
          </p:cNvPr>
          <p:cNvSpPr>
            <a:spLocks noGrp="1"/>
          </p:cNvSpPr>
          <p:nvPr>
            <p:ph type="dt" sz="half" idx="10"/>
          </p:nvPr>
        </p:nvSpPr>
        <p:spPr/>
        <p:txBody>
          <a:bodyPr/>
          <a:lstStyle/>
          <a:p>
            <a:fld id="{008BDFD4-B4A3-0244-83E9-1F4379931917}" type="datetimeFigureOut">
              <a:rPr lang="en-US" smtClean="0"/>
              <a:t>10/1/25</a:t>
            </a:fld>
            <a:endParaRPr lang="en-US"/>
          </a:p>
        </p:txBody>
      </p:sp>
      <p:sp>
        <p:nvSpPr>
          <p:cNvPr id="5" name="Footer Placeholder 4">
            <a:extLst>
              <a:ext uri="{FF2B5EF4-FFF2-40B4-BE49-F238E27FC236}">
                <a16:creationId xmlns:a16="http://schemas.microsoft.com/office/drawing/2014/main" id="{2A1BB0EA-0D3B-F247-9D24-C13823A80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2D2A89-66B3-614C-8AD4-660C038D5E48}"/>
              </a:ext>
            </a:extLst>
          </p:cNvPr>
          <p:cNvSpPr>
            <a:spLocks noGrp="1"/>
          </p:cNvSpPr>
          <p:nvPr>
            <p:ph type="sldNum" sz="quarter" idx="12"/>
          </p:nvPr>
        </p:nvSpPr>
        <p:spPr/>
        <p:txBody>
          <a:bodyPr/>
          <a:lstStyle/>
          <a:p>
            <a:fld id="{640BACA6-EF06-CC45-97E1-A793A54EE20C}" type="slidenum">
              <a:rPr lang="en-US" smtClean="0"/>
              <a:t>‹#›</a:t>
            </a:fld>
            <a:endParaRPr lang="en-US"/>
          </a:p>
        </p:txBody>
      </p:sp>
    </p:spTree>
    <p:extLst>
      <p:ext uri="{BB962C8B-B14F-4D97-AF65-F5344CB8AC3E}">
        <p14:creationId xmlns:p14="http://schemas.microsoft.com/office/powerpoint/2010/main" val="345756345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2FDF4-DCC5-5A4E-98A5-5FD76E51A74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38B58F2-6859-CB4A-BF99-596AE53D95E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1A8E517-573C-4C44-8905-CC752CAECA0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5A81511-C309-8144-84E4-FB8177C2C62D}"/>
              </a:ext>
            </a:extLst>
          </p:cNvPr>
          <p:cNvSpPr>
            <a:spLocks noGrp="1"/>
          </p:cNvSpPr>
          <p:nvPr>
            <p:ph type="dt" sz="half" idx="10"/>
          </p:nvPr>
        </p:nvSpPr>
        <p:spPr/>
        <p:txBody>
          <a:bodyPr/>
          <a:lstStyle/>
          <a:p>
            <a:fld id="{008BDFD4-B4A3-0244-83E9-1F4379931917}" type="datetimeFigureOut">
              <a:rPr lang="en-US" smtClean="0"/>
              <a:t>10/1/25</a:t>
            </a:fld>
            <a:endParaRPr lang="en-US"/>
          </a:p>
        </p:txBody>
      </p:sp>
      <p:sp>
        <p:nvSpPr>
          <p:cNvPr id="6" name="Footer Placeholder 5">
            <a:extLst>
              <a:ext uri="{FF2B5EF4-FFF2-40B4-BE49-F238E27FC236}">
                <a16:creationId xmlns:a16="http://schemas.microsoft.com/office/drawing/2014/main" id="{E835ED5C-2129-8345-8762-8AE8B1C030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6B6199-44A4-D14B-B76F-9DABD3EC46FE}"/>
              </a:ext>
            </a:extLst>
          </p:cNvPr>
          <p:cNvSpPr>
            <a:spLocks noGrp="1"/>
          </p:cNvSpPr>
          <p:nvPr>
            <p:ph type="sldNum" sz="quarter" idx="12"/>
          </p:nvPr>
        </p:nvSpPr>
        <p:spPr/>
        <p:txBody>
          <a:bodyPr/>
          <a:lstStyle/>
          <a:p>
            <a:fld id="{640BACA6-EF06-CC45-97E1-A793A54EE20C}" type="slidenum">
              <a:rPr lang="en-US" smtClean="0"/>
              <a:t>‹#›</a:t>
            </a:fld>
            <a:endParaRPr lang="en-US"/>
          </a:p>
        </p:txBody>
      </p:sp>
    </p:spTree>
    <p:extLst>
      <p:ext uri="{BB962C8B-B14F-4D97-AF65-F5344CB8AC3E}">
        <p14:creationId xmlns:p14="http://schemas.microsoft.com/office/powerpoint/2010/main" val="173789492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2D304-B739-0B4B-9482-C674A152610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4A99F5-6CF6-8E43-8925-3024CA5462F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AAF2E25-8CAB-6D4B-B27A-0356817D2CA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7837C62-78D6-BA48-8AFC-418D2DC6DB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42579D0-33DE-C54E-A614-42D597906AD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B28192B-2602-BB4A-9DA9-2A2B474884B6}"/>
              </a:ext>
            </a:extLst>
          </p:cNvPr>
          <p:cNvSpPr>
            <a:spLocks noGrp="1"/>
          </p:cNvSpPr>
          <p:nvPr>
            <p:ph type="dt" sz="half" idx="10"/>
          </p:nvPr>
        </p:nvSpPr>
        <p:spPr/>
        <p:txBody>
          <a:bodyPr/>
          <a:lstStyle/>
          <a:p>
            <a:fld id="{008BDFD4-B4A3-0244-83E9-1F4379931917}" type="datetimeFigureOut">
              <a:rPr lang="en-US" smtClean="0"/>
              <a:t>10/1/25</a:t>
            </a:fld>
            <a:endParaRPr lang="en-US"/>
          </a:p>
        </p:txBody>
      </p:sp>
      <p:sp>
        <p:nvSpPr>
          <p:cNvPr id="8" name="Footer Placeholder 7">
            <a:extLst>
              <a:ext uri="{FF2B5EF4-FFF2-40B4-BE49-F238E27FC236}">
                <a16:creationId xmlns:a16="http://schemas.microsoft.com/office/drawing/2014/main" id="{0F730FBF-EE10-7D44-83A0-DF675E3FC84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B789D07-7FEB-0C4B-B750-3DD8429F4952}"/>
              </a:ext>
            </a:extLst>
          </p:cNvPr>
          <p:cNvSpPr>
            <a:spLocks noGrp="1"/>
          </p:cNvSpPr>
          <p:nvPr>
            <p:ph type="sldNum" sz="quarter" idx="12"/>
          </p:nvPr>
        </p:nvSpPr>
        <p:spPr/>
        <p:txBody>
          <a:bodyPr/>
          <a:lstStyle/>
          <a:p>
            <a:fld id="{640BACA6-EF06-CC45-97E1-A793A54EE20C}" type="slidenum">
              <a:rPr lang="en-US" smtClean="0"/>
              <a:t>‹#›</a:t>
            </a:fld>
            <a:endParaRPr lang="en-US"/>
          </a:p>
        </p:txBody>
      </p:sp>
    </p:spTree>
    <p:extLst>
      <p:ext uri="{BB962C8B-B14F-4D97-AF65-F5344CB8AC3E}">
        <p14:creationId xmlns:p14="http://schemas.microsoft.com/office/powerpoint/2010/main" val="1459447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7945F-CBB3-0043-89EB-840F3D5FBBB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A0723D7-5BBE-AB4F-9C22-700B6C8F50CC}"/>
              </a:ext>
            </a:extLst>
          </p:cNvPr>
          <p:cNvSpPr>
            <a:spLocks noGrp="1"/>
          </p:cNvSpPr>
          <p:nvPr>
            <p:ph type="dt" sz="half" idx="10"/>
          </p:nvPr>
        </p:nvSpPr>
        <p:spPr/>
        <p:txBody>
          <a:bodyPr/>
          <a:lstStyle/>
          <a:p>
            <a:fld id="{008BDFD4-B4A3-0244-83E9-1F4379931917}" type="datetimeFigureOut">
              <a:rPr lang="en-US" smtClean="0"/>
              <a:t>10/1/25</a:t>
            </a:fld>
            <a:endParaRPr lang="en-US"/>
          </a:p>
        </p:txBody>
      </p:sp>
      <p:sp>
        <p:nvSpPr>
          <p:cNvPr id="4" name="Footer Placeholder 3">
            <a:extLst>
              <a:ext uri="{FF2B5EF4-FFF2-40B4-BE49-F238E27FC236}">
                <a16:creationId xmlns:a16="http://schemas.microsoft.com/office/drawing/2014/main" id="{76908276-82AA-3943-8F1C-C7628538445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B2636ED-F48C-674F-86A2-737927495692}"/>
              </a:ext>
            </a:extLst>
          </p:cNvPr>
          <p:cNvSpPr>
            <a:spLocks noGrp="1"/>
          </p:cNvSpPr>
          <p:nvPr>
            <p:ph type="sldNum" sz="quarter" idx="12"/>
          </p:nvPr>
        </p:nvSpPr>
        <p:spPr/>
        <p:txBody>
          <a:bodyPr/>
          <a:lstStyle/>
          <a:p>
            <a:fld id="{640BACA6-EF06-CC45-97E1-A793A54EE20C}" type="slidenum">
              <a:rPr lang="en-US" smtClean="0"/>
              <a:t>‹#›</a:t>
            </a:fld>
            <a:endParaRPr lang="en-US"/>
          </a:p>
        </p:txBody>
      </p:sp>
    </p:spTree>
    <p:extLst>
      <p:ext uri="{BB962C8B-B14F-4D97-AF65-F5344CB8AC3E}">
        <p14:creationId xmlns:p14="http://schemas.microsoft.com/office/powerpoint/2010/main" val="40768838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B0F7C7-29A0-8C4E-AAA4-E036874E2DEB}"/>
              </a:ext>
            </a:extLst>
          </p:cNvPr>
          <p:cNvSpPr>
            <a:spLocks noGrp="1"/>
          </p:cNvSpPr>
          <p:nvPr>
            <p:ph type="dt" sz="half" idx="10"/>
          </p:nvPr>
        </p:nvSpPr>
        <p:spPr/>
        <p:txBody>
          <a:bodyPr/>
          <a:lstStyle/>
          <a:p>
            <a:fld id="{008BDFD4-B4A3-0244-83E9-1F4379931917}" type="datetimeFigureOut">
              <a:rPr lang="en-US" smtClean="0"/>
              <a:t>10/1/25</a:t>
            </a:fld>
            <a:endParaRPr lang="en-US"/>
          </a:p>
        </p:txBody>
      </p:sp>
      <p:sp>
        <p:nvSpPr>
          <p:cNvPr id="3" name="Footer Placeholder 2">
            <a:extLst>
              <a:ext uri="{FF2B5EF4-FFF2-40B4-BE49-F238E27FC236}">
                <a16:creationId xmlns:a16="http://schemas.microsoft.com/office/drawing/2014/main" id="{516EF28A-FB41-5144-A62D-B5E6D1E9764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4AA45E7-8D9D-544D-A129-FF92CB7FCE1C}"/>
              </a:ext>
            </a:extLst>
          </p:cNvPr>
          <p:cNvSpPr>
            <a:spLocks noGrp="1"/>
          </p:cNvSpPr>
          <p:nvPr>
            <p:ph type="sldNum" sz="quarter" idx="12"/>
          </p:nvPr>
        </p:nvSpPr>
        <p:spPr/>
        <p:txBody>
          <a:bodyPr/>
          <a:lstStyle/>
          <a:p>
            <a:fld id="{640BACA6-EF06-CC45-97E1-A793A54EE20C}" type="slidenum">
              <a:rPr lang="en-US" smtClean="0"/>
              <a:t>‹#›</a:t>
            </a:fld>
            <a:endParaRPr lang="en-US"/>
          </a:p>
        </p:txBody>
      </p:sp>
    </p:spTree>
    <p:extLst>
      <p:ext uri="{BB962C8B-B14F-4D97-AF65-F5344CB8AC3E}">
        <p14:creationId xmlns:p14="http://schemas.microsoft.com/office/powerpoint/2010/main" val="37440356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4693D-737F-7644-A5F2-69FAB2E9F93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D85F814-FC7A-B04A-A078-C732D0A657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CC9F7D5-B939-3E47-A6C7-1CCCD79EFB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EFD2CEE-45F7-0048-81D0-B5576F8808D2}"/>
              </a:ext>
            </a:extLst>
          </p:cNvPr>
          <p:cNvSpPr>
            <a:spLocks noGrp="1"/>
          </p:cNvSpPr>
          <p:nvPr>
            <p:ph type="dt" sz="half" idx="10"/>
          </p:nvPr>
        </p:nvSpPr>
        <p:spPr/>
        <p:txBody>
          <a:bodyPr/>
          <a:lstStyle/>
          <a:p>
            <a:fld id="{008BDFD4-B4A3-0244-83E9-1F4379931917}" type="datetimeFigureOut">
              <a:rPr lang="en-US" smtClean="0"/>
              <a:t>10/1/25</a:t>
            </a:fld>
            <a:endParaRPr lang="en-US"/>
          </a:p>
        </p:txBody>
      </p:sp>
      <p:sp>
        <p:nvSpPr>
          <p:cNvPr id="6" name="Footer Placeholder 5">
            <a:extLst>
              <a:ext uri="{FF2B5EF4-FFF2-40B4-BE49-F238E27FC236}">
                <a16:creationId xmlns:a16="http://schemas.microsoft.com/office/drawing/2014/main" id="{226A2547-0BED-3641-8197-8D4FBA23BA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83EF3C-5292-2848-8F72-0BC42739C2E5}"/>
              </a:ext>
            </a:extLst>
          </p:cNvPr>
          <p:cNvSpPr>
            <a:spLocks noGrp="1"/>
          </p:cNvSpPr>
          <p:nvPr>
            <p:ph type="sldNum" sz="quarter" idx="12"/>
          </p:nvPr>
        </p:nvSpPr>
        <p:spPr/>
        <p:txBody>
          <a:bodyPr/>
          <a:lstStyle/>
          <a:p>
            <a:fld id="{640BACA6-EF06-CC45-97E1-A793A54EE20C}" type="slidenum">
              <a:rPr lang="en-US" smtClean="0"/>
              <a:t>‹#›</a:t>
            </a:fld>
            <a:endParaRPr lang="en-US"/>
          </a:p>
        </p:txBody>
      </p:sp>
    </p:spTree>
    <p:extLst>
      <p:ext uri="{BB962C8B-B14F-4D97-AF65-F5344CB8AC3E}">
        <p14:creationId xmlns:p14="http://schemas.microsoft.com/office/powerpoint/2010/main" val="324372986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3C684-3558-E94B-8F87-02C325041FF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A6576DC-877A-554F-8AC1-C1AED74167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D012392-FA86-F34E-942C-146F3D0A74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65D60A5-8CFE-7A4A-BC8F-A8BC9D52D27C}"/>
              </a:ext>
            </a:extLst>
          </p:cNvPr>
          <p:cNvSpPr>
            <a:spLocks noGrp="1"/>
          </p:cNvSpPr>
          <p:nvPr>
            <p:ph type="dt" sz="half" idx="10"/>
          </p:nvPr>
        </p:nvSpPr>
        <p:spPr/>
        <p:txBody>
          <a:bodyPr/>
          <a:lstStyle/>
          <a:p>
            <a:fld id="{008BDFD4-B4A3-0244-83E9-1F4379931917}" type="datetimeFigureOut">
              <a:rPr lang="en-US" smtClean="0"/>
              <a:t>10/1/25</a:t>
            </a:fld>
            <a:endParaRPr lang="en-US"/>
          </a:p>
        </p:txBody>
      </p:sp>
      <p:sp>
        <p:nvSpPr>
          <p:cNvPr id="6" name="Footer Placeholder 5">
            <a:extLst>
              <a:ext uri="{FF2B5EF4-FFF2-40B4-BE49-F238E27FC236}">
                <a16:creationId xmlns:a16="http://schemas.microsoft.com/office/drawing/2014/main" id="{3320BF9B-5575-214C-9D6E-C5091ED7B3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F457ED-29A7-2E49-8DF9-C8C041254B4D}"/>
              </a:ext>
            </a:extLst>
          </p:cNvPr>
          <p:cNvSpPr>
            <a:spLocks noGrp="1"/>
          </p:cNvSpPr>
          <p:nvPr>
            <p:ph type="sldNum" sz="quarter" idx="12"/>
          </p:nvPr>
        </p:nvSpPr>
        <p:spPr/>
        <p:txBody>
          <a:bodyPr/>
          <a:lstStyle/>
          <a:p>
            <a:fld id="{640BACA6-EF06-CC45-97E1-A793A54EE20C}" type="slidenum">
              <a:rPr lang="en-US" smtClean="0"/>
              <a:t>‹#›</a:t>
            </a:fld>
            <a:endParaRPr lang="en-US"/>
          </a:p>
        </p:txBody>
      </p:sp>
    </p:spTree>
    <p:extLst>
      <p:ext uri="{BB962C8B-B14F-4D97-AF65-F5344CB8AC3E}">
        <p14:creationId xmlns:p14="http://schemas.microsoft.com/office/powerpoint/2010/main" val="11264661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23FCC-D34C-E84C-8CA2-ACBEDFA48C9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DD1F828-925B-C64C-958E-7F5CA18260B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49A9DC-3CDD-C44E-9B1E-329CBB0A66EA}"/>
              </a:ext>
            </a:extLst>
          </p:cNvPr>
          <p:cNvSpPr>
            <a:spLocks noGrp="1"/>
          </p:cNvSpPr>
          <p:nvPr>
            <p:ph type="dt" sz="half" idx="10"/>
          </p:nvPr>
        </p:nvSpPr>
        <p:spPr/>
        <p:txBody>
          <a:bodyPr/>
          <a:lstStyle/>
          <a:p>
            <a:fld id="{008BDFD4-B4A3-0244-83E9-1F4379931917}" type="datetimeFigureOut">
              <a:rPr lang="en-US" smtClean="0"/>
              <a:t>10/1/25</a:t>
            </a:fld>
            <a:endParaRPr lang="en-US"/>
          </a:p>
        </p:txBody>
      </p:sp>
      <p:sp>
        <p:nvSpPr>
          <p:cNvPr id="5" name="Footer Placeholder 4">
            <a:extLst>
              <a:ext uri="{FF2B5EF4-FFF2-40B4-BE49-F238E27FC236}">
                <a16:creationId xmlns:a16="http://schemas.microsoft.com/office/drawing/2014/main" id="{DFE2E344-291E-914F-BA54-285F553D8A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65934E-1298-704D-8BF5-A1750637D1A8}"/>
              </a:ext>
            </a:extLst>
          </p:cNvPr>
          <p:cNvSpPr>
            <a:spLocks noGrp="1"/>
          </p:cNvSpPr>
          <p:nvPr>
            <p:ph type="sldNum" sz="quarter" idx="12"/>
          </p:nvPr>
        </p:nvSpPr>
        <p:spPr/>
        <p:txBody>
          <a:bodyPr/>
          <a:lstStyle/>
          <a:p>
            <a:fld id="{640BACA6-EF06-CC45-97E1-A793A54EE20C}" type="slidenum">
              <a:rPr lang="en-US" smtClean="0"/>
              <a:t>‹#›</a:t>
            </a:fld>
            <a:endParaRPr lang="en-US"/>
          </a:p>
        </p:txBody>
      </p:sp>
    </p:spTree>
    <p:extLst>
      <p:ext uri="{BB962C8B-B14F-4D97-AF65-F5344CB8AC3E}">
        <p14:creationId xmlns:p14="http://schemas.microsoft.com/office/powerpoint/2010/main" val="102480779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5D2D99-574A-7C49-AF87-C95DA1E63F5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7D7E3BA-5531-FB41-88BE-3263DA3137D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4A3A9D-6867-DE4B-BA1A-C734B15A72D2}"/>
              </a:ext>
            </a:extLst>
          </p:cNvPr>
          <p:cNvSpPr>
            <a:spLocks noGrp="1"/>
          </p:cNvSpPr>
          <p:nvPr>
            <p:ph type="dt" sz="half" idx="10"/>
          </p:nvPr>
        </p:nvSpPr>
        <p:spPr/>
        <p:txBody>
          <a:bodyPr/>
          <a:lstStyle/>
          <a:p>
            <a:fld id="{008BDFD4-B4A3-0244-83E9-1F4379931917}" type="datetimeFigureOut">
              <a:rPr lang="en-US" smtClean="0"/>
              <a:t>10/1/25</a:t>
            </a:fld>
            <a:endParaRPr lang="en-US"/>
          </a:p>
        </p:txBody>
      </p:sp>
      <p:sp>
        <p:nvSpPr>
          <p:cNvPr id="5" name="Footer Placeholder 4">
            <a:extLst>
              <a:ext uri="{FF2B5EF4-FFF2-40B4-BE49-F238E27FC236}">
                <a16:creationId xmlns:a16="http://schemas.microsoft.com/office/drawing/2014/main" id="{FEDCE6D8-9D03-B542-9DC2-CA4253A573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4236A7-8C73-7548-A7AF-603759541023}"/>
              </a:ext>
            </a:extLst>
          </p:cNvPr>
          <p:cNvSpPr>
            <a:spLocks noGrp="1"/>
          </p:cNvSpPr>
          <p:nvPr>
            <p:ph type="sldNum" sz="quarter" idx="12"/>
          </p:nvPr>
        </p:nvSpPr>
        <p:spPr/>
        <p:txBody>
          <a:bodyPr/>
          <a:lstStyle/>
          <a:p>
            <a:fld id="{640BACA6-EF06-CC45-97E1-A793A54EE20C}" type="slidenum">
              <a:rPr lang="en-US" smtClean="0"/>
              <a:t>‹#›</a:t>
            </a:fld>
            <a:endParaRPr lang="en-US"/>
          </a:p>
        </p:txBody>
      </p:sp>
    </p:spTree>
    <p:extLst>
      <p:ext uri="{BB962C8B-B14F-4D97-AF65-F5344CB8AC3E}">
        <p14:creationId xmlns:p14="http://schemas.microsoft.com/office/powerpoint/2010/main" val="279115646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1_Image slide layou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0D3B50BA-E1A4-4517-BF78-CE4EA57117D2}"/>
              </a:ext>
            </a:extLst>
          </p:cNvPr>
          <p:cNvSpPr>
            <a:spLocks noGrp="1"/>
          </p:cNvSpPr>
          <p:nvPr>
            <p:ph type="pic" idx="15" hasCustomPrompt="1"/>
          </p:nvPr>
        </p:nvSpPr>
        <p:spPr>
          <a:xfrm>
            <a:off x="503163" y="228448"/>
            <a:ext cx="5405388" cy="6330394"/>
          </a:xfrm>
          <a:custGeom>
            <a:avLst/>
            <a:gdLst>
              <a:gd name="connsiteX0" fmla="*/ 2723318 w 5405388"/>
              <a:gd name="connsiteY0" fmla="*/ 4743198 h 6330394"/>
              <a:gd name="connsiteX1" fmla="*/ 3516916 w 5405388"/>
              <a:gd name="connsiteY1" fmla="*/ 5536796 h 6330394"/>
              <a:gd name="connsiteX2" fmla="*/ 2723318 w 5405388"/>
              <a:gd name="connsiteY2" fmla="*/ 6330394 h 6330394"/>
              <a:gd name="connsiteX3" fmla="*/ 1929719 w 5405388"/>
              <a:gd name="connsiteY3" fmla="*/ 5536796 h 6330394"/>
              <a:gd name="connsiteX4" fmla="*/ 3664761 w 5405388"/>
              <a:gd name="connsiteY4" fmla="*/ 1907698 h 6330394"/>
              <a:gd name="connsiteX5" fmla="*/ 5405388 w 5405388"/>
              <a:gd name="connsiteY5" fmla="*/ 3648324 h 6330394"/>
              <a:gd name="connsiteX6" fmla="*/ 3667553 w 5405388"/>
              <a:gd name="connsiteY6" fmla="*/ 5386159 h 6330394"/>
              <a:gd name="connsiteX7" fmla="*/ 1926927 w 5405388"/>
              <a:gd name="connsiteY7" fmla="*/ 3645532 h 6330394"/>
              <a:gd name="connsiteX8" fmla="*/ 1757062 w 5405388"/>
              <a:gd name="connsiteY8" fmla="*/ 1888470 h 6330394"/>
              <a:gd name="connsiteX9" fmla="*/ 2550661 w 5405388"/>
              <a:gd name="connsiteY9" fmla="*/ 2682068 h 6330394"/>
              <a:gd name="connsiteX10" fmla="*/ 1757062 w 5405388"/>
              <a:gd name="connsiteY10" fmla="*/ 3475667 h 6330394"/>
              <a:gd name="connsiteX11" fmla="*/ 963464 w 5405388"/>
              <a:gd name="connsiteY11" fmla="*/ 2682068 h 6330394"/>
              <a:gd name="connsiteX12" fmla="*/ 2701297 w 5405388"/>
              <a:gd name="connsiteY12" fmla="*/ 944235 h 6330394"/>
              <a:gd name="connsiteX13" fmla="*/ 3494895 w 5405388"/>
              <a:gd name="connsiteY13" fmla="*/ 1737833 h 6330394"/>
              <a:gd name="connsiteX14" fmla="*/ 2701297 w 5405388"/>
              <a:gd name="connsiteY14" fmla="*/ 2531432 h 6330394"/>
              <a:gd name="connsiteX15" fmla="*/ 1907698 w 5405388"/>
              <a:gd name="connsiteY15" fmla="*/ 1737833 h 6330394"/>
              <a:gd name="connsiteX16" fmla="*/ 793599 w 5405388"/>
              <a:gd name="connsiteY16" fmla="*/ 925007 h 6330394"/>
              <a:gd name="connsiteX17" fmla="*/ 1587198 w 5405388"/>
              <a:gd name="connsiteY17" fmla="*/ 1718606 h 6330394"/>
              <a:gd name="connsiteX18" fmla="*/ 793599 w 5405388"/>
              <a:gd name="connsiteY18" fmla="*/ 2512204 h 6330394"/>
              <a:gd name="connsiteX19" fmla="*/ 0 w 5405388"/>
              <a:gd name="connsiteY19" fmla="*/ 1718606 h 6330394"/>
              <a:gd name="connsiteX20" fmla="*/ 3645532 w 5405388"/>
              <a:gd name="connsiteY20" fmla="*/ 0 h 6330394"/>
              <a:gd name="connsiteX21" fmla="*/ 4439130 w 5405388"/>
              <a:gd name="connsiteY21" fmla="*/ 793598 h 6330394"/>
              <a:gd name="connsiteX22" fmla="*/ 3645532 w 5405388"/>
              <a:gd name="connsiteY22" fmla="*/ 1587197 h 6330394"/>
              <a:gd name="connsiteX23" fmla="*/ 2851933 w 5405388"/>
              <a:gd name="connsiteY23" fmla="*/ 793598 h 6330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405388" h="6330394">
                <a:moveTo>
                  <a:pt x="2723318" y="4743198"/>
                </a:moveTo>
                <a:lnTo>
                  <a:pt x="3516916" y="5536796"/>
                </a:lnTo>
                <a:lnTo>
                  <a:pt x="2723318" y="6330394"/>
                </a:lnTo>
                <a:lnTo>
                  <a:pt x="1929719" y="5536796"/>
                </a:lnTo>
                <a:close/>
                <a:moveTo>
                  <a:pt x="3664761" y="1907698"/>
                </a:moveTo>
                <a:lnTo>
                  <a:pt x="5405388" y="3648324"/>
                </a:lnTo>
                <a:lnTo>
                  <a:pt x="3667553" y="5386159"/>
                </a:lnTo>
                <a:lnTo>
                  <a:pt x="1926927" y="3645532"/>
                </a:lnTo>
                <a:close/>
                <a:moveTo>
                  <a:pt x="1757062" y="1888470"/>
                </a:moveTo>
                <a:lnTo>
                  <a:pt x="2550661" y="2682068"/>
                </a:lnTo>
                <a:lnTo>
                  <a:pt x="1757062" y="3475667"/>
                </a:lnTo>
                <a:lnTo>
                  <a:pt x="963464" y="2682068"/>
                </a:lnTo>
                <a:close/>
                <a:moveTo>
                  <a:pt x="2701297" y="944235"/>
                </a:moveTo>
                <a:lnTo>
                  <a:pt x="3494895" y="1737833"/>
                </a:lnTo>
                <a:lnTo>
                  <a:pt x="2701297" y="2531432"/>
                </a:lnTo>
                <a:lnTo>
                  <a:pt x="1907698" y="1737833"/>
                </a:lnTo>
                <a:close/>
                <a:moveTo>
                  <a:pt x="793599" y="925007"/>
                </a:moveTo>
                <a:lnTo>
                  <a:pt x="1587198" y="1718606"/>
                </a:lnTo>
                <a:lnTo>
                  <a:pt x="793599" y="2512204"/>
                </a:lnTo>
                <a:lnTo>
                  <a:pt x="0" y="1718606"/>
                </a:lnTo>
                <a:close/>
                <a:moveTo>
                  <a:pt x="3645532" y="0"/>
                </a:moveTo>
                <a:lnTo>
                  <a:pt x="4439130" y="793598"/>
                </a:lnTo>
                <a:lnTo>
                  <a:pt x="3645532" y="1587197"/>
                </a:lnTo>
                <a:lnTo>
                  <a:pt x="2851933" y="793598"/>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a:t>Your Picture Here And Send To Back</a:t>
            </a:r>
            <a:endParaRPr lang="ko-KR" altLang="en-US"/>
          </a:p>
        </p:txBody>
      </p:sp>
    </p:spTree>
    <p:extLst>
      <p:ext uri="{BB962C8B-B14F-4D97-AF65-F5344CB8AC3E}">
        <p14:creationId xmlns:p14="http://schemas.microsoft.com/office/powerpoint/2010/main" val="229370614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02637986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E0F9B07-D5A8-9E44-920F-378EE5279D96}" type="datetimeFigureOut">
              <a:rPr lang="en-US" smtClean="0"/>
              <a:t>10/1/25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130707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6"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slideLayout" Target="../slideLayouts/slideLayout39.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5" Type="http://schemas.openxmlformats.org/officeDocument/2006/relationships/theme" Target="../theme/theme3.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slideLayout" Target="../slideLayouts/slideLayout4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7948"/>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01/10/2025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897" r:id="rId1"/>
    <p:sldLayoutId id="2147483899" r:id="rId2"/>
    <p:sldLayoutId id="2147483900" r:id="rId3"/>
    <p:sldLayoutId id="2147483901" r:id="rId4"/>
    <p:sldLayoutId id="2147483902" r:id="rId5"/>
    <p:sldLayoutId id="2147483903" r:id="rId6"/>
    <p:sldLayoutId id="2147483904" r:id="rId7"/>
    <p:sldLayoutId id="2147483905" r:id="rId8"/>
    <p:sldLayoutId id="2147483906" r:id="rId9"/>
    <p:sldLayoutId id="2147483907" r:id="rId10"/>
    <p:sldLayoutId id="214748390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alpha val="7948"/>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101509124"/>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 id="2147483774" r:id="rId13"/>
    <p:sldLayoutId id="2147483896" r:id="rId14"/>
    <p:sldLayoutId id="214748391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alpha val="7948"/>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4A0AB9-9A4C-164F-89D0-7548AA9D05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33E2875-082D-8540-ADAC-05F0496F34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B0BA35-1949-F14B-81B6-A69355B972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8BDFD4-B4A3-0244-83E9-1F4379931917}" type="datetimeFigureOut">
              <a:rPr lang="en-US" smtClean="0"/>
              <a:t>10/1/25</a:t>
            </a:fld>
            <a:endParaRPr lang="en-US"/>
          </a:p>
        </p:txBody>
      </p:sp>
      <p:sp>
        <p:nvSpPr>
          <p:cNvPr id="5" name="Footer Placeholder 4">
            <a:extLst>
              <a:ext uri="{FF2B5EF4-FFF2-40B4-BE49-F238E27FC236}">
                <a16:creationId xmlns:a16="http://schemas.microsoft.com/office/drawing/2014/main" id="{21CB8BF6-B187-434F-85C6-DDC2E0881C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F469248-A30B-944C-8A02-DF692CF840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0BACA6-EF06-CC45-97E1-A793A54EE20C}" type="slidenum">
              <a:rPr lang="en-US" smtClean="0"/>
              <a:t>‹#›</a:t>
            </a:fld>
            <a:endParaRPr lang="en-US"/>
          </a:p>
        </p:txBody>
      </p:sp>
    </p:spTree>
    <p:extLst>
      <p:ext uri="{BB962C8B-B14F-4D97-AF65-F5344CB8AC3E}">
        <p14:creationId xmlns:p14="http://schemas.microsoft.com/office/powerpoint/2010/main" val="530004721"/>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 id="2147483849" r:id="rId12"/>
    <p:sldLayoutId id="2147483788" r:id="rId13"/>
    <p:sldLayoutId id="2147483800"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4.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tiff"/><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16.png"/><Relationship Id="rId4" Type="http://schemas.openxmlformats.org/officeDocument/2006/relationships/image" Target="../media/image15.png"/></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1.pn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7.png"/><Relationship Id="rId4" Type="http://schemas.openxmlformats.org/officeDocument/2006/relationships/notesSlide" Target="../notesSlides/notesSlide7.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11.png"/></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HtvQBrjUBNg" TargetMode="External"/><Relationship Id="rId2" Type="http://schemas.openxmlformats.org/officeDocument/2006/relationships/image" Target="../media/image4.png"/><Relationship Id="rId1" Type="http://schemas.openxmlformats.org/officeDocument/2006/relationships/slideLayout" Target="../slideLayouts/slideLayout13.xml"/><Relationship Id="rId4" Type="http://schemas.openxmlformats.org/officeDocument/2006/relationships/image" Target="../media/image19.png"/></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0.tiff"/><Relationship Id="rId1" Type="http://schemas.openxmlformats.org/officeDocument/2006/relationships/slideLayout" Target="../slideLayouts/slideLayout2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8" Type="http://schemas.openxmlformats.org/officeDocument/2006/relationships/image" Target="../media/image27.tiff"/><Relationship Id="rId13" Type="http://schemas.openxmlformats.org/officeDocument/2006/relationships/image" Target="../media/image32.tiff"/><Relationship Id="rId3" Type="http://schemas.openxmlformats.org/officeDocument/2006/relationships/image" Target="../media/image22.tiff"/><Relationship Id="rId7" Type="http://schemas.openxmlformats.org/officeDocument/2006/relationships/image" Target="../media/image26.tiff"/><Relationship Id="rId12" Type="http://schemas.openxmlformats.org/officeDocument/2006/relationships/image" Target="../media/image31.tiff"/><Relationship Id="rId2" Type="http://schemas.openxmlformats.org/officeDocument/2006/relationships/image" Target="../media/image21.tiff"/><Relationship Id="rId16" Type="http://schemas.openxmlformats.org/officeDocument/2006/relationships/image" Target="../media/image35.tiff"/><Relationship Id="rId1" Type="http://schemas.openxmlformats.org/officeDocument/2006/relationships/slideLayout" Target="../slideLayouts/slideLayout18.xml"/><Relationship Id="rId6" Type="http://schemas.openxmlformats.org/officeDocument/2006/relationships/image" Target="../media/image25.tiff"/><Relationship Id="rId11" Type="http://schemas.openxmlformats.org/officeDocument/2006/relationships/image" Target="../media/image30.tiff"/><Relationship Id="rId5" Type="http://schemas.openxmlformats.org/officeDocument/2006/relationships/image" Target="../media/image24.tiff"/><Relationship Id="rId15" Type="http://schemas.openxmlformats.org/officeDocument/2006/relationships/image" Target="../media/image34.tiff"/><Relationship Id="rId10" Type="http://schemas.openxmlformats.org/officeDocument/2006/relationships/image" Target="../media/image29.tiff"/><Relationship Id="rId4" Type="http://schemas.openxmlformats.org/officeDocument/2006/relationships/image" Target="../media/image23.tiff"/><Relationship Id="rId9" Type="http://schemas.openxmlformats.org/officeDocument/2006/relationships/image" Target="../media/image28.tiff"/><Relationship Id="rId14" Type="http://schemas.openxmlformats.org/officeDocument/2006/relationships/image" Target="../media/image33.tiff"/></Relationships>
</file>

<file path=ppt/slides/_rels/slide36.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image" Target="../media/image37.tiff"/><Relationship Id="rId7" Type="http://schemas.openxmlformats.org/officeDocument/2006/relationships/image" Target="../media/image41.jpeg"/><Relationship Id="rId2" Type="http://schemas.openxmlformats.org/officeDocument/2006/relationships/image" Target="../media/image36.tiff"/><Relationship Id="rId1" Type="http://schemas.openxmlformats.org/officeDocument/2006/relationships/slideLayout" Target="../slideLayouts/slideLayout23.xml"/><Relationship Id="rId6" Type="http://schemas.openxmlformats.org/officeDocument/2006/relationships/image" Target="../media/image40.jpeg"/><Relationship Id="rId5" Type="http://schemas.openxmlformats.org/officeDocument/2006/relationships/image" Target="../media/image39.tiff"/><Relationship Id="rId10" Type="http://schemas.openxmlformats.org/officeDocument/2006/relationships/image" Target="../media/image4.png"/><Relationship Id="rId4" Type="http://schemas.openxmlformats.org/officeDocument/2006/relationships/image" Target="../media/image38.tiff"/><Relationship Id="rId9" Type="http://schemas.openxmlformats.org/officeDocument/2006/relationships/hyperlink" Target="https://rise.articulate.com/share/h5tXVQe7Q5kdNItIVafx0rG8an9ZW258#/"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43.tiff"/><Relationship Id="rId7"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3.xml"/><Relationship Id="rId6" Type="http://schemas.openxmlformats.org/officeDocument/2006/relationships/image" Target="../media/image2.png"/><Relationship Id="rId5" Type="http://schemas.openxmlformats.org/officeDocument/2006/relationships/image" Target="../media/image45.jpeg"/><Relationship Id="rId4" Type="http://schemas.openxmlformats.org/officeDocument/2006/relationships/image" Target="../media/image44.tiff"/></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6.jpeg"/><Relationship Id="rId1" Type="http://schemas.openxmlformats.org/officeDocument/2006/relationships/slideLayout" Target="../slideLayouts/slideLayout23.xml"/></Relationships>
</file>

<file path=ppt/slides/_rels/slide3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8.jpe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9.pn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9.pn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9.pn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9.pn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0.png"/><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1.jpe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2.jpe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3.jpe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4.jpe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3.xml"/><Relationship Id="rId4" Type="http://schemas.openxmlformats.org/officeDocument/2006/relationships/image" Target="../media/image5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58DFE55-F09E-4349-84B6-DD79C9E2D226}"/>
              </a:ext>
            </a:extLst>
          </p:cNvPr>
          <p:cNvSpPr txBox="1"/>
          <p:nvPr/>
        </p:nvSpPr>
        <p:spPr>
          <a:xfrm>
            <a:off x="2338385" y="4162535"/>
            <a:ext cx="7515225" cy="2462213"/>
          </a:xfrm>
          <a:prstGeom prst="rect">
            <a:avLst/>
          </a:prstGeom>
          <a:noFill/>
        </p:spPr>
        <p:txBody>
          <a:bodyPr wrap="square" rtlCol="0">
            <a:spAutoFit/>
          </a:bodyPr>
          <a:lstStyle/>
          <a:p>
            <a:pPr algn="ctr"/>
            <a:r>
              <a:rPr lang="en-US" sz="2400" b="1" dirty="0">
                <a:solidFill>
                  <a:srgbClr val="002060"/>
                </a:solidFill>
              </a:rPr>
              <a:t>Grŵp A – </a:t>
            </a:r>
            <a:r>
              <a:rPr lang="en-US" sz="2400" b="1" dirty="0" err="1">
                <a:solidFill>
                  <a:srgbClr val="002060"/>
                </a:solidFill>
              </a:rPr>
              <a:t>Darlith</a:t>
            </a:r>
            <a:r>
              <a:rPr lang="en-US" sz="2400" b="1" dirty="0">
                <a:solidFill>
                  <a:srgbClr val="002060"/>
                </a:solidFill>
              </a:rPr>
              <a:t>/Lecture 1</a:t>
            </a:r>
          </a:p>
          <a:p>
            <a:pPr algn="ctr"/>
            <a:r>
              <a:rPr lang="en-US" sz="2400" dirty="0">
                <a:solidFill>
                  <a:srgbClr val="002060"/>
                </a:solidFill>
                <a:ea typeface="Calibri"/>
                <a:cs typeface="Calibri"/>
              </a:rPr>
              <a:t>Hydref 2il 2025</a:t>
            </a:r>
            <a:endParaRPr lang="en-US" sz="2400" b="1" dirty="0">
              <a:solidFill>
                <a:srgbClr val="002060"/>
              </a:solidFill>
            </a:endParaRPr>
          </a:p>
          <a:p>
            <a:pPr algn="ctr"/>
            <a:endParaRPr lang="en-US" sz="200" b="1" dirty="0">
              <a:solidFill>
                <a:srgbClr val="002060"/>
              </a:solidFill>
            </a:endParaRPr>
          </a:p>
          <a:p>
            <a:pPr algn="ctr"/>
            <a:endParaRPr lang="en-US" sz="200" b="1" dirty="0">
              <a:solidFill>
                <a:srgbClr val="002060"/>
              </a:solidFill>
            </a:endParaRPr>
          </a:p>
          <a:p>
            <a:pPr algn="ctr"/>
            <a:endParaRPr lang="en-US" sz="200" b="1" dirty="0">
              <a:solidFill>
                <a:srgbClr val="002060"/>
              </a:solidFill>
            </a:endParaRPr>
          </a:p>
          <a:p>
            <a:pPr algn="ctr"/>
            <a:endParaRPr lang="en-US" sz="200" b="1" dirty="0">
              <a:solidFill>
                <a:srgbClr val="002060"/>
              </a:solidFill>
            </a:endParaRPr>
          </a:p>
          <a:p>
            <a:pPr algn="ctr"/>
            <a:endParaRPr lang="en-US" sz="200" b="1" dirty="0">
              <a:solidFill>
                <a:srgbClr val="002060"/>
              </a:solidFill>
            </a:endParaRPr>
          </a:p>
          <a:p>
            <a:pPr algn="ctr"/>
            <a:r>
              <a:rPr lang="en-US" sz="2400" b="1" dirty="0">
                <a:solidFill>
                  <a:srgbClr val="002060"/>
                </a:solidFill>
              </a:rPr>
              <a:t>Catrin Evans-Thomas</a:t>
            </a:r>
          </a:p>
          <a:p>
            <a:pPr algn="ctr"/>
            <a:r>
              <a:rPr lang="en-US" sz="2000" dirty="0" err="1">
                <a:solidFill>
                  <a:srgbClr val="002060"/>
                </a:solidFill>
              </a:rPr>
              <a:t>c.evans-thomas@pcydds.ac.uk</a:t>
            </a:r>
            <a:endParaRPr lang="en-US" sz="2000" dirty="0">
              <a:solidFill>
                <a:srgbClr val="002060"/>
              </a:solidFill>
            </a:endParaRPr>
          </a:p>
          <a:p>
            <a:pPr algn="ctr"/>
            <a:endParaRPr lang="en-US" sz="200" b="1" dirty="0">
              <a:solidFill>
                <a:srgbClr val="002060"/>
              </a:solidFill>
            </a:endParaRPr>
          </a:p>
          <a:p>
            <a:pPr algn="ctr"/>
            <a:endParaRPr lang="en-US" sz="200" b="1" dirty="0">
              <a:solidFill>
                <a:srgbClr val="002060"/>
              </a:solidFill>
            </a:endParaRPr>
          </a:p>
          <a:p>
            <a:pPr algn="ctr"/>
            <a:endParaRPr lang="en-US" sz="200" b="1" dirty="0">
              <a:solidFill>
                <a:srgbClr val="002060"/>
              </a:solidFill>
            </a:endParaRPr>
          </a:p>
          <a:p>
            <a:pPr algn="ctr"/>
            <a:endParaRPr lang="en-US" sz="200" b="1" dirty="0">
              <a:solidFill>
                <a:srgbClr val="002060"/>
              </a:solidFill>
            </a:endParaRPr>
          </a:p>
          <a:p>
            <a:pPr algn="ctr"/>
            <a:endParaRPr lang="en-US" sz="200" b="1" dirty="0">
              <a:solidFill>
                <a:srgbClr val="002060"/>
              </a:solidFill>
            </a:endParaRPr>
          </a:p>
          <a:p>
            <a:endParaRPr lang="en-US" sz="2400" dirty="0">
              <a:solidFill>
                <a:srgbClr val="002060"/>
              </a:solidFill>
            </a:endParaRPr>
          </a:p>
          <a:p>
            <a:endParaRPr lang="en-US" dirty="0"/>
          </a:p>
        </p:txBody>
      </p:sp>
      <p:pic>
        <p:nvPicPr>
          <p:cNvPr id="5" name="Picture 4">
            <a:extLst>
              <a:ext uri="{FF2B5EF4-FFF2-40B4-BE49-F238E27FC236}">
                <a16:creationId xmlns:a16="http://schemas.microsoft.com/office/drawing/2014/main" id="{9E273542-738C-2840-8EA5-C7BAF9C9596B}"/>
              </a:ext>
            </a:extLst>
          </p:cNvPr>
          <p:cNvPicPr>
            <a:picLocks noChangeAspect="1"/>
          </p:cNvPicPr>
          <p:nvPr/>
        </p:nvPicPr>
        <p:blipFill rotWithShape="1">
          <a:blip r:embed="rId3"/>
          <a:srcRect t="22360"/>
          <a:stretch/>
        </p:blipFill>
        <p:spPr>
          <a:xfrm>
            <a:off x="0" y="5885671"/>
            <a:ext cx="12192000" cy="972329"/>
          </a:xfrm>
          <a:prstGeom prst="rect">
            <a:avLst/>
          </a:prstGeom>
        </p:spPr>
      </p:pic>
      <p:sp>
        <p:nvSpPr>
          <p:cNvPr id="8" name="Title 1">
            <a:extLst>
              <a:ext uri="{FF2B5EF4-FFF2-40B4-BE49-F238E27FC236}">
                <a16:creationId xmlns:a16="http://schemas.microsoft.com/office/drawing/2014/main" id="{5C82D3D0-9179-3847-A910-CA32BDE8CA1B}"/>
              </a:ext>
            </a:extLst>
          </p:cNvPr>
          <p:cNvSpPr txBox="1">
            <a:spLocks/>
          </p:cNvSpPr>
          <p:nvPr/>
        </p:nvSpPr>
        <p:spPr>
          <a:xfrm>
            <a:off x="2908298" y="1589986"/>
            <a:ext cx="6375400" cy="2384187"/>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sz="4050" b="1" dirty="0">
                <a:solidFill>
                  <a:srgbClr val="FF0000"/>
                </a:solidFill>
              </a:rPr>
            </a:br>
            <a:r>
              <a:rPr lang="en-GB" sz="4000" b="1" dirty="0">
                <a:solidFill>
                  <a:srgbClr val="002060"/>
                </a:solidFill>
                <a:latin typeface="Calibri" panose="020F0502020204030204" pitchFamily="34" charset="0"/>
                <a:cs typeface="Calibri" panose="020F0502020204030204" pitchFamily="34" charset="0"/>
              </a:rPr>
              <a:t>Cymraeg</a:t>
            </a:r>
          </a:p>
          <a:p>
            <a:pPr algn="ctr"/>
            <a:r>
              <a:rPr lang="en-GB" sz="4000" b="1" dirty="0" err="1">
                <a:solidFill>
                  <a:srgbClr val="002060"/>
                </a:solidFill>
                <a:latin typeface="Calibri" panose="020F0502020204030204" pitchFamily="34" charset="0"/>
                <a:cs typeface="Calibri" panose="020F0502020204030204" pitchFamily="34" charset="0"/>
              </a:rPr>
              <a:t>Modwl</a:t>
            </a:r>
            <a:r>
              <a:rPr lang="en-GB" sz="4000" b="1" dirty="0">
                <a:solidFill>
                  <a:srgbClr val="002060"/>
                </a:solidFill>
                <a:latin typeface="Calibri" panose="020F0502020204030204" pitchFamily="34" charset="0"/>
                <a:cs typeface="Calibri" panose="020F0502020204030204" pitchFamily="34" charset="0"/>
              </a:rPr>
              <a:t>: ECAD6022</a:t>
            </a:r>
          </a:p>
          <a:p>
            <a:pPr algn="ctr"/>
            <a:r>
              <a:rPr lang="en-GB" sz="4000" b="1" dirty="0">
                <a:solidFill>
                  <a:srgbClr val="002060"/>
                </a:solidFill>
                <a:latin typeface="Calibri" panose="020F0502020204030204" pitchFamily="34" charset="0"/>
                <a:cs typeface="Calibri" panose="020F0502020204030204" pitchFamily="34" charset="0"/>
              </a:rPr>
              <a:t>BA3 - 2025-26</a:t>
            </a:r>
          </a:p>
          <a:p>
            <a:pPr algn="ctr"/>
            <a:endParaRPr lang="en-GB" sz="1500" b="1" dirty="0">
              <a:solidFill>
                <a:srgbClr val="002060"/>
              </a:solidFill>
            </a:endParaRPr>
          </a:p>
        </p:txBody>
      </p:sp>
      <p:pic>
        <p:nvPicPr>
          <p:cNvPr id="3" name="Picture 25" descr="Logo&#10;&#10;Description automatically generated">
            <a:extLst>
              <a:ext uri="{FF2B5EF4-FFF2-40B4-BE49-F238E27FC236}">
                <a16:creationId xmlns:a16="http://schemas.microsoft.com/office/drawing/2014/main" id="{330A134F-1040-4664-617D-AD7D5F082562}"/>
              </a:ext>
            </a:extLst>
          </p:cNvPr>
          <p:cNvPicPr>
            <a:picLocks noChangeAspect="1"/>
          </p:cNvPicPr>
          <p:nvPr/>
        </p:nvPicPr>
        <p:blipFill>
          <a:blip r:embed="rId4"/>
          <a:stretch>
            <a:fillRect/>
          </a:stretch>
        </p:blipFill>
        <p:spPr>
          <a:xfrm>
            <a:off x="164592" y="188192"/>
            <a:ext cx="4281992" cy="1025035"/>
          </a:xfrm>
          <a:prstGeom prst="rect">
            <a:avLst/>
          </a:prstGeom>
          <a:solidFill>
            <a:srgbClr val="002060"/>
          </a:solidFill>
        </p:spPr>
      </p:pic>
      <p:pic>
        <p:nvPicPr>
          <p:cNvPr id="4" name="Picture 24" descr="Logo&#10;&#10;Description automatically generated">
            <a:extLst>
              <a:ext uri="{FF2B5EF4-FFF2-40B4-BE49-F238E27FC236}">
                <a16:creationId xmlns:a16="http://schemas.microsoft.com/office/drawing/2014/main" id="{F49BE84A-06C5-F37A-7DEA-D4DFD322DF1D}"/>
              </a:ext>
            </a:extLst>
          </p:cNvPr>
          <p:cNvPicPr>
            <a:picLocks noChangeAspect="1"/>
          </p:cNvPicPr>
          <p:nvPr/>
        </p:nvPicPr>
        <p:blipFill>
          <a:blip r:embed="rId5"/>
          <a:stretch>
            <a:fillRect/>
          </a:stretch>
        </p:blipFill>
        <p:spPr>
          <a:xfrm>
            <a:off x="7745416" y="133328"/>
            <a:ext cx="4281992" cy="997797"/>
          </a:xfrm>
          <a:prstGeom prst="rect">
            <a:avLst/>
          </a:prstGeom>
          <a:solidFill>
            <a:srgbClr val="002060"/>
          </a:solidFill>
        </p:spPr>
      </p:pic>
    </p:spTree>
    <p:extLst>
      <p:ext uri="{BB962C8B-B14F-4D97-AF65-F5344CB8AC3E}">
        <p14:creationId xmlns:p14="http://schemas.microsoft.com/office/powerpoint/2010/main" val="17000183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BDFADEDA-18FE-9442-A9BC-FC8EB05AFE41}"/>
              </a:ext>
            </a:extLst>
          </p:cNvPr>
          <p:cNvSpPr txBox="1"/>
          <p:nvPr/>
        </p:nvSpPr>
        <p:spPr>
          <a:xfrm>
            <a:off x="9054731" y="318519"/>
            <a:ext cx="3072735" cy="2185214"/>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endParaRPr lang="en-US" sz="2800" b="1">
              <a:solidFill>
                <a:srgbClr val="002060"/>
              </a:solidFill>
              <a:ea typeface="Calibri" panose="020F0502020204030204"/>
              <a:cs typeface="Calibri"/>
            </a:endParaRPr>
          </a:p>
          <a:p>
            <a:pPr marL="457200" indent="-457200">
              <a:buFont typeface="Arial" panose="020B0604020202020204" pitchFamily="34" charset="0"/>
              <a:buChar char="•"/>
            </a:pPr>
            <a:endParaRPr lang="en-US" sz="3200" b="1" dirty="0">
              <a:solidFill>
                <a:srgbClr val="002060"/>
              </a:solidFill>
              <a:latin typeface="Calibri"/>
              <a:cs typeface="Calibri"/>
            </a:endParaRPr>
          </a:p>
          <a:p>
            <a:pPr marL="457200" indent="-457200">
              <a:buFont typeface="Arial" panose="020B0604020202020204" pitchFamily="34" charset="0"/>
              <a:buChar char="•"/>
            </a:pPr>
            <a:endParaRPr lang="en-US" sz="2800" b="1" dirty="0">
              <a:solidFill>
                <a:srgbClr val="002060"/>
              </a:solidFill>
              <a:ea typeface="Calibri"/>
              <a:cs typeface="Calibri"/>
            </a:endParaRPr>
          </a:p>
          <a:p>
            <a:endParaRPr lang="en-US" sz="2000" i="1" dirty="0">
              <a:solidFill>
                <a:srgbClr val="002060"/>
              </a:solidFill>
              <a:ea typeface="+mn-lt"/>
              <a:cs typeface="+mn-lt"/>
            </a:endParaRPr>
          </a:p>
          <a:p>
            <a:pPr marL="342900" indent="-342900">
              <a:buFont typeface="Arial"/>
              <a:buChar char="•"/>
            </a:pPr>
            <a:endParaRPr lang="en-US" sz="2800" b="1">
              <a:solidFill>
                <a:srgbClr val="002060"/>
              </a:solidFill>
              <a:ea typeface="+mn-lt"/>
              <a:cs typeface="+mn-lt"/>
            </a:endParaRPr>
          </a:p>
        </p:txBody>
      </p:sp>
      <p:sp>
        <p:nvSpPr>
          <p:cNvPr id="8" name="Rectangle 7">
            <a:extLst>
              <a:ext uri="{FF2B5EF4-FFF2-40B4-BE49-F238E27FC236}">
                <a16:creationId xmlns:a16="http://schemas.microsoft.com/office/drawing/2014/main" id="{88A4AE9F-5DF7-6017-0AEB-620855084D4D}"/>
              </a:ext>
            </a:extLst>
          </p:cNvPr>
          <p:cNvSpPr/>
          <p:nvPr/>
        </p:nvSpPr>
        <p:spPr>
          <a:xfrm>
            <a:off x="0" y="5623508"/>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10" name="Picture 25" descr="Logo&#10;&#10;Description automatically generated">
            <a:extLst>
              <a:ext uri="{FF2B5EF4-FFF2-40B4-BE49-F238E27FC236}">
                <a16:creationId xmlns:a16="http://schemas.microsoft.com/office/drawing/2014/main" id="{C37AEC87-3889-2D39-11C7-7D70342E8D2E}"/>
              </a:ext>
            </a:extLst>
          </p:cNvPr>
          <p:cNvPicPr>
            <a:picLocks noChangeAspect="1"/>
          </p:cNvPicPr>
          <p:nvPr/>
        </p:nvPicPr>
        <p:blipFill>
          <a:blip r:embed="rId2"/>
          <a:stretch>
            <a:fillRect/>
          </a:stretch>
        </p:blipFill>
        <p:spPr>
          <a:xfrm>
            <a:off x="152400" y="5627851"/>
            <a:ext cx="5197098" cy="1244096"/>
          </a:xfrm>
          <a:prstGeom prst="rect">
            <a:avLst/>
          </a:prstGeom>
        </p:spPr>
      </p:pic>
      <p:pic>
        <p:nvPicPr>
          <p:cNvPr id="12" name="Picture 24" descr="Logo&#10;&#10;Description automatically generated">
            <a:extLst>
              <a:ext uri="{FF2B5EF4-FFF2-40B4-BE49-F238E27FC236}">
                <a16:creationId xmlns:a16="http://schemas.microsoft.com/office/drawing/2014/main" id="{7C975DA1-B11E-13F8-1159-EF754364FDE9}"/>
              </a:ext>
            </a:extLst>
          </p:cNvPr>
          <p:cNvPicPr>
            <a:picLocks noChangeAspect="1"/>
          </p:cNvPicPr>
          <p:nvPr/>
        </p:nvPicPr>
        <p:blipFill>
          <a:blip r:embed="rId3"/>
          <a:stretch>
            <a:fillRect/>
          </a:stretch>
        </p:blipFill>
        <p:spPr>
          <a:xfrm>
            <a:off x="6041756" y="5627711"/>
            <a:ext cx="5984927" cy="1399357"/>
          </a:xfrm>
          <a:prstGeom prst="rect">
            <a:avLst/>
          </a:prstGeom>
        </p:spPr>
      </p:pic>
      <p:sp>
        <p:nvSpPr>
          <p:cNvPr id="4" name="Title 1">
            <a:extLst>
              <a:ext uri="{FF2B5EF4-FFF2-40B4-BE49-F238E27FC236}">
                <a16:creationId xmlns:a16="http://schemas.microsoft.com/office/drawing/2014/main" id="{9C7831C9-D034-3E5D-2A74-A8E5D1AD0359}"/>
              </a:ext>
            </a:extLst>
          </p:cNvPr>
          <p:cNvSpPr txBox="1">
            <a:spLocks/>
          </p:cNvSpPr>
          <p:nvPr/>
        </p:nvSpPr>
        <p:spPr>
          <a:xfrm>
            <a:off x="605072" y="2426532"/>
            <a:ext cx="5375241" cy="1899146"/>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b="1" dirty="0" err="1">
                <a:solidFill>
                  <a:srgbClr val="002060"/>
                </a:solidFill>
                <a:latin typeface="Calibri" panose="020F0502020204030204" pitchFamily="34" charset="0"/>
                <a:cs typeface="Calibri" panose="020F0502020204030204" pitchFamily="34" charset="0"/>
              </a:rPr>
              <a:t>Modwl</a:t>
            </a:r>
            <a:r>
              <a:rPr lang="en-GB" sz="3200" b="1" dirty="0">
                <a:solidFill>
                  <a:srgbClr val="002060"/>
                </a:solidFill>
                <a:latin typeface="Calibri" panose="020F0502020204030204" pitchFamily="34" charset="0"/>
                <a:cs typeface="Calibri" panose="020F0502020204030204" pitchFamily="34" charset="0"/>
              </a:rPr>
              <a:t>: ECAD6022</a:t>
            </a:r>
          </a:p>
          <a:p>
            <a:pPr algn="ctr"/>
            <a:r>
              <a:rPr lang="en-GB" sz="3000" b="1" dirty="0">
                <a:solidFill>
                  <a:srgbClr val="002060"/>
                </a:solidFill>
                <a:latin typeface="+mn-lt"/>
              </a:rPr>
              <a:t>BA3 -  2025-26</a:t>
            </a:r>
          </a:p>
          <a:p>
            <a:pPr algn="ctr"/>
            <a:endParaRPr lang="en-GB" sz="1500" b="1" dirty="0">
              <a:solidFill>
                <a:srgbClr val="002060"/>
              </a:solidFill>
            </a:endParaRPr>
          </a:p>
        </p:txBody>
      </p:sp>
      <p:sp>
        <p:nvSpPr>
          <p:cNvPr id="5" name="TextBox 4">
            <a:extLst>
              <a:ext uri="{FF2B5EF4-FFF2-40B4-BE49-F238E27FC236}">
                <a16:creationId xmlns:a16="http://schemas.microsoft.com/office/drawing/2014/main" id="{BC059150-D0AD-9627-5944-E7B733210D3E}"/>
              </a:ext>
            </a:extLst>
          </p:cNvPr>
          <p:cNvSpPr txBox="1"/>
          <p:nvPr/>
        </p:nvSpPr>
        <p:spPr>
          <a:xfrm>
            <a:off x="6867191" y="441719"/>
            <a:ext cx="4299406" cy="1200329"/>
          </a:xfrm>
          <a:prstGeom prst="rect">
            <a:avLst/>
          </a:prstGeom>
          <a:solidFill>
            <a:schemeClr val="bg1"/>
          </a:solidFill>
        </p:spPr>
        <p:txBody>
          <a:bodyPr wrap="square" rtlCol="0">
            <a:spAutoFit/>
          </a:bodyPr>
          <a:lstStyle/>
          <a:p>
            <a:pPr algn="ctr"/>
            <a:r>
              <a:rPr lang="en-US" sz="3600" dirty="0">
                <a:latin typeface="Tw Cen MT" panose="020B0602020104020603" pitchFamily="34" charset="0"/>
              </a:rPr>
              <a:t>Nod Ac </a:t>
            </a:r>
            <a:r>
              <a:rPr lang="en-US" sz="3600" dirty="0" err="1">
                <a:latin typeface="Tw Cen MT" panose="020B0602020104020603" pitchFamily="34" charset="0"/>
              </a:rPr>
              <a:t>Amcanion</a:t>
            </a:r>
            <a:br>
              <a:rPr lang="en-US" sz="3600" dirty="0">
                <a:latin typeface="Tw Cen MT" panose="020B0602020104020603" pitchFamily="34" charset="0"/>
              </a:rPr>
            </a:br>
            <a:r>
              <a:rPr lang="en-US" sz="3600" dirty="0">
                <a:latin typeface="Tw Cen MT" panose="020B0602020104020603" pitchFamily="34" charset="0"/>
              </a:rPr>
              <a:t>Aims and Objectives</a:t>
            </a:r>
          </a:p>
        </p:txBody>
      </p:sp>
      <p:sp>
        <p:nvSpPr>
          <p:cNvPr id="6" name="TextBox 5">
            <a:extLst>
              <a:ext uri="{FF2B5EF4-FFF2-40B4-BE49-F238E27FC236}">
                <a16:creationId xmlns:a16="http://schemas.microsoft.com/office/drawing/2014/main" id="{5079F9DB-0F16-C10E-9998-CE266D72C737}"/>
              </a:ext>
            </a:extLst>
          </p:cNvPr>
          <p:cNvSpPr txBox="1"/>
          <p:nvPr/>
        </p:nvSpPr>
        <p:spPr>
          <a:xfrm>
            <a:off x="11293195" y="3693458"/>
            <a:ext cx="184731" cy="369332"/>
          </a:xfrm>
          <a:prstGeom prst="rect">
            <a:avLst/>
          </a:prstGeom>
          <a:noFill/>
        </p:spPr>
        <p:txBody>
          <a:bodyPr wrap="none" rtlCol="0">
            <a:spAutoFit/>
          </a:bodyPr>
          <a:lstStyle/>
          <a:p>
            <a:endParaRPr lang="en-US" dirty="0"/>
          </a:p>
        </p:txBody>
      </p:sp>
      <p:sp>
        <p:nvSpPr>
          <p:cNvPr id="7" name="Content Placeholder 8">
            <a:extLst>
              <a:ext uri="{FF2B5EF4-FFF2-40B4-BE49-F238E27FC236}">
                <a16:creationId xmlns:a16="http://schemas.microsoft.com/office/drawing/2014/main" id="{7BECF68B-F354-8A10-3872-2EACF513D23A}"/>
              </a:ext>
            </a:extLst>
          </p:cNvPr>
          <p:cNvSpPr txBox="1">
            <a:spLocks/>
          </p:cNvSpPr>
          <p:nvPr/>
        </p:nvSpPr>
        <p:spPr>
          <a:xfrm>
            <a:off x="6941182" y="2257747"/>
            <a:ext cx="4225415" cy="2236716"/>
          </a:xfrm>
          <a:prstGeom prst="rect">
            <a:avLst/>
          </a:prstGeom>
          <a:pattFill prst="pct5">
            <a:fgClr>
              <a:schemeClr val="accent5">
                <a:lumMod val="20000"/>
                <a:lumOff val="80000"/>
              </a:schemeClr>
            </a:fgClr>
            <a:bgClr>
              <a:schemeClr val="bg1"/>
            </a:bgClr>
          </a:pattFill>
          <a:ln>
            <a:solidFill>
              <a:srgbClr val="7030A0"/>
            </a:solidFill>
          </a:ln>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nSpc>
                <a:spcPct val="100000"/>
              </a:lnSpc>
              <a:spcBef>
                <a:spcPts val="0"/>
              </a:spcBef>
              <a:buNone/>
              <a:defRPr/>
            </a:pPr>
            <a:endParaRPr lang="en-US" sz="2800" dirty="0">
              <a:latin typeface="+mj-lt"/>
              <a:cs typeface="Cavolini" panose="03000502040302020204" pitchFamily="66" charset="0"/>
            </a:endParaRPr>
          </a:p>
          <a:p>
            <a:pPr>
              <a:lnSpc>
                <a:spcPct val="100000"/>
              </a:lnSpc>
              <a:spcBef>
                <a:spcPts val="0"/>
              </a:spcBef>
              <a:defRPr/>
            </a:pPr>
            <a:r>
              <a:rPr lang="en-US" sz="3600" dirty="0" err="1">
                <a:latin typeface="+mj-lt"/>
                <a:cs typeface="Cavolini" panose="03000502040302020204" pitchFamily="66" charset="0"/>
              </a:rPr>
              <a:t>Adolygu</a:t>
            </a:r>
            <a:r>
              <a:rPr lang="en-US" sz="3600" dirty="0">
                <a:latin typeface="+mj-lt"/>
                <a:cs typeface="Cavolini" panose="03000502040302020204" pitchFamily="66" charset="0"/>
              </a:rPr>
              <a:t> / Revision</a:t>
            </a:r>
          </a:p>
          <a:p>
            <a:pPr>
              <a:lnSpc>
                <a:spcPct val="100000"/>
              </a:lnSpc>
              <a:spcBef>
                <a:spcPts val="0"/>
              </a:spcBef>
              <a:defRPr/>
            </a:pPr>
            <a:endParaRPr lang="en-US" sz="2800" dirty="0">
              <a:latin typeface="+mj-lt"/>
              <a:cs typeface="Cavolini" panose="03000502040302020204" pitchFamily="66" charset="0"/>
            </a:endParaRPr>
          </a:p>
          <a:p>
            <a:pPr marL="0" indent="0">
              <a:lnSpc>
                <a:spcPct val="100000"/>
              </a:lnSpc>
              <a:spcBef>
                <a:spcPts val="0"/>
              </a:spcBef>
              <a:buNone/>
              <a:defRPr/>
            </a:pPr>
            <a:endParaRPr lang="en-US" sz="2800" dirty="0">
              <a:latin typeface="Cavolini" panose="03000502040302020204" pitchFamily="66" charset="0"/>
              <a:cs typeface="Cavolini" panose="03000502040302020204" pitchFamily="66" charset="0"/>
            </a:endParaRPr>
          </a:p>
        </p:txBody>
      </p:sp>
    </p:spTree>
    <p:extLst>
      <p:ext uri="{BB962C8B-B14F-4D97-AF65-F5344CB8AC3E}">
        <p14:creationId xmlns:p14="http://schemas.microsoft.com/office/powerpoint/2010/main" val="1576695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1A62F18-5754-9AFF-6614-222B20FBA2AA}"/>
              </a:ext>
            </a:extLst>
          </p:cNvPr>
          <p:cNvSpPr/>
          <p:nvPr/>
        </p:nvSpPr>
        <p:spPr>
          <a:xfrm>
            <a:off x="0" y="5605220"/>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10" name="Picture 25" descr="Logo&#10;&#10;Description automatically generated">
            <a:extLst>
              <a:ext uri="{FF2B5EF4-FFF2-40B4-BE49-F238E27FC236}">
                <a16:creationId xmlns:a16="http://schemas.microsoft.com/office/drawing/2014/main" id="{B2844FE1-C21F-F14D-A04C-6D18E2AC21D0}"/>
              </a:ext>
            </a:extLst>
          </p:cNvPr>
          <p:cNvPicPr>
            <a:picLocks noChangeAspect="1"/>
          </p:cNvPicPr>
          <p:nvPr/>
        </p:nvPicPr>
        <p:blipFill>
          <a:blip r:embed="rId2"/>
          <a:stretch>
            <a:fillRect/>
          </a:stretch>
        </p:blipFill>
        <p:spPr>
          <a:xfrm>
            <a:off x="152400" y="5609563"/>
            <a:ext cx="5197098" cy="1244096"/>
          </a:xfrm>
          <a:prstGeom prst="rect">
            <a:avLst/>
          </a:prstGeom>
        </p:spPr>
      </p:pic>
      <p:pic>
        <p:nvPicPr>
          <p:cNvPr id="12" name="Picture 24" descr="Logo&#10;&#10;Description automatically generated">
            <a:extLst>
              <a:ext uri="{FF2B5EF4-FFF2-40B4-BE49-F238E27FC236}">
                <a16:creationId xmlns:a16="http://schemas.microsoft.com/office/drawing/2014/main" id="{FB9089C1-EA9C-74CE-377A-426053D3583C}"/>
              </a:ext>
            </a:extLst>
          </p:cNvPr>
          <p:cNvPicPr>
            <a:picLocks noChangeAspect="1"/>
          </p:cNvPicPr>
          <p:nvPr/>
        </p:nvPicPr>
        <p:blipFill>
          <a:blip r:embed="rId3"/>
          <a:stretch>
            <a:fillRect/>
          </a:stretch>
        </p:blipFill>
        <p:spPr>
          <a:xfrm>
            <a:off x="5976062" y="5605220"/>
            <a:ext cx="5984927" cy="1399357"/>
          </a:xfrm>
          <a:prstGeom prst="rect">
            <a:avLst/>
          </a:prstGeom>
        </p:spPr>
      </p:pic>
      <p:sp>
        <p:nvSpPr>
          <p:cNvPr id="14" name="Oval Callout 5">
            <a:extLst>
              <a:ext uri="{FF2B5EF4-FFF2-40B4-BE49-F238E27FC236}">
                <a16:creationId xmlns:a16="http://schemas.microsoft.com/office/drawing/2014/main" id="{E97A95B0-7711-BF8D-255F-4ED0379880D7}"/>
              </a:ext>
            </a:extLst>
          </p:cNvPr>
          <p:cNvSpPr/>
          <p:nvPr/>
        </p:nvSpPr>
        <p:spPr>
          <a:xfrm flipH="1">
            <a:off x="6775530" y="1975856"/>
            <a:ext cx="4385992" cy="2350015"/>
          </a:xfrm>
          <a:prstGeom prst="wedgeEllipseCallout">
            <a:avLst>
              <a:gd name="adj1" fmla="val 78563"/>
              <a:gd name="adj2" fmla="val 27235"/>
            </a:avLst>
          </a:prstGeom>
          <a:solidFill>
            <a:srgbClr val="00206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4800" b="1" dirty="0">
                <a:solidFill>
                  <a:schemeClr val="bg1"/>
                </a:solidFill>
                <a:cs typeface="Calibri"/>
              </a:rPr>
              <a:t>Bore da!</a:t>
            </a:r>
          </a:p>
        </p:txBody>
      </p:sp>
      <p:sp>
        <p:nvSpPr>
          <p:cNvPr id="4" name="Oval Callout 5">
            <a:extLst>
              <a:ext uri="{FF2B5EF4-FFF2-40B4-BE49-F238E27FC236}">
                <a16:creationId xmlns:a16="http://schemas.microsoft.com/office/drawing/2014/main" id="{56202623-A16A-3C0B-28BE-49F8625868E5}"/>
              </a:ext>
            </a:extLst>
          </p:cNvPr>
          <p:cNvSpPr/>
          <p:nvPr/>
        </p:nvSpPr>
        <p:spPr>
          <a:xfrm>
            <a:off x="1636101" y="726072"/>
            <a:ext cx="2861993" cy="1746166"/>
          </a:xfrm>
          <a:prstGeom prst="wedgeEllipseCallout">
            <a:avLst>
              <a:gd name="adj1" fmla="val 70359"/>
              <a:gd name="adj2" fmla="val 51933"/>
            </a:avLst>
          </a:prstGeom>
          <a:solidFill>
            <a:srgbClr val="00206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4800" b="1" dirty="0" err="1">
                <a:solidFill>
                  <a:schemeClr val="bg1"/>
                </a:solidFill>
                <a:ea typeface="Calibri"/>
                <a:cs typeface="Calibri"/>
              </a:rPr>
              <a:t>Croeso</a:t>
            </a:r>
            <a:r>
              <a:rPr lang="en-US" sz="4800" b="1" dirty="0">
                <a:solidFill>
                  <a:schemeClr val="bg1"/>
                </a:solidFill>
                <a:ea typeface="Calibri"/>
                <a:cs typeface="Calibri"/>
              </a:rPr>
              <a:t> </a:t>
            </a:r>
            <a:r>
              <a:rPr lang="en-US" sz="4800" b="1" dirty="0" err="1">
                <a:solidFill>
                  <a:schemeClr val="bg1"/>
                </a:solidFill>
                <a:ea typeface="Calibri"/>
                <a:cs typeface="Calibri"/>
              </a:rPr>
              <a:t>nôl</a:t>
            </a:r>
            <a:r>
              <a:rPr lang="en-US" sz="4800" b="1" dirty="0">
                <a:solidFill>
                  <a:schemeClr val="bg1"/>
                </a:solidFill>
                <a:ea typeface="Calibri"/>
                <a:cs typeface="Calibri"/>
              </a:rPr>
              <a:t>!</a:t>
            </a:r>
          </a:p>
        </p:txBody>
      </p:sp>
    </p:spTree>
    <p:extLst>
      <p:ext uri="{BB962C8B-B14F-4D97-AF65-F5344CB8AC3E}">
        <p14:creationId xmlns:p14="http://schemas.microsoft.com/office/powerpoint/2010/main" val="2265964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a:extLst>
              <a:ext uri="{FF2B5EF4-FFF2-40B4-BE49-F238E27FC236}">
                <a16:creationId xmlns:a16="http://schemas.microsoft.com/office/drawing/2014/main" id="{99F91711-3EFF-1CF8-2AE5-5D39E0D28C96}"/>
              </a:ext>
            </a:extLst>
          </p:cNvPr>
          <p:cNvSpPr/>
          <p:nvPr/>
        </p:nvSpPr>
        <p:spPr>
          <a:xfrm>
            <a:off x="394542" y="555044"/>
            <a:ext cx="5987961" cy="1649808"/>
          </a:xfrm>
          <a:prstGeom prst="wedgeRoundRectCallout">
            <a:avLst>
              <a:gd name="adj1" fmla="val 74866"/>
              <a:gd name="adj2" fmla="val 56256"/>
              <a:gd name="adj3" fmla="val 16667"/>
            </a:avLst>
          </a:prstGeom>
          <a:solidFill>
            <a:srgbClr val="0070C0"/>
          </a:solidFill>
          <a:ln>
            <a:solidFill>
              <a:srgbClr val="941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5400" dirty="0"/>
              <a:t>Pwy wyt ti?</a:t>
            </a:r>
          </a:p>
        </p:txBody>
      </p:sp>
      <p:pic>
        <p:nvPicPr>
          <p:cNvPr id="5" name="Picture 4">
            <a:extLst>
              <a:ext uri="{FF2B5EF4-FFF2-40B4-BE49-F238E27FC236}">
                <a16:creationId xmlns:a16="http://schemas.microsoft.com/office/drawing/2014/main" id="{398641F2-1CC8-87FB-F101-F35D7E6EAD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pic>
        <p:nvPicPr>
          <p:cNvPr id="3" name="Picture 2">
            <a:extLst>
              <a:ext uri="{FF2B5EF4-FFF2-40B4-BE49-F238E27FC236}">
                <a16:creationId xmlns:a16="http://schemas.microsoft.com/office/drawing/2014/main" id="{B7EEC578-83E9-DBAC-911B-6A94062580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9009" y="900546"/>
            <a:ext cx="4578927" cy="4578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8557264"/>
      </p:ext>
    </p:extLst>
  </p:cSld>
  <p:clrMapOvr>
    <a:masterClrMapping/>
  </p:clrMapOvr>
  <mc:AlternateContent xmlns:mc="http://schemas.openxmlformats.org/markup-compatibility/2006" xmlns:p14="http://schemas.microsoft.com/office/powerpoint/2010/main">
    <mc:Choice Requires="p14">
      <p:transition spd="slow" p14:dur="2000" advTm="55411"/>
    </mc:Choice>
    <mc:Fallback xmlns="">
      <p:transition spd="slow" advTm="5541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E653D4-4274-2AD0-7611-E242D2092D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18B988-8394-0FD1-D69F-7471CC2BBEF8}"/>
              </a:ext>
            </a:extLst>
          </p:cNvPr>
          <p:cNvSpPr>
            <a:spLocks noGrp="1"/>
          </p:cNvSpPr>
          <p:nvPr>
            <p:ph type="title"/>
          </p:nvPr>
        </p:nvSpPr>
        <p:spPr>
          <a:xfrm>
            <a:off x="838200" y="127781"/>
            <a:ext cx="10515600" cy="1325563"/>
          </a:xfrm>
        </p:spPr>
        <p:txBody>
          <a:bodyPr>
            <a:normAutofit/>
          </a:bodyPr>
          <a:lstStyle/>
          <a:p>
            <a:pPr algn="ctr"/>
            <a:r>
              <a:rPr lang="cy-GB" sz="4000" b="1">
                <a:latin typeface="Arial"/>
                <a:cs typeface="Arial"/>
              </a:rPr>
              <a:t>Cwestiwn allweddol...</a:t>
            </a:r>
            <a:endParaRPr lang="cy-GB" sz="4000" b="1">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FBDBE81-2AF7-6354-01BA-012CBBA07151}"/>
              </a:ext>
            </a:extLst>
          </p:cNvPr>
          <p:cNvSpPr txBox="1"/>
          <p:nvPr/>
        </p:nvSpPr>
        <p:spPr>
          <a:xfrm>
            <a:off x="942712" y="1714466"/>
            <a:ext cx="10310446" cy="3693319"/>
          </a:xfrm>
          <a:prstGeom prst="rect">
            <a:avLst/>
          </a:prstGeom>
          <a:solidFill>
            <a:schemeClr val="accent5">
              <a:lumMod val="20000"/>
              <a:lumOff val="80000"/>
            </a:schemeClr>
          </a:solidFill>
          <a:ln>
            <a:solidFill>
              <a:srgbClr val="002060"/>
            </a:solidFill>
          </a:ln>
        </p:spPr>
        <p:txBody>
          <a:bodyPr wrap="square" lIns="91440" tIns="45720" rIns="91440" bIns="45720" rtlCol="0" anchor="t">
            <a:spAutoFit/>
          </a:bodyPr>
          <a:lstStyle/>
          <a:p>
            <a:pPr marL="0" indent="0" algn="ctr">
              <a:lnSpc>
                <a:spcPct val="120000"/>
              </a:lnSpc>
              <a:buNone/>
            </a:pPr>
            <a:r>
              <a:rPr lang="cy-GB" sz="3600" b="1">
                <a:latin typeface="Arial" panose="020B0604020202020204" pitchFamily="34" charset="0"/>
                <a:cs typeface="Arial" panose="020B0604020202020204" pitchFamily="34" charset="0"/>
              </a:rPr>
              <a:t>Beth ydy eich profiad chi o’r Gymraeg?</a:t>
            </a:r>
          </a:p>
          <a:p>
            <a:pPr marL="0" indent="0" algn="ctr">
              <a:lnSpc>
                <a:spcPct val="120000"/>
              </a:lnSpc>
              <a:buNone/>
            </a:pPr>
            <a:r>
              <a:rPr lang="cy-GB" sz="3600" i="1">
                <a:latin typeface="Arial"/>
                <a:cs typeface="Arial"/>
              </a:rPr>
              <a:t>What is your experience of the Welsh language?</a:t>
            </a:r>
          </a:p>
          <a:p>
            <a:pPr marL="0" indent="0" algn="ctr">
              <a:lnSpc>
                <a:spcPct val="120000"/>
              </a:lnSpc>
              <a:buNone/>
            </a:pPr>
            <a:endParaRPr lang="cy-GB" sz="3600" b="1">
              <a:latin typeface="Arial" panose="020B0604020202020204" pitchFamily="34" charset="0"/>
              <a:cs typeface="Arial" panose="020B0604020202020204" pitchFamily="34" charset="0"/>
            </a:endParaRPr>
          </a:p>
          <a:p>
            <a:pPr marL="0" indent="0" algn="ctr">
              <a:lnSpc>
                <a:spcPct val="120000"/>
              </a:lnSpc>
              <a:buNone/>
            </a:pPr>
            <a:r>
              <a:rPr lang="cy-GB" sz="3600" b="1">
                <a:latin typeface="Arial" panose="020B0604020202020204" pitchFamily="34" charset="0"/>
                <a:cs typeface="Arial" panose="020B0604020202020204" pitchFamily="34" charset="0"/>
              </a:rPr>
              <a:t>Trafodwch.</a:t>
            </a:r>
          </a:p>
          <a:p>
            <a:pPr marL="0" indent="0" algn="ctr">
              <a:lnSpc>
                <a:spcPct val="120000"/>
              </a:lnSpc>
              <a:buNone/>
            </a:pPr>
            <a:r>
              <a:rPr lang="cy-GB" sz="3600" i="1">
                <a:latin typeface="Arial"/>
                <a:cs typeface="Arial"/>
              </a:rPr>
              <a:t>Discuss.</a:t>
            </a:r>
          </a:p>
          <a:p>
            <a:endParaRPr lang="cy-GB"/>
          </a:p>
        </p:txBody>
      </p:sp>
      <p:pic>
        <p:nvPicPr>
          <p:cNvPr id="3" name="Picture 2">
            <a:extLst>
              <a:ext uri="{FF2B5EF4-FFF2-40B4-BE49-F238E27FC236}">
                <a16:creationId xmlns:a16="http://schemas.microsoft.com/office/drawing/2014/main" id="{4B7E09F4-3C38-6100-BAB1-22E5DE273B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spTree>
    <p:extLst>
      <p:ext uri="{BB962C8B-B14F-4D97-AF65-F5344CB8AC3E}">
        <p14:creationId xmlns:p14="http://schemas.microsoft.com/office/powerpoint/2010/main" val="3776064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C94B0E2-DE3C-D047-928B-C136539F9425}"/>
              </a:ext>
            </a:extLst>
          </p:cNvPr>
          <p:cNvSpPr txBox="1"/>
          <p:nvPr/>
        </p:nvSpPr>
        <p:spPr>
          <a:xfrm>
            <a:off x="644769" y="333452"/>
            <a:ext cx="4888523" cy="3170099"/>
          </a:xfrm>
          <a:prstGeom prst="rect">
            <a:avLst/>
          </a:prstGeom>
          <a:noFill/>
          <a:ln w="76200">
            <a:solidFill>
              <a:schemeClr val="accent1"/>
            </a:solidFill>
          </a:ln>
        </p:spPr>
        <p:txBody>
          <a:bodyPr wrap="square" rtlCol="0">
            <a:spAutoFit/>
          </a:bodyPr>
          <a:lstStyle/>
          <a:p>
            <a:pPr algn="ctr"/>
            <a:r>
              <a:rPr lang="cy-GB" sz="5000" b="1" dirty="0">
                <a:latin typeface="Arial" panose="020B0604020202020204" pitchFamily="34" charset="0"/>
                <a:cs typeface="Arial" panose="020B0604020202020204" pitchFamily="34" charset="0"/>
              </a:rPr>
              <a:t>Beth </a:t>
            </a:r>
          </a:p>
          <a:p>
            <a:pPr algn="ctr"/>
            <a:r>
              <a:rPr lang="cy-GB" sz="5000" b="1" dirty="0">
                <a:latin typeface="Arial" panose="020B0604020202020204" pitchFamily="34" charset="0"/>
                <a:cs typeface="Arial" panose="020B0604020202020204" pitchFamily="34" charset="0"/>
              </a:rPr>
              <a:t>ydych chi’n ei wybod am Gymru?</a:t>
            </a:r>
          </a:p>
        </p:txBody>
      </p:sp>
      <p:sp>
        <p:nvSpPr>
          <p:cNvPr id="5" name="TextBox 4">
            <a:extLst>
              <a:ext uri="{FF2B5EF4-FFF2-40B4-BE49-F238E27FC236}">
                <a16:creationId xmlns:a16="http://schemas.microsoft.com/office/drawing/2014/main" id="{8A2CB0D0-9982-FD4D-9B5C-E1E39D8A8D17}"/>
              </a:ext>
            </a:extLst>
          </p:cNvPr>
          <p:cNvSpPr txBox="1"/>
          <p:nvPr/>
        </p:nvSpPr>
        <p:spPr>
          <a:xfrm>
            <a:off x="6534017" y="592648"/>
            <a:ext cx="4888523" cy="2400657"/>
          </a:xfrm>
          <a:prstGeom prst="rect">
            <a:avLst/>
          </a:prstGeom>
          <a:noFill/>
          <a:ln w="76200">
            <a:solidFill>
              <a:schemeClr val="accent1"/>
            </a:solidFill>
          </a:ln>
        </p:spPr>
        <p:txBody>
          <a:bodyPr wrap="square" rtlCol="0">
            <a:spAutoFit/>
          </a:bodyPr>
          <a:lstStyle/>
          <a:p>
            <a:pPr algn="ctr"/>
            <a:r>
              <a:rPr lang="cy-GB" sz="5000" b="1" dirty="0">
                <a:latin typeface="Arial" panose="020B0604020202020204" pitchFamily="34" charset="0"/>
                <a:cs typeface="Arial" panose="020B0604020202020204" pitchFamily="34" charset="0"/>
              </a:rPr>
              <a:t>What do you know about Wales?</a:t>
            </a:r>
          </a:p>
        </p:txBody>
      </p:sp>
      <p:pic>
        <p:nvPicPr>
          <p:cNvPr id="6" name="Picture 5">
            <a:extLst>
              <a:ext uri="{FF2B5EF4-FFF2-40B4-BE49-F238E27FC236}">
                <a16:creationId xmlns:a16="http://schemas.microsoft.com/office/drawing/2014/main" id="{209B0BE3-4053-9A46-870D-4E2956EAF6E3}"/>
              </a:ext>
            </a:extLst>
          </p:cNvPr>
          <p:cNvPicPr>
            <a:picLocks noChangeAspect="1"/>
          </p:cNvPicPr>
          <p:nvPr/>
        </p:nvPicPr>
        <p:blipFill rotWithShape="1">
          <a:blip r:embed="rId2"/>
          <a:srcRect l="2989" t="4898" r="3641"/>
          <a:stretch/>
        </p:blipFill>
        <p:spPr>
          <a:xfrm>
            <a:off x="4471936" y="3652412"/>
            <a:ext cx="2978498" cy="2015130"/>
          </a:xfrm>
          <a:prstGeom prst="rect">
            <a:avLst/>
          </a:prstGeom>
        </p:spPr>
      </p:pic>
      <p:pic>
        <p:nvPicPr>
          <p:cNvPr id="3" name="Picture 8">
            <a:extLst>
              <a:ext uri="{FF2B5EF4-FFF2-40B4-BE49-F238E27FC236}">
                <a16:creationId xmlns:a16="http://schemas.microsoft.com/office/drawing/2014/main" id="{33C6ED6E-6B34-E40B-5799-604A0A22D8E2}"/>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6C244F09-9DA6-524D-AC5B-2084C83C627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spTree>
    <p:extLst>
      <p:ext uri="{BB962C8B-B14F-4D97-AF65-F5344CB8AC3E}">
        <p14:creationId xmlns:p14="http://schemas.microsoft.com/office/powerpoint/2010/main" val="34607463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C94B0E2-DE3C-D047-928B-C136539F9425}"/>
              </a:ext>
            </a:extLst>
          </p:cNvPr>
          <p:cNvSpPr txBox="1"/>
          <p:nvPr/>
        </p:nvSpPr>
        <p:spPr>
          <a:xfrm>
            <a:off x="1090246" y="334108"/>
            <a:ext cx="4888523" cy="2862322"/>
          </a:xfrm>
          <a:prstGeom prst="rect">
            <a:avLst/>
          </a:prstGeom>
          <a:noFill/>
          <a:ln w="76200">
            <a:solidFill>
              <a:schemeClr val="accent1"/>
            </a:solidFill>
          </a:ln>
        </p:spPr>
        <p:txBody>
          <a:bodyPr wrap="square" rtlCol="0">
            <a:spAutoFit/>
          </a:bodyPr>
          <a:lstStyle/>
          <a:p>
            <a:pPr algn="ctr"/>
            <a:r>
              <a:rPr lang="cy-GB" sz="6000" b="1" dirty="0">
                <a:latin typeface="Arial" panose="020B0604020202020204" pitchFamily="34" charset="0"/>
                <a:cs typeface="Arial" panose="020B0604020202020204" pitchFamily="34" charset="0"/>
              </a:rPr>
              <a:t>Beth </a:t>
            </a:r>
          </a:p>
          <a:p>
            <a:pPr algn="ctr"/>
            <a:r>
              <a:rPr lang="cy-GB" sz="6000" b="1" dirty="0">
                <a:latin typeface="Arial" panose="020B0604020202020204" pitchFamily="34" charset="0"/>
                <a:cs typeface="Arial" panose="020B0604020202020204" pitchFamily="34" charset="0"/>
              </a:rPr>
              <a:t>ydy Cymreictod?</a:t>
            </a:r>
          </a:p>
        </p:txBody>
      </p:sp>
      <p:sp>
        <p:nvSpPr>
          <p:cNvPr id="5" name="TextBox 4">
            <a:extLst>
              <a:ext uri="{FF2B5EF4-FFF2-40B4-BE49-F238E27FC236}">
                <a16:creationId xmlns:a16="http://schemas.microsoft.com/office/drawing/2014/main" id="{8A2CB0D0-9982-FD4D-9B5C-E1E39D8A8D17}"/>
              </a:ext>
            </a:extLst>
          </p:cNvPr>
          <p:cNvSpPr txBox="1"/>
          <p:nvPr/>
        </p:nvSpPr>
        <p:spPr>
          <a:xfrm>
            <a:off x="6711462" y="334108"/>
            <a:ext cx="4888523" cy="2862322"/>
          </a:xfrm>
          <a:prstGeom prst="rect">
            <a:avLst/>
          </a:prstGeom>
          <a:noFill/>
          <a:ln w="76200">
            <a:solidFill>
              <a:schemeClr val="accent1"/>
            </a:solidFill>
          </a:ln>
        </p:spPr>
        <p:txBody>
          <a:bodyPr wrap="square" rtlCol="0">
            <a:spAutoFit/>
          </a:bodyPr>
          <a:lstStyle/>
          <a:p>
            <a:pPr algn="ctr"/>
            <a:r>
              <a:rPr lang="cy-GB" sz="6000" b="1" dirty="0">
                <a:latin typeface="Arial" panose="020B0604020202020204" pitchFamily="34" charset="0"/>
                <a:cs typeface="Arial" panose="020B0604020202020204" pitchFamily="34" charset="0"/>
              </a:rPr>
              <a:t>What is being Welsh?</a:t>
            </a:r>
          </a:p>
        </p:txBody>
      </p:sp>
      <p:pic>
        <p:nvPicPr>
          <p:cNvPr id="6" name="Picture 5">
            <a:extLst>
              <a:ext uri="{FF2B5EF4-FFF2-40B4-BE49-F238E27FC236}">
                <a16:creationId xmlns:a16="http://schemas.microsoft.com/office/drawing/2014/main" id="{4E66C067-62A5-7A45-A12E-DA56C20222C3}"/>
              </a:ext>
            </a:extLst>
          </p:cNvPr>
          <p:cNvPicPr>
            <a:picLocks noChangeAspect="1"/>
          </p:cNvPicPr>
          <p:nvPr/>
        </p:nvPicPr>
        <p:blipFill rotWithShape="1">
          <a:blip r:embed="rId2"/>
          <a:srcRect l="2989" r="3641"/>
          <a:stretch/>
        </p:blipFill>
        <p:spPr>
          <a:xfrm>
            <a:off x="4593790" y="3196430"/>
            <a:ext cx="3004420" cy="2137342"/>
          </a:xfrm>
          <a:prstGeom prst="rect">
            <a:avLst/>
          </a:prstGeom>
        </p:spPr>
      </p:pic>
      <p:pic>
        <p:nvPicPr>
          <p:cNvPr id="7" name="Picture 6">
            <a:extLst>
              <a:ext uri="{FF2B5EF4-FFF2-40B4-BE49-F238E27FC236}">
                <a16:creationId xmlns:a16="http://schemas.microsoft.com/office/drawing/2014/main" id="{60850E3F-0644-0B7E-7A86-0238C550BA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spTree>
    <p:extLst>
      <p:ext uri="{BB962C8B-B14F-4D97-AF65-F5344CB8AC3E}">
        <p14:creationId xmlns:p14="http://schemas.microsoft.com/office/powerpoint/2010/main" val="83947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4EF405A-DAB9-E7EE-69B7-F2161CE6B550}"/>
              </a:ext>
            </a:extLst>
          </p:cNvPr>
          <p:cNvGraphicFramePr>
            <a:graphicFrameLocks noGrp="1"/>
          </p:cNvGraphicFramePr>
          <p:nvPr/>
        </p:nvGraphicFramePr>
        <p:xfrm>
          <a:off x="207264" y="877824"/>
          <a:ext cx="11740896" cy="5394960"/>
        </p:xfrm>
        <a:graphic>
          <a:graphicData uri="http://schemas.openxmlformats.org/drawingml/2006/table">
            <a:tbl>
              <a:tblPr firstRow="1" bandRow="1">
                <a:tableStyleId>{5C22544A-7EE6-4342-B048-85BDC9FD1C3A}</a:tableStyleId>
              </a:tblPr>
              <a:tblGrid>
                <a:gridCol w="2217165">
                  <a:extLst>
                    <a:ext uri="{9D8B030D-6E8A-4147-A177-3AD203B41FA5}">
                      <a16:colId xmlns:a16="http://schemas.microsoft.com/office/drawing/2014/main" val="3673467739"/>
                    </a:ext>
                  </a:extLst>
                </a:gridCol>
                <a:gridCol w="4724073">
                  <a:extLst>
                    <a:ext uri="{9D8B030D-6E8A-4147-A177-3AD203B41FA5}">
                      <a16:colId xmlns:a16="http://schemas.microsoft.com/office/drawing/2014/main" val="2214881119"/>
                    </a:ext>
                  </a:extLst>
                </a:gridCol>
                <a:gridCol w="4799658">
                  <a:extLst>
                    <a:ext uri="{9D8B030D-6E8A-4147-A177-3AD203B41FA5}">
                      <a16:colId xmlns:a16="http://schemas.microsoft.com/office/drawing/2014/main" val="2806615191"/>
                    </a:ext>
                  </a:extLst>
                </a:gridCol>
              </a:tblGrid>
              <a:tr h="649224">
                <a:tc>
                  <a:txBody>
                    <a:bodyPr/>
                    <a:lstStyle/>
                    <a:p>
                      <a:r>
                        <a:rPr lang="en-US" sz="2400" b="0" dirty="0">
                          <a:solidFill>
                            <a:schemeClr val="tx1"/>
                          </a:solidFill>
                          <a:latin typeface="Arial" panose="020B0604020202020204" pitchFamily="34" charset="0"/>
                          <a:cs typeface="Arial" panose="020B0604020202020204" pitchFamily="34" charset="0"/>
                        </a:rPr>
                        <a:t>1000 CC / BC</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a:solidFill>
                            <a:schemeClr val="tx1"/>
                          </a:solidFill>
                          <a:latin typeface="Arial"/>
                          <a:cs typeface="Arial"/>
                        </a:rPr>
                        <a:t>Roedd ieithoedd Celtaidd yn Ewrop cyn Crist.</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panose="020B0604020202020204" pitchFamily="34" charset="0"/>
                          <a:cs typeface="Arial" panose="020B0604020202020204" pitchFamily="34" charset="0"/>
                        </a:rPr>
                        <a:t>Celtic languages were found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1737182768"/>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6ed </a:t>
                      </a:r>
                      <a:r>
                        <a:rPr lang="en-US" sz="2400" b="0" dirty="0" err="1">
                          <a:solidFill>
                            <a:schemeClr val="tx1"/>
                          </a:solidFill>
                          <a:latin typeface="Arial" panose="020B0604020202020204" pitchFamily="34" charset="0"/>
                          <a:cs typeface="Arial" panose="020B0604020202020204" pitchFamily="34" charset="0"/>
                        </a:rPr>
                        <a:t>ganrif</a:t>
                      </a:r>
                      <a:r>
                        <a:rPr lang="en-US" sz="2400" b="0" dirty="0">
                          <a:solidFill>
                            <a:schemeClr val="tx1"/>
                          </a:solidFill>
                          <a:latin typeface="Arial" panose="020B0604020202020204" pitchFamily="34" charset="0"/>
                          <a:cs typeface="Arial" panose="020B0604020202020204" pitchFamily="34" charset="0"/>
                        </a:rPr>
                        <a:t> / century</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a:solidFill>
                            <a:schemeClr val="tx1"/>
                          </a:solidFill>
                          <a:latin typeface="Arial"/>
                          <a:cs typeface="Arial"/>
                        </a:rPr>
                        <a:t>Aneirin a Taliesin yn barddoni gan ddefnyddio’r hen Gymraeg.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panose="020B0604020202020204" pitchFamily="34" charset="0"/>
                          <a:cs typeface="Arial" panose="020B0604020202020204" pitchFamily="34" charset="0"/>
                        </a:rPr>
                        <a:t>Aneirin a Taliesin writing poetry in old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3007750586"/>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1250</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a:solidFill>
                            <a:schemeClr val="tx1"/>
                          </a:solidFill>
                          <a:latin typeface="Arial"/>
                          <a:cs typeface="Arial"/>
                        </a:rPr>
                        <a:t>Llyfr Du Caerfyrddin</a:t>
                      </a:r>
                    </a:p>
                    <a:p>
                      <a:r>
                        <a:rPr lang="cy-GB" sz="1800" b="0" noProof="0">
                          <a:solidFill>
                            <a:schemeClr val="tx1"/>
                          </a:solidFill>
                          <a:latin typeface="Arial"/>
                          <a:cs typeface="Arial"/>
                        </a:rPr>
                        <a:t>Llawysgrifau pwysig yn y Gymraeg sy’n cynnwys cerddi, straeon a chwedlau.</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panose="020B0604020202020204" pitchFamily="34" charset="0"/>
                          <a:cs typeface="Arial" panose="020B0604020202020204" pitchFamily="34" charset="0"/>
                        </a:rPr>
                        <a:t>Black Book of Carmarthen</a:t>
                      </a:r>
                    </a:p>
                    <a:p>
                      <a:r>
                        <a:rPr lang="en-US" sz="1800" b="0" i="0" dirty="0">
                          <a:solidFill>
                            <a:schemeClr val="tx1"/>
                          </a:solidFill>
                          <a:latin typeface="Arial" panose="020B0604020202020204" pitchFamily="34" charset="0"/>
                          <a:cs typeface="Arial" panose="020B0604020202020204" pitchFamily="34" charset="0"/>
                        </a:rPr>
                        <a:t>Important manuscripts in the Welsh language including a collection of poems, stories and legends.</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2470028874"/>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1300</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a:solidFill>
                            <a:schemeClr val="tx1"/>
                          </a:solidFill>
                          <a:latin typeface="Arial"/>
                          <a:cs typeface="Arial"/>
                        </a:rPr>
                        <a:t>Dafydd ap Gwilym, un o feirdd enwocaf Cymru yn barddoni.</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a:cs typeface="Arial"/>
                        </a:rPr>
                        <a:t>Dafydd ap Gwilym, one of Wales’ most important poets was writing in Wales.</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298510743"/>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1535 a 1542</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a:solidFill>
                            <a:schemeClr val="tx1"/>
                          </a:solidFill>
                          <a:latin typeface="Arial"/>
                          <a:cs typeface="Arial"/>
                        </a:rPr>
                        <a:t>Y Deddfau Uno</a:t>
                      </a:r>
                    </a:p>
                    <a:p>
                      <a:r>
                        <a:rPr lang="cy-GB" sz="1800" b="0" noProof="0">
                          <a:solidFill>
                            <a:schemeClr val="tx1"/>
                          </a:solidFill>
                          <a:latin typeface="Arial"/>
                          <a:cs typeface="Arial"/>
                        </a:rPr>
                        <a:t>Brenin </a:t>
                      </a:r>
                      <a:r>
                        <a:rPr lang="cy-GB" sz="1800" b="0" noProof="0" err="1">
                          <a:solidFill>
                            <a:schemeClr val="tx1"/>
                          </a:solidFill>
                          <a:latin typeface="Arial"/>
                          <a:cs typeface="Arial"/>
                        </a:rPr>
                        <a:t>Harri’r</a:t>
                      </a:r>
                      <a:r>
                        <a:rPr lang="cy-GB" sz="1800" b="0" noProof="0">
                          <a:solidFill>
                            <a:schemeClr val="tx1"/>
                          </a:solidFill>
                          <a:latin typeface="Arial"/>
                          <a:cs typeface="Arial"/>
                        </a:rPr>
                        <a:t> VIII yn cyflwyno deddfau oedd yn atal defnyddio’r Gymraeg mewn unrhyw sefyllfa ffurfiol.</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panose="020B0604020202020204" pitchFamily="34" charset="0"/>
                          <a:cs typeface="Arial" panose="020B0604020202020204" pitchFamily="34" charset="0"/>
                        </a:rPr>
                        <a:t>The Acts of Union</a:t>
                      </a:r>
                    </a:p>
                    <a:p>
                      <a:r>
                        <a:rPr lang="en-US" sz="1800" b="0" i="0" dirty="0">
                          <a:solidFill>
                            <a:schemeClr val="tx1"/>
                          </a:solidFill>
                          <a:latin typeface="Arial" panose="020B0604020202020204" pitchFamily="34" charset="0"/>
                          <a:cs typeface="Arial" panose="020B0604020202020204" pitchFamily="34" charset="0"/>
                        </a:rPr>
                        <a:t>King Henry VIII passed laws which removed the right to use Welsh in any official way.</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1729720241"/>
                  </a:ext>
                </a:extLst>
              </a:tr>
            </a:tbl>
          </a:graphicData>
        </a:graphic>
      </p:graphicFrame>
      <p:sp>
        <p:nvSpPr>
          <p:cNvPr id="7" name="TextBox 6">
            <a:extLst>
              <a:ext uri="{FF2B5EF4-FFF2-40B4-BE49-F238E27FC236}">
                <a16:creationId xmlns:a16="http://schemas.microsoft.com/office/drawing/2014/main" id="{85878455-EE6C-A2D6-6D58-5EC37182F27D}"/>
              </a:ext>
            </a:extLst>
          </p:cNvPr>
          <p:cNvSpPr txBox="1"/>
          <p:nvPr/>
        </p:nvSpPr>
        <p:spPr>
          <a:xfrm>
            <a:off x="1962912" y="182880"/>
            <a:ext cx="7985760" cy="523220"/>
          </a:xfrm>
          <a:prstGeom prst="rect">
            <a:avLst/>
          </a:prstGeom>
          <a:noFill/>
        </p:spPr>
        <p:txBody>
          <a:bodyPr wrap="square" rtlCol="0">
            <a:spAutoFit/>
          </a:bodyPr>
          <a:lstStyle/>
          <a:p>
            <a:pPr algn="ctr"/>
            <a:r>
              <a:rPr lang="en-US" sz="2800" b="1" dirty="0" err="1"/>
              <a:t>Crynodeb</a:t>
            </a:r>
            <a:r>
              <a:rPr lang="en-US" sz="2800" b="1" dirty="0"/>
              <a:t> o </a:t>
            </a:r>
            <a:r>
              <a:rPr lang="en-US" sz="2800" b="1" dirty="0" err="1"/>
              <a:t>hanes</a:t>
            </a:r>
            <a:r>
              <a:rPr lang="en-US" sz="2800" b="1" dirty="0"/>
              <a:t> </a:t>
            </a:r>
            <a:r>
              <a:rPr lang="en-US" sz="2800" b="1" dirty="0" err="1"/>
              <a:t>ein</a:t>
            </a:r>
            <a:r>
              <a:rPr lang="en-US" sz="2800" b="1" dirty="0"/>
              <a:t> </a:t>
            </a:r>
            <a:r>
              <a:rPr lang="en-US" sz="2800" b="1" dirty="0" err="1"/>
              <a:t>hiaith</a:t>
            </a:r>
            <a:r>
              <a:rPr lang="en-US" sz="2800" b="1" dirty="0"/>
              <a:t> </a:t>
            </a:r>
          </a:p>
        </p:txBody>
      </p:sp>
    </p:spTree>
    <p:extLst>
      <p:ext uri="{BB962C8B-B14F-4D97-AF65-F5344CB8AC3E}">
        <p14:creationId xmlns:p14="http://schemas.microsoft.com/office/powerpoint/2010/main" val="18984717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4EF405A-DAB9-E7EE-69B7-F2161CE6B550}"/>
              </a:ext>
            </a:extLst>
          </p:cNvPr>
          <p:cNvGraphicFramePr>
            <a:graphicFrameLocks noGrp="1"/>
          </p:cNvGraphicFramePr>
          <p:nvPr>
            <p:extLst>
              <p:ext uri="{D42A27DB-BD31-4B8C-83A1-F6EECF244321}">
                <p14:modId xmlns:p14="http://schemas.microsoft.com/office/powerpoint/2010/main" val="4180381162"/>
              </p:ext>
            </p:extLst>
          </p:nvPr>
        </p:nvGraphicFramePr>
        <p:xfrm>
          <a:off x="484910" y="190223"/>
          <a:ext cx="11439975" cy="6477554"/>
        </p:xfrm>
        <a:graphic>
          <a:graphicData uri="http://schemas.openxmlformats.org/drawingml/2006/table">
            <a:tbl>
              <a:tblPr firstRow="1" bandRow="1">
                <a:tableStyleId>{5C22544A-7EE6-4342-B048-85BDC9FD1C3A}</a:tableStyleId>
              </a:tblPr>
              <a:tblGrid>
                <a:gridCol w="1916244">
                  <a:extLst>
                    <a:ext uri="{9D8B030D-6E8A-4147-A177-3AD203B41FA5}">
                      <a16:colId xmlns:a16="http://schemas.microsoft.com/office/drawing/2014/main" val="3673467739"/>
                    </a:ext>
                  </a:extLst>
                </a:gridCol>
                <a:gridCol w="4724073">
                  <a:extLst>
                    <a:ext uri="{9D8B030D-6E8A-4147-A177-3AD203B41FA5}">
                      <a16:colId xmlns:a16="http://schemas.microsoft.com/office/drawing/2014/main" val="2214881119"/>
                    </a:ext>
                  </a:extLst>
                </a:gridCol>
                <a:gridCol w="4799658">
                  <a:extLst>
                    <a:ext uri="{9D8B030D-6E8A-4147-A177-3AD203B41FA5}">
                      <a16:colId xmlns:a16="http://schemas.microsoft.com/office/drawing/2014/main" val="2806615191"/>
                    </a:ext>
                  </a:extLst>
                </a:gridCol>
              </a:tblGrid>
              <a:tr h="899714">
                <a:tc>
                  <a:txBody>
                    <a:bodyPr/>
                    <a:lstStyle/>
                    <a:p>
                      <a:r>
                        <a:rPr lang="en-US" sz="2400" b="0" dirty="0">
                          <a:solidFill>
                            <a:schemeClr val="tx1"/>
                          </a:solidFill>
                          <a:latin typeface="Arial" panose="020B0604020202020204" pitchFamily="34" charset="0"/>
                          <a:cs typeface="Arial" panose="020B0604020202020204" pitchFamily="34" charset="0"/>
                        </a:rPr>
                        <a:t>1546</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a:solidFill>
                            <a:schemeClr val="tx1"/>
                          </a:solidFill>
                          <a:latin typeface="Arial"/>
                          <a:cs typeface="Arial"/>
                        </a:rPr>
                        <a:t>Cyhoeddi’r llyfr cyntaf yn y Gymraeg – Yn y Llyfr Hwn.</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panose="020B0604020202020204" pitchFamily="34" charset="0"/>
                          <a:cs typeface="Arial" panose="020B0604020202020204" pitchFamily="34" charset="0"/>
                        </a:rPr>
                        <a:t>The first Welsh book was published – Yn y </a:t>
                      </a:r>
                      <a:r>
                        <a:rPr lang="en-US" sz="2400" b="0" i="0" dirty="0" err="1">
                          <a:solidFill>
                            <a:schemeClr val="tx1"/>
                          </a:solidFill>
                          <a:latin typeface="Arial" panose="020B0604020202020204" pitchFamily="34" charset="0"/>
                          <a:cs typeface="Arial" panose="020B0604020202020204" pitchFamily="34" charset="0"/>
                        </a:rPr>
                        <a:t>Llyfr</a:t>
                      </a:r>
                      <a:r>
                        <a:rPr lang="en-US" sz="2400" b="0" i="0" dirty="0">
                          <a:solidFill>
                            <a:schemeClr val="tx1"/>
                          </a:solidFill>
                          <a:latin typeface="Arial" panose="020B0604020202020204" pitchFamily="34" charset="0"/>
                          <a:cs typeface="Arial" panose="020B0604020202020204" pitchFamily="34" charset="0"/>
                        </a:rPr>
                        <a:t> </a:t>
                      </a:r>
                      <a:r>
                        <a:rPr lang="en-US" sz="2400" b="0" i="0" dirty="0" err="1">
                          <a:solidFill>
                            <a:schemeClr val="tx1"/>
                          </a:solidFill>
                          <a:latin typeface="Arial" panose="020B0604020202020204" pitchFamily="34" charset="0"/>
                          <a:cs typeface="Arial" panose="020B0604020202020204" pitchFamily="34" charset="0"/>
                        </a:rPr>
                        <a:t>Hwn</a:t>
                      </a:r>
                      <a:r>
                        <a:rPr lang="en-US" sz="2400" b="0" i="0" dirty="0">
                          <a:solidFill>
                            <a:schemeClr val="tx1"/>
                          </a:solidFill>
                          <a:latin typeface="Arial" panose="020B0604020202020204" pitchFamily="34" charset="0"/>
                          <a:cs typeface="Arial" panose="020B0604020202020204" pitchFamily="34" charset="0"/>
                        </a:rPr>
                        <a:t>.</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1737182768"/>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1588</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a:solidFill>
                            <a:schemeClr val="tx1"/>
                          </a:solidFill>
                          <a:latin typeface="Arial"/>
                          <a:cs typeface="Arial"/>
                        </a:rPr>
                        <a:t>Yr Esgob William Morgan yn cyfieithu’r Beibl i’r Gymraeg. Carreg filltir bwysig.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panose="020B0604020202020204" pitchFamily="34" charset="0"/>
                          <a:cs typeface="Arial" panose="020B0604020202020204" pitchFamily="34" charset="0"/>
                        </a:rPr>
                        <a:t>Bishop William Morgan translates the Bible into Welsh.  This is an important milestone.</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3007750586"/>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1731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dirty="0">
                          <a:solidFill>
                            <a:schemeClr val="tx1"/>
                          </a:solidFill>
                          <a:latin typeface="Arial"/>
                          <a:cs typeface="Arial"/>
                        </a:rPr>
                        <a:t>Ysgolion </a:t>
                      </a:r>
                      <a:r>
                        <a:rPr lang="cy-GB" sz="2400" b="0" noProof="0" dirty="0" err="1">
                          <a:solidFill>
                            <a:schemeClr val="tx1"/>
                          </a:solidFill>
                          <a:latin typeface="Arial"/>
                          <a:cs typeface="Arial"/>
                        </a:rPr>
                        <a:t>Cylchynnol</a:t>
                      </a:r>
                      <a:r>
                        <a:rPr lang="cy-GB" sz="2400" b="0" noProof="0" dirty="0">
                          <a:solidFill>
                            <a:schemeClr val="tx1"/>
                          </a:solidFill>
                          <a:latin typeface="Arial"/>
                          <a:cs typeface="Arial"/>
                        </a:rPr>
                        <a:t> Griffith Jones, Llanddowror</a:t>
                      </a:r>
                    </a:p>
                    <a:p>
                      <a:r>
                        <a:rPr lang="cy-GB" sz="1800" b="0" noProof="0" dirty="0">
                          <a:solidFill>
                            <a:schemeClr val="tx1"/>
                          </a:solidFill>
                          <a:latin typeface="Arial"/>
                          <a:cs typeface="Arial"/>
                        </a:rPr>
                        <a:t>Dysgwyd dros hanner o boblogaeth Cymru i ddarllen.</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panose="020B0604020202020204" pitchFamily="34" charset="0"/>
                          <a:cs typeface="Arial" panose="020B0604020202020204" pitchFamily="34" charset="0"/>
                        </a:rPr>
                        <a:t>Griffith Jones, </a:t>
                      </a:r>
                      <a:r>
                        <a:rPr lang="en-US" sz="2400" b="0" i="0" dirty="0" err="1">
                          <a:solidFill>
                            <a:schemeClr val="tx1"/>
                          </a:solidFill>
                          <a:latin typeface="Arial" panose="020B0604020202020204" pitchFamily="34" charset="0"/>
                          <a:cs typeface="Arial" panose="020B0604020202020204" pitchFamily="34" charset="0"/>
                        </a:rPr>
                        <a:t>Llanddowror</a:t>
                      </a:r>
                      <a:r>
                        <a:rPr lang="en-US" sz="2400" b="0" i="0" dirty="0">
                          <a:solidFill>
                            <a:schemeClr val="tx1"/>
                          </a:solidFill>
                          <a:latin typeface="Arial" panose="020B0604020202020204" pitchFamily="34" charset="0"/>
                          <a:cs typeface="Arial" panose="020B0604020202020204" pitchFamily="34" charset="0"/>
                        </a:rPr>
                        <a:t>, Circulating Schools</a:t>
                      </a:r>
                    </a:p>
                    <a:p>
                      <a:r>
                        <a:rPr lang="en-US" sz="1800" b="0" i="0" dirty="0">
                          <a:solidFill>
                            <a:schemeClr val="tx1"/>
                          </a:solidFill>
                          <a:latin typeface="Arial" panose="020B0604020202020204" pitchFamily="34" charset="0"/>
                          <a:cs typeface="Arial" panose="020B0604020202020204" pitchFamily="34" charset="0"/>
                        </a:rPr>
                        <a:t>Where over half the population of Wales were taught to read.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2470028874"/>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1792</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dirty="0">
                          <a:solidFill>
                            <a:schemeClr val="tx1"/>
                          </a:solidFill>
                          <a:latin typeface="Arial"/>
                          <a:cs typeface="Arial"/>
                        </a:rPr>
                        <a:t>Ffurfiwyd “Gorsedd y beirdd Ynys Prydain” ar </a:t>
                      </a:r>
                      <a:r>
                        <a:rPr lang="cy-GB" sz="2400" b="0" noProof="0" dirty="0" err="1">
                          <a:solidFill>
                            <a:schemeClr val="tx1"/>
                          </a:solidFill>
                          <a:latin typeface="Arial"/>
                          <a:cs typeface="Arial"/>
                        </a:rPr>
                        <a:t>Fryn</a:t>
                      </a:r>
                      <a:r>
                        <a:rPr lang="cy-GB" sz="2400" b="0" noProof="0" dirty="0">
                          <a:solidFill>
                            <a:schemeClr val="tx1"/>
                          </a:solidFill>
                          <a:latin typeface="Arial"/>
                          <a:cs typeface="Arial"/>
                        </a:rPr>
                        <a:t> Briallu yn Llundain.</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panose="020B0604020202020204" pitchFamily="34" charset="0"/>
                          <a:cs typeface="Arial" panose="020B0604020202020204" pitchFamily="34" charset="0"/>
                        </a:rPr>
                        <a:t>“Gorsedd of the Bards of the Isle of Britain” was established on Primrose Hill in London.</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298510743"/>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1847</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dirty="0">
                          <a:solidFill>
                            <a:schemeClr val="tx1"/>
                          </a:solidFill>
                          <a:latin typeface="Arial"/>
                          <a:cs typeface="Arial"/>
                        </a:rPr>
                        <a:t>Brad y Llyfrau Gleision</a:t>
                      </a:r>
                    </a:p>
                    <a:p>
                      <a:r>
                        <a:rPr lang="cy-GB" sz="1800" b="0" noProof="0" dirty="0">
                          <a:solidFill>
                            <a:schemeClr val="tx1"/>
                          </a:solidFill>
                          <a:latin typeface="Arial"/>
                          <a:cs typeface="Arial"/>
                        </a:rPr>
                        <a:t>Daeth tri bargyfreithiwr o Loegr i adolygu  addysg yng Nghymru.  Dyma adroddiad negyddol gafodd effaith andwyol ar yr iaith Gymraeg. Dyfodiad y “Welsh Not”.</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panose="020B0604020202020204" pitchFamily="34" charset="0"/>
                          <a:cs typeface="Arial" panose="020B0604020202020204" pitchFamily="34" charset="0"/>
                        </a:rPr>
                        <a:t>Treachery of the Blue Books</a:t>
                      </a:r>
                    </a:p>
                    <a:p>
                      <a:r>
                        <a:rPr lang="en-US" sz="1800" b="0" i="0" dirty="0">
                          <a:solidFill>
                            <a:schemeClr val="tx1"/>
                          </a:solidFill>
                          <a:latin typeface="Arial" panose="020B0604020202020204" pitchFamily="34" charset="0"/>
                          <a:cs typeface="Arial" panose="020B0604020202020204" pitchFamily="34" charset="0"/>
                        </a:rPr>
                        <a:t>Three English speaking barristers were appointed to look at the state of education in Wales.  Their report was detrimental for the Welsh language. The “Welsh Not” was implicated.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1729720241"/>
                  </a:ext>
                </a:extLst>
              </a:tr>
            </a:tbl>
          </a:graphicData>
        </a:graphic>
      </p:graphicFrame>
    </p:spTree>
    <p:extLst>
      <p:ext uri="{BB962C8B-B14F-4D97-AF65-F5344CB8AC3E}">
        <p14:creationId xmlns:p14="http://schemas.microsoft.com/office/powerpoint/2010/main" val="3504857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several reports&#10;&#10;Description automatically generated">
            <a:extLst>
              <a:ext uri="{FF2B5EF4-FFF2-40B4-BE49-F238E27FC236}">
                <a16:creationId xmlns:a16="http://schemas.microsoft.com/office/drawing/2014/main" id="{D2F62E61-92D6-5A47-57FC-DFF2B15146D9}"/>
              </a:ext>
            </a:extLst>
          </p:cNvPr>
          <p:cNvPicPr>
            <a:picLocks noChangeAspect="1"/>
          </p:cNvPicPr>
          <p:nvPr/>
        </p:nvPicPr>
        <p:blipFill rotWithShape="1">
          <a:blip r:embed="rId2"/>
          <a:srcRect l="13455" r="4413" b="-1"/>
          <a:stretch/>
        </p:blipFill>
        <p:spPr>
          <a:xfrm>
            <a:off x="2522356" y="10"/>
            <a:ext cx="9669642" cy="6857990"/>
          </a:xfrm>
          <a:prstGeom prst="rect">
            <a:avLst/>
          </a:prstGeom>
        </p:spPr>
      </p:pic>
      <p:sp>
        <p:nvSpPr>
          <p:cNvPr id="2" name="TextBox 1">
            <a:extLst>
              <a:ext uri="{FF2B5EF4-FFF2-40B4-BE49-F238E27FC236}">
                <a16:creationId xmlns:a16="http://schemas.microsoft.com/office/drawing/2014/main" id="{8DA84D12-E160-7115-1815-92AAD939C943}"/>
              </a:ext>
            </a:extLst>
          </p:cNvPr>
          <p:cNvSpPr txBox="1"/>
          <p:nvPr/>
        </p:nvSpPr>
        <p:spPr>
          <a:xfrm>
            <a:off x="366712" y="262500"/>
            <a:ext cx="5276851" cy="586683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3600" dirty="0"/>
          </a:p>
          <a:p>
            <a:pPr>
              <a:lnSpc>
                <a:spcPct val="90000"/>
              </a:lnSpc>
              <a:spcAft>
                <a:spcPts val="600"/>
              </a:spcAft>
            </a:pPr>
            <a:r>
              <a:rPr lang="en-US" sz="3600" dirty="0"/>
              <a:t>“The Welsh language is a vast drawback to Wales, and a manifold barrier to the moral progress and commercial prosperity of the people.  It is not easy to over-estimate its evil effects.”</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err="1"/>
              <a:t>Adroddiad</a:t>
            </a:r>
            <a:r>
              <a:rPr lang="en-US" sz="2000" dirty="0"/>
              <a:t> </a:t>
            </a:r>
            <a:r>
              <a:rPr lang="en-US" sz="2000" dirty="0" err="1"/>
              <a:t>Addysg</a:t>
            </a:r>
            <a:r>
              <a:rPr lang="en-US" sz="2000" dirty="0"/>
              <a:t> 1847 / Education Report 1847</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4220715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4EF405A-DAB9-E7EE-69B7-F2161CE6B550}"/>
              </a:ext>
            </a:extLst>
          </p:cNvPr>
          <p:cNvGraphicFramePr>
            <a:graphicFrameLocks noGrp="1"/>
          </p:cNvGraphicFramePr>
          <p:nvPr>
            <p:extLst>
              <p:ext uri="{D42A27DB-BD31-4B8C-83A1-F6EECF244321}">
                <p14:modId xmlns:p14="http://schemas.microsoft.com/office/powerpoint/2010/main" val="3207596117"/>
              </p:ext>
            </p:extLst>
          </p:nvPr>
        </p:nvGraphicFramePr>
        <p:xfrm>
          <a:off x="225552" y="622346"/>
          <a:ext cx="11740896" cy="5866846"/>
        </p:xfrm>
        <a:graphic>
          <a:graphicData uri="http://schemas.openxmlformats.org/drawingml/2006/table">
            <a:tbl>
              <a:tblPr firstRow="1" bandRow="1">
                <a:tableStyleId>{5C22544A-7EE6-4342-B048-85BDC9FD1C3A}</a:tableStyleId>
              </a:tblPr>
              <a:tblGrid>
                <a:gridCol w="2217165">
                  <a:extLst>
                    <a:ext uri="{9D8B030D-6E8A-4147-A177-3AD203B41FA5}">
                      <a16:colId xmlns:a16="http://schemas.microsoft.com/office/drawing/2014/main" val="3673467739"/>
                    </a:ext>
                  </a:extLst>
                </a:gridCol>
                <a:gridCol w="4724073">
                  <a:extLst>
                    <a:ext uri="{9D8B030D-6E8A-4147-A177-3AD203B41FA5}">
                      <a16:colId xmlns:a16="http://schemas.microsoft.com/office/drawing/2014/main" val="2214881119"/>
                    </a:ext>
                  </a:extLst>
                </a:gridCol>
                <a:gridCol w="4799658">
                  <a:extLst>
                    <a:ext uri="{9D8B030D-6E8A-4147-A177-3AD203B41FA5}">
                      <a16:colId xmlns:a16="http://schemas.microsoft.com/office/drawing/2014/main" val="2806615191"/>
                    </a:ext>
                  </a:extLst>
                </a:gridCol>
              </a:tblGrid>
              <a:tr h="1276558">
                <a:tc>
                  <a:txBody>
                    <a:bodyPr/>
                    <a:lstStyle/>
                    <a:p>
                      <a:r>
                        <a:rPr lang="en-US" sz="2400" b="0" dirty="0">
                          <a:solidFill>
                            <a:schemeClr val="tx1"/>
                          </a:solidFill>
                          <a:latin typeface="Arial" panose="020B0604020202020204" pitchFamily="34" charset="0"/>
                          <a:cs typeface="Arial" panose="020B0604020202020204" pitchFamily="34" charset="0"/>
                        </a:rPr>
                        <a:t>1865</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dirty="0">
                          <a:solidFill>
                            <a:schemeClr val="tx1"/>
                          </a:solidFill>
                          <a:latin typeface="Arial"/>
                          <a:cs typeface="Arial"/>
                        </a:rPr>
                        <a:t>Michael D Jones</a:t>
                      </a:r>
                    </a:p>
                    <a:p>
                      <a:r>
                        <a:rPr lang="cy-GB" sz="2000" b="0" noProof="0" dirty="0">
                          <a:solidFill>
                            <a:schemeClr val="tx1"/>
                          </a:solidFill>
                          <a:latin typeface="Arial"/>
                          <a:cs typeface="Arial"/>
                        </a:rPr>
                        <a:t>“Y Wladfa” yn cael ei ffurfio ym Mhatagonia.</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panose="020B0604020202020204" pitchFamily="34" charset="0"/>
                          <a:cs typeface="Arial" panose="020B0604020202020204" pitchFamily="34" charset="0"/>
                        </a:rPr>
                        <a:t>Michael D Jones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b="0" i="0" dirty="0">
                          <a:solidFill>
                            <a:schemeClr val="tx1"/>
                          </a:solidFill>
                          <a:latin typeface="Arial" panose="020B0604020202020204" pitchFamily="34" charset="0"/>
                          <a:cs typeface="Arial" panose="020B0604020202020204" pitchFamily="34" charset="0"/>
                        </a:rPr>
                        <a:t>Welsh settlement was formed in Patagonia</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1737182768"/>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1893</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a:solidFill>
                            <a:schemeClr val="tx1"/>
                          </a:solidFill>
                          <a:latin typeface="Arial"/>
                          <a:cs typeface="Arial"/>
                        </a:rPr>
                        <a:t>Sefydlu Prifysgol Cymru</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panose="020B0604020202020204" pitchFamily="34" charset="0"/>
                          <a:cs typeface="Arial" panose="020B0604020202020204" pitchFamily="34" charset="0"/>
                        </a:rPr>
                        <a:t>University of Wales is established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3007750586"/>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1901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r>
                        <a:rPr lang="cy-GB" sz="2400" b="0" noProof="0" err="1">
                          <a:solidFill>
                            <a:schemeClr val="tx1"/>
                          </a:solidFill>
                          <a:latin typeface="Arial"/>
                          <a:cs typeface="Arial"/>
                        </a:rPr>
                        <a:t>Sensws</a:t>
                      </a:r>
                      <a:r>
                        <a:rPr lang="cy-GB" sz="2400" b="0" noProof="0">
                          <a:solidFill>
                            <a:schemeClr val="tx1"/>
                          </a:solidFill>
                          <a:latin typeface="Arial"/>
                          <a:cs typeface="Arial"/>
                        </a:rPr>
                        <a:t>: 43.5%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r>
                        <a:rPr lang="en-US" sz="2400" b="0" i="0" dirty="0">
                          <a:solidFill>
                            <a:schemeClr val="tx1"/>
                          </a:solidFill>
                          <a:latin typeface="Arial" panose="020B0604020202020204" pitchFamily="34" charset="0"/>
                          <a:cs typeface="Arial" panose="020B0604020202020204" pitchFamily="34" charset="0"/>
                        </a:rPr>
                        <a:t>Census: 43.5%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470028874"/>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1914 - 1918</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dirty="0">
                          <a:solidFill>
                            <a:schemeClr val="tx1"/>
                          </a:solidFill>
                          <a:latin typeface="Arial"/>
                          <a:cs typeface="Arial"/>
                        </a:rPr>
                        <a:t>Rhyfel Byd Cyntaf</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panose="020B0604020202020204" pitchFamily="34" charset="0"/>
                          <a:cs typeface="Arial" panose="020B0604020202020204" pitchFamily="34" charset="0"/>
                        </a:rPr>
                        <a:t>First World War</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298510743"/>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1921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err="1">
                          <a:solidFill>
                            <a:schemeClr val="tx1"/>
                          </a:solidFill>
                          <a:latin typeface="Arial"/>
                          <a:cs typeface="Arial"/>
                        </a:rPr>
                        <a:t>Sensws</a:t>
                      </a:r>
                      <a:r>
                        <a:rPr lang="cy-GB" sz="2400" b="0" noProof="0" dirty="0">
                          <a:solidFill>
                            <a:schemeClr val="tx1"/>
                          </a:solidFill>
                          <a:latin typeface="Arial"/>
                          <a:cs typeface="Arial"/>
                        </a:rPr>
                        <a:t>: 37.1%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chemeClr val="tx1"/>
                          </a:solidFill>
                          <a:latin typeface="Arial" panose="020B0604020202020204" pitchFamily="34" charset="0"/>
                          <a:cs typeface="Arial" panose="020B0604020202020204" pitchFamily="34" charset="0"/>
                        </a:rPr>
                        <a:t>Census: 37.1%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729720241"/>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1922</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a:solidFill>
                            <a:schemeClr val="tx1"/>
                          </a:solidFill>
                          <a:latin typeface="Arial"/>
                          <a:cs typeface="Arial"/>
                        </a:rPr>
                        <a:t>Sefydlu Urdd Gobaith Cymru.</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err="1">
                          <a:solidFill>
                            <a:schemeClr val="tx1"/>
                          </a:solidFill>
                          <a:latin typeface="Arial" panose="020B0604020202020204" pitchFamily="34" charset="0"/>
                          <a:cs typeface="Arial" panose="020B0604020202020204" pitchFamily="34" charset="0"/>
                        </a:rPr>
                        <a:t>Urdd</a:t>
                      </a:r>
                      <a:r>
                        <a:rPr lang="en-US" sz="2400" b="0" i="0" dirty="0">
                          <a:solidFill>
                            <a:schemeClr val="tx1"/>
                          </a:solidFill>
                          <a:latin typeface="Arial" panose="020B0604020202020204" pitchFamily="34" charset="0"/>
                          <a:cs typeface="Arial" panose="020B0604020202020204" pitchFamily="34" charset="0"/>
                        </a:rPr>
                        <a:t> </a:t>
                      </a:r>
                      <a:r>
                        <a:rPr lang="en-US" sz="2400" b="0" i="0" dirty="0" err="1">
                          <a:solidFill>
                            <a:schemeClr val="tx1"/>
                          </a:solidFill>
                          <a:latin typeface="Arial" panose="020B0604020202020204" pitchFamily="34" charset="0"/>
                          <a:cs typeface="Arial" panose="020B0604020202020204" pitchFamily="34" charset="0"/>
                        </a:rPr>
                        <a:t>Gobaith</a:t>
                      </a:r>
                      <a:r>
                        <a:rPr lang="en-US" sz="2400" b="0" i="0" dirty="0">
                          <a:solidFill>
                            <a:schemeClr val="tx1"/>
                          </a:solidFill>
                          <a:latin typeface="Arial" panose="020B0604020202020204" pitchFamily="34" charset="0"/>
                          <a:cs typeface="Arial" panose="020B0604020202020204" pitchFamily="34" charset="0"/>
                        </a:rPr>
                        <a:t> Cymru is established.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415300282"/>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1931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err="1">
                          <a:solidFill>
                            <a:schemeClr val="tx1"/>
                          </a:solidFill>
                          <a:latin typeface="Arial"/>
                          <a:cs typeface="Arial"/>
                        </a:rPr>
                        <a:t>Sensws</a:t>
                      </a:r>
                      <a:r>
                        <a:rPr lang="cy-GB" sz="2400" b="0" noProof="0" dirty="0">
                          <a:solidFill>
                            <a:schemeClr val="tx1"/>
                          </a:solidFill>
                          <a:latin typeface="Arial"/>
                          <a:cs typeface="Arial"/>
                        </a:rPr>
                        <a:t>: 36.8%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chemeClr val="tx1"/>
                          </a:solidFill>
                          <a:latin typeface="Arial" panose="020B0604020202020204" pitchFamily="34" charset="0"/>
                          <a:cs typeface="Arial" panose="020B0604020202020204" pitchFamily="34" charset="0"/>
                        </a:rPr>
                        <a:t>Census: 36.8%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3379010309"/>
                  </a:ext>
                </a:extLst>
              </a:tr>
            </a:tbl>
          </a:graphicData>
        </a:graphic>
      </p:graphicFrame>
    </p:spTree>
    <p:extLst>
      <p:ext uri="{BB962C8B-B14F-4D97-AF65-F5344CB8AC3E}">
        <p14:creationId xmlns:p14="http://schemas.microsoft.com/office/powerpoint/2010/main" val="3261023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4EF405A-DAB9-E7EE-69B7-F2161CE6B550}"/>
              </a:ext>
            </a:extLst>
          </p:cNvPr>
          <p:cNvGraphicFramePr>
            <a:graphicFrameLocks noGrp="1"/>
          </p:cNvGraphicFramePr>
          <p:nvPr>
            <p:extLst>
              <p:ext uri="{D42A27DB-BD31-4B8C-83A1-F6EECF244321}">
                <p14:modId xmlns:p14="http://schemas.microsoft.com/office/powerpoint/2010/main" val="1962321235"/>
              </p:ext>
            </p:extLst>
          </p:nvPr>
        </p:nvGraphicFramePr>
        <p:xfrm>
          <a:off x="225552" y="269748"/>
          <a:ext cx="11740896" cy="6318504"/>
        </p:xfrm>
        <a:graphic>
          <a:graphicData uri="http://schemas.openxmlformats.org/drawingml/2006/table">
            <a:tbl>
              <a:tblPr firstRow="1" bandRow="1">
                <a:tableStyleId>{5C22544A-7EE6-4342-B048-85BDC9FD1C3A}</a:tableStyleId>
              </a:tblPr>
              <a:tblGrid>
                <a:gridCol w="2217165">
                  <a:extLst>
                    <a:ext uri="{9D8B030D-6E8A-4147-A177-3AD203B41FA5}">
                      <a16:colId xmlns:a16="http://schemas.microsoft.com/office/drawing/2014/main" val="3673467739"/>
                    </a:ext>
                  </a:extLst>
                </a:gridCol>
                <a:gridCol w="4724073">
                  <a:extLst>
                    <a:ext uri="{9D8B030D-6E8A-4147-A177-3AD203B41FA5}">
                      <a16:colId xmlns:a16="http://schemas.microsoft.com/office/drawing/2014/main" val="2214881119"/>
                    </a:ext>
                  </a:extLst>
                </a:gridCol>
                <a:gridCol w="4799658">
                  <a:extLst>
                    <a:ext uri="{9D8B030D-6E8A-4147-A177-3AD203B41FA5}">
                      <a16:colId xmlns:a16="http://schemas.microsoft.com/office/drawing/2014/main" val="2806615191"/>
                    </a:ext>
                  </a:extLst>
                </a:gridCol>
              </a:tblGrid>
              <a:tr h="649224">
                <a:tc>
                  <a:txBody>
                    <a:bodyPr/>
                    <a:lstStyle/>
                    <a:p>
                      <a:r>
                        <a:rPr lang="en-US" sz="2400" b="0" dirty="0">
                          <a:solidFill>
                            <a:schemeClr val="tx1"/>
                          </a:solidFill>
                          <a:latin typeface="Arial" panose="020B0604020202020204" pitchFamily="34" charset="0"/>
                          <a:cs typeface="Arial" panose="020B0604020202020204" pitchFamily="34" charset="0"/>
                        </a:rPr>
                        <a:t>1939</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a:solidFill>
                            <a:schemeClr val="tx1"/>
                          </a:solidFill>
                          <a:latin typeface="Arial"/>
                          <a:cs typeface="Arial"/>
                        </a:rPr>
                        <a:t>Ysgol Gynradd Gymraeg gyntaf yn cael ei hagor yn Aberystwyth.</a:t>
                      </a:r>
                    </a:p>
                    <a:p>
                      <a:r>
                        <a:rPr lang="cy-GB" sz="1800" b="0" noProof="0">
                          <a:solidFill>
                            <a:schemeClr val="tx1"/>
                          </a:solidFill>
                          <a:latin typeface="Arial"/>
                          <a:cs typeface="Arial"/>
                        </a:rPr>
                        <a:t>Ysgol breifat oedd hon.</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panose="020B0604020202020204" pitchFamily="34" charset="0"/>
                          <a:cs typeface="Arial" panose="020B0604020202020204" pitchFamily="34" charset="0"/>
                        </a:rPr>
                        <a:t>First Welsh medium primary School was opened in Aberystwyth.  </a:t>
                      </a:r>
                    </a:p>
                    <a:p>
                      <a:r>
                        <a:rPr lang="en-US" sz="1800" b="0" i="0" dirty="0">
                          <a:solidFill>
                            <a:schemeClr val="tx1"/>
                          </a:solidFill>
                          <a:latin typeface="Arial" panose="020B0604020202020204" pitchFamily="34" charset="0"/>
                          <a:cs typeface="Arial" panose="020B0604020202020204" pitchFamily="34" charset="0"/>
                        </a:rPr>
                        <a:t>This was a private school.</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1737182768"/>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1939 - 1945</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a:solidFill>
                            <a:schemeClr val="tx1"/>
                          </a:solidFill>
                          <a:latin typeface="Arial"/>
                          <a:cs typeface="Arial"/>
                        </a:rPr>
                        <a:t>Yr Ail Ryfel Byd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panose="020B0604020202020204" pitchFamily="34" charset="0"/>
                          <a:cs typeface="Arial" panose="020B0604020202020204" pitchFamily="34" charset="0"/>
                        </a:rPr>
                        <a:t>Second World War</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3007750586"/>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1947</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a:solidFill>
                            <a:schemeClr val="tx1"/>
                          </a:solidFill>
                          <a:latin typeface="Arial"/>
                          <a:cs typeface="Arial"/>
                        </a:rPr>
                        <a:t>Ysgol Dewi Sant, Llanelli</a:t>
                      </a:r>
                    </a:p>
                    <a:p>
                      <a:r>
                        <a:rPr lang="cy-GB" sz="1800" b="0" noProof="0">
                          <a:solidFill>
                            <a:schemeClr val="tx1"/>
                          </a:solidFill>
                          <a:latin typeface="Arial"/>
                          <a:cs typeface="Arial"/>
                        </a:rPr>
                        <a:t>Agor yr ysgol gynradd Gymraeg gyntaf gan awdurdod lleol.</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panose="020B0604020202020204" pitchFamily="34" charset="0"/>
                          <a:cs typeface="Arial" panose="020B0604020202020204" pitchFamily="34" charset="0"/>
                        </a:rPr>
                        <a:t>Ysgol Dewi Sant, Llanelli</a:t>
                      </a:r>
                    </a:p>
                    <a:p>
                      <a:r>
                        <a:rPr lang="en-US" sz="1800" b="0" i="0" dirty="0">
                          <a:solidFill>
                            <a:schemeClr val="tx1"/>
                          </a:solidFill>
                          <a:latin typeface="Arial" panose="020B0604020202020204" pitchFamily="34" charset="0"/>
                          <a:cs typeface="Arial" panose="020B0604020202020204" pitchFamily="34" charset="0"/>
                        </a:rPr>
                        <a:t>Opening of the first local authority Welsh primary school.</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2470028874"/>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1951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a:solidFill>
                            <a:schemeClr val="tx1"/>
                          </a:solidFill>
                          <a:latin typeface="Arial"/>
                          <a:cs typeface="Arial"/>
                        </a:rPr>
                        <a:t>Eileen a Trefor Beasley, Llanelli</a:t>
                      </a:r>
                    </a:p>
                    <a:p>
                      <a:r>
                        <a:rPr lang="cy-GB" sz="1800" b="0" noProof="0">
                          <a:solidFill>
                            <a:schemeClr val="tx1"/>
                          </a:solidFill>
                          <a:latin typeface="Arial"/>
                          <a:cs typeface="Arial"/>
                        </a:rPr>
                        <a:t>Gwrthododd y ddau dalu bil treth oddi wrth Gyngor Llanelli am ei fod yn uniaith Saesneg.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a:cs typeface="Arial"/>
                        </a:rPr>
                        <a:t>Eileen and Trefor Beasley, Llanelli </a:t>
                      </a:r>
                      <a:endParaRPr lang="en-US" sz="2400" b="0" i="0" dirty="0">
                        <a:solidFill>
                          <a:schemeClr val="tx1"/>
                        </a:solidFill>
                        <a:latin typeface="Arial" panose="020B0604020202020204" pitchFamily="34" charset="0"/>
                        <a:cs typeface="Arial" panose="020B0604020202020204" pitchFamily="34" charset="0"/>
                      </a:endParaRPr>
                    </a:p>
                    <a:p>
                      <a:r>
                        <a:rPr lang="en-US" sz="1800" b="0" i="0" dirty="0">
                          <a:solidFill>
                            <a:schemeClr val="tx1"/>
                          </a:solidFill>
                          <a:latin typeface="Arial"/>
                          <a:cs typeface="Arial"/>
                        </a:rPr>
                        <a:t>They refused to pay a tax bill from Llanelli Council as it was in English only.</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1995487257"/>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1951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err="1">
                          <a:solidFill>
                            <a:schemeClr val="tx1"/>
                          </a:solidFill>
                          <a:latin typeface="Arial"/>
                          <a:cs typeface="Arial"/>
                        </a:rPr>
                        <a:t>Sensws</a:t>
                      </a:r>
                      <a:r>
                        <a:rPr lang="cy-GB" sz="2400" b="0" noProof="0" dirty="0">
                          <a:solidFill>
                            <a:schemeClr val="tx1"/>
                          </a:solidFill>
                          <a:latin typeface="Arial"/>
                          <a:cs typeface="Arial"/>
                        </a:rPr>
                        <a:t>: 28.9%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chemeClr val="tx1"/>
                          </a:solidFill>
                          <a:latin typeface="Arial" panose="020B0604020202020204" pitchFamily="34" charset="0"/>
                          <a:cs typeface="Arial" panose="020B0604020202020204" pitchFamily="34" charset="0"/>
                        </a:rPr>
                        <a:t>Census: 28.9%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98510743"/>
                  </a:ext>
                </a:extLst>
              </a:tr>
              <a:tr h="891217">
                <a:tc>
                  <a:txBody>
                    <a:bodyPr/>
                    <a:lstStyle/>
                    <a:p>
                      <a:r>
                        <a:rPr lang="en-US" sz="2400" b="0" dirty="0">
                          <a:solidFill>
                            <a:schemeClr val="tx1"/>
                          </a:solidFill>
                          <a:latin typeface="Arial" panose="020B0604020202020204" pitchFamily="34" charset="0"/>
                          <a:cs typeface="Arial" panose="020B0604020202020204" pitchFamily="34" charset="0"/>
                        </a:rPr>
                        <a:t>1956</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a:solidFill>
                            <a:schemeClr val="tx1"/>
                          </a:solidFill>
                          <a:latin typeface="Arial"/>
                          <a:cs typeface="Arial"/>
                        </a:rPr>
                        <a:t>Ysgol Glan Clwyd</a:t>
                      </a:r>
                    </a:p>
                    <a:p>
                      <a:r>
                        <a:rPr lang="cy-GB" sz="1800" b="0" noProof="0">
                          <a:solidFill>
                            <a:schemeClr val="tx1"/>
                          </a:solidFill>
                          <a:latin typeface="Arial"/>
                          <a:cs typeface="Arial"/>
                        </a:rPr>
                        <a:t>Agor yr ysgol uwchradd Gymraeg gyntaf.</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chemeClr val="tx1"/>
                          </a:solidFill>
                          <a:latin typeface="Arial" panose="020B0604020202020204" pitchFamily="34" charset="0"/>
                          <a:cs typeface="Arial" panose="020B0604020202020204" pitchFamily="34" charset="0"/>
                        </a:rPr>
                        <a:t>Ysgol Glan Clwyd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solidFill>
                            <a:schemeClr val="tx1"/>
                          </a:solidFill>
                          <a:latin typeface="Arial" panose="020B0604020202020204" pitchFamily="34" charset="0"/>
                          <a:cs typeface="Arial" panose="020B0604020202020204" pitchFamily="34" charset="0"/>
                        </a:rPr>
                        <a:t>Opening of the first Welsh medium secondary school.</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1729720241"/>
                  </a:ext>
                </a:extLst>
              </a:tr>
            </a:tbl>
          </a:graphicData>
        </a:graphic>
      </p:graphicFrame>
    </p:spTree>
    <p:extLst>
      <p:ext uri="{BB962C8B-B14F-4D97-AF65-F5344CB8AC3E}">
        <p14:creationId xmlns:p14="http://schemas.microsoft.com/office/powerpoint/2010/main" val="20694391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4EF405A-DAB9-E7EE-69B7-F2161CE6B550}"/>
              </a:ext>
            </a:extLst>
          </p:cNvPr>
          <p:cNvGraphicFramePr>
            <a:graphicFrameLocks noGrp="1"/>
          </p:cNvGraphicFramePr>
          <p:nvPr>
            <p:extLst>
              <p:ext uri="{D42A27DB-BD31-4B8C-83A1-F6EECF244321}">
                <p14:modId xmlns:p14="http://schemas.microsoft.com/office/powerpoint/2010/main" val="2326022996"/>
              </p:ext>
            </p:extLst>
          </p:nvPr>
        </p:nvGraphicFramePr>
        <p:xfrm>
          <a:off x="225552" y="300228"/>
          <a:ext cx="11740896" cy="6257544"/>
        </p:xfrm>
        <a:graphic>
          <a:graphicData uri="http://schemas.openxmlformats.org/drawingml/2006/table">
            <a:tbl>
              <a:tblPr firstRow="1" bandRow="1">
                <a:tableStyleId>{5C22544A-7EE6-4342-B048-85BDC9FD1C3A}</a:tableStyleId>
              </a:tblPr>
              <a:tblGrid>
                <a:gridCol w="2217165">
                  <a:extLst>
                    <a:ext uri="{9D8B030D-6E8A-4147-A177-3AD203B41FA5}">
                      <a16:colId xmlns:a16="http://schemas.microsoft.com/office/drawing/2014/main" val="3673467739"/>
                    </a:ext>
                  </a:extLst>
                </a:gridCol>
                <a:gridCol w="4724073">
                  <a:extLst>
                    <a:ext uri="{9D8B030D-6E8A-4147-A177-3AD203B41FA5}">
                      <a16:colId xmlns:a16="http://schemas.microsoft.com/office/drawing/2014/main" val="2214881119"/>
                    </a:ext>
                  </a:extLst>
                </a:gridCol>
                <a:gridCol w="4799658">
                  <a:extLst>
                    <a:ext uri="{9D8B030D-6E8A-4147-A177-3AD203B41FA5}">
                      <a16:colId xmlns:a16="http://schemas.microsoft.com/office/drawing/2014/main" val="2806615191"/>
                    </a:ext>
                  </a:extLst>
                </a:gridCol>
              </a:tblGrid>
              <a:tr h="649224">
                <a:tc>
                  <a:txBody>
                    <a:bodyPr/>
                    <a:lstStyle/>
                    <a:p>
                      <a:r>
                        <a:rPr lang="en-US" sz="2400" b="0" dirty="0">
                          <a:solidFill>
                            <a:schemeClr val="tx1"/>
                          </a:solidFill>
                          <a:latin typeface="Arial" panose="020B0604020202020204" pitchFamily="34" charset="0"/>
                          <a:cs typeface="Arial" panose="020B0604020202020204" pitchFamily="34" charset="0"/>
                        </a:rPr>
                        <a:t>1961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200" b="0" noProof="0" err="1">
                          <a:solidFill>
                            <a:schemeClr val="tx1"/>
                          </a:solidFill>
                          <a:latin typeface="Arial"/>
                          <a:cs typeface="Arial"/>
                        </a:rPr>
                        <a:t>Sensws</a:t>
                      </a:r>
                      <a:r>
                        <a:rPr lang="cy-GB" sz="2200" b="0" noProof="0">
                          <a:solidFill>
                            <a:schemeClr val="tx1"/>
                          </a:solidFill>
                          <a:latin typeface="Arial"/>
                          <a:cs typeface="Arial"/>
                        </a:rPr>
                        <a:t>: 26%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b="0" i="0" dirty="0">
                          <a:solidFill>
                            <a:schemeClr val="tx1"/>
                          </a:solidFill>
                          <a:latin typeface="Arial" panose="020B0604020202020204" pitchFamily="34" charset="0"/>
                          <a:cs typeface="Arial" panose="020B0604020202020204" pitchFamily="34" charset="0"/>
                        </a:rPr>
                        <a:t>Census: 26%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737182768"/>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1962</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200" b="0" noProof="0">
                          <a:solidFill>
                            <a:schemeClr val="tx1"/>
                          </a:solidFill>
                          <a:latin typeface="Arial"/>
                          <a:cs typeface="Arial"/>
                        </a:rPr>
                        <a:t>Tynged yr Iaith</a:t>
                      </a:r>
                    </a:p>
                    <a:p>
                      <a:r>
                        <a:rPr lang="cy-GB" sz="1800" b="0" noProof="0">
                          <a:solidFill>
                            <a:schemeClr val="tx1"/>
                          </a:solidFill>
                          <a:latin typeface="Arial"/>
                          <a:cs typeface="Arial"/>
                        </a:rPr>
                        <a:t>Darlith radio Saunders Lewis yn rhybuddio’r Cymry am ddyfodol yr iaith Gymraeg.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200" b="0" i="0" dirty="0">
                          <a:solidFill>
                            <a:schemeClr val="tx1"/>
                          </a:solidFill>
                          <a:latin typeface="Arial" panose="020B0604020202020204" pitchFamily="34" charset="0"/>
                          <a:cs typeface="Arial" panose="020B0604020202020204" pitchFamily="34" charset="0"/>
                        </a:rPr>
                        <a:t>Fate of the language</a:t>
                      </a:r>
                    </a:p>
                    <a:p>
                      <a:r>
                        <a:rPr lang="en-US" sz="1800" b="0" i="0" dirty="0">
                          <a:solidFill>
                            <a:schemeClr val="tx1"/>
                          </a:solidFill>
                          <a:latin typeface="Arial" panose="020B0604020202020204" pitchFamily="34" charset="0"/>
                          <a:cs typeface="Arial" panose="020B0604020202020204" pitchFamily="34" charset="0"/>
                        </a:rPr>
                        <a:t>Radio lecture by Saunders Lewis with a harsh warning about the future of the Welsh language.</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3007750586"/>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1962</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200" b="0" noProof="0">
                          <a:solidFill>
                            <a:schemeClr val="tx1"/>
                          </a:solidFill>
                          <a:latin typeface="Arial"/>
                          <a:cs typeface="Arial"/>
                        </a:rPr>
                        <a:t>Sefydlwyd Cymdeithas yr Iaith Gymraeg.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200" b="0" i="0" dirty="0" err="1">
                          <a:solidFill>
                            <a:schemeClr val="tx1"/>
                          </a:solidFill>
                          <a:latin typeface="Arial" panose="020B0604020202020204" pitchFamily="34" charset="0"/>
                          <a:cs typeface="Arial" panose="020B0604020202020204" pitchFamily="34" charset="0"/>
                        </a:rPr>
                        <a:t>Cymdeithas</a:t>
                      </a:r>
                      <a:r>
                        <a:rPr lang="en-US" sz="2200" b="0" i="0" dirty="0">
                          <a:solidFill>
                            <a:schemeClr val="tx1"/>
                          </a:solidFill>
                          <a:latin typeface="Arial" panose="020B0604020202020204" pitchFamily="34" charset="0"/>
                          <a:cs typeface="Arial" panose="020B0604020202020204" pitchFamily="34" charset="0"/>
                        </a:rPr>
                        <a:t> </a:t>
                      </a:r>
                      <a:r>
                        <a:rPr lang="en-US" sz="2200" b="0" i="0" dirty="0" err="1">
                          <a:solidFill>
                            <a:schemeClr val="tx1"/>
                          </a:solidFill>
                          <a:latin typeface="Arial" panose="020B0604020202020204" pitchFamily="34" charset="0"/>
                          <a:cs typeface="Arial" panose="020B0604020202020204" pitchFamily="34" charset="0"/>
                        </a:rPr>
                        <a:t>yr</a:t>
                      </a:r>
                      <a:r>
                        <a:rPr lang="en-US" sz="2200" b="0" i="0" dirty="0">
                          <a:solidFill>
                            <a:schemeClr val="tx1"/>
                          </a:solidFill>
                          <a:latin typeface="Arial" panose="020B0604020202020204" pitchFamily="34" charset="0"/>
                          <a:cs typeface="Arial" panose="020B0604020202020204" pitchFamily="34" charset="0"/>
                        </a:rPr>
                        <a:t> Iaith </a:t>
                      </a:r>
                      <a:r>
                        <a:rPr lang="en-US" sz="2200" b="0" i="0" dirty="0" err="1">
                          <a:solidFill>
                            <a:schemeClr val="tx1"/>
                          </a:solidFill>
                          <a:latin typeface="Arial" panose="020B0604020202020204" pitchFamily="34" charset="0"/>
                          <a:cs typeface="Arial" panose="020B0604020202020204" pitchFamily="34" charset="0"/>
                        </a:rPr>
                        <a:t>Gymraeg</a:t>
                      </a:r>
                      <a:r>
                        <a:rPr lang="en-US" sz="2200" b="0" i="0" dirty="0">
                          <a:solidFill>
                            <a:schemeClr val="tx1"/>
                          </a:solidFill>
                          <a:latin typeface="Arial" panose="020B0604020202020204" pitchFamily="34" charset="0"/>
                          <a:cs typeface="Arial" panose="020B0604020202020204" pitchFamily="34" charset="0"/>
                        </a:rPr>
                        <a:t> was founded.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2470028874"/>
                  </a:ext>
                </a:extLst>
              </a:tr>
              <a:tr h="649224">
                <a:tc>
                  <a:txBody>
                    <a:bodyPr/>
                    <a:lstStyle/>
                    <a:p>
                      <a:r>
                        <a:rPr lang="en-US" sz="3200" b="0" dirty="0">
                          <a:solidFill>
                            <a:schemeClr val="tx1"/>
                          </a:solidFill>
                          <a:latin typeface="Arial" panose="020B0604020202020204" pitchFamily="34" charset="0"/>
                          <a:cs typeface="Arial" panose="020B0604020202020204" pitchFamily="34" charset="0"/>
                        </a:rPr>
                        <a:t>1965</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200" b="0" noProof="0">
                          <a:solidFill>
                            <a:schemeClr val="tx1"/>
                          </a:solidFill>
                          <a:latin typeface="Arial"/>
                          <a:cs typeface="Arial"/>
                        </a:rPr>
                        <a:t>Cafodd pentref Capel Celyn ei foddi er mwyn darparu dŵr i ddinas </a:t>
                      </a:r>
                      <a:r>
                        <a:rPr lang="cy-GB" sz="2200" b="0" noProof="0" err="1">
                          <a:solidFill>
                            <a:schemeClr val="tx1"/>
                          </a:solidFill>
                          <a:latin typeface="Arial"/>
                          <a:cs typeface="Arial"/>
                        </a:rPr>
                        <a:t>Lerpŵl</a:t>
                      </a:r>
                      <a:r>
                        <a:rPr lang="cy-GB" sz="2200" b="0" noProof="0">
                          <a:solidFill>
                            <a:schemeClr val="tx1"/>
                          </a:solidFill>
                          <a:latin typeface="Arial"/>
                          <a:cs typeface="Arial"/>
                        </a:rPr>
                        <a:t>.</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200" b="0" i="0" dirty="0">
                          <a:solidFill>
                            <a:schemeClr val="tx1"/>
                          </a:solidFill>
                          <a:latin typeface="Arial" panose="020B0604020202020204" pitchFamily="34" charset="0"/>
                          <a:cs typeface="Arial" panose="020B0604020202020204" pitchFamily="34" charset="0"/>
                        </a:rPr>
                        <a:t>The village of Capel Celyn was flooded to supply water for Liverpool.</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1995487257"/>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1967</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200" b="0" noProof="0">
                          <a:solidFill>
                            <a:schemeClr val="tx1"/>
                          </a:solidFill>
                          <a:latin typeface="Arial"/>
                          <a:cs typeface="Arial"/>
                        </a:rPr>
                        <a:t>Deddf yr Iaith Gymraeg</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noProof="0" dirty="0">
                          <a:solidFill>
                            <a:schemeClr val="tx1"/>
                          </a:solidFill>
                          <a:latin typeface="Arial"/>
                          <a:cs typeface="Arial"/>
                        </a:rPr>
                        <a:t>Deddf Iaith gyntaf ers y Deddfau Uno – rhoi statws i’r iaith Gymraeg.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b="0" i="0" dirty="0">
                          <a:solidFill>
                            <a:schemeClr val="tx1"/>
                          </a:solidFill>
                          <a:latin typeface="Arial" panose="020B0604020202020204" pitchFamily="34" charset="0"/>
                          <a:cs typeface="Arial" panose="020B0604020202020204" pitchFamily="34" charset="0"/>
                        </a:rPr>
                        <a:t>The Welsh Language Act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solidFill>
                            <a:schemeClr val="tx1"/>
                          </a:solidFill>
                          <a:latin typeface="Arial" panose="020B0604020202020204" pitchFamily="34" charset="0"/>
                          <a:cs typeface="Arial" panose="020B0604020202020204" pitchFamily="34" charset="0"/>
                        </a:rPr>
                        <a:t>First Language Act since The Acts of Union – gives official status to the Welsh language.</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298510743"/>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1971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200" b="0" noProof="0" dirty="0" err="1">
                          <a:solidFill>
                            <a:schemeClr val="tx1"/>
                          </a:solidFill>
                          <a:latin typeface="Arial"/>
                          <a:cs typeface="Arial"/>
                        </a:rPr>
                        <a:t>Sensws</a:t>
                      </a:r>
                      <a:r>
                        <a:rPr lang="cy-GB" sz="2200" b="0" noProof="0" dirty="0">
                          <a:solidFill>
                            <a:schemeClr val="tx1"/>
                          </a:solidFill>
                          <a:latin typeface="Arial"/>
                          <a:cs typeface="Arial"/>
                        </a:rPr>
                        <a:t>: 20.8%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b="0" i="0" dirty="0">
                          <a:solidFill>
                            <a:schemeClr val="tx1"/>
                          </a:solidFill>
                          <a:latin typeface="Arial" panose="020B0604020202020204" pitchFamily="34" charset="0"/>
                          <a:cs typeface="Arial" panose="020B0604020202020204" pitchFamily="34" charset="0"/>
                        </a:rPr>
                        <a:t>Census: 20.8%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729720241"/>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1971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200" b="0" noProof="0" dirty="0">
                          <a:solidFill>
                            <a:schemeClr val="tx1"/>
                          </a:solidFill>
                          <a:latin typeface="Arial"/>
                          <a:cs typeface="Arial"/>
                        </a:rPr>
                        <a:t>Sefydlu Mudiad Meithrin.</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b="0" i="0" dirty="0" err="1">
                          <a:solidFill>
                            <a:schemeClr val="tx1"/>
                          </a:solidFill>
                          <a:latin typeface="Arial" panose="020B0604020202020204" pitchFamily="34" charset="0"/>
                          <a:cs typeface="Arial" panose="020B0604020202020204" pitchFamily="34" charset="0"/>
                        </a:rPr>
                        <a:t>Mudiad</a:t>
                      </a:r>
                      <a:r>
                        <a:rPr lang="en-US" sz="2200" b="0" i="0" dirty="0">
                          <a:solidFill>
                            <a:schemeClr val="tx1"/>
                          </a:solidFill>
                          <a:latin typeface="Arial" panose="020B0604020202020204" pitchFamily="34" charset="0"/>
                          <a:cs typeface="Arial" panose="020B0604020202020204" pitchFamily="34" charset="0"/>
                        </a:rPr>
                        <a:t> </a:t>
                      </a:r>
                      <a:r>
                        <a:rPr lang="en-US" sz="2200" b="0" i="0" dirty="0" err="1">
                          <a:solidFill>
                            <a:schemeClr val="tx1"/>
                          </a:solidFill>
                          <a:latin typeface="Arial" panose="020B0604020202020204" pitchFamily="34" charset="0"/>
                          <a:cs typeface="Arial" panose="020B0604020202020204" pitchFamily="34" charset="0"/>
                        </a:rPr>
                        <a:t>Meithrin</a:t>
                      </a:r>
                      <a:r>
                        <a:rPr lang="en-US" sz="2200" b="0" i="0" dirty="0">
                          <a:solidFill>
                            <a:schemeClr val="tx1"/>
                          </a:solidFill>
                          <a:latin typeface="Arial" panose="020B0604020202020204" pitchFamily="34" charset="0"/>
                          <a:cs typeface="Arial" panose="020B0604020202020204" pitchFamily="34" charset="0"/>
                        </a:rPr>
                        <a:t> was established.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2012331406"/>
                  </a:ext>
                </a:extLst>
              </a:tr>
            </a:tbl>
          </a:graphicData>
        </a:graphic>
      </p:graphicFrame>
    </p:spTree>
    <p:extLst>
      <p:ext uri="{BB962C8B-B14F-4D97-AF65-F5344CB8AC3E}">
        <p14:creationId xmlns:p14="http://schemas.microsoft.com/office/powerpoint/2010/main" val="36924382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4EF405A-DAB9-E7EE-69B7-F2161CE6B550}"/>
              </a:ext>
            </a:extLst>
          </p:cNvPr>
          <p:cNvGraphicFramePr>
            <a:graphicFrameLocks noGrp="1"/>
          </p:cNvGraphicFramePr>
          <p:nvPr/>
        </p:nvGraphicFramePr>
        <p:xfrm>
          <a:off x="225552" y="305816"/>
          <a:ext cx="11740896" cy="5687568"/>
        </p:xfrm>
        <a:graphic>
          <a:graphicData uri="http://schemas.openxmlformats.org/drawingml/2006/table">
            <a:tbl>
              <a:tblPr firstRow="1" bandRow="1">
                <a:tableStyleId>{5C22544A-7EE6-4342-B048-85BDC9FD1C3A}</a:tableStyleId>
              </a:tblPr>
              <a:tblGrid>
                <a:gridCol w="2217165">
                  <a:extLst>
                    <a:ext uri="{9D8B030D-6E8A-4147-A177-3AD203B41FA5}">
                      <a16:colId xmlns:a16="http://schemas.microsoft.com/office/drawing/2014/main" val="3673467739"/>
                    </a:ext>
                  </a:extLst>
                </a:gridCol>
                <a:gridCol w="4724073">
                  <a:extLst>
                    <a:ext uri="{9D8B030D-6E8A-4147-A177-3AD203B41FA5}">
                      <a16:colId xmlns:a16="http://schemas.microsoft.com/office/drawing/2014/main" val="2214881119"/>
                    </a:ext>
                  </a:extLst>
                </a:gridCol>
                <a:gridCol w="4799658">
                  <a:extLst>
                    <a:ext uri="{9D8B030D-6E8A-4147-A177-3AD203B41FA5}">
                      <a16:colId xmlns:a16="http://schemas.microsoft.com/office/drawing/2014/main" val="2806615191"/>
                    </a:ext>
                  </a:extLst>
                </a:gridCol>
              </a:tblGrid>
              <a:tr h="649224">
                <a:tc>
                  <a:txBody>
                    <a:bodyPr/>
                    <a:lstStyle/>
                    <a:p>
                      <a:r>
                        <a:rPr lang="en-US" sz="2400" b="0" dirty="0">
                          <a:solidFill>
                            <a:schemeClr val="tx1"/>
                          </a:solidFill>
                          <a:latin typeface="Arial" panose="020B0604020202020204" pitchFamily="34" charset="0"/>
                          <a:cs typeface="Arial" panose="020B0604020202020204" pitchFamily="34" charset="0"/>
                        </a:rPr>
                        <a:t>1979</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a:solidFill>
                            <a:schemeClr val="tx1"/>
                          </a:solidFill>
                          <a:latin typeface="Arial"/>
                          <a:cs typeface="Arial"/>
                        </a:rPr>
                        <a:t>Refferendwm</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noProof="0">
                          <a:solidFill>
                            <a:schemeClr val="tx1"/>
                          </a:solidFill>
                          <a:latin typeface="Arial"/>
                          <a:cs typeface="Arial"/>
                        </a:rPr>
                        <a:t>79.74% yn </a:t>
                      </a:r>
                      <a:r>
                        <a:rPr lang="cy-GB" sz="1800" b="0" noProof="0" err="1">
                          <a:solidFill>
                            <a:schemeClr val="tx1"/>
                          </a:solidFill>
                          <a:latin typeface="Arial"/>
                          <a:cs typeface="Arial"/>
                        </a:rPr>
                        <a:t>pledleisio</a:t>
                      </a:r>
                      <a:r>
                        <a:rPr lang="cy-GB" sz="1800" b="0" noProof="0">
                          <a:solidFill>
                            <a:schemeClr val="tx1"/>
                          </a:solidFill>
                          <a:latin typeface="Arial"/>
                          <a:cs typeface="Arial"/>
                        </a:rPr>
                        <a:t> yn erbyn annibyniaeth.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chemeClr val="tx1"/>
                          </a:solidFill>
                          <a:latin typeface="Arial" panose="020B0604020202020204" pitchFamily="34" charset="0"/>
                          <a:cs typeface="Arial" panose="020B0604020202020204" pitchFamily="34" charset="0"/>
                        </a:rPr>
                        <a:t>Referendum</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solidFill>
                            <a:schemeClr val="tx1"/>
                          </a:solidFill>
                          <a:latin typeface="Arial" panose="020B0604020202020204" pitchFamily="34" charset="0"/>
                          <a:cs typeface="Arial" panose="020B0604020202020204" pitchFamily="34" charset="0"/>
                        </a:rPr>
                        <a:t>79.74% voted against independence.</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1737182768"/>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1981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err="1">
                          <a:solidFill>
                            <a:schemeClr val="tx1"/>
                          </a:solidFill>
                          <a:latin typeface="Arial"/>
                          <a:cs typeface="Arial"/>
                        </a:rPr>
                        <a:t>Sensws</a:t>
                      </a:r>
                      <a:r>
                        <a:rPr lang="cy-GB" sz="2400" b="0" noProof="0">
                          <a:solidFill>
                            <a:schemeClr val="tx1"/>
                          </a:solidFill>
                          <a:latin typeface="Arial"/>
                          <a:cs typeface="Arial"/>
                        </a:rPr>
                        <a:t>: 19%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chemeClr val="tx1"/>
                          </a:solidFill>
                          <a:latin typeface="Arial" panose="020B0604020202020204" pitchFamily="34" charset="0"/>
                          <a:cs typeface="Arial" panose="020B0604020202020204" pitchFamily="34" charset="0"/>
                        </a:rPr>
                        <a:t>Census: 19%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3007750586"/>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1982</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a:solidFill>
                            <a:schemeClr val="tx1"/>
                          </a:solidFill>
                          <a:latin typeface="Arial"/>
                          <a:cs typeface="Arial"/>
                        </a:rPr>
                        <a:t>Sefydlu S4C</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panose="020B0604020202020204" pitchFamily="34" charset="0"/>
                          <a:cs typeface="Arial" panose="020B0604020202020204" pitchFamily="34" charset="0"/>
                        </a:rPr>
                        <a:t>S4C is established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2470028874"/>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1991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err="1">
                          <a:solidFill>
                            <a:schemeClr val="tx1"/>
                          </a:solidFill>
                          <a:latin typeface="Arial"/>
                          <a:cs typeface="Arial"/>
                        </a:rPr>
                        <a:t>Sensws</a:t>
                      </a:r>
                      <a:r>
                        <a:rPr lang="cy-GB" sz="2400" b="0" noProof="0" dirty="0">
                          <a:solidFill>
                            <a:schemeClr val="tx1"/>
                          </a:solidFill>
                          <a:latin typeface="Arial"/>
                          <a:cs typeface="Arial"/>
                        </a:rPr>
                        <a:t>: 18.7% o’r </a:t>
                      </a:r>
                      <a:r>
                        <a:rPr lang="cy-GB" sz="2400" b="0" noProof="0" dirty="0" err="1">
                          <a:solidFill>
                            <a:schemeClr val="tx1"/>
                          </a:solidFill>
                          <a:latin typeface="Arial"/>
                          <a:cs typeface="Arial"/>
                        </a:rPr>
                        <a:t>bobolgaeth</a:t>
                      </a:r>
                      <a:r>
                        <a:rPr lang="cy-GB" sz="2400" b="0" noProof="0" dirty="0">
                          <a:solidFill>
                            <a:schemeClr val="tx1"/>
                          </a:solidFill>
                          <a:latin typeface="Arial"/>
                          <a:cs typeface="Arial"/>
                        </a:rPr>
                        <a:t>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chemeClr val="tx1"/>
                          </a:solidFill>
                          <a:latin typeface="Arial" panose="020B0604020202020204" pitchFamily="34" charset="0"/>
                          <a:cs typeface="Arial" panose="020B0604020202020204" pitchFamily="34" charset="0"/>
                        </a:rPr>
                        <a:t>Census: 18.7%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995487257"/>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1993</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a:solidFill>
                            <a:schemeClr val="tx1"/>
                          </a:solidFill>
                          <a:latin typeface="Arial"/>
                          <a:cs typeface="Arial"/>
                        </a:rPr>
                        <a:t>Deddf yr Iaith Gymraeg</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noProof="0" dirty="0">
                          <a:solidFill>
                            <a:schemeClr val="tx1"/>
                          </a:solidFill>
                          <a:latin typeface="Arial"/>
                          <a:cs typeface="Arial"/>
                        </a:rPr>
                        <a:t>Rhoi statws cyfartal i’r Gymraeg yn y Llywodraeth, awdurdodau lleol, gwasanaethau cyhoeddus a llysoedd.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chemeClr val="tx1"/>
                          </a:solidFill>
                          <a:latin typeface="Arial" panose="020B0604020202020204" pitchFamily="34" charset="0"/>
                          <a:cs typeface="Arial" panose="020B0604020202020204" pitchFamily="34" charset="0"/>
                        </a:rPr>
                        <a:t>Welsh Language Act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solidFill>
                            <a:schemeClr val="tx1"/>
                          </a:solidFill>
                          <a:latin typeface="Arial" panose="020B0604020202020204" pitchFamily="34" charset="0"/>
                          <a:cs typeface="Arial" panose="020B0604020202020204" pitchFamily="34" charset="0"/>
                        </a:rPr>
                        <a:t>Gives equal status to the Welsh language in Government, local authorities, public bodies and the courts.</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298510743"/>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1997</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a:solidFill>
                            <a:schemeClr val="tx1"/>
                          </a:solidFill>
                          <a:latin typeface="Arial"/>
                          <a:cs typeface="Arial"/>
                        </a:rPr>
                        <a:t>Refferendwm</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noProof="0" dirty="0">
                          <a:solidFill>
                            <a:schemeClr val="tx1"/>
                          </a:solidFill>
                          <a:latin typeface="Arial"/>
                          <a:cs typeface="Arial"/>
                        </a:rPr>
                        <a:t>50.3% yn </a:t>
                      </a:r>
                      <a:r>
                        <a:rPr lang="cy-GB" sz="1800" b="0" noProof="0" dirty="0" err="1">
                          <a:solidFill>
                            <a:schemeClr val="tx1"/>
                          </a:solidFill>
                          <a:latin typeface="Arial"/>
                          <a:cs typeface="Arial"/>
                        </a:rPr>
                        <a:t>pledleisio</a:t>
                      </a:r>
                      <a:r>
                        <a:rPr lang="cy-GB" sz="1800" b="0" noProof="0" dirty="0">
                          <a:solidFill>
                            <a:schemeClr val="tx1"/>
                          </a:solidFill>
                          <a:latin typeface="Arial"/>
                          <a:cs typeface="Arial"/>
                        </a:rPr>
                        <a:t> dros annibyniaeth.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chemeClr val="tx1"/>
                          </a:solidFill>
                          <a:latin typeface="Arial" panose="020B0604020202020204" pitchFamily="34" charset="0"/>
                          <a:cs typeface="Arial" panose="020B0604020202020204" pitchFamily="34" charset="0"/>
                        </a:rPr>
                        <a:t>Referendum</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solidFill>
                            <a:schemeClr val="tx1"/>
                          </a:solidFill>
                          <a:latin typeface="Arial" panose="020B0604020202020204" pitchFamily="34" charset="0"/>
                          <a:cs typeface="Arial" panose="020B0604020202020204" pitchFamily="34" charset="0"/>
                        </a:rPr>
                        <a:t>50.3% voted for independence.</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1729720241"/>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1999</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cy-GB" sz="2400" b="0" noProof="0" dirty="0">
                          <a:solidFill>
                            <a:schemeClr val="tx1"/>
                          </a:solidFill>
                          <a:latin typeface="Arial"/>
                          <a:cs typeface="Arial"/>
                        </a:rPr>
                        <a:t>Cynlluniad Cenedlaethol Cymru </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chemeClr val="tx1"/>
                          </a:solidFill>
                          <a:latin typeface="Arial" panose="020B0604020202020204" pitchFamily="34" charset="0"/>
                          <a:cs typeface="Arial" panose="020B0604020202020204" pitchFamily="34" charset="0"/>
                        </a:rPr>
                        <a:t>National Assembly for Wales </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3380400418"/>
                  </a:ext>
                </a:extLst>
              </a:tr>
            </a:tbl>
          </a:graphicData>
        </a:graphic>
      </p:graphicFrame>
    </p:spTree>
    <p:extLst>
      <p:ext uri="{BB962C8B-B14F-4D97-AF65-F5344CB8AC3E}">
        <p14:creationId xmlns:p14="http://schemas.microsoft.com/office/powerpoint/2010/main" val="10365915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4EF405A-DAB9-E7EE-69B7-F2161CE6B550}"/>
              </a:ext>
            </a:extLst>
          </p:cNvPr>
          <p:cNvGraphicFramePr>
            <a:graphicFrameLocks noGrp="1"/>
          </p:cNvGraphicFramePr>
          <p:nvPr>
            <p:extLst>
              <p:ext uri="{D42A27DB-BD31-4B8C-83A1-F6EECF244321}">
                <p14:modId xmlns:p14="http://schemas.microsoft.com/office/powerpoint/2010/main" val="2132105703"/>
              </p:ext>
            </p:extLst>
          </p:nvPr>
        </p:nvGraphicFramePr>
        <p:xfrm>
          <a:off x="225552" y="320040"/>
          <a:ext cx="11740896" cy="6217920"/>
        </p:xfrm>
        <a:graphic>
          <a:graphicData uri="http://schemas.openxmlformats.org/drawingml/2006/table">
            <a:tbl>
              <a:tblPr firstRow="1" bandRow="1">
                <a:tableStyleId>{5C22544A-7EE6-4342-B048-85BDC9FD1C3A}</a:tableStyleId>
              </a:tblPr>
              <a:tblGrid>
                <a:gridCol w="2217165">
                  <a:extLst>
                    <a:ext uri="{9D8B030D-6E8A-4147-A177-3AD203B41FA5}">
                      <a16:colId xmlns:a16="http://schemas.microsoft.com/office/drawing/2014/main" val="3673467739"/>
                    </a:ext>
                  </a:extLst>
                </a:gridCol>
                <a:gridCol w="4724073">
                  <a:extLst>
                    <a:ext uri="{9D8B030D-6E8A-4147-A177-3AD203B41FA5}">
                      <a16:colId xmlns:a16="http://schemas.microsoft.com/office/drawing/2014/main" val="2214881119"/>
                    </a:ext>
                  </a:extLst>
                </a:gridCol>
                <a:gridCol w="4799658">
                  <a:extLst>
                    <a:ext uri="{9D8B030D-6E8A-4147-A177-3AD203B41FA5}">
                      <a16:colId xmlns:a16="http://schemas.microsoft.com/office/drawing/2014/main" val="2806615191"/>
                    </a:ext>
                  </a:extLst>
                </a:gridCol>
              </a:tblGrid>
              <a:tr h="339344">
                <a:tc>
                  <a:txBody>
                    <a:bodyPr/>
                    <a:lstStyle/>
                    <a:p>
                      <a:r>
                        <a:rPr lang="en-US" sz="2400" b="0" dirty="0">
                          <a:solidFill>
                            <a:schemeClr val="tx1"/>
                          </a:solidFill>
                          <a:latin typeface="Arial" panose="020B0604020202020204" pitchFamily="34" charset="0"/>
                          <a:cs typeface="Arial" panose="020B0604020202020204" pitchFamily="34" charset="0"/>
                        </a:rPr>
                        <a:t>2001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err="1">
                          <a:solidFill>
                            <a:schemeClr val="tx1"/>
                          </a:solidFill>
                          <a:latin typeface="Arial"/>
                          <a:cs typeface="Arial"/>
                        </a:rPr>
                        <a:t>Sensws</a:t>
                      </a:r>
                      <a:r>
                        <a:rPr lang="cy-GB" sz="2400" b="0" noProof="0">
                          <a:solidFill>
                            <a:schemeClr val="tx1"/>
                          </a:solidFill>
                          <a:latin typeface="Arial"/>
                          <a:cs typeface="Arial"/>
                        </a:rPr>
                        <a:t>: 20.8%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chemeClr val="tx1"/>
                          </a:solidFill>
                          <a:latin typeface="Arial" panose="020B0604020202020204" pitchFamily="34" charset="0"/>
                          <a:cs typeface="Arial" panose="020B0604020202020204" pitchFamily="34" charset="0"/>
                        </a:rPr>
                        <a:t>Census: 20.8%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737182768"/>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2003</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a:solidFill>
                            <a:schemeClr val="tx1"/>
                          </a:solidFill>
                          <a:latin typeface="Arial"/>
                          <a:cs typeface="Arial"/>
                        </a:rPr>
                        <a:t>Iaith Pawb</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noProof="0">
                          <a:solidFill>
                            <a:schemeClr val="tx1"/>
                          </a:solidFill>
                          <a:latin typeface="Arial"/>
                          <a:cs typeface="Arial"/>
                        </a:rPr>
                        <a:t>Cynllun a </a:t>
                      </a:r>
                      <a:r>
                        <a:rPr lang="cy-GB" sz="1800" b="0" noProof="0" err="1">
                          <a:solidFill>
                            <a:schemeClr val="tx1"/>
                          </a:solidFill>
                          <a:latin typeface="Arial"/>
                          <a:cs typeface="Arial"/>
                        </a:rPr>
                        <a:t>gyfwynwyd</a:t>
                      </a:r>
                      <a:r>
                        <a:rPr lang="cy-GB" sz="1800" b="0" noProof="0">
                          <a:solidFill>
                            <a:schemeClr val="tx1"/>
                          </a:solidFill>
                          <a:latin typeface="Arial"/>
                          <a:cs typeface="Arial"/>
                        </a:rPr>
                        <a:t> gan y Llywodraeth er mwyn cynyddu’r nifer o siaradwyr Cymraeg o 5% erbyn 2011.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chemeClr val="tx1"/>
                          </a:solidFill>
                          <a:latin typeface="Arial" panose="020B0604020202020204" pitchFamily="34" charset="0"/>
                          <a:cs typeface="Arial" panose="020B0604020202020204" pitchFamily="34" charset="0"/>
                        </a:rPr>
                        <a:t>Iaith </a:t>
                      </a:r>
                      <a:r>
                        <a:rPr lang="en-US" sz="2400" b="0" i="0" dirty="0" err="1">
                          <a:solidFill>
                            <a:schemeClr val="tx1"/>
                          </a:solidFill>
                          <a:latin typeface="Arial" panose="020B0604020202020204" pitchFamily="34" charset="0"/>
                          <a:cs typeface="Arial" panose="020B0604020202020204" pitchFamily="34" charset="0"/>
                        </a:rPr>
                        <a:t>Pawb</a:t>
                      </a:r>
                      <a:endParaRPr lang="en-US" sz="2400" b="0" i="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solidFill>
                            <a:schemeClr val="tx1"/>
                          </a:solidFill>
                          <a:latin typeface="Arial" panose="020B0604020202020204" pitchFamily="34" charset="0"/>
                          <a:cs typeface="Arial" panose="020B0604020202020204" pitchFamily="34" charset="0"/>
                        </a:rPr>
                        <a:t>Scheme introduced by the Government to increase the number of Welsh speakers by 5% by 2011.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3007750586"/>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2010</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a:solidFill>
                            <a:schemeClr val="tx1"/>
                          </a:solidFill>
                          <a:latin typeface="Arial"/>
                          <a:cs typeface="Arial"/>
                        </a:rPr>
                        <a:t>Strategaeth Addysg Gymraeg</a:t>
                      </a:r>
                    </a:p>
                    <a:p>
                      <a:r>
                        <a:rPr lang="cy-GB" sz="1800" b="0" noProof="0" dirty="0">
                          <a:solidFill>
                            <a:schemeClr val="tx1"/>
                          </a:solidFill>
                          <a:latin typeface="Arial"/>
                          <a:cs typeface="Arial"/>
                        </a:rPr>
                        <a:t>Cynllun y Llywodraeth i wella’r ddarpariaeth cyfrwng Cymraeg yn ein hysgolion.</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panose="020B0604020202020204" pitchFamily="34" charset="0"/>
                          <a:cs typeface="Arial" panose="020B0604020202020204" pitchFamily="34" charset="0"/>
                        </a:rPr>
                        <a:t>Welsh-medium Education Strategy</a:t>
                      </a:r>
                    </a:p>
                    <a:p>
                      <a:r>
                        <a:rPr lang="en-US" sz="1800" b="0" i="0" dirty="0">
                          <a:solidFill>
                            <a:schemeClr val="tx1"/>
                          </a:solidFill>
                          <a:latin typeface="Arial" panose="020B0604020202020204" pitchFamily="34" charset="0"/>
                          <a:cs typeface="Arial" panose="020B0604020202020204" pitchFamily="34" charset="0"/>
                        </a:rPr>
                        <a:t>Welsh Government plan to improve Welsh language provision in schools.</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2470028874"/>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2011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err="1">
                          <a:solidFill>
                            <a:schemeClr val="tx1"/>
                          </a:solidFill>
                          <a:latin typeface="Arial"/>
                          <a:cs typeface="Arial"/>
                        </a:rPr>
                        <a:t>Sensws</a:t>
                      </a:r>
                      <a:r>
                        <a:rPr lang="cy-GB" sz="2400" b="0" noProof="0" dirty="0">
                          <a:solidFill>
                            <a:schemeClr val="tx1"/>
                          </a:solidFill>
                          <a:latin typeface="Arial"/>
                          <a:cs typeface="Arial"/>
                        </a:rPr>
                        <a:t>: 19%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chemeClr val="tx1"/>
                          </a:solidFill>
                          <a:latin typeface="Arial" panose="020B0604020202020204" pitchFamily="34" charset="0"/>
                          <a:cs typeface="Arial" panose="020B0604020202020204" pitchFamily="34" charset="0"/>
                        </a:rPr>
                        <a:t>Census: 19%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995487257"/>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2012</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a:solidFill>
                            <a:schemeClr val="tx1"/>
                          </a:solidFill>
                          <a:latin typeface="Arial"/>
                          <a:cs typeface="Arial"/>
                        </a:rPr>
                        <a:t>Iaith fyw: Iaith byw</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noProof="0" dirty="0">
                          <a:solidFill>
                            <a:schemeClr val="tx1"/>
                          </a:solidFill>
                          <a:latin typeface="Arial"/>
                          <a:cs typeface="Arial"/>
                        </a:rPr>
                        <a:t>Strategaeth y Gymraeg 2012 - 2017</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chemeClr val="tx1"/>
                          </a:solidFill>
                          <a:latin typeface="Arial" panose="020B0604020202020204" pitchFamily="34" charset="0"/>
                          <a:cs typeface="Arial" panose="020B0604020202020204" pitchFamily="34" charset="0"/>
                        </a:rPr>
                        <a:t>A Living Language: A language for living</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solidFill>
                            <a:schemeClr val="tx1"/>
                          </a:solidFill>
                          <a:latin typeface="Arial" panose="020B0604020202020204" pitchFamily="34" charset="0"/>
                          <a:cs typeface="Arial" panose="020B0604020202020204" pitchFamily="34" charset="0"/>
                        </a:rPr>
                        <a:t>Welsh Language Strategy 2012-2017</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298510743"/>
                  </a:ext>
                </a:extLst>
              </a:tr>
              <a:tr h="795620">
                <a:tc>
                  <a:txBody>
                    <a:bodyPr/>
                    <a:lstStyle/>
                    <a:p>
                      <a:r>
                        <a:rPr lang="en-US" sz="2400" b="0" dirty="0">
                          <a:solidFill>
                            <a:schemeClr val="tx1"/>
                          </a:solidFill>
                          <a:latin typeface="Arial" panose="020B0604020202020204" pitchFamily="34" charset="0"/>
                          <a:cs typeface="Arial" panose="020B0604020202020204" pitchFamily="34" charset="0"/>
                        </a:rPr>
                        <a:t>2012</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a:solidFill>
                            <a:schemeClr val="tx1"/>
                          </a:solidFill>
                          <a:latin typeface="Arial"/>
                          <a:cs typeface="Arial"/>
                        </a:rPr>
                        <a:t>Comisiynydd cyntaf yr iaith Gymraeg yn cael ei benodi.</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chemeClr val="tx1"/>
                          </a:solidFill>
                          <a:latin typeface="Arial" panose="020B0604020202020204" pitchFamily="34" charset="0"/>
                          <a:cs typeface="Arial" panose="020B0604020202020204" pitchFamily="34" charset="0"/>
                        </a:rPr>
                        <a:t>The first Welsh Language Commissioner was appointed.</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1729720241"/>
                  </a:ext>
                </a:extLst>
              </a:tr>
            </a:tbl>
          </a:graphicData>
        </a:graphic>
      </p:graphicFrame>
    </p:spTree>
    <p:extLst>
      <p:ext uri="{BB962C8B-B14F-4D97-AF65-F5344CB8AC3E}">
        <p14:creationId xmlns:p14="http://schemas.microsoft.com/office/powerpoint/2010/main" val="6258661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4EF405A-DAB9-E7EE-69B7-F2161CE6B550}"/>
              </a:ext>
            </a:extLst>
          </p:cNvPr>
          <p:cNvGraphicFramePr>
            <a:graphicFrameLocks noGrp="1"/>
          </p:cNvGraphicFramePr>
          <p:nvPr>
            <p:extLst>
              <p:ext uri="{D42A27DB-BD31-4B8C-83A1-F6EECF244321}">
                <p14:modId xmlns:p14="http://schemas.microsoft.com/office/powerpoint/2010/main" val="1244269572"/>
              </p:ext>
            </p:extLst>
          </p:nvPr>
        </p:nvGraphicFramePr>
        <p:xfrm>
          <a:off x="225552" y="697438"/>
          <a:ext cx="11740896" cy="5047488"/>
        </p:xfrm>
        <a:graphic>
          <a:graphicData uri="http://schemas.openxmlformats.org/drawingml/2006/table">
            <a:tbl>
              <a:tblPr firstRow="1" bandRow="1">
                <a:tableStyleId>{5C22544A-7EE6-4342-B048-85BDC9FD1C3A}</a:tableStyleId>
              </a:tblPr>
              <a:tblGrid>
                <a:gridCol w="2217165">
                  <a:extLst>
                    <a:ext uri="{9D8B030D-6E8A-4147-A177-3AD203B41FA5}">
                      <a16:colId xmlns:a16="http://schemas.microsoft.com/office/drawing/2014/main" val="3673467739"/>
                    </a:ext>
                  </a:extLst>
                </a:gridCol>
                <a:gridCol w="4724073">
                  <a:extLst>
                    <a:ext uri="{9D8B030D-6E8A-4147-A177-3AD203B41FA5}">
                      <a16:colId xmlns:a16="http://schemas.microsoft.com/office/drawing/2014/main" val="2214881119"/>
                    </a:ext>
                  </a:extLst>
                </a:gridCol>
                <a:gridCol w="4799658">
                  <a:extLst>
                    <a:ext uri="{9D8B030D-6E8A-4147-A177-3AD203B41FA5}">
                      <a16:colId xmlns:a16="http://schemas.microsoft.com/office/drawing/2014/main" val="2806615191"/>
                    </a:ext>
                  </a:extLst>
                </a:gridCol>
              </a:tblGrid>
              <a:tr h="650240">
                <a:tc>
                  <a:txBody>
                    <a:bodyPr/>
                    <a:lstStyle/>
                    <a:p>
                      <a:r>
                        <a:rPr lang="en-US" sz="2400" b="0" dirty="0">
                          <a:solidFill>
                            <a:schemeClr val="tx1"/>
                          </a:solidFill>
                          <a:latin typeface="Arial" panose="020B0604020202020204" pitchFamily="34" charset="0"/>
                          <a:cs typeface="Arial" panose="020B0604020202020204" pitchFamily="34" charset="0"/>
                        </a:rPr>
                        <a:t>2014</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a:solidFill>
                            <a:schemeClr val="tx1"/>
                          </a:solidFill>
                          <a:latin typeface="Arial"/>
                          <a:cs typeface="Arial"/>
                        </a:rPr>
                        <a:t>Dyfodol Llwyddiannus</a:t>
                      </a:r>
                    </a:p>
                    <a:p>
                      <a:pPr marL="0" marR="0" lvl="0" indent="0" algn="l" defTabSz="914400" rtl="0" eaLnBrk="1" fontAlgn="auto" latinLnBrk="0" hangingPunct="1">
                        <a:lnSpc>
                          <a:spcPct val="100000"/>
                        </a:lnSpc>
                        <a:spcBef>
                          <a:spcPts val="0"/>
                        </a:spcBef>
                        <a:spcAft>
                          <a:spcPts val="0"/>
                        </a:spcAft>
                        <a:buClrTx/>
                        <a:buSzTx/>
                        <a:buFontTx/>
                        <a:buNone/>
                        <a:tabLst/>
                        <a:defRPr/>
                      </a:pPr>
                      <a:r>
                        <a:rPr lang="cy-GB" b="0" noProof="0">
                          <a:solidFill>
                            <a:schemeClr val="tx1"/>
                          </a:solidFill>
                          <a:latin typeface="Arial"/>
                          <a:cs typeface="Arial"/>
                        </a:rPr>
                        <a:t>Gofynnodd Llywodraeth Cymru i’r Athro Graham </a:t>
                      </a:r>
                      <a:r>
                        <a:rPr lang="cy-GB" b="0" noProof="0" err="1">
                          <a:solidFill>
                            <a:schemeClr val="tx1"/>
                          </a:solidFill>
                          <a:latin typeface="Arial"/>
                          <a:cs typeface="Arial"/>
                        </a:rPr>
                        <a:t>Donaldson</a:t>
                      </a:r>
                      <a:r>
                        <a:rPr lang="cy-GB" b="0" noProof="0">
                          <a:solidFill>
                            <a:schemeClr val="tx1"/>
                          </a:solidFill>
                          <a:latin typeface="Arial"/>
                          <a:cs typeface="Arial"/>
                        </a:rPr>
                        <a:t> edrych ar y cwricwlwm a’r trefniadau asesu mewn ysgolion yng Nghymru, a’u hadolygu.</a:t>
                      </a:r>
                      <a:endParaRPr lang="cy-GB" sz="1800" b="0" noProof="0">
                        <a:solidFill>
                          <a:schemeClr val="tx1"/>
                        </a:solidFill>
                        <a:latin typeface="Arial"/>
                        <a:cs typeface="Arial"/>
                      </a:endParaRP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chemeClr val="tx1"/>
                          </a:solidFill>
                          <a:latin typeface="Arial" panose="020B0604020202020204" pitchFamily="34" charset="0"/>
                          <a:cs typeface="Arial" panose="020B0604020202020204" pitchFamily="34" charset="0"/>
                        </a:rPr>
                        <a:t>Successful Futures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chemeClr val="tx1"/>
                          </a:solidFill>
                          <a:latin typeface="Arial" panose="020B0604020202020204" pitchFamily="34" charset="0"/>
                          <a:cs typeface="Arial" panose="020B0604020202020204" pitchFamily="34" charset="0"/>
                        </a:rPr>
                        <a:t>Welsh Government asked Professor Graham Donaldson to review the curriculum and assessment arrangements in schools in Wales.</a:t>
                      </a:r>
                      <a:endParaRPr lang="en-US" sz="1800" b="0" i="0" dirty="0">
                        <a:solidFill>
                          <a:schemeClr val="tx1"/>
                        </a:solidFill>
                        <a:latin typeface="Arial" panose="020B0604020202020204" pitchFamily="34" charset="0"/>
                        <a:cs typeface="Arial" panose="020B0604020202020204" pitchFamily="34" charset="0"/>
                      </a:endParaRP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777512369"/>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2017</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a:solidFill>
                            <a:schemeClr val="tx1"/>
                          </a:solidFill>
                          <a:latin typeface="Arial"/>
                          <a:cs typeface="Arial"/>
                        </a:rPr>
                        <a:t>Cymraeg 2050: Miliwn o Siaradwyr</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noProof="0" dirty="0">
                          <a:solidFill>
                            <a:schemeClr val="tx1"/>
                          </a:solidFill>
                          <a:latin typeface="Arial"/>
                          <a:cs typeface="Arial"/>
                        </a:rPr>
                        <a:t>Strategaeth a gyflwynwyd gan Lywodraeth Cymru</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err="1">
                          <a:solidFill>
                            <a:schemeClr val="tx1"/>
                          </a:solidFill>
                          <a:latin typeface="Arial" panose="020B0604020202020204" pitchFamily="34" charset="0"/>
                          <a:cs typeface="Arial" panose="020B0604020202020204" pitchFamily="34" charset="0"/>
                        </a:rPr>
                        <a:t>Cymraeg</a:t>
                      </a:r>
                      <a:r>
                        <a:rPr lang="en-US" sz="2400" b="0" i="0" dirty="0">
                          <a:solidFill>
                            <a:schemeClr val="tx1"/>
                          </a:solidFill>
                          <a:latin typeface="Arial" panose="020B0604020202020204" pitchFamily="34" charset="0"/>
                          <a:cs typeface="Arial" panose="020B0604020202020204" pitchFamily="34" charset="0"/>
                        </a:rPr>
                        <a:t> 2050: A Million Welsh Speakers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solidFill>
                            <a:schemeClr val="tx1"/>
                          </a:solidFill>
                          <a:latin typeface="Arial" panose="020B0604020202020204" pitchFamily="34" charset="0"/>
                          <a:cs typeface="Arial" panose="020B0604020202020204" pitchFamily="34" charset="0"/>
                        </a:rPr>
                        <a:t>A strategy introduced by Welsh Government</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1737182768"/>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2021</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err="1">
                          <a:solidFill>
                            <a:schemeClr val="tx1"/>
                          </a:solidFill>
                          <a:latin typeface="Arial"/>
                          <a:cs typeface="Arial"/>
                        </a:rPr>
                        <a:t>Sensws</a:t>
                      </a:r>
                      <a:r>
                        <a:rPr lang="cy-GB" sz="2400" b="0" noProof="0" dirty="0">
                          <a:solidFill>
                            <a:schemeClr val="tx1"/>
                          </a:solidFill>
                          <a:latin typeface="Arial"/>
                          <a:cs typeface="Arial"/>
                        </a:rPr>
                        <a:t>: 17.8% o’r boblogaeth yn siaradwyr Cymraeg.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chemeClr val="tx1"/>
                          </a:solidFill>
                          <a:latin typeface="Arial" panose="020B0604020202020204" pitchFamily="34" charset="0"/>
                          <a:cs typeface="Arial" panose="020B0604020202020204" pitchFamily="34" charset="0"/>
                        </a:rPr>
                        <a:t>Census: 17.8% of the population spoke Welsh.</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3007750586"/>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2022</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cy-GB" sz="2400" b="0" noProof="0" dirty="0">
                          <a:solidFill>
                            <a:schemeClr val="tx1"/>
                          </a:solidFill>
                          <a:latin typeface="Arial"/>
                          <a:cs typeface="Arial"/>
                        </a:rPr>
                        <a:t>Yr Urdd: can </a:t>
                      </a:r>
                      <a:r>
                        <a:rPr lang="cy-GB" sz="2400" b="0" noProof="0" dirty="0" err="1">
                          <a:solidFill>
                            <a:schemeClr val="tx1"/>
                          </a:solidFill>
                          <a:latin typeface="Arial"/>
                          <a:cs typeface="Arial"/>
                        </a:rPr>
                        <a:t>mlwyddiant</a:t>
                      </a:r>
                      <a:r>
                        <a:rPr lang="cy-GB" sz="2400" b="0" noProof="0" dirty="0">
                          <a:solidFill>
                            <a:schemeClr val="tx1"/>
                          </a:solidFill>
                          <a:latin typeface="Arial"/>
                          <a:cs typeface="Arial"/>
                        </a:rPr>
                        <a:t> </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r>
                        <a:rPr lang="en-US" sz="2400" b="0" i="0" dirty="0">
                          <a:solidFill>
                            <a:schemeClr val="tx1"/>
                          </a:solidFill>
                          <a:latin typeface="Arial" panose="020B0604020202020204" pitchFamily="34" charset="0"/>
                          <a:cs typeface="Arial" panose="020B0604020202020204" pitchFamily="34" charset="0"/>
                        </a:rPr>
                        <a:t>The </a:t>
                      </a:r>
                      <a:r>
                        <a:rPr lang="en-US" sz="2400" b="0" i="0" dirty="0" err="1">
                          <a:solidFill>
                            <a:schemeClr val="tx1"/>
                          </a:solidFill>
                          <a:latin typeface="Arial" panose="020B0604020202020204" pitchFamily="34" charset="0"/>
                          <a:cs typeface="Arial" panose="020B0604020202020204" pitchFamily="34" charset="0"/>
                        </a:rPr>
                        <a:t>Urdd</a:t>
                      </a:r>
                      <a:r>
                        <a:rPr lang="en-US" sz="2400" b="0" i="0" dirty="0">
                          <a:solidFill>
                            <a:schemeClr val="tx1"/>
                          </a:solidFill>
                          <a:latin typeface="Arial" panose="020B0604020202020204" pitchFamily="34" charset="0"/>
                          <a:cs typeface="Arial" panose="020B0604020202020204" pitchFamily="34" charset="0"/>
                        </a:rPr>
                        <a:t>: centenary celebrations</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2470028874"/>
                  </a:ext>
                </a:extLst>
              </a:tr>
              <a:tr h="649224">
                <a:tc>
                  <a:txBody>
                    <a:bodyPr/>
                    <a:lstStyle/>
                    <a:p>
                      <a:r>
                        <a:rPr lang="en-US" sz="2400" b="0" dirty="0">
                          <a:solidFill>
                            <a:schemeClr val="tx1"/>
                          </a:solidFill>
                          <a:latin typeface="Arial" panose="020B0604020202020204" pitchFamily="34" charset="0"/>
                          <a:cs typeface="Arial" panose="020B0604020202020204" pitchFamily="34" charset="0"/>
                        </a:rPr>
                        <a:t>2023</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0" noProof="0" dirty="0">
                          <a:solidFill>
                            <a:schemeClr val="tx1"/>
                          </a:solidFill>
                          <a:latin typeface="Arial"/>
                          <a:cs typeface="Arial"/>
                        </a:rPr>
                        <a:t>Bil Addysg Gymraeg</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i="0" dirty="0">
                          <a:solidFill>
                            <a:schemeClr val="tx1"/>
                          </a:solidFill>
                          <a:latin typeface="Arial" panose="020B0604020202020204" pitchFamily="34" charset="0"/>
                          <a:cs typeface="Arial" panose="020B0604020202020204" pitchFamily="34" charset="0"/>
                        </a:rPr>
                        <a:t>Welsh Language Education Bill</a:t>
                      </a:r>
                    </a:p>
                  </a:txBody>
                  <a:tcPr>
                    <a:lnL w="28575" cap="flat" cmpd="sng" algn="ctr">
                      <a:solidFill>
                        <a:srgbClr val="7030A0"/>
                      </a:solidFill>
                      <a:prstDash val="solid"/>
                      <a:round/>
                      <a:headEnd type="none" w="med" len="med"/>
                      <a:tailEnd type="none" w="med" len="med"/>
                    </a:lnL>
                    <a:lnR w="28575" cap="flat" cmpd="sng" algn="ctr">
                      <a:solidFill>
                        <a:srgbClr val="7030A0"/>
                      </a:solidFill>
                      <a:prstDash val="solid"/>
                      <a:round/>
                      <a:headEnd type="none" w="med" len="med"/>
                      <a:tailEnd type="none" w="med" len="med"/>
                    </a:lnR>
                    <a:lnT w="28575" cap="flat" cmpd="sng" algn="ctr">
                      <a:solidFill>
                        <a:srgbClr val="7030A0"/>
                      </a:solidFill>
                      <a:prstDash val="solid"/>
                      <a:round/>
                      <a:headEnd type="none" w="med" len="med"/>
                      <a:tailEnd type="none" w="med" len="med"/>
                    </a:lnT>
                    <a:lnB w="28575" cap="flat" cmpd="sng" algn="ctr">
                      <a:solidFill>
                        <a:srgbClr val="7030A0"/>
                      </a:solidFill>
                      <a:prstDash val="solid"/>
                      <a:round/>
                      <a:headEnd type="none" w="med" len="med"/>
                      <a:tailEnd type="none" w="med" len="med"/>
                    </a:lnB>
                    <a:solidFill>
                      <a:schemeClr val="bg2"/>
                    </a:solidFill>
                  </a:tcPr>
                </a:tc>
                <a:extLst>
                  <a:ext uri="{0D108BD9-81ED-4DB2-BD59-A6C34878D82A}">
                    <a16:rowId xmlns:a16="http://schemas.microsoft.com/office/drawing/2014/main" val="1995487257"/>
                  </a:ext>
                </a:extLst>
              </a:tr>
            </a:tbl>
          </a:graphicData>
        </a:graphic>
      </p:graphicFrame>
    </p:spTree>
    <p:extLst>
      <p:ext uri="{BB962C8B-B14F-4D97-AF65-F5344CB8AC3E}">
        <p14:creationId xmlns:p14="http://schemas.microsoft.com/office/powerpoint/2010/main" val="29531951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123486-1FEA-31E5-070A-AB6052494229}"/>
              </a:ext>
            </a:extLst>
          </p:cNvPr>
          <p:cNvSpPr txBox="1"/>
          <p:nvPr/>
        </p:nvSpPr>
        <p:spPr>
          <a:xfrm>
            <a:off x="2265616" y="245793"/>
            <a:ext cx="7343775" cy="646331"/>
          </a:xfrm>
          <a:prstGeom prst="rect">
            <a:avLst/>
          </a:prstGeom>
          <a:noFill/>
        </p:spPr>
        <p:txBody>
          <a:bodyPr wrap="square" rtlCol="0">
            <a:spAutoFit/>
          </a:bodyPr>
          <a:lstStyle/>
          <a:p>
            <a:pPr algn="ctr"/>
            <a:r>
              <a:rPr lang="en-US" sz="3600" b="1" dirty="0" err="1">
                <a:latin typeface="Arial" panose="020B0604020202020204" pitchFamily="34" charset="0"/>
                <a:cs typeface="Arial" panose="020B0604020202020204" pitchFamily="34" charset="0"/>
              </a:rPr>
              <a:t>Trafodwch</a:t>
            </a:r>
            <a:r>
              <a:rPr lang="en-US" sz="3600" b="1" dirty="0">
                <a:latin typeface="Arial" panose="020B0604020202020204" pitchFamily="34" charset="0"/>
                <a:cs typeface="Arial" panose="020B0604020202020204" pitchFamily="34" charset="0"/>
              </a:rPr>
              <a:t>: / </a:t>
            </a:r>
            <a:r>
              <a:rPr lang="en-US" sz="3600" b="1" i="1" dirty="0">
                <a:latin typeface="Arial" panose="020B0604020202020204" pitchFamily="34" charset="0"/>
                <a:cs typeface="Arial" panose="020B0604020202020204" pitchFamily="34" charset="0"/>
              </a:rPr>
              <a:t>Discuss</a:t>
            </a:r>
            <a:r>
              <a:rPr lang="en-US" sz="3600" b="1" dirty="0">
                <a:latin typeface="Arial" panose="020B0604020202020204" pitchFamily="34" charset="0"/>
                <a:cs typeface="Arial" panose="020B0604020202020204" pitchFamily="34" charset="0"/>
              </a:rPr>
              <a:t>:</a:t>
            </a:r>
          </a:p>
        </p:txBody>
      </p:sp>
      <p:sp>
        <p:nvSpPr>
          <p:cNvPr id="5" name="TextBox 4">
            <a:extLst>
              <a:ext uri="{FF2B5EF4-FFF2-40B4-BE49-F238E27FC236}">
                <a16:creationId xmlns:a16="http://schemas.microsoft.com/office/drawing/2014/main" id="{A016DAFA-D235-529F-31B8-C3F3C8C45FC3}"/>
              </a:ext>
            </a:extLst>
          </p:cNvPr>
          <p:cNvSpPr txBox="1"/>
          <p:nvPr/>
        </p:nvSpPr>
        <p:spPr>
          <a:xfrm>
            <a:off x="363854" y="1413063"/>
            <a:ext cx="5305425" cy="4031873"/>
          </a:xfrm>
          <a:prstGeom prst="rect">
            <a:avLst/>
          </a:prstGeom>
          <a:solidFill>
            <a:schemeClr val="accent6">
              <a:lumMod val="20000"/>
              <a:lumOff val="80000"/>
            </a:schemeClr>
          </a:solidFill>
          <a:ln w="28575">
            <a:solidFill>
              <a:schemeClr val="tx1"/>
            </a:solidFill>
          </a:ln>
        </p:spPr>
        <p:txBody>
          <a:bodyPr wrap="square" lIns="91440" tIns="45720" rIns="91440" bIns="45720" rtlCol="0" anchor="t">
            <a:spAutoFit/>
          </a:bodyPr>
          <a:lstStyle/>
          <a:p>
            <a:r>
              <a:rPr lang="cy-GB" sz="3200">
                <a:latin typeface="Arial"/>
                <a:cs typeface="Arial"/>
              </a:rPr>
              <a:t>Pa ddigwyddiadau hanesyddol gafodd ddylanwad ar y Gymraeg, yn eich barn chi?</a:t>
            </a:r>
          </a:p>
          <a:p>
            <a:endParaRPr lang="cy-GB" sz="3200" dirty="0">
              <a:latin typeface="Arial" panose="020B0604020202020204" pitchFamily="34" charset="0"/>
              <a:cs typeface="Arial" panose="020B0604020202020204" pitchFamily="34" charset="0"/>
            </a:endParaRPr>
          </a:p>
          <a:p>
            <a:r>
              <a:rPr lang="cy-GB" sz="3200">
                <a:latin typeface="Arial"/>
                <a:cs typeface="Arial"/>
              </a:rPr>
              <a:t>Trafodwch effaith gadarnhaol ac effaith negyddol ar yr iaith.</a:t>
            </a:r>
          </a:p>
        </p:txBody>
      </p:sp>
      <p:sp>
        <p:nvSpPr>
          <p:cNvPr id="9" name="TextBox 8">
            <a:extLst>
              <a:ext uri="{FF2B5EF4-FFF2-40B4-BE49-F238E27FC236}">
                <a16:creationId xmlns:a16="http://schemas.microsoft.com/office/drawing/2014/main" id="{C2A88C66-CD31-2219-D796-F86B05F8E6A8}"/>
              </a:ext>
            </a:extLst>
          </p:cNvPr>
          <p:cNvSpPr txBox="1"/>
          <p:nvPr/>
        </p:nvSpPr>
        <p:spPr>
          <a:xfrm>
            <a:off x="6443662" y="1427775"/>
            <a:ext cx="5305425" cy="4031873"/>
          </a:xfrm>
          <a:prstGeom prst="rect">
            <a:avLst/>
          </a:prstGeom>
          <a:solidFill>
            <a:schemeClr val="accent6">
              <a:lumMod val="20000"/>
              <a:lumOff val="80000"/>
            </a:schemeClr>
          </a:solidFill>
          <a:ln w="28575">
            <a:solidFill>
              <a:schemeClr val="tx1"/>
            </a:solidFill>
          </a:ln>
        </p:spPr>
        <p:txBody>
          <a:bodyPr wrap="square" rtlCol="0">
            <a:spAutoFit/>
          </a:bodyPr>
          <a:lstStyle/>
          <a:p>
            <a:r>
              <a:rPr lang="en-US" sz="3200" i="1" dirty="0">
                <a:latin typeface="Arial" panose="020B0604020202020204" pitchFamily="34" charset="0"/>
                <a:cs typeface="Arial" panose="020B0604020202020204" pitchFamily="34" charset="0"/>
              </a:rPr>
              <a:t>Which historical events influenced the Welsh language, in your opinion?</a:t>
            </a:r>
          </a:p>
          <a:p>
            <a:endParaRPr lang="en-US" sz="3200" i="1" dirty="0">
              <a:latin typeface="Arial" panose="020B0604020202020204" pitchFamily="34" charset="0"/>
              <a:cs typeface="Arial" panose="020B0604020202020204" pitchFamily="34" charset="0"/>
            </a:endParaRPr>
          </a:p>
          <a:p>
            <a:endParaRPr lang="en-US" sz="3200" i="1" dirty="0">
              <a:latin typeface="Arial" panose="020B0604020202020204" pitchFamily="34" charset="0"/>
              <a:cs typeface="Arial" panose="020B0604020202020204" pitchFamily="34" charset="0"/>
            </a:endParaRPr>
          </a:p>
          <a:p>
            <a:r>
              <a:rPr lang="en-US" sz="3200" i="1" dirty="0">
                <a:latin typeface="Arial" panose="020B0604020202020204" pitchFamily="34" charset="0"/>
                <a:cs typeface="Arial" panose="020B0604020202020204" pitchFamily="34" charset="0"/>
              </a:rPr>
              <a:t>Discuss the positive impacts and negative impacts on the language.</a:t>
            </a:r>
          </a:p>
        </p:txBody>
      </p:sp>
      <p:pic>
        <p:nvPicPr>
          <p:cNvPr id="2" name="Picture 1">
            <a:extLst>
              <a:ext uri="{FF2B5EF4-FFF2-40B4-BE49-F238E27FC236}">
                <a16:creationId xmlns:a16="http://schemas.microsoft.com/office/drawing/2014/main" id="{82ADC761-708C-4AF7-DF96-9F035FFA68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spTree>
    <p:extLst>
      <p:ext uri="{BB962C8B-B14F-4D97-AF65-F5344CB8AC3E}">
        <p14:creationId xmlns:p14="http://schemas.microsoft.com/office/powerpoint/2010/main" val="7734870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C288-4C8B-FA4B-8FB5-DB08609428BE}"/>
              </a:ext>
            </a:extLst>
          </p:cNvPr>
          <p:cNvSpPr>
            <a:spLocks noGrp="1"/>
          </p:cNvSpPr>
          <p:nvPr>
            <p:ph type="title"/>
          </p:nvPr>
        </p:nvSpPr>
        <p:spPr>
          <a:xfrm>
            <a:off x="1" y="257549"/>
            <a:ext cx="4452730" cy="2286867"/>
          </a:xfrm>
        </p:spPr>
        <p:txBody>
          <a:bodyPr>
            <a:normAutofit/>
          </a:bodyPr>
          <a:lstStyle/>
          <a:p>
            <a:pPr algn="ctr"/>
            <a:r>
              <a:rPr lang="cy-GB" sz="4000" b="1" dirty="0">
                <a:latin typeface="Arial" panose="020B0604020202020204" pitchFamily="34" charset="0"/>
                <a:cs typeface="Arial" panose="020B0604020202020204" pitchFamily="34" charset="0"/>
              </a:rPr>
              <a:t>Y sefyllfa bresennol / </a:t>
            </a:r>
            <a:br>
              <a:rPr lang="cy-GB" sz="4000" b="1" dirty="0">
                <a:latin typeface="Arial" panose="020B0604020202020204" pitchFamily="34" charset="0"/>
                <a:cs typeface="Arial" panose="020B0604020202020204" pitchFamily="34" charset="0"/>
              </a:rPr>
            </a:br>
            <a:r>
              <a:rPr lang="cy-GB" sz="4000" b="1" i="1" dirty="0">
                <a:latin typeface="Arial" panose="020B0604020202020204" pitchFamily="34" charset="0"/>
                <a:cs typeface="Arial" panose="020B0604020202020204" pitchFamily="34" charset="0"/>
              </a:rPr>
              <a:t>Our present situation</a:t>
            </a:r>
            <a:r>
              <a:rPr lang="cy-GB" sz="4000" b="1" dirty="0">
                <a:latin typeface="Arial" panose="020B0604020202020204" pitchFamily="34" charset="0"/>
                <a:cs typeface="Arial" panose="020B0604020202020204" pitchFamily="34" charset="0"/>
              </a:rPr>
              <a:t>:</a:t>
            </a:r>
          </a:p>
        </p:txBody>
      </p:sp>
      <p:graphicFrame>
        <p:nvGraphicFramePr>
          <p:cNvPr id="7" name="Table 6">
            <a:extLst>
              <a:ext uri="{FF2B5EF4-FFF2-40B4-BE49-F238E27FC236}">
                <a16:creationId xmlns:a16="http://schemas.microsoft.com/office/drawing/2014/main" id="{264B33D6-4DA4-F04D-95E4-FA599F28D4B6}"/>
              </a:ext>
            </a:extLst>
          </p:cNvPr>
          <p:cNvGraphicFramePr>
            <a:graphicFrameLocks noGrp="1"/>
          </p:cNvGraphicFramePr>
          <p:nvPr>
            <p:extLst>
              <p:ext uri="{D42A27DB-BD31-4B8C-83A1-F6EECF244321}">
                <p14:modId xmlns:p14="http://schemas.microsoft.com/office/powerpoint/2010/main" val="3642453796"/>
              </p:ext>
            </p:extLst>
          </p:nvPr>
        </p:nvGraphicFramePr>
        <p:xfrm>
          <a:off x="4969562" y="263236"/>
          <a:ext cx="6827362" cy="5712032"/>
        </p:xfrm>
        <a:graphic>
          <a:graphicData uri="http://schemas.openxmlformats.org/drawingml/2006/table">
            <a:tbl>
              <a:tblPr firstRow="1" firstCol="1" bandRow="1"/>
              <a:tblGrid>
                <a:gridCol w="1430885">
                  <a:extLst>
                    <a:ext uri="{9D8B030D-6E8A-4147-A177-3AD203B41FA5}">
                      <a16:colId xmlns:a16="http://schemas.microsoft.com/office/drawing/2014/main" val="20000"/>
                    </a:ext>
                  </a:extLst>
                </a:gridCol>
                <a:gridCol w="1839708">
                  <a:extLst>
                    <a:ext uri="{9D8B030D-6E8A-4147-A177-3AD203B41FA5}">
                      <a16:colId xmlns:a16="http://schemas.microsoft.com/office/drawing/2014/main" val="20001"/>
                    </a:ext>
                  </a:extLst>
                </a:gridCol>
                <a:gridCol w="3556769">
                  <a:extLst>
                    <a:ext uri="{9D8B030D-6E8A-4147-A177-3AD203B41FA5}">
                      <a16:colId xmlns:a16="http://schemas.microsoft.com/office/drawing/2014/main" val="20002"/>
                    </a:ext>
                  </a:extLst>
                </a:gridCol>
              </a:tblGrid>
              <a:tr h="473951">
                <a:tc gridSpan="3">
                  <a:txBody>
                    <a:bodyPr/>
                    <a:lstStyle/>
                    <a:p>
                      <a:pPr algn="ctr">
                        <a:spcAft>
                          <a:spcPts val="0"/>
                        </a:spcAft>
                      </a:pPr>
                      <a:r>
                        <a:rPr lang="en-GB" sz="2400" dirty="0" err="1">
                          <a:solidFill>
                            <a:schemeClr val="tx1"/>
                          </a:solidFill>
                          <a:effectLst/>
                          <a:latin typeface="Arial" panose="020B0604020202020204" pitchFamily="34" charset="0"/>
                          <a:ea typeface="ＭＳ 明朝" charset="-128"/>
                          <a:cs typeface="Arial" panose="020B0604020202020204" pitchFamily="34" charset="0"/>
                        </a:rPr>
                        <a:t>Canlyniadau</a:t>
                      </a:r>
                      <a:r>
                        <a:rPr lang="en-GB" sz="2400" dirty="0">
                          <a:solidFill>
                            <a:schemeClr val="tx1"/>
                          </a:solidFill>
                          <a:effectLst/>
                          <a:latin typeface="Arial" panose="020B0604020202020204" pitchFamily="34" charset="0"/>
                          <a:ea typeface="ＭＳ 明朝" charset="-128"/>
                          <a:cs typeface="Arial" panose="020B0604020202020204" pitchFamily="34" charset="0"/>
                        </a:rPr>
                        <a:t> </a:t>
                      </a:r>
                      <a:r>
                        <a:rPr lang="en-GB" sz="2400" dirty="0" err="1">
                          <a:solidFill>
                            <a:schemeClr val="tx1"/>
                          </a:solidFill>
                          <a:effectLst/>
                          <a:latin typeface="Arial" panose="020B0604020202020204" pitchFamily="34" charset="0"/>
                          <a:ea typeface="ＭＳ 明朝" charset="-128"/>
                          <a:cs typeface="Arial" panose="020B0604020202020204" pitchFamily="34" charset="0"/>
                        </a:rPr>
                        <a:t>cyfrifiad</a:t>
                      </a:r>
                      <a:r>
                        <a:rPr lang="en-GB" sz="2400" dirty="0">
                          <a:solidFill>
                            <a:schemeClr val="tx1"/>
                          </a:solidFill>
                          <a:effectLst/>
                          <a:latin typeface="Arial" panose="020B0604020202020204" pitchFamily="34" charset="0"/>
                          <a:ea typeface="ＭＳ 明朝" charset="-128"/>
                          <a:cs typeface="Arial" panose="020B0604020202020204" pitchFamily="34" charset="0"/>
                        </a:rPr>
                        <a:t> / </a:t>
                      </a:r>
                      <a:r>
                        <a:rPr lang="en-GB" sz="2400" i="1" dirty="0">
                          <a:solidFill>
                            <a:schemeClr val="tx1"/>
                          </a:solidFill>
                          <a:effectLst/>
                          <a:latin typeface="Arial" panose="020B0604020202020204" pitchFamily="34" charset="0"/>
                          <a:ea typeface="ＭＳ 明朝" charset="-128"/>
                          <a:cs typeface="Arial" panose="020B0604020202020204" pitchFamily="34" charset="0"/>
                        </a:rPr>
                        <a:t>Census results</a:t>
                      </a: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chemeClr val="bg2"/>
                    </a:solidFill>
                  </a:tcPr>
                </a:tc>
                <a:tc hMerge="1">
                  <a:txBody>
                    <a:bodyPr/>
                    <a:lstStyle/>
                    <a:p>
                      <a:pPr>
                        <a:spcAft>
                          <a:spcPts val="0"/>
                        </a:spcAft>
                      </a:pP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hMerge="1">
                  <a:txBody>
                    <a:bodyPr/>
                    <a:lstStyle/>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985329508"/>
                  </a:ext>
                </a:extLst>
              </a:tr>
              <a:tr h="509938">
                <a:tc>
                  <a:txBody>
                    <a:bodyPr/>
                    <a:lstStyle/>
                    <a:p>
                      <a:pPr>
                        <a:spcAft>
                          <a:spcPts val="0"/>
                        </a:spcAft>
                      </a:pPr>
                      <a:r>
                        <a:rPr lang="cy-GB" sz="2400" b="1" dirty="0">
                          <a:solidFill>
                            <a:schemeClr val="tx1"/>
                          </a:solidFill>
                          <a:effectLst/>
                          <a:latin typeface="Arial" panose="020B0604020202020204" pitchFamily="34" charset="0"/>
                          <a:ea typeface="ＭＳ 明朝" charset="-128"/>
                          <a:cs typeface="Arial" panose="020B0604020202020204" pitchFamily="34" charset="0"/>
                        </a:rPr>
                        <a:t>1891</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54.5%</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2400" dirty="0">
                          <a:solidFill>
                            <a:schemeClr val="tx1"/>
                          </a:solidFill>
                          <a:effectLst/>
                          <a:latin typeface="Arial" panose="020B0604020202020204" pitchFamily="34" charset="0"/>
                          <a:ea typeface="ＭＳ 明朝" charset="-128"/>
                          <a:cs typeface="Arial" panose="020B0604020202020204" pitchFamily="34" charset="0"/>
                        </a:rPr>
                        <a:t>910,289 o siaradwyr</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509938">
                <a:tc>
                  <a:txBody>
                    <a:bodyPr/>
                    <a:lstStyle/>
                    <a:p>
                      <a:pPr>
                        <a:spcAft>
                          <a:spcPts val="0"/>
                        </a:spcAft>
                      </a:pPr>
                      <a:r>
                        <a:rPr lang="cy-GB" sz="2400" b="1" dirty="0">
                          <a:solidFill>
                            <a:schemeClr val="tx1"/>
                          </a:solidFill>
                          <a:effectLst/>
                          <a:latin typeface="Arial" panose="020B0604020202020204" pitchFamily="34" charset="0"/>
                          <a:ea typeface="ＭＳ 明朝" charset="-128"/>
                          <a:cs typeface="Arial" panose="020B0604020202020204" pitchFamily="34" charset="0"/>
                        </a:rPr>
                        <a:t>1901</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49.9%</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2400" dirty="0">
                          <a:solidFill>
                            <a:schemeClr val="tx1"/>
                          </a:solidFill>
                          <a:effectLst/>
                          <a:latin typeface="Arial" panose="020B0604020202020204" pitchFamily="34" charset="0"/>
                          <a:ea typeface="ＭＳ 明朝" charset="-128"/>
                          <a:cs typeface="Arial" panose="020B0604020202020204" pitchFamily="34" charset="0"/>
                        </a:rPr>
                        <a:t>929,824 o siaradwyr</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09938">
                <a:tc>
                  <a:txBody>
                    <a:bodyPr/>
                    <a:lstStyle/>
                    <a:p>
                      <a:pPr>
                        <a:spcAft>
                          <a:spcPts val="0"/>
                        </a:spcAft>
                      </a:pPr>
                      <a:r>
                        <a:rPr lang="cy-GB" sz="2400" b="1">
                          <a:solidFill>
                            <a:schemeClr val="tx1"/>
                          </a:solidFill>
                          <a:effectLst/>
                          <a:latin typeface="Arial" panose="020B0604020202020204" pitchFamily="34" charset="0"/>
                          <a:ea typeface="ＭＳ 明朝" charset="-128"/>
                          <a:cs typeface="Arial" panose="020B0604020202020204" pitchFamily="34" charset="0"/>
                        </a:rPr>
                        <a:t>1911</a:t>
                      </a:r>
                      <a:endParaRPr lang="en-GB" sz="240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43.5%</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977,366 o siaradwyr</a:t>
                      </a:r>
                    </a:p>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09938">
                <a:tc>
                  <a:txBody>
                    <a:bodyPr/>
                    <a:lstStyle/>
                    <a:p>
                      <a:pPr>
                        <a:spcAft>
                          <a:spcPts val="0"/>
                        </a:spcAft>
                      </a:pPr>
                      <a:r>
                        <a:rPr lang="cy-GB" sz="2400" b="1" dirty="0">
                          <a:solidFill>
                            <a:schemeClr val="tx1"/>
                          </a:solidFill>
                          <a:effectLst/>
                          <a:latin typeface="Arial" panose="020B0604020202020204" pitchFamily="34" charset="0"/>
                          <a:ea typeface="ＭＳ 明朝" charset="-128"/>
                          <a:cs typeface="Arial" panose="020B0604020202020204" pitchFamily="34" charset="0"/>
                        </a:rPr>
                        <a:t>1931</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36.8%</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2400" dirty="0">
                          <a:solidFill>
                            <a:schemeClr val="tx1"/>
                          </a:solidFill>
                          <a:effectLst/>
                          <a:latin typeface="Arial" panose="020B0604020202020204" pitchFamily="34" charset="0"/>
                          <a:ea typeface="ＭＳ 明朝" charset="-128"/>
                          <a:cs typeface="Arial" panose="020B0604020202020204" pitchFamily="34" charset="0"/>
                        </a:rPr>
                        <a:t>909,261 o siaradwyr</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09938">
                <a:tc>
                  <a:txBody>
                    <a:bodyPr/>
                    <a:lstStyle/>
                    <a:p>
                      <a:pPr>
                        <a:spcAft>
                          <a:spcPts val="0"/>
                        </a:spcAft>
                      </a:pPr>
                      <a:r>
                        <a:rPr lang="cy-GB" sz="2400" b="1" dirty="0">
                          <a:solidFill>
                            <a:schemeClr val="tx1"/>
                          </a:solidFill>
                          <a:effectLst/>
                          <a:latin typeface="Arial" panose="020B0604020202020204" pitchFamily="34" charset="0"/>
                          <a:ea typeface="ＭＳ 明朝" charset="-128"/>
                          <a:cs typeface="Arial" panose="020B0604020202020204" pitchFamily="34" charset="0"/>
                        </a:rPr>
                        <a:t>1951</a:t>
                      </a:r>
                    </a:p>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28.9%</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714,686 o siaradwyr</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09938">
                <a:tc>
                  <a:txBody>
                    <a:bodyPr/>
                    <a:lstStyle/>
                    <a:p>
                      <a:pPr>
                        <a:spcAft>
                          <a:spcPts val="0"/>
                        </a:spcAft>
                      </a:pPr>
                      <a:r>
                        <a:rPr lang="cy-GB" sz="2400" b="1" dirty="0">
                          <a:solidFill>
                            <a:schemeClr val="tx1"/>
                          </a:solidFill>
                          <a:effectLst/>
                          <a:latin typeface="Arial" panose="020B0604020202020204" pitchFamily="34" charset="0"/>
                          <a:ea typeface="ＭＳ 明朝" charset="-128"/>
                          <a:cs typeface="Arial" panose="020B0604020202020204" pitchFamily="34" charset="0"/>
                        </a:rPr>
                        <a:t>1981</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18.9%</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2400" dirty="0">
                          <a:solidFill>
                            <a:schemeClr val="tx1"/>
                          </a:solidFill>
                          <a:effectLst/>
                          <a:latin typeface="Arial" panose="020B0604020202020204" pitchFamily="34" charset="0"/>
                          <a:ea typeface="ＭＳ 明朝" charset="-128"/>
                          <a:cs typeface="Arial" panose="020B0604020202020204" pitchFamily="34" charset="0"/>
                        </a:rPr>
                        <a:t>508,207 o siaradwyr</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509938">
                <a:tc>
                  <a:txBody>
                    <a:bodyPr/>
                    <a:lstStyle/>
                    <a:p>
                      <a:pPr>
                        <a:spcAft>
                          <a:spcPts val="0"/>
                        </a:spcAft>
                      </a:pPr>
                      <a:r>
                        <a:rPr lang="cy-GB" sz="2400" b="1">
                          <a:solidFill>
                            <a:schemeClr val="tx1"/>
                          </a:solidFill>
                          <a:effectLst/>
                          <a:latin typeface="Arial" panose="020B0604020202020204" pitchFamily="34" charset="0"/>
                          <a:ea typeface="ＭＳ 明朝" charset="-128"/>
                          <a:cs typeface="Arial" panose="020B0604020202020204" pitchFamily="34" charset="0"/>
                        </a:rPr>
                        <a:t>1991</a:t>
                      </a:r>
                      <a:endParaRPr lang="en-GB" sz="240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18.6%</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2400" dirty="0">
                          <a:solidFill>
                            <a:schemeClr val="tx1"/>
                          </a:solidFill>
                          <a:effectLst/>
                          <a:latin typeface="Arial" panose="020B0604020202020204" pitchFamily="34" charset="0"/>
                          <a:ea typeface="ＭＳ 明朝" charset="-128"/>
                          <a:cs typeface="Arial" panose="020B0604020202020204" pitchFamily="34" charset="0"/>
                        </a:rPr>
                        <a:t>508,098 o siaradwyr</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509938">
                <a:tc>
                  <a:txBody>
                    <a:bodyPr/>
                    <a:lstStyle/>
                    <a:p>
                      <a:pPr>
                        <a:spcAft>
                          <a:spcPts val="0"/>
                        </a:spcAft>
                      </a:pPr>
                      <a:r>
                        <a:rPr lang="cy-GB" sz="2400" b="1" dirty="0">
                          <a:solidFill>
                            <a:schemeClr val="tx1"/>
                          </a:solidFill>
                          <a:effectLst/>
                          <a:latin typeface="Arial" panose="020B0604020202020204" pitchFamily="34" charset="0"/>
                          <a:ea typeface="ＭＳ 明朝" charset="-128"/>
                          <a:cs typeface="Arial" panose="020B0604020202020204" pitchFamily="34" charset="0"/>
                        </a:rPr>
                        <a:t>2001</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20.8%</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chemeClr val="accent2">
                        <a:lumMod val="20000"/>
                        <a:lumOff val="80000"/>
                      </a:schemeClr>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582,368 o siaradwyr</a:t>
                      </a:r>
                    </a:p>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0007"/>
                  </a:ext>
                </a:extLst>
              </a:tr>
              <a:tr h="509938">
                <a:tc>
                  <a:txBody>
                    <a:bodyPr/>
                    <a:lstStyle/>
                    <a:p>
                      <a:pPr>
                        <a:spcAft>
                          <a:spcPts val="0"/>
                        </a:spcAft>
                      </a:pPr>
                      <a:r>
                        <a:rPr lang="cy-GB" sz="2400" b="1" dirty="0">
                          <a:solidFill>
                            <a:schemeClr val="tx1"/>
                          </a:solidFill>
                          <a:effectLst/>
                          <a:latin typeface="Arial" panose="020B0604020202020204" pitchFamily="34" charset="0"/>
                          <a:ea typeface="ＭＳ 明朝" charset="-128"/>
                          <a:cs typeface="Arial" panose="020B0604020202020204" pitchFamily="34" charset="0"/>
                        </a:rPr>
                        <a:t>2011</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cy-GB" sz="2400" dirty="0">
                          <a:solidFill>
                            <a:schemeClr val="tx1"/>
                          </a:solidFill>
                          <a:effectLst/>
                          <a:latin typeface="Arial" panose="020B0604020202020204" pitchFamily="34" charset="0"/>
                          <a:ea typeface="ＭＳ 明朝" charset="-128"/>
                          <a:cs typeface="Arial" panose="020B0604020202020204" pitchFamily="34" charset="0"/>
                        </a:rPr>
                        <a:t>19.0%</a:t>
                      </a:r>
                      <a:endParaRPr lang="en-GB" sz="24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2400" dirty="0">
                          <a:solidFill>
                            <a:schemeClr val="tx1"/>
                          </a:solidFill>
                          <a:effectLst/>
                          <a:latin typeface="Arial" panose="020B0604020202020204" pitchFamily="34" charset="0"/>
                          <a:ea typeface="ＭＳ 明朝" charset="-128"/>
                          <a:cs typeface="Arial" panose="020B0604020202020204" pitchFamily="34" charset="0"/>
                        </a:rPr>
                        <a:t>562,000  o siaradwyr</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r h="648639">
                <a:tc>
                  <a:txBody>
                    <a:bodyPr/>
                    <a:lstStyle/>
                    <a:p>
                      <a:pPr>
                        <a:spcAft>
                          <a:spcPts val="0"/>
                        </a:spcAft>
                      </a:pPr>
                      <a:r>
                        <a:rPr lang="en-GB" sz="2400" b="1" dirty="0">
                          <a:solidFill>
                            <a:schemeClr val="tx1"/>
                          </a:solidFill>
                          <a:effectLst/>
                          <a:latin typeface="Arial" panose="020B0604020202020204" pitchFamily="34" charset="0"/>
                          <a:ea typeface="ＭＳ 明朝" charset="-128"/>
                          <a:cs typeface="Arial" panose="020B0604020202020204" pitchFamily="34" charset="0"/>
                        </a:rPr>
                        <a:t>2021</a:t>
                      </a: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en-GB" sz="2400" dirty="0">
                          <a:solidFill>
                            <a:schemeClr val="tx1"/>
                          </a:solidFill>
                          <a:effectLst/>
                          <a:latin typeface="Arial" panose="020B0604020202020204" pitchFamily="34" charset="0"/>
                          <a:ea typeface="ＭＳ 明朝" charset="-128"/>
                          <a:cs typeface="Arial" panose="020B0604020202020204" pitchFamily="34" charset="0"/>
                        </a:rPr>
                        <a:t>17.8%</a:t>
                      </a: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tc>
                  <a:txBody>
                    <a:bodyPr/>
                    <a:lstStyle/>
                    <a:p>
                      <a:pPr>
                        <a:spcAft>
                          <a:spcPts val="0"/>
                        </a:spcAft>
                      </a:pPr>
                      <a:r>
                        <a:rPr lang="en-GB" sz="2400" dirty="0">
                          <a:solidFill>
                            <a:schemeClr val="tx1"/>
                          </a:solidFill>
                          <a:effectLst/>
                          <a:latin typeface="Arial" panose="020B0604020202020204" pitchFamily="34" charset="0"/>
                          <a:ea typeface="ＭＳ 明朝" charset="-128"/>
                          <a:cs typeface="Arial" panose="020B0604020202020204" pitchFamily="34" charset="0"/>
                        </a:rPr>
                        <a:t>538,300 o </a:t>
                      </a:r>
                      <a:r>
                        <a:rPr lang="en-GB" sz="2400" dirty="0" err="1">
                          <a:solidFill>
                            <a:schemeClr val="tx1"/>
                          </a:solidFill>
                          <a:effectLst/>
                          <a:latin typeface="Arial" panose="020B0604020202020204" pitchFamily="34" charset="0"/>
                          <a:ea typeface="ＭＳ 明朝" charset="-128"/>
                          <a:cs typeface="Arial" panose="020B0604020202020204" pitchFamily="34" charset="0"/>
                        </a:rPr>
                        <a:t>siaradwyr</a:t>
                      </a:r>
                      <a:r>
                        <a:rPr lang="en-GB" sz="2400" dirty="0">
                          <a:solidFill>
                            <a:schemeClr val="tx1"/>
                          </a:solidFill>
                          <a:effectLst/>
                          <a:latin typeface="Arial" panose="020B0604020202020204" pitchFamily="34" charset="0"/>
                          <a:ea typeface="ＭＳ 明朝" charset="-128"/>
                          <a:cs typeface="Arial" panose="020B0604020202020204" pitchFamily="34" charset="0"/>
                        </a:rPr>
                        <a:t> </a:t>
                      </a:r>
                    </a:p>
                    <a:p>
                      <a:pPr>
                        <a:spcAft>
                          <a:spcPts val="0"/>
                        </a:spcAft>
                      </a:pPr>
                      <a:endParaRPr lang="en-GB" sz="800" dirty="0">
                        <a:solidFill>
                          <a:schemeClr val="tx1"/>
                        </a:solidFill>
                        <a:effectLst/>
                        <a:latin typeface="Arial" panose="020B0604020202020204" pitchFamily="34" charset="0"/>
                        <a:ea typeface="ＭＳ 明朝" charset="-128"/>
                        <a:cs typeface="Arial" panose="020B0604020202020204" pitchFamily="34" charset="0"/>
                      </a:endParaRPr>
                    </a:p>
                  </a:txBody>
                  <a:tcPr marL="10785" marR="10785" marT="0" marB="0">
                    <a:lnL w="1270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rgbClr val="FFFFFF"/>
                    </a:solidFill>
                  </a:tcPr>
                </a:tc>
                <a:extLst>
                  <a:ext uri="{0D108BD9-81ED-4DB2-BD59-A6C34878D82A}">
                    <a16:rowId xmlns:a16="http://schemas.microsoft.com/office/drawing/2014/main" val="246413069"/>
                  </a:ext>
                </a:extLst>
              </a:tr>
            </a:tbl>
          </a:graphicData>
        </a:graphic>
      </p:graphicFrame>
      <p:sp>
        <p:nvSpPr>
          <p:cNvPr id="8" name="Down Arrow 7">
            <a:extLst>
              <a:ext uri="{FF2B5EF4-FFF2-40B4-BE49-F238E27FC236}">
                <a16:creationId xmlns:a16="http://schemas.microsoft.com/office/drawing/2014/main" id="{5AF955F8-08D4-3F7D-1A60-14FF4CD82128}"/>
              </a:ext>
            </a:extLst>
          </p:cNvPr>
          <p:cNvSpPr/>
          <p:nvPr/>
        </p:nvSpPr>
        <p:spPr>
          <a:xfrm flipH="1">
            <a:off x="4262888" y="1263760"/>
            <a:ext cx="471115" cy="4109882"/>
          </a:xfrm>
          <a:prstGeom prst="downArrow">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604F167C-70F9-E850-F45D-BD2E1F25AB9C}"/>
              </a:ext>
            </a:extLst>
          </p:cNvPr>
          <p:cNvSpPr txBox="1"/>
          <p:nvPr/>
        </p:nvSpPr>
        <p:spPr>
          <a:xfrm>
            <a:off x="605291" y="3101258"/>
            <a:ext cx="3399182" cy="1938992"/>
          </a:xfrm>
          <a:prstGeom prst="rect">
            <a:avLst/>
          </a:prstGeom>
          <a:solidFill>
            <a:schemeClr val="accent4">
              <a:lumMod val="20000"/>
              <a:lumOff val="80000"/>
            </a:schemeClr>
          </a:solidFill>
          <a:ln>
            <a:solidFill>
              <a:schemeClr val="tx1"/>
            </a:solidFill>
          </a:ln>
        </p:spPr>
        <p:txBody>
          <a:bodyPr wrap="square" rtlCol="0">
            <a:spAutoFit/>
          </a:bodyPr>
          <a:lstStyle/>
          <a:p>
            <a:r>
              <a:rPr lang="en-US" sz="2400" dirty="0">
                <a:latin typeface="Arial" panose="020B0604020202020204" pitchFamily="34" charset="0"/>
                <a:cs typeface="Arial" panose="020B0604020202020204" pitchFamily="34" charset="0"/>
              </a:rPr>
              <a:t>2011 - 2021 = </a:t>
            </a:r>
            <a:r>
              <a:rPr lang="en-US" sz="2400" dirty="0" err="1">
                <a:latin typeface="Arial" panose="020B0604020202020204" pitchFamily="34" charset="0"/>
                <a:cs typeface="Arial" panose="020B0604020202020204" pitchFamily="34" charset="0"/>
              </a:rPr>
              <a:t>gostyngiad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pellach</a:t>
            </a:r>
            <a:r>
              <a:rPr lang="en-US" sz="2400" dirty="0">
                <a:latin typeface="Arial" panose="020B0604020202020204" pitchFamily="34" charset="0"/>
                <a:cs typeface="Arial" panose="020B0604020202020204" pitchFamily="34" charset="0"/>
              </a:rPr>
              <a:t> o 1.2% </a:t>
            </a:r>
          </a:p>
          <a:p>
            <a:r>
              <a:rPr lang="en-US" sz="2400" dirty="0">
                <a:latin typeface="Arial" panose="020B0604020202020204" pitchFamily="34" charset="0"/>
                <a:cs typeface="Arial" panose="020B0604020202020204" pitchFamily="34" charset="0"/>
              </a:rPr>
              <a:t>2011– 2021 = further decrease of 1.2%</a:t>
            </a:r>
          </a:p>
        </p:txBody>
      </p:sp>
      <p:pic>
        <p:nvPicPr>
          <p:cNvPr id="3" name="Picture 2">
            <a:extLst>
              <a:ext uri="{FF2B5EF4-FFF2-40B4-BE49-F238E27FC236}">
                <a16:creationId xmlns:a16="http://schemas.microsoft.com/office/drawing/2014/main" id="{848DA3FA-1DD7-7786-6CEE-D8E8077753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798128"/>
            <a:ext cx="12192000" cy="1163449"/>
          </a:xfrm>
          <a:prstGeom prst="rect">
            <a:avLst/>
          </a:prstGeom>
        </p:spPr>
      </p:pic>
    </p:spTree>
    <p:extLst>
      <p:ext uri="{BB962C8B-B14F-4D97-AF65-F5344CB8AC3E}">
        <p14:creationId xmlns:p14="http://schemas.microsoft.com/office/powerpoint/2010/main" val="854251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3">
            <a:extLst>
              <a:ext uri="{FF2B5EF4-FFF2-40B4-BE49-F238E27FC236}">
                <a16:creationId xmlns:a16="http://schemas.microsoft.com/office/drawing/2014/main" id="{9CE8BCA0-BE13-2169-2FD3-25DFAE09AF00}"/>
              </a:ext>
            </a:extLst>
          </p:cNvPr>
          <p:cNvSpPr/>
          <p:nvPr/>
        </p:nvSpPr>
        <p:spPr>
          <a:xfrm>
            <a:off x="144561" y="315252"/>
            <a:ext cx="6780496" cy="5671020"/>
          </a:xfrm>
          <a:custGeom>
            <a:avLst/>
            <a:gdLst/>
            <a:ahLst/>
            <a:cxnLst/>
            <a:rect l="l" t="t" r="r" b="b"/>
            <a:pathLst>
              <a:path w="9079682" h="6659529">
                <a:moveTo>
                  <a:pt x="0" y="0"/>
                </a:moveTo>
                <a:lnTo>
                  <a:pt x="9079682" y="0"/>
                </a:lnTo>
                <a:lnTo>
                  <a:pt x="9079682" y="6659529"/>
                </a:lnTo>
                <a:lnTo>
                  <a:pt x="0" y="6659529"/>
                </a:lnTo>
                <a:lnTo>
                  <a:pt x="0" y="0"/>
                </a:lnTo>
                <a:close/>
              </a:path>
            </a:pathLst>
          </a:custGeom>
          <a:blipFill>
            <a:blip r:embed="rId2"/>
            <a:stretch>
              <a:fillRect l="-43008" t="-30693" r="-40237" b="-36595"/>
            </a:stretch>
          </a:blipFill>
        </p:spPr>
        <p:txBody>
          <a:bodyPr/>
          <a:lstStyle/>
          <a:p>
            <a:endParaRPr lang="en-US" dirty="0"/>
          </a:p>
        </p:txBody>
      </p:sp>
      <p:sp>
        <p:nvSpPr>
          <p:cNvPr id="3" name="TextBox 2">
            <a:extLst>
              <a:ext uri="{FF2B5EF4-FFF2-40B4-BE49-F238E27FC236}">
                <a16:creationId xmlns:a16="http://schemas.microsoft.com/office/drawing/2014/main" id="{26E1C39B-D8FE-7A62-031F-6BBC9D9D612A}"/>
              </a:ext>
            </a:extLst>
          </p:cNvPr>
          <p:cNvSpPr txBox="1"/>
          <p:nvPr/>
        </p:nvSpPr>
        <p:spPr>
          <a:xfrm>
            <a:off x="7337841" y="1754439"/>
            <a:ext cx="4709598" cy="3108543"/>
          </a:xfrm>
          <a:prstGeom prst="rect">
            <a:avLst/>
          </a:prstGeom>
          <a:solidFill>
            <a:schemeClr val="accent6">
              <a:lumMod val="20000"/>
              <a:lumOff val="80000"/>
            </a:schemeClr>
          </a:solidFill>
          <a:ln w="28575">
            <a:solidFill>
              <a:schemeClr val="tx1"/>
            </a:solidFill>
          </a:ln>
        </p:spPr>
        <p:txBody>
          <a:bodyPr wrap="square" rtlCol="0">
            <a:spAutoFit/>
          </a:bodyPr>
          <a:lstStyle/>
          <a:p>
            <a:r>
              <a:rPr lang="en-US" sz="2800" dirty="0">
                <a:latin typeface="Arial" panose="020B0604020202020204" pitchFamily="34" charset="0"/>
                <a:cs typeface="Arial" panose="020B0604020202020204" pitchFamily="34" charset="0"/>
              </a:rPr>
              <a:t>Beth </a:t>
            </a:r>
            <a:r>
              <a:rPr lang="en-US" sz="2800" dirty="0" err="1">
                <a:latin typeface="Arial" panose="020B0604020202020204" pitchFamily="34" charset="0"/>
                <a:cs typeface="Arial" panose="020B0604020202020204" pitchFamily="34" charset="0"/>
              </a:rPr>
              <a:t>ydych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chi’n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sylwi</a:t>
            </a:r>
            <a:r>
              <a:rPr lang="en-US" sz="2800" dirty="0">
                <a:latin typeface="Arial" panose="020B0604020202020204" pitchFamily="34" charset="0"/>
                <a:cs typeface="Arial" panose="020B0604020202020204" pitchFamily="34" charset="0"/>
              </a:rPr>
              <a:t>?</a:t>
            </a:r>
          </a:p>
          <a:p>
            <a:r>
              <a:rPr lang="en-US" sz="2800" dirty="0">
                <a:latin typeface="Arial" panose="020B0604020202020204" pitchFamily="34" charset="0"/>
                <a:cs typeface="Arial" panose="020B0604020202020204" pitchFamily="34" charset="0"/>
              </a:rPr>
              <a:t>Beth </a:t>
            </a:r>
            <a:r>
              <a:rPr lang="en-US" sz="2800" dirty="0" err="1">
                <a:latin typeface="Arial" panose="020B0604020202020204" pitchFamily="34" charset="0"/>
                <a:cs typeface="Arial" panose="020B0604020202020204" pitchFamily="34" charset="0"/>
              </a:rPr>
              <a:t>ydy</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effaith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addysg</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Gymraeg</a:t>
            </a:r>
            <a:r>
              <a:rPr lang="en-US" sz="2800" dirty="0">
                <a:latin typeface="Arial" panose="020B0604020202020204" pitchFamily="34" charset="0"/>
                <a:cs typeface="Arial" panose="020B0604020202020204" pitchFamily="34" charset="0"/>
              </a:rPr>
              <a:t>?</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What do you notice?</a:t>
            </a:r>
          </a:p>
          <a:p>
            <a:r>
              <a:rPr lang="en-US" sz="2800" dirty="0">
                <a:latin typeface="Arial" panose="020B0604020202020204" pitchFamily="34" charset="0"/>
                <a:cs typeface="Arial" panose="020B0604020202020204" pitchFamily="34" charset="0"/>
              </a:rPr>
              <a:t>What is the effect of Welsh-medium education?</a:t>
            </a:r>
          </a:p>
        </p:txBody>
      </p:sp>
      <p:pic>
        <p:nvPicPr>
          <p:cNvPr id="2" name="Picture 1">
            <a:extLst>
              <a:ext uri="{FF2B5EF4-FFF2-40B4-BE49-F238E27FC236}">
                <a16:creationId xmlns:a16="http://schemas.microsoft.com/office/drawing/2014/main" id="{229B03AE-E557-76A2-BF2B-B52A0CC41B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94551"/>
            <a:ext cx="12192000" cy="1163449"/>
          </a:xfrm>
          <a:prstGeom prst="rect">
            <a:avLst/>
          </a:prstGeom>
        </p:spPr>
      </p:pic>
    </p:spTree>
    <p:extLst>
      <p:ext uri="{BB962C8B-B14F-4D97-AF65-F5344CB8AC3E}">
        <p14:creationId xmlns:p14="http://schemas.microsoft.com/office/powerpoint/2010/main" val="2970044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B9B937-0DD6-E74A-AE8F-14853E44ACD7}"/>
              </a:ext>
            </a:extLst>
          </p:cNvPr>
          <p:cNvSpPr/>
          <p:nvPr/>
        </p:nvSpPr>
        <p:spPr>
          <a:xfrm>
            <a:off x="2514600" y="1388815"/>
            <a:ext cx="9339943" cy="2123658"/>
          </a:xfrm>
          <a:prstGeom prst="rect">
            <a:avLst/>
          </a:prstGeom>
          <a:solidFill>
            <a:schemeClr val="bg1"/>
          </a:solidFill>
          <a:ln w="38100">
            <a:solidFill>
              <a:schemeClr val="tx1"/>
            </a:solidFill>
          </a:ln>
        </p:spPr>
        <p:txBody>
          <a:bodyPr wrap="square">
            <a:spAutoFit/>
          </a:bodyPr>
          <a:lstStyle/>
          <a:p>
            <a:r>
              <a:rPr lang="en-GB" sz="2200" dirty="0">
                <a:latin typeface="Arial" panose="020B0604020202020204" pitchFamily="34" charset="0"/>
                <a:cs typeface="Arial" panose="020B0604020202020204" pitchFamily="34" charset="0"/>
              </a:rPr>
              <a:t>Mae hon </a:t>
            </a:r>
            <a:r>
              <a:rPr lang="en-GB" sz="2200" dirty="0" err="1">
                <a:latin typeface="Arial" panose="020B0604020202020204" pitchFamily="34" charset="0"/>
                <a:cs typeface="Arial" panose="020B0604020202020204" pitchFamily="34" charset="0"/>
              </a:rPr>
              <a:t>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strategaeth</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Gymru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gyfan</a:t>
            </a:r>
            <a:r>
              <a:rPr lang="en-GB" sz="2200" dirty="0">
                <a:latin typeface="Arial" panose="020B0604020202020204" pitchFamily="34" charset="0"/>
                <a:cs typeface="Arial" panose="020B0604020202020204" pitchFamily="34" charset="0"/>
              </a:rPr>
              <a:t>, ac </a:t>
            </a:r>
            <a:r>
              <a:rPr lang="en-GB" sz="2200" dirty="0" err="1">
                <a:latin typeface="Arial" panose="020B0604020202020204" pitchFamily="34" charset="0"/>
                <a:cs typeface="Arial" panose="020B0604020202020204" pitchFamily="34" charset="0"/>
              </a:rPr>
              <a:t>rydym</a:t>
            </a:r>
            <a:r>
              <a:rPr lang="en-GB" sz="2200" dirty="0">
                <a:latin typeface="Arial" panose="020B0604020202020204" pitchFamily="34" charset="0"/>
                <a:cs typeface="Arial" panose="020B0604020202020204" pitchFamily="34" charset="0"/>
              </a:rPr>
              <a:t> am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bob </a:t>
            </a:r>
            <a:r>
              <a:rPr lang="en-GB" sz="2200" dirty="0" err="1">
                <a:latin typeface="Arial" panose="020B0604020202020204" pitchFamily="34" charset="0"/>
                <a:cs typeface="Arial" panose="020B0604020202020204" pitchFamily="34" charset="0"/>
              </a:rPr>
              <a:t>rhan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o’r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wlad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rannu’r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weledigaeth</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filiwn</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siaradwyr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Cymraeg</a:t>
            </a:r>
            <a:r>
              <a:rPr lang="en-GB" sz="2200" dirty="0">
                <a:latin typeface="Arial" panose="020B0604020202020204" pitchFamily="34" charset="0"/>
                <a:cs typeface="Arial" panose="020B0604020202020204" pitchFamily="34" charset="0"/>
              </a:rPr>
              <a:t>. Mae </a:t>
            </a:r>
            <a:r>
              <a:rPr lang="en-GB" sz="2200" dirty="0" err="1">
                <a:latin typeface="Arial" panose="020B0604020202020204" pitchFamily="34" charset="0"/>
                <a:cs typeface="Arial" panose="020B0604020202020204" pitchFamily="34" charset="0"/>
              </a:rPr>
              <a:t>yna</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botensial</a:t>
            </a:r>
            <a:r>
              <a:rPr lang="en-GB" sz="2200" dirty="0">
                <a:latin typeface="Arial" panose="020B0604020202020204" pitchFamily="34" charset="0"/>
                <a:cs typeface="Arial" panose="020B0604020202020204" pitchFamily="34" charset="0"/>
              </a:rPr>
              <a:t> am </a:t>
            </a:r>
            <a:r>
              <a:rPr lang="en-GB" sz="2200" dirty="0" err="1">
                <a:latin typeface="Arial" panose="020B0604020202020204" pitchFamily="34" charset="0"/>
                <a:cs typeface="Arial" panose="020B0604020202020204" pitchFamily="34" charset="0"/>
              </a:rPr>
              <a:t>dwf</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yn</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niferoedd</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siaradwyr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Cymraeg</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enwedig</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ardaloedd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hynny</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Gymru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sydd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â</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dwysedd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poblogaeth</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uchel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ond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canrannau</a:t>
            </a:r>
            <a:r>
              <a:rPr lang="en-GB" sz="2200" dirty="0">
                <a:latin typeface="Arial" panose="020B0604020202020204" pitchFamily="34" charset="0"/>
                <a:cs typeface="Arial" panose="020B0604020202020204" pitchFamily="34" charset="0"/>
              </a:rPr>
              <a:t> is o </a:t>
            </a:r>
            <a:r>
              <a:rPr lang="en-GB" sz="2200" dirty="0" err="1">
                <a:latin typeface="Arial" panose="020B0604020202020204" pitchFamily="34" charset="0"/>
                <a:cs typeface="Arial" panose="020B0604020202020204" pitchFamily="34" charset="0"/>
              </a:rPr>
              <a:t>siaradwyr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Cymraeg</a:t>
            </a:r>
            <a:r>
              <a:rPr lang="en-GB" sz="2200" dirty="0">
                <a:latin typeface="Arial" panose="020B0604020202020204" pitchFamily="34" charset="0"/>
                <a:cs typeface="Arial" panose="020B0604020202020204" pitchFamily="34" charset="0"/>
              </a:rPr>
              <a:t>. </a:t>
            </a:r>
          </a:p>
          <a:p>
            <a:pPr algn="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tud</a:t>
            </a:r>
            <a:r>
              <a:rPr lang="en-GB" dirty="0">
                <a:latin typeface="Arial" panose="020B0604020202020204" pitchFamily="34" charset="0"/>
                <a:cs typeface="Arial" panose="020B0604020202020204" pitchFamily="34" charset="0"/>
              </a:rPr>
              <a:t>. 7)</a:t>
            </a:r>
          </a:p>
        </p:txBody>
      </p:sp>
      <p:pic>
        <p:nvPicPr>
          <p:cNvPr id="9" name="Picture 8">
            <a:extLst>
              <a:ext uri="{FF2B5EF4-FFF2-40B4-BE49-F238E27FC236}">
                <a16:creationId xmlns:a16="http://schemas.microsoft.com/office/drawing/2014/main" id="{41F3644B-FD5E-D648-9BFA-44E0C00FC624}"/>
              </a:ext>
            </a:extLst>
          </p:cNvPr>
          <p:cNvPicPr>
            <a:picLocks noChangeAspect="1"/>
          </p:cNvPicPr>
          <p:nvPr/>
        </p:nvPicPr>
        <p:blipFill>
          <a:blip r:embed="rId2"/>
          <a:stretch>
            <a:fillRect/>
          </a:stretch>
        </p:blipFill>
        <p:spPr>
          <a:xfrm>
            <a:off x="337457" y="2395196"/>
            <a:ext cx="1870242" cy="2646193"/>
          </a:xfrm>
          <a:prstGeom prst="rect">
            <a:avLst/>
          </a:prstGeom>
          <a:ln w="38100">
            <a:solidFill>
              <a:schemeClr val="tx1"/>
            </a:solidFill>
          </a:ln>
        </p:spPr>
      </p:pic>
      <p:sp>
        <p:nvSpPr>
          <p:cNvPr id="10" name="Rectangle 9">
            <a:extLst>
              <a:ext uri="{FF2B5EF4-FFF2-40B4-BE49-F238E27FC236}">
                <a16:creationId xmlns:a16="http://schemas.microsoft.com/office/drawing/2014/main" id="{42FC8AB0-4C40-D447-82F4-4009C6AE993E}"/>
              </a:ext>
            </a:extLst>
          </p:cNvPr>
          <p:cNvSpPr/>
          <p:nvPr/>
        </p:nvSpPr>
        <p:spPr>
          <a:xfrm>
            <a:off x="2514600" y="3541782"/>
            <a:ext cx="9339943" cy="2123658"/>
          </a:xfrm>
          <a:prstGeom prst="rect">
            <a:avLst/>
          </a:prstGeom>
          <a:solidFill>
            <a:schemeClr val="bg1"/>
          </a:solidFill>
          <a:ln w="38100">
            <a:solidFill>
              <a:schemeClr val="tx1"/>
            </a:solidFill>
          </a:ln>
        </p:spPr>
        <p:txBody>
          <a:bodyPr wrap="square">
            <a:spAutoFit/>
          </a:bodyPr>
          <a:lstStyle/>
          <a:p>
            <a:r>
              <a:rPr lang="en-GB" sz="2200" dirty="0">
                <a:latin typeface="Arial" panose="020B0604020202020204" pitchFamily="34" charset="0"/>
                <a:cs typeface="Arial" panose="020B0604020202020204" pitchFamily="34" charset="0"/>
              </a:rPr>
              <a:t>This is a strategy for the whole of Wales, and we want every part of the country to share in the vision of a million Welsh speakers.  There is potential for growth in the number of Welsh speakers, particularly in areas of Wales that have high population density but lower percentages of Welsh speakers. </a:t>
            </a:r>
          </a:p>
          <a:p>
            <a:pPr algn="r"/>
            <a:r>
              <a:rPr lang="en-GB" sz="22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(page 7)</a:t>
            </a:r>
          </a:p>
        </p:txBody>
      </p:sp>
      <p:sp>
        <p:nvSpPr>
          <p:cNvPr id="6" name="Title 6">
            <a:extLst>
              <a:ext uri="{FF2B5EF4-FFF2-40B4-BE49-F238E27FC236}">
                <a16:creationId xmlns:a16="http://schemas.microsoft.com/office/drawing/2014/main" id="{F0FB1602-A752-0373-399D-279ADFAD5B9E}"/>
              </a:ext>
            </a:extLst>
          </p:cNvPr>
          <p:cNvSpPr>
            <a:spLocks noGrp="1"/>
          </p:cNvSpPr>
          <p:nvPr>
            <p:ph type="title"/>
          </p:nvPr>
        </p:nvSpPr>
        <p:spPr>
          <a:xfrm>
            <a:off x="1491629" y="68055"/>
            <a:ext cx="9208741" cy="1325563"/>
          </a:xfrm>
        </p:spPr>
        <p:txBody>
          <a:bodyPr>
            <a:normAutofit fontScale="90000"/>
          </a:bodyPr>
          <a:lstStyle/>
          <a:p>
            <a:pPr algn="ctr"/>
            <a:r>
              <a:rPr lang="en-US" b="1" dirty="0">
                <a:latin typeface="Arial" panose="020B0604020202020204" pitchFamily="34" charset="0"/>
                <a:cs typeface="Arial" panose="020B0604020202020204" pitchFamily="34" charset="0"/>
              </a:rPr>
              <a:t>Beth </a:t>
            </a:r>
            <a:r>
              <a:rPr lang="en-US" b="1" dirty="0" err="1">
                <a:latin typeface="Arial" panose="020B0604020202020204" pitchFamily="34" charset="0"/>
                <a:cs typeface="Arial" panose="020B0604020202020204" pitchFamily="34" charset="0"/>
              </a:rPr>
              <a:t>wnaeth</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Llywodraeth</a:t>
            </a:r>
            <a:r>
              <a:rPr lang="en-US" b="1" dirty="0">
                <a:latin typeface="Arial" panose="020B0604020202020204" pitchFamily="34" charset="0"/>
                <a:cs typeface="Arial" panose="020B0604020202020204" pitchFamily="34" charset="0"/>
              </a:rPr>
              <a:t> Cymru?</a:t>
            </a:r>
            <a:br>
              <a:rPr lang="en-US" b="1" dirty="0">
                <a:latin typeface="Arial" panose="020B0604020202020204" pitchFamily="34" charset="0"/>
                <a:cs typeface="Arial" panose="020B0604020202020204" pitchFamily="34" charset="0"/>
              </a:rPr>
            </a:br>
            <a:r>
              <a:rPr lang="en-US" b="1" i="1" dirty="0">
                <a:latin typeface="Arial" panose="020B0604020202020204" pitchFamily="34" charset="0"/>
                <a:cs typeface="Arial" panose="020B0604020202020204" pitchFamily="34" charset="0"/>
              </a:rPr>
              <a:t>What did the Welsh Government do?</a:t>
            </a:r>
          </a:p>
        </p:txBody>
      </p:sp>
      <p:pic>
        <p:nvPicPr>
          <p:cNvPr id="4" name="Picture 3">
            <a:extLst>
              <a:ext uri="{FF2B5EF4-FFF2-40B4-BE49-F238E27FC236}">
                <a16:creationId xmlns:a16="http://schemas.microsoft.com/office/drawing/2014/main" id="{522A0462-616B-ACC3-A0D5-47E9D7EAAF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94551"/>
            <a:ext cx="12192000" cy="1163449"/>
          </a:xfrm>
          <a:prstGeom prst="rect">
            <a:avLst/>
          </a:prstGeom>
        </p:spPr>
      </p:pic>
    </p:spTree>
    <p:extLst>
      <p:ext uri="{BB962C8B-B14F-4D97-AF65-F5344CB8AC3E}">
        <p14:creationId xmlns:p14="http://schemas.microsoft.com/office/powerpoint/2010/main" val="26912514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C288-4C8B-FA4B-8FB5-DB08609428BE}"/>
              </a:ext>
            </a:extLst>
          </p:cNvPr>
          <p:cNvSpPr>
            <a:spLocks noGrp="1"/>
          </p:cNvSpPr>
          <p:nvPr>
            <p:ph type="title"/>
          </p:nvPr>
        </p:nvSpPr>
        <p:spPr>
          <a:xfrm>
            <a:off x="1182624" y="257550"/>
            <a:ext cx="9457737" cy="766387"/>
          </a:xfrm>
        </p:spPr>
        <p:txBody>
          <a:bodyPr>
            <a:normAutofit fontScale="90000"/>
          </a:bodyPr>
          <a:lstStyle/>
          <a:p>
            <a:pPr algn="ctr"/>
            <a:r>
              <a:rPr lang="cy-GB" sz="4000" b="1" dirty="0">
                <a:latin typeface="Arial" panose="020B0604020202020204" pitchFamily="34" charset="0"/>
                <a:cs typeface="Arial" panose="020B0604020202020204" pitchFamily="34" charset="0"/>
              </a:rPr>
              <a:t>Y sefyllfa bresennol </a:t>
            </a:r>
            <a:br>
              <a:rPr lang="cy-GB" sz="4000" b="1" dirty="0">
                <a:latin typeface="Arial" panose="020B0604020202020204" pitchFamily="34" charset="0"/>
                <a:cs typeface="Arial" panose="020B0604020202020204" pitchFamily="34" charset="0"/>
              </a:rPr>
            </a:br>
            <a:r>
              <a:rPr lang="cy-GB" sz="4000" b="1" i="1" dirty="0">
                <a:latin typeface="Arial" panose="020B0604020202020204" pitchFamily="34" charset="0"/>
                <a:cs typeface="Arial" panose="020B0604020202020204" pitchFamily="34" charset="0"/>
              </a:rPr>
              <a:t>Our present situation</a:t>
            </a:r>
          </a:p>
        </p:txBody>
      </p:sp>
      <p:sp>
        <p:nvSpPr>
          <p:cNvPr id="4" name="Content Placeholder 3">
            <a:extLst>
              <a:ext uri="{FF2B5EF4-FFF2-40B4-BE49-F238E27FC236}">
                <a16:creationId xmlns:a16="http://schemas.microsoft.com/office/drawing/2014/main" id="{8D5A31D0-339E-634C-AEDF-7A207035121F}"/>
              </a:ext>
            </a:extLst>
          </p:cNvPr>
          <p:cNvSpPr>
            <a:spLocks noGrp="1"/>
          </p:cNvSpPr>
          <p:nvPr>
            <p:ph idx="1"/>
          </p:nvPr>
        </p:nvSpPr>
        <p:spPr>
          <a:xfrm>
            <a:off x="196850" y="2264437"/>
            <a:ext cx="11684000" cy="4351338"/>
          </a:xfrm>
        </p:spPr>
        <p:txBody>
          <a:bodyPr>
            <a:normAutofit/>
          </a:bodyPr>
          <a:lstStyle/>
          <a:p>
            <a:pPr marL="0" indent="0">
              <a:buNone/>
            </a:pPr>
            <a:r>
              <a:rPr lang="en-GB" sz="2400" dirty="0">
                <a:latin typeface="Arial" panose="020B0604020202020204" pitchFamily="34" charset="0"/>
                <a:cs typeface="Arial" panose="020B0604020202020204" pitchFamily="34" charset="0"/>
              </a:rPr>
              <a:t>Our vision is to secure favourable circumstances throughout the country that support language acquisition and use of Welsh language skills. We want to see an increase in language transmission in the family, early introduction of Welsh to every child, an education system that provides Welsh language skills for all, and greater appreciation of Welsh language skills in the workplace. At the same time, we are committed to supporting people to use Welsh socially, at work, and when accessing services.</a:t>
            </a:r>
          </a:p>
          <a:p>
            <a:pPr marL="0" indent="0">
              <a:buNone/>
            </a:pPr>
            <a:r>
              <a:rPr lang="en-GB" sz="2400" dirty="0">
                <a:latin typeface="Arial" panose="020B0604020202020204" pitchFamily="34" charset="0"/>
                <a:cs typeface="Arial" panose="020B0604020202020204" pitchFamily="34" charset="0"/>
              </a:rPr>
              <a:t>(Welsh Government, 2017, p.9)</a:t>
            </a:r>
            <a:endParaRPr lang="cy-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cy-GB" sz="2400" dirty="0">
              <a:latin typeface="Arial" panose="020B0604020202020204" pitchFamily="34" charset="0"/>
              <a:cs typeface="Arial" panose="020B0604020202020204" pitchFamily="34" charset="0"/>
            </a:endParaRPr>
          </a:p>
        </p:txBody>
      </p:sp>
      <p:pic>
        <p:nvPicPr>
          <p:cNvPr id="9" name="Picture 8" descr="A child sitting on a wooden post&#10;&#10;Description automatically generated">
            <a:extLst>
              <a:ext uri="{FF2B5EF4-FFF2-40B4-BE49-F238E27FC236}">
                <a16:creationId xmlns:a16="http://schemas.microsoft.com/office/drawing/2014/main" id="{783A2E8D-559B-5827-6A07-FF73C5F35B39}"/>
              </a:ext>
            </a:extLst>
          </p:cNvPr>
          <p:cNvPicPr>
            <a:picLocks noChangeAspect="1"/>
          </p:cNvPicPr>
          <p:nvPr/>
        </p:nvPicPr>
        <p:blipFill>
          <a:blip r:embed="rId3"/>
          <a:stretch>
            <a:fillRect/>
          </a:stretch>
        </p:blipFill>
        <p:spPr>
          <a:xfrm>
            <a:off x="10640361" y="281743"/>
            <a:ext cx="1213968" cy="1723650"/>
          </a:xfrm>
          <a:prstGeom prst="rect">
            <a:avLst/>
          </a:prstGeom>
          <a:ln>
            <a:solidFill>
              <a:schemeClr val="tx1"/>
            </a:solidFill>
          </a:ln>
        </p:spPr>
      </p:pic>
      <p:pic>
        <p:nvPicPr>
          <p:cNvPr id="5" name="Picture 4">
            <a:extLst>
              <a:ext uri="{FF2B5EF4-FFF2-40B4-BE49-F238E27FC236}">
                <a16:creationId xmlns:a16="http://schemas.microsoft.com/office/drawing/2014/main" id="{BC9C87F1-C8C4-A1D1-8EFA-FCCDE8FC10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694551"/>
            <a:ext cx="12192000" cy="1163449"/>
          </a:xfrm>
          <a:prstGeom prst="rect">
            <a:avLst/>
          </a:prstGeom>
        </p:spPr>
      </p:pic>
    </p:spTree>
    <p:extLst>
      <p:ext uri="{BB962C8B-B14F-4D97-AF65-F5344CB8AC3E}">
        <p14:creationId xmlns:p14="http://schemas.microsoft.com/office/powerpoint/2010/main" val="381909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387DE80-A7A7-2A4E-B143-DA3B784C841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11310" y="222077"/>
            <a:ext cx="5152597" cy="5472474"/>
          </a:xfrm>
        </p:spPr>
      </p:pic>
      <p:sp>
        <p:nvSpPr>
          <p:cNvPr id="6" name="Rounded Rectangle 5">
            <a:extLst>
              <a:ext uri="{FF2B5EF4-FFF2-40B4-BE49-F238E27FC236}">
                <a16:creationId xmlns:a16="http://schemas.microsoft.com/office/drawing/2014/main" id="{FE703F9D-A6B7-A54D-A80E-941B72D350B7}"/>
              </a:ext>
            </a:extLst>
          </p:cNvPr>
          <p:cNvSpPr/>
          <p:nvPr/>
        </p:nvSpPr>
        <p:spPr>
          <a:xfrm>
            <a:off x="7612985" y="518102"/>
            <a:ext cx="3429936" cy="4306249"/>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err="1">
                <a:solidFill>
                  <a:schemeClr val="tx1"/>
                </a:solidFill>
              </a:rPr>
              <a:t>Nifer</a:t>
            </a:r>
            <a:r>
              <a:rPr lang="en-US" sz="2800" dirty="0">
                <a:solidFill>
                  <a:schemeClr val="tx1"/>
                </a:solidFill>
              </a:rPr>
              <a:t> o </a:t>
            </a:r>
            <a:r>
              <a:rPr lang="en-US" sz="2800" dirty="0" err="1">
                <a:solidFill>
                  <a:schemeClr val="tx1"/>
                </a:solidFill>
              </a:rPr>
              <a:t>Siaradwyr</a:t>
            </a:r>
            <a:r>
              <a:rPr lang="en-US" sz="2800" dirty="0">
                <a:solidFill>
                  <a:schemeClr val="tx1"/>
                </a:solidFill>
              </a:rPr>
              <a:t> </a:t>
            </a:r>
            <a:r>
              <a:rPr lang="en-US" sz="2800" dirty="0" err="1">
                <a:solidFill>
                  <a:schemeClr val="tx1"/>
                </a:solidFill>
              </a:rPr>
              <a:t>Cymraeg</a:t>
            </a:r>
            <a:r>
              <a:rPr lang="en-US" sz="2800" dirty="0">
                <a:solidFill>
                  <a:schemeClr val="tx1"/>
                </a:solidFill>
              </a:rPr>
              <a:t> </a:t>
            </a:r>
            <a:r>
              <a:rPr lang="en-US" sz="2800" dirty="0" err="1">
                <a:solidFill>
                  <a:schemeClr val="tx1"/>
                </a:solidFill>
              </a:rPr>
              <a:t>yn</a:t>
            </a:r>
            <a:r>
              <a:rPr lang="en-US" sz="2800" dirty="0">
                <a:solidFill>
                  <a:schemeClr val="tx1"/>
                </a:solidFill>
              </a:rPr>
              <a:t> </a:t>
            </a:r>
            <a:r>
              <a:rPr lang="en-US" sz="2800" dirty="0" err="1">
                <a:solidFill>
                  <a:schemeClr val="tx1"/>
                </a:solidFill>
              </a:rPr>
              <a:t>ôl</a:t>
            </a:r>
            <a:r>
              <a:rPr lang="en-US" sz="2800" dirty="0">
                <a:solidFill>
                  <a:schemeClr val="tx1"/>
                </a:solidFill>
              </a:rPr>
              <a:t> </a:t>
            </a:r>
            <a:r>
              <a:rPr lang="en-US" sz="2800" dirty="0" err="1">
                <a:solidFill>
                  <a:schemeClr val="tx1"/>
                </a:solidFill>
              </a:rPr>
              <a:t>cyfrifiad</a:t>
            </a:r>
            <a:r>
              <a:rPr lang="en-US" sz="2800" dirty="0">
                <a:solidFill>
                  <a:schemeClr val="tx1"/>
                </a:solidFill>
              </a:rPr>
              <a:t> </a:t>
            </a:r>
          </a:p>
          <a:p>
            <a:pPr algn="ctr"/>
            <a:r>
              <a:rPr lang="en-US" sz="2800" dirty="0">
                <a:solidFill>
                  <a:schemeClr val="tx1"/>
                </a:solidFill>
              </a:rPr>
              <a:t>2011 (%) </a:t>
            </a:r>
          </a:p>
          <a:p>
            <a:pPr algn="ctr"/>
            <a:endParaRPr lang="en-US" sz="2800" dirty="0">
              <a:solidFill>
                <a:schemeClr val="tx1"/>
              </a:solidFill>
            </a:endParaRPr>
          </a:p>
          <a:p>
            <a:pPr algn="ctr"/>
            <a:r>
              <a:rPr lang="en-US" sz="2800" dirty="0">
                <a:solidFill>
                  <a:schemeClr val="tx1"/>
                </a:solidFill>
              </a:rPr>
              <a:t>Number of Welsh speakers according to 2011 census (%)</a:t>
            </a:r>
          </a:p>
        </p:txBody>
      </p:sp>
      <p:pic>
        <p:nvPicPr>
          <p:cNvPr id="2" name="Picture 1">
            <a:extLst>
              <a:ext uri="{FF2B5EF4-FFF2-40B4-BE49-F238E27FC236}">
                <a16:creationId xmlns:a16="http://schemas.microsoft.com/office/drawing/2014/main" id="{0C1A003B-F0BA-1853-45A1-9D28F32D31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94551"/>
            <a:ext cx="12192000" cy="1163449"/>
          </a:xfrm>
          <a:prstGeom prst="rect">
            <a:avLst/>
          </a:prstGeom>
        </p:spPr>
      </p:pic>
    </p:spTree>
    <p:extLst>
      <p:ext uri="{BB962C8B-B14F-4D97-AF65-F5344CB8AC3E}">
        <p14:creationId xmlns:p14="http://schemas.microsoft.com/office/powerpoint/2010/main" val="392677886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a:xfrm>
            <a:off x="809081" y="866888"/>
            <a:ext cx="3030141" cy="479822"/>
          </a:xfrm>
        </p:spPr>
        <p:txBody>
          <a:bodyPr>
            <a:noAutofit/>
          </a:bodyPr>
          <a:lstStyle/>
          <a:p>
            <a:r>
              <a:rPr lang="cy-GB" dirty="0"/>
              <a:t>Nifer o bobl â pheth gallu i siarad Cymraeg</a:t>
            </a:r>
          </a:p>
        </p:txBody>
      </p:sp>
      <p:sp>
        <p:nvSpPr>
          <p:cNvPr id="6" name="Content Placeholder 5"/>
          <p:cNvSpPr>
            <a:spLocks noGrp="1"/>
          </p:cNvSpPr>
          <p:nvPr>
            <p:ph sz="half" idx="2"/>
          </p:nvPr>
        </p:nvSpPr>
        <p:spPr>
          <a:xfrm>
            <a:off x="146957" y="1150237"/>
            <a:ext cx="7973798" cy="4238191"/>
          </a:xfrm>
        </p:spPr>
        <p:txBody>
          <a:bodyPr>
            <a:normAutofit/>
          </a:bodyPr>
          <a:lstStyle/>
          <a:p>
            <a:pPr marL="0" indent="0">
              <a:buNone/>
            </a:pPr>
            <a:r>
              <a:rPr lang="en-GB" sz="2000" dirty="0">
                <a:solidFill>
                  <a:schemeClr val="accent2"/>
                </a:solidFill>
              </a:rPr>
              <a:t>2011</a:t>
            </a:r>
          </a:p>
          <a:p>
            <a:r>
              <a:rPr lang="cy-GB" sz="1800" dirty="0"/>
              <a:t>Sir Gaerfyrddin / Carmarthenshire		105,032</a:t>
            </a:r>
          </a:p>
          <a:p>
            <a:r>
              <a:rPr lang="cy-GB" sz="1800" dirty="0"/>
              <a:t>Gwynedd					88,853</a:t>
            </a:r>
          </a:p>
          <a:p>
            <a:r>
              <a:rPr lang="cy-GB" sz="1800" dirty="0"/>
              <a:t>Caerdydd / Cardiff				54,504</a:t>
            </a:r>
          </a:p>
          <a:p>
            <a:r>
              <a:rPr lang="cy-GB" sz="1800" dirty="0"/>
              <a:t>Sir Fon / Anglesey				47,821</a:t>
            </a:r>
          </a:p>
          <a:p>
            <a:r>
              <a:rPr lang="cy-GB" sz="1800" dirty="0"/>
              <a:t>Abertawe / Swansea				45,085</a:t>
            </a:r>
          </a:p>
          <a:p>
            <a:r>
              <a:rPr lang="cy-GB" sz="1800" dirty="0"/>
              <a:t>RhCT / RCT					44,911</a:t>
            </a:r>
          </a:p>
          <a:p>
            <a:r>
              <a:rPr lang="cy-GB" sz="1800" dirty="0"/>
              <a:t>Conwy					44,614</a:t>
            </a:r>
          </a:p>
          <a:p>
            <a:r>
              <a:rPr lang="cy-GB" sz="1800" dirty="0"/>
              <a:t>Ceredigion 	</a:t>
            </a:r>
            <a:r>
              <a:rPr lang="en-GB" sz="1800" dirty="0"/>
              <a:t>				43,366</a:t>
            </a:r>
            <a:br>
              <a:rPr lang="en-GB" sz="1800" dirty="0"/>
            </a:br>
            <a:br>
              <a:rPr lang="en-GB" sz="1800" dirty="0">
                <a:solidFill>
                  <a:srgbClr val="FF0000"/>
                </a:solidFill>
              </a:rPr>
            </a:br>
            <a:r>
              <a:rPr lang="en-GB" sz="1600" dirty="0">
                <a:solidFill>
                  <a:srgbClr val="FF0000"/>
                </a:solidFill>
              </a:rPr>
              <a:t>*</a:t>
            </a:r>
            <a:r>
              <a:rPr lang="en-GB" sz="1600" dirty="0" err="1">
                <a:solidFill>
                  <a:srgbClr val="FF0000"/>
                </a:solidFill>
              </a:rPr>
              <a:t>Diolch</a:t>
            </a:r>
            <a:r>
              <a:rPr lang="en-GB" sz="1600" dirty="0">
                <a:solidFill>
                  <a:srgbClr val="FF0000"/>
                </a:solidFill>
              </a:rPr>
              <a:t> </a:t>
            </a:r>
            <a:r>
              <a:rPr lang="en-GB" sz="1600" dirty="0" err="1">
                <a:solidFill>
                  <a:srgbClr val="FF0000"/>
                </a:solidFill>
              </a:rPr>
              <a:t>i</a:t>
            </a:r>
            <a:r>
              <a:rPr lang="en-GB" sz="1600" dirty="0">
                <a:solidFill>
                  <a:srgbClr val="FF0000"/>
                </a:solidFill>
              </a:rPr>
              <a:t> https://</a:t>
            </a:r>
            <a:r>
              <a:rPr lang="en-GB" sz="1600" dirty="0" err="1">
                <a:solidFill>
                  <a:srgbClr val="FF0000"/>
                </a:solidFill>
              </a:rPr>
              <a:t>statscymru.llyw.cymru</a:t>
            </a:r>
            <a:r>
              <a:rPr lang="en-GB" sz="1600" dirty="0">
                <a:solidFill>
                  <a:srgbClr val="FF0000"/>
                </a:solidFill>
              </a:rPr>
              <a:t>/Catalogue/Welsh-Language</a:t>
            </a:r>
          </a:p>
        </p:txBody>
      </p:sp>
      <p:sp>
        <p:nvSpPr>
          <p:cNvPr id="7" name="Text Placeholder 6"/>
          <p:cNvSpPr>
            <a:spLocks noGrp="1"/>
          </p:cNvSpPr>
          <p:nvPr>
            <p:ph type="body" sz="quarter" idx="3"/>
          </p:nvPr>
        </p:nvSpPr>
        <p:spPr>
          <a:xfrm>
            <a:off x="4457114" y="910326"/>
            <a:ext cx="3031331" cy="479822"/>
          </a:xfrm>
        </p:spPr>
        <p:txBody>
          <a:bodyPr>
            <a:noAutofit/>
          </a:bodyPr>
          <a:lstStyle/>
          <a:p>
            <a:r>
              <a:rPr lang="en-US" dirty="0"/>
              <a:t>Number of people with some ability to speak Welsh </a:t>
            </a:r>
          </a:p>
        </p:txBody>
      </p:sp>
      <p:pic>
        <p:nvPicPr>
          <p:cNvPr id="8" name="Shape 147" descr="graph.png">
            <a:extLst>
              <a:ext uri="{FF2B5EF4-FFF2-40B4-BE49-F238E27FC236}">
                <a16:creationId xmlns:a16="http://schemas.microsoft.com/office/drawing/2014/main" id="{2E52057E-7A1A-B246-BBFB-DAC1B3220DCF}"/>
              </a:ext>
            </a:extLst>
          </p:cNvPr>
          <p:cNvPicPr preferRelativeResize="0"/>
          <p:nvPr/>
        </p:nvPicPr>
        <p:blipFill rotWithShape="1">
          <a:blip r:embed="rId3">
            <a:alphaModFix/>
          </a:blip>
          <a:srcRect/>
          <a:stretch/>
        </p:blipFill>
        <p:spPr>
          <a:xfrm>
            <a:off x="7488445" y="975550"/>
            <a:ext cx="4553986" cy="3317350"/>
          </a:xfrm>
          <a:prstGeom prst="rect">
            <a:avLst/>
          </a:prstGeom>
          <a:noFill/>
          <a:ln>
            <a:noFill/>
          </a:ln>
        </p:spPr>
      </p:pic>
      <p:pic>
        <p:nvPicPr>
          <p:cNvPr id="2" name="Picture 1">
            <a:extLst>
              <a:ext uri="{FF2B5EF4-FFF2-40B4-BE49-F238E27FC236}">
                <a16:creationId xmlns:a16="http://schemas.microsoft.com/office/drawing/2014/main" id="{2553F030-F305-B385-DB86-D40847A266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694551"/>
            <a:ext cx="12192000" cy="1163449"/>
          </a:xfrm>
          <a:prstGeom prst="rect">
            <a:avLst/>
          </a:prstGeom>
        </p:spPr>
      </p:pic>
    </p:spTree>
    <p:extLst>
      <p:ext uri="{BB962C8B-B14F-4D97-AF65-F5344CB8AC3E}">
        <p14:creationId xmlns:p14="http://schemas.microsoft.com/office/powerpoint/2010/main" val="295370402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AD4BA1-A791-024A-8753-D24767B6FA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2086" y="102653"/>
            <a:ext cx="8156211" cy="5868652"/>
          </a:xfrm>
          <a:prstGeom prst="rect">
            <a:avLst/>
          </a:prstGeom>
        </p:spPr>
      </p:pic>
      <p:pic>
        <p:nvPicPr>
          <p:cNvPr id="4" name="Picture 3">
            <a:extLst>
              <a:ext uri="{FF2B5EF4-FFF2-40B4-BE49-F238E27FC236}">
                <a16:creationId xmlns:a16="http://schemas.microsoft.com/office/drawing/2014/main" id="{3C70DF81-2EC6-C94C-85AF-A31652A239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489136">
            <a:off x="198668" y="1038118"/>
            <a:ext cx="3214175" cy="1390062"/>
          </a:xfrm>
          <a:prstGeom prst="rect">
            <a:avLst/>
          </a:prstGeom>
        </p:spPr>
      </p:pic>
      <p:pic>
        <p:nvPicPr>
          <p:cNvPr id="5" name="Picture 4">
            <a:extLst>
              <a:ext uri="{FF2B5EF4-FFF2-40B4-BE49-F238E27FC236}">
                <a16:creationId xmlns:a16="http://schemas.microsoft.com/office/drawing/2014/main" id="{08FA6F87-66A5-C747-8326-B2EC990E99B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3720407"/>
            <a:ext cx="3929950" cy="1165500"/>
          </a:xfrm>
          <a:prstGeom prst="rect">
            <a:avLst/>
          </a:prstGeom>
        </p:spPr>
      </p:pic>
      <p:pic>
        <p:nvPicPr>
          <p:cNvPr id="2" name="Picture 1">
            <a:extLst>
              <a:ext uri="{FF2B5EF4-FFF2-40B4-BE49-F238E27FC236}">
                <a16:creationId xmlns:a16="http://schemas.microsoft.com/office/drawing/2014/main" id="{EAAB646C-2B14-6EA4-4B06-F715F5C7EF3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5694551"/>
            <a:ext cx="12192000" cy="1163449"/>
          </a:xfrm>
          <a:prstGeom prst="rect">
            <a:avLst/>
          </a:prstGeom>
        </p:spPr>
      </p:pic>
    </p:spTree>
    <p:extLst>
      <p:ext uri="{BB962C8B-B14F-4D97-AF65-F5344CB8AC3E}">
        <p14:creationId xmlns:p14="http://schemas.microsoft.com/office/powerpoint/2010/main" val="219780186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CCB7668-7D34-14A4-9D48-BFE1B4869617}"/>
              </a:ext>
            </a:extLst>
          </p:cNvPr>
          <p:cNvSpPr>
            <a:spLocks noGrp="1"/>
          </p:cNvSpPr>
          <p:nvPr>
            <p:ph type="title"/>
          </p:nvPr>
        </p:nvSpPr>
        <p:spPr>
          <a:xfrm>
            <a:off x="1182624" y="257550"/>
            <a:ext cx="9457737" cy="766387"/>
          </a:xfrm>
        </p:spPr>
        <p:txBody>
          <a:bodyPr>
            <a:normAutofit/>
          </a:bodyPr>
          <a:lstStyle/>
          <a:p>
            <a:pPr algn="ctr"/>
            <a:r>
              <a:rPr lang="cy-GB" sz="4000" b="1" dirty="0">
                <a:latin typeface="Arial" panose="020B0604020202020204" pitchFamily="34" charset="0"/>
                <a:cs typeface="Arial" panose="020B0604020202020204" pitchFamily="34" charset="0"/>
              </a:rPr>
              <a:t>Targedau  / Targets:</a:t>
            </a:r>
            <a:endParaRPr lang="cy-GB" sz="4000" b="1" i="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E828BF2-808A-3F7A-C436-54983C356A73}"/>
              </a:ext>
            </a:extLst>
          </p:cNvPr>
          <p:cNvSpPr txBox="1"/>
          <p:nvPr/>
        </p:nvSpPr>
        <p:spPr>
          <a:xfrm>
            <a:off x="280415" y="1787076"/>
            <a:ext cx="5608321" cy="2677656"/>
          </a:xfrm>
          <a:prstGeom prst="rect">
            <a:avLst/>
          </a:prstGeom>
          <a:solidFill>
            <a:schemeClr val="accent2">
              <a:lumMod val="20000"/>
              <a:lumOff val="80000"/>
            </a:schemeClr>
          </a:solidFill>
          <a:ln w="28575">
            <a:solidFill>
              <a:schemeClr val="tx1"/>
            </a:solidFill>
          </a:ln>
        </p:spPr>
        <p:txBody>
          <a:bodyPr wrap="square" lIns="91440" tIns="45720" rIns="91440" bIns="45720" rtlCol="0" anchor="t">
            <a:spAutoFit/>
          </a:bodyPr>
          <a:lstStyle/>
          <a:p>
            <a:r>
              <a:rPr lang="cy-GB" sz="2400">
                <a:latin typeface="Arial"/>
                <a:cs typeface="Arial"/>
              </a:rPr>
              <a:t>Nod yn y strategaeth ydy cynyddu nifer yr </a:t>
            </a:r>
            <a:r>
              <a:rPr lang="cy-GB" sz="2400" b="1">
                <a:latin typeface="Arial"/>
                <a:cs typeface="Arial"/>
              </a:rPr>
              <a:t>athrawon cynradd </a:t>
            </a:r>
            <a:r>
              <a:rPr lang="cy-GB" sz="2400">
                <a:latin typeface="Arial"/>
                <a:cs typeface="Arial"/>
              </a:rPr>
              <a:t>sy’n gallu addysgu drwy gyfrwng y Gymraeg o 2,900 i 3,900 erbyn 2031.</a:t>
            </a:r>
          </a:p>
          <a:p>
            <a:endParaRPr lang="cy-GB" sz="2400" dirty="0">
              <a:latin typeface="Arial" panose="020B0604020202020204" pitchFamily="34" charset="0"/>
              <a:cs typeface="Arial" panose="020B0604020202020204" pitchFamily="34" charset="0"/>
            </a:endParaRPr>
          </a:p>
          <a:p>
            <a:r>
              <a:rPr lang="cy-GB" sz="2400">
                <a:latin typeface="Arial"/>
                <a:cs typeface="Arial"/>
              </a:rPr>
              <a:t>Erbyn 2050, maent am gynyddu’r nifer i 5,200.</a:t>
            </a:r>
          </a:p>
        </p:txBody>
      </p:sp>
      <p:sp>
        <p:nvSpPr>
          <p:cNvPr id="6" name="TextBox 5">
            <a:extLst>
              <a:ext uri="{FF2B5EF4-FFF2-40B4-BE49-F238E27FC236}">
                <a16:creationId xmlns:a16="http://schemas.microsoft.com/office/drawing/2014/main" id="{0977C97E-A7B2-0235-3B6A-22221588652A}"/>
              </a:ext>
            </a:extLst>
          </p:cNvPr>
          <p:cNvSpPr txBox="1"/>
          <p:nvPr/>
        </p:nvSpPr>
        <p:spPr>
          <a:xfrm>
            <a:off x="6217920" y="2699230"/>
            <a:ext cx="5693665" cy="2677656"/>
          </a:xfrm>
          <a:prstGeom prst="rect">
            <a:avLst/>
          </a:prstGeom>
          <a:solidFill>
            <a:schemeClr val="accent2">
              <a:lumMod val="20000"/>
              <a:lumOff val="80000"/>
            </a:schemeClr>
          </a:solidFill>
          <a:ln w="28575">
            <a:solidFill>
              <a:schemeClr val="tx1"/>
            </a:solidFill>
          </a:ln>
        </p:spPr>
        <p:txBody>
          <a:bodyPr wrap="square" rtlCol="0">
            <a:spAutoFit/>
          </a:bodyPr>
          <a:lstStyle/>
          <a:p>
            <a:r>
              <a:rPr lang="en-US" sz="2400" dirty="0">
                <a:latin typeface="Arial" panose="020B0604020202020204" pitchFamily="34" charset="0"/>
                <a:cs typeface="Arial" panose="020B0604020202020204" pitchFamily="34" charset="0"/>
              </a:rPr>
              <a:t>An aim in the strategy is to increase the number of </a:t>
            </a:r>
            <a:r>
              <a:rPr lang="en-US" sz="2400" b="1" dirty="0">
                <a:latin typeface="Arial" panose="020B0604020202020204" pitchFamily="34" charset="0"/>
                <a:cs typeface="Arial" panose="020B0604020202020204" pitchFamily="34" charset="0"/>
              </a:rPr>
              <a:t>primary school teachers </a:t>
            </a:r>
            <a:r>
              <a:rPr lang="en-US" sz="2400" dirty="0">
                <a:latin typeface="Arial" panose="020B0604020202020204" pitchFamily="34" charset="0"/>
                <a:cs typeface="Arial" panose="020B0604020202020204" pitchFamily="34" charset="0"/>
              </a:rPr>
              <a:t>who can teach through the medium of Welsh from 2,900 to 3,900 by 2031.</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By 2050, they aim to increase that number to 5,200.</a:t>
            </a:r>
          </a:p>
        </p:txBody>
      </p:sp>
      <p:pic>
        <p:nvPicPr>
          <p:cNvPr id="7" name="Picture 6" descr="A child sitting on a wooden post&#10;&#10;Description automatically generated">
            <a:extLst>
              <a:ext uri="{FF2B5EF4-FFF2-40B4-BE49-F238E27FC236}">
                <a16:creationId xmlns:a16="http://schemas.microsoft.com/office/drawing/2014/main" id="{4ADE49FB-0096-633B-8550-34A4CE804215}"/>
              </a:ext>
            </a:extLst>
          </p:cNvPr>
          <p:cNvPicPr>
            <a:picLocks noChangeAspect="1"/>
          </p:cNvPicPr>
          <p:nvPr/>
        </p:nvPicPr>
        <p:blipFill>
          <a:blip r:embed="rId2"/>
          <a:stretch>
            <a:fillRect/>
          </a:stretch>
        </p:blipFill>
        <p:spPr>
          <a:xfrm>
            <a:off x="10253472" y="281743"/>
            <a:ext cx="1600857" cy="2272974"/>
          </a:xfrm>
          <a:prstGeom prst="rect">
            <a:avLst/>
          </a:prstGeom>
          <a:ln>
            <a:solidFill>
              <a:schemeClr val="tx1"/>
            </a:solidFill>
          </a:ln>
        </p:spPr>
      </p:pic>
      <p:pic>
        <p:nvPicPr>
          <p:cNvPr id="2" name="Picture 1">
            <a:extLst>
              <a:ext uri="{FF2B5EF4-FFF2-40B4-BE49-F238E27FC236}">
                <a16:creationId xmlns:a16="http://schemas.microsoft.com/office/drawing/2014/main" id="{AE0143FE-3780-2E95-3879-917E5620F2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94551"/>
            <a:ext cx="12192000" cy="1163449"/>
          </a:xfrm>
          <a:prstGeom prst="rect">
            <a:avLst/>
          </a:prstGeom>
        </p:spPr>
      </p:pic>
    </p:spTree>
    <p:extLst>
      <p:ext uri="{BB962C8B-B14F-4D97-AF65-F5344CB8AC3E}">
        <p14:creationId xmlns:p14="http://schemas.microsoft.com/office/powerpoint/2010/main" val="31686599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D079-2410-E849-BBF2-7BF9CDC11662}"/>
              </a:ext>
            </a:extLst>
          </p:cNvPr>
          <p:cNvSpPr>
            <a:spLocks noGrp="1"/>
          </p:cNvSpPr>
          <p:nvPr>
            <p:ph type="title"/>
          </p:nvPr>
        </p:nvSpPr>
        <p:spPr>
          <a:xfrm>
            <a:off x="1573619" y="438236"/>
            <a:ext cx="9420446" cy="5981528"/>
          </a:xfrm>
          <a:effectLst>
            <a:outerShdw blurRad="50800" dist="139700" dir="2700000" algn="tl" rotWithShape="0">
              <a:prstClr val="black">
                <a:alpha val="40000"/>
              </a:prstClr>
            </a:outerShdw>
          </a:effectLst>
        </p:spPr>
        <p:style>
          <a:lnRef idx="1">
            <a:schemeClr val="dk1"/>
          </a:lnRef>
          <a:fillRef idx="3">
            <a:schemeClr val="dk1"/>
          </a:fillRef>
          <a:effectRef idx="2">
            <a:schemeClr val="dk1"/>
          </a:effectRef>
          <a:fontRef idx="minor">
            <a:schemeClr val="lt1"/>
          </a:fontRef>
        </p:style>
        <p:txBody>
          <a:bodyPr vert="horz" lIns="91440" tIns="45720" rIns="91440" bIns="45720" rtlCol="0" anchor="t">
            <a:noAutofit/>
          </a:bodyPr>
          <a:lstStyle/>
          <a:p>
            <a:pPr algn="ctr"/>
            <a:r>
              <a:rPr lang="en-US" sz="4000" b="1" dirty="0" err="1">
                <a:latin typeface="+mj-lt"/>
              </a:rPr>
              <a:t>Ond</a:t>
            </a:r>
            <a:r>
              <a:rPr lang="en-US" sz="4000" b="1" dirty="0">
                <a:latin typeface="+mj-lt"/>
              </a:rPr>
              <a:t>, </a:t>
            </a:r>
            <a:r>
              <a:rPr lang="en-US" sz="4000" b="1" dirty="0" err="1">
                <a:latin typeface="+mj-lt"/>
              </a:rPr>
              <a:t>sut</a:t>
            </a:r>
            <a:r>
              <a:rPr lang="en-US" sz="4000" b="1" dirty="0">
                <a:latin typeface="+mj-lt"/>
              </a:rPr>
              <a:t> </a:t>
            </a:r>
            <a:r>
              <a:rPr lang="en-US" sz="4000" b="1" dirty="0" err="1">
                <a:latin typeface="+mj-lt"/>
              </a:rPr>
              <a:t>mae</a:t>
            </a:r>
            <a:r>
              <a:rPr lang="en-US" sz="4000" b="1" dirty="0">
                <a:latin typeface="+mj-lt"/>
              </a:rPr>
              <a:t> </a:t>
            </a:r>
            <a:r>
              <a:rPr lang="en-US" sz="4000" b="1" dirty="0" err="1">
                <a:latin typeface="+mj-lt"/>
              </a:rPr>
              <a:t>cael</a:t>
            </a:r>
            <a:r>
              <a:rPr lang="en-US" sz="4000" b="1" dirty="0">
                <a:latin typeface="+mj-lt"/>
              </a:rPr>
              <a:t> </a:t>
            </a:r>
            <a:br>
              <a:rPr lang="en-US" sz="4000" b="1" dirty="0">
                <a:latin typeface="+mj-lt"/>
              </a:rPr>
            </a:br>
            <a:r>
              <a:rPr lang="en-US" sz="4000" b="1" dirty="0" err="1">
                <a:latin typeface="+mj-lt"/>
              </a:rPr>
              <a:t>mwy</a:t>
            </a:r>
            <a:r>
              <a:rPr lang="en-US" sz="4000" b="1" dirty="0">
                <a:latin typeface="+mj-lt"/>
              </a:rPr>
              <a:t> o </a:t>
            </a:r>
            <a:r>
              <a:rPr lang="en-US" sz="4000" b="1" dirty="0" err="1">
                <a:latin typeface="+mj-lt"/>
              </a:rPr>
              <a:t>siaradwyr</a:t>
            </a:r>
            <a:r>
              <a:rPr lang="en-US" sz="4000" b="1" dirty="0">
                <a:latin typeface="+mj-lt"/>
              </a:rPr>
              <a:t> </a:t>
            </a:r>
            <a:r>
              <a:rPr lang="en-US" sz="4000" b="1" dirty="0" err="1">
                <a:latin typeface="+mj-lt"/>
              </a:rPr>
              <a:t>Cymraeg</a:t>
            </a:r>
            <a:r>
              <a:rPr lang="en-US" sz="4000" b="1" dirty="0">
                <a:latin typeface="+mj-lt"/>
              </a:rPr>
              <a:t>? </a:t>
            </a:r>
            <a:br>
              <a:rPr lang="en-US" sz="6000" dirty="0">
                <a:latin typeface="+mj-lt"/>
              </a:rPr>
            </a:br>
            <a:br>
              <a:rPr lang="en-US" sz="6000" dirty="0">
                <a:latin typeface="Segoe Print"/>
              </a:rPr>
            </a:br>
            <a:br>
              <a:rPr lang="en-US" sz="6000" dirty="0">
                <a:latin typeface="Segoe Print"/>
              </a:rPr>
            </a:br>
            <a:br>
              <a:rPr lang="en-US" sz="6000" dirty="0">
                <a:latin typeface="Segoe Print"/>
              </a:rPr>
            </a:br>
            <a:br>
              <a:rPr lang="en-US" sz="6000" dirty="0">
                <a:latin typeface="Segoe Print"/>
              </a:rPr>
            </a:br>
            <a:r>
              <a:rPr lang="en-US" sz="4000" i="1" dirty="0">
                <a:latin typeface="Arial Rounded MT Bold" panose="020F0704030504030204" pitchFamily="34" charset="77"/>
              </a:rPr>
              <a:t>But, how do we get </a:t>
            </a:r>
            <a:br>
              <a:rPr lang="en-US" sz="4000" i="1" dirty="0">
                <a:latin typeface="Arial Rounded MT Bold" panose="020F0704030504030204" pitchFamily="34" charset="77"/>
              </a:rPr>
            </a:br>
            <a:r>
              <a:rPr lang="en-US" sz="4000" i="1" dirty="0">
                <a:latin typeface="Arial Rounded MT Bold" panose="020F0704030504030204" pitchFamily="34" charset="77"/>
              </a:rPr>
              <a:t>more Welsh speakers?</a:t>
            </a:r>
            <a:endParaRPr lang="en-US" sz="4800" i="1" dirty="0">
              <a:latin typeface="Arial Rounded MT Bold" panose="020F0704030504030204" pitchFamily="34" charset="77"/>
            </a:endParaRPr>
          </a:p>
        </p:txBody>
      </p:sp>
      <p:pic>
        <p:nvPicPr>
          <p:cNvPr id="5" name="Aqua Typography Facebook Post (13)" descr="Aqua Typography Facebook Post (13)">
            <a:hlinkClick r:id="" action="ppaction://media"/>
            <a:extLst>
              <a:ext uri="{FF2B5EF4-FFF2-40B4-BE49-F238E27FC236}">
                <a16:creationId xmlns:a16="http://schemas.microsoft.com/office/drawing/2014/main" id="{2B9AA5A7-B1B6-6841-A891-A8F5968F67B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480543" y="1671228"/>
            <a:ext cx="3606598" cy="3023579"/>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539936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4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C288-4C8B-FA4B-8FB5-DB08609428BE}"/>
              </a:ext>
            </a:extLst>
          </p:cNvPr>
          <p:cNvSpPr>
            <a:spLocks noGrp="1"/>
          </p:cNvSpPr>
          <p:nvPr>
            <p:ph type="title"/>
          </p:nvPr>
        </p:nvSpPr>
        <p:spPr>
          <a:xfrm>
            <a:off x="0" y="257550"/>
            <a:ext cx="11618259" cy="1006474"/>
          </a:xfrm>
        </p:spPr>
        <p:txBody>
          <a:bodyPr>
            <a:normAutofit fontScale="90000"/>
          </a:bodyPr>
          <a:lstStyle/>
          <a:p>
            <a:pPr algn="ctr"/>
            <a:r>
              <a:rPr lang="cy-GB" b="1" dirty="0">
                <a:latin typeface="Arial" panose="020B0604020202020204" pitchFamily="34" charset="0"/>
                <a:cs typeface="Arial" panose="020B0604020202020204" pitchFamily="34" charset="0"/>
              </a:rPr>
              <a:t>Y sefyllfa bresennol / </a:t>
            </a:r>
            <a:r>
              <a:rPr lang="cy-GB" b="1" i="1" dirty="0">
                <a:latin typeface="Arial" panose="020B0604020202020204" pitchFamily="34" charset="0"/>
                <a:cs typeface="Arial" panose="020B0604020202020204" pitchFamily="34" charset="0"/>
              </a:rPr>
              <a:t>Our present situation</a:t>
            </a:r>
            <a:r>
              <a:rPr lang="cy-GB" b="1" dirty="0">
                <a:latin typeface="Arial" panose="020B0604020202020204" pitchFamily="34" charset="0"/>
                <a:cs typeface="Arial" panose="020B0604020202020204" pitchFamily="34" charset="0"/>
              </a:rPr>
              <a:t>:</a:t>
            </a:r>
          </a:p>
        </p:txBody>
      </p:sp>
      <p:pic>
        <p:nvPicPr>
          <p:cNvPr id="4" name="Picture 3">
            <a:extLst>
              <a:ext uri="{FF2B5EF4-FFF2-40B4-BE49-F238E27FC236}">
                <a16:creationId xmlns:a16="http://schemas.microsoft.com/office/drawing/2014/main" id="{3F676829-DC0A-0DDC-6993-E1BF5CAF27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94551"/>
            <a:ext cx="12192000" cy="1163449"/>
          </a:xfrm>
          <a:prstGeom prst="rect">
            <a:avLst/>
          </a:prstGeom>
        </p:spPr>
      </p:pic>
      <p:sp>
        <p:nvSpPr>
          <p:cNvPr id="8" name="Content Placeholder 7">
            <a:extLst>
              <a:ext uri="{FF2B5EF4-FFF2-40B4-BE49-F238E27FC236}">
                <a16:creationId xmlns:a16="http://schemas.microsoft.com/office/drawing/2014/main" id="{B8B869E2-71AA-F6FF-5873-F1909D995998}"/>
              </a:ext>
            </a:extLst>
          </p:cNvPr>
          <p:cNvSpPr>
            <a:spLocks noGrp="1"/>
          </p:cNvSpPr>
          <p:nvPr>
            <p:ph idx="1"/>
          </p:nvPr>
        </p:nvSpPr>
        <p:spPr/>
        <p:txBody>
          <a:bodyPr/>
          <a:lstStyle/>
          <a:p>
            <a:endParaRPr lang="en-US"/>
          </a:p>
        </p:txBody>
      </p:sp>
      <p:sp>
        <p:nvSpPr>
          <p:cNvPr id="9" name="Content Placeholder 2">
            <a:extLst>
              <a:ext uri="{FF2B5EF4-FFF2-40B4-BE49-F238E27FC236}">
                <a16:creationId xmlns:a16="http://schemas.microsoft.com/office/drawing/2014/main" id="{71C91FA4-BBE1-5EE5-6002-09A824F3B37A}"/>
              </a:ext>
            </a:extLst>
          </p:cNvPr>
          <p:cNvSpPr txBox="1">
            <a:spLocks/>
          </p:cNvSpPr>
          <p:nvPr/>
        </p:nvSpPr>
        <p:spPr>
          <a:xfrm>
            <a:off x="586803" y="1335305"/>
            <a:ext cx="11018394" cy="4187389"/>
          </a:xfrm>
          <a:prstGeom prst="rect">
            <a:avLst/>
          </a:prstGeom>
          <a:solidFill>
            <a:schemeClr val="bg1"/>
          </a:solidFill>
          <a:ln w="57150">
            <a:solidFill>
              <a:schemeClr val="tx1"/>
            </a:solidFill>
          </a:ln>
          <a:effectLst>
            <a:outerShdw blurRad="50800" dist="228600" dir="2700000" algn="tl" rotWithShape="0">
              <a:prstClr val="black">
                <a:alpha val="40000"/>
              </a:prstClr>
            </a:outerShdw>
          </a:effectLst>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ea typeface="+mn-lt"/>
                <a:cs typeface="+mn-lt"/>
              </a:rPr>
              <a:t>“… </a:t>
            </a:r>
            <a:r>
              <a:rPr lang="en-GB" b="1">
                <a:highlight>
                  <a:srgbClr val="FFFF00"/>
                </a:highlight>
                <a:ea typeface="+mn-lt"/>
                <a:cs typeface="+mn-lt"/>
              </a:rPr>
              <a:t>y system addysg a hyfforddiant</a:t>
            </a:r>
            <a:r>
              <a:rPr lang="en-GB" b="1">
                <a:ea typeface="+mn-lt"/>
                <a:cs typeface="+mn-lt"/>
              </a:rPr>
              <a:t> yw’r prif ddull o greu siaradwyr Cymraeg newydd.”</a:t>
            </a:r>
            <a:endParaRPr lang="en-GB" sz="1800">
              <a:ea typeface="+mn-lt"/>
              <a:cs typeface="+mn-lt"/>
            </a:endParaRPr>
          </a:p>
          <a:p>
            <a:pPr marL="0" indent="0">
              <a:buFont typeface="Arial" panose="020B0604020202020204" pitchFamily="34" charset="0"/>
              <a:buNone/>
            </a:pPr>
            <a:r>
              <a:rPr lang="en-GB" sz="1800">
                <a:ea typeface="+mn-lt"/>
                <a:cs typeface="+mn-lt"/>
              </a:rPr>
              <a:t>     (tud 31,  Cymraeg 2050 Miliwn o Siaradwyr)</a:t>
            </a:r>
            <a:endParaRPr lang="en-GB" sz="1800"/>
          </a:p>
          <a:p>
            <a:pPr marL="0" indent="0" algn="r">
              <a:buFont typeface="Arial" panose="020B0604020202020204" pitchFamily="34" charset="0"/>
              <a:buNone/>
            </a:pPr>
            <a:endParaRPr lang="en-GB" sz="1800">
              <a:ea typeface="+mn-lt"/>
              <a:cs typeface="+mn-lt"/>
            </a:endParaRPr>
          </a:p>
          <a:p>
            <a:pPr algn="r"/>
            <a:endParaRPr lang="en-GB" sz="1800">
              <a:ea typeface="+mn-lt"/>
              <a:cs typeface="+mn-lt"/>
            </a:endParaRPr>
          </a:p>
          <a:p>
            <a:r>
              <a:rPr lang="en-GB" sz="1800" b="1" i="1">
                <a:latin typeface="+mj-lt"/>
                <a:ea typeface="+mn-lt"/>
                <a:cs typeface="+mn-lt"/>
              </a:rPr>
              <a:t>"</a:t>
            </a:r>
            <a:r>
              <a:rPr lang="en-GB" b="1" i="1">
                <a:latin typeface="+mj-lt"/>
                <a:ea typeface="+mn-lt"/>
                <a:cs typeface="+mn-lt"/>
              </a:rPr>
              <a:t>….since there is a limit to the additional number of Welsh speakers which can be created by language transmission from one generation to the next, </a:t>
            </a:r>
            <a:r>
              <a:rPr lang="en-GB" b="1" i="1">
                <a:highlight>
                  <a:srgbClr val="FFFF00"/>
                </a:highlight>
                <a:latin typeface="+mj-lt"/>
                <a:ea typeface="+mn-lt"/>
                <a:cs typeface="+mn-lt"/>
              </a:rPr>
              <a:t>the education and training system</a:t>
            </a:r>
            <a:r>
              <a:rPr lang="en-GB" b="1" i="1">
                <a:latin typeface="+mj-lt"/>
                <a:ea typeface="+mn-lt"/>
                <a:cs typeface="+mn-lt"/>
              </a:rPr>
              <a:t> is the principal method of creating new Welsh speakers."</a:t>
            </a:r>
          </a:p>
          <a:p>
            <a:pPr marL="0" indent="0">
              <a:buFont typeface="Arial" panose="020B0604020202020204" pitchFamily="34" charset="0"/>
              <a:buNone/>
            </a:pPr>
            <a:r>
              <a:rPr lang="en-GB" sz="1800">
                <a:latin typeface="Trebuchet MS"/>
                <a:ea typeface="+mn-lt"/>
                <a:cs typeface="+mn-lt"/>
              </a:rPr>
              <a:t>     (</a:t>
            </a:r>
            <a:r>
              <a:rPr lang="en-GB" sz="1800"/>
              <a:t>page 31, Cymraeg 2050 A million Welsh speakers)</a:t>
            </a:r>
          </a:p>
          <a:p>
            <a:pPr marL="0" indent="0">
              <a:buFont typeface="Arial" panose="020B0604020202020204" pitchFamily="34" charset="0"/>
              <a:buNone/>
            </a:pPr>
            <a:endParaRPr lang="en-GB" dirty="0"/>
          </a:p>
        </p:txBody>
      </p:sp>
      <p:pic>
        <p:nvPicPr>
          <p:cNvPr id="3" name="Picture 2" descr="A child sitting on a wooden post&#10;&#10;Description automatically generated">
            <a:extLst>
              <a:ext uri="{FF2B5EF4-FFF2-40B4-BE49-F238E27FC236}">
                <a16:creationId xmlns:a16="http://schemas.microsoft.com/office/drawing/2014/main" id="{8594B333-C132-CE7F-8D3B-277912284F52}"/>
              </a:ext>
            </a:extLst>
          </p:cNvPr>
          <p:cNvPicPr>
            <a:picLocks noChangeAspect="1"/>
          </p:cNvPicPr>
          <p:nvPr/>
        </p:nvPicPr>
        <p:blipFill>
          <a:blip r:embed="rId4"/>
          <a:stretch>
            <a:fillRect/>
          </a:stretch>
        </p:blipFill>
        <p:spPr>
          <a:xfrm>
            <a:off x="10746816" y="1705349"/>
            <a:ext cx="1213968" cy="1723650"/>
          </a:xfrm>
          <a:prstGeom prst="rect">
            <a:avLst/>
          </a:prstGeom>
          <a:ln>
            <a:solidFill>
              <a:schemeClr val="tx1"/>
            </a:solidFill>
          </a:ln>
        </p:spPr>
      </p:pic>
    </p:spTree>
    <p:extLst>
      <p:ext uri="{BB962C8B-B14F-4D97-AF65-F5344CB8AC3E}">
        <p14:creationId xmlns:p14="http://schemas.microsoft.com/office/powerpoint/2010/main" val="41215376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1F4D36-0199-224A-8909-93EB158CB840}"/>
              </a:ext>
            </a:extLst>
          </p:cNvPr>
          <p:cNvSpPr txBox="1"/>
          <p:nvPr/>
        </p:nvSpPr>
        <p:spPr>
          <a:xfrm>
            <a:off x="526519" y="1094016"/>
            <a:ext cx="11593285" cy="4524315"/>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cy-GB" sz="2400" dirty="0">
                <a:latin typeface="Arial"/>
                <a:cs typeface="Arial"/>
              </a:rPr>
              <a:t>2008: Cyflwyno Cwricwlwm Cenedlaethol (a’i ddiwygio yn 2015).</a:t>
            </a:r>
          </a:p>
          <a:p>
            <a:pPr marL="285750" indent="-285750">
              <a:buFont typeface="Arial" panose="020B0604020202020204" pitchFamily="34" charset="0"/>
              <a:buChar char="•"/>
            </a:pPr>
            <a:r>
              <a:rPr lang="cy-GB" sz="2400" dirty="0">
                <a:latin typeface="Arial"/>
                <a:cs typeface="Arial"/>
              </a:rPr>
              <a:t>Mawrth 2014 – Llywodraeth Cymru yn gofyn i’r Athro Graham </a:t>
            </a:r>
            <a:r>
              <a:rPr lang="cy-GB" sz="2400" dirty="0" err="1">
                <a:latin typeface="Arial"/>
                <a:cs typeface="Arial"/>
              </a:rPr>
              <a:t>Donaldson</a:t>
            </a:r>
            <a:r>
              <a:rPr lang="cy-GB" sz="2400" dirty="0">
                <a:latin typeface="Arial"/>
                <a:cs typeface="Arial"/>
              </a:rPr>
              <a:t> adolygu addysg a threfniadau asesu yng Nghymru.</a:t>
            </a:r>
          </a:p>
          <a:p>
            <a:pPr marL="285750" indent="-285750">
              <a:buFont typeface="Arial" panose="020B0604020202020204" pitchFamily="34" charset="0"/>
              <a:buChar char="•"/>
            </a:pPr>
            <a:r>
              <a:rPr lang="cy-GB" sz="2400" dirty="0">
                <a:latin typeface="Arial"/>
                <a:cs typeface="Arial"/>
              </a:rPr>
              <a:t>Rhwng Mawrth a Rhagfyr 2014, ymgynghorwyd â 60 o ysgolion ledled Cymru.</a:t>
            </a:r>
          </a:p>
          <a:p>
            <a:pPr marL="285750" indent="-285750">
              <a:buFont typeface="Arial" panose="020B0604020202020204" pitchFamily="34" charset="0"/>
              <a:buChar char="•"/>
            </a:pPr>
            <a:r>
              <a:rPr lang="cy-GB" sz="2400" dirty="0">
                <a:latin typeface="Arial"/>
                <a:cs typeface="Arial"/>
              </a:rPr>
              <a:t>Chwefror 2015: cyhoeddwyd Adroddiad: Dyfodol Llwyddiannus (Yr Athro Graham </a:t>
            </a:r>
            <a:r>
              <a:rPr lang="cy-GB" sz="2400" dirty="0" err="1">
                <a:latin typeface="Arial"/>
                <a:cs typeface="Arial"/>
              </a:rPr>
              <a:t>Donaldson</a:t>
            </a:r>
            <a:r>
              <a:rPr lang="cy-GB" sz="2400" dirty="0">
                <a:latin typeface="Arial"/>
                <a:cs typeface="Arial"/>
              </a:rPr>
              <a:t>).</a:t>
            </a:r>
          </a:p>
          <a:p>
            <a:pPr marL="285750" indent="-285750">
              <a:buFont typeface="Arial" panose="020B0604020202020204" pitchFamily="34" charset="0"/>
              <a:buChar char="•"/>
            </a:pPr>
            <a:r>
              <a:rPr lang="cy-GB" sz="2400" dirty="0">
                <a:latin typeface="Arial"/>
                <a:cs typeface="Arial"/>
              </a:rPr>
              <a:t>Yn dilyn hynny cafodd argymhellion yr adroddiad eu hystyried cyn cyhoeddi diwygiadau mawr i addysg yng Nghymru.</a:t>
            </a:r>
          </a:p>
          <a:p>
            <a:endParaRPr lang="cy-GB" sz="2400" dirty="0">
              <a:latin typeface="Arial" panose="020B0604020202020204" pitchFamily="34" charset="0"/>
              <a:cs typeface="Arial" panose="020B0604020202020204" pitchFamily="34" charset="0"/>
            </a:endParaRPr>
          </a:p>
          <a:p>
            <a:endParaRPr lang="cy-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400" dirty="0">
                <a:latin typeface="Arial"/>
                <a:cs typeface="Arial"/>
              </a:rPr>
              <a:t>Ionawr 2020: cyhoeddi Canllawiau Cwricwlwm i Gymru.</a:t>
            </a:r>
          </a:p>
          <a:p>
            <a:pPr marL="285750" indent="-285750">
              <a:buFont typeface="Arial" panose="020B0604020202020204" pitchFamily="34" charset="0"/>
              <a:buChar char="•"/>
            </a:pPr>
            <a:r>
              <a:rPr lang="cy-GB" sz="2400" dirty="0">
                <a:latin typeface="Arial"/>
                <a:cs typeface="Arial"/>
              </a:rPr>
              <a:t>2023: Bil </a:t>
            </a:r>
            <a:r>
              <a:rPr lang="cy-GB" sz="2400" dirty="0" err="1">
                <a:latin typeface="Arial"/>
                <a:cs typeface="Arial"/>
              </a:rPr>
              <a:t>Addyg</a:t>
            </a:r>
            <a:r>
              <a:rPr lang="cy-GB" sz="2400" dirty="0">
                <a:latin typeface="Arial"/>
                <a:cs typeface="Arial"/>
              </a:rPr>
              <a:t> Gymraeg / Welsh </a:t>
            </a:r>
            <a:r>
              <a:rPr lang="cy-GB" sz="2400" dirty="0" err="1">
                <a:latin typeface="Arial"/>
                <a:cs typeface="Arial"/>
              </a:rPr>
              <a:t>Language</a:t>
            </a:r>
            <a:r>
              <a:rPr lang="cy-GB" sz="2400" dirty="0">
                <a:latin typeface="Arial"/>
                <a:cs typeface="Arial"/>
              </a:rPr>
              <a:t> </a:t>
            </a:r>
            <a:r>
              <a:rPr lang="cy-GB" sz="2400" dirty="0" err="1">
                <a:latin typeface="Arial"/>
                <a:cs typeface="Arial"/>
              </a:rPr>
              <a:t>Education</a:t>
            </a:r>
            <a:r>
              <a:rPr lang="cy-GB" sz="2400" dirty="0">
                <a:latin typeface="Arial"/>
                <a:cs typeface="Arial"/>
              </a:rPr>
              <a:t> Bill</a:t>
            </a:r>
          </a:p>
        </p:txBody>
      </p:sp>
      <p:sp>
        <p:nvSpPr>
          <p:cNvPr id="5" name="Down Arrow 4">
            <a:extLst>
              <a:ext uri="{FF2B5EF4-FFF2-40B4-BE49-F238E27FC236}">
                <a16:creationId xmlns:a16="http://schemas.microsoft.com/office/drawing/2014/main" id="{9D44EFB3-D9EF-F243-B2C3-F5F5FF274D0F}"/>
              </a:ext>
            </a:extLst>
          </p:cNvPr>
          <p:cNvSpPr/>
          <p:nvPr/>
        </p:nvSpPr>
        <p:spPr>
          <a:xfrm>
            <a:off x="6096000" y="4218980"/>
            <a:ext cx="633984" cy="605234"/>
          </a:xfrm>
          <a:prstGeom prst="downArrow">
            <a:avLst/>
          </a:prstGeom>
          <a:solidFill>
            <a:srgbClr val="7030A0"/>
          </a:solidFill>
          <a:ln w="381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2">
            <a:extLst>
              <a:ext uri="{FF2B5EF4-FFF2-40B4-BE49-F238E27FC236}">
                <a16:creationId xmlns:a16="http://schemas.microsoft.com/office/drawing/2014/main" id="{EDBBE7A4-530B-E64C-89AB-B31EC67D4FEE}"/>
              </a:ext>
            </a:extLst>
          </p:cNvPr>
          <p:cNvSpPr>
            <a:spLocks noGrp="1"/>
          </p:cNvSpPr>
          <p:nvPr>
            <p:ph type="title"/>
          </p:nvPr>
        </p:nvSpPr>
        <p:spPr>
          <a:xfrm>
            <a:off x="261257" y="185512"/>
            <a:ext cx="11593286" cy="908504"/>
          </a:xfrm>
        </p:spPr>
        <p:txBody>
          <a:bodyPr/>
          <a:lstStyle/>
          <a:p>
            <a:pPr algn="ctr"/>
            <a:r>
              <a:rPr lang="cy-GB" b="1" dirty="0">
                <a:latin typeface="Arial" panose="020B0604020202020204" pitchFamily="34" charset="0"/>
                <a:cs typeface="Arial" panose="020B0604020202020204" pitchFamily="34" charset="0"/>
              </a:rPr>
              <a:t>Taith addysg / </a:t>
            </a:r>
            <a:r>
              <a:rPr lang="cy-GB" b="1" i="1" dirty="0">
                <a:latin typeface="Arial" panose="020B0604020202020204" pitchFamily="34" charset="0"/>
                <a:cs typeface="Arial" panose="020B0604020202020204" pitchFamily="34" charset="0"/>
              </a:rPr>
              <a:t>the journey of education</a:t>
            </a:r>
          </a:p>
        </p:txBody>
      </p:sp>
      <p:pic>
        <p:nvPicPr>
          <p:cNvPr id="6" name="Picture 5">
            <a:extLst>
              <a:ext uri="{FF2B5EF4-FFF2-40B4-BE49-F238E27FC236}">
                <a16:creationId xmlns:a16="http://schemas.microsoft.com/office/drawing/2014/main" id="{D3194658-2DFF-DA58-5B47-1C3103197A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94551"/>
            <a:ext cx="12192000" cy="1163449"/>
          </a:xfrm>
          <a:prstGeom prst="rect">
            <a:avLst/>
          </a:prstGeom>
        </p:spPr>
      </p:pic>
    </p:spTree>
    <p:extLst>
      <p:ext uri="{BB962C8B-B14F-4D97-AF65-F5344CB8AC3E}">
        <p14:creationId xmlns:p14="http://schemas.microsoft.com/office/powerpoint/2010/main" val="4106471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C288-4C8B-FA4B-8FB5-DB08609428BE}"/>
              </a:ext>
            </a:extLst>
          </p:cNvPr>
          <p:cNvSpPr>
            <a:spLocks noGrp="1"/>
          </p:cNvSpPr>
          <p:nvPr>
            <p:ph type="title"/>
          </p:nvPr>
        </p:nvSpPr>
        <p:spPr>
          <a:xfrm>
            <a:off x="0" y="257550"/>
            <a:ext cx="11618259" cy="1006474"/>
          </a:xfrm>
        </p:spPr>
        <p:txBody>
          <a:bodyPr>
            <a:normAutofit fontScale="90000"/>
          </a:bodyPr>
          <a:lstStyle/>
          <a:p>
            <a:pPr algn="ctr"/>
            <a:r>
              <a:rPr lang="cy-GB" b="1" dirty="0">
                <a:latin typeface="Arial" panose="020B0604020202020204" pitchFamily="34" charset="0"/>
                <a:cs typeface="Arial" panose="020B0604020202020204" pitchFamily="34" charset="0"/>
              </a:rPr>
              <a:t>Canllawiau Cwricwlwm i Gymru</a:t>
            </a:r>
            <a:br>
              <a:rPr lang="cy-GB" b="1" dirty="0">
                <a:latin typeface="Arial" panose="020B0604020202020204" pitchFamily="34" charset="0"/>
                <a:cs typeface="Arial" panose="020B0604020202020204" pitchFamily="34" charset="0"/>
              </a:rPr>
            </a:br>
            <a:r>
              <a:rPr lang="cy-GB" b="1" i="1" dirty="0">
                <a:latin typeface="Arial" panose="020B0604020202020204" pitchFamily="34" charset="0"/>
                <a:cs typeface="Arial" panose="020B0604020202020204" pitchFamily="34" charset="0"/>
              </a:rPr>
              <a:t>Curriculum for Wales Guidance:</a:t>
            </a:r>
          </a:p>
        </p:txBody>
      </p:sp>
      <p:sp>
        <p:nvSpPr>
          <p:cNvPr id="5" name="Content Placeholder 4">
            <a:extLst>
              <a:ext uri="{FF2B5EF4-FFF2-40B4-BE49-F238E27FC236}">
                <a16:creationId xmlns:a16="http://schemas.microsoft.com/office/drawing/2014/main" id="{E3C29274-3535-AF4D-97AF-8EA9D4B5C88F}"/>
              </a:ext>
            </a:extLst>
          </p:cNvPr>
          <p:cNvSpPr>
            <a:spLocks noGrp="1"/>
          </p:cNvSpPr>
          <p:nvPr>
            <p:ph idx="1"/>
          </p:nvPr>
        </p:nvSpPr>
        <p:spPr>
          <a:xfrm>
            <a:off x="484095" y="1406525"/>
            <a:ext cx="11134164" cy="4351338"/>
          </a:xfrm>
        </p:spPr>
        <p:txBody>
          <a:bodyPr>
            <a:normAutofit/>
          </a:bodyPr>
          <a:lstStyle/>
          <a:p>
            <a:pPr marL="0" indent="0">
              <a:buNone/>
            </a:pPr>
            <a:endParaRPr lang="cy-GB" dirty="0"/>
          </a:p>
          <a:p>
            <a:pPr marL="0" indent="0">
              <a:buNone/>
            </a:pPr>
            <a:r>
              <a:rPr lang="en-GB" sz="2400" dirty="0">
                <a:latin typeface="Arial" panose="020B0604020202020204" pitchFamily="34" charset="0"/>
                <a:cs typeface="Arial" panose="020B0604020202020204" pitchFamily="34" charset="0"/>
              </a:rPr>
              <a:t>“ Mae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ddatblygu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Nghymru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ymarferwyr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ymarferwyr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ddwyn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ynghyd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arbenigedd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addysgol</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ymchwil</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thystiolaeth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ehangach</a:t>
            </a:r>
            <a:r>
              <a:rPr lang="en-GB" sz="2400" dirty="0">
                <a:latin typeface="Arial" panose="020B0604020202020204" pitchFamily="34" charset="0"/>
                <a:cs typeface="Arial" panose="020B0604020202020204" pitchFamily="34" charset="0"/>
              </a:rPr>
              <a:t>.”</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Llywodraeth</a:t>
            </a:r>
            <a:r>
              <a:rPr lang="en-GB" sz="2400" dirty="0">
                <a:latin typeface="Arial" panose="020B0604020202020204" pitchFamily="34" charset="0"/>
                <a:cs typeface="Arial" panose="020B0604020202020204" pitchFamily="34" charset="0"/>
              </a:rPr>
              <a:t> Cymru, 2020, t.5)</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“It has been developed in Wales, by practitioners for practitioners, bringing together educational expertise and wider research and evidence.”</a:t>
            </a:r>
          </a:p>
          <a:p>
            <a:pPr marL="0" indent="0">
              <a:buNone/>
            </a:pPr>
            <a:r>
              <a:rPr lang="en-GB" sz="2400" dirty="0">
                <a:latin typeface="Arial" panose="020B0604020202020204" pitchFamily="34" charset="0"/>
                <a:cs typeface="Arial" panose="020B0604020202020204" pitchFamily="34" charset="0"/>
              </a:rPr>
              <a:t>(Welsh Government, 2020, p.5)</a:t>
            </a:r>
          </a:p>
          <a:p>
            <a:pPr marL="0" indent="0">
              <a:buNone/>
            </a:pPr>
            <a:endParaRPr lang="en-GB" dirty="0"/>
          </a:p>
          <a:p>
            <a:endParaRPr lang="cy-GB" dirty="0"/>
          </a:p>
          <a:p>
            <a:endParaRPr lang="cy-GB" dirty="0"/>
          </a:p>
        </p:txBody>
      </p:sp>
      <p:pic>
        <p:nvPicPr>
          <p:cNvPr id="7" name="Picture 6" descr="A cover of a book with cartoon characters&#10;&#10;Description automatically generated">
            <a:extLst>
              <a:ext uri="{FF2B5EF4-FFF2-40B4-BE49-F238E27FC236}">
                <a16:creationId xmlns:a16="http://schemas.microsoft.com/office/drawing/2014/main" id="{121FD5F1-7213-3BAB-B7A9-F415DC447385}"/>
              </a:ext>
            </a:extLst>
          </p:cNvPr>
          <p:cNvPicPr>
            <a:picLocks noChangeAspect="1"/>
          </p:cNvPicPr>
          <p:nvPr/>
        </p:nvPicPr>
        <p:blipFill>
          <a:blip r:embed="rId3"/>
          <a:stretch>
            <a:fillRect/>
          </a:stretch>
        </p:blipFill>
        <p:spPr>
          <a:xfrm>
            <a:off x="10775778" y="2838669"/>
            <a:ext cx="1042733" cy="1496564"/>
          </a:xfrm>
          <a:prstGeom prst="rect">
            <a:avLst/>
          </a:prstGeom>
          <a:ln>
            <a:solidFill>
              <a:schemeClr val="tx1"/>
            </a:solidFill>
          </a:ln>
        </p:spPr>
      </p:pic>
      <p:pic>
        <p:nvPicPr>
          <p:cNvPr id="4" name="Picture 3">
            <a:extLst>
              <a:ext uri="{FF2B5EF4-FFF2-40B4-BE49-F238E27FC236}">
                <a16:creationId xmlns:a16="http://schemas.microsoft.com/office/drawing/2014/main" id="{7726BA31-7108-B3F1-62FB-7AFDBBA5F8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694551"/>
            <a:ext cx="12192000" cy="1163449"/>
          </a:xfrm>
          <a:prstGeom prst="rect">
            <a:avLst/>
          </a:prstGeom>
        </p:spPr>
      </p:pic>
    </p:spTree>
    <p:extLst>
      <p:ext uri="{BB962C8B-B14F-4D97-AF65-F5344CB8AC3E}">
        <p14:creationId xmlns:p14="http://schemas.microsoft.com/office/powerpoint/2010/main" val="3104903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C288-4C8B-FA4B-8FB5-DB08609428BE}"/>
              </a:ext>
            </a:extLst>
          </p:cNvPr>
          <p:cNvSpPr>
            <a:spLocks noGrp="1"/>
          </p:cNvSpPr>
          <p:nvPr>
            <p:ph type="title"/>
          </p:nvPr>
        </p:nvSpPr>
        <p:spPr>
          <a:xfrm>
            <a:off x="0" y="97600"/>
            <a:ext cx="12192000" cy="703174"/>
          </a:xfrm>
        </p:spPr>
        <p:txBody>
          <a:bodyPr>
            <a:normAutofit/>
          </a:bodyPr>
          <a:lstStyle/>
          <a:p>
            <a:pPr algn="ctr"/>
            <a:r>
              <a:rPr lang="cy-GB" sz="4000" b="1" dirty="0">
                <a:latin typeface="Arial" panose="020B0604020202020204" pitchFamily="34" charset="0"/>
                <a:cs typeface="Arial" panose="020B0604020202020204" pitchFamily="34" charset="0"/>
              </a:rPr>
              <a:t>Beth ydy’r prif ffocws? What is the main focus?</a:t>
            </a:r>
          </a:p>
        </p:txBody>
      </p:sp>
      <p:sp>
        <p:nvSpPr>
          <p:cNvPr id="3" name="Rectangle 2">
            <a:extLst>
              <a:ext uri="{FF2B5EF4-FFF2-40B4-BE49-F238E27FC236}">
                <a16:creationId xmlns:a16="http://schemas.microsoft.com/office/drawing/2014/main" id="{53BF2F6F-64C7-5D43-BBB4-8BF72EC04C04}"/>
              </a:ext>
            </a:extLst>
          </p:cNvPr>
          <p:cNvSpPr/>
          <p:nvPr/>
        </p:nvSpPr>
        <p:spPr>
          <a:xfrm>
            <a:off x="0" y="748234"/>
            <a:ext cx="5834130" cy="5663089"/>
          </a:xfrm>
          <a:prstGeom prst="rect">
            <a:avLst/>
          </a:prstGeom>
        </p:spPr>
        <p:txBody>
          <a:bodyPr wrap="square" lIns="91440" tIns="45720" rIns="91440" bIns="45720" anchor="t">
            <a:spAutoFit/>
          </a:bodyPr>
          <a:lstStyle/>
          <a:p>
            <a:pPr marL="342900" indent="-342900">
              <a:buFont typeface="Arial" panose="020B0604020202020204" pitchFamily="34" charset="0"/>
              <a:buChar char="•"/>
            </a:pPr>
            <a:r>
              <a:rPr lang="cy-GB" sz="2000" i="0" dirty="0">
                <a:effectLst/>
                <a:latin typeface="Arial"/>
                <a:cs typeface="Arial"/>
              </a:rPr>
              <a:t>Rhaid rhoi ffocws ar </a:t>
            </a:r>
            <a:r>
              <a:rPr lang="cy-GB" sz="2000" dirty="0">
                <a:latin typeface="Arial"/>
                <a:cs typeface="Arial"/>
              </a:rPr>
              <a:t>ddysgu am ieithoedd a sut maen nhw’n adlewyrchu pwy ydyn ni a’n diwylliant.</a:t>
            </a:r>
            <a:endParaRPr lang="cy-GB" sz="2000" i="0" dirty="0">
              <a:effectLst/>
              <a:latin typeface="Arial"/>
              <a:cs typeface="Arial"/>
            </a:endParaRPr>
          </a:p>
          <a:p>
            <a:pPr marL="342900" indent="-342900">
              <a:buFont typeface="Arial" panose="020B0604020202020204" pitchFamily="34" charset="0"/>
              <a:buChar char="•"/>
            </a:pPr>
            <a:r>
              <a:rPr lang="cy-GB" sz="2000" dirty="0">
                <a:latin typeface="Arial"/>
                <a:cs typeface="Arial"/>
              </a:rPr>
              <a:t>Erbyn diwedd eu cyfnod yn yr ysgol gynradd, bydd pob plentyn wedi profi gwahanol ieithoedd ac yn gwneud cynnydd yn eu sgiliau Cymraeg, Saesneg ac o leiaf un iaith ryngwladol arall.</a:t>
            </a:r>
          </a:p>
          <a:p>
            <a:pPr marL="342900" indent="-342900">
              <a:buFont typeface="Arial" panose="020B0604020202020204" pitchFamily="34" charset="0"/>
              <a:buChar char="•"/>
            </a:pPr>
            <a:r>
              <a:rPr lang="cy-GB" sz="2000" i="0" dirty="0">
                <a:effectLst/>
                <a:latin typeface="Arial"/>
                <a:cs typeface="Arial"/>
              </a:rPr>
              <a:t>Pan fydd dysgwyr yn gadael yr ysgol, byddan nhw’n medru defnyddio’r Gymraeg, Saesneg a’u hieithoedd eraill mewn ffordd ystyrlon.</a:t>
            </a:r>
          </a:p>
          <a:p>
            <a:pPr marL="342900" indent="-342900">
              <a:buFont typeface="Arial" panose="020B0604020202020204" pitchFamily="34" charset="0"/>
              <a:buChar char="•"/>
            </a:pPr>
            <a:r>
              <a:rPr lang="cy-GB" sz="2000" dirty="0">
                <a:latin typeface="Arial"/>
                <a:cs typeface="Arial"/>
              </a:rPr>
              <a:t>Mae gan Lafaredd, Darllen ac Ysgrifennu yr un statws o ran pwysigrwydd.</a:t>
            </a:r>
          </a:p>
          <a:p>
            <a:pPr marL="342900" indent="-342900">
              <a:buFont typeface="Arial" panose="020B0604020202020204" pitchFamily="34" charset="0"/>
              <a:buChar char="•"/>
            </a:pPr>
            <a:r>
              <a:rPr lang="cy-GB" sz="2000" dirty="0">
                <a:latin typeface="Arial"/>
                <a:cs typeface="Arial"/>
              </a:rPr>
              <a:t>L</a:t>
            </a:r>
            <a:r>
              <a:rPr lang="cy-GB" sz="2000" i="0" dirty="0">
                <a:effectLst/>
                <a:latin typeface="Arial"/>
                <a:cs typeface="Arial"/>
              </a:rPr>
              <a:t>lenyddiaeth </a:t>
            </a:r>
            <a:r>
              <a:rPr lang="cy-GB" sz="2000" dirty="0">
                <a:latin typeface="Arial"/>
                <a:cs typeface="Arial"/>
              </a:rPr>
              <a:t>i</a:t>
            </a:r>
            <a:r>
              <a:rPr lang="cy-GB" sz="2000" i="0" dirty="0">
                <a:effectLst/>
                <a:latin typeface="Arial"/>
                <a:cs typeface="Arial"/>
              </a:rPr>
              <a:t> bawb: rhaid rhoi cyfle </a:t>
            </a:r>
            <a:r>
              <a:rPr lang="cy-GB" sz="2000" dirty="0">
                <a:latin typeface="Arial"/>
                <a:cs typeface="Arial"/>
              </a:rPr>
              <a:t>i</a:t>
            </a:r>
            <a:r>
              <a:rPr lang="cy-GB" sz="2000" i="0" dirty="0">
                <a:effectLst/>
                <a:latin typeface="Arial"/>
                <a:cs typeface="Arial"/>
              </a:rPr>
              <a:t>’r d</a:t>
            </a:r>
            <a:r>
              <a:rPr lang="cy-GB" sz="2000" dirty="0">
                <a:latin typeface="Arial"/>
                <a:cs typeface="Arial"/>
              </a:rPr>
              <a:t>ysgwyr arbrofi a chreu llenyddiaeth yn y Gymraeg, Saesneg ac ieithoedd rhyngwladol.</a:t>
            </a:r>
            <a:endParaRPr lang="cy-GB" sz="2000" i="0" dirty="0">
              <a:effectLst/>
              <a:latin typeface="Arial"/>
              <a:cs typeface="Arial"/>
            </a:endParaRPr>
          </a:p>
          <a:p>
            <a:pPr marL="342900" indent="-342900">
              <a:buFont typeface="Arial" panose="020B0604020202020204" pitchFamily="34" charset="0"/>
              <a:buChar char="•"/>
            </a:pPr>
            <a:endParaRPr lang="cy-GB" sz="2400" b="1" i="0" dirty="0">
              <a:solidFill>
                <a:srgbClr val="1F1F1F"/>
              </a:solidFill>
              <a:effectLst/>
              <a:latin typeface="Arial" panose="020B0604020202020204" pitchFamily="34" charset="0"/>
              <a:cs typeface="Arial"/>
            </a:endParaRPr>
          </a:p>
          <a:p>
            <a:endParaRPr lang="en-GB" b="0" i="0" dirty="0">
              <a:solidFill>
                <a:srgbClr val="1F1F1F"/>
              </a:solidFill>
              <a:effectLst/>
              <a:latin typeface="Arial" panose="020B0604020202020204" pitchFamily="34" charset="0"/>
            </a:endParaRPr>
          </a:p>
        </p:txBody>
      </p:sp>
      <p:sp>
        <p:nvSpPr>
          <p:cNvPr id="4" name="Rectangle 2">
            <a:extLst>
              <a:ext uri="{FF2B5EF4-FFF2-40B4-BE49-F238E27FC236}">
                <a16:creationId xmlns:a16="http://schemas.microsoft.com/office/drawing/2014/main" id="{9F559257-37D3-B527-41F2-CC559E7416BA}"/>
              </a:ext>
            </a:extLst>
          </p:cNvPr>
          <p:cNvSpPr>
            <a:spLocks noChangeArrowheads="1"/>
          </p:cNvSpPr>
          <p:nvPr/>
        </p:nvSpPr>
        <p:spPr bwMode="auto">
          <a:xfrm>
            <a:off x="6096000" y="677797"/>
            <a:ext cx="5825343" cy="5016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2" tIns="45718" rIns="91432" bIns="45718">
            <a:spAutoFit/>
          </a:bodyPr>
          <a:lstStyle>
            <a:lvl1pPr marL="342900" indent="-342900"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342900" indent="-3429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lvl="2" eaLnBrk="1" hangingPunct="1">
              <a:buFont typeface="Arial" panose="020B0604020202020204" pitchFamily="34" charset="0"/>
              <a:buChar char="•"/>
            </a:pPr>
            <a:r>
              <a:rPr lang="en-GB" altLang="en-US" sz="2000" dirty="0">
                <a:latin typeface="Arial" panose="020B0604020202020204" pitchFamily="34" charset="0"/>
              </a:rPr>
              <a:t>Focus on the importance of learning about languages, and the way they relate and reflect our cultures and identities.</a:t>
            </a:r>
          </a:p>
          <a:p>
            <a:pPr lvl="2" eaLnBrk="1" hangingPunct="1">
              <a:buFont typeface="Arial" panose="020B0604020202020204" pitchFamily="34" charset="0"/>
              <a:buChar char="•"/>
            </a:pPr>
            <a:r>
              <a:rPr lang="en-GB" altLang="en-US" sz="2000" dirty="0">
                <a:latin typeface="Arial" panose="020B0604020202020204" pitchFamily="34" charset="0"/>
              </a:rPr>
              <a:t>By the end of primary school, learners will experience different languages and make progress in Welsh, English and </a:t>
            </a:r>
            <a:br>
              <a:rPr lang="en-GB" altLang="en-US" sz="2000" dirty="0">
                <a:latin typeface="Arial" panose="020B0604020202020204" pitchFamily="34" charset="0"/>
              </a:rPr>
            </a:br>
            <a:r>
              <a:rPr lang="en-GB" altLang="en-US" sz="2000" dirty="0">
                <a:latin typeface="Arial" panose="020B0604020202020204" pitchFamily="34" charset="0"/>
              </a:rPr>
              <a:t>at least one international language.</a:t>
            </a:r>
          </a:p>
          <a:p>
            <a:pPr lvl="2" eaLnBrk="1" hangingPunct="1">
              <a:buFont typeface="Arial" panose="020B0604020202020204" pitchFamily="34" charset="0"/>
              <a:buChar char="•"/>
            </a:pPr>
            <a:r>
              <a:rPr lang="en-GB" altLang="en-US" sz="2000" dirty="0">
                <a:latin typeface="Arial" panose="020B0604020202020204" pitchFamily="34" charset="0"/>
              </a:rPr>
              <a:t>When learners leave school, they will be able to use Welsh, English and their other languages in a meaningful way.</a:t>
            </a:r>
          </a:p>
          <a:p>
            <a:pPr lvl="2" eaLnBrk="1" hangingPunct="1">
              <a:buFont typeface="Arial" panose="020B0604020202020204" pitchFamily="34" charset="0"/>
              <a:buChar char="•"/>
            </a:pPr>
            <a:r>
              <a:rPr lang="en-GB" altLang="en-US" sz="2000" dirty="0">
                <a:latin typeface="Arial" panose="020B0604020202020204" pitchFamily="34" charset="0"/>
              </a:rPr>
              <a:t>Oracy, Reading and Writing have equal prominence.</a:t>
            </a:r>
          </a:p>
          <a:p>
            <a:pPr lvl="2" eaLnBrk="1" hangingPunct="1">
              <a:buFont typeface="Arial" panose="020B0604020202020204" pitchFamily="34" charset="0"/>
              <a:buChar char="•"/>
            </a:pPr>
            <a:r>
              <a:rPr lang="en-GB" altLang="en-US" sz="2000" dirty="0">
                <a:latin typeface="Arial" panose="020B0604020202020204" pitchFamily="34" charset="0"/>
              </a:rPr>
              <a:t>Literature for all learners: they need to be provided with opportunities to explore and create a range of literature in Welsh, English and international languages.</a:t>
            </a:r>
            <a:endParaRPr lang="en-GB" altLang="en-US" sz="2000" dirty="0">
              <a:solidFill>
                <a:srgbClr val="FF0000"/>
              </a:solidFill>
              <a:latin typeface="Arial" panose="020B0604020202020204" pitchFamily="34" charset="0"/>
            </a:endParaRPr>
          </a:p>
        </p:txBody>
      </p:sp>
      <p:pic>
        <p:nvPicPr>
          <p:cNvPr id="7" name="Picture 6">
            <a:extLst>
              <a:ext uri="{FF2B5EF4-FFF2-40B4-BE49-F238E27FC236}">
                <a16:creationId xmlns:a16="http://schemas.microsoft.com/office/drawing/2014/main" id="{D50D0FDC-1820-83AE-C581-DDA326A7C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94551"/>
            <a:ext cx="12192000" cy="1163449"/>
          </a:xfrm>
          <a:prstGeom prst="rect">
            <a:avLst/>
          </a:prstGeom>
        </p:spPr>
      </p:pic>
    </p:spTree>
    <p:extLst>
      <p:ext uri="{BB962C8B-B14F-4D97-AF65-F5344CB8AC3E}">
        <p14:creationId xmlns:p14="http://schemas.microsoft.com/office/powerpoint/2010/main" val="32988751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B9923-D299-554E-ABBD-48662AE3021D}"/>
              </a:ext>
            </a:extLst>
          </p:cNvPr>
          <p:cNvSpPr>
            <a:spLocks noGrp="1"/>
          </p:cNvSpPr>
          <p:nvPr>
            <p:ph type="title"/>
          </p:nvPr>
        </p:nvSpPr>
        <p:spPr>
          <a:xfrm>
            <a:off x="597408" y="227398"/>
            <a:ext cx="11265408" cy="732155"/>
          </a:xfrm>
        </p:spPr>
        <p:txBody>
          <a:bodyPr/>
          <a:lstStyle/>
          <a:p>
            <a:pPr algn="ctr"/>
            <a:r>
              <a:rPr lang="cy-GB" b="1" dirty="0">
                <a:latin typeface="Arial" panose="020B0604020202020204" pitchFamily="34" charset="0"/>
                <a:cs typeface="Arial" panose="020B0604020202020204" pitchFamily="34" charset="0"/>
              </a:rPr>
              <a:t>Y Siarter Iaith / </a:t>
            </a:r>
            <a:r>
              <a:rPr lang="cy-GB" b="1">
                <a:latin typeface="Arial" panose="020B0604020202020204" pitchFamily="34" charset="0"/>
                <a:cs typeface="Arial" panose="020B0604020202020204" pitchFamily="34" charset="0"/>
              </a:rPr>
              <a:t>Welsh Language </a:t>
            </a:r>
            <a:r>
              <a:rPr lang="cy-GB" b="1" dirty="0">
                <a:latin typeface="Arial" panose="020B0604020202020204" pitchFamily="34" charset="0"/>
                <a:cs typeface="Arial" panose="020B0604020202020204" pitchFamily="34" charset="0"/>
              </a:rPr>
              <a:t>Charter</a:t>
            </a:r>
          </a:p>
        </p:txBody>
      </p:sp>
      <p:sp>
        <p:nvSpPr>
          <p:cNvPr id="5" name="TextBox 4">
            <a:extLst>
              <a:ext uri="{FF2B5EF4-FFF2-40B4-BE49-F238E27FC236}">
                <a16:creationId xmlns:a16="http://schemas.microsoft.com/office/drawing/2014/main" id="{2D0CE966-AB44-09E8-04E0-E6B451BF75BE}"/>
              </a:ext>
            </a:extLst>
          </p:cNvPr>
          <p:cNvSpPr txBox="1"/>
          <p:nvPr/>
        </p:nvSpPr>
        <p:spPr>
          <a:xfrm>
            <a:off x="237744" y="945421"/>
            <a:ext cx="11716512" cy="4708981"/>
          </a:xfrm>
          <a:prstGeom prst="rect">
            <a:avLst/>
          </a:prstGeom>
          <a:solidFill>
            <a:schemeClr val="accent4">
              <a:lumMod val="20000"/>
              <a:lumOff val="80000"/>
            </a:schemeClr>
          </a:solidFill>
          <a:ln w="19050">
            <a:solidFill>
              <a:schemeClr val="tx1"/>
            </a:solidFill>
          </a:ln>
        </p:spPr>
        <p:txBody>
          <a:bodyPr wrap="square" lIns="91440" tIns="45720" rIns="91440" bIns="45720" rtlCol="0" anchor="t">
            <a:spAutoFit/>
          </a:bodyPr>
          <a:lstStyle/>
          <a:p>
            <a:pPr marL="285750" indent="-285750">
              <a:buFont typeface="Arial" panose="020B0604020202020204" pitchFamily="34" charset="0"/>
              <a:buChar char="•"/>
            </a:pPr>
            <a:r>
              <a:rPr lang="cy-GB" sz="2000" dirty="0">
                <a:latin typeface="Arial"/>
                <a:cs typeface="Arial"/>
              </a:rPr>
              <a:t>Cynllun pwysig ydy’r Siarter Iaith.  Ei bwrpas ydy hybu’r defnydd o </a:t>
            </a:r>
            <a:r>
              <a:rPr lang="cy-GB" sz="2000" b="1" dirty="0">
                <a:latin typeface="Arial"/>
                <a:cs typeface="Arial"/>
              </a:rPr>
              <a:t>Gymraeg cymdeithasol</a:t>
            </a:r>
            <a:r>
              <a:rPr lang="cy-GB" sz="2000" dirty="0">
                <a:latin typeface="Arial"/>
                <a:cs typeface="Arial"/>
              </a:rPr>
              <a:t> ymhlith dysgwyr 3 – 18 oed mewn ysgolion Cynradd, Uwchradd a Sefydliadau Addysgol Gydol Oes.</a:t>
            </a:r>
          </a:p>
          <a:p>
            <a:endParaRPr lang="cy-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000" dirty="0">
                <a:latin typeface="Arial"/>
                <a:cs typeface="Arial"/>
              </a:rPr>
              <a:t>Ym mis Medi 2023, cyhoeddwyd fframwaith cenedlaethol newydd ar gyfer y Siarter Iaith.</a:t>
            </a:r>
          </a:p>
          <a:p>
            <a:endParaRPr lang="cy-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000" dirty="0">
                <a:latin typeface="Arial"/>
                <a:cs typeface="Arial"/>
              </a:rPr>
              <a:t>Cyn dechrau dilyn y Siarter, mae gofyn i bob ysgol gwblhau ymarfer sylfaenol fydd yn dangos y defnydd o’r Gymraeg yn eu hysgol.  Bydd y wybodaeth honno yn cael ei defnyddio i ddatblygu cynllun gweithredu.</a:t>
            </a:r>
          </a:p>
          <a:p>
            <a:endParaRPr lang="cy-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000" dirty="0">
                <a:latin typeface="Arial"/>
                <a:cs typeface="Arial"/>
              </a:rPr>
              <a:t>Bydd yr ysgolion yn gweithio tuag at wobr efydd, arian neu aur.</a:t>
            </a:r>
          </a:p>
          <a:p>
            <a:endParaRPr lang="cy-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000" dirty="0">
                <a:latin typeface="Arial"/>
                <a:cs typeface="Arial"/>
              </a:rPr>
              <a:t>Mae’r cynllun yn annog cydweithredu rhwng bob aelod o gymuned yr ysgol – disgyblion, rhieni, llywodraethwyr a’r gymuned.</a:t>
            </a:r>
          </a:p>
          <a:p>
            <a:endParaRPr lang="cy-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000" dirty="0">
                <a:latin typeface="Arial"/>
                <a:cs typeface="Arial"/>
              </a:rPr>
              <a:t>Seren a </a:t>
            </a:r>
            <a:r>
              <a:rPr lang="cy-GB" sz="2000" dirty="0" err="1">
                <a:latin typeface="Arial"/>
                <a:cs typeface="Arial"/>
              </a:rPr>
              <a:t>Sbarc</a:t>
            </a:r>
            <a:r>
              <a:rPr lang="cy-GB" sz="2000" dirty="0">
                <a:latin typeface="Arial"/>
                <a:cs typeface="Arial"/>
              </a:rPr>
              <a:t> ydy’r ddau gymeriad sydd wedi cael eu creu i fod yn rhan o’r cynllun.</a:t>
            </a:r>
          </a:p>
        </p:txBody>
      </p:sp>
      <p:pic>
        <p:nvPicPr>
          <p:cNvPr id="4" name="Picture 3">
            <a:extLst>
              <a:ext uri="{FF2B5EF4-FFF2-40B4-BE49-F238E27FC236}">
                <a16:creationId xmlns:a16="http://schemas.microsoft.com/office/drawing/2014/main" id="{046CCD0F-0B15-02C0-4AEB-B44EB65E6C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668534"/>
            <a:ext cx="12192000" cy="1163449"/>
          </a:xfrm>
          <a:prstGeom prst="rect">
            <a:avLst/>
          </a:prstGeom>
        </p:spPr>
      </p:pic>
    </p:spTree>
    <p:extLst>
      <p:ext uri="{BB962C8B-B14F-4D97-AF65-F5344CB8AC3E}">
        <p14:creationId xmlns:p14="http://schemas.microsoft.com/office/powerpoint/2010/main" val="17429630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B9923-D299-554E-ABBD-48662AE3021D}"/>
              </a:ext>
            </a:extLst>
          </p:cNvPr>
          <p:cNvSpPr>
            <a:spLocks noGrp="1"/>
          </p:cNvSpPr>
          <p:nvPr>
            <p:ph type="title"/>
          </p:nvPr>
        </p:nvSpPr>
        <p:spPr>
          <a:xfrm>
            <a:off x="597408" y="227398"/>
            <a:ext cx="11265408" cy="732155"/>
          </a:xfrm>
        </p:spPr>
        <p:txBody>
          <a:bodyPr/>
          <a:lstStyle/>
          <a:p>
            <a:pPr algn="ctr"/>
            <a:r>
              <a:rPr lang="cy-GB" b="1" dirty="0">
                <a:latin typeface="Arial" panose="020B0604020202020204" pitchFamily="34" charset="0"/>
                <a:cs typeface="Arial" panose="020B0604020202020204" pitchFamily="34" charset="0"/>
              </a:rPr>
              <a:t>Y Siarter Iaith / Welsh Language Charter</a:t>
            </a:r>
          </a:p>
        </p:txBody>
      </p:sp>
      <p:sp>
        <p:nvSpPr>
          <p:cNvPr id="5" name="TextBox 4">
            <a:extLst>
              <a:ext uri="{FF2B5EF4-FFF2-40B4-BE49-F238E27FC236}">
                <a16:creationId xmlns:a16="http://schemas.microsoft.com/office/drawing/2014/main" id="{2D0CE966-AB44-09E8-04E0-E6B451BF75BE}"/>
              </a:ext>
            </a:extLst>
          </p:cNvPr>
          <p:cNvSpPr txBox="1"/>
          <p:nvPr/>
        </p:nvSpPr>
        <p:spPr>
          <a:xfrm>
            <a:off x="237744" y="959553"/>
            <a:ext cx="11716512" cy="4708981"/>
          </a:xfrm>
          <a:prstGeom prst="rect">
            <a:avLst/>
          </a:prstGeom>
          <a:solidFill>
            <a:schemeClr val="accent4">
              <a:lumMod val="20000"/>
              <a:lumOff val="80000"/>
            </a:schemeClr>
          </a:solidFill>
          <a:ln w="19050">
            <a:solidFill>
              <a:schemeClr val="tx1"/>
            </a:solidFill>
          </a:ln>
        </p:spPr>
        <p:txBody>
          <a:bodyPr wrap="square" rtlCol="0">
            <a:spAutoFit/>
          </a:bodyPr>
          <a:lstStyle/>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The “</a:t>
            </a:r>
            <a:r>
              <a:rPr lang="en-US" sz="2000" dirty="0" err="1">
                <a:latin typeface="Arial" panose="020B0604020202020204" pitchFamily="34" charset="0"/>
                <a:cs typeface="Arial" panose="020B0604020202020204" pitchFamily="34" charset="0"/>
              </a:rPr>
              <a:t>Siarter</a:t>
            </a:r>
            <a:r>
              <a:rPr lang="en-US" sz="2000" dirty="0">
                <a:latin typeface="Arial" panose="020B0604020202020204" pitchFamily="34" charset="0"/>
                <a:cs typeface="Arial" panose="020B0604020202020204" pitchFamily="34" charset="0"/>
              </a:rPr>
              <a:t> Iaith” is an important scheme.  Its purpose is to increase the </a:t>
            </a:r>
            <a:r>
              <a:rPr lang="en-US" sz="2000" b="1" dirty="0">
                <a:latin typeface="Arial" panose="020B0604020202020204" pitchFamily="34" charset="0"/>
                <a:cs typeface="Arial" panose="020B0604020202020204" pitchFamily="34" charset="0"/>
              </a:rPr>
              <a:t>social use</a:t>
            </a:r>
            <a:r>
              <a:rPr lang="en-US" sz="2000" dirty="0">
                <a:latin typeface="Arial" panose="020B0604020202020204" pitchFamily="34" charset="0"/>
                <a:cs typeface="Arial" panose="020B0604020202020204" pitchFamily="34" charset="0"/>
              </a:rPr>
              <a:t> of the Welsh language amongst 3-18 year olds in Primary and Secondary schools as well as Lifelong Educational Learning Establishments.</a:t>
            </a:r>
          </a:p>
          <a:p>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In September 2023, a new framework was published.</a:t>
            </a:r>
          </a:p>
          <a:p>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At the beginning of the scheme, each school should think about their use of the Welsh language.  This information will be used to form an action plan.</a:t>
            </a:r>
          </a:p>
          <a:p>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The schools will work towards awards – bronze, silver and gold.</a:t>
            </a:r>
          </a:p>
          <a:p>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The scheme encourages all aspects of the school community </a:t>
            </a:r>
          </a:p>
          <a:p>
            <a:r>
              <a:rPr lang="en-US" sz="2000" dirty="0">
                <a:latin typeface="Arial" panose="020B0604020202020204" pitchFamily="34" charset="0"/>
                <a:cs typeface="Arial" panose="020B0604020202020204" pitchFamily="34" charset="0"/>
              </a:rPr>
              <a:t>    (pupils, parents, governors and community) to work together.</a:t>
            </a:r>
          </a:p>
          <a:p>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err="1">
                <a:latin typeface="Arial" panose="020B0604020202020204" pitchFamily="34" charset="0"/>
                <a:cs typeface="Arial" panose="020B0604020202020204" pitchFamily="34" charset="0"/>
              </a:rPr>
              <a:t>Seren</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Sbarc</a:t>
            </a:r>
            <a:r>
              <a:rPr lang="en-US" sz="2000" dirty="0">
                <a:latin typeface="Arial" panose="020B0604020202020204" pitchFamily="34" charset="0"/>
                <a:cs typeface="Arial" panose="020B0604020202020204" pitchFamily="34" charset="0"/>
              </a:rPr>
              <a:t> are two characters who are a part of this scheme.</a:t>
            </a:r>
          </a:p>
        </p:txBody>
      </p:sp>
      <p:pic>
        <p:nvPicPr>
          <p:cNvPr id="4" name="Picture 3">
            <a:extLst>
              <a:ext uri="{FF2B5EF4-FFF2-40B4-BE49-F238E27FC236}">
                <a16:creationId xmlns:a16="http://schemas.microsoft.com/office/drawing/2014/main" id="{F13D7906-C879-26A8-2259-3DC36B2844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694551"/>
            <a:ext cx="12192000" cy="1163449"/>
          </a:xfrm>
          <a:prstGeom prst="rect">
            <a:avLst/>
          </a:prstGeom>
        </p:spPr>
      </p:pic>
      <p:pic>
        <p:nvPicPr>
          <p:cNvPr id="1026" name="Picture 2" descr="Seren and Sbarc's Welsh Challenge for the Foundation Phase - CSC">
            <a:hlinkClick r:id="rId3"/>
            <a:extLst>
              <a:ext uri="{FF2B5EF4-FFF2-40B4-BE49-F238E27FC236}">
                <a16:creationId xmlns:a16="http://schemas.microsoft.com/office/drawing/2014/main" id="{73B0979B-818A-527A-CE46-F8893579D2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23514" y="3208314"/>
            <a:ext cx="3064329" cy="22982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87314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C97555BF-83F1-FC4E-8A05-8EB232DE3751}"/>
              </a:ext>
            </a:extLst>
          </p:cNvPr>
          <p:cNvPicPr>
            <a:picLocks noGrp="1" noChangeAspect="1"/>
          </p:cNvPicPr>
          <p:nvPr>
            <p:ph type="pic" idx="15"/>
          </p:nvPr>
        </p:nvPicPr>
        <p:blipFill>
          <a:blip r:embed="rId2"/>
          <a:srcRect l="7031" r="7031"/>
          <a:stretch>
            <a:fillRect/>
          </a:stretch>
        </p:blipFill>
        <p:spPr>
          <a:xfrm>
            <a:off x="0" y="27009"/>
            <a:ext cx="6685808" cy="5763491"/>
          </a:xfrm>
          <a:prstGeom prst="rect">
            <a:avLst/>
          </a:prstGeom>
        </p:spPr>
      </p:pic>
      <p:sp>
        <p:nvSpPr>
          <p:cNvPr id="8" name="Rounded Rectangular Callout 7">
            <a:extLst>
              <a:ext uri="{FF2B5EF4-FFF2-40B4-BE49-F238E27FC236}">
                <a16:creationId xmlns:a16="http://schemas.microsoft.com/office/drawing/2014/main" id="{6200A1AC-11F3-C541-921A-0E1C084AC9CF}"/>
              </a:ext>
            </a:extLst>
          </p:cNvPr>
          <p:cNvSpPr/>
          <p:nvPr/>
        </p:nvSpPr>
        <p:spPr>
          <a:xfrm>
            <a:off x="6248400" y="316309"/>
            <a:ext cx="5943600" cy="4310742"/>
          </a:xfrm>
          <a:prstGeom prst="wedgeRoundRectCallout">
            <a:avLst>
              <a:gd name="adj1" fmla="val -46231"/>
              <a:gd name="adj2" fmla="val 77839"/>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7" name="Title 1">
            <a:extLst>
              <a:ext uri="{FF2B5EF4-FFF2-40B4-BE49-F238E27FC236}">
                <a16:creationId xmlns:a16="http://schemas.microsoft.com/office/drawing/2014/main" id="{2B0B21E3-8252-714F-8709-8D53019DC56C}"/>
              </a:ext>
            </a:extLst>
          </p:cNvPr>
          <p:cNvSpPr txBox="1">
            <a:spLocks/>
          </p:cNvSpPr>
          <p:nvPr/>
        </p:nvSpPr>
        <p:spPr>
          <a:xfrm>
            <a:off x="6444343" y="726410"/>
            <a:ext cx="5551714" cy="1020762"/>
          </a:xfrm>
          <a:solidFill>
            <a:schemeClr val="bg1"/>
          </a:solidFill>
        </p:spPr>
        <p:style>
          <a:lnRef idx="1">
            <a:schemeClr val="dk1"/>
          </a:lnRef>
          <a:fillRef idx="3">
            <a:schemeClr val="dk1"/>
          </a:fillRef>
          <a:effectRef idx="2">
            <a:schemeClr val="dk1"/>
          </a:effectRef>
          <a:fontRef idx="minor">
            <a:schemeClr val="lt1"/>
          </a:fontRef>
        </p:style>
        <p:txBody>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fontAlgn="auto">
              <a:spcAft>
                <a:spcPts val="0"/>
              </a:spcAft>
              <a:defRPr/>
            </a:pPr>
            <a:r>
              <a:rPr lang="en-GB" dirty="0" err="1">
                <a:solidFill>
                  <a:schemeClr val="tx1"/>
                </a:solidFill>
              </a:rPr>
              <a:t>Rydych</a:t>
            </a:r>
            <a:r>
              <a:rPr lang="en-GB" dirty="0">
                <a:solidFill>
                  <a:schemeClr val="tx1"/>
                </a:solidFill>
              </a:rPr>
              <a:t> chi </a:t>
            </a:r>
            <a:r>
              <a:rPr lang="en-GB" b="1" u="sng" dirty="0" err="1">
                <a:solidFill>
                  <a:schemeClr val="tx1"/>
                </a:solidFill>
              </a:rPr>
              <a:t>gyd</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athrawon</a:t>
            </a:r>
            <a:r>
              <a:rPr lang="en-GB" dirty="0">
                <a:solidFill>
                  <a:schemeClr val="tx1"/>
                </a:solidFill>
              </a:rPr>
              <a:t> </a:t>
            </a:r>
            <a:r>
              <a:rPr lang="en-GB" dirty="0" err="1">
                <a:solidFill>
                  <a:schemeClr val="tx1"/>
                </a:solidFill>
              </a:rPr>
              <a:t>iaith</a:t>
            </a:r>
            <a:r>
              <a:rPr lang="en-GB" dirty="0">
                <a:solidFill>
                  <a:schemeClr val="tx1"/>
                </a:solidFill>
              </a:rPr>
              <a:t>.</a:t>
            </a:r>
          </a:p>
          <a:p>
            <a:pPr algn="ctr" fontAlgn="auto">
              <a:spcAft>
                <a:spcPts val="0"/>
              </a:spcAft>
              <a:defRPr/>
            </a:pPr>
            <a:endParaRPr lang="en-GB" dirty="0">
              <a:solidFill>
                <a:schemeClr val="tx1"/>
              </a:solidFill>
            </a:endParaRPr>
          </a:p>
          <a:p>
            <a:pPr algn="ctr" fontAlgn="auto">
              <a:spcAft>
                <a:spcPts val="0"/>
              </a:spcAft>
              <a:defRPr/>
            </a:pPr>
            <a:r>
              <a:rPr lang="en-GB" i="1" dirty="0">
                <a:solidFill>
                  <a:schemeClr val="tx1"/>
                </a:solidFill>
              </a:rPr>
              <a:t>You are </a:t>
            </a:r>
            <a:r>
              <a:rPr lang="en-GB" i="1" u="sng" dirty="0">
                <a:solidFill>
                  <a:schemeClr val="tx1"/>
                </a:solidFill>
              </a:rPr>
              <a:t>all</a:t>
            </a:r>
            <a:r>
              <a:rPr lang="en-GB" i="1" dirty="0">
                <a:solidFill>
                  <a:schemeClr val="tx1"/>
                </a:solidFill>
              </a:rPr>
              <a:t> language teachers. </a:t>
            </a:r>
          </a:p>
        </p:txBody>
      </p:sp>
      <p:pic>
        <p:nvPicPr>
          <p:cNvPr id="2" name="Picture 1">
            <a:extLst>
              <a:ext uri="{FF2B5EF4-FFF2-40B4-BE49-F238E27FC236}">
                <a16:creationId xmlns:a16="http://schemas.microsoft.com/office/drawing/2014/main" id="{F8FE031C-6762-3FCF-65C6-40B607879D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spTree>
    <p:extLst>
      <p:ext uri="{BB962C8B-B14F-4D97-AF65-F5344CB8AC3E}">
        <p14:creationId xmlns:p14="http://schemas.microsoft.com/office/powerpoint/2010/main" val="42092933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2-Point Star 3">
            <a:extLst>
              <a:ext uri="{FF2B5EF4-FFF2-40B4-BE49-F238E27FC236}">
                <a16:creationId xmlns:a16="http://schemas.microsoft.com/office/drawing/2014/main" id="{BAEF34CA-129F-58A9-0E44-68B709B59F9B}"/>
              </a:ext>
            </a:extLst>
          </p:cNvPr>
          <p:cNvSpPr/>
          <p:nvPr/>
        </p:nvSpPr>
        <p:spPr>
          <a:xfrm>
            <a:off x="2733675" y="2089150"/>
            <a:ext cx="6332538" cy="2674938"/>
          </a:xfrm>
          <a:prstGeom prst="star12">
            <a:avLst/>
          </a:prstGeom>
          <a:pattFill prst="pct5">
            <a:fgClr>
              <a:schemeClr val="accent2">
                <a:lumMod val="20000"/>
                <a:lumOff val="80000"/>
              </a:schemeClr>
            </a:fgClr>
            <a:bgClr>
              <a:schemeClr val="bg1"/>
            </a:bgClr>
          </a:pattFill>
          <a:ln w="317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800" b="1" dirty="0">
                <a:solidFill>
                  <a:schemeClr val="tx1"/>
                </a:solidFill>
                <a:latin typeface="Segoe Print" panose="02000800000000000000" pitchFamily="2" charset="0"/>
              </a:rPr>
              <a:t>SUT </a:t>
            </a:r>
            <a:r>
              <a:rPr lang="en-US" sz="2800" b="1" dirty="0" err="1">
                <a:solidFill>
                  <a:schemeClr val="tx1"/>
                </a:solidFill>
                <a:latin typeface="Segoe Print" panose="02000800000000000000" pitchFamily="2" charset="0"/>
              </a:rPr>
              <a:t>mae</a:t>
            </a:r>
            <a:r>
              <a:rPr lang="en-US" sz="2800" b="1" dirty="0">
                <a:solidFill>
                  <a:schemeClr val="tx1"/>
                </a:solidFill>
                <a:latin typeface="Segoe Print" panose="02000800000000000000" pitchFamily="2" charset="0"/>
              </a:rPr>
              <a:t> </a:t>
            </a:r>
            <a:r>
              <a:rPr lang="en-US" sz="2800" b="1" dirty="0" err="1">
                <a:solidFill>
                  <a:schemeClr val="tx1"/>
                </a:solidFill>
                <a:latin typeface="Segoe Print" panose="02000800000000000000" pitchFamily="2" charset="0"/>
              </a:rPr>
              <a:t>addysgu</a:t>
            </a:r>
            <a:r>
              <a:rPr lang="en-US" sz="2800" b="1" dirty="0">
                <a:solidFill>
                  <a:schemeClr val="tx1"/>
                </a:solidFill>
                <a:latin typeface="Segoe Print" panose="02000800000000000000" pitchFamily="2" charset="0"/>
              </a:rPr>
              <a:t> </a:t>
            </a:r>
            <a:r>
              <a:rPr lang="en-US" sz="2800" b="1" dirty="0" err="1">
                <a:solidFill>
                  <a:schemeClr val="tx1"/>
                </a:solidFill>
                <a:latin typeface="Segoe Print" panose="02000800000000000000" pitchFamily="2" charset="0"/>
              </a:rPr>
              <a:t>iaith</a:t>
            </a:r>
            <a:r>
              <a:rPr lang="en-US" sz="2800" b="1" dirty="0">
                <a:solidFill>
                  <a:schemeClr val="tx1"/>
                </a:solidFill>
                <a:latin typeface="Segoe Print" panose="02000800000000000000" pitchFamily="2" charset="0"/>
              </a:rPr>
              <a:t>?</a:t>
            </a: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r>
              <a:rPr lang="en-US" sz="2400" b="1" dirty="0">
                <a:solidFill>
                  <a:srgbClr val="FF0000"/>
                </a:solidFill>
                <a:latin typeface="Segoe Print" panose="02000800000000000000" pitchFamily="2" charset="0"/>
              </a:rPr>
              <a:t>HOW to teach languages? </a:t>
            </a:r>
          </a:p>
        </p:txBody>
      </p:sp>
    </p:spTree>
    <p:extLst>
      <p:ext uri="{BB962C8B-B14F-4D97-AF65-F5344CB8AC3E}">
        <p14:creationId xmlns:p14="http://schemas.microsoft.com/office/powerpoint/2010/main" val="38781295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89" name="Picture 4">
            <a:extLst>
              <a:ext uri="{FF2B5EF4-FFF2-40B4-BE49-F238E27FC236}">
                <a16:creationId xmlns:a16="http://schemas.microsoft.com/office/drawing/2014/main" id="{F1108AF6-4CE8-824F-BA3F-379061D694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2088" y="3090863"/>
            <a:ext cx="1936750" cy="139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0" name="Picture 5">
            <a:extLst>
              <a:ext uri="{FF2B5EF4-FFF2-40B4-BE49-F238E27FC236}">
                <a16:creationId xmlns:a16="http://schemas.microsoft.com/office/drawing/2014/main" id="{787E62BD-0C12-0C45-8EC0-AB20C87FFE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3525" y="1422400"/>
            <a:ext cx="1887538" cy="141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1" name="Picture 6">
            <a:extLst>
              <a:ext uri="{FF2B5EF4-FFF2-40B4-BE49-F238E27FC236}">
                <a16:creationId xmlns:a16="http://schemas.microsoft.com/office/drawing/2014/main" id="{F8DCA7CF-FC43-6943-8177-2CF7F5FA83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4525" y="136525"/>
            <a:ext cx="2438400" cy="109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2" name="Picture 7">
            <a:extLst>
              <a:ext uri="{FF2B5EF4-FFF2-40B4-BE49-F238E27FC236}">
                <a16:creationId xmlns:a16="http://schemas.microsoft.com/office/drawing/2014/main" id="{8F9F320D-1127-A948-A12C-17108502782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96525" y="5348288"/>
            <a:ext cx="1730375"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3" name="Picture 9">
            <a:extLst>
              <a:ext uri="{FF2B5EF4-FFF2-40B4-BE49-F238E27FC236}">
                <a16:creationId xmlns:a16="http://schemas.microsoft.com/office/drawing/2014/main" id="{C731B1D4-A907-7D44-9FC5-9B87BAC794D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97175" y="914400"/>
            <a:ext cx="2303463" cy="139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4" name="Picture 10">
            <a:extLst>
              <a:ext uri="{FF2B5EF4-FFF2-40B4-BE49-F238E27FC236}">
                <a16:creationId xmlns:a16="http://schemas.microsoft.com/office/drawing/2014/main" id="{B0BAF972-5930-7B4E-9652-077FACA18B0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559425" y="4870450"/>
            <a:ext cx="2055813" cy="170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5" name="Picture 11">
            <a:extLst>
              <a:ext uri="{FF2B5EF4-FFF2-40B4-BE49-F238E27FC236}">
                <a16:creationId xmlns:a16="http://schemas.microsoft.com/office/drawing/2014/main" id="{77C530C8-66EE-F74A-BB8E-CDCBBAB1DC1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633663" y="4870450"/>
            <a:ext cx="2009775" cy="183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6" name="Picture 12">
            <a:extLst>
              <a:ext uri="{FF2B5EF4-FFF2-40B4-BE49-F238E27FC236}">
                <a16:creationId xmlns:a16="http://schemas.microsoft.com/office/drawing/2014/main" id="{56E40E28-17CF-944C-BB12-6B873B5FB4A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31225" y="3482975"/>
            <a:ext cx="1409700"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7" name="Picture 13">
            <a:extLst>
              <a:ext uri="{FF2B5EF4-FFF2-40B4-BE49-F238E27FC236}">
                <a16:creationId xmlns:a16="http://schemas.microsoft.com/office/drawing/2014/main" id="{FC70D71C-141D-0241-A31F-4506B41F8D8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38113" y="4941888"/>
            <a:ext cx="1358900"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8" name="Picture 16">
            <a:extLst>
              <a:ext uri="{FF2B5EF4-FFF2-40B4-BE49-F238E27FC236}">
                <a16:creationId xmlns:a16="http://schemas.microsoft.com/office/drawing/2014/main" id="{18E50560-582C-1149-AD52-037BA70F60C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647113" y="5321300"/>
            <a:ext cx="1570037" cy="145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9" name="Picture 17">
            <a:extLst>
              <a:ext uri="{FF2B5EF4-FFF2-40B4-BE49-F238E27FC236}">
                <a16:creationId xmlns:a16="http://schemas.microsoft.com/office/drawing/2014/main" id="{414E8976-B4A8-0B41-8FF4-A459F1E4F23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076450" y="3876675"/>
            <a:ext cx="809625" cy="608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900" name="Picture 18">
            <a:extLst>
              <a:ext uri="{FF2B5EF4-FFF2-40B4-BE49-F238E27FC236}">
                <a16:creationId xmlns:a16="http://schemas.microsoft.com/office/drawing/2014/main" id="{0412DAB8-1975-0A45-96E1-DBC22D3F9F86}"/>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477500" y="3459163"/>
            <a:ext cx="1568450" cy="156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901" name="TextBox 19">
            <a:extLst>
              <a:ext uri="{FF2B5EF4-FFF2-40B4-BE49-F238E27FC236}">
                <a16:creationId xmlns:a16="http://schemas.microsoft.com/office/drawing/2014/main" id="{F304758F-B9F7-AE41-9B15-92F102F48C5B}"/>
              </a:ext>
            </a:extLst>
          </p:cNvPr>
          <p:cNvSpPr txBox="1">
            <a:spLocks noChangeArrowheads="1"/>
          </p:cNvSpPr>
          <p:nvPr/>
        </p:nvSpPr>
        <p:spPr bwMode="auto">
          <a:xfrm rot="-1087783">
            <a:off x="3200400" y="241300"/>
            <a:ext cx="2217738"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gofyn cwestiynau</a:t>
            </a:r>
          </a:p>
          <a:p>
            <a:pPr algn="ctr" eaLnBrk="1" hangingPunct="1"/>
            <a:r>
              <a:rPr lang="en-US" altLang="cy-GB" sz="1400" b="1">
                <a:latin typeface="Segoe Print" panose="02000800000000000000" pitchFamily="2" charset="0"/>
                <a:cs typeface="Arial Unicode MS" panose="020B0604020202020204" pitchFamily="34" charset="-128"/>
              </a:rPr>
              <a:t> </a:t>
            </a:r>
          </a:p>
          <a:p>
            <a:pPr algn="ctr" eaLnBrk="1" hangingPunct="1"/>
            <a:r>
              <a:rPr lang="en-US" altLang="cy-GB" sz="1400" b="1" i="1">
                <a:latin typeface="Segoe Print" panose="02000800000000000000" pitchFamily="2" charset="0"/>
                <a:cs typeface="Arial Unicode MS" panose="020B0604020202020204" pitchFamily="34" charset="-128"/>
              </a:rPr>
              <a:t>ask suitable questions</a:t>
            </a:r>
          </a:p>
        </p:txBody>
      </p:sp>
      <p:sp>
        <p:nvSpPr>
          <p:cNvPr id="37902" name="TextBox 20">
            <a:extLst>
              <a:ext uri="{FF2B5EF4-FFF2-40B4-BE49-F238E27FC236}">
                <a16:creationId xmlns:a16="http://schemas.microsoft.com/office/drawing/2014/main" id="{B7D39819-FEBD-F34E-B46B-A5EA82B7D110}"/>
              </a:ext>
            </a:extLst>
          </p:cNvPr>
          <p:cNvSpPr txBox="1">
            <a:spLocks noChangeArrowheads="1"/>
          </p:cNvSpPr>
          <p:nvPr/>
        </p:nvSpPr>
        <p:spPr bwMode="auto">
          <a:xfrm rot="1442543">
            <a:off x="9677400" y="149225"/>
            <a:ext cx="160020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canmoliaeth </a:t>
            </a:r>
          </a:p>
          <a:p>
            <a:pPr algn="ctr" eaLnBrk="1" hangingPunct="1"/>
            <a:endParaRPr lang="en-US" altLang="cy-GB" sz="1400" b="1" i="1">
              <a:latin typeface="Segoe Print" panose="02000800000000000000" pitchFamily="2" charset="0"/>
              <a:cs typeface="Arial Unicode MS" panose="020B0604020202020204" pitchFamily="34" charset="-128"/>
            </a:endParaRPr>
          </a:p>
          <a:p>
            <a:pPr algn="ctr" eaLnBrk="1" hangingPunct="1"/>
            <a:r>
              <a:rPr lang="en-US" altLang="cy-GB" sz="1400" b="1" i="1">
                <a:latin typeface="Segoe Print" panose="02000800000000000000" pitchFamily="2" charset="0"/>
                <a:cs typeface="Arial Unicode MS" panose="020B0604020202020204" pitchFamily="34" charset="-128"/>
              </a:rPr>
              <a:t>praise</a:t>
            </a:r>
          </a:p>
        </p:txBody>
      </p:sp>
      <p:sp>
        <p:nvSpPr>
          <p:cNvPr id="37903" name="TextBox 21">
            <a:extLst>
              <a:ext uri="{FF2B5EF4-FFF2-40B4-BE49-F238E27FC236}">
                <a16:creationId xmlns:a16="http://schemas.microsoft.com/office/drawing/2014/main" id="{4C55BB70-E3B2-694E-8622-19D8756BFA44}"/>
              </a:ext>
            </a:extLst>
          </p:cNvPr>
          <p:cNvSpPr txBox="1">
            <a:spLocks noChangeArrowheads="1"/>
          </p:cNvSpPr>
          <p:nvPr/>
        </p:nvSpPr>
        <p:spPr bwMode="auto">
          <a:xfrm rot="1425746">
            <a:off x="10558463" y="3171825"/>
            <a:ext cx="160020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amser i feddwl </a:t>
            </a:r>
          </a:p>
          <a:p>
            <a:pPr algn="ctr" eaLnBrk="1" hangingPunct="1"/>
            <a:endParaRPr lang="en-US" altLang="cy-GB" sz="1400" b="1" i="1">
              <a:latin typeface="Segoe Print" panose="02000800000000000000" pitchFamily="2" charset="0"/>
              <a:cs typeface="Arial Unicode MS" panose="020B0604020202020204" pitchFamily="34" charset="-128"/>
            </a:endParaRPr>
          </a:p>
          <a:p>
            <a:pPr algn="ctr" eaLnBrk="1" hangingPunct="1"/>
            <a:r>
              <a:rPr lang="en-US" altLang="cy-GB" sz="1400" b="1" i="1">
                <a:latin typeface="Segoe Print" panose="02000800000000000000" pitchFamily="2" charset="0"/>
                <a:cs typeface="Arial Unicode MS" panose="020B0604020202020204" pitchFamily="34" charset="-128"/>
              </a:rPr>
              <a:t>time to think</a:t>
            </a:r>
          </a:p>
        </p:txBody>
      </p:sp>
      <p:sp>
        <p:nvSpPr>
          <p:cNvPr id="37904" name="TextBox 22">
            <a:extLst>
              <a:ext uri="{FF2B5EF4-FFF2-40B4-BE49-F238E27FC236}">
                <a16:creationId xmlns:a16="http://schemas.microsoft.com/office/drawing/2014/main" id="{640BF527-0D16-244E-9B11-7C2B04A5C8D9}"/>
              </a:ext>
            </a:extLst>
          </p:cNvPr>
          <p:cNvSpPr txBox="1">
            <a:spLocks noChangeArrowheads="1"/>
          </p:cNvSpPr>
          <p:nvPr/>
        </p:nvSpPr>
        <p:spPr bwMode="auto">
          <a:xfrm rot="-1087783">
            <a:off x="9229410" y="3025660"/>
            <a:ext cx="116205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dirty="0" err="1">
                <a:latin typeface="Segoe Print" panose="02000800000000000000" pitchFamily="2" charset="0"/>
                <a:cs typeface="Arial Unicode MS" panose="020B0604020202020204" pitchFamily="34" charset="-128"/>
              </a:rPr>
              <a:t>drilio</a:t>
            </a:r>
            <a:endParaRPr lang="en-US" altLang="cy-GB" sz="1400" b="1" dirty="0">
              <a:latin typeface="Segoe Print" panose="02000800000000000000" pitchFamily="2" charset="0"/>
              <a:cs typeface="Arial Unicode MS" panose="020B0604020202020204" pitchFamily="34" charset="-128"/>
            </a:endParaRPr>
          </a:p>
          <a:p>
            <a:pPr algn="ctr" eaLnBrk="1" hangingPunct="1"/>
            <a:endParaRPr lang="en-US" altLang="cy-GB" sz="1400" b="1" dirty="0">
              <a:latin typeface="Segoe Print" panose="02000800000000000000" pitchFamily="2" charset="0"/>
              <a:cs typeface="Arial Unicode MS" panose="020B0604020202020204" pitchFamily="34" charset="-128"/>
            </a:endParaRPr>
          </a:p>
          <a:p>
            <a:pPr algn="ctr" eaLnBrk="1" hangingPunct="1"/>
            <a:r>
              <a:rPr lang="en-US" altLang="cy-GB" sz="1400" b="1" dirty="0">
                <a:latin typeface="Segoe Print" panose="02000800000000000000" pitchFamily="2" charset="0"/>
                <a:cs typeface="Arial Unicode MS" panose="020B0604020202020204" pitchFamily="34" charset="-128"/>
              </a:rPr>
              <a:t> drilling</a:t>
            </a:r>
          </a:p>
        </p:txBody>
      </p:sp>
      <p:sp>
        <p:nvSpPr>
          <p:cNvPr id="37905" name="TextBox 24">
            <a:extLst>
              <a:ext uri="{FF2B5EF4-FFF2-40B4-BE49-F238E27FC236}">
                <a16:creationId xmlns:a16="http://schemas.microsoft.com/office/drawing/2014/main" id="{B6A9FA84-1330-BE4D-B27F-C5CF537F52F4}"/>
              </a:ext>
            </a:extLst>
          </p:cNvPr>
          <p:cNvSpPr txBox="1">
            <a:spLocks noChangeArrowheads="1"/>
          </p:cNvSpPr>
          <p:nvPr/>
        </p:nvSpPr>
        <p:spPr bwMode="auto">
          <a:xfrm rot="-1087783">
            <a:off x="7089775" y="4503738"/>
            <a:ext cx="1489075"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gwaith pâr</a:t>
            </a:r>
          </a:p>
          <a:p>
            <a:pPr algn="ctr" eaLnBrk="1" hangingPunct="1"/>
            <a:endParaRPr lang="en-US" altLang="cy-GB" sz="1400" b="1">
              <a:latin typeface="Segoe Print" panose="02000800000000000000" pitchFamily="2" charset="0"/>
              <a:cs typeface="Arial Unicode MS" panose="020B0604020202020204" pitchFamily="34" charset="-128"/>
            </a:endParaRPr>
          </a:p>
          <a:p>
            <a:pPr algn="ctr" eaLnBrk="1" hangingPunct="1"/>
            <a:r>
              <a:rPr lang="en-US" altLang="cy-GB" sz="1400" b="1">
                <a:latin typeface="Segoe Print" panose="02000800000000000000" pitchFamily="2" charset="0"/>
                <a:cs typeface="Arial Unicode MS" panose="020B0604020202020204" pitchFamily="34" charset="-128"/>
              </a:rPr>
              <a:t> pair work</a:t>
            </a:r>
          </a:p>
        </p:txBody>
      </p:sp>
      <p:sp>
        <p:nvSpPr>
          <p:cNvPr id="37906" name="TextBox 25">
            <a:extLst>
              <a:ext uri="{FF2B5EF4-FFF2-40B4-BE49-F238E27FC236}">
                <a16:creationId xmlns:a16="http://schemas.microsoft.com/office/drawing/2014/main" id="{34B02A9E-7976-6847-BC2D-2BFDED0102DB}"/>
              </a:ext>
            </a:extLst>
          </p:cNvPr>
          <p:cNvSpPr txBox="1">
            <a:spLocks noChangeArrowheads="1"/>
          </p:cNvSpPr>
          <p:nvPr/>
        </p:nvSpPr>
        <p:spPr bwMode="auto">
          <a:xfrm rot="-1087783">
            <a:off x="4175125" y="5772150"/>
            <a:ext cx="139700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dirty="0">
                <a:latin typeface="Segoe Print" panose="02000800000000000000" pitchFamily="2" charset="0"/>
                <a:cs typeface="Arial Unicode MS" panose="020B0604020202020204" pitchFamily="34" charset="-128"/>
              </a:rPr>
              <a:t>Gwaith </a:t>
            </a:r>
            <a:r>
              <a:rPr lang="en-US" altLang="cy-GB" sz="1400" b="1" dirty="0" err="1">
                <a:latin typeface="Segoe Print" panose="02000800000000000000" pitchFamily="2" charset="0"/>
                <a:cs typeface="Arial Unicode MS" panose="020B0604020202020204" pitchFamily="34" charset="-128"/>
              </a:rPr>
              <a:t>grŵp</a:t>
            </a:r>
            <a:endParaRPr lang="en-US" altLang="cy-GB" sz="1400" b="1" dirty="0">
              <a:latin typeface="Segoe Print" panose="02000800000000000000" pitchFamily="2" charset="0"/>
              <a:cs typeface="Arial Unicode MS" panose="020B0604020202020204" pitchFamily="34" charset="-128"/>
            </a:endParaRPr>
          </a:p>
          <a:p>
            <a:pPr algn="ctr" eaLnBrk="1" hangingPunct="1"/>
            <a:endParaRPr lang="en-US" altLang="cy-GB" sz="1400" b="1" dirty="0">
              <a:latin typeface="Segoe Print" panose="02000800000000000000" pitchFamily="2" charset="0"/>
              <a:cs typeface="Arial Unicode MS" panose="020B0604020202020204" pitchFamily="34" charset="-128"/>
            </a:endParaRPr>
          </a:p>
          <a:p>
            <a:pPr algn="ctr" eaLnBrk="1" hangingPunct="1"/>
            <a:r>
              <a:rPr lang="en-US" altLang="cy-GB" sz="1400" b="1" dirty="0">
                <a:latin typeface="Segoe Print" panose="02000800000000000000" pitchFamily="2" charset="0"/>
                <a:cs typeface="Arial Unicode MS" panose="020B0604020202020204" pitchFamily="34" charset="-128"/>
              </a:rPr>
              <a:t> group work</a:t>
            </a:r>
          </a:p>
        </p:txBody>
      </p:sp>
      <p:sp>
        <p:nvSpPr>
          <p:cNvPr id="37907" name="TextBox 26">
            <a:extLst>
              <a:ext uri="{FF2B5EF4-FFF2-40B4-BE49-F238E27FC236}">
                <a16:creationId xmlns:a16="http://schemas.microsoft.com/office/drawing/2014/main" id="{DB918728-DACB-0F4F-8C8C-DFC2C5478DC6}"/>
              </a:ext>
            </a:extLst>
          </p:cNvPr>
          <p:cNvSpPr txBox="1">
            <a:spLocks noChangeArrowheads="1"/>
          </p:cNvSpPr>
          <p:nvPr/>
        </p:nvSpPr>
        <p:spPr bwMode="auto">
          <a:xfrm rot="-1087783">
            <a:off x="1389063" y="4956175"/>
            <a:ext cx="1160462" cy="116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chwarae gemau</a:t>
            </a:r>
          </a:p>
          <a:p>
            <a:pPr algn="ctr" eaLnBrk="1" hangingPunct="1"/>
            <a:endParaRPr lang="en-US" altLang="cy-GB" sz="1400" b="1">
              <a:latin typeface="Segoe Print" panose="02000800000000000000" pitchFamily="2" charset="0"/>
              <a:cs typeface="Arial Unicode MS" panose="020B0604020202020204" pitchFamily="34" charset="-128"/>
            </a:endParaRPr>
          </a:p>
          <a:p>
            <a:pPr algn="ctr" eaLnBrk="1" hangingPunct="1"/>
            <a:r>
              <a:rPr lang="en-US" altLang="cy-GB" sz="1400" b="1">
                <a:latin typeface="Segoe Print" panose="02000800000000000000" pitchFamily="2" charset="0"/>
                <a:cs typeface="Arial Unicode MS" panose="020B0604020202020204" pitchFamily="34" charset="-128"/>
              </a:rPr>
              <a:t> playing games</a:t>
            </a:r>
          </a:p>
        </p:txBody>
      </p:sp>
      <p:sp>
        <p:nvSpPr>
          <p:cNvPr id="37908" name="TextBox 28">
            <a:extLst>
              <a:ext uri="{FF2B5EF4-FFF2-40B4-BE49-F238E27FC236}">
                <a16:creationId xmlns:a16="http://schemas.microsoft.com/office/drawing/2014/main" id="{A2E12F8D-B773-F648-87B3-6B33643CEC94}"/>
              </a:ext>
            </a:extLst>
          </p:cNvPr>
          <p:cNvSpPr txBox="1">
            <a:spLocks noChangeArrowheads="1"/>
          </p:cNvSpPr>
          <p:nvPr/>
        </p:nvSpPr>
        <p:spPr bwMode="auto">
          <a:xfrm rot="-1087783">
            <a:off x="10029825" y="4783138"/>
            <a:ext cx="1160463"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asesu</a:t>
            </a:r>
          </a:p>
          <a:p>
            <a:pPr algn="ctr" eaLnBrk="1" hangingPunct="1"/>
            <a:endParaRPr lang="en-US" altLang="cy-GB" sz="1400" b="1">
              <a:latin typeface="Segoe Print" panose="02000800000000000000" pitchFamily="2" charset="0"/>
              <a:cs typeface="Arial Unicode MS" panose="020B0604020202020204" pitchFamily="34" charset="-128"/>
            </a:endParaRPr>
          </a:p>
          <a:p>
            <a:pPr algn="ctr" eaLnBrk="1" hangingPunct="1"/>
            <a:r>
              <a:rPr lang="en-US" altLang="cy-GB" sz="1400" b="1">
                <a:latin typeface="Segoe Print" panose="02000800000000000000" pitchFamily="2" charset="0"/>
                <a:cs typeface="Arial Unicode MS" panose="020B0604020202020204" pitchFamily="34" charset="-128"/>
              </a:rPr>
              <a:t>assessing</a:t>
            </a:r>
          </a:p>
        </p:txBody>
      </p:sp>
      <p:sp>
        <p:nvSpPr>
          <p:cNvPr id="37909" name="TextBox 29">
            <a:extLst>
              <a:ext uri="{FF2B5EF4-FFF2-40B4-BE49-F238E27FC236}">
                <a16:creationId xmlns:a16="http://schemas.microsoft.com/office/drawing/2014/main" id="{5E37163F-E251-024A-AFF7-F1E248B0BF12}"/>
              </a:ext>
            </a:extLst>
          </p:cNvPr>
          <p:cNvSpPr txBox="1">
            <a:spLocks noChangeArrowheads="1"/>
          </p:cNvSpPr>
          <p:nvPr/>
        </p:nvSpPr>
        <p:spPr bwMode="auto">
          <a:xfrm rot="-1087783">
            <a:off x="115888" y="2574925"/>
            <a:ext cx="1568450"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Siarad yr iaith darged</a:t>
            </a:r>
          </a:p>
          <a:p>
            <a:pPr algn="ctr" eaLnBrk="1" hangingPunct="1"/>
            <a:endParaRPr lang="en-US" altLang="cy-GB" sz="1400" b="1">
              <a:latin typeface="Segoe Print" panose="02000800000000000000" pitchFamily="2" charset="0"/>
              <a:cs typeface="Arial Unicode MS" panose="020B0604020202020204" pitchFamily="34" charset="-128"/>
            </a:endParaRPr>
          </a:p>
        </p:txBody>
      </p:sp>
      <p:pic>
        <p:nvPicPr>
          <p:cNvPr id="37910" name="Picture 1">
            <a:extLst>
              <a:ext uri="{FF2B5EF4-FFF2-40B4-BE49-F238E27FC236}">
                <a16:creationId xmlns:a16="http://schemas.microsoft.com/office/drawing/2014/main" id="{50B6659C-F2DD-454F-9034-F9FC59A9B2C3}"/>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597525" y="484188"/>
            <a:ext cx="2184400" cy="1344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911" name="TextBox 27">
            <a:extLst>
              <a:ext uri="{FF2B5EF4-FFF2-40B4-BE49-F238E27FC236}">
                <a16:creationId xmlns:a16="http://schemas.microsoft.com/office/drawing/2014/main" id="{A0151C4E-CFF1-E94D-B82A-976C883B313A}"/>
              </a:ext>
            </a:extLst>
          </p:cNvPr>
          <p:cNvSpPr txBox="1">
            <a:spLocks noChangeArrowheads="1"/>
          </p:cNvSpPr>
          <p:nvPr/>
        </p:nvSpPr>
        <p:spPr bwMode="auto">
          <a:xfrm rot="-1087783">
            <a:off x="5248275" y="7938"/>
            <a:ext cx="1598613" cy="738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actio</a:t>
            </a:r>
          </a:p>
          <a:p>
            <a:pPr algn="ctr" eaLnBrk="1" hangingPunct="1"/>
            <a:r>
              <a:rPr lang="en-US" altLang="cy-GB" sz="1400" b="1">
                <a:latin typeface="Segoe Print" panose="02000800000000000000" pitchFamily="2" charset="0"/>
                <a:cs typeface="Arial Unicode MS" panose="020B0604020202020204" pitchFamily="34" charset="-128"/>
              </a:rPr>
              <a:t> </a:t>
            </a:r>
          </a:p>
          <a:p>
            <a:pPr algn="ctr" eaLnBrk="1" hangingPunct="1"/>
            <a:r>
              <a:rPr lang="en-US" altLang="cy-GB" sz="1400" b="1" i="1">
                <a:latin typeface="Segoe Print" panose="02000800000000000000" pitchFamily="2" charset="0"/>
                <a:cs typeface="Arial Unicode MS" panose="020B0604020202020204" pitchFamily="34" charset="-128"/>
              </a:rPr>
              <a:t>acting</a:t>
            </a:r>
          </a:p>
        </p:txBody>
      </p:sp>
      <p:pic>
        <p:nvPicPr>
          <p:cNvPr id="37912" name="Picture 2">
            <a:extLst>
              <a:ext uri="{FF2B5EF4-FFF2-40B4-BE49-F238E27FC236}">
                <a16:creationId xmlns:a16="http://schemas.microsoft.com/office/drawing/2014/main" id="{E2AECA6D-415F-8E43-9BC0-082B071D409C}"/>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flipH="1">
            <a:off x="10375900" y="1341438"/>
            <a:ext cx="1658938"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913" name="TextBox 30">
            <a:extLst>
              <a:ext uri="{FF2B5EF4-FFF2-40B4-BE49-F238E27FC236}">
                <a16:creationId xmlns:a16="http://schemas.microsoft.com/office/drawing/2014/main" id="{C9DBAD8A-5E8A-D04A-86A9-6CF7489F7B0A}"/>
              </a:ext>
            </a:extLst>
          </p:cNvPr>
          <p:cNvSpPr txBox="1">
            <a:spLocks noChangeArrowheads="1"/>
          </p:cNvSpPr>
          <p:nvPr/>
        </p:nvSpPr>
        <p:spPr bwMode="auto">
          <a:xfrm rot="1442543">
            <a:off x="10874375" y="787400"/>
            <a:ext cx="1598613"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technoleg</a:t>
            </a:r>
          </a:p>
          <a:p>
            <a:pPr algn="ctr" eaLnBrk="1" hangingPunct="1"/>
            <a:endParaRPr lang="en-US" altLang="cy-GB" sz="1400" b="1" i="1">
              <a:latin typeface="Segoe Print" panose="02000800000000000000" pitchFamily="2" charset="0"/>
              <a:cs typeface="Arial Unicode MS" panose="020B0604020202020204" pitchFamily="34" charset="-128"/>
            </a:endParaRPr>
          </a:p>
          <a:p>
            <a:pPr algn="ctr" eaLnBrk="1" hangingPunct="1"/>
            <a:r>
              <a:rPr lang="en-US" altLang="cy-GB" sz="1400" b="1" i="1">
                <a:latin typeface="Segoe Print" panose="02000800000000000000" pitchFamily="2" charset="0"/>
                <a:cs typeface="Arial Unicode MS" panose="020B0604020202020204" pitchFamily="34" charset="-128"/>
              </a:rPr>
              <a:t>technology</a:t>
            </a:r>
          </a:p>
        </p:txBody>
      </p:sp>
      <p:pic>
        <p:nvPicPr>
          <p:cNvPr id="37914" name="Picture 8">
            <a:extLst>
              <a:ext uri="{FF2B5EF4-FFF2-40B4-BE49-F238E27FC236}">
                <a16:creationId xmlns:a16="http://schemas.microsoft.com/office/drawing/2014/main" id="{3099F429-7C92-BC42-9808-863CB9959128}"/>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63513" y="95250"/>
            <a:ext cx="1562100" cy="221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915" name="TextBox 31">
            <a:extLst>
              <a:ext uri="{FF2B5EF4-FFF2-40B4-BE49-F238E27FC236}">
                <a16:creationId xmlns:a16="http://schemas.microsoft.com/office/drawing/2014/main" id="{9A913889-C7B7-4947-86CE-0DCACC6F215D}"/>
              </a:ext>
            </a:extLst>
          </p:cNvPr>
          <p:cNvSpPr txBox="1">
            <a:spLocks noChangeArrowheads="1"/>
          </p:cNvSpPr>
          <p:nvPr/>
        </p:nvSpPr>
        <p:spPr bwMode="auto">
          <a:xfrm rot="-1087783">
            <a:off x="1514475" y="479425"/>
            <a:ext cx="1576388"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ystumiau e.e. Pie Corbett</a:t>
            </a:r>
          </a:p>
          <a:p>
            <a:pPr algn="ctr" eaLnBrk="1" hangingPunct="1"/>
            <a:r>
              <a:rPr lang="en-US" altLang="cy-GB" sz="1400" b="1" i="1">
                <a:latin typeface="Segoe Print" panose="02000800000000000000" pitchFamily="2" charset="0"/>
                <a:cs typeface="Arial Unicode MS" panose="020B0604020202020204" pitchFamily="34" charset="-128"/>
              </a:rPr>
              <a:t>actions eg Pie Corbett</a:t>
            </a:r>
          </a:p>
        </p:txBody>
      </p:sp>
      <p:sp>
        <p:nvSpPr>
          <p:cNvPr id="4" name="12-Point Star 3">
            <a:extLst>
              <a:ext uri="{FF2B5EF4-FFF2-40B4-BE49-F238E27FC236}">
                <a16:creationId xmlns:a16="http://schemas.microsoft.com/office/drawing/2014/main" id="{36433124-C062-2F41-96C4-9E77F8953731}"/>
              </a:ext>
            </a:extLst>
          </p:cNvPr>
          <p:cNvSpPr/>
          <p:nvPr/>
        </p:nvSpPr>
        <p:spPr>
          <a:xfrm>
            <a:off x="2733675" y="2089150"/>
            <a:ext cx="6332538" cy="2674938"/>
          </a:xfrm>
          <a:prstGeom prst="star12">
            <a:avLst/>
          </a:prstGeom>
          <a:pattFill prst="pct5">
            <a:fgClr>
              <a:schemeClr val="accent2">
                <a:lumMod val="20000"/>
                <a:lumOff val="80000"/>
              </a:schemeClr>
            </a:fgClr>
            <a:bgClr>
              <a:schemeClr val="bg1"/>
            </a:bgClr>
          </a:pattFill>
          <a:ln w="317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800" b="1" dirty="0">
                <a:solidFill>
                  <a:schemeClr val="tx1"/>
                </a:solidFill>
                <a:latin typeface="Segoe Print" panose="02000800000000000000" pitchFamily="2" charset="0"/>
              </a:rPr>
              <a:t>SUT </a:t>
            </a:r>
            <a:r>
              <a:rPr lang="en-US" sz="2800" b="1" dirty="0" err="1">
                <a:solidFill>
                  <a:schemeClr val="tx1"/>
                </a:solidFill>
                <a:latin typeface="Segoe Print" panose="02000800000000000000" pitchFamily="2" charset="0"/>
              </a:rPr>
              <a:t>mae</a:t>
            </a:r>
            <a:r>
              <a:rPr lang="en-US" sz="2800" b="1" dirty="0">
                <a:solidFill>
                  <a:schemeClr val="tx1"/>
                </a:solidFill>
                <a:latin typeface="Segoe Print" panose="02000800000000000000" pitchFamily="2" charset="0"/>
              </a:rPr>
              <a:t> </a:t>
            </a:r>
            <a:r>
              <a:rPr lang="en-US" sz="2800" b="1" dirty="0" err="1">
                <a:solidFill>
                  <a:schemeClr val="tx1"/>
                </a:solidFill>
                <a:latin typeface="Segoe Print" panose="02000800000000000000" pitchFamily="2" charset="0"/>
              </a:rPr>
              <a:t>addysgu</a:t>
            </a:r>
            <a:r>
              <a:rPr lang="en-US" sz="2800" b="1" dirty="0">
                <a:solidFill>
                  <a:schemeClr val="tx1"/>
                </a:solidFill>
                <a:latin typeface="Segoe Print" panose="02000800000000000000" pitchFamily="2" charset="0"/>
              </a:rPr>
              <a:t> </a:t>
            </a:r>
            <a:r>
              <a:rPr lang="en-US" sz="2800" b="1" dirty="0" err="1">
                <a:solidFill>
                  <a:schemeClr val="tx1"/>
                </a:solidFill>
                <a:latin typeface="Segoe Print" panose="02000800000000000000" pitchFamily="2" charset="0"/>
              </a:rPr>
              <a:t>iaith</a:t>
            </a:r>
            <a:r>
              <a:rPr lang="en-US" sz="2800" b="1" dirty="0">
                <a:solidFill>
                  <a:schemeClr val="tx1"/>
                </a:solidFill>
                <a:latin typeface="Segoe Print" panose="02000800000000000000" pitchFamily="2" charset="0"/>
              </a:rPr>
              <a:t>?</a:t>
            </a: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endParaRPr lang="en-US" sz="200" b="1" dirty="0">
              <a:solidFill>
                <a:schemeClr val="tx1"/>
              </a:solidFill>
              <a:latin typeface="Segoe Print" panose="02000800000000000000" pitchFamily="2" charset="0"/>
            </a:endParaRPr>
          </a:p>
          <a:p>
            <a:pPr algn="ctr" eaLnBrk="1" fontAlgn="auto" hangingPunct="1">
              <a:spcBef>
                <a:spcPts val="0"/>
              </a:spcBef>
              <a:spcAft>
                <a:spcPts val="0"/>
              </a:spcAft>
              <a:defRPr/>
            </a:pPr>
            <a:r>
              <a:rPr lang="en-US" sz="2400" b="1" dirty="0">
                <a:solidFill>
                  <a:srgbClr val="FF0000"/>
                </a:solidFill>
                <a:latin typeface="Segoe Print" panose="02000800000000000000" pitchFamily="2" charset="0"/>
              </a:rPr>
              <a:t>HOW to teach languages? </a:t>
            </a:r>
          </a:p>
        </p:txBody>
      </p:sp>
      <p:sp>
        <p:nvSpPr>
          <p:cNvPr id="37917" name="TextBox 23">
            <a:extLst>
              <a:ext uri="{FF2B5EF4-FFF2-40B4-BE49-F238E27FC236}">
                <a16:creationId xmlns:a16="http://schemas.microsoft.com/office/drawing/2014/main" id="{56ACE842-2F7B-734E-AABD-C6C28CB3CBCC}"/>
              </a:ext>
            </a:extLst>
          </p:cNvPr>
          <p:cNvSpPr txBox="1">
            <a:spLocks noChangeArrowheads="1"/>
          </p:cNvSpPr>
          <p:nvPr/>
        </p:nvSpPr>
        <p:spPr bwMode="auto">
          <a:xfrm rot="-1087783">
            <a:off x="7480300" y="2184400"/>
            <a:ext cx="1162050"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adolygu</a:t>
            </a:r>
          </a:p>
          <a:p>
            <a:pPr algn="ctr" eaLnBrk="1" hangingPunct="1"/>
            <a:endParaRPr lang="en-US" altLang="cy-GB" sz="1400" b="1">
              <a:latin typeface="Segoe Print" panose="02000800000000000000" pitchFamily="2" charset="0"/>
              <a:cs typeface="Arial Unicode MS" panose="020B0604020202020204" pitchFamily="34" charset="-128"/>
            </a:endParaRPr>
          </a:p>
          <a:p>
            <a:pPr algn="ctr" eaLnBrk="1" hangingPunct="1"/>
            <a:r>
              <a:rPr lang="en-US" altLang="cy-GB" sz="1400" b="1">
                <a:latin typeface="Segoe Print" panose="02000800000000000000" pitchFamily="2" charset="0"/>
                <a:cs typeface="Arial Unicode MS" panose="020B0604020202020204" pitchFamily="34" charset="-128"/>
              </a:rPr>
              <a:t> revise</a:t>
            </a:r>
          </a:p>
        </p:txBody>
      </p:sp>
      <p:sp>
        <p:nvSpPr>
          <p:cNvPr id="37918" name="TextBox 32">
            <a:extLst>
              <a:ext uri="{FF2B5EF4-FFF2-40B4-BE49-F238E27FC236}">
                <a16:creationId xmlns:a16="http://schemas.microsoft.com/office/drawing/2014/main" id="{EC4C3926-AC7F-FA4B-B733-54292B27FE44}"/>
              </a:ext>
            </a:extLst>
          </p:cNvPr>
          <p:cNvSpPr txBox="1">
            <a:spLocks noChangeArrowheads="1"/>
          </p:cNvSpPr>
          <p:nvPr/>
        </p:nvSpPr>
        <p:spPr bwMode="auto">
          <a:xfrm rot="-1087783">
            <a:off x="1246188" y="2451100"/>
            <a:ext cx="1765300"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1400" b="1">
                <a:latin typeface="Segoe Print" panose="02000800000000000000" pitchFamily="2" charset="0"/>
                <a:cs typeface="Arial Unicode MS" panose="020B0604020202020204" pitchFamily="34" charset="-128"/>
              </a:rPr>
              <a:t>speak in the target language</a:t>
            </a:r>
          </a:p>
          <a:p>
            <a:pPr algn="ctr" eaLnBrk="1" hangingPunct="1"/>
            <a:endParaRPr lang="en-US" altLang="cy-GB" sz="1400" b="1">
              <a:latin typeface="Segoe Print" panose="02000800000000000000" pitchFamily="2" charset="0"/>
              <a:cs typeface="Arial Unicode MS" panose="020B0604020202020204" pitchFamily="34" charset="-128"/>
            </a:endParaRPr>
          </a:p>
        </p:txBody>
      </p:sp>
    </p:spTree>
    <p:extLst>
      <p:ext uri="{BB962C8B-B14F-4D97-AF65-F5344CB8AC3E}">
        <p14:creationId xmlns:p14="http://schemas.microsoft.com/office/powerpoint/2010/main" val="26454031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6550430-C7B2-1847-B6BD-65F3A5C59AA3}"/>
              </a:ext>
            </a:extLst>
          </p:cNvPr>
          <p:cNvPicPr>
            <a:picLocks noChangeAspect="1"/>
          </p:cNvPicPr>
          <p:nvPr/>
        </p:nvPicPr>
        <p:blipFill>
          <a:blip r:embed="rId2"/>
          <a:srcRect l="49242" b="8939"/>
          <a:stretch>
            <a:fillRect/>
          </a:stretch>
        </p:blipFill>
        <p:spPr>
          <a:xfrm>
            <a:off x="1786241" y="2663783"/>
            <a:ext cx="2290720" cy="2308222"/>
          </a:xfrm>
          <a:prstGeom prst="rect">
            <a:avLst/>
          </a:prstGeom>
          <a:ln>
            <a:solidFill>
              <a:srgbClr val="002060"/>
            </a:solidFill>
          </a:ln>
        </p:spPr>
      </p:pic>
      <p:pic>
        <p:nvPicPr>
          <p:cNvPr id="11" name="Picture 10">
            <a:extLst>
              <a:ext uri="{FF2B5EF4-FFF2-40B4-BE49-F238E27FC236}">
                <a16:creationId xmlns:a16="http://schemas.microsoft.com/office/drawing/2014/main" id="{5F70EFEC-0660-504A-8A6A-67E0FFEC9309}"/>
              </a:ext>
            </a:extLst>
          </p:cNvPr>
          <p:cNvPicPr>
            <a:picLocks noChangeAspect="1"/>
          </p:cNvPicPr>
          <p:nvPr/>
        </p:nvPicPr>
        <p:blipFill>
          <a:blip r:embed="rId3"/>
          <a:stretch>
            <a:fillRect/>
          </a:stretch>
        </p:blipFill>
        <p:spPr>
          <a:xfrm rot="16906444">
            <a:off x="6376696" y="-131449"/>
            <a:ext cx="2093730" cy="2791639"/>
          </a:xfrm>
          <a:prstGeom prst="rect">
            <a:avLst/>
          </a:prstGeom>
          <a:ln>
            <a:solidFill>
              <a:srgbClr val="002060"/>
            </a:solidFill>
          </a:ln>
        </p:spPr>
      </p:pic>
      <p:pic>
        <p:nvPicPr>
          <p:cNvPr id="12" name="Picture 11">
            <a:extLst>
              <a:ext uri="{FF2B5EF4-FFF2-40B4-BE49-F238E27FC236}">
                <a16:creationId xmlns:a16="http://schemas.microsoft.com/office/drawing/2014/main" id="{D41DB855-0384-2A4F-8D63-5FE3EC606635}"/>
              </a:ext>
            </a:extLst>
          </p:cNvPr>
          <p:cNvPicPr>
            <a:picLocks noChangeAspect="1"/>
          </p:cNvPicPr>
          <p:nvPr/>
        </p:nvPicPr>
        <p:blipFill>
          <a:blip r:embed="rId4"/>
          <a:stretch>
            <a:fillRect/>
          </a:stretch>
        </p:blipFill>
        <p:spPr>
          <a:xfrm>
            <a:off x="4222051" y="3050374"/>
            <a:ext cx="1445602" cy="1445602"/>
          </a:xfrm>
          <a:prstGeom prst="rect">
            <a:avLst/>
          </a:prstGeom>
        </p:spPr>
      </p:pic>
      <p:pic>
        <p:nvPicPr>
          <p:cNvPr id="13" name="Picture 12">
            <a:extLst>
              <a:ext uri="{FF2B5EF4-FFF2-40B4-BE49-F238E27FC236}">
                <a16:creationId xmlns:a16="http://schemas.microsoft.com/office/drawing/2014/main" id="{F9D31B80-05A4-5143-AF2B-419EE3321EC8}"/>
              </a:ext>
            </a:extLst>
          </p:cNvPr>
          <p:cNvPicPr>
            <a:picLocks noChangeAspect="1"/>
          </p:cNvPicPr>
          <p:nvPr/>
        </p:nvPicPr>
        <p:blipFill>
          <a:blip r:embed="rId5"/>
          <a:stretch>
            <a:fillRect/>
          </a:stretch>
        </p:blipFill>
        <p:spPr>
          <a:xfrm rot="998918">
            <a:off x="575316" y="2443228"/>
            <a:ext cx="1648930" cy="848300"/>
          </a:xfrm>
          <a:prstGeom prst="rect">
            <a:avLst/>
          </a:prstGeom>
          <a:ln>
            <a:solidFill>
              <a:srgbClr val="002060"/>
            </a:solidFill>
          </a:ln>
        </p:spPr>
      </p:pic>
      <p:sp>
        <p:nvSpPr>
          <p:cNvPr id="9" name="TextBox 8">
            <a:extLst>
              <a:ext uri="{FF2B5EF4-FFF2-40B4-BE49-F238E27FC236}">
                <a16:creationId xmlns:a16="http://schemas.microsoft.com/office/drawing/2014/main" id="{ABFCE369-DF44-074A-8988-3728A32A258D}"/>
              </a:ext>
            </a:extLst>
          </p:cNvPr>
          <p:cNvSpPr txBox="1"/>
          <p:nvPr/>
        </p:nvSpPr>
        <p:spPr>
          <a:xfrm>
            <a:off x="426456" y="317150"/>
            <a:ext cx="5467351" cy="769441"/>
          </a:xfrm>
          <a:prstGeom prst="rect">
            <a:avLst/>
          </a:prstGeom>
          <a:noFill/>
          <a:ln>
            <a:noFill/>
          </a:ln>
        </p:spPr>
        <p:txBody>
          <a:bodyPr wrap="square" lIns="91440" tIns="45720" rIns="91440" bIns="45720" rtlCol="0" anchor="t">
            <a:spAutoFit/>
          </a:bodyPr>
          <a:lstStyle/>
          <a:p>
            <a:r>
              <a:rPr lang="en-US" sz="4400" b="1" dirty="0">
                <a:solidFill>
                  <a:srgbClr val="002060"/>
                </a:solidFill>
                <a:latin typeface="SASSOON PRIMARY"/>
              </a:rPr>
              <a:t> </a:t>
            </a:r>
            <a:r>
              <a:rPr lang="en-US" sz="3600" b="1" dirty="0">
                <a:solidFill>
                  <a:srgbClr val="002060"/>
                </a:solidFill>
              </a:rPr>
              <a:t>Sut </a:t>
            </a:r>
            <a:r>
              <a:rPr lang="en-US" sz="3600" b="1" dirty="0" err="1">
                <a:solidFill>
                  <a:srgbClr val="002060"/>
                </a:solidFill>
              </a:rPr>
              <a:t>galla</a:t>
            </a:r>
            <a:r>
              <a:rPr lang="en-US" sz="3600" b="1" dirty="0">
                <a:solidFill>
                  <a:srgbClr val="002060"/>
                </a:solidFill>
              </a:rPr>
              <a:t> </a:t>
            </a:r>
            <a:r>
              <a:rPr lang="en-US" sz="3600" b="1" dirty="0" err="1">
                <a:solidFill>
                  <a:srgbClr val="002060"/>
                </a:solidFill>
              </a:rPr>
              <a:t>i</a:t>
            </a:r>
            <a:r>
              <a:rPr lang="en-US" sz="3600" b="1" dirty="0">
                <a:solidFill>
                  <a:srgbClr val="002060"/>
                </a:solidFill>
              </a:rPr>
              <a:t> </a:t>
            </a:r>
            <a:r>
              <a:rPr lang="en-US" sz="3600" b="1" dirty="0" err="1">
                <a:solidFill>
                  <a:srgbClr val="002060"/>
                </a:solidFill>
              </a:rPr>
              <a:t>helpu</a:t>
            </a:r>
            <a:r>
              <a:rPr lang="en-US" sz="3600" b="1" dirty="0">
                <a:solidFill>
                  <a:srgbClr val="002060"/>
                </a:solidFill>
              </a:rPr>
              <a:t> </a:t>
            </a:r>
            <a:r>
              <a:rPr lang="en-US" sz="3600" b="1" dirty="0" err="1">
                <a:solidFill>
                  <a:srgbClr val="002060"/>
                </a:solidFill>
              </a:rPr>
              <a:t>fy</a:t>
            </a:r>
            <a:r>
              <a:rPr lang="en-US" sz="3600" b="1" dirty="0">
                <a:solidFill>
                  <a:srgbClr val="002060"/>
                </a:solidFill>
              </a:rPr>
              <a:t> </a:t>
            </a:r>
            <a:r>
              <a:rPr lang="en-US" sz="3600" b="1" dirty="0" err="1">
                <a:solidFill>
                  <a:srgbClr val="002060"/>
                </a:solidFill>
              </a:rPr>
              <a:t>hun</a:t>
            </a:r>
            <a:r>
              <a:rPr lang="en-US" sz="3600" b="1" dirty="0">
                <a:solidFill>
                  <a:srgbClr val="002060"/>
                </a:solidFill>
              </a:rPr>
              <a:t>?</a:t>
            </a:r>
            <a:endParaRPr lang="en-US" sz="3600" b="1" dirty="0"/>
          </a:p>
        </p:txBody>
      </p:sp>
      <p:pic>
        <p:nvPicPr>
          <p:cNvPr id="3" name="Picture 2" descr="Graphical user interface&#10;&#10;Description automatically generated">
            <a:extLst>
              <a:ext uri="{FF2B5EF4-FFF2-40B4-BE49-F238E27FC236}">
                <a16:creationId xmlns:a16="http://schemas.microsoft.com/office/drawing/2014/main" id="{1C63D50E-0153-2746-B571-0217A1786723}"/>
              </a:ext>
            </a:extLst>
          </p:cNvPr>
          <p:cNvPicPr>
            <a:picLocks noChangeAspect="1"/>
          </p:cNvPicPr>
          <p:nvPr/>
        </p:nvPicPr>
        <p:blipFill>
          <a:blip r:embed="rId6"/>
          <a:stretch>
            <a:fillRect/>
          </a:stretch>
        </p:blipFill>
        <p:spPr>
          <a:xfrm rot="20802259">
            <a:off x="8985236" y="1512112"/>
            <a:ext cx="1826313" cy="2596654"/>
          </a:xfrm>
          <a:prstGeom prst="rect">
            <a:avLst/>
          </a:prstGeom>
          <a:ln>
            <a:solidFill>
              <a:srgbClr val="002060"/>
            </a:solidFill>
          </a:ln>
        </p:spPr>
      </p:pic>
      <p:sp>
        <p:nvSpPr>
          <p:cNvPr id="14" name="Speech Bubble: Rectangle with Corners Rounded 4">
            <a:extLst>
              <a:ext uri="{FF2B5EF4-FFF2-40B4-BE49-F238E27FC236}">
                <a16:creationId xmlns:a16="http://schemas.microsoft.com/office/drawing/2014/main" id="{10CF6962-9EBA-3D46-8CD3-3EF6127F044D}"/>
              </a:ext>
            </a:extLst>
          </p:cNvPr>
          <p:cNvSpPr/>
          <p:nvPr/>
        </p:nvSpPr>
        <p:spPr>
          <a:xfrm>
            <a:off x="9208433" y="379989"/>
            <a:ext cx="2349747" cy="1062950"/>
          </a:xfrm>
          <a:prstGeom prst="wedgeRoundRectCallout">
            <a:avLst>
              <a:gd name="adj1" fmla="val -48800"/>
              <a:gd name="adj2" fmla="val 29777"/>
              <a:gd name="adj3" fmla="val 16667"/>
            </a:avLst>
          </a:prstGeom>
          <a:solidFill>
            <a:schemeClr val="bg1"/>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err="1">
                <a:ln w="0"/>
                <a:solidFill>
                  <a:srgbClr val="002060"/>
                </a:solidFill>
                <a:effectLst>
                  <a:outerShdw blurRad="38100" dist="19050" dir="2700000" algn="tl" rotWithShape="0">
                    <a:schemeClr val="dk1">
                      <a:alpha val="40000"/>
                    </a:schemeClr>
                  </a:outerShdw>
                </a:effectLst>
                <a:cs typeface="Cavolini" panose="03000502040302020204" pitchFamily="66" charset="0"/>
              </a:rPr>
              <a:t>Darllenwch</a:t>
            </a:r>
            <a:r>
              <a:rPr lang="en-GB" sz="3200" b="1" dirty="0">
                <a:ln w="0"/>
                <a:solidFill>
                  <a:srgbClr val="002060"/>
                </a:solidFill>
                <a:effectLst>
                  <a:outerShdw blurRad="38100" dist="19050" dir="2700000" algn="tl" rotWithShape="0">
                    <a:schemeClr val="dk1">
                      <a:alpha val="40000"/>
                    </a:schemeClr>
                  </a:outerShdw>
                </a:effectLst>
                <a:cs typeface="Cavolini" panose="03000502040302020204" pitchFamily="66" charset="0"/>
              </a:rPr>
              <a:t>!</a:t>
            </a:r>
          </a:p>
        </p:txBody>
      </p:sp>
      <p:sp>
        <p:nvSpPr>
          <p:cNvPr id="15" name="Speech Bubble: Rectangle with Corners Rounded 4">
            <a:extLst>
              <a:ext uri="{FF2B5EF4-FFF2-40B4-BE49-F238E27FC236}">
                <a16:creationId xmlns:a16="http://schemas.microsoft.com/office/drawing/2014/main" id="{2B333064-07ED-564F-9EC6-1A1C3CE09ED7}"/>
              </a:ext>
            </a:extLst>
          </p:cNvPr>
          <p:cNvSpPr/>
          <p:nvPr/>
        </p:nvSpPr>
        <p:spPr>
          <a:xfrm>
            <a:off x="1872304" y="1277851"/>
            <a:ext cx="2349747" cy="1062950"/>
          </a:xfrm>
          <a:prstGeom prst="wedgeRoundRectCallout">
            <a:avLst>
              <a:gd name="adj1" fmla="val -48800"/>
              <a:gd name="adj2" fmla="val 29777"/>
              <a:gd name="adj3" fmla="val 16667"/>
            </a:avLst>
          </a:prstGeom>
          <a:solidFill>
            <a:schemeClr val="bg1"/>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err="1">
                <a:ln w="0"/>
                <a:solidFill>
                  <a:srgbClr val="002060"/>
                </a:solidFill>
                <a:effectLst>
                  <a:outerShdw blurRad="38100" dist="19050" dir="2700000" algn="tl" rotWithShape="0">
                    <a:schemeClr val="dk1">
                      <a:alpha val="40000"/>
                    </a:schemeClr>
                  </a:outerShdw>
                </a:effectLst>
                <a:cs typeface="Cavolini" panose="03000502040302020204" pitchFamily="66" charset="0"/>
              </a:rPr>
              <a:t>Gwyliwch</a:t>
            </a:r>
            <a:r>
              <a:rPr lang="en-GB" sz="3200" b="1" dirty="0">
                <a:ln w="0"/>
                <a:solidFill>
                  <a:srgbClr val="002060"/>
                </a:solidFill>
                <a:effectLst>
                  <a:outerShdw blurRad="38100" dist="19050" dir="2700000" algn="tl" rotWithShape="0">
                    <a:schemeClr val="dk1">
                      <a:alpha val="40000"/>
                    </a:schemeClr>
                  </a:outerShdw>
                </a:effectLst>
                <a:cs typeface="Cavolini" panose="03000502040302020204" pitchFamily="66" charset="0"/>
              </a:rPr>
              <a:t> y teledu!</a:t>
            </a:r>
          </a:p>
        </p:txBody>
      </p:sp>
      <p:sp>
        <p:nvSpPr>
          <p:cNvPr id="16" name="Speech Bubble: Rectangle with Corners Rounded 4">
            <a:extLst>
              <a:ext uri="{FF2B5EF4-FFF2-40B4-BE49-F238E27FC236}">
                <a16:creationId xmlns:a16="http://schemas.microsoft.com/office/drawing/2014/main" id="{ED298719-D536-0745-8E64-0315B3457289}"/>
              </a:ext>
            </a:extLst>
          </p:cNvPr>
          <p:cNvSpPr/>
          <p:nvPr/>
        </p:nvSpPr>
        <p:spPr>
          <a:xfrm>
            <a:off x="5805746" y="2629147"/>
            <a:ext cx="2760291" cy="1062950"/>
          </a:xfrm>
          <a:prstGeom prst="wedgeRoundRectCallout">
            <a:avLst>
              <a:gd name="adj1" fmla="val -48800"/>
              <a:gd name="adj2" fmla="val 29777"/>
              <a:gd name="adj3" fmla="val 16667"/>
            </a:avLst>
          </a:prstGeom>
          <a:solidFill>
            <a:schemeClr val="bg1"/>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err="1">
                <a:ln w="0"/>
                <a:solidFill>
                  <a:srgbClr val="002060"/>
                </a:solidFill>
                <a:effectLst>
                  <a:outerShdw blurRad="38100" dist="19050" dir="2700000" algn="tl" rotWithShape="0">
                    <a:schemeClr val="dk1">
                      <a:alpha val="40000"/>
                    </a:schemeClr>
                  </a:outerShdw>
                </a:effectLst>
                <a:cs typeface="Cavolini" panose="03000502040302020204" pitchFamily="66" charset="0"/>
              </a:rPr>
              <a:t>Gwrandewch</a:t>
            </a:r>
            <a:r>
              <a:rPr lang="en-GB" sz="3200" b="1" dirty="0">
                <a:ln w="0"/>
                <a:solidFill>
                  <a:srgbClr val="002060"/>
                </a:solidFill>
                <a:effectLst>
                  <a:outerShdw blurRad="38100" dist="19050" dir="2700000" algn="tl" rotWithShape="0">
                    <a:schemeClr val="dk1">
                      <a:alpha val="40000"/>
                    </a:schemeClr>
                  </a:outerShdw>
                </a:effectLst>
                <a:cs typeface="Cavolini" panose="03000502040302020204" pitchFamily="66" charset="0"/>
              </a:rPr>
              <a:t> </a:t>
            </a:r>
            <a:r>
              <a:rPr lang="en-GB" sz="3200" b="1" dirty="0" err="1">
                <a:ln w="0"/>
                <a:solidFill>
                  <a:srgbClr val="002060"/>
                </a:solidFill>
                <a:effectLst>
                  <a:outerShdw blurRad="38100" dist="19050" dir="2700000" algn="tl" rotWithShape="0">
                    <a:schemeClr val="dk1">
                      <a:alpha val="40000"/>
                    </a:schemeClr>
                  </a:outerShdw>
                </a:effectLst>
                <a:cs typeface="Cavolini" panose="03000502040302020204" pitchFamily="66" charset="0"/>
              </a:rPr>
              <a:t>ar</a:t>
            </a:r>
            <a:r>
              <a:rPr lang="en-GB" sz="3200" b="1" dirty="0">
                <a:ln w="0"/>
                <a:solidFill>
                  <a:srgbClr val="002060"/>
                </a:solidFill>
                <a:effectLst>
                  <a:outerShdw blurRad="38100" dist="19050" dir="2700000" algn="tl" rotWithShape="0">
                    <a:schemeClr val="dk1">
                      <a:alpha val="40000"/>
                    </a:schemeClr>
                  </a:outerShdw>
                </a:effectLst>
                <a:cs typeface="Cavolini" panose="03000502040302020204" pitchFamily="66" charset="0"/>
              </a:rPr>
              <a:t> y radio!</a:t>
            </a:r>
          </a:p>
        </p:txBody>
      </p:sp>
      <p:pic>
        <p:nvPicPr>
          <p:cNvPr id="6" name="Picture 5" descr="Graphical user interface, application&#10;&#10;Description automatically generated">
            <a:extLst>
              <a:ext uri="{FF2B5EF4-FFF2-40B4-BE49-F238E27FC236}">
                <a16:creationId xmlns:a16="http://schemas.microsoft.com/office/drawing/2014/main" id="{B7DBE673-DE14-814F-9828-BFC2ED0667D6}"/>
              </a:ext>
            </a:extLst>
          </p:cNvPr>
          <p:cNvPicPr>
            <a:picLocks noChangeAspect="1"/>
          </p:cNvPicPr>
          <p:nvPr/>
        </p:nvPicPr>
        <p:blipFill>
          <a:blip r:embed="rId7"/>
          <a:stretch>
            <a:fillRect/>
          </a:stretch>
        </p:blipFill>
        <p:spPr>
          <a:xfrm rot="20609097">
            <a:off x="6869873" y="3916775"/>
            <a:ext cx="1395505" cy="1395505"/>
          </a:xfrm>
          <a:prstGeom prst="rect">
            <a:avLst/>
          </a:prstGeom>
          <a:ln>
            <a:solidFill>
              <a:srgbClr val="002060"/>
            </a:solidFill>
          </a:ln>
        </p:spPr>
      </p:pic>
      <p:pic>
        <p:nvPicPr>
          <p:cNvPr id="17" name="Picture 16" descr="Graphical user interface, application&#10;&#10;Description automatically generated">
            <a:extLst>
              <a:ext uri="{FF2B5EF4-FFF2-40B4-BE49-F238E27FC236}">
                <a16:creationId xmlns:a16="http://schemas.microsoft.com/office/drawing/2014/main" id="{DAABDA83-4203-5A41-A0F1-23520217ED38}"/>
              </a:ext>
            </a:extLst>
          </p:cNvPr>
          <p:cNvPicPr>
            <a:picLocks noChangeAspect="1"/>
          </p:cNvPicPr>
          <p:nvPr/>
        </p:nvPicPr>
        <p:blipFill>
          <a:blip r:embed="rId8"/>
          <a:stretch>
            <a:fillRect/>
          </a:stretch>
        </p:blipFill>
        <p:spPr>
          <a:xfrm rot="919255">
            <a:off x="7917104" y="3822589"/>
            <a:ext cx="1456455" cy="1456455"/>
          </a:xfrm>
          <a:prstGeom prst="rect">
            <a:avLst/>
          </a:prstGeom>
          <a:ln>
            <a:solidFill>
              <a:srgbClr val="002060"/>
            </a:solidFill>
          </a:ln>
        </p:spPr>
      </p:pic>
      <p:sp>
        <p:nvSpPr>
          <p:cNvPr id="2" name="TextBox 1">
            <a:extLst>
              <a:ext uri="{FF2B5EF4-FFF2-40B4-BE49-F238E27FC236}">
                <a16:creationId xmlns:a16="http://schemas.microsoft.com/office/drawing/2014/main" id="{5CEA6F2C-2DB2-9614-6445-152446D21DF0}"/>
              </a:ext>
            </a:extLst>
          </p:cNvPr>
          <p:cNvSpPr txBox="1"/>
          <p:nvPr/>
        </p:nvSpPr>
        <p:spPr>
          <a:xfrm>
            <a:off x="233406" y="5009526"/>
            <a:ext cx="6680011" cy="672052"/>
          </a:xfrm>
          <a:prstGeom prst="rect">
            <a:avLst/>
          </a:prstGeom>
          <a:noFill/>
        </p:spPr>
        <p:txBody>
          <a:bodyPr wrap="square" rtlCol="0">
            <a:spAutoFit/>
          </a:bodyPr>
          <a:lstStyle/>
          <a:p>
            <a:r>
              <a:rPr lang="en-US" dirty="0">
                <a:hlinkClick r:id="rId9"/>
              </a:rPr>
              <a:t>https://rise.articulate.com/share/h5tXVQe7Q5kdNItIVafx0rG8an9ZW258 - /</a:t>
            </a:r>
            <a:endParaRPr lang="en-US" dirty="0"/>
          </a:p>
        </p:txBody>
      </p:sp>
      <p:pic>
        <p:nvPicPr>
          <p:cNvPr id="4" name="Picture 3">
            <a:extLst>
              <a:ext uri="{FF2B5EF4-FFF2-40B4-BE49-F238E27FC236}">
                <a16:creationId xmlns:a16="http://schemas.microsoft.com/office/drawing/2014/main" id="{D5E3EFB9-18CD-6A7D-939D-DC25D4A0865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spTree>
    <p:extLst>
      <p:ext uri="{BB962C8B-B14F-4D97-AF65-F5344CB8AC3E}">
        <p14:creationId xmlns:p14="http://schemas.microsoft.com/office/powerpoint/2010/main" val="41652450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6A26281-8770-0249-A9A0-1B496DC2316C}"/>
              </a:ext>
            </a:extLst>
          </p:cNvPr>
          <p:cNvPicPr>
            <a:picLocks noChangeAspect="1"/>
          </p:cNvPicPr>
          <p:nvPr/>
        </p:nvPicPr>
        <p:blipFill>
          <a:blip r:embed="rId3"/>
          <a:stretch>
            <a:fillRect/>
          </a:stretch>
        </p:blipFill>
        <p:spPr>
          <a:xfrm>
            <a:off x="662947" y="1802689"/>
            <a:ext cx="3251200" cy="3251200"/>
          </a:xfrm>
          <a:prstGeom prst="rect">
            <a:avLst/>
          </a:prstGeom>
        </p:spPr>
      </p:pic>
      <p:pic>
        <p:nvPicPr>
          <p:cNvPr id="6" name="Picture 5">
            <a:extLst>
              <a:ext uri="{FF2B5EF4-FFF2-40B4-BE49-F238E27FC236}">
                <a16:creationId xmlns:a16="http://schemas.microsoft.com/office/drawing/2014/main" id="{E363FAEF-F2B5-2144-9B0A-E36257D2D3C5}"/>
              </a:ext>
            </a:extLst>
          </p:cNvPr>
          <p:cNvPicPr>
            <a:picLocks noChangeAspect="1"/>
          </p:cNvPicPr>
          <p:nvPr/>
        </p:nvPicPr>
        <p:blipFill>
          <a:blip r:embed="rId4"/>
          <a:stretch>
            <a:fillRect/>
          </a:stretch>
        </p:blipFill>
        <p:spPr>
          <a:xfrm>
            <a:off x="4817241" y="2412289"/>
            <a:ext cx="2032000" cy="2032000"/>
          </a:xfrm>
          <a:prstGeom prst="rect">
            <a:avLst/>
          </a:prstGeom>
          <a:ln>
            <a:solidFill>
              <a:srgbClr val="002060"/>
            </a:solidFill>
          </a:ln>
        </p:spPr>
      </p:pic>
      <p:sp>
        <p:nvSpPr>
          <p:cNvPr id="7" name="TextBox 6">
            <a:extLst>
              <a:ext uri="{FF2B5EF4-FFF2-40B4-BE49-F238E27FC236}">
                <a16:creationId xmlns:a16="http://schemas.microsoft.com/office/drawing/2014/main" id="{C8AC3EE6-36F1-614C-86AF-3E1B007CFDEA}"/>
              </a:ext>
            </a:extLst>
          </p:cNvPr>
          <p:cNvSpPr txBox="1"/>
          <p:nvPr/>
        </p:nvSpPr>
        <p:spPr>
          <a:xfrm>
            <a:off x="3093456" y="197714"/>
            <a:ext cx="6326332" cy="1323439"/>
          </a:xfrm>
          <a:prstGeom prst="rect">
            <a:avLst/>
          </a:prstGeom>
          <a:noFill/>
          <a:ln>
            <a:noFill/>
          </a:ln>
        </p:spPr>
        <p:txBody>
          <a:bodyPr wrap="square" lIns="91440" tIns="45720" rIns="91440" bIns="45720" rtlCol="0" anchor="t">
            <a:spAutoFit/>
          </a:bodyPr>
          <a:lstStyle/>
          <a:p>
            <a:pPr algn="ctr"/>
            <a:r>
              <a:rPr lang="en-US" sz="4400" b="1" dirty="0">
                <a:solidFill>
                  <a:srgbClr val="002060"/>
                </a:solidFill>
                <a:latin typeface="SASSOON PRIMARY"/>
              </a:rPr>
              <a:t> </a:t>
            </a:r>
            <a:r>
              <a:rPr lang="en-US" sz="4400" b="1" dirty="0">
                <a:solidFill>
                  <a:srgbClr val="002060"/>
                </a:solidFill>
              </a:rPr>
              <a:t>Sut </a:t>
            </a:r>
            <a:r>
              <a:rPr lang="en-US" sz="4400" b="1" dirty="0" err="1">
                <a:solidFill>
                  <a:srgbClr val="002060"/>
                </a:solidFill>
              </a:rPr>
              <a:t>galla</a:t>
            </a:r>
            <a:r>
              <a:rPr lang="en-US" sz="4400" b="1" dirty="0">
                <a:solidFill>
                  <a:srgbClr val="002060"/>
                </a:solidFill>
              </a:rPr>
              <a:t> </a:t>
            </a:r>
            <a:r>
              <a:rPr lang="en-US" sz="4400" b="1" dirty="0" err="1">
                <a:solidFill>
                  <a:srgbClr val="002060"/>
                </a:solidFill>
              </a:rPr>
              <a:t>i</a:t>
            </a:r>
            <a:r>
              <a:rPr lang="en-US" sz="4400" b="1" dirty="0">
                <a:solidFill>
                  <a:srgbClr val="002060"/>
                </a:solidFill>
              </a:rPr>
              <a:t> </a:t>
            </a:r>
            <a:r>
              <a:rPr lang="en-US" sz="4400" b="1" dirty="0" err="1">
                <a:solidFill>
                  <a:srgbClr val="002060"/>
                </a:solidFill>
              </a:rPr>
              <a:t>helpu</a:t>
            </a:r>
            <a:r>
              <a:rPr lang="en-US" sz="4400" b="1" dirty="0">
                <a:solidFill>
                  <a:srgbClr val="002060"/>
                </a:solidFill>
              </a:rPr>
              <a:t> </a:t>
            </a:r>
            <a:r>
              <a:rPr lang="en-US" sz="4400" b="1" dirty="0" err="1">
                <a:solidFill>
                  <a:srgbClr val="002060"/>
                </a:solidFill>
              </a:rPr>
              <a:t>fy</a:t>
            </a:r>
            <a:r>
              <a:rPr lang="en-US" sz="4400" b="1" dirty="0">
                <a:solidFill>
                  <a:srgbClr val="002060"/>
                </a:solidFill>
              </a:rPr>
              <a:t> </a:t>
            </a:r>
            <a:r>
              <a:rPr lang="en-US" sz="4400" b="1" dirty="0" err="1">
                <a:solidFill>
                  <a:srgbClr val="002060"/>
                </a:solidFill>
              </a:rPr>
              <a:t>hun</a:t>
            </a:r>
            <a:r>
              <a:rPr lang="en-US" sz="4400" b="1" dirty="0">
                <a:solidFill>
                  <a:srgbClr val="002060"/>
                </a:solidFill>
              </a:rPr>
              <a:t>?</a:t>
            </a:r>
            <a:br>
              <a:rPr lang="en-US" sz="4400" b="1" dirty="0"/>
            </a:br>
            <a:r>
              <a:rPr lang="en-US" sz="3600" b="1" dirty="0">
                <a:solidFill>
                  <a:srgbClr val="002060"/>
                </a:solidFill>
              </a:rPr>
              <a:t>  </a:t>
            </a:r>
            <a:r>
              <a:rPr lang="en-US" sz="2400" i="1" dirty="0">
                <a:solidFill>
                  <a:srgbClr val="002060"/>
                </a:solidFill>
              </a:rPr>
              <a:t>How can I help myself?</a:t>
            </a:r>
          </a:p>
        </p:txBody>
      </p:sp>
      <p:pic>
        <p:nvPicPr>
          <p:cNvPr id="5" name="Picture 4" descr="Diagram&#10;&#10;Description automatically generated with low confidence">
            <a:extLst>
              <a:ext uri="{FF2B5EF4-FFF2-40B4-BE49-F238E27FC236}">
                <a16:creationId xmlns:a16="http://schemas.microsoft.com/office/drawing/2014/main" id="{06F82556-D8A9-4545-A90D-53BA704775CE}"/>
              </a:ext>
            </a:extLst>
          </p:cNvPr>
          <p:cNvPicPr>
            <a:picLocks noChangeAspect="1"/>
          </p:cNvPicPr>
          <p:nvPr/>
        </p:nvPicPr>
        <p:blipFill>
          <a:blip r:embed="rId5"/>
          <a:stretch>
            <a:fillRect/>
          </a:stretch>
        </p:blipFill>
        <p:spPr>
          <a:xfrm>
            <a:off x="8092488" y="2606519"/>
            <a:ext cx="3365967" cy="1643539"/>
          </a:xfrm>
          <a:prstGeom prst="rect">
            <a:avLst/>
          </a:prstGeom>
          <a:ln>
            <a:solidFill>
              <a:srgbClr val="002060"/>
            </a:solidFill>
          </a:ln>
        </p:spPr>
      </p:pic>
      <p:sp>
        <p:nvSpPr>
          <p:cNvPr id="8" name="Rectangle 7">
            <a:extLst>
              <a:ext uri="{FF2B5EF4-FFF2-40B4-BE49-F238E27FC236}">
                <a16:creationId xmlns:a16="http://schemas.microsoft.com/office/drawing/2014/main" id="{974877F1-7740-C87B-DCF4-B84AB9034587}"/>
              </a:ext>
            </a:extLst>
          </p:cNvPr>
          <p:cNvSpPr/>
          <p:nvPr/>
        </p:nvSpPr>
        <p:spPr>
          <a:xfrm>
            <a:off x="0" y="5605220"/>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10" name="Picture 25" descr="Logo&#10;&#10;Description automatically generated">
            <a:extLst>
              <a:ext uri="{FF2B5EF4-FFF2-40B4-BE49-F238E27FC236}">
                <a16:creationId xmlns:a16="http://schemas.microsoft.com/office/drawing/2014/main" id="{26544FEE-76D2-9568-CEFB-556490AEB86E}"/>
              </a:ext>
            </a:extLst>
          </p:cNvPr>
          <p:cNvPicPr>
            <a:picLocks noChangeAspect="1"/>
          </p:cNvPicPr>
          <p:nvPr/>
        </p:nvPicPr>
        <p:blipFill>
          <a:blip r:embed="rId6"/>
          <a:stretch>
            <a:fillRect/>
          </a:stretch>
        </p:blipFill>
        <p:spPr>
          <a:xfrm>
            <a:off x="152400" y="5609563"/>
            <a:ext cx="5197098" cy="1244096"/>
          </a:xfrm>
          <a:prstGeom prst="rect">
            <a:avLst/>
          </a:prstGeom>
        </p:spPr>
      </p:pic>
      <p:pic>
        <p:nvPicPr>
          <p:cNvPr id="12" name="Picture 24" descr="Logo&#10;&#10;Description automatically generated">
            <a:extLst>
              <a:ext uri="{FF2B5EF4-FFF2-40B4-BE49-F238E27FC236}">
                <a16:creationId xmlns:a16="http://schemas.microsoft.com/office/drawing/2014/main" id="{8F4520AA-A2F7-9E7E-6ED0-65095CDF554F}"/>
              </a:ext>
            </a:extLst>
          </p:cNvPr>
          <p:cNvPicPr>
            <a:picLocks noChangeAspect="1"/>
          </p:cNvPicPr>
          <p:nvPr/>
        </p:nvPicPr>
        <p:blipFill>
          <a:blip r:embed="rId7"/>
          <a:stretch>
            <a:fillRect/>
          </a:stretch>
        </p:blipFill>
        <p:spPr>
          <a:xfrm>
            <a:off x="6041756" y="5609423"/>
            <a:ext cx="5984927" cy="1399357"/>
          </a:xfrm>
          <a:prstGeom prst="rect">
            <a:avLst/>
          </a:prstGeom>
        </p:spPr>
      </p:pic>
    </p:spTree>
    <p:extLst>
      <p:ext uri="{BB962C8B-B14F-4D97-AF65-F5344CB8AC3E}">
        <p14:creationId xmlns:p14="http://schemas.microsoft.com/office/powerpoint/2010/main" val="21218661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Rectangle 1045">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8" name="Rectangle 1047">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218,700+ Wide Open Road Stock Photos, Pictures &amp; Royalty-Free Images -  iStock | Wide open road australia">
            <a:extLst>
              <a:ext uri="{FF2B5EF4-FFF2-40B4-BE49-F238E27FC236}">
                <a16:creationId xmlns:a16="http://schemas.microsoft.com/office/drawing/2014/main" id="{5EBBAEA9-EA54-7F04-3338-DE503EE070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255" r="16825"/>
          <a:stretch>
            <a:fillRect/>
          </a:stretch>
        </p:blipFill>
        <p:spPr bwMode="auto">
          <a:xfrm>
            <a:off x="4038599" y="10"/>
            <a:ext cx="8160026" cy="6875809"/>
          </a:xfrm>
          <a:prstGeom prst="rect">
            <a:avLst/>
          </a:prstGeom>
          <a:noFill/>
          <a:extLst>
            <a:ext uri="{909E8E84-426E-40DD-AFC4-6F175D3DCCD1}">
              <a14:hiddenFill xmlns:a14="http://schemas.microsoft.com/office/drawing/2010/main">
                <a:solidFill>
                  <a:srgbClr val="FFFFFF"/>
                </a:solidFill>
              </a14:hiddenFill>
            </a:ext>
          </a:extLst>
        </p:spPr>
      </p:pic>
      <p:sp>
        <p:nvSpPr>
          <p:cNvPr id="1050" name="Freeform: Shape 1049">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F63F4FC-E14D-A91B-953C-777407819E45}"/>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Ydych chi’n barod?</a:t>
            </a:r>
          </a:p>
        </p:txBody>
      </p:sp>
      <p:pic>
        <p:nvPicPr>
          <p:cNvPr id="4" name="Picture 3">
            <a:extLst>
              <a:ext uri="{FF2B5EF4-FFF2-40B4-BE49-F238E27FC236}">
                <a16:creationId xmlns:a16="http://schemas.microsoft.com/office/drawing/2014/main" id="{B9E77F26-D55C-DACF-65D7-1568B5744B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spTree>
    <p:extLst>
      <p:ext uri="{BB962C8B-B14F-4D97-AF65-F5344CB8AC3E}">
        <p14:creationId xmlns:p14="http://schemas.microsoft.com/office/powerpoint/2010/main" val="3186717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365D0-A9AD-0594-6E1B-B348977B0FEF}"/>
              </a:ext>
            </a:extLst>
          </p:cNvPr>
          <p:cNvSpPr>
            <a:spLocks noGrp="1"/>
          </p:cNvSpPr>
          <p:nvPr>
            <p:ph type="title"/>
          </p:nvPr>
        </p:nvSpPr>
        <p:spPr>
          <a:xfrm>
            <a:off x="824345" y="4907"/>
            <a:ext cx="10515600" cy="1325563"/>
          </a:xfrm>
        </p:spPr>
        <p:txBody>
          <a:bodyPr/>
          <a:lstStyle/>
          <a:p>
            <a:pPr algn="ctr"/>
            <a:r>
              <a:rPr lang="en-GB" b="1" dirty="0" err="1">
                <a:solidFill>
                  <a:srgbClr val="002060"/>
                </a:solidFill>
                <a:latin typeface="Calibri"/>
                <a:ea typeface="Calibri Light"/>
                <a:cs typeface="Calibri Light"/>
              </a:rPr>
              <a:t>Cwestiynau</a:t>
            </a:r>
            <a:r>
              <a:rPr lang="en-GB" b="1" dirty="0">
                <a:solidFill>
                  <a:srgbClr val="002060"/>
                </a:solidFill>
                <a:latin typeface="Calibri"/>
                <a:ea typeface="Calibri Light"/>
                <a:cs typeface="Calibri Light"/>
              </a:rPr>
              <a:t>!</a:t>
            </a:r>
            <a:endParaRPr lang="en-GB" b="1" dirty="0">
              <a:solidFill>
                <a:srgbClr val="002060"/>
              </a:solidFill>
              <a:latin typeface="Calibri"/>
              <a:ea typeface="Calibri"/>
              <a:cs typeface="Calibri"/>
            </a:endParaRPr>
          </a:p>
        </p:txBody>
      </p:sp>
      <p:sp>
        <p:nvSpPr>
          <p:cNvPr id="4" name="TextBox 3">
            <a:extLst>
              <a:ext uri="{FF2B5EF4-FFF2-40B4-BE49-F238E27FC236}">
                <a16:creationId xmlns:a16="http://schemas.microsoft.com/office/drawing/2014/main" id="{3B5A8E50-82A7-035D-B84E-D434A4A82250}"/>
              </a:ext>
            </a:extLst>
          </p:cNvPr>
          <p:cNvSpPr txBox="1"/>
          <p:nvPr/>
        </p:nvSpPr>
        <p:spPr>
          <a:xfrm>
            <a:off x="852055" y="1136506"/>
            <a:ext cx="4946072" cy="5021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AutoNum type="arabicPeriod"/>
            </a:pPr>
            <a:r>
              <a:rPr lang="en-US" sz="2400" dirty="0">
                <a:solidFill>
                  <a:srgbClr val="002060"/>
                </a:solidFill>
              </a:rPr>
              <a:t>  </a:t>
            </a:r>
            <a:r>
              <a:rPr lang="en-US" sz="2400" dirty="0" err="1">
                <a:solidFill>
                  <a:srgbClr val="002060"/>
                </a:solidFill>
              </a:rPr>
              <a:t>Ysgrifennwch</a:t>
            </a:r>
            <a:r>
              <a:rPr lang="en-US" sz="2400" dirty="0">
                <a:solidFill>
                  <a:srgbClr val="002060"/>
                </a:solidFill>
              </a:rPr>
              <a:t> 5 </a:t>
            </a:r>
            <a:r>
              <a:rPr lang="en-US" sz="2400" dirty="0" err="1">
                <a:solidFill>
                  <a:srgbClr val="002060"/>
                </a:solidFill>
              </a:rPr>
              <a:t>lliw</a:t>
            </a:r>
            <a:r>
              <a:rPr lang="en-US" sz="2400" dirty="0">
                <a:solidFill>
                  <a:srgbClr val="002060"/>
                </a:solidFill>
              </a:rPr>
              <a:t> </a:t>
            </a:r>
            <a:r>
              <a:rPr lang="en-US" sz="2400" dirty="0" err="1">
                <a:solidFill>
                  <a:srgbClr val="002060"/>
                </a:solidFill>
              </a:rPr>
              <a:t>yn</a:t>
            </a:r>
            <a:r>
              <a:rPr lang="en-US" sz="2400" dirty="0">
                <a:solidFill>
                  <a:srgbClr val="002060"/>
                </a:solidFill>
              </a:rPr>
              <a:t> </a:t>
            </a:r>
            <a:r>
              <a:rPr lang="en-US" sz="2400" dirty="0" err="1">
                <a:solidFill>
                  <a:srgbClr val="002060"/>
                </a:solidFill>
              </a:rPr>
              <a:t>Gymraeg</a:t>
            </a:r>
            <a:r>
              <a:rPr lang="en-US" sz="2400" dirty="0">
                <a:solidFill>
                  <a:srgbClr val="002060"/>
                </a:solidFill>
              </a:rPr>
              <a:t>. </a:t>
            </a:r>
          </a:p>
          <a:p>
            <a:pPr>
              <a:lnSpc>
                <a:spcPct val="150000"/>
              </a:lnSpc>
            </a:pPr>
            <a:r>
              <a:rPr lang="en-US" sz="2400" dirty="0">
                <a:solidFill>
                  <a:srgbClr val="002060"/>
                </a:solidFill>
              </a:rPr>
              <a:t>(</a:t>
            </a:r>
            <a:r>
              <a:rPr lang="en-US" sz="2400" i="1" dirty="0">
                <a:solidFill>
                  <a:srgbClr val="002060"/>
                </a:solidFill>
              </a:rPr>
              <a:t>Write 5 </a:t>
            </a:r>
            <a:r>
              <a:rPr lang="en-US" sz="2400" i="1" dirty="0" err="1">
                <a:solidFill>
                  <a:srgbClr val="002060"/>
                </a:solidFill>
              </a:rPr>
              <a:t>colours</a:t>
            </a:r>
            <a:r>
              <a:rPr lang="en-US" sz="2400" i="1" dirty="0">
                <a:solidFill>
                  <a:srgbClr val="002060"/>
                </a:solidFill>
              </a:rPr>
              <a:t> in Welsh</a:t>
            </a:r>
            <a:r>
              <a:rPr lang="en-US" sz="2400" dirty="0">
                <a:solidFill>
                  <a:srgbClr val="002060"/>
                </a:solidFill>
              </a:rPr>
              <a:t>).</a:t>
            </a:r>
            <a:endParaRPr lang="en-US" sz="2400" dirty="0">
              <a:solidFill>
                <a:srgbClr val="002060"/>
              </a:solidFill>
              <a:ea typeface="Calibri" panose="020F0502020204030204"/>
              <a:cs typeface="Calibri" panose="020F0502020204030204"/>
            </a:endParaRPr>
          </a:p>
          <a:p>
            <a:pPr>
              <a:lnSpc>
                <a:spcPct val="150000"/>
              </a:lnSpc>
            </a:pPr>
            <a:r>
              <a:rPr lang="en-US" sz="2400" dirty="0">
                <a:solidFill>
                  <a:srgbClr val="002060"/>
                </a:solidFill>
              </a:rPr>
              <a:t>2.  </a:t>
            </a:r>
            <a:r>
              <a:rPr lang="en-US" sz="2400" dirty="0" err="1">
                <a:solidFill>
                  <a:srgbClr val="002060"/>
                </a:solidFill>
              </a:rPr>
              <a:t>Dwedwch</a:t>
            </a:r>
            <a:r>
              <a:rPr lang="en-US" sz="2400" dirty="0">
                <a:solidFill>
                  <a:srgbClr val="002060"/>
                </a:solidFill>
              </a:rPr>
              <a:t> faint </a:t>
            </a:r>
            <a:r>
              <a:rPr lang="en-US" sz="2400" dirty="0" err="1">
                <a:solidFill>
                  <a:srgbClr val="002060"/>
                </a:solidFill>
              </a:rPr>
              <a:t>o’r</a:t>
            </a:r>
            <a:r>
              <a:rPr lang="en-US" sz="2400" dirty="0">
                <a:solidFill>
                  <a:srgbClr val="002060"/>
                </a:solidFill>
              </a:rPr>
              <a:t> </a:t>
            </a:r>
            <a:r>
              <a:rPr lang="en-US" sz="2400" dirty="0" err="1">
                <a:solidFill>
                  <a:srgbClr val="002060"/>
                </a:solidFill>
              </a:rPr>
              <a:t>gloch</a:t>
            </a:r>
            <a:r>
              <a:rPr lang="en-US" sz="2400" dirty="0">
                <a:solidFill>
                  <a:srgbClr val="002060"/>
                </a:solidFill>
              </a:rPr>
              <a:t> </a:t>
            </a:r>
            <a:r>
              <a:rPr lang="en-US" sz="2400" dirty="0" err="1">
                <a:solidFill>
                  <a:srgbClr val="002060"/>
                </a:solidFill>
              </a:rPr>
              <a:t>ydy</a:t>
            </a:r>
            <a:r>
              <a:rPr lang="en-US" sz="2400" dirty="0">
                <a:solidFill>
                  <a:srgbClr val="002060"/>
                </a:solidFill>
              </a:rPr>
              <a:t> hi </a:t>
            </a:r>
            <a:r>
              <a:rPr lang="en-US" sz="2400" dirty="0" err="1">
                <a:solidFill>
                  <a:srgbClr val="002060"/>
                </a:solidFill>
              </a:rPr>
              <a:t>nawr</a:t>
            </a:r>
            <a:r>
              <a:rPr lang="en-US" sz="2400" dirty="0">
                <a:solidFill>
                  <a:srgbClr val="002060"/>
                </a:solidFill>
              </a:rPr>
              <a:t> </a:t>
            </a:r>
            <a:r>
              <a:rPr lang="en-US" sz="2400" dirty="0" err="1">
                <a:solidFill>
                  <a:srgbClr val="002060"/>
                </a:solidFill>
              </a:rPr>
              <a:t>yn</a:t>
            </a:r>
            <a:r>
              <a:rPr lang="en-US" sz="2400" dirty="0">
                <a:solidFill>
                  <a:srgbClr val="002060"/>
                </a:solidFill>
              </a:rPr>
              <a:t> </a:t>
            </a:r>
            <a:r>
              <a:rPr lang="en-US" sz="2400" dirty="0" err="1">
                <a:solidFill>
                  <a:srgbClr val="002060"/>
                </a:solidFill>
              </a:rPr>
              <a:t>Gymraeg</a:t>
            </a:r>
            <a:r>
              <a:rPr lang="en-US" sz="2400" dirty="0">
                <a:solidFill>
                  <a:srgbClr val="002060"/>
                </a:solidFill>
              </a:rPr>
              <a:t>.</a:t>
            </a:r>
          </a:p>
          <a:p>
            <a:pPr>
              <a:lnSpc>
                <a:spcPct val="150000"/>
              </a:lnSpc>
            </a:pPr>
            <a:r>
              <a:rPr lang="en-US" sz="2400" dirty="0">
                <a:solidFill>
                  <a:srgbClr val="002060"/>
                </a:solidFill>
                <a:ea typeface="Calibri"/>
                <a:cs typeface="Calibri"/>
              </a:rPr>
              <a:t>(</a:t>
            </a:r>
            <a:r>
              <a:rPr lang="en-US" sz="2400" i="1" dirty="0">
                <a:solidFill>
                  <a:srgbClr val="002060"/>
                </a:solidFill>
                <a:ea typeface="Calibri"/>
                <a:cs typeface="Calibri"/>
              </a:rPr>
              <a:t>Say what time it is now in Welsh</a:t>
            </a:r>
            <a:r>
              <a:rPr lang="en-US" sz="2400" dirty="0">
                <a:solidFill>
                  <a:srgbClr val="002060"/>
                </a:solidFill>
                <a:ea typeface="Calibri"/>
                <a:cs typeface="Calibri"/>
              </a:rPr>
              <a:t>).</a:t>
            </a:r>
          </a:p>
          <a:p>
            <a:pPr>
              <a:lnSpc>
                <a:spcPct val="150000"/>
              </a:lnSpc>
            </a:pPr>
            <a:r>
              <a:rPr lang="en-US" sz="2400" dirty="0">
                <a:solidFill>
                  <a:srgbClr val="002060"/>
                </a:solidFill>
              </a:rPr>
              <a:t>3.  </a:t>
            </a:r>
            <a:r>
              <a:rPr lang="en-US" sz="2400" dirty="0" err="1">
                <a:solidFill>
                  <a:srgbClr val="002060"/>
                </a:solidFill>
              </a:rPr>
              <a:t>Ysgrifennwch</a:t>
            </a:r>
            <a:r>
              <a:rPr lang="en-US" sz="2400" dirty="0">
                <a:solidFill>
                  <a:srgbClr val="002060"/>
                </a:solidFill>
              </a:rPr>
              <a:t> 5 </a:t>
            </a:r>
            <a:r>
              <a:rPr lang="en-US" sz="2400" dirty="0" err="1">
                <a:solidFill>
                  <a:srgbClr val="002060"/>
                </a:solidFill>
              </a:rPr>
              <a:t>gair</a:t>
            </a:r>
            <a:r>
              <a:rPr lang="en-US" sz="2400" dirty="0">
                <a:solidFill>
                  <a:srgbClr val="002060"/>
                </a:solidFill>
              </a:rPr>
              <a:t> </a:t>
            </a:r>
            <a:r>
              <a:rPr lang="en-US" sz="2400" dirty="0" err="1">
                <a:solidFill>
                  <a:srgbClr val="002060"/>
                </a:solidFill>
              </a:rPr>
              <a:t>yn</a:t>
            </a:r>
            <a:r>
              <a:rPr lang="en-US" sz="2400" dirty="0">
                <a:solidFill>
                  <a:srgbClr val="002060"/>
                </a:solidFill>
              </a:rPr>
              <a:t> </a:t>
            </a:r>
            <a:r>
              <a:rPr lang="en-US" sz="2400" dirty="0" err="1">
                <a:solidFill>
                  <a:srgbClr val="002060"/>
                </a:solidFill>
              </a:rPr>
              <a:t>dechrau</a:t>
            </a:r>
            <a:r>
              <a:rPr lang="en-US" sz="2400" dirty="0">
                <a:solidFill>
                  <a:srgbClr val="002060"/>
                </a:solidFill>
              </a:rPr>
              <a:t> </a:t>
            </a:r>
            <a:r>
              <a:rPr lang="en-US" sz="2400" dirty="0" err="1">
                <a:solidFill>
                  <a:srgbClr val="002060"/>
                </a:solidFill>
              </a:rPr>
              <a:t>gyda</a:t>
            </a:r>
            <a:r>
              <a:rPr lang="en-US" sz="2400" dirty="0">
                <a:solidFill>
                  <a:srgbClr val="002060"/>
                </a:solidFill>
              </a:rPr>
              <a:t> ‘C.’</a:t>
            </a:r>
          </a:p>
          <a:p>
            <a:pPr>
              <a:lnSpc>
                <a:spcPct val="150000"/>
              </a:lnSpc>
            </a:pPr>
            <a:r>
              <a:rPr lang="en-US" sz="2400" dirty="0">
                <a:solidFill>
                  <a:srgbClr val="002060"/>
                </a:solidFill>
                <a:ea typeface="Calibri" panose="020F0502020204030204"/>
                <a:cs typeface="Calibri" panose="020F0502020204030204"/>
              </a:rPr>
              <a:t>(</a:t>
            </a:r>
            <a:r>
              <a:rPr lang="en-US" sz="2400" i="1" dirty="0">
                <a:solidFill>
                  <a:srgbClr val="002060"/>
                </a:solidFill>
                <a:ea typeface="Calibri" panose="020F0502020204030204"/>
                <a:cs typeface="Calibri" panose="020F0502020204030204"/>
              </a:rPr>
              <a:t>Write 5 words beginning with ‘C</a:t>
            </a:r>
            <a:r>
              <a:rPr lang="en-US" sz="2400" dirty="0">
                <a:solidFill>
                  <a:srgbClr val="002060"/>
                </a:solidFill>
                <a:ea typeface="Calibri" panose="020F0502020204030204"/>
                <a:cs typeface="Calibri" panose="020F0502020204030204"/>
              </a:rPr>
              <a:t>’).</a:t>
            </a:r>
          </a:p>
          <a:p>
            <a:pPr>
              <a:lnSpc>
                <a:spcPct val="150000"/>
              </a:lnSpc>
            </a:pPr>
            <a:endParaRPr lang="en-US" sz="2400" dirty="0">
              <a:solidFill>
                <a:srgbClr val="002060"/>
              </a:solidFill>
              <a:ea typeface="Calibri" panose="020F0502020204030204"/>
              <a:cs typeface="Calibri" panose="020F0502020204030204"/>
            </a:endParaRPr>
          </a:p>
        </p:txBody>
      </p:sp>
      <p:sp>
        <p:nvSpPr>
          <p:cNvPr id="5" name="TextBox 4">
            <a:extLst>
              <a:ext uri="{FF2B5EF4-FFF2-40B4-BE49-F238E27FC236}">
                <a16:creationId xmlns:a16="http://schemas.microsoft.com/office/drawing/2014/main" id="{8D7698DE-2590-784B-D0B6-6CBB2F9F2954}"/>
              </a:ext>
            </a:extLst>
          </p:cNvPr>
          <p:cNvSpPr txBox="1"/>
          <p:nvPr/>
        </p:nvSpPr>
        <p:spPr>
          <a:xfrm>
            <a:off x="6393875" y="1136506"/>
            <a:ext cx="4668981" cy="28050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dirty="0">
                <a:solidFill>
                  <a:srgbClr val="002060"/>
                </a:solidFill>
              </a:rPr>
              <a:t>4.  </a:t>
            </a:r>
            <a:r>
              <a:rPr lang="en-US" sz="2400" dirty="0" err="1">
                <a:solidFill>
                  <a:srgbClr val="002060"/>
                </a:solidFill>
              </a:rPr>
              <a:t>Enwch</a:t>
            </a:r>
            <a:r>
              <a:rPr lang="en-US" sz="2400" dirty="0">
                <a:solidFill>
                  <a:srgbClr val="002060"/>
                </a:solidFill>
              </a:rPr>
              <a:t> y </a:t>
            </a:r>
            <a:r>
              <a:rPr lang="en-US" sz="2400" dirty="0" err="1">
                <a:solidFill>
                  <a:srgbClr val="002060"/>
                </a:solidFill>
              </a:rPr>
              <a:t>tymhorau</a:t>
            </a:r>
            <a:r>
              <a:rPr lang="en-US" sz="2400" dirty="0">
                <a:solidFill>
                  <a:srgbClr val="002060"/>
                </a:solidFill>
              </a:rPr>
              <a:t> </a:t>
            </a:r>
            <a:r>
              <a:rPr lang="en-US" sz="2400" dirty="0" err="1">
                <a:solidFill>
                  <a:srgbClr val="002060"/>
                </a:solidFill>
              </a:rPr>
              <a:t>yn</a:t>
            </a:r>
            <a:r>
              <a:rPr lang="en-US" sz="2400" dirty="0">
                <a:solidFill>
                  <a:srgbClr val="002060"/>
                </a:solidFill>
              </a:rPr>
              <a:t> </a:t>
            </a:r>
            <a:r>
              <a:rPr lang="en-US" sz="2400" dirty="0" err="1">
                <a:solidFill>
                  <a:srgbClr val="002060"/>
                </a:solidFill>
              </a:rPr>
              <a:t>Gymraeg</a:t>
            </a:r>
            <a:r>
              <a:rPr lang="en-US" sz="2400" dirty="0">
                <a:solidFill>
                  <a:srgbClr val="002060"/>
                </a:solidFill>
              </a:rPr>
              <a:t>.</a:t>
            </a:r>
          </a:p>
          <a:p>
            <a:pPr>
              <a:lnSpc>
                <a:spcPct val="150000"/>
              </a:lnSpc>
            </a:pPr>
            <a:r>
              <a:rPr lang="en-US" sz="2400" dirty="0">
                <a:solidFill>
                  <a:srgbClr val="002060"/>
                </a:solidFill>
                <a:ea typeface="Calibri"/>
                <a:cs typeface="Calibri"/>
              </a:rPr>
              <a:t>(</a:t>
            </a:r>
            <a:r>
              <a:rPr lang="en-US" sz="2400" i="1" dirty="0">
                <a:solidFill>
                  <a:srgbClr val="002060"/>
                </a:solidFill>
                <a:ea typeface="Calibri"/>
                <a:cs typeface="Calibri"/>
              </a:rPr>
              <a:t>Name the seasons in Welsh</a:t>
            </a:r>
            <a:r>
              <a:rPr lang="en-US" sz="2400" dirty="0">
                <a:solidFill>
                  <a:srgbClr val="002060"/>
                </a:solidFill>
                <a:ea typeface="Calibri"/>
                <a:cs typeface="Calibri"/>
              </a:rPr>
              <a:t>).</a:t>
            </a:r>
            <a:endParaRPr lang="en-US" dirty="0">
              <a:solidFill>
                <a:srgbClr val="002060"/>
              </a:solidFill>
              <a:ea typeface="Calibri"/>
              <a:cs typeface="Calibri"/>
            </a:endParaRPr>
          </a:p>
          <a:p>
            <a:pPr>
              <a:lnSpc>
                <a:spcPct val="150000"/>
              </a:lnSpc>
            </a:pPr>
            <a:r>
              <a:rPr lang="en-US" sz="2400" dirty="0">
                <a:solidFill>
                  <a:srgbClr val="002060"/>
                </a:solidFill>
              </a:rPr>
              <a:t>5.  </a:t>
            </a:r>
            <a:r>
              <a:rPr lang="en-US" sz="2400" dirty="0" err="1">
                <a:solidFill>
                  <a:srgbClr val="002060"/>
                </a:solidFill>
              </a:rPr>
              <a:t>Ysgrifennwch</a:t>
            </a:r>
            <a:r>
              <a:rPr lang="en-US" sz="2400" dirty="0">
                <a:solidFill>
                  <a:srgbClr val="002060"/>
                </a:solidFill>
              </a:rPr>
              <a:t> 5 </a:t>
            </a:r>
            <a:r>
              <a:rPr lang="en-US" sz="2400" dirty="0" err="1">
                <a:solidFill>
                  <a:srgbClr val="002060"/>
                </a:solidFill>
              </a:rPr>
              <a:t>gorchymyn</a:t>
            </a:r>
            <a:r>
              <a:rPr lang="en-US" sz="2400" dirty="0">
                <a:solidFill>
                  <a:srgbClr val="002060"/>
                </a:solidFill>
              </a:rPr>
              <a:t> </a:t>
            </a:r>
            <a:r>
              <a:rPr lang="en-US" sz="2400" dirty="0" err="1">
                <a:solidFill>
                  <a:srgbClr val="002060"/>
                </a:solidFill>
              </a:rPr>
              <a:t>yn</a:t>
            </a:r>
            <a:r>
              <a:rPr lang="en-US" sz="2400" dirty="0">
                <a:solidFill>
                  <a:srgbClr val="002060"/>
                </a:solidFill>
              </a:rPr>
              <a:t> </a:t>
            </a:r>
            <a:r>
              <a:rPr lang="en-US" sz="2400" dirty="0" err="1">
                <a:solidFill>
                  <a:srgbClr val="002060"/>
                </a:solidFill>
              </a:rPr>
              <a:t>Gymraeg</a:t>
            </a:r>
            <a:r>
              <a:rPr lang="en-US" sz="2400" dirty="0">
                <a:solidFill>
                  <a:srgbClr val="002060"/>
                </a:solidFill>
              </a:rPr>
              <a:t>.</a:t>
            </a:r>
          </a:p>
          <a:p>
            <a:pPr>
              <a:lnSpc>
                <a:spcPct val="150000"/>
              </a:lnSpc>
            </a:pPr>
            <a:r>
              <a:rPr lang="en-US" sz="2400" dirty="0">
                <a:solidFill>
                  <a:srgbClr val="002060"/>
                </a:solidFill>
              </a:rPr>
              <a:t>(</a:t>
            </a:r>
            <a:r>
              <a:rPr lang="en-US" sz="2400" i="1" dirty="0">
                <a:solidFill>
                  <a:srgbClr val="002060"/>
                </a:solidFill>
              </a:rPr>
              <a:t>Write 5 commands in Welsh</a:t>
            </a:r>
            <a:r>
              <a:rPr lang="en-US" sz="2400" dirty="0">
                <a:solidFill>
                  <a:srgbClr val="002060"/>
                </a:solidFill>
              </a:rPr>
              <a:t>). </a:t>
            </a:r>
            <a:endParaRPr lang="en-US" sz="2400" dirty="0">
              <a:solidFill>
                <a:srgbClr val="002060"/>
              </a:solidFill>
              <a:ea typeface="Calibri" panose="020F0502020204030204"/>
              <a:cs typeface="Calibri" panose="020F0502020204030204"/>
            </a:endParaRPr>
          </a:p>
        </p:txBody>
      </p:sp>
      <p:pic>
        <p:nvPicPr>
          <p:cNvPr id="6" name="Picture 5" descr="Brain Brainstorming Character · Free vector graphic on Pixabay">
            <a:extLst>
              <a:ext uri="{FF2B5EF4-FFF2-40B4-BE49-F238E27FC236}">
                <a16:creationId xmlns:a16="http://schemas.microsoft.com/office/drawing/2014/main" id="{7E76F911-DE2C-7AA9-0224-CF5E8AC2CCEF}"/>
              </a:ext>
            </a:extLst>
          </p:cNvPr>
          <p:cNvPicPr>
            <a:picLocks noChangeAspect="1"/>
          </p:cNvPicPr>
          <p:nvPr/>
        </p:nvPicPr>
        <p:blipFill>
          <a:blip r:embed="rId2"/>
          <a:stretch>
            <a:fillRect/>
          </a:stretch>
        </p:blipFill>
        <p:spPr>
          <a:xfrm>
            <a:off x="9947564" y="4990031"/>
            <a:ext cx="1856509" cy="1643901"/>
          </a:xfrm>
          <a:prstGeom prst="rect">
            <a:avLst/>
          </a:prstGeom>
        </p:spPr>
      </p:pic>
    </p:spTree>
    <p:extLst>
      <p:ext uri="{BB962C8B-B14F-4D97-AF65-F5344CB8AC3E}">
        <p14:creationId xmlns:p14="http://schemas.microsoft.com/office/powerpoint/2010/main" val="12618210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606F2825-0462-4BD8-92E1-5743F7945CD9}"/>
              </a:ext>
            </a:extLst>
          </p:cNvPr>
          <p:cNvSpPr>
            <a:spLocks noGrp="1"/>
          </p:cNvSpPr>
          <p:nvPr>
            <p:ph type="ctrTitle"/>
          </p:nvPr>
        </p:nvSpPr>
        <p:spPr>
          <a:xfrm>
            <a:off x="1971675" y="476250"/>
            <a:ext cx="8428038" cy="763588"/>
          </a:xfrm>
        </p:spPr>
        <p:txBody>
          <a:bodyPr>
            <a:normAutofit fontScale="90000"/>
          </a:bodyPr>
          <a:lstStyle/>
          <a:p>
            <a:pPr algn="ctr"/>
            <a:r>
              <a:rPr lang="en-GB" altLang="es-ES" dirty="0" err="1"/>
              <a:t>Ymarfer</a:t>
            </a:r>
            <a:r>
              <a:rPr lang="en-GB" altLang="es-ES" dirty="0"/>
              <a:t> </a:t>
            </a:r>
            <a:r>
              <a:rPr lang="en-GB" altLang="es-ES" dirty="0" err="1"/>
              <a:t>copïo</a:t>
            </a:r>
            <a:endParaRPr lang="en-GB" altLang="es-ES" dirty="0"/>
          </a:p>
        </p:txBody>
      </p:sp>
      <p:sp>
        <p:nvSpPr>
          <p:cNvPr id="3" name="Subtitle 2">
            <a:extLst>
              <a:ext uri="{FF2B5EF4-FFF2-40B4-BE49-F238E27FC236}">
                <a16:creationId xmlns:a16="http://schemas.microsoft.com/office/drawing/2014/main" id="{C59E4F01-4AB0-4ECF-9D52-A581A332DD02}"/>
              </a:ext>
            </a:extLst>
          </p:cNvPr>
          <p:cNvSpPr>
            <a:spLocks noGrp="1"/>
          </p:cNvSpPr>
          <p:nvPr>
            <p:ph type="subTitle" idx="1"/>
          </p:nvPr>
        </p:nvSpPr>
        <p:spPr>
          <a:xfrm>
            <a:off x="374073" y="1633164"/>
            <a:ext cx="10865224" cy="4145335"/>
          </a:xfrm>
        </p:spPr>
        <p:txBody>
          <a:bodyPr>
            <a:normAutofit fontScale="92500" lnSpcReduction="10000"/>
          </a:bodyPr>
          <a:lstStyle/>
          <a:p>
            <a:pPr algn="l">
              <a:defRPr/>
            </a:pPr>
            <a:r>
              <a:rPr lang="en-US" sz="2600" dirty="0" err="1"/>
              <a:t>Gwrandewch</a:t>
            </a:r>
            <a:r>
              <a:rPr lang="en-US" sz="2600" dirty="0"/>
              <a:t> a </a:t>
            </a:r>
            <a:r>
              <a:rPr lang="en-US" sz="2600" dirty="0" err="1"/>
              <a:t>darllenwch</a:t>
            </a:r>
            <a:r>
              <a:rPr lang="en-US" sz="2600" dirty="0"/>
              <a:t> y </a:t>
            </a:r>
            <a:r>
              <a:rPr lang="en-US" sz="2600" dirty="0" err="1"/>
              <a:t>frawddeg</a:t>
            </a:r>
            <a:r>
              <a:rPr lang="en-US" sz="2600" dirty="0"/>
              <a:t> </a:t>
            </a:r>
            <a:r>
              <a:rPr lang="en-US" sz="2600" dirty="0" err="1"/>
              <a:t>ganlynol</a:t>
            </a:r>
            <a:r>
              <a:rPr lang="en-US" sz="2600" dirty="0"/>
              <a:t>.</a:t>
            </a:r>
          </a:p>
          <a:p>
            <a:pPr algn="l">
              <a:defRPr/>
            </a:pPr>
            <a:r>
              <a:rPr lang="en-US" sz="2600" i="1" dirty="0"/>
              <a:t>Listen to and read the following sentence.</a:t>
            </a:r>
          </a:p>
          <a:p>
            <a:pPr algn="l">
              <a:defRPr/>
            </a:pPr>
            <a:endParaRPr lang="en-GB" sz="2600" dirty="0"/>
          </a:p>
          <a:p>
            <a:pPr algn="l">
              <a:defRPr/>
            </a:pPr>
            <a:r>
              <a:rPr lang="en-GB" sz="2600" dirty="0" err="1"/>
              <a:t>Bydd</a:t>
            </a:r>
            <a:r>
              <a:rPr lang="en-GB" sz="2600" dirty="0"/>
              <a:t> </a:t>
            </a:r>
            <a:r>
              <a:rPr lang="en-GB" sz="2600" dirty="0" err="1"/>
              <a:t>yn</a:t>
            </a:r>
            <a:r>
              <a:rPr lang="en-GB" sz="2600" dirty="0"/>
              <a:t> </a:t>
            </a:r>
            <a:r>
              <a:rPr lang="en-GB" sz="2600" dirty="0" err="1"/>
              <a:t>diflannu</a:t>
            </a:r>
            <a:r>
              <a:rPr lang="en-GB" sz="2600" dirty="0"/>
              <a:t> </a:t>
            </a:r>
            <a:r>
              <a:rPr lang="en-GB" sz="2600" dirty="0" err="1"/>
              <a:t>mewn</a:t>
            </a:r>
            <a:r>
              <a:rPr lang="en-GB" sz="2600" dirty="0"/>
              <a:t> 20 </a:t>
            </a:r>
            <a:r>
              <a:rPr lang="en-GB" sz="2600" dirty="0" err="1"/>
              <a:t>eiliad</a:t>
            </a:r>
            <a:r>
              <a:rPr lang="en-GB" sz="2600" dirty="0"/>
              <a:t>.</a:t>
            </a:r>
          </a:p>
          <a:p>
            <a:pPr algn="l">
              <a:defRPr/>
            </a:pPr>
            <a:r>
              <a:rPr lang="en-GB" sz="2600" i="1" dirty="0"/>
              <a:t>It will disappear in 20 seconds.</a:t>
            </a:r>
          </a:p>
          <a:p>
            <a:pPr algn="l">
              <a:defRPr/>
            </a:pPr>
            <a:endParaRPr lang="en-GB" sz="2600" dirty="0"/>
          </a:p>
          <a:p>
            <a:pPr algn="l">
              <a:defRPr/>
            </a:pPr>
            <a:r>
              <a:rPr lang="en-GB" sz="2600" b="1" u="sng" dirty="0" err="1"/>
              <a:t>Unwaith</a:t>
            </a:r>
            <a:r>
              <a:rPr lang="en-GB" sz="2600" b="1" u="sng" dirty="0"/>
              <a:t> </a:t>
            </a:r>
            <a:r>
              <a:rPr lang="en-GB" sz="2600" b="1" u="sng" dirty="0" err="1"/>
              <a:t>i’r</a:t>
            </a:r>
            <a:r>
              <a:rPr lang="en-GB" sz="2600" b="1" u="sng" dirty="0"/>
              <a:t> </a:t>
            </a:r>
            <a:r>
              <a:rPr lang="en-GB" sz="2600" b="1" u="sng" dirty="0" err="1"/>
              <a:t>frawddeg</a:t>
            </a:r>
            <a:r>
              <a:rPr lang="en-GB" sz="2600" b="1" u="sng" dirty="0"/>
              <a:t> </a:t>
            </a:r>
            <a:r>
              <a:rPr lang="en-GB" sz="2600" b="1" u="sng" dirty="0" err="1"/>
              <a:t>ddiflannu</a:t>
            </a:r>
            <a:r>
              <a:rPr lang="en-GB" sz="2600" dirty="0"/>
              <a:t>, </a:t>
            </a:r>
            <a:r>
              <a:rPr lang="en-GB" sz="2600" dirty="0" err="1"/>
              <a:t>ysgrifennwch</a:t>
            </a:r>
            <a:r>
              <a:rPr lang="en-GB" sz="2600" dirty="0"/>
              <a:t> hi </a:t>
            </a:r>
            <a:r>
              <a:rPr lang="en-GB" sz="2600" dirty="0" err="1"/>
              <a:t>ar</a:t>
            </a:r>
            <a:r>
              <a:rPr lang="en-GB" sz="2600" dirty="0"/>
              <a:t> </a:t>
            </a:r>
            <a:r>
              <a:rPr lang="en-GB" sz="2600" dirty="0" err="1"/>
              <a:t>eich</a:t>
            </a:r>
            <a:r>
              <a:rPr lang="en-GB" sz="2600" dirty="0"/>
              <a:t> </a:t>
            </a:r>
            <a:r>
              <a:rPr lang="en-GB" sz="2600" dirty="0" err="1"/>
              <a:t>bwrdd</a:t>
            </a:r>
            <a:r>
              <a:rPr lang="en-GB" sz="2600" dirty="0"/>
              <a:t> </a:t>
            </a:r>
            <a:r>
              <a:rPr lang="en-GB" sz="2600" dirty="0" err="1"/>
              <a:t>gwyn</a:t>
            </a:r>
            <a:r>
              <a:rPr lang="en-GB" sz="2600" dirty="0"/>
              <a:t> </a:t>
            </a:r>
            <a:r>
              <a:rPr lang="en-GB" sz="2600" dirty="0" err="1"/>
              <a:t>bach</a:t>
            </a:r>
            <a:r>
              <a:rPr lang="en-GB" sz="2600" dirty="0"/>
              <a:t> </a:t>
            </a:r>
            <a:r>
              <a:rPr lang="en-GB" sz="2600" dirty="0" err="1"/>
              <a:t>cyn</a:t>
            </a:r>
            <a:r>
              <a:rPr lang="en-GB" sz="2600" dirty="0"/>
              <a:t> </a:t>
            </a:r>
            <a:r>
              <a:rPr lang="en-GB" sz="2600" dirty="0" err="1"/>
              <a:t>i’r</a:t>
            </a:r>
            <a:r>
              <a:rPr lang="en-GB" sz="2600" dirty="0"/>
              <a:t> </a:t>
            </a:r>
            <a:r>
              <a:rPr lang="en-GB" sz="2600" dirty="0" err="1"/>
              <a:t>broga</a:t>
            </a:r>
            <a:r>
              <a:rPr lang="en-GB" sz="2600" dirty="0"/>
              <a:t> </a:t>
            </a:r>
            <a:r>
              <a:rPr lang="en-GB" sz="2600" dirty="0" err="1"/>
              <a:t>gyrraedd</a:t>
            </a:r>
            <a:r>
              <a:rPr lang="en-GB" sz="2600" dirty="0"/>
              <a:t> yr </a:t>
            </a:r>
            <a:r>
              <a:rPr lang="en-GB" sz="2600" dirty="0" err="1"/>
              <a:t>ochr</a:t>
            </a:r>
            <a:r>
              <a:rPr lang="en-GB" sz="2600" dirty="0"/>
              <a:t> </a:t>
            </a:r>
            <a:r>
              <a:rPr lang="en-GB" sz="2600" dirty="0" err="1"/>
              <a:t>arall</a:t>
            </a:r>
            <a:r>
              <a:rPr lang="en-GB" sz="2600" dirty="0"/>
              <a:t>. </a:t>
            </a:r>
          </a:p>
          <a:p>
            <a:pPr algn="l">
              <a:defRPr/>
            </a:pPr>
            <a:r>
              <a:rPr lang="en-GB" sz="2600" b="1" i="1" u="sng" dirty="0">
                <a:effectLst>
                  <a:outerShdw blurRad="38100" dist="38100" dir="2700000" algn="tl">
                    <a:srgbClr val="000000">
                      <a:alpha val="43137"/>
                    </a:srgbClr>
                  </a:outerShdw>
                </a:effectLst>
              </a:rPr>
              <a:t>Once it has disappeared </a:t>
            </a:r>
            <a:r>
              <a:rPr lang="en-GB" sz="2600" i="1" dirty="0"/>
              <a:t>write it down on your mini whiteboard before the frog reaches the other side.</a:t>
            </a:r>
          </a:p>
          <a:p>
            <a:pPr algn="l">
              <a:defRPr/>
            </a:pPr>
            <a:endParaRPr lang="en-GB" sz="2600" dirty="0">
              <a:solidFill>
                <a:schemeClr val="accent6">
                  <a:lumMod val="50000"/>
                </a:schemeClr>
              </a:solidFill>
            </a:endParaRPr>
          </a:p>
          <a:p>
            <a:pPr algn="l">
              <a:defRPr/>
            </a:pPr>
            <a:endParaRPr lang="en-GB" dirty="0">
              <a:solidFill>
                <a:schemeClr val="accent6">
                  <a:lumMod val="50000"/>
                </a:schemeClr>
              </a:solidFill>
              <a:latin typeface="+mj-lt"/>
            </a:endParaRPr>
          </a:p>
          <a:p>
            <a:pPr algn="l">
              <a:defRPr/>
            </a:pPr>
            <a:endParaRPr lang="en-GB" dirty="0">
              <a:solidFill>
                <a:schemeClr val="accent6">
                  <a:lumMod val="50000"/>
                </a:schemeClr>
              </a:solidFill>
              <a:latin typeface="+mj-lt"/>
            </a:endParaRPr>
          </a:p>
          <a:p>
            <a:pPr algn="l">
              <a:defRPr/>
            </a:pPr>
            <a:endParaRPr lang="en-GB" dirty="0">
              <a:solidFill>
                <a:schemeClr val="accent6">
                  <a:lumMod val="50000"/>
                </a:schemeClr>
              </a:solidFill>
              <a:latin typeface="+mj-lt"/>
            </a:endParaRPr>
          </a:p>
        </p:txBody>
      </p:sp>
      <p:pic>
        <p:nvPicPr>
          <p:cNvPr id="5122" name="Picture 2" descr="Cartoon Frog Images, Stock Photos &amp;amp; Vectors | Shutterstock">
            <a:extLst>
              <a:ext uri="{FF2B5EF4-FFF2-40B4-BE49-F238E27FC236}">
                <a16:creationId xmlns:a16="http://schemas.microsoft.com/office/drawing/2014/main" id="{5F44643A-5B28-7848-BCBC-8BA9316032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087" t="11061" r="7121" b="16964"/>
          <a:stretch/>
        </p:blipFill>
        <p:spPr bwMode="auto">
          <a:xfrm>
            <a:off x="8803341" y="869576"/>
            <a:ext cx="2832848" cy="255942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1ACB30A6-17A3-9C0F-025F-A92EF23046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4267D-53CD-401C-AB76-5355A19A36D6}"/>
              </a:ext>
            </a:extLst>
          </p:cNvPr>
          <p:cNvSpPr>
            <a:spLocks noGrp="1"/>
          </p:cNvSpPr>
          <p:nvPr>
            <p:ph type="ctrTitle"/>
          </p:nvPr>
        </p:nvSpPr>
        <p:spPr>
          <a:xfrm>
            <a:off x="1130968" y="1340769"/>
            <a:ext cx="10539663" cy="2300957"/>
          </a:xfrm>
        </p:spPr>
        <p:txBody>
          <a:bodyPr>
            <a:normAutofit/>
          </a:bodyPr>
          <a:lstStyle/>
          <a:p>
            <a:pPr>
              <a:defRPr/>
            </a:pPr>
            <a:r>
              <a:rPr lang="fr-FR" b="1" dirty="0"/>
              <a:t>1. </a:t>
            </a:r>
            <a:r>
              <a:rPr lang="fr-FR" b="1" dirty="0" err="1"/>
              <a:t>Prynhawn</a:t>
            </a:r>
            <a:r>
              <a:rPr lang="fr-FR" b="1" dirty="0"/>
              <a:t> da.  Sut </a:t>
            </a:r>
            <a:r>
              <a:rPr lang="fr-FR" b="1" dirty="0" err="1"/>
              <a:t>wyt</a:t>
            </a:r>
            <a:r>
              <a:rPr lang="fr-FR" b="1" dirty="0"/>
              <a:t> ti </a:t>
            </a:r>
            <a:r>
              <a:rPr lang="fr-FR" b="1" dirty="0" err="1"/>
              <a:t>heddiw</a:t>
            </a:r>
            <a:r>
              <a:rPr lang="fr-FR" b="1" dirty="0"/>
              <a:t>?</a:t>
            </a:r>
          </a:p>
        </p:txBody>
      </p:sp>
      <p:pic>
        <p:nvPicPr>
          <p:cNvPr id="5" name="Picture 4" descr="Frog Amphibian Education · Free image on Pixabay">
            <a:extLst>
              <a:ext uri="{FF2B5EF4-FFF2-40B4-BE49-F238E27FC236}">
                <a16:creationId xmlns:a16="http://schemas.microsoft.com/office/drawing/2014/main" id="{1BC688C1-1519-4041-A160-1882E2274EB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03389" y="3644901"/>
            <a:ext cx="1316037"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EF3F73ED-DF49-44B9-B0CC-93AA8FDCFA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spTree>
    <p:extLst>
      <p:ext uri="{BB962C8B-B14F-4D97-AF65-F5344CB8AC3E}">
        <p14:creationId xmlns:p14="http://schemas.microsoft.com/office/powerpoint/2010/main" val="28419552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xit" presetSubtype="0" fill="hold" grpId="0" nodeType="afterEffect">
                                  <p:stCondLst>
                                    <p:cond delay="15000"/>
                                  </p:stCondLst>
                                  <p:childTnLst>
                                    <p:set>
                                      <p:cBhvr>
                                        <p:cTn id="6" dur="1" fill="hold">
                                          <p:stCondLst>
                                            <p:cond delay="0"/>
                                          </p:stCondLst>
                                        </p:cTn>
                                        <p:tgtEl>
                                          <p:spTgt spid="2"/>
                                        </p:tgtEl>
                                        <p:attrNameLst>
                                          <p:attrName>style.visibility</p:attrName>
                                        </p:attrNameLst>
                                      </p:cBhvr>
                                      <p:to>
                                        <p:strVal val="hidden"/>
                                      </p:to>
                                    </p:set>
                                  </p:childTnLst>
                                </p:cTn>
                              </p:par>
                              <p:par>
                                <p:cTn id="7" presetID="63" presetClass="path" presetSubtype="0" accel="50000" decel="50000" fill="hold" nodeType="withEffect">
                                  <p:stCondLst>
                                    <p:cond delay="15000"/>
                                  </p:stCondLst>
                                  <p:childTnLst>
                                    <p:animMotion origin="layout" path="M -3.05556E-6 4.07407E-6 L 0.84549 0.00926 " pathEditMode="relative" rAng="0" ptsTypes="AA">
                                      <p:cBhvr>
                                        <p:cTn id="8" dur="25000" fill="hold"/>
                                        <p:tgtEl>
                                          <p:spTgt spid="5"/>
                                        </p:tgtEl>
                                        <p:attrNameLst>
                                          <p:attrName>ppt_x</p:attrName>
                                          <p:attrName>ppt_y</p:attrName>
                                        </p:attrNameLst>
                                      </p:cBhvr>
                                      <p:rCtr x="42274" y="46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268F7-0DBD-4C0D-B325-A231E7FF7637}"/>
              </a:ext>
            </a:extLst>
          </p:cNvPr>
          <p:cNvSpPr>
            <a:spLocks noGrp="1"/>
          </p:cNvSpPr>
          <p:nvPr>
            <p:ph type="ctrTitle"/>
          </p:nvPr>
        </p:nvSpPr>
        <p:spPr>
          <a:xfrm>
            <a:off x="864973" y="2085975"/>
            <a:ext cx="9502990" cy="763588"/>
          </a:xfrm>
        </p:spPr>
        <p:txBody>
          <a:bodyPr>
            <a:normAutofit fontScale="90000"/>
          </a:bodyPr>
          <a:lstStyle/>
          <a:p>
            <a:r>
              <a:rPr lang="fr-FR" altLang="es-ES" b="1" dirty="0"/>
              <a:t>2. </a:t>
            </a:r>
            <a:r>
              <a:rPr lang="es-ES_tradnl" altLang="es-ES" b="1" dirty="0" err="1"/>
              <a:t>Wyt</a:t>
            </a:r>
            <a:r>
              <a:rPr lang="es-ES_tradnl" altLang="es-ES" b="1" dirty="0"/>
              <a:t> </a:t>
            </a:r>
            <a:r>
              <a:rPr lang="es-ES_tradnl" altLang="es-ES" b="1" dirty="0" err="1"/>
              <a:t>ti’n</a:t>
            </a:r>
            <a:r>
              <a:rPr lang="es-ES_tradnl" altLang="es-ES" b="1" dirty="0"/>
              <a:t> </a:t>
            </a:r>
            <a:r>
              <a:rPr lang="es-ES_tradnl" altLang="es-ES" b="1" dirty="0" err="1"/>
              <a:t>hoffi</a:t>
            </a:r>
            <a:r>
              <a:rPr lang="es-ES_tradnl" altLang="es-ES" b="1" dirty="0"/>
              <a:t> </a:t>
            </a:r>
            <a:r>
              <a:rPr lang="es-ES_tradnl" altLang="es-ES" b="1" dirty="0" err="1"/>
              <a:t>chwaraeon</a:t>
            </a:r>
            <a:r>
              <a:rPr lang="es-ES_tradnl" altLang="es-ES" b="1" dirty="0"/>
              <a:t>?</a:t>
            </a:r>
            <a:endParaRPr lang="fr-FR" altLang="es-ES" b="1" dirty="0"/>
          </a:p>
        </p:txBody>
      </p:sp>
      <p:pic>
        <p:nvPicPr>
          <p:cNvPr id="5" name="Picture 4" descr="Frog Amphibian Education · Free image on Pixabay">
            <a:extLst>
              <a:ext uri="{FF2B5EF4-FFF2-40B4-BE49-F238E27FC236}">
                <a16:creationId xmlns:a16="http://schemas.microsoft.com/office/drawing/2014/main" id="{C44FFD9F-F8C2-45C2-9DD2-78CCA044D6C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24000" y="3317876"/>
            <a:ext cx="1316038"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446A3B33-5750-C5A6-B542-57F43EEF9E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xit" presetSubtype="0" fill="hold" grpId="0" nodeType="afterEffect">
                                  <p:stCondLst>
                                    <p:cond delay="15000"/>
                                  </p:stCondLst>
                                  <p:childTnLst>
                                    <p:set>
                                      <p:cBhvr>
                                        <p:cTn id="6" dur="1" fill="hold">
                                          <p:stCondLst>
                                            <p:cond delay="0"/>
                                          </p:stCondLst>
                                        </p:cTn>
                                        <p:tgtEl>
                                          <p:spTgt spid="2"/>
                                        </p:tgtEl>
                                        <p:attrNameLst>
                                          <p:attrName>style.visibility</p:attrName>
                                        </p:attrNameLst>
                                      </p:cBhvr>
                                      <p:to>
                                        <p:strVal val="hidden"/>
                                      </p:to>
                                    </p:set>
                                  </p:childTnLst>
                                </p:cTn>
                              </p:par>
                              <p:par>
                                <p:cTn id="7" presetID="63" presetClass="path" presetSubtype="0" accel="50000" decel="50000" fill="hold" nodeType="withEffect">
                                  <p:stCondLst>
                                    <p:cond delay="15000"/>
                                  </p:stCondLst>
                                  <p:childTnLst>
                                    <p:animMotion origin="layout" path="M 5E-6 -7.40741E-7 L 0.84549 0.00926 " pathEditMode="relative" rAng="0" ptsTypes="AA">
                                      <p:cBhvr>
                                        <p:cTn id="8" dur="25000" fill="hold"/>
                                        <p:tgtEl>
                                          <p:spTgt spid="5"/>
                                        </p:tgtEl>
                                        <p:attrNameLst>
                                          <p:attrName>ppt_x</p:attrName>
                                          <p:attrName>ppt_y</p:attrName>
                                        </p:attrNameLst>
                                      </p:cBhvr>
                                      <p:rCtr x="42274" y="46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3CC38-CCBF-4373-8A1D-0E05FFC68787}"/>
              </a:ext>
            </a:extLst>
          </p:cNvPr>
          <p:cNvSpPr>
            <a:spLocks noGrp="1"/>
          </p:cNvSpPr>
          <p:nvPr>
            <p:ph type="ctrTitle"/>
          </p:nvPr>
        </p:nvSpPr>
        <p:spPr>
          <a:xfrm>
            <a:off x="1939925" y="2085975"/>
            <a:ext cx="8428038" cy="763588"/>
          </a:xfrm>
        </p:spPr>
        <p:txBody>
          <a:bodyPr>
            <a:normAutofit fontScale="90000"/>
          </a:bodyPr>
          <a:lstStyle/>
          <a:p>
            <a:pPr algn="ctr"/>
            <a:r>
              <a:rPr lang="fr-FR" altLang="es-ES" b="1" dirty="0"/>
              <a:t>3. </a:t>
            </a:r>
            <a:r>
              <a:rPr lang="es-ES_tradnl" altLang="es-ES" b="1" dirty="0" err="1"/>
              <a:t>Dyma</a:t>
            </a:r>
            <a:r>
              <a:rPr lang="es-ES_tradnl" altLang="es-ES" b="1" dirty="0"/>
              <a:t> </a:t>
            </a:r>
            <a:r>
              <a:rPr lang="es-ES_tradnl" altLang="es-ES" b="1" dirty="0" err="1"/>
              <a:t>Rhys</a:t>
            </a:r>
            <a:r>
              <a:rPr lang="es-ES_tradnl" altLang="es-ES" b="1" dirty="0"/>
              <a:t>.  </a:t>
            </a:r>
            <a:r>
              <a:rPr lang="es-ES_tradnl" altLang="es-ES" b="1" dirty="0" err="1"/>
              <a:t>Mae</a:t>
            </a:r>
            <a:r>
              <a:rPr lang="es-ES_tradnl" altLang="es-ES" b="1" dirty="0"/>
              <a:t> </a:t>
            </a:r>
            <a:r>
              <a:rPr lang="es-ES_tradnl" altLang="es-ES" b="1" dirty="0" err="1"/>
              <a:t>e’n</a:t>
            </a:r>
            <a:r>
              <a:rPr lang="es-ES_tradnl" altLang="es-ES" b="1" dirty="0"/>
              <a:t> </a:t>
            </a:r>
            <a:r>
              <a:rPr lang="es-ES_tradnl" altLang="es-ES" b="1" dirty="0" err="1"/>
              <a:t>gweithio</a:t>
            </a:r>
            <a:r>
              <a:rPr lang="es-ES_tradnl" altLang="es-ES" b="1" dirty="0"/>
              <a:t> </a:t>
            </a:r>
            <a:r>
              <a:rPr lang="es-ES_tradnl" altLang="es-ES" b="1" dirty="0" err="1"/>
              <a:t>yn</a:t>
            </a:r>
            <a:r>
              <a:rPr lang="es-ES_tradnl" altLang="es-ES" b="1" dirty="0"/>
              <a:t> </a:t>
            </a:r>
            <a:r>
              <a:rPr lang="es-ES_tradnl" altLang="es-ES" b="1" dirty="0" err="1"/>
              <a:t>Ysgol</a:t>
            </a:r>
            <a:r>
              <a:rPr lang="es-ES_tradnl" altLang="es-ES" b="1" dirty="0"/>
              <a:t> </a:t>
            </a:r>
            <a:r>
              <a:rPr lang="es-ES_tradnl" altLang="es-ES" b="1" dirty="0" err="1"/>
              <a:t>Golwg</a:t>
            </a:r>
            <a:r>
              <a:rPr lang="es-ES_tradnl" altLang="es-ES" b="1" dirty="0"/>
              <a:t> y </a:t>
            </a:r>
            <a:r>
              <a:rPr lang="es-ES_tradnl" altLang="es-ES" b="1" dirty="0" err="1"/>
              <a:t>Môr</a:t>
            </a:r>
            <a:r>
              <a:rPr lang="es-ES_tradnl" altLang="es-ES" b="1" dirty="0"/>
              <a:t>.</a:t>
            </a:r>
          </a:p>
        </p:txBody>
      </p:sp>
      <p:pic>
        <p:nvPicPr>
          <p:cNvPr id="5" name="Picture 4" descr="Frog Amphibian Education · Free image on Pixabay">
            <a:extLst>
              <a:ext uri="{FF2B5EF4-FFF2-40B4-BE49-F238E27FC236}">
                <a16:creationId xmlns:a16="http://schemas.microsoft.com/office/drawing/2014/main" id="{9D380A41-EF57-47F7-8021-B9027EA48D8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31950" y="3317876"/>
            <a:ext cx="1316038"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E9CFCA7A-B0E5-A334-B12A-FE52CBD5D9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xit" presetSubtype="0" fill="hold" grpId="0" nodeType="afterEffect">
                                  <p:stCondLst>
                                    <p:cond delay="15000"/>
                                  </p:stCondLst>
                                  <p:childTnLst>
                                    <p:set>
                                      <p:cBhvr>
                                        <p:cTn id="6" dur="1" fill="hold">
                                          <p:stCondLst>
                                            <p:cond delay="0"/>
                                          </p:stCondLst>
                                        </p:cTn>
                                        <p:tgtEl>
                                          <p:spTgt spid="2"/>
                                        </p:tgtEl>
                                        <p:attrNameLst>
                                          <p:attrName>style.visibility</p:attrName>
                                        </p:attrNameLst>
                                      </p:cBhvr>
                                      <p:to>
                                        <p:strVal val="hidden"/>
                                      </p:to>
                                    </p:set>
                                  </p:childTnLst>
                                </p:cTn>
                              </p:par>
                              <p:par>
                                <p:cTn id="7" presetID="63" presetClass="path" presetSubtype="0" accel="50000" decel="50000" fill="hold" nodeType="withEffect">
                                  <p:stCondLst>
                                    <p:cond delay="15000"/>
                                  </p:stCondLst>
                                  <p:childTnLst>
                                    <p:animMotion origin="layout" path="M -5.55556E-7 -7.40741E-7 L 0.84549 0.00926 " pathEditMode="relative" rAng="0" ptsTypes="AA">
                                      <p:cBhvr>
                                        <p:cTn id="8" dur="25000" fill="hold"/>
                                        <p:tgtEl>
                                          <p:spTgt spid="5"/>
                                        </p:tgtEl>
                                        <p:attrNameLst>
                                          <p:attrName>ppt_x</p:attrName>
                                          <p:attrName>ppt_y</p:attrName>
                                        </p:attrNameLst>
                                      </p:cBhvr>
                                      <p:rCtr x="42274" y="46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40EC-B86E-4F4C-9C6F-9144A3E05AE3}"/>
              </a:ext>
            </a:extLst>
          </p:cNvPr>
          <p:cNvSpPr>
            <a:spLocks noGrp="1"/>
          </p:cNvSpPr>
          <p:nvPr>
            <p:ph type="ctrTitle"/>
          </p:nvPr>
        </p:nvSpPr>
        <p:spPr>
          <a:xfrm>
            <a:off x="494270" y="1816443"/>
            <a:ext cx="10911015" cy="1618907"/>
          </a:xfrm>
        </p:spPr>
        <p:txBody>
          <a:bodyPr>
            <a:normAutofit fontScale="90000"/>
          </a:bodyPr>
          <a:lstStyle/>
          <a:p>
            <a:pPr>
              <a:defRPr/>
            </a:pPr>
            <a:r>
              <a:rPr lang="fr-FR" b="1" dirty="0"/>
              <a:t>4. </a:t>
            </a:r>
            <a:r>
              <a:rPr lang="en-GB" b="1" dirty="0"/>
              <a:t>Ble </a:t>
            </a:r>
            <a:r>
              <a:rPr lang="en-GB" b="1" dirty="0" err="1"/>
              <a:t>wyt</a:t>
            </a:r>
            <a:r>
              <a:rPr lang="en-GB" b="1" dirty="0"/>
              <a:t> </a:t>
            </a:r>
            <a:r>
              <a:rPr lang="en-GB" b="1" dirty="0" err="1"/>
              <a:t>ti’n</a:t>
            </a:r>
            <a:r>
              <a:rPr lang="en-GB" b="1" dirty="0"/>
              <a:t> </a:t>
            </a:r>
            <a:r>
              <a:rPr lang="en-GB" b="1" dirty="0" err="1"/>
              <a:t>byw</a:t>
            </a:r>
            <a:r>
              <a:rPr lang="en-GB" b="1" dirty="0"/>
              <a:t> a </a:t>
            </a:r>
            <a:r>
              <a:rPr lang="en-GB" b="1" dirty="0" err="1"/>
              <a:t>ble</a:t>
            </a:r>
            <a:r>
              <a:rPr lang="en-GB" b="1" dirty="0"/>
              <a:t> </a:t>
            </a:r>
            <a:r>
              <a:rPr lang="en-GB" b="1" dirty="0" err="1"/>
              <a:t>wyt</a:t>
            </a:r>
            <a:r>
              <a:rPr lang="en-GB" b="1" dirty="0"/>
              <a:t> </a:t>
            </a:r>
            <a:r>
              <a:rPr lang="en-GB" b="1" dirty="0" err="1"/>
              <a:t>ti’n</a:t>
            </a:r>
            <a:r>
              <a:rPr lang="en-GB" b="1" dirty="0"/>
              <a:t> </a:t>
            </a:r>
            <a:r>
              <a:rPr lang="en-GB" b="1" dirty="0" err="1"/>
              <a:t>gweithio</a:t>
            </a:r>
            <a:r>
              <a:rPr lang="en-GB" b="1" dirty="0"/>
              <a:t>?</a:t>
            </a:r>
            <a:endParaRPr lang="fr-FR" b="1" dirty="0"/>
          </a:p>
        </p:txBody>
      </p:sp>
      <p:pic>
        <p:nvPicPr>
          <p:cNvPr id="5" name="Picture 4" descr="Frog Amphibian Education · Free image on Pixabay">
            <a:extLst>
              <a:ext uri="{FF2B5EF4-FFF2-40B4-BE49-F238E27FC236}">
                <a16:creationId xmlns:a16="http://schemas.microsoft.com/office/drawing/2014/main" id="{37280174-0404-4295-A98D-E7429B2CC38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03389" y="3438526"/>
            <a:ext cx="1316037"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532709D5-079C-80E2-2E33-06CB672138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xit" presetSubtype="0" fill="hold" grpId="0" nodeType="afterEffect">
                                  <p:stCondLst>
                                    <p:cond delay="15000"/>
                                  </p:stCondLst>
                                  <p:childTnLst>
                                    <p:set>
                                      <p:cBhvr>
                                        <p:cTn id="6" dur="1" fill="hold">
                                          <p:stCondLst>
                                            <p:cond delay="0"/>
                                          </p:stCondLst>
                                        </p:cTn>
                                        <p:tgtEl>
                                          <p:spTgt spid="2"/>
                                        </p:tgtEl>
                                        <p:attrNameLst>
                                          <p:attrName>style.visibility</p:attrName>
                                        </p:attrNameLst>
                                      </p:cBhvr>
                                      <p:to>
                                        <p:strVal val="hidden"/>
                                      </p:to>
                                    </p:set>
                                  </p:childTnLst>
                                </p:cTn>
                              </p:par>
                              <p:par>
                                <p:cTn id="7" presetID="63" presetClass="path" presetSubtype="0" accel="50000" decel="50000" fill="hold" nodeType="withEffect">
                                  <p:stCondLst>
                                    <p:cond delay="15000"/>
                                  </p:stCondLst>
                                  <p:childTnLst>
                                    <p:animMotion origin="layout" path="M -3.05556E-6 -3.33333E-6 L 0.84549 0.00926 " pathEditMode="relative" rAng="0" ptsTypes="AA">
                                      <p:cBhvr>
                                        <p:cTn id="8" dur="25000" fill="hold"/>
                                        <p:tgtEl>
                                          <p:spTgt spid="5"/>
                                        </p:tgtEl>
                                        <p:attrNameLst>
                                          <p:attrName>ppt_x</p:attrName>
                                          <p:attrName>ppt_y</p:attrName>
                                        </p:attrNameLst>
                                      </p:cBhvr>
                                      <p:rCtr x="42274" y="46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7830F-011A-4348-9B63-B0ED552C62A8}"/>
              </a:ext>
            </a:extLst>
          </p:cNvPr>
          <p:cNvSpPr>
            <a:spLocks noGrp="1"/>
          </p:cNvSpPr>
          <p:nvPr>
            <p:ph type="ctrTitle"/>
          </p:nvPr>
        </p:nvSpPr>
        <p:spPr>
          <a:xfrm>
            <a:off x="320842" y="1714516"/>
            <a:ext cx="11550315" cy="1785178"/>
          </a:xfrm>
        </p:spPr>
        <p:txBody>
          <a:bodyPr>
            <a:normAutofit/>
          </a:bodyPr>
          <a:lstStyle/>
          <a:p>
            <a:pPr>
              <a:defRPr/>
            </a:pPr>
            <a:r>
              <a:rPr lang="fr-FR" b="1" dirty="0"/>
              <a:t>5. </a:t>
            </a:r>
            <a:r>
              <a:rPr lang="en-GB" b="1" dirty="0"/>
              <a:t>Mae </a:t>
            </a:r>
            <a:r>
              <a:rPr lang="en-GB" b="1" dirty="0" err="1"/>
              <a:t>hi’n</a:t>
            </a:r>
            <a:r>
              <a:rPr lang="en-GB" b="1" dirty="0"/>
              <a:t> </a:t>
            </a:r>
            <a:r>
              <a:rPr lang="en-GB" b="1" dirty="0" err="1"/>
              <a:t>bwrw</a:t>
            </a:r>
            <a:r>
              <a:rPr lang="en-GB" b="1" dirty="0"/>
              <a:t> </a:t>
            </a:r>
            <a:r>
              <a:rPr lang="en-GB" b="1" dirty="0" err="1"/>
              <a:t>glaw</a:t>
            </a:r>
            <a:r>
              <a:rPr lang="en-GB" b="1" dirty="0"/>
              <a:t> </a:t>
            </a:r>
            <a:r>
              <a:rPr lang="en-GB" b="1" dirty="0" err="1"/>
              <a:t>heddiw</a:t>
            </a:r>
            <a:r>
              <a:rPr lang="en-GB" b="1" dirty="0"/>
              <a:t>.</a:t>
            </a:r>
            <a:endParaRPr lang="fr-FR" b="1" dirty="0"/>
          </a:p>
        </p:txBody>
      </p:sp>
      <p:pic>
        <p:nvPicPr>
          <p:cNvPr id="5" name="Picture 4" descr="Frog Amphibian Education · Free image on Pixabay">
            <a:extLst>
              <a:ext uri="{FF2B5EF4-FFF2-40B4-BE49-F238E27FC236}">
                <a16:creationId xmlns:a16="http://schemas.microsoft.com/office/drawing/2014/main" id="{974F5D78-525A-4AB1-980A-B28CBDCDB7B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92264" y="4078288"/>
            <a:ext cx="1316037" cy="1382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2D950612-D95E-E98F-7CAA-5F87AC761E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xit" presetSubtype="0" fill="hold" grpId="0" nodeType="afterEffect">
                                  <p:stCondLst>
                                    <p:cond delay="15000"/>
                                  </p:stCondLst>
                                  <p:childTnLst>
                                    <p:set>
                                      <p:cBhvr>
                                        <p:cTn id="6" dur="1" fill="hold">
                                          <p:stCondLst>
                                            <p:cond delay="0"/>
                                          </p:stCondLst>
                                        </p:cTn>
                                        <p:tgtEl>
                                          <p:spTgt spid="2"/>
                                        </p:tgtEl>
                                        <p:attrNameLst>
                                          <p:attrName>style.visibility</p:attrName>
                                        </p:attrNameLst>
                                      </p:cBhvr>
                                      <p:to>
                                        <p:strVal val="hidden"/>
                                      </p:to>
                                    </p:set>
                                  </p:childTnLst>
                                </p:cTn>
                              </p:par>
                              <p:par>
                                <p:cTn id="7" presetID="63" presetClass="path" presetSubtype="0" accel="50000" decel="50000" fill="hold" nodeType="withEffect">
                                  <p:stCondLst>
                                    <p:cond delay="15000"/>
                                  </p:stCondLst>
                                  <p:childTnLst>
                                    <p:animMotion origin="layout" path="M 2.91667E-6 1.85185E-6 L 0.84557 0.00926 " pathEditMode="relative" rAng="0" ptsTypes="AA">
                                      <p:cBhvr>
                                        <p:cTn id="8" dur="25000" fill="hold"/>
                                        <p:tgtEl>
                                          <p:spTgt spid="5"/>
                                        </p:tgtEl>
                                        <p:attrNameLst>
                                          <p:attrName>ppt_x</p:attrName>
                                          <p:attrName>ppt_y</p:attrName>
                                        </p:attrNameLst>
                                      </p:cBhvr>
                                      <p:rCtr x="42279" y="46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8AF5D-6816-FCA4-944A-DFAB81356825}"/>
              </a:ext>
            </a:extLst>
          </p:cNvPr>
          <p:cNvSpPr>
            <a:spLocks noGrp="1"/>
          </p:cNvSpPr>
          <p:nvPr>
            <p:ph type="title"/>
          </p:nvPr>
        </p:nvSpPr>
        <p:spPr>
          <a:xfrm>
            <a:off x="838200" y="2263198"/>
            <a:ext cx="10515600" cy="1325563"/>
          </a:xfrm>
        </p:spPr>
        <p:txBody>
          <a:bodyPr/>
          <a:lstStyle/>
          <a:p>
            <a:pPr algn="ctr"/>
            <a:r>
              <a:rPr lang="cy-GB" dirty="0">
                <a:latin typeface="Chalkboard" panose="03050602040202020205" pitchFamily="66" charset="77"/>
              </a:rPr>
              <a:t>Gêm</a:t>
            </a:r>
          </a:p>
        </p:txBody>
      </p:sp>
      <p:pic>
        <p:nvPicPr>
          <p:cNvPr id="3" name="Picture 2">
            <a:extLst>
              <a:ext uri="{FF2B5EF4-FFF2-40B4-BE49-F238E27FC236}">
                <a16:creationId xmlns:a16="http://schemas.microsoft.com/office/drawing/2014/main" id="{6818302D-818E-2EAC-2281-EBDF63A445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spTree>
    <p:extLst>
      <p:ext uri="{BB962C8B-B14F-4D97-AF65-F5344CB8AC3E}">
        <p14:creationId xmlns:p14="http://schemas.microsoft.com/office/powerpoint/2010/main" val="40074218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5C55F0BA-7D8B-4753-AB68-D54E59A24A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67F34-F1F3-04AF-95B7-5B62F01FAB47}"/>
              </a:ext>
            </a:extLst>
          </p:cNvPr>
          <p:cNvSpPr>
            <a:spLocks noGrp="1"/>
          </p:cNvSpPr>
          <p:nvPr>
            <p:ph type="title"/>
          </p:nvPr>
        </p:nvSpPr>
        <p:spPr>
          <a:xfrm>
            <a:off x="860524" y="4081486"/>
            <a:ext cx="10464734" cy="1314159"/>
          </a:xfrm>
          <a:noFill/>
        </p:spPr>
        <p:txBody>
          <a:bodyPr vert="horz" lIns="91440" tIns="45720" rIns="91440" bIns="45720" rtlCol="0" anchor="b">
            <a:normAutofit/>
          </a:bodyPr>
          <a:lstStyle/>
          <a:p>
            <a:pPr algn="ctr"/>
            <a:r>
              <a:rPr lang="en-US" sz="5200" b="1"/>
              <a:t>Tasg ysgrifennu</a:t>
            </a:r>
          </a:p>
        </p:txBody>
      </p:sp>
      <p:pic>
        <p:nvPicPr>
          <p:cNvPr id="3074" name="Picture 2" descr="The Power of Pen and Paper - Akash Jagdhale">
            <a:extLst>
              <a:ext uri="{FF2B5EF4-FFF2-40B4-BE49-F238E27FC236}">
                <a16:creationId xmlns:a16="http://schemas.microsoft.com/office/drawing/2014/main" id="{7479478C-8328-DD54-CBFE-97C92DA143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5148" b="-3"/>
          <a:stretch>
            <a:fillRect/>
          </a:stretch>
        </p:blipFill>
        <p:spPr bwMode="auto">
          <a:xfrm>
            <a:off x="2733778" y="166651"/>
            <a:ext cx="6777732" cy="3733675"/>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D8DCA83-9B32-DF43-69E2-874168D806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spTree>
    <p:extLst>
      <p:ext uri="{BB962C8B-B14F-4D97-AF65-F5344CB8AC3E}">
        <p14:creationId xmlns:p14="http://schemas.microsoft.com/office/powerpoint/2010/main" val="4129215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6314C6-438D-545C-49D1-5C6F8928739D}"/>
              </a:ext>
            </a:extLst>
          </p:cNvPr>
          <p:cNvSpPr>
            <a:spLocks noGrp="1"/>
          </p:cNvSpPr>
          <p:nvPr>
            <p:ph type="title"/>
          </p:nvPr>
        </p:nvSpPr>
        <p:spPr>
          <a:xfrm>
            <a:off x="572493" y="238539"/>
            <a:ext cx="11018520" cy="1434415"/>
          </a:xfrm>
        </p:spPr>
        <p:txBody>
          <a:bodyPr anchor="b">
            <a:normAutofit/>
          </a:bodyPr>
          <a:lstStyle/>
          <a:p>
            <a:r>
              <a:rPr lang="en-US" sz="5400"/>
              <a:t>Cofiwch:</a:t>
            </a:r>
          </a:p>
        </p:txBody>
      </p:sp>
      <p:sp>
        <p:nvSpPr>
          <p:cNvPr id="104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8D16DC-5C21-A2ED-39B1-406FF7230A93}"/>
              </a:ext>
            </a:extLst>
          </p:cNvPr>
          <p:cNvSpPr>
            <a:spLocks noGrp="1"/>
          </p:cNvSpPr>
          <p:nvPr>
            <p:ph idx="1"/>
          </p:nvPr>
        </p:nvSpPr>
        <p:spPr>
          <a:xfrm>
            <a:off x="572493" y="2071316"/>
            <a:ext cx="6713552" cy="4119172"/>
          </a:xfrm>
        </p:spPr>
        <p:txBody>
          <a:bodyPr anchor="t">
            <a:normAutofit/>
          </a:bodyPr>
          <a:lstStyle/>
          <a:p>
            <a:r>
              <a:rPr lang="en-GB" sz="2200" dirty="0">
                <a:ea typeface="Calibri" panose="020F0502020204030204" pitchFamily="34" charset="0"/>
                <a:cs typeface="Times New Roman" panose="02020603050405020304" pitchFamily="18" charset="0"/>
              </a:rPr>
              <a:t>Mae </a:t>
            </a:r>
            <a:r>
              <a:rPr lang="en-GB" sz="2200" dirty="0" err="1">
                <a:ea typeface="Calibri" panose="020F0502020204030204" pitchFamily="34" charset="0"/>
                <a:cs typeface="Times New Roman" panose="02020603050405020304" pitchFamily="18" charset="0"/>
              </a:rPr>
              <a:t>yna</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werth</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mewn</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pob</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iaith</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rydyn</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ni’n</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ei</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siarad</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yn</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ei</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deall</a:t>
            </a:r>
            <a:r>
              <a:rPr lang="en-GB" sz="2200" dirty="0">
                <a:ea typeface="Calibri" panose="020F0502020204030204" pitchFamily="34" charset="0"/>
                <a:cs typeface="Times New Roman" panose="02020603050405020304" pitchFamily="18" charset="0"/>
              </a:rPr>
              <a:t> neu </a:t>
            </a:r>
            <a:r>
              <a:rPr lang="en-GB" sz="2200" dirty="0" err="1">
                <a:ea typeface="Calibri" panose="020F0502020204030204" pitchFamily="34" charset="0"/>
                <a:cs typeface="Times New Roman" panose="02020603050405020304" pitchFamily="18" charset="0"/>
              </a:rPr>
              <a:t>sy’n</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rhan</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o’n</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bywydau</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Nid</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oes</a:t>
            </a:r>
            <a:r>
              <a:rPr lang="en-GB" sz="2200" dirty="0">
                <a:ea typeface="Calibri" panose="020F0502020204030204" pitchFamily="34" charset="0"/>
                <a:cs typeface="Times New Roman" panose="02020603050405020304" pitchFamily="18" charset="0"/>
              </a:rPr>
              <a:t> y </a:t>
            </a:r>
            <a:r>
              <a:rPr lang="en-GB" sz="2200" dirty="0" err="1">
                <a:ea typeface="Calibri" panose="020F0502020204030204" pitchFamily="34" charset="0"/>
                <a:cs typeface="Times New Roman" panose="02020603050405020304" pitchFamily="18" charset="0"/>
              </a:rPr>
              <a:t>fath</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beth</a:t>
            </a:r>
            <a:r>
              <a:rPr lang="en-GB" sz="2200" dirty="0">
                <a:ea typeface="Calibri" panose="020F0502020204030204" pitchFamily="34" charset="0"/>
                <a:cs typeface="Times New Roman" panose="02020603050405020304" pitchFamily="18" charset="0"/>
              </a:rPr>
              <a:t> ag </a:t>
            </a:r>
            <a:r>
              <a:rPr lang="en-GB" sz="2200" dirty="0" err="1">
                <a:ea typeface="Calibri" panose="020F0502020204030204" pitchFamily="34" charset="0"/>
                <a:cs typeface="Times New Roman" panose="02020603050405020304" pitchFamily="18" charset="0"/>
              </a:rPr>
              <a:t>iaith</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sy’n</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fwy</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neu’n</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llai</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pwysig</a:t>
            </a:r>
            <a:r>
              <a:rPr lang="en-GB" sz="2200" dirty="0">
                <a:ea typeface="Calibri" panose="020F0502020204030204" pitchFamily="34" charset="0"/>
                <a:cs typeface="Times New Roman" panose="02020603050405020304" pitchFamily="18" charset="0"/>
              </a:rPr>
              <a:t> ac </a:t>
            </a:r>
            <a:r>
              <a:rPr lang="en-GB" sz="2200" dirty="0" err="1">
                <a:ea typeface="Calibri" panose="020F0502020204030204" pitchFamily="34" charset="0"/>
                <a:cs typeface="Times New Roman" panose="02020603050405020304" pitchFamily="18" charset="0"/>
              </a:rPr>
              <a:t>mae’n</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bwysig</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ein</a:t>
            </a:r>
            <a:r>
              <a:rPr lang="en-GB" sz="2200" dirty="0">
                <a:ea typeface="Calibri" panose="020F0502020204030204" pitchFamily="34" charset="0"/>
                <a:cs typeface="Times New Roman" panose="02020603050405020304" pitchFamily="18" charset="0"/>
              </a:rPr>
              <a:t> bod </a:t>
            </a:r>
            <a:r>
              <a:rPr lang="en-GB" sz="2200" dirty="0" err="1">
                <a:ea typeface="Calibri" panose="020F0502020204030204" pitchFamily="34" charset="0"/>
                <a:cs typeface="Times New Roman" panose="02020603050405020304" pitchFamily="18" charset="0"/>
              </a:rPr>
              <a:t>yn</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dathlu</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pob</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iaith</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sy’n</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rhan</a:t>
            </a:r>
            <a:r>
              <a:rPr lang="en-GB" sz="2200" dirty="0">
                <a:ea typeface="Calibri" panose="020F0502020204030204" pitchFamily="34" charset="0"/>
                <a:cs typeface="Times New Roman" panose="02020603050405020304" pitchFamily="18" charset="0"/>
              </a:rPr>
              <a:t> o </a:t>
            </a:r>
            <a:r>
              <a:rPr lang="en-GB" sz="2200" dirty="0" err="1">
                <a:ea typeface="Calibri" panose="020F0502020204030204" pitchFamily="34" charset="0"/>
                <a:cs typeface="Times New Roman" panose="02020603050405020304" pitchFamily="18" charset="0"/>
              </a:rPr>
              <a:t>bwy</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ydym</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ni</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fel</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unigolion</a:t>
            </a:r>
            <a:r>
              <a:rPr lang="en-GB" sz="2200" dirty="0">
                <a:ea typeface="Calibri" panose="020F0502020204030204" pitchFamily="34" charset="0"/>
                <a:cs typeface="Times New Roman" panose="02020603050405020304" pitchFamily="18" charset="0"/>
              </a:rPr>
              <a:t> ac </a:t>
            </a:r>
            <a:r>
              <a:rPr lang="en-GB" sz="2200" dirty="0" err="1">
                <a:ea typeface="Calibri" panose="020F0502020204030204" pitchFamily="34" charset="0"/>
                <a:cs typeface="Times New Roman" panose="02020603050405020304" pitchFamily="18" charset="0"/>
              </a:rPr>
              <a:t>fel</a:t>
            </a:r>
            <a:r>
              <a:rPr lang="en-GB" sz="2200" dirty="0">
                <a:ea typeface="Calibri" panose="020F0502020204030204" pitchFamily="34" charset="0"/>
                <a:cs typeface="Times New Roman" panose="02020603050405020304" pitchFamily="18" charset="0"/>
              </a:rPr>
              <a:t> </a:t>
            </a:r>
            <a:r>
              <a:rPr lang="en-GB" sz="2200" dirty="0" err="1">
                <a:ea typeface="Calibri" panose="020F0502020204030204" pitchFamily="34" charset="0"/>
                <a:cs typeface="Times New Roman" panose="02020603050405020304" pitchFamily="18" charset="0"/>
              </a:rPr>
              <a:t>dosbarth</a:t>
            </a:r>
            <a:r>
              <a:rPr lang="en-GB" sz="2200" dirty="0">
                <a:ea typeface="Calibri" panose="020F0502020204030204" pitchFamily="34" charset="0"/>
                <a:cs typeface="Times New Roman" panose="02020603050405020304" pitchFamily="18" charset="0"/>
              </a:rPr>
              <a:t>.</a:t>
            </a:r>
          </a:p>
          <a:p>
            <a:r>
              <a:rPr lang="en-GB" sz="2200" dirty="0"/>
              <a:t>Every language we speak, understand or is a part of our lives is a gift.  There is no such thing as a more or less important language, and it is important that we celebrate every language that is part of who we are as individuals and as a class.</a:t>
            </a:r>
          </a:p>
          <a:p>
            <a:endParaRPr lang="en-US" sz="2200" dirty="0"/>
          </a:p>
        </p:txBody>
      </p:sp>
      <p:pic>
        <p:nvPicPr>
          <p:cNvPr id="1026" name="Picture 2" descr="Celebrating the European Day of Languages | Epthinktank | European  Parliament">
            <a:extLst>
              <a:ext uri="{FF2B5EF4-FFF2-40B4-BE49-F238E27FC236}">
                <a16:creationId xmlns:a16="http://schemas.microsoft.com/office/drawing/2014/main" id="{23970CE1-9017-D17B-37B1-677372AC75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051" r="16795"/>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D3711E4D-8EB1-673E-A82A-AC9E5C03D8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spTree>
    <p:extLst>
      <p:ext uri="{BB962C8B-B14F-4D97-AF65-F5344CB8AC3E}">
        <p14:creationId xmlns:p14="http://schemas.microsoft.com/office/powerpoint/2010/main" val="19229682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9" name="Rectangle 4118">
            <a:extLst>
              <a:ext uri="{FF2B5EF4-FFF2-40B4-BE49-F238E27FC236}">
                <a16:creationId xmlns:a16="http://schemas.microsoft.com/office/drawing/2014/main" id="{5C55F0BA-7D8B-4753-AB68-D54E59A24A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5564B5-EDE3-F54C-9762-C3188DAB90A8}"/>
              </a:ext>
            </a:extLst>
          </p:cNvPr>
          <p:cNvSpPr>
            <a:spLocks noGrp="1"/>
          </p:cNvSpPr>
          <p:nvPr>
            <p:ph type="title"/>
          </p:nvPr>
        </p:nvSpPr>
        <p:spPr>
          <a:xfrm>
            <a:off x="890277" y="4670661"/>
            <a:ext cx="10464734" cy="1314159"/>
          </a:xfrm>
          <a:noFill/>
        </p:spPr>
        <p:txBody>
          <a:bodyPr vert="horz" lIns="91440" tIns="45720" rIns="91440" bIns="45720" rtlCol="0" anchor="b">
            <a:normAutofit fontScale="90000"/>
          </a:bodyPr>
          <a:lstStyle/>
          <a:p>
            <a:pPr algn="ctr"/>
            <a:r>
              <a:rPr lang="en-US" sz="4800" dirty="0"/>
              <a:t>Mae </a:t>
            </a:r>
            <a:r>
              <a:rPr lang="en-US" sz="4800" dirty="0" err="1"/>
              <a:t>siarad</a:t>
            </a:r>
            <a:r>
              <a:rPr lang="en-US" sz="4800" dirty="0"/>
              <a:t> </a:t>
            </a:r>
            <a:r>
              <a:rPr lang="en-US" sz="4800" dirty="0" err="1"/>
              <a:t>Cymraeg</a:t>
            </a:r>
            <a:r>
              <a:rPr lang="en-US" sz="4800" dirty="0"/>
              <a:t> </a:t>
            </a:r>
            <a:r>
              <a:rPr lang="en-US" sz="4800" dirty="0" err="1"/>
              <a:t>yn</a:t>
            </a:r>
            <a:r>
              <a:rPr lang="en-US" sz="4800" dirty="0"/>
              <a:t> </a:t>
            </a:r>
            <a:r>
              <a:rPr lang="en-US" sz="4800" dirty="0" err="1"/>
              <a:t>agor</a:t>
            </a:r>
            <a:r>
              <a:rPr lang="en-US" sz="4800" dirty="0"/>
              <a:t> </a:t>
            </a:r>
            <a:r>
              <a:rPr lang="en-US" sz="4800" dirty="0" err="1"/>
              <a:t>drws</a:t>
            </a:r>
            <a:r>
              <a:rPr lang="en-US" sz="4800" dirty="0"/>
              <a:t> </a:t>
            </a:r>
            <a:r>
              <a:rPr lang="en-US" sz="4800" dirty="0" err="1"/>
              <a:t>i</a:t>
            </a:r>
            <a:r>
              <a:rPr lang="en-US" sz="4800" dirty="0"/>
              <a:t> chi….</a:t>
            </a:r>
            <a:br>
              <a:rPr lang="en-US" sz="4800" dirty="0"/>
            </a:br>
            <a:r>
              <a:rPr lang="en-US" sz="4800" dirty="0" err="1"/>
              <a:t>Ewch</a:t>
            </a:r>
            <a:r>
              <a:rPr lang="en-US" sz="4800" dirty="0"/>
              <a:t> </a:t>
            </a:r>
            <a:r>
              <a:rPr lang="en-US" sz="4800" dirty="0" err="1"/>
              <a:t>i</a:t>
            </a:r>
            <a:r>
              <a:rPr lang="en-US" sz="4800" dirty="0"/>
              <a:t> </a:t>
            </a:r>
            <a:r>
              <a:rPr lang="en-US" sz="4800" dirty="0" err="1"/>
              <a:t>mewn</a:t>
            </a:r>
            <a:r>
              <a:rPr lang="en-US" sz="4800" dirty="0"/>
              <a:t>… a </a:t>
            </a:r>
            <a:r>
              <a:rPr lang="en-US" sz="4800" dirty="0" err="1"/>
              <a:t>mwynhewch</a:t>
            </a:r>
            <a:r>
              <a:rPr lang="en-US" sz="4800" dirty="0"/>
              <a:t>!</a:t>
            </a:r>
            <a:br>
              <a:rPr lang="en-US" sz="4800" dirty="0"/>
            </a:br>
            <a:endParaRPr lang="en-US" sz="4800" dirty="0"/>
          </a:p>
        </p:txBody>
      </p:sp>
      <p:pic>
        <p:nvPicPr>
          <p:cNvPr id="4098" name="Picture 2" descr="Learning To Walk Through Open Doors • Auntie Anne Beiler">
            <a:extLst>
              <a:ext uri="{FF2B5EF4-FFF2-40B4-BE49-F238E27FC236}">
                <a16:creationId xmlns:a16="http://schemas.microsoft.com/office/drawing/2014/main" id="{29226D46-8606-1B4F-9266-7B144A4369E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551" r="3776" b="1"/>
          <a:stretch>
            <a:fillRect/>
          </a:stretch>
        </p:blipFill>
        <p:spPr bwMode="auto">
          <a:xfrm>
            <a:off x="2733778" y="166651"/>
            <a:ext cx="6777732" cy="3733675"/>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8DFACE1-7B7B-05FA-7098-EAA5808834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spTree>
    <p:extLst>
      <p:ext uri="{BB962C8B-B14F-4D97-AF65-F5344CB8AC3E}">
        <p14:creationId xmlns:p14="http://schemas.microsoft.com/office/powerpoint/2010/main" val="2134929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A934DA1-DF55-09F6-5741-C8B9FC744A54}"/>
              </a:ext>
            </a:extLst>
          </p:cNvPr>
          <p:cNvSpPr txBox="1"/>
          <p:nvPr/>
        </p:nvSpPr>
        <p:spPr>
          <a:xfrm>
            <a:off x="1531952" y="3601155"/>
            <a:ext cx="9128096" cy="1754326"/>
          </a:xfrm>
          <a:custGeom>
            <a:avLst/>
            <a:gdLst>
              <a:gd name="connsiteX0" fmla="*/ 0 w 9128096"/>
              <a:gd name="connsiteY0" fmla="*/ 0 h 1754326"/>
              <a:gd name="connsiteX1" fmla="*/ 296663 w 9128096"/>
              <a:gd name="connsiteY1" fmla="*/ 0 h 1754326"/>
              <a:gd name="connsiteX2" fmla="*/ 1049731 w 9128096"/>
              <a:gd name="connsiteY2" fmla="*/ 0 h 1754326"/>
              <a:gd name="connsiteX3" fmla="*/ 1620237 w 9128096"/>
              <a:gd name="connsiteY3" fmla="*/ 0 h 1754326"/>
              <a:gd name="connsiteX4" fmla="*/ 1916900 w 9128096"/>
              <a:gd name="connsiteY4" fmla="*/ 0 h 1754326"/>
              <a:gd name="connsiteX5" fmla="*/ 2487406 w 9128096"/>
              <a:gd name="connsiteY5" fmla="*/ 0 h 1754326"/>
              <a:gd name="connsiteX6" fmla="*/ 3240474 w 9128096"/>
              <a:gd name="connsiteY6" fmla="*/ 0 h 1754326"/>
              <a:gd name="connsiteX7" fmla="*/ 3719699 w 9128096"/>
              <a:gd name="connsiteY7" fmla="*/ 0 h 1754326"/>
              <a:gd name="connsiteX8" fmla="*/ 4198924 w 9128096"/>
              <a:gd name="connsiteY8" fmla="*/ 0 h 1754326"/>
              <a:gd name="connsiteX9" fmla="*/ 4769430 w 9128096"/>
              <a:gd name="connsiteY9" fmla="*/ 0 h 1754326"/>
              <a:gd name="connsiteX10" fmla="*/ 5431217 w 9128096"/>
              <a:gd name="connsiteY10" fmla="*/ 0 h 1754326"/>
              <a:gd name="connsiteX11" fmla="*/ 6093004 w 9128096"/>
              <a:gd name="connsiteY11" fmla="*/ 0 h 1754326"/>
              <a:gd name="connsiteX12" fmla="*/ 6754791 w 9128096"/>
              <a:gd name="connsiteY12" fmla="*/ 0 h 1754326"/>
              <a:gd name="connsiteX13" fmla="*/ 7507859 w 9128096"/>
              <a:gd name="connsiteY13" fmla="*/ 0 h 1754326"/>
              <a:gd name="connsiteX14" fmla="*/ 8078365 w 9128096"/>
              <a:gd name="connsiteY14" fmla="*/ 0 h 1754326"/>
              <a:gd name="connsiteX15" fmla="*/ 9128096 w 9128096"/>
              <a:gd name="connsiteY15" fmla="*/ 0 h 1754326"/>
              <a:gd name="connsiteX16" fmla="*/ 9128096 w 9128096"/>
              <a:gd name="connsiteY16" fmla="*/ 584775 h 1754326"/>
              <a:gd name="connsiteX17" fmla="*/ 9128096 w 9128096"/>
              <a:gd name="connsiteY17" fmla="*/ 1204637 h 1754326"/>
              <a:gd name="connsiteX18" fmla="*/ 9128096 w 9128096"/>
              <a:gd name="connsiteY18" fmla="*/ 1754326 h 1754326"/>
              <a:gd name="connsiteX19" fmla="*/ 8375028 w 9128096"/>
              <a:gd name="connsiteY19" fmla="*/ 1754326 h 1754326"/>
              <a:gd name="connsiteX20" fmla="*/ 7895803 w 9128096"/>
              <a:gd name="connsiteY20" fmla="*/ 1754326 h 1754326"/>
              <a:gd name="connsiteX21" fmla="*/ 7416578 w 9128096"/>
              <a:gd name="connsiteY21" fmla="*/ 1754326 h 1754326"/>
              <a:gd name="connsiteX22" fmla="*/ 6937353 w 9128096"/>
              <a:gd name="connsiteY22" fmla="*/ 1754326 h 1754326"/>
              <a:gd name="connsiteX23" fmla="*/ 6275566 w 9128096"/>
              <a:gd name="connsiteY23" fmla="*/ 1754326 h 1754326"/>
              <a:gd name="connsiteX24" fmla="*/ 5705060 w 9128096"/>
              <a:gd name="connsiteY24" fmla="*/ 1754326 h 1754326"/>
              <a:gd name="connsiteX25" fmla="*/ 5408397 w 9128096"/>
              <a:gd name="connsiteY25" fmla="*/ 1754326 h 1754326"/>
              <a:gd name="connsiteX26" fmla="*/ 4929172 w 9128096"/>
              <a:gd name="connsiteY26" fmla="*/ 1754326 h 1754326"/>
              <a:gd name="connsiteX27" fmla="*/ 4267385 w 9128096"/>
              <a:gd name="connsiteY27" fmla="*/ 1754326 h 1754326"/>
              <a:gd name="connsiteX28" fmla="*/ 3879441 w 9128096"/>
              <a:gd name="connsiteY28" fmla="*/ 1754326 h 1754326"/>
              <a:gd name="connsiteX29" fmla="*/ 3126373 w 9128096"/>
              <a:gd name="connsiteY29" fmla="*/ 1754326 h 1754326"/>
              <a:gd name="connsiteX30" fmla="*/ 2373305 w 9128096"/>
              <a:gd name="connsiteY30" fmla="*/ 1754326 h 1754326"/>
              <a:gd name="connsiteX31" fmla="*/ 1802799 w 9128096"/>
              <a:gd name="connsiteY31" fmla="*/ 1754326 h 1754326"/>
              <a:gd name="connsiteX32" fmla="*/ 1049731 w 9128096"/>
              <a:gd name="connsiteY32" fmla="*/ 1754326 h 1754326"/>
              <a:gd name="connsiteX33" fmla="*/ 0 w 9128096"/>
              <a:gd name="connsiteY33" fmla="*/ 1754326 h 1754326"/>
              <a:gd name="connsiteX34" fmla="*/ 0 w 9128096"/>
              <a:gd name="connsiteY34" fmla="*/ 1152007 h 1754326"/>
              <a:gd name="connsiteX35" fmla="*/ 0 w 9128096"/>
              <a:gd name="connsiteY35" fmla="*/ 602319 h 1754326"/>
              <a:gd name="connsiteX36" fmla="*/ 0 w 9128096"/>
              <a:gd name="connsiteY36" fmla="*/ 0 h 1754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128096" h="1754326" fill="none" extrusionOk="0">
                <a:moveTo>
                  <a:pt x="0" y="0"/>
                </a:moveTo>
                <a:cubicBezTo>
                  <a:pt x="110101" y="-28072"/>
                  <a:pt x="236853" y="8702"/>
                  <a:pt x="296663" y="0"/>
                </a:cubicBezTo>
                <a:cubicBezTo>
                  <a:pt x="356473" y="-8702"/>
                  <a:pt x="825212" y="70906"/>
                  <a:pt x="1049731" y="0"/>
                </a:cubicBezTo>
                <a:cubicBezTo>
                  <a:pt x="1274250" y="-70906"/>
                  <a:pt x="1348263" y="38351"/>
                  <a:pt x="1620237" y="0"/>
                </a:cubicBezTo>
                <a:cubicBezTo>
                  <a:pt x="1892211" y="-38351"/>
                  <a:pt x="1834092" y="8425"/>
                  <a:pt x="1916900" y="0"/>
                </a:cubicBezTo>
                <a:cubicBezTo>
                  <a:pt x="1999708" y="-8425"/>
                  <a:pt x="2319153" y="61750"/>
                  <a:pt x="2487406" y="0"/>
                </a:cubicBezTo>
                <a:cubicBezTo>
                  <a:pt x="2655659" y="-61750"/>
                  <a:pt x="3088879" y="87901"/>
                  <a:pt x="3240474" y="0"/>
                </a:cubicBezTo>
                <a:cubicBezTo>
                  <a:pt x="3392069" y="-87901"/>
                  <a:pt x="3513508" y="15307"/>
                  <a:pt x="3719699" y="0"/>
                </a:cubicBezTo>
                <a:cubicBezTo>
                  <a:pt x="3925891" y="-15307"/>
                  <a:pt x="4018041" y="31890"/>
                  <a:pt x="4198924" y="0"/>
                </a:cubicBezTo>
                <a:cubicBezTo>
                  <a:pt x="4379807" y="-31890"/>
                  <a:pt x="4646015" y="50354"/>
                  <a:pt x="4769430" y="0"/>
                </a:cubicBezTo>
                <a:cubicBezTo>
                  <a:pt x="4892845" y="-50354"/>
                  <a:pt x="5204697" y="57750"/>
                  <a:pt x="5431217" y="0"/>
                </a:cubicBezTo>
                <a:cubicBezTo>
                  <a:pt x="5657737" y="-57750"/>
                  <a:pt x="5803963" y="52524"/>
                  <a:pt x="6093004" y="0"/>
                </a:cubicBezTo>
                <a:cubicBezTo>
                  <a:pt x="6382045" y="-52524"/>
                  <a:pt x="6563799" y="65314"/>
                  <a:pt x="6754791" y="0"/>
                </a:cubicBezTo>
                <a:cubicBezTo>
                  <a:pt x="6945783" y="-65314"/>
                  <a:pt x="7255107" y="74573"/>
                  <a:pt x="7507859" y="0"/>
                </a:cubicBezTo>
                <a:cubicBezTo>
                  <a:pt x="7760611" y="-74573"/>
                  <a:pt x="7868227" y="56379"/>
                  <a:pt x="8078365" y="0"/>
                </a:cubicBezTo>
                <a:cubicBezTo>
                  <a:pt x="8288503" y="-56379"/>
                  <a:pt x="8819174" y="72817"/>
                  <a:pt x="9128096" y="0"/>
                </a:cubicBezTo>
                <a:cubicBezTo>
                  <a:pt x="9144979" y="285949"/>
                  <a:pt x="9089045" y="419290"/>
                  <a:pt x="9128096" y="584775"/>
                </a:cubicBezTo>
                <a:cubicBezTo>
                  <a:pt x="9167147" y="750260"/>
                  <a:pt x="9106723" y="967720"/>
                  <a:pt x="9128096" y="1204637"/>
                </a:cubicBezTo>
                <a:cubicBezTo>
                  <a:pt x="9149469" y="1441554"/>
                  <a:pt x="9086803" y="1535354"/>
                  <a:pt x="9128096" y="1754326"/>
                </a:cubicBezTo>
                <a:cubicBezTo>
                  <a:pt x="8895313" y="1830050"/>
                  <a:pt x="8562856" y="1667404"/>
                  <a:pt x="8375028" y="1754326"/>
                </a:cubicBezTo>
                <a:cubicBezTo>
                  <a:pt x="8187200" y="1841248"/>
                  <a:pt x="8029343" y="1707613"/>
                  <a:pt x="7895803" y="1754326"/>
                </a:cubicBezTo>
                <a:cubicBezTo>
                  <a:pt x="7762264" y="1801039"/>
                  <a:pt x="7635280" y="1703864"/>
                  <a:pt x="7416578" y="1754326"/>
                </a:cubicBezTo>
                <a:cubicBezTo>
                  <a:pt x="7197876" y="1804788"/>
                  <a:pt x="7048646" y="1715654"/>
                  <a:pt x="6937353" y="1754326"/>
                </a:cubicBezTo>
                <a:cubicBezTo>
                  <a:pt x="6826061" y="1792998"/>
                  <a:pt x="6528902" y="1708858"/>
                  <a:pt x="6275566" y="1754326"/>
                </a:cubicBezTo>
                <a:cubicBezTo>
                  <a:pt x="6022230" y="1799794"/>
                  <a:pt x="5871239" y="1692953"/>
                  <a:pt x="5705060" y="1754326"/>
                </a:cubicBezTo>
                <a:cubicBezTo>
                  <a:pt x="5538881" y="1815699"/>
                  <a:pt x="5488091" y="1723338"/>
                  <a:pt x="5408397" y="1754326"/>
                </a:cubicBezTo>
                <a:cubicBezTo>
                  <a:pt x="5328703" y="1785314"/>
                  <a:pt x="5063917" y="1742846"/>
                  <a:pt x="4929172" y="1754326"/>
                </a:cubicBezTo>
                <a:cubicBezTo>
                  <a:pt x="4794427" y="1765806"/>
                  <a:pt x="4547941" y="1711366"/>
                  <a:pt x="4267385" y="1754326"/>
                </a:cubicBezTo>
                <a:cubicBezTo>
                  <a:pt x="3986829" y="1797286"/>
                  <a:pt x="4018344" y="1735226"/>
                  <a:pt x="3879441" y="1754326"/>
                </a:cubicBezTo>
                <a:cubicBezTo>
                  <a:pt x="3740538" y="1773426"/>
                  <a:pt x="3453932" y="1720616"/>
                  <a:pt x="3126373" y="1754326"/>
                </a:cubicBezTo>
                <a:cubicBezTo>
                  <a:pt x="2798814" y="1788036"/>
                  <a:pt x="2717284" y="1723136"/>
                  <a:pt x="2373305" y="1754326"/>
                </a:cubicBezTo>
                <a:cubicBezTo>
                  <a:pt x="2029326" y="1785516"/>
                  <a:pt x="1992576" y="1705499"/>
                  <a:pt x="1802799" y="1754326"/>
                </a:cubicBezTo>
                <a:cubicBezTo>
                  <a:pt x="1613022" y="1803153"/>
                  <a:pt x="1377464" y="1689952"/>
                  <a:pt x="1049731" y="1754326"/>
                </a:cubicBezTo>
                <a:cubicBezTo>
                  <a:pt x="721998" y="1818700"/>
                  <a:pt x="270082" y="1654006"/>
                  <a:pt x="0" y="1754326"/>
                </a:cubicBezTo>
                <a:cubicBezTo>
                  <a:pt x="-53671" y="1533310"/>
                  <a:pt x="14874" y="1377310"/>
                  <a:pt x="0" y="1152007"/>
                </a:cubicBezTo>
                <a:cubicBezTo>
                  <a:pt x="-14874" y="926704"/>
                  <a:pt x="62641" y="861086"/>
                  <a:pt x="0" y="602319"/>
                </a:cubicBezTo>
                <a:cubicBezTo>
                  <a:pt x="-62641" y="343552"/>
                  <a:pt x="4748" y="158954"/>
                  <a:pt x="0" y="0"/>
                </a:cubicBezTo>
                <a:close/>
              </a:path>
              <a:path w="9128096" h="1754326" stroke="0" extrusionOk="0">
                <a:moveTo>
                  <a:pt x="0" y="0"/>
                </a:moveTo>
                <a:cubicBezTo>
                  <a:pt x="221447" y="-38332"/>
                  <a:pt x="327389" y="43889"/>
                  <a:pt x="479225" y="0"/>
                </a:cubicBezTo>
                <a:cubicBezTo>
                  <a:pt x="631062" y="-43889"/>
                  <a:pt x="698696" y="1767"/>
                  <a:pt x="775888" y="0"/>
                </a:cubicBezTo>
                <a:cubicBezTo>
                  <a:pt x="853080" y="-1767"/>
                  <a:pt x="1250337" y="9386"/>
                  <a:pt x="1528956" y="0"/>
                </a:cubicBezTo>
                <a:cubicBezTo>
                  <a:pt x="1807575" y="-9386"/>
                  <a:pt x="1779329" y="51018"/>
                  <a:pt x="2008181" y="0"/>
                </a:cubicBezTo>
                <a:cubicBezTo>
                  <a:pt x="2237034" y="-51018"/>
                  <a:pt x="2293890" y="6898"/>
                  <a:pt x="2487406" y="0"/>
                </a:cubicBezTo>
                <a:cubicBezTo>
                  <a:pt x="2680923" y="-6898"/>
                  <a:pt x="3051832" y="78648"/>
                  <a:pt x="3240474" y="0"/>
                </a:cubicBezTo>
                <a:cubicBezTo>
                  <a:pt x="3429116" y="-78648"/>
                  <a:pt x="3450556" y="39970"/>
                  <a:pt x="3628418" y="0"/>
                </a:cubicBezTo>
                <a:cubicBezTo>
                  <a:pt x="3806280" y="-39970"/>
                  <a:pt x="4196558" y="46549"/>
                  <a:pt x="4381486" y="0"/>
                </a:cubicBezTo>
                <a:cubicBezTo>
                  <a:pt x="4566414" y="-46549"/>
                  <a:pt x="4763253" y="64275"/>
                  <a:pt x="5134554" y="0"/>
                </a:cubicBezTo>
                <a:cubicBezTo>
                  <a:pt x="5505855" y="-64275"/>
                  <a:pt x="5555351" y="24708"/>
                  <a:pt x="5705060" y="0"/>
                </a:cubicBezTo>
                <a:cubicBezTo>
                  <a:pt x="5854769" y="-24708"/>
                  <a:pt x="6174922" y="7524"/>
                  <a:pt x="6458128" y="0"/>
                </a:cubicBezTo>
                <a:cubicBezTo>
                  <a:pt x="6741334" y="-7524"/>
                  <a:pt x="6745041" y="54847"/>
                  <a:pt x="6937353" y="0"/>
                </a:cubicBezTo>
                <a:cubicBezTo>
                  <a:pt x="7129665" y="-54847"/>
                  <a:pt x="7230648" y="54216"/>
                  <a:pt x="7416578" y="0"/>
                </a:cubicBezTo>
                <a:cubicBezTo>
                  <a:pt x="7602508" y="-54216"/>
                  <a:pt x="7876219" y="28138"/>
                  <a:pt x="8078365" y="0"/>
                </a:cubicBezTo>
                <a:cubicBezTo>
                  <a:pt x="8280511" y="-28138"/>
                  <a:pt x="8383959" y="37758"/>
                  <a:pt x="8557590" y="0"/>
                </a:cubicBezTo>
                <a:cubicBezTo>
                  <a:pt x="8731222" y="-37758"/>
                  <a:pt x="8998809" y="12759"/>
                  <a:pt x="9128096" y="0"/>
                </a:cubicBezTo>
                <a:cubicBezTo>
                  <a:pt x="9167082" y="133805"/>
                  <a:pt x="9109488" y="440912"/>
                  <a:pt x="9128096" y="619862"/>
                </a:cubicBezTo>
                <a:cubicBezTo>
                  <a:pt x="9146704" y="798812"/>
                  <a:pt x="9073440" y="1093210"/>
                  <a:pt x="9128096" y="1222180"/>
                </a:cubicBezTo>
                <a:cubicBezTo>
                  <a:pt x="9182752" y="1351150"/>
                  <a:pt x="9081623" y="1552681"/>
                  <a:pt x="9128096" y="1754326"/>
                </a:cubicBezTo>
                <a:cubicBezTo>
                  <a:pt x="9035151" y="1767876"/>
                  <a:pt x="8922117" y="1726364"/>
                  <a:pt x="8831433" y="1754326"/>
                </a:cubicBezTo>
                <a:cubicBezTo>
                  <a:pt x="8740749" y="1782288"/>
                  <a:pt x="8259175" y="1737662"/>
                  <a:pt x="8078365" y="1754326"/>
                </a:cubicBezTo>
                <a:cubicBezTo>
                  <a:pt x="7897555" y="1770990"/>
                  <a:pt x="7720493" y="1705719"/>
                  <a:pt x="7507859" y="1754326"/>
                </a:cubicBezTo>
                <a:cubicBezTo>
                  <a:pt x="7295225" y="1802933"/>
                  <a:pt x="7281398" y="1731541"/>
                  <a:pt x="7119915" y="1754326"/>
                </a:cubicBezTo>
                <a:cubicBezTo>
                  <a:pt x="6958432" y="1777111"/>
                  <a:pt x="6708074" y="1733605"/>
                  <a:pt x="6549409" y="1754326"/>
                </a:cubicBezTo>
                <a:cubicBezTo>
                  <a:pt x="6390744" y="1775047"/>
                  <a:pt x="6332181" y="1736795"/>
                  <a:pt x="6252746" y="1754326"/>
                </a:cubicBezTo>
                <a:cubicBezTo>
                  <a:pt x="6173311" y="1771857"/>
                  <a:pt x="6097135" y="1729715"/>
                  <a:pt x="5956083" y="1754326"/>
                </a:cubicBezTo>
                <a:cubicBezTo>
                  <a:pt x="5815031" y="1778937"/>
                  <a:pt x="5507690" y="1707017"/>
                  <a:pt x="5385577" y="1754326"/>
                </a:cubicBezTo>
                <a:cubicBezTo>
                  <a:pt x="5263464" y="1801635"/>
                  <a:pt x="5127838" y="1750504"/>
                  <a:pt x="4997633" y="1754326"/>
                </a:cubicBezTo>
                <a:cubicBezTo>
                  <a:pt x="4867428" y="1758148"/>
                  <a:pt x="4601264" y="1677201"/>
                  <a:pt x="4335846" y="1754326"/>
                </a:cubicBezTo>
                <a:cubicBezTo>
                  <a:pt x="4070428" y="1831451"/>
                  <a:pt x="4101114" y="1740666"/>
                  <a:pt x="3947902" y="1754326"/>
                </a:cubicBezTo>
                <a:cubicBezTo>
                  <a:pt x="3794690" y="1767986"/>
                  <a:pt x="3486891" y="1685809"/>
                  <a:pt x="3286115" y="1754326"/>
                </a:cubicBezTo>
                <a:cubicBezTo>
                  <a:pt x="3085339" y="1822843"/>
                  <a:pt x="3112560" y="1737456"/>
                  <a:pt x="2989451" y="1754326"/>
                </a:cubicBezTo>
                <a:cubicBezTo>
                  <a:pt x="2866342" y="1771196"/>
                  <a:pt x="2582961" y="1751864"/>
                  <a:pt x="2327664" y="1754326"/>
                </a:cubicBezTo>
                <a:cubicBezTo>
                  <a:pt x="2072367" y="1756788"/>
                  <a:pt x="2125850" y="1718091"/>
                  <a:pt x="1939720" y="1754326"/>
                </a:cubicBezTo>
                <a:cubicBezTo>
                  <a:pt x="1753590" y="1790561"/>
                  <a:pt x="1712962" y="1736471"/>
                  <a:pt x="1643057" y="1754326"/>
                </a:cubicBezTo>
                <a:cubicBezTo>
                  <a:pt x="1573152" y="1772181"/>
                  <a:pt x="1408148" y="1753510"/>
                  <a:pt x="1255113" y="1754326"/>
                </a:cubicBezTo>
                <a:cubicBezTo>
                  <a:pt x="1102078" y="1755142"/>
                  <a:pt x="737952" y="1719470"/>
                  <a:pt x="593326" y="1754326"/>
                </a:cubicBezTo>
                <a:cubicBezTo>
                  <a:pt x="448700" y="1789182"/>
                  <a:pt x="148922" y="1699755"/>
                  <a:pt x="0" y="1754326"/>
                </a:cubicBezTo>
                <a:cubicBezTo>
                  <a:pt x="-49868" y="1534073"/>
                  <a:pt x="25623" y="1339308"/>
                  <a:pt x="0" y="1222180"/>
                </a:cubicBezTo>
                <a:cubicBezTo>
                  <a:pt x="-25623" y="1105052"/>
                  <a:pt x="7907" y="846733"/>
                  <a:pt x="0" y="690035"/>
                </a:cubicBezTo>
                <a:cubicBezTo>
                  <a:pt x="-7907" y="533338"/>
                  <a:pt x="68326" y="164396"/>
                  <a:pt x="0" y="0"/>
                </a:cubicBezTo>
                <a:close/>
              </a:path>
            </a:pathLst>
          </a:custGeom>
          <a:solidFill>
            <a:schemeClr val="accent5">
              <a:lumMod val="20000"/>
              <a:lumOff val="80000"/>
            </a:schemeClr>
          </a:solidFill>
          <a:ln w="76200">
            <a:no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lIns="91440" tIns="45720" rIns="91440" bIns="45720" rtlCol="0" anchor="t">
            <a:spAutoFit/>
          </a:bodyPr>
          <a:lstStyle/>
          <a:p>
            <a:pPr algn="ctr"/>
            <a:r>
              <a:rPr lang="cy-GB" sz="3600" b="1" dirty="0">
                <a:latin typeface="Arial"/>
                <a:cs typeface="Arial"/>
              </a:rPr>
              <a:t>Byddwch chi’n gwneud gwahaniaeth </a:t>
            </a:r>
          </a:p>
          <a:p>
            <a:pPr algn="ctr"/>
            <a:r>
              <a:rPr lang="cy-GB" sz="3600" b="1" dirty="0">
                <a:latin typeface="Arial"/>
                <a:cs typeface="Arial"/>
              </a:rPr>
              <a:t>yn eich ysgolion!</a:t>
            </a:r>
          </a:p>
          <a:p>
            <a:pPr algn="ctr"/>
            <a:r>
              <a:rPr lang="cy-GB" sz="3600" i="1" dirty="0">
                <a:latin typeface="Arial"/>
                <a:cs typeface="Arial"/>
              </a:rPr>
              <a:t>You will make a difference in your schools!</a:t>
            </a:r>
            <a:endParaRPr lang="cy-GB" sz="3600" i="1" dirty="0">
              <a:latin typeface="Arial" panose="020B0604020202020204" pitchFamily="34" charset="0"/>
              <a:cs typeface="Arial" panose="020B0604020202020204" pitchFamily="34" charset="0"/>
            </a:endParaRPr>
          </a:p>
        </p:txBody>
      </p:sp>
      <p:pic>
        <p:nvPicPr>
          <p:cNvPr id="5" name="Picture 4" descr="Cartoon of a child and a child&#10;&#10;Description automatically generated">
            <a:extLst>
              <a:ext uri="{FF2B5EF4-FFF2-40B4-BE49-F238E27FC236}">
                <a16:creationId xmlns:a16="http://schemas.microsoft.com/office/drawing/2014/main" id="{0008AC14-5A03-4670-345F-E8475E81C37C}"/>
              </a:ext>
            </a:extLst>
          </p:cNvPr>
          <p:cNvPicPr>
            <a:picLocks noChangeAspect="1"/>
          </p:cNvPicPr>
          <p:nvPr/>
        </p:nvPicPr>
        <p:blipFill>
          <a:blip r:embed="rId2"/>
          <a:stretch>
            <a:fillRect/>
          </a:stretch>
        </p:blipFill>
        <p:spPr>
          <a:xfrm>
            <a:off x="4240322" y="159566"/>
            <a:ext cx="4099286" cy="3097280"/>
          </a:xfrm>
          <a:prstGeom prst="rect">
            <a:avLst/>
          </a:prstGeom>
          <a:ln>
            <a:solidFill>
              <a:schemeClr val="tx1"/>
            </a:solidFill>
          </a:ln>
        </p:spPr>
      </p:pic>
      <p:pic>
        <p:nvPicPr>
          <p:cNvPr id="2" name="Picture 1">
            <a:extLst>
              <a:ext uri="{FF2B5EF4-FFF2-40B4-BE49-F238E27FC236}">
                <a16:creationId xmlns:a16="http://schemas.microsoft.com/office/drawing/2014/main" id="{7168B09F-36C2-0DA4-BCE0-384D1FD55B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67542"/>
            <a:ext cx="12192000" cy="1163449"/>
          </a:xfrm>
          <a:prstGeom prst="rect">
            <a:avLst/>
          </a:prstGeom>
        </p:spPr>
      </p:pic>
    </p:spTree>
    <p:extLst>
      <p:ext uri="{BB962C8B-B14F-4D97-AF65-F5344CB8AC3E}">
        <p14:creationId xmlns:p14="http://schemas.microsoft.com/office/powerpoint/2010/main" val="787919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B9738B8-5480-5B4C-8CF6-8C2225BA5B0B}"/>
              </a:ext>
            </a:extLst>
          </p:cNvPr>
          <p:cNvSpPr txBox="1"/>
          <p:nvPr/>
        </p:nvSpPr>
        <p:spPr>
          <a:xfrm>
            <a:off x="5574861" y="1630205"/>
            <a:ext cx="6020609" cy="2554545"/>
          </a:xfrm>
          <a:prstGeom prst="rect">
            <a:avLst/>
          </a:prstGeom>
          <a:noFill/>
        </p:spPr>
        <p:txBody>
          <a:bodyPr wrap="square" lIns="91440" tIns="45720" rIns="91440" bIns="45720" rtlCol="0" anchor="t">
            <a:spAutoFit/>
          </a:bodyPr>
          <a:lstStyle/>
          <a:p>
            <a:pPr algn="ctr"/>
            <a:r>
              <a:rPr lang="en-US" sz="8000" dirty="0">
                <a:solidFill>
                  <a:srgbClr val="002060"/>
                </a:solidFill>
                <a:latin typeface="Calibri"/>
                <a:cs typeface="Calibri"/>
              </a:rPr>
              <a:t>Da </a:t>
            </a:r>
            <a:r>
              <a:rPr lang="en-US" sz="8000" dirty="0" err="1">
                <a:solidFill>
                  <a:srgbClr val="002060"/>
                </a:solidFill>
                <a:latin typeface="Calibri"/>
                <a:cs typeface="Calibri"/>
              </a:rPr>
              <a:t>iawn</a:t>
            </a:r>
            <a:r>
              <a:rPr lang="en-US" sz="8000" dirty="0">
                <a:solidFill>
                  <a:srgbClr val="002060"/>
                </a:solidFill>
                <a:latin typeface="Calibri"/>
                <a:cs typeface="Calibri"/>
              </a:rPr>
              <a:t> chi, </a:t>
            </a:r>
            <a:r>
              <a:rPr lang="en-US" sz="8000" dirty="0" err="1">
                <a:solidFill>
                  <a:srgbClr val="002060"/>
                </a:solidFill>
                <a:latin typeface="Calibri"/>
                <a:cs typeface="Calibri"/>
              </a:rPr>
              <a:t>bawb</a:t>
            </a:r>
            <a:r>
              <a:rPr lang="en-US" sz="8000" dirty="0">
                <a:solidFill>
                  <a:srgbClr val="002060"/>
                </a:solidFill>
                <a:latin typeface="Calibri"/>
                <a:cs typeface="Calibri"/>
              </a:rPr>
              <a:t>!</a:t>
            </a:r>
          </a:p>
        </p:txBody>
      </p:sp>
      <p:sp>
        <p:nvSpPr>
          <p:cNvPr id="5" name="Rectangle 4">
            <a:extLst>
              <a:ext uri="{FF2B5EF4-FFF2-40B4-BE49-F238E27FC236}">
                <a16:creationId xmlns:a16="http://schemas.microsoft.com/office/drawing/2014/main" id="{9298D599-4A5D-7440-0B29-0B85046A7DFB}"/>
              </a:ext>
            </a:extLst>
          </p:cNvPr>
          <p:cNvSpPr/>
          <p:nvPr/>
        </p:nvSpPr>
        <p:spPr>
          <a:xfrm>
            <a:off x="0" y="5605220"/>
            <a:ext cx="12191998" cy="125277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pic>
        <p:nvPicPr>
          <p:cNvPr id="7" name="Picture 25" descr="Logo&#10;&#10;Description automatically generated">
            <a:extLst>
              <a:ext uri="{FF2B5EF4-FFF2-40B4-BE49-F238E27FC236}">
                <a16:creationId xmlns:a16="http://schemas.microsoft.com/office/drawing/2014/main" id="{C98D14A7-A717-F56E-BA64-6346AD2C186F}"/>
              </a:ext>
            </a:extLst>
          </p:cNvPr>
          <p:cNvPicPr>
            <a:picLocks noChangeAspect="1"/>
          </p:cNvPicPr>
          <p:nvPr/>
        </p:nvPicPr>
        <p:blipFill>
          <a:blip r:embed="rId2"/>
          <a:stretch>
            <a:fillRect/>
          </a:stretch>
        </p:blipFill>
        <p:spPr>
          <a:xfrm>
            <a:off x="152400" y="5609563"/>
            <a:ext cx="5197098" cy="1244096"/>
          </a:xfrm>
          <a:prstGeom prst="rect">
            <a:avLst/>
          </a:prstGeom>
        </p:spPr>
      </p:pic>
      <p:pic>
        <p:nvPicPr>
          <p:cNvPr id="10" name="Picture 24" descr="Logo&#10;&#10;Description automatically generated">
            <a:extLst>
              <a:ext uri="{FF2B5EF4-FFF2-40B4-BE49-F238E27FC236}">
                <a16:creationId xmlns:a16="http://schemas.microsoft.com/office/drawing/2014/main" id="{EC77ACD3-FC38-8FAD-C5DD-70BC3DD12A5D}"/>
              </a:ext>
            </a:extLst>
          </p:cNvPr>
          <p:cNvPicPr>
            <a:picLocks noChangeAspect="1"/>
          </p:cNvPicPr>
          <p:nvPr/>
        </p:nvPicPr>
        <p:blipFill>
          <a:blip r:embed="rId3"/>
          <a:stretch>
            <a:fillRect/>
          </a:stretch>
        </p:blipFill>
        <p:spPr>
          <a:xfrm>
            <a:off x="6041756" y="5609423"/>
            <a:ext cx="5984927" cy="1399357"/>
          </a:xfrm>
          <a:prstGeom prst="rect">
            <a:avLst/>
          </a:prstGeom>
        </p:spPr>
      </p:pic>
      <p:pic>
        <p:nvPicPr>
          <p:cNvPr id="2050" name="Picture 2" descr="Why Does a Thumbs-Up Gesture Mean “okay”? - guernseydonkey.com">
            <a:extLst>
              <a:ext uri="{FF2B5EF4-FFF2-40B4-BE49-F238E27FC236}">
                <a16:creationId xmlns:a16="http://schemas.microsoft.com/office/drawing/2014/main" id="{8DD587C9-91DC-0937-F239-91893D620F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6530" y="1436623"/>
            <a:ext cx="5794744" cy="3259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15181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1120</TotalTime>
  <Words>3337</Words>
  <Application>Microsoft Macintosh PowerPoint</Application>
  <PresentationFormat>Widescreen</PresentationFormat>
  <Paragraphs>484</Paragraphs>
  <Slides>51</Slides>
  <Notes>13</Notes>
  <HiddenSlides>0</HiddenSlides>
  <MMClips>1</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51</vt:i4>
      </vt:variant>
    </vt:vector>
  </HeadingPairs>
  <TitlesOfParts>
    <vt:vector size="65" baseType="lpstr">
      <vt:lpstr>Arial</vt:lpstr>
      <vt:lpstr>Arial Rounded MT Bold</vt:lpstr>
      <vt:lpstr>Calibri</vt:lpstr>
      <vt:lpstr>Calibri Light</vt:lpstr>
      <vt:lpstr>Cavolini</vt:lpstr>
      <vt:lpstr>Chalkboard</vt:lpstr>
      <vt:lpstr>SASSOON PRIMARY</vt:lpstr>
      <vt:lpstr>Segoe Print</vt:lpstr>
      <vt:lpstr>Trebuchet MS</vt:lpstr>
      <vt:lpstr>Tw Cen MT</vt:lpstr>
      <vt:lpstr>Twinkl SemiBold</vt:lpstr>
      <vt:lpstr>office theme</vt:lpstr>
      <vt:lpstr>Office Theme</vt:lpstr>
      <vt:lpstr>Office Theme</vt:lpstr>
      <vt:lpstr>PowerPoint Presentation</vt:lpstr>
      <vt:lpstr>PowerPoint Presentation</vt:lpstr>
      <vt:lpstr>PowerPoint Presentation</vt:lpstr>
      <vt:lpstr>PowerPoint Presentation</vt:lpstr>
      <vt:lpstr>Cwestiwn allweddol...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 sefyllfa bresennol /  Our present situation:</vt:lpstr>
      <vt:lpstr>PowerPoint Presentation</vt:lpstr>
      <vt:lpstr>Beth wnaeth Llywodraeth Cymru? What did the Welsh Government do?</vt:lpstr>
      <vt:lpstr>Y sefyllfa bresennol  Our present situation</vt:lpstr>
      <vt:lpstr>PowerPoint Presentation</vt:lpstr>
      <vt:lpstr>PowerPoint Presentation</vt:lpstr>
      <vt:lpstr>PowerPoint Presentation</vt:lpstr>
      <vt:lpstr>Targedau  / Targets:</vt:lpstr>
      <vt:lpstr>Ond, sut mae cael  mwy o siaradwyr Cymraeg?      But, how do we get  more Welsh speakers?</vt:lpstr>
      <vt:lpstr>Y sefyllfa bresennol / Our present situation:</vt:lpstr>
      <vt:lpstr>Taith addysg / the journey of education</vt:lpstr>
      <vt:lpstr>Canllawiau Cwricwlwm i Gymru Curriculum for Wales Guidance:</vt:lpstr>
      <vt:lpstr>Beth ydy’r prif ffocws? What is the main focus?</vt:lpstr>
      <vt:lpstr>Y Siarter Iaith / Welsh Language Charter</vt:lpstr>
      <vt:lpstr>Y Siarter Iaith / Welsh Language Charter</vt:lpstr>
      <vt:lpstr>PowerPoint Presentation</vt:lpstr>
      <vt:lpstr>PowerPoint Presentation</vt:lpstr>
      <vt:lpstr>PowerPoint Presentation</vt:lpstr>
      <vt:lpstr>PowerPoint Presentation</vt:lpstr>
      <vt:lpstr>PowerPoint Presentation</vt:lpstr>
      <vt:lpstr>Ydych chi’n barod?</vt:lpstr>
      <vt:lpstr>Cwestiynau!</vt:lpstr>
      <vt:lpstr>Ymarfer copïo</vt:lpstr>
      <vt:lpstr>1. Prynhawn da.  Sut wyt ti heddiw?</vt:lpstr>
      <vt:lpstr>2. Wyt ti’n hoffi chwaraeon?</vt:lpstr>
      <vt:lpstr>3. Dyma Rhys.  Mae e’n gweithio yn Ysgol Golwg y Môr.</vt:lpstr>
      <vt:lpstr>4. Ble wyt ti’n byw a ble wyt ti’n gweithio?</vt:lpstr>
      <vt:lpstr>5. Mae hi’n bwrw glaw heddiw.</vt:lpstr>
      <vt:lpstr>Gêm</vt:lpstr>
      <vt:lpstr>Tasg ysgrifennu</vt:lpstr>
      <vt:lpstr>Cofiwch:</vt:lpstr>
      <vt:lpstr>Mae siarad Cymraeg yn agor drws i chi…. Ewch i mewn… a mwynhewch!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Catrin Evans-Thomas</cp:lastModifiedBy>
  <cp:revision>253</cp:revision>
  <dcterms:created xsi:type="dcterms:W3CDTF">2023-10-02T11:32:54Z</dcterms:created>
  <dcterms:modified xsi:type="dcterms:W3CDTF">2025-10-02T09:38:03Z</dcterms:modified>
</cp:coreProperties>
</file>