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pptx" ContentType="application/vnd.openxmlformats-officedocument.presentationml.presentation"/>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theme/theme8.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3" r:id="rId1"/>
    <p:sldMasterId id="2147483820" r:id="rId2"/>
    <p:sldMasterId id="2147483822" r:id="rId3"/>
    <p:sldMasterId id="2147483824" r:id="rId4"/>
    <p:sldMasterId id="2147483826" r:id="rId5"/>
    <p:sldMasterId id="2147483828" r:id="rId6"/>
    <p:sldMasterId id="2147483830" r:id="rId7"/>
    <p:sldMasterId id="2147483832" r:id="rId8"/>
  </p:sldMasterIdLst>
  <p:sldIdLst>
    <p:sldId id="266" r:id="rId9"/>
    <p:sldId id="267" r:id="rId10"/>
    <p:sldId id="268" r:id="rId11"/>
    <p:sldId id="269" r:id="rId12"/>
    <p:sldId id="270" r:id="rId13"/>
    <p:sldId id="271" r:id="rId14"/>
    <p:sldId id="272" r:id="rId15"/>
    <p:sldId id="264" r:id="rId16"/>
    <p:sldId id="256" r:id="rId17"/>
    <p:sldId id="257" r:id="rId18"/>
    <p:sldId id="259" r:id="rId19"/>
    <p:sldId id="260" r:id="rId20"/>
    <p:sldId id="261" r:id="rId21"/>
    <p:sldId id="262" r:id="rId22"/>
    <p:sldId id="263" r:id="rId23"/>
    <p:sldId id="273" r:id="rId24"/>
    <p:sldId id="274" r:id="rId25"/>
    <p:sldId id="275" r:id="rId26"/>
    <p:sldId id="276" r:id="rId27"/>
    <p:sldId id="27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3.xml"/><Relationship Id="rId21"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940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393644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6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781646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7209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492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9555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571284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033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6691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06504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4733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59180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862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5273126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5142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solidFill>
                  <a:srgbClr val="696464"/>
                </a:solidFill>
              </a:rPr>
              <a:pPr/>
              <a:t>10/12/2025</a:t>
            </a:fld>
            <a:endParaRPr lang="en-US" dirty="0">
              <a:solidFill>
                <a:srgbClr val="696464"/>
              </a:solidFill>
            </a:endParaRPr>
          </a:p>
        </p:txBody>
      </p:sp>
      <p:sp>
        <p:nvSpPr>
          <p:cNvPr id="6" name="Footer Placeholder 5"/>
          <p:cNvSpPr>
            <a:spLocks noGrp="1"/>
          </p:cNvSpPr>
          <p:nvPr>
            <p:ph type="ftr" sz="quarter" idx="11"/>
          </p:nvPr>
        </p:nvSpPr>
        <p:spPr/>
        <p:txBody>
          <a:bodyPr/>
          <a:lstStyle/>
          <a:p>
            <a:endParaRPr lang="en-US" dirty="0">
              <a:solidFill>
                <a:srgbClr val="696464"/>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735530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solidFill>
                  <a:srgbClr val="696464"/>
                </a:solidFill>
              </a:rPr>
              <a:pPr/>
              <a:t>10/12/2025</a:t>
            </a:fld>
            <a:endParaRPr lang="en-US" dirty="0">
              <a:solidFill>
                <a:srgbClr val="696464"/>
              </a:solidFill>
            </a:endParaRPr>
          </a:p>
        </p:txBody>
      </p:sp>
      <p:sp>
        <p:nvSpPr>
          <p:cNvPr id="5" name="Footer Placeholder 4"/>
          <p:cNvSpPr>
            <a:spLocks noGrp="1"/>
          </p:cNvSpPr>
          <p:nvPr>
            <p:ph type="ftr" sz="quarter" idx="11"/>
          </p:nvPr>
        </p:nvSpPr>
        <p:spPr/>
        <p:txBody>
          <a:bodyPr/>
          <a:lstStyle/>
          <a:p>
            <a:endParaRPr lang="en-US" dirty="0">
              <a:solidFill>
                <a:srgbClr val="696464"/>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106322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2F5661D-6934-4B32-B92C-470368BF1EC6}" type="datetimeFigureOut">
              <a:rPr lang="en-US" dirty="0">
                <a:solidFill>
                  <a:srgbClr val="696464"/>
                </a:solidFill>
              </a:rPr>
              <a:pPr/>
              <a:t>10/12/2025</a:t>
            </a:fld>
            <a:endParaRPr lang="en-US" dirty="0">
              <a:solidFill>
                <a:srgbClr val="696464"/>
              </a:solidFill>
            </a:endParaRPr>
          </a:p>
        </p:txBody>
      </p:sp>
      <p:sp>
        <p:nvSpPr>
          <p:cNvPr id="5" name="Footer Placeholder 4"/>
          <p:cNvSpPr>
            <a:spLocks noGrp="1"/>
          </p:cNvSpPr>
          <p:nvPr>
            <p:ph type="ftr" sz="quarter" idx="11"/>
          </p:nvPr>
        </p:nvSpPr>
        <p:spPr/>
        <p:txBody>
          <a:bodyPr/>
          <a:lstStyle/>
          <a:p>
            <a:endParaRPr lang="en-US" dirty="0">
              <a:solidFill>
                <a:srgbClr val="696464"/>
              </a:solidFill>
            </a:endParaRPr>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747928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solidFill>
                  <a:srgbClr val="696464"/>
                </a:solidFill>
              </a:rPr>
              <a:pPr/>
              <a:t>10/12/2025</a:t>
            </a:fld>
            <a:endParaRPr lang="en-US" dirty="0">
              <a:solidFill>
                <a:srgbClr val="696464"/>
              </a:solidFill>
            </a:endParaRPr>
          </a:p>
        </p:txBody>
      </p:sp>
      <p:sp>
        <p:nvSpPr>
          <p:cNvPr id="4" name="Footer Placeholder 3"/>
          <p:cNvSpPr>
            <a:spLocks noGrp="1"/>
          </p:cNvSpPr>
          <p:nvPr>
            <p:ph type="ftr" sz="quarter" idx="11"/>
          </p:nvPr>
        </p:nvSpPr>
        <p:spPr/>
        <p:txBody>
          <a:bodyPr/>
          <a:lstStyle/>
          <a:p>
            <a:endParaRPr lang="en-US" dirty="0">
              <a:solidFill>
                <a:srgbClr val="696464"/>
              </a:solidFill>
            </a:endParaRPr>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491438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solidFill>
                  <a:srgbClr val="696464"/>
                </a:solidFill>
              </a:rPr>
              <a:pPr/>
              <a:t>10/12/2025</a:t>
            </a:fld>
            <a:endParaRPr lang="en-US" dirty="0">
              <a:solidFill>
                <a:srgbClr val="696464"/>
              </a:solidFill>
            </a:endParaRPr>
          </a:p>
        </p:txBody>
      </p:sp>
      <p:sp>
        <p:nvSpPr>
          <p:cNvPr id="4" name="Footer Placeholder 3"/>
          <p:cNvSpPr>
            <a:spLocks noGrp="1"/>
          </p:cNvSpPr>
          <p:nvPr>
            <p:ph type="ftr" sz="quarter" idx="11"/>
          </p:nvPr>
        </p:nvSpPr>
        <p:spPr/>
        <p:txBody>
          <a:bodyPr/>
          <a:lstStyle/>
          <a:p>
            <a:endParaRPr lang="en-US" dirty="0">
              <a:solidFill>
                <a:srgbClr val="696464"/>
              </a:solidFill>
            </a:endParaRPr>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5377780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548D31E-DCDA-41A7-9C67-C4B11B94D21D}" type="datetimeFigureOut">
              <a:rPr lang="en-US" dirty="0">
                <a:solidFill>
                  <a:srgbClr val="696464"/>
                </a:solidFill>
              </a:rPr>
              <a:pPr/>
              <a:t>10/12/2025</a:t>
            </a:fld>
            <a:endParaRPr lang="en-US" dirty="0">
              <a:solidFill>
                <a:srgbClr val="696464"/>
              </a:solidFill>
            </a:endParaRPr>
          </a:p>
        </p:txBody>
      </p:sp>
      <p:sp>
        <p:nvSpPr>
          <p:cNvPr id="6" name="Footer Placeholder 5"/>
          <p:cNvSpPr>
            <a:spLocks noGrp="1"/>
          </p:cNvSpPr>
          <p:nvPr>
            <p:ph type="ftr" sz="quarter" idx="11"/>
          </p:nvPr>
        </p:nvSpPr>
        <p:spPr/>
        <p:txBody>
          <a:bodyPr/>
          <a:lstStyle/>
          <a:p>
            <a:endParaRPr lang="en-US" dirty="0">
              <a:solidFill>
                <a:srgbClr val="696464"/>
              </a:solidFill>
            </a:endParaRPr>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639370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77919A6-33EB-49BD-A62F-1FA56B9F9712}" type="datetimeFigureOut">
              <a:rPr lang="en-US" dirty="0">
                <a:solidFill>
                  <a:srgbClr val="696464"/>
                </a:solidFill>
              </a:rPr>
              <a:pPr/>
              <a:t>10/12/2025</a:t>
            </a:fld>
            <a:endParaRPr lang="en-US" dirty="0">
              <a:solidFill>
                <a:srgbClr val="696464"/>
              </a:solidFill>
            </a:endParaRPr>
          </a:p>
        </p:txBody>
      </p:sp>
      <p:sp>
        <p:nvSpPr>
          <p:cNvPr id="4" name="Footer Placeholder 3"/>
          <p:cNvSpPr>
            <a:spLocks noGrp="1"/>
          </p:cNvSpPr>
          <p:nvPr>
            <p:ph type="ftr" sz="quarter" idx="11"/>
          </p:nvPr>
        </p:nvSpPr>
        <p:spPr/>
        <p:txBody>
          <a:bodyPr/>
          <a:lstStyle/>
          <a:p>
            <a:endParaRPr lang="en-US" dirty="0">
              <a:solidFill>
                <a:srgbClr val="696464"/>
              </a:solidFill>
            </a:endParaRPr>
          </a:p>
        </p:txBody>
      </p:sp>
      <p:sp>
        <p:nvSpPr>
          <p:cNvPr id="5" name="Slide Number Placeholder 4"/>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370672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17.xml"/><Relationship Id="rId5" Type="http://schemas.openxmlformats.org/officeDocument/2006/relationships/image" Target="../media/image3.png"/><Relationship Id="rId4" Type="http://schemas.microsoft.com/office/2007/relationships/hdphoto" Target="../media/hdphoto1.wdp"/></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8.xml"/><Relationship Id="rId5" Type="http://schemas.openxmlformats.org/officeDocument/2006/relationships/image" Target="../media/image3.png"/><Relationship Id="rId4" Type="http://schemas.microsoft.com/office/2007/relationships/hdphoto" Target="../media/hdphoto1.wdp"/></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4.xml"/><Relationship Id="rId1" Type="http://schemas.openxmlformats.org/officeDocument/2006/relationships/slideLayout" Target="../slideLayouts/slideLayout19.xml"/><Relationship Id="rId5" Type="http://schemas.openxmlformats.org/officeDocument/2006/relationships/image" Target="../media/image3.png"/><Relationship Id="rId4" Type="http://schemas.microsoft.com/office/2007/relationships/hdphoto" Target="../media/hdphoto1.wdp"/></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5.xml"/><Relationship Id="rId1" Type="http://schemas.openxmlformats.org/officeDocument/2006/relationships/slideLayout" Target="../slideLayouts/slideLayout20.xml"/><Relationship Id="rId5" Type="http://schemas.openxmlformats.org/officeDocument/2006/relationships/image" Target="../media/image3.png"/><Relationship Id="rId4" Type="http://schemas.microsoft.com/office/2007/relationships/hdphoto" Target="../media/hdphoto1.wdp"/></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6.xml"/><Relationship Id="rId1" Type="http://schemas.openxmlformats.org/officeDocument/2006/relationships/slideLayout" Target="../slideLayouts/slideLayout21.xml"/><Relationship Id="rId5" Type="http://schemas.openxmlformats.org/officeDocument/2006/relationships/image" Target="../media/image3.png"/><Relationship Id="rId4" Type="http://schemas.microsoft.com/office/2007/relationships/hdphoto" Target="../media/hdphoto1.wdp"/></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7.xml"/><Relationship Id="rId1" Type="http://schemas.openxmlformats.org/officeDocument/2006/relationships/slideLayout" Target="../slideLayouts/slideLayout22.xml"/><Relationship Id="rId5" Type="http://schemas.openxmlformats.org/officeDocument/2006/relationships/image" Target="../media/image3.png"/><Relationship Id="rId4" Type="http://schemas.microsoft.com/office/2007/relationships/hdphoto" Target="../media/hdphoto1.wdp"/></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8.xml"/><Relationship Id="rId1" Type="http://schemas.openxmlformats.org/officeDocument/2006/relationships/slideLayout" Target="../slideLayouts/slideLayout23.xml"/><Relationship Id="rId5" Type="http://schemas.openxmlformats.org/officeDocument/2006/relationships/image" Target="../media/image3.png"/><Relationship Id="rId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43187255"/>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2652947814"/>
      </p:ext>
    </p:extLst>
  </p:cSld>
  <p:clrMap bg1="lt1" tx1="dk1" bg2="lt2" tx2="dk2" accent1="accent1" accent2="accent2" accent3="accent3" accent4="accent4" accent5="accent5" accent6="accent6" hlink="hlink" folHlink="folHlink"/>
  <p:sldLayoutIdLst>
    <p:sldLayoutId id="2147483821"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1412914398"/>
      </p:ext>
    </p:extLst>
  </p:cSld>
  <p:clrMap bg1="lt1" tx1="dk1" bg2="lt2" tx2="dk2" accent1="accent1" accent2="accent2" accent3="accent3" accent4="accent4" accent5="accent5" accent6="accent6" hlink="hlink" folHlink="folHlink"/>
  <p:sldLayoutIdLst>
    <p:sldLayoutId id="2147483823"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3692806821"/>
      </p:ext>
    </p:extLst>
  </p:cSld>
  <p:clrMap bg1="lt1" tx1="dk1" bg2="lt2" tx2="dk2" accent1="accent1" accent2="accent2" accent3="accent3" accent4="accent4" accent5="accent5" accent6="accent6" hlink="hlink" folHlink="folHlink"/>
  <p:sldLayoutIdLst>
    <p:sldLayoutId id="2147483825"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3572669027"/>
      </p:ext>
    </p:extLst>
  </p:cSld>
  <p:clrMap bg1="lt1" tx1="dk1" bg2="lt2" tx2="dk2" accent1="accent1" accent2="accent2" accent3="accent3" accent4="accent4" accent5="accent5" accent6="accent6" hlink="hlink" folHlink="folHlink"/>
  <p:sldLayoutIdLst>
    <p:sldLayoutId id="2147483827"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1950625127"/>
      </p:ext>
    </p:extLst>
  </p:cSld>
  <p:clrMap bg1="lt1" tx1="dk1" bg2="lt2" tx2="dk2" accent1="accent1" accent2="accent2" accent3="accent3" accent4="accent4" accent5="accent5" accent6="accent6" hlink="hlink" folHlink="folHlink"/>
  <p:sldLayoutIdLst>
    <p:sldLayoutId id="2147483829"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2194010182"/>
      </p:ext>
    </p:extLst>
  </p:cSld>
  <p:clrMap bg1="lt1" tx1="dk1" bg2="lt2" tx2="dk2" accent1="accent1" accent2="accent2" accent3="accent3" accent4="accent4" accent5="accent5" accent6="accent6" hlink="hlink" folHlink="folHlink"/>
  <p:sldLayoutIdLst>
    <p:sldLayoutId id="2147483831"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pPr defTabSz="914400"/>
            <a:fld id="{8664C608-40B1-4030-A28D-5B74BC98ADCE}" type="datetimeFigureOut">
              <a:rPr lang="en-US" dirty="0">
                <a:solidFill>
                  <a:srgbClr val="696464"/>
                </a:solidFill>
              </a:rPr>
              <a:pPr defTabSz="914400"/>
              <a:t>10/12/2025</a:t>
            </a:fld>
            <a:endParaRPr lang="en-US" dirty="0">
              <a:solidFill>
                <a:srgbClr val="696464"/>
              </a:solidFill>
            </a:endParaRPr>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pPr defTabSz="914400"/>
            <a:endParaRPr lang="en-US" dirty="0">
              <a:solidFill>
                <a:srgbClr val="696464"/>
              </a:solidFill>
            </a:endParaRPr>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pPr defTabSz="914400"/>
            <a:fld id="{4FAB73BC-B049-4115-A692-8D63A059BFB8}" type="slidenum">
              <a:rPr lang="en-US" dirty="0"/>
              <a:pPr defTabSz="914400"/>
              <a:t>‹#›</a:t>
            </a:fld>
            <a:endParaRPr lang="en-US" dirty="0"/>
          </a:p>
        </p:txBody>
      </p:sp>
    </p:spTree>
    <p:extLst>
      <p:ext uri="{BB962C8B-B14F-4D97-AF65-F5344CB8AC3E}">
        <p14:creationId xmlns:p14="http://schemas.microsoft.com/office/powerpoint/2010/main" val="698157867"/>
      </p:ext>
    </p:extLst>
  </p:cSld>
  <p:clrMap bg1="lt1" tx1="dk1" bg2="lt2" tx2="dk2" accent1="accent1" accent2="accent2" accent3="accent3" accent4="accent4" accent5="accent5" accent6="accent6" hlink="hlink" folHlink="folHlink"/>
  <p:sldLayoutIdLst>
    <p:sldLayoutId id="2147483833" r:id="rId1"/>
  </p:sldLayoutIdLst>
  <p:hf sldNum="0" hdr="0" ftr="0" dt="0"/>
  <p:txStyles>
    <p:titleStyle>
      <a:lvl1pPr algn="l" defTabSz="914400" rtl="0" eaLnBrk="1" latinLnBrk="0" hangingPunct="1">
        <a:lnSpc>
          <a:spcPct val="90000"/>
        </a:lnSpc>
        <a:spcBef>
          <a:spcPct val="0"/>
        </a:spcBef>
        <a:buNone/>
        <a:defRPr sz="540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7.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8.xml"/><Relationship Id="rId6" Type="http://schemas.microsoft.com/office/2007/relationships/hdphoto" Target="../media/hdphoto1.wdp"/><Relationship Id="rId5" Type="http://schemas.openxmlformats.org/officeDocument/2006/relationships/image" Target="../media/image2.png"/><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1.xml"/><Relationship Id="rId6" Type="http://schemas.openxmlformats.org/officeDocument/2006/relationships/image" Target="../media/image11.jpeg"/><Relationship Id="rId5" Type="http://schemas.microsoft.com/office/2007/relationships/hdphoto" Target="../media/hdphoto2.wdp"/><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hyperlink" Target="https://www.microsoft.com/en-us/microsoft-365/powerpoint" TargetMode="External"/><Relationship Id="rId2" Type="http://schemas.openxmlformats.org/officeDocument/2006/relationships/image" Target="../media/image11.jpeg"/><Relationship Id="rId1" Type="http://schemas.openxmlformats.org/officeDocument/2006/relationships/slideLayout" Target="../slideLayouts/slideLayout23.xml"/><Relationship Id="rId5" Type="http://schemas.openxmlformats.org/officeDocument/2006/relationships/hyperlink" Target="https://www.indeed.com/career-advice/career-development/how-to-create-effective-powerpoint-presentations" TargetMode="External"/><Relationship Id="rId4" Type="http://schemas.openxmlformats.org/officeDocument/2006/relationships/hyperlink" Target="https://doi.org/10.1016/j.compedu.2018.10.014" TargetMode="Externa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PowerPoint_Presentation1.ppt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3.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sbnsoftware.com/blog/what-are-the-best-practices-for-implementing-digital-checklists-in-ehs/" TargetMode="External"/><Relationship Id="rId2" Type="http://schemas.openxmlformats.org/officeDocument/2006/relationships/hyperlink" Target="https://www.security.gov.uk/policy-and-guidance/secure-by-design/implementation/download-preparation-checklist/"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xmlns="" id="{16DBFAD4-B5FC-442B-A283-381B01B195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401725" y="6229681"/>
            <a:ext cx="457200" cy="457200"/>
            <a:chOff x="11361456" y="6195813"/>
            <a:chExt cx="548640" cy="548640"/>
          </a:xfrm>
        </p:grpSpPr>
        <p:sp>
          <p:nvSpPr>
            <p:cNvPr id="20" name="Oval 19">
              <a:extLst>
                <a:ext uri="{FF2B5EF4-FFF2-40B4-BE49-F238E27FC236}">
                  <a16:creationId xmlns:a16="http://schemas.microsoft.com/office/drawing/2014/main" xmlns="" id="{9B649DC7-8769-4383-A6F2-8F366BA7A1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21" name="Oval 20">
              <a:extLst>
                <a:ext uri="{FF2B5EF4-FFF2-40B4-BE49-F238E27FC236}">
                  <a16:creationId xmlns:a16="http://schemas.microsoft.com/office/drawing/2014/main" xmlns="" id="{0C67FD53-2686-4E0E-BA49-976F78F9AA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32" name="Rectangle 31">
            <a:extLst>
              <a:ext uri="{FF2B5EF4-FFF2-40B4-BE49-F238E27FC236}">
                <a16:creationId xmlns:a16="http://schemas.microsoft.com/office/drawing/2014/main" xmlns="" id="{2A0E4E09-FC02-4ADC-951A-3FFA90B6FE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 name="Title 1"/>
          <p:cNvSpPr>
            <a:spLocks noGrp="1"/>
          </p:cNvSpPr>
          <p:nvPr>
            <p:ph type="title"/>
          </p:nvPr>
        </p:nvSpPr>
        <p:spPr>
          <a:xfrm>
            <a:off x="6550924" y="685800"/>
            <a:ext cx="4920019" cy="2021553"/>
          </a:xfrm>
        </p:spPr>
        <p:txBody>
          <a:bodyPr vert="horz" lIns="91440" tIns="45720" rIns="91440" bIns="45720" rtlCol="0" anchor="ctr">
            <a:normAutofit/>
          </a:bodyPr>
          <a:lstStyle/>
          <a:p>
            <a:r>
              <a:rPr lang="en-US">
                <a:solidFill>
                  <a:schemeClr val="tx1"/>
                </a:solidFill>
              </a:rPr>
              <a:t>The sunrise care home</a:t>
            </a:r>
          </a:p>
        </p:txBody>
      </p:sp>
      <p:sp>
        <p:nvSpPr>
          <p:cNvPr id="33" name="Freeform: Shape 32">
            <a:extLst>
              <a:ext uri="{FF2B5EF4-FFF2-40B4-BE49-F238E27FC236}">
                <a16:creationId xmlns:a16="http://schemas.microsoft.com/office/drawing/2014/main" xmlns="" id="{9453FF84-60C1-4EA8-B49B-1B8C2D0C58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914400"/>
            <a:endParaRPr lang="en-US">
              <a:solidFill>
                <a:prstClr val="white"/>
              </a:solidFill>
            </a:endParaRPr>
          </a:p>
        </p:txBody>
      </p:sp>
      <p:pic>
        <p:nvPicPr>
          <p:cNvPr id="5" name="Picture 4" descr="House of paper with a heart against sunlight">
            <a:extLst>
              <a:ext uri="{FF2B5EF4-FFF2-40B4-BE49-F238E27FC236}">
                <a16:creationId xmlns:a16="http://schemas.microsoft.com/office/drawing/2014/main" xmlns="" id="{2D125792-22D5-7A40-41B6-7089311C5FDC}"/>
              </a:ext>
            </a:extLst>
          </p:cNvPr>
          <p:cNvPicPr>
            <a:picLocks noChangeAspect="1"/>
          </p:cNvPicPr>
          <p:nvPr/>
        </p:nvPicPr>
        <p:blipFill>
          <a:blip r:embed="rId4"/>
          <a:srcRect l="21733" r="18936" b="-1"/>
          <a:stretch>
            <a:fillRect/>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noFill/>
        </p:spPr>
      </p:pic>
      <p:sp>
        <p:nvSpPr>
          <p:cNvPr id="3" name="Subtitle 2"/>
          <p:cNvSpPr>
            <a:spLocks noGrp="1"/>
          </p:cNvSpPr>
          <p:nvPr>
            <p:ph sz="half" idx="1"/>
          </p:nvPr>
        </p:nvSpPr>
        <p:spPr>
          <a:xfrm>
            <a:off x="6550924" y="2927444"/>
            <a:ext cx="4920019" cy="3244755"/>
          </a:xfrm>
        </p:spPr>
        <p:txBody>
          <a:bodyPr vert="horz" lIns="91440" tIns="45720" rIns="91440" bIns="45720" rtlCol="0">
            <a:normAutofit/>
          </a:bodyPr>
          <a:lstStyle/>
          <a:p>
            <a:r>
              <a:rPr lang="en-US"/>
              <a:t>The university of wales trinity saint davis digital skills and research methods (LCHS4007)</a:t>
            </a:r>
          </a:p>
          <a:p>
            <a:r>
              <a:rPr lang="en-US"/>
              <a:t>GROUP E</a:t>
            </a:r>
          </a:p>
          <a:p>
            <a:r>
              <a:rPr lang="en-US"/>
              <a:t>Chanelle Hay 250501</a:t>
            </a:r>
          </a:p>
          <a:p>
            <a:r>
              <a:rPr lang="en-US"/>
              <a:t>Dominique Heath 250563</a:t>
            </a:r>
          </a:p>
          <a:p>
            <a:r>
              <a:rPr lang="en-US"/>
              <a:t>Natalie Lozokova 243906</a:t>
            </a:r>
          </a:p>
          <a:p>
            <a:r>
              <a:rPr lang="en-US"/>
              <a:t>Nerwin Gonzales243932</a:t>
            </a:r>
          </a:p>
        </p:txBody>
      </p:sp>
      <p:sp>
        <p:nvSpPr>
          <p:cNvPr id="7" name="Date Placeholder 4">
            <a:extLst>
              <a:ext uri="{FF2B5EF4-FFF2-40B4-BE49-F238E27FC236}">
                <a16:creationId xmlns:a16="http://schemas.microsoft.com/office/drawing/2014/main" xmlns="" id="{A5F2C223-D86E-65D9-D022-C4BCB8E2CE5D}"/>
              </a:ext>
            </a:extLst>
          </p:cNvPr>
          <p:cNvSpPr>
            <a:spLocks noGrp="1"/>
          </p:cNvSpPr>
          <p:nvPr>
            <p:ph type="dt" sz="half" idx="10"/>
          </p:nvPr>
        </p:nvSpPr>
        <p:spPr>
          <a:xfrm>
            <a:off x="473372" y="6272784"/>
            <a:ext cx="3273552" cy="365125"/>
          </a:xfrm>
        </p:spPr>
        <p:txBody>
          <a:bodyPr vert="horz" lIns="91440" tIns="45720" rIns="91440" bIns="45720" rtlCol="0" anchor="ctr">
            <a:normAutofit/>
          </a:bodyPr>
          <a:lstStyle/>
          <a:p>
            <a:pPr algn="l" defTabSz="457200">
              <a:spcAft>
                <a:spcPts val="600"/>
              </a:spcAft>
            </a:pPr>
            <a:fld id="{64BA9561-9C91-4509-ABF2-72F2896E38B9}" type="datetime1">
              <a:rPr lang="en-US">
                <a:solidFill>
                  <a:srgbClr val="FFFFFF"/>
                </a:solidFill>
              </a:rPr>
              <a:pPr algn="l" defTabSz="457200">
                <a:spcAft>
                  <a:spcPts val="600"/>
                </a:spcAft>
              </a:pPr>
              <a:t>10/12/2025</a:t>
            </a:fld>
            <a:endParaRPr lang="en-US">
              <a:solidFill>
                <a:srgbClr val="FFFFFF"/>
              </a:solidFill>
            </a:endParaRPr>
          </a:p>
        </p:txBody>
      </p:sp>
      <p:sp>
        <p:nvSpPr>
          <p:cNvPr id="12" name="Footer Placeholder 5">
            <a:extLst>
              <a:ext uri="{FF2B5EF4-FFF2-40B4-BE49-F238E27FC236}">
                <a16:creationId xmlns:a16="http://schemas.microsoft.com/office/drawing/2014/main" xmlns="" id="{B7988990-FBFB-3DEC-4099-8A6213AB708D}"/>
              </a:ext>
            </a:extLst>
          </p:cNvPr>
          <p:cNvSpPr>
            <a:spLocks noGrp="1"/>
          </p:cNvSpPr>
          <p:nvPr>
            <p:ph type="ftr" sz="quarter" idx="11"/>
          </p:nvPr>
        </p:nvSpPr>
        <p:spPr>
          <a:xfrm>
            <a:off x="6550924" y="6272784"/>
            <a:ext cx="4688008" cy="365125"/>
          </a:xfrm>
        </p:spPr>
        <p:txBody>
          <a:bodyPr vert="horz" lIns="91440" tIns="45720" rIns="91440" bIns="45720" rtlCol="0" anchor="ctr">
            <a:normAutofit/>
          </a:bodyPr>
          <a:lstStyle/>
          <a:p>
            <a:pPr defTabSz="457200">
              <a:lnSpc>
                <a:spcPct val="90000"/>
              </a:lnSpc>
              <a:spcAft>
                <a:spcPts val="600"/>
              </a:spcAft>
            </a:pPr>
            <a:r>
              <a:rPr lang="en-US" sz="700">
                <a:solidFill>
                  <a:prstClr val="white"/>
                </a:solidFill>
              </a:rPr>
              <a:t>
              </a:t>
            </a:r>
          </a:p>
        </p:txBody>
      </p:sp>
      <p:sp>
        <p:nvSpPr>
          <p:cNvPr id="14" name="Slide Number Placeholder 6">
            <a:extLst>
              <a:ext uri="{FF2B5EF4-FFF2-40B4-BE49-F238E27FC236}">
                <a16:creationId xmlns:a16="http://schemas.microsoft.com/office/drawing/2014/main" xmlns="" id="{4E8783F4-081D-468A-5E28-A1F9FF3D863A}"/>
              </a:ext>
            </a:extLst>
          </p:cNvPr>
          <p:cNvSpPr>
            <a:spLocks noGrp="1"/>
          </p:cNvSpPr>
          <p:nvPr>
            <p:ph type="sldNum" sz="quarter" idx="12"/>
          </p:nvPr>
        </p:nvSpPr>
        <p:spPr>
          <a:xfrm>
            <a:off x="11311128" y="6272784"/>
            <a:ext cx="640080" cy="365125"/>
          </a:xfrm>
        </p:spPr>
        <p:txBody>
          <a:bodyPr vert="horz" lIns="91440" tIns="45720" rIns="91440" bIns="45720" rtlCol="0" anchor="ctr">
            <a:normAutofit/>
          </a:bodyPr>
          <a:lstStyle/>
          <a:p>
            <a:pPr defTabSz="457200">
              <a:spcAft>
                <a:spcPts val="600"/>
              </a:spcAft>
            </a:pPr>
            <a:fld id="{24578CCF-2EC4-44CB-A694-F6F6E59A3985}" type="slidenum">
              <a:rPr lang="en-US">
                <a:solidFill>
                  <a:prstClr val="white"/>
                </a:solidFill>
              </a:rPr>
              <a:pPr defTabSz="457200">
                <a:spcAft>
                  <a:spcPts val="600"/>
                </a:spcAft>
              </a:pPr>
              <a:t>1</a:t>
            </a:fld>
            <a:endParaRPr lang="en-US">
              <a:solidFill>
                <a:prstClr val="white"/>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D8AFD15B-CF29-4306-884F-47675092F9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2" name="Title 1">
            <a:extLst>
              <a:ext uri="{FF2B5EF4-FFF2-40B4-BE49-F238E27FC236}">
                <a16:creationId xmlns:a16="http://schemas.microsoft.com/office/drawing/2014/main" xmlns="" id="{FB022100-6DC6-2529-B471-C8639E554F91}"/>
              </a:ext>
            </a:extLst>
          </p:cNvPr>
          <p:cNvSpPr>
            <a:spLocks noGrp="1"/>
          </p:cNvSpPr>
          <p:nvPr>
            <p:ph type="title"/>
          </p:nvPr>
        </p:nvSpPr>
        <p:spPr>
          <a:xfrm>
            <a:off x="6587544" y="1382165"/>
            <a:ext cx="4869179" cy="1517984"/>
          </a:xfrm>
        </p:spPr>
        <p:txBody>
          <a:bodyPr vert="horz" lIns="91440" tIns="45720" rIns="91440" bIns="45720" rtlCol="0">
            <a:normAutofit/>
          </a:bodyPr>
          <a:lstStyle/>
          <a:p>
            <a:r>
              <a:rPr lang="en-US" sz="4800">
                <a:solidFill>
                  <a:srgbClr val="000000"/>
                </a:solidFill>
              </a:rPr>
              <a:t>introduction</a:t>
            </a:r>
          </a:p>
        </p:txBody>
      </p:sp>
      <p:pic>
        <p:nvPicPr>
          <p:cNvPr id="5" name="Picture 4" descr="Aqua and green fractal background like floral petal">
            <a:extLst>
              <a:ext uri="{FF2B5EF4-FFF2-40B4-BE49-F238E27FC236}">
                <a16:creationId xmlns:a16="http://schemas.microsoft.com/office/drawing/2014/main" xmlns="" id="{221B4E13-9C65-FBE7-7CA3-6475E5FADC1D}"/>
              </a:ext>
            </a:extLst>
          </p:cNvPr>
          <p:cNvPicPr>
            <a:picLocks noChangeAspect="1"/>
          </p:cNvPicPr>
          <p:nvPr/>
        </p:nvPicPr>
        <p:blipFill>
          <a:blip r:embed="rId2"/>
          <a:srcRect l="14477" r="14476"/>
          <a:stretch>
            <a:fillRect/>
          </a:stretch>
        </p:blipFill>
        <p:spPr>
          <a:xfrm>
            <a:off x="-9866" y="401980"/>
            <a:ext cx="6115733" cy="6456021"/>
          </a:xfrm>
          <a:custGeom>
            <a:avLst/>
            <a:gdLst/>
            <a:ahLst/>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p:spPr>
      </p:pic>
      <p:sp>
        <p:nvSpPr>
          <p:cNvPr id="12" name="Freeform: Shape 11">
            <a:extLst>
              <a:ext uri="{FF2B5EF4-FFF2-40B4-BE49-F238E27FC236}">
                <a16:creationId xmlns:a16="http://schemas.microsoft.com/office/drawing/2014/main" xmlns="" id="{96349AB3-1BD3-41E1-8979-1DBDCB5CDC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66" y="401980"/>
            <a:ext cx="6115733" cy="6456021"/>
          </a:xfrm>
          <a:custGeom>
            <a:avLst/>
            <a:gdLst>
              <a:gd name="connsiteX0" fmla="*/ 2259477 w 6115733"/>
              <a:gd name="connsiteY0" fmla="*/ 433395 h 6456021"/>
              <a:gd name="connsiteX1" fmla="*/ 5681904 w 6115733"/>
              <a:gd name="connsiteY1" fmla="*/ 3852396 h 6456021"/>
              <a:gd name="connsiteX2" fmla="*/ 4679499 w 6115733"/>
              <a:gd name="connsiteY2" fmla="*/ 6269995 h 6456021"/>
              <a:gd name="connsiteX3" fmla="*/ 4474613 w 6115733"/>
              <a:gd name="connsiteY3" fmla="*/ 6456021 h 6456021"/>
              <a:gd name="connsiteX4" fmla="*/ 44341 w 6115733"/>
              <a:gd name="connsiteY4" fmla="*/ 6456021 h 6456021"/>
              <a:gd name="connsiteX5" fmla="*/ 0 w 6115733"/>
              <a:gd name="connsiteY5" fmla="*/ 6415762 h 6456021"/>
              <a:gd name="connsiteX6" fmla="*/ 0 w 6115733"/>
              <a:gd name="connsiteY6" fmla="*/ 1289029 h 6456021"/>
              <a:gd name="connsiteX7" fmla="*/ 82495 w 6115733"/>
              <a:gd name="connsiteY7" fmla="*/ 1214128 h 6456021"/>
              <a:gd name="connsiteX8" fmla="*/ 2259477 w 6115733"/>
              <a:gd name="connsiteY8" fmla="*/ 433395 h 6456021"/>
              <a:gd name="connsiteX9" fmla="*/ 2259477 w 6115733"/>
              <a:gd name="connsiteY9" fmla="*/ 0 h 6456021"/>
              <a:gd name="connsiteX10" fmla="*/ 6115733 w 6115733"/>
              <a:gd name="connsiteY10" fmla="*/ 3852396 h 6456021"/>
              <a:gd name="connsiteX11" fmla="*/ 5235152 w 6115733"/>
              <a:gd name="connsiteY11" fmla="*/ 6302877 h 6456021"/>
              <a:gd name="connsiteX12" fmla="*/ 5095826 w 6115733"/>
              <a:gd name="connsiteY12" fmla="*/ 6456021 h 6456021"/>
              <a:gd name="connsiteX13" fmla="*/ 4617788 w 6115733"/>
              <a:gd name="connsiteY13" fmla="*/ 6456021 h 6456021"/>
              <a:gd name="connsiteX14" fmla="*/ 4747668 w 6115733"/>
              <a:gd name="connsiteY14" fmla="*/ 6338096 h 6456021"/>
              <a:gd name="connsiteX15" fmla="*/ 5778311 w 6115733"/>
              <a:gd name="connsiteY15" fmla="*/ 3852396 h 6456021"/>
              <a:gd name="connsiteX16" fmla="*/ 2259477 w 6115733"/>
              <a:gd name="connsiteY16" fmla="*/ 337085 h 6456021"/>
              <a:gd name="connsiteX17" fmla="*/ 21172 w 6115733"/>
              <a:gd name="connsiteY17" fmla="*/ 1139811 h 6456021"/>
              <a:gd name="connsiteX18" fmla="*/ 0 w 6115733"/>
              <a:gd name="connsiteY18" fmla="*/ 1159034 h 6456021"/>
              <a:gd name="connsiteX19" fmla="*/ 0 w 6115733"/>
              <a:gd name="connsiteY19" fmla="*/ 735177 h 6456021"/>
              <a:gd name="connsiteX20" fmla="*/ 103407 w 6115733"/>
              <a:gd name="connsiteY20" fmla="*/ 657929 h 6456021"/>
              <a:gd name="connsiteX21" fmla="*/ 2259477 w 6115733"/>
              <a:gd name="connsiteY21" fmla="*/ 0 h 6456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115733" h="6456021">
                <a:moveTo>
                  <a:pt x="2259477" y="433395"/>
                </a:moveTo>
                <a:cubicBezTo>
                  <a:pt x="4149632" y="433395"/>
                  <a:pt x="5681904" y="1964133"/>
                  <a:pt x="5681904" y="3852396"/>
                </a:cubicBezTo>
                <a:cubicBezTo>
                  <a:pt x="5681904" y="4796527"/>
                  <a:pt x="5298836" y="5651278"/>
                  <a:pt x="4679499" y="6269995"/>
                </a:cubicBezTo>
                <a:lnTo>
                  <a:pt x="4474613" y="6456021"/>
                </a:lnTo>
                <a:lnTo>
                  <a:pt x="44341" y="6456021"/>
                </a:lnTo>
                <a:lnTo>
                  <a:pt x="0" y="6415762"/>
                </a:lnTo>
                <a:lnTo>
                  <a:pt x="0" y="1289029"/>
                </a:lnTo>
                <a:lnTo>
                  <a:pt x="82495" y="1214128"/>
                </a:lnTo>
                <a:cubicBezTo>
                  <a:pt x="674092" y="726388"/>
                  <a:pt x="1432534" y="433395"/>
                  <a:pt x="2259477" y="433395"/>
                </a:cubicBezTo>
                <a:close/>
                <a:moveTo>
                  <a:pt x="2259477" y="0"/>
                </a:moveTo>
                <a:cubicBezTo>
                  <a:pt x="4389229" y="0"/>
                  <a:pt x="6115733" y="1724776"/>
                  <a:pt x="6115733" y="3852396"/>
                </a:cubicBezTo>
                <a:cubicBezTo>
                  <a:pt x="6115733" y="4783230"/>
                  <a:pt x="5785270" y="5636956"/>
                  <a:pt x="5235152" y="6302877"/>
                </a:cubicBezTo>
                <a:lnTo>
                  <a:pt x="5095826" y="6456021"/>
                </a:lnTo>
                <a:lnTo>
                  <a:pt x="4617788" y="6456021"/>
                </a:lnTo>
                <a:lnTo>
                  <a:pt x="4747668" y="6338096"/>
                </a:lnTo>
                <a:cubicBezTo>
                  <a:pt x="5384452" y="5701950"/>
                  <a:pt x="5778311" y="4823122"/>
                  <a:pt x="5778311" y="3852396"/>
                </a:cubicBezTo>
                <a:cubicBezTo>
                  <a:pt x="5778311" y="1910944"/>
                  <a:pt x="4202875" y="337085"/>
                  <a:pt x="2259477" y="337085"/>
                </a:cubicBezTo>
                <a:cubicBezTo>
                  <a:pt x="1409240" y="337085"/>
                  <a:pt x="629434" y="638331"/>
                  <a:pt x="21172" y="1139811"/>
                </a:cubicBezTo>
                <a:lnTo>
                  <a:pt x="0" y="1159034"/>
                </a:lnTo>
                <a:lnTo>
                  <a:pt x="0" y="735177"/>
                </a:lnTo>
                <a:lnTo>
                  <a:pt x="103407" y="657929"/>
                </a:lnTo>
                <a:cubicBezTo>
                  <a:pt x="718869" y="242547"/>
                  <a:pt x="1460820" y="0"/>
                  <a:pt x="2259477" y="0"/>
                </a:cubicBez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914400"/>
            <a:endParaRPr lang="en-US" dirty="0">
              <a:solidFill>
                <a:prstClr val="white"/>
              </a:solidFill>
            </a:endParaRPr>
          </a:p>
        </p:txBody>
      </p:sp>
      <p:sp>
        <p:nvSpPr>
          <p:cNvPr id="4" name="Content Placeholder 3">
            <a:extLst>
              <a:ext uri="{FF2B5EF4-FFF2-40B4-BE49-F238E27FC236}">
                <a16:creationId xmlns:a16="http://schemas.microsoft.com/office/drawing/2014/main" xmlns="" id="{C944BEFE-53AA-76D9-52DA-B81A61525B40}"/>
              </a:ext>
            </a:extLst>
          </p:cNvPr>
          <p:cNvSpPr>
            <a:spLocks noGrp="1"/>
          </p:cNvSpPr>
          <p:nvPr>
            <p:ph idx="1"/>
          </p:nvPr>
        </p:nvSpPr>
        <p:spPr>
          <a:xfrm>
            <a:off x="6587545" y="3007389"/>
            <a:ext cx="4869179" cy="3065865"/>
          </a:xfrm>
        </p:spPr>
        <p:txBody>
          <a:bodyPr vert="horz" lIns="91440" tIns="45720" rIns="91440" bIns="45720" rtlCol="0" anchor="t">
            <a:normAutofit/>
          </a:bodyPr>
          <a:lstStyle/>
          <a:p>
            <a:pPr>
              <a:buClr>
                <a:srgbClr val="262626"/>
              </a:buClr>
            </a:pPr>
            <a:r>
              <a:rPr lang="en-US" sz="1800" b="1">
                <a:solidFill>
                  <a:srgbClr val="000000"/>
                </a:solidFill>
                <a:ea typeface="+mn-lt"/>
                <a:cs typeface="+mn-lt"/>
              </a:rPr>
              <a:t>Sunrise Residential Care Home</a:t>
            </a:r>
            <a:r>
              <a:rPr lang="en-US" sz="1800">
                <a:solidFill>
                  <a:srgbClr val="000000"/>
                </a:solidFill>
                <a:ea typeface="+mn-lt"/>
                <a:cs typeface="+mn-lt"/>
              </a:rPr>
              <a:t> is a medium-sized facility that provides long-term care for older individuals, many of whom have dementia, limited mobility, or ongoing medical conditions. The home supports around 35 residents and is operated by a dedicated team, including nurses, care staff, administrative workers, and visiting healthcare specialists.</a:t>
            </a:r>
            <a:endParaRPr lang="en-US" sz="1800" dirty="0">
              <a:solidFill>
                <a:srgbClr val="000000"/>
              </a:solidFill>
            </a:endParaRPr>
          </a:p>
        </p:txBody>
      </p:sp>
      <p:grpSp>
        <p:nvGrpSpPr>
          <p:cNvPr id="14" name="Group 13">
            <a:extLst>
              <a:ext uri="{FF2B5EF4-FFF2-40B4-BE49-F238E27FC236}">
                <a16:creationId xmlns:a16="http://schemas.microsoft.com/office/drawing/2014/main" xmlns="" id="{54CA915D-BDF0-41F8-B00E-FB186EFF7BD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xmlns="" id="{317AAC03-BF64-4E67-9032-3BD0249980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6" name="Oval 15">
              <a:extLst>
                <a:ext uri="{FF2B5EF4-FFF2-40B4-BE49-F238E27FC236}">
                  <a16:creationId xmlns:a16="http://schemas.microsoft.com/office/drawing/2014/main" xmlns="" id="{1A131397-5A45-4344-9983-5E400A3EA5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96488" y="6230844"/>
              <a:ext cx="478576" cy="478578"/>
            </a:xfrm>
            <a:prstGeom prst="ellipse">
              <a:avLst/>
            </a:prstGeom>
            <a:noFill/>
            <a:ln w="12700" cap="flat" cmpd="sng" algn="ctr">
              <a:solidFill>
                <a:srgbClr val="FFFFFF"/>
              </a:solidFill>
              <a:prstDash val="solid"/>
            </a:ln>
            <a:effectLst/>
          </p:spPr>
        </p:sp>
      </p:grpSp>
    </p:spTree>
    <p:extLst>
      <p:ext uri="{BB962C8B-B14F-4D97-AF65-F5344CB8AC3E}">
        <p14:creationId xmlns:p14="http://schemas.microsoft.com/office/powerpoint/2010/main" val="15847071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xmlns="" id="{8747DAEE-F7DF-2C57-66E4-C5837DD3BF4C}"/>
              </a:ext>
            </a:extLst>
          </p:cNvPr>
          <p:cNvPicPr>
            <a:picLocks noChangeAspect="1"/>
          </p:cNvPicPr>
          <p:nvPr/>
        </p:nvPicPr>
        <p:blipFill>
          <a:blip r:embed="rId2">
            <a:alphaModFix amt="35000"/>
          </a:blip>
          <a:srcRect r="-2" b="-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9DE34377-6819-D96F-409F-38C95BE1E8CC}"/>
              </a:ext>
            </a:extLst>
          </p:cNvPr>
          <p:cNvSpPr>
            <a:spLocks noGrp="1"/>
          </p:cNvSpPr>
          <p:nvPr>
            <p:ph type="title"/>
          </p:nvPr>
        </p:nvSpPr>
        <p:spPr>
          <a:xfrm>
            <a:off x="2928401" y="1380068"/>
            <a:ext cx="8574622" cy="2616199"/>
          </a:xfrm>
        </p:spPr>
        <p:txBody>
          <a:bodyPr vert="horz" lIns="91440" tIns="45720" rIns="91440" bIns="45720" rtlCol="0" anchor="b">
            <a:normAutofit/>
          </a:bodyPr>
          <a:lstStyle/>
          <a:p>
            <a:pPr algn="r"/>
            <a:r>
              <a:rPr lang="en-US" sz="6000"/>
              <a:t>What is powerpoint</a:t>
            </a:r>
          </a:p>
        </p:txBody>
      </p:sp>
      <p:sp>
        <p:nvSpPr>
          <p:cNvPr id="3" name="TextBox 2">
            <a:extLst>
              <a:ext uri="{FF2B5EF4-FFF2-40B4-BE49-F238E27FC236}">
                <a16:creationId xmlns:a16="http://schemas.microsoft.com/office/drawing/2014/main" xmlns="" id="{3055FF38-F530-47B6-59B9-62913E33AB6D}"/>
              </a:ext>
            </a:extLst>
          </p:cNvPr>
          <p:cNvSpPr txBox="1"/>
          <p:nvPr/>
        </p:nvSpPr>
        <p:spPr>
          <a:xfrm>
            <a:off x="402566" y="697302"/>
            <a:ext cx="60960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a:r>
              <a:rPr lang="en-US" b="1">
                <a:solidFill>
                  <a:prstClr val="white"/>
                </a:solidFill>
              </a:rPr>
              <a:t>PowerPoint</a:t>
            </a:r>
            <a:r>
              <a:rPr lang="en-US">
                <a:solidFill>
                  <a:prstClr val="white"/>
                </a:solidFill>
              </a:rPr>
              <a:t> is a presentation tool developed by </a:t>
            </a:r>
            <a:r>
              <a:rPr lang="en-US" b="1">
                <a:solidFill>
                  <a:prstClr val="white"/>
                </a:solidFill>
              </a:rPr>
              <a:t>Microsoft</a:t>
            </a:r>
            <a:r>
              <a:rPr lang="en-US">
                <a:solidFill>
                  <a:prstClr val="white"/>
                </a:solidFill>
              </a:rPr>
              <a:t> and is part of the Microsoft Office suite, which also includes programs like Word and Excel. It allows users to create </a:t>
            </a:r>
            <a:r>
              <a:rPr lang="en-US" b="1">
                <a:solidFill>
                  <a:prstClr val="white"/>
                </a:solidFill>
              </a:rPr>
              <a:t>slideshow presentations</a:t>
            </a:r>
            <a:r>
              <a:rPr lang="en-US">
                <a:solidFill>
                  <a:prstClr val="white"/>
                </a:solidFill>
              </a:rPr>
              <a:t> made up of individual slides that can include text, images, charts, videos, and animations.</a:t>
            </a:r>
          </a:p>
          <a:p>
            <a:pPr defTabSz="914400"/>
            <a:r>
              <a:rPr lang="en-US">
                <a:solidFill>
                  <a:prstClr val="white"/>
                </a:solidFill>
              </a:rPr>
              <a:t>PowerPoint is commonly used in education, business, and care settings to share information in a visual and easy-to-understand format.</a:t>
            </a:r>
          </a:p>
        </p:txBody>
      </p:sp>
    </p:spTree>
    <p:extLst>
      <p:ext uri="{BB962C8B-B14F-4D97-AF65-F5344CB8AC3E}">
        <p14:creationId xmlns:p14="http://schemas.microsoft.com/office/powerpoint/2010/main" val="28051533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08FA77D-08EE-3D8A-FA58-3E33B7BDBB84}"/>
              </a:ext>
            </a:extLst>
          </p:cNvPr>
          <p:cNvSpPr>
            <a:spLocks noGrp="1"/>
          </p:cNvSpPr>
          <p:nvPr>
            <p:ph type="title"/>
          </p:nvPr>
        </p:nvSpPr>
        <p:spPr>
          <a:xfrm>
            <a:off x="5937129" y="1394445"/>
            <a:ext cx="6069100" cy="2616199"/>
          </a:xfrm>
        </p:spPr>
        <p:txBody>
          <a:bodyPr vert="horz" lIns="91440" tIns="45720" rIns="91440" bIns="45720" rtlCol="0" anchor="b">
            <a:normAutofit/>
          </a:bodyPr>
          <a:lstStyle/>
          <a:p>
            <a:pPr algn="r">
              <a:lnSpc>
                <a:spcPct val="90000"/>
              </a:lnSpc>
            </a:pPr>
            <a:r>
              <a:rPr lang="en-US" sz="6000"/>
              <a:t>What is the benefits of using  powerpoint</a:t>
            </a:r>
          </a:p>
        </p:txBody>
      </p:sp>
      <p:pic>
        <p:nvPicPr>
          <p:cNvPr id="4" name="Picture 3" descr="Time compass on hand">
            <a:extLst>
              <a:ext uri="{FF2B5EF4-FFF2-40B4-BE49-F238E27FC236}">
                <a16:creationId xmlns:a16="http://schemas.microsoft.com/office/drawing/2014/main" xmlns="" id="{5B5C1B5D-8075-9968-E192-C7482F64FDFE}"/>
              </a:ext>
            </a:extLst>
          </p:cNvPr>
          <p:cNvPicPr>
            <a:picLocks noChangeAspect="1"/>
          </p:cNvPicPr>
          <p:nvPr/>
        </p:nvPicPr>
        <p:blipFill>
          <a:blip r:embed="rId3"/>
          <a:srcRect l="26865" t="9090" r="25071" b="6"/>
          <a:stretch>
            <a:fillRect/>
          </a:stretch>
        </p:blipFill>
        <p:spPr>
          <a:xfrm>
            <a:off x="20" y="11"/>
            <a:ext cx="7935562" cy="6857989"/>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3" name="TextBox 2">
            <a:extLst>
              <a:ext uri="{FF2B5EF4-FFF2-40B4-BE49-F238E27FC236}">
                <a16:creationId xmlns:a16="http://schemas.microsoft.com/office/drawing/2014/main" xmlns="" id="{6F5D37F7-B4FE-CAF7-E7A5-E863CEB04CA8}"/>
              </a:ext>
            </a:extLst>
          </p:cNvPr>
          <p:cNvSpPr txBox="1"/>
          <p:nvPr/>
        </p:nvSpPr>
        <p:spPr>
          <a:xfrm>
            <a:off x="503208" y="438508"/>
            <a:ext cx="559279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a:r>
              <a:rPr lang="en-US" dirty="0">
                <a:solidFill>
                  <a:prstClr val="black"/>
                </a:solidFill>
              </a:rPr>
              <a:t> </a:t>
            </a:r>
          </a:p>
          <a:p>
            <a:pPr defTabSz="914400"/>
            <a:r>
              <a:rPr lang="en-US" b="1" dirty="0">
                <a:solidFill>
                  <a:prstClr val="black"/>
                </a:solidFill>
              </a:rPr>
              <a:t>✅ Benefits of Using PowerPoint</a:t>
            </a:r>
          </a:p>
          <a:p>
            <a:pPr defTabSz="914400"/>
            <a:r>
              <a:rPr lang="en-US" dirty="0">
                <a:solidFill>
                  <a:prstClr val="black"/>
                </a:solidFill>
              </a:rPr>
              <a:t>PowerPoint is a widely used presentation tool that offers many advantages, especially in care homes, schools, and office environments. Below are some of its key benefits:</a:t>
            </a:r>
          </a:p>
          <a:p>
            <a:pPr defTabSz="914400"/>
            <a:r>
              <a:rPr lang="en-US" b="1" dirty="0">
                <a:solidFill>
                  <a:prstClr val="black"/>
                </a:solidFill>
              </a:rPr>
              <a:t>🔹 1. Effective Visual Communication</a:t>
            </a:r>
          </a:p>
          <a:p>
            <a:pPr defTabSz="914400"/>
            <a:r>
              <a:rPr lang="en-US" dirty="0">
                <a:solidFill>
                  <a:prstClr val="black"/>
                </a:solidFill>
              </a:rPr>
              <a:t>PowerPoint makes it easy to present information using a combination of text, images, graphs, and videos. This helps simplify complex topics and improves understanding.</a:t>
            </a:r>
          </a:p>
          <a:p>
            <a:pPr defTabSz="914400"/>
            <a:r>
              <a:rPr lang="en-US" b="1" dirty="0">
                <a:solidFill>
                  <a:prstClr val="black"/>
                </a:solidFill>
              </a:rPr>
              <a:t>🔹 2. Keeps the Audience Engaged</a:t>
            </a:r>
          </a:p>
          <a:p>
            <a:pPr defTabSz="914400"/>
            <a:r>
              <a:rPr lang="en-US" dirty="0">
                <a:solidFill>
                  <a:prstClr val="black"/>
                </a:solidFill>
              </a:rPr>
              <a:t>By using animations, transitions, and visual elements, PowerPoint presentations are more engaging than written reports or spoken explanations alone.</a:t>
            </a:r>
          </a:p>
          <a:p>
            <a:pPr defTabSz="914400"/>
            <a:r>
              <a:rPr lang="en-US" b="1" dirty="0">
                <a:solidFill>
                  <a:prstClr val="black"/>
                </a:solidFill>
              </a:rPr>
              <a:t>🔹 3. </a:t>
            </a:r>
            <a:r>
              <a:rPr lang="en-US" b="1" dirty="0" err="1">
                <a:solidFill>
                  <a:prstClr val="black"/>
                </a:solidFill>
              </a:rPr>
              <a:t>Organised</a:t>
            </a:r>
            <a:r>
              <a:rPr lang="en-US" b="1" dirty="0">
                <a:solidFill>
                  <a:prstClr val="black"/>
                </a:solidFill>
              </a:rPr>
              <a:t> and Structured Content</a:t>
            </a:r>
          </a:p>
          <a:p>
            <a:pPr defTabSz="914400"/>
            <a:r>
              <a:rPr lang="en-US" dirty="0">
                <a:solidFill>
                  <a:prstClr val="black"/>
                </a:solidFill>
              </a:rPr>
              <a:t>Slides allow you to break down information into clear sections, helping you present ideas in a logical, step-by-step format that’s easy to follow.</a:t>
            </a:r>
          </a:p>
        </p:txBody>
      </p:sp>
    </p:spTree>
    <p:extLst>
      <p:ext uri="{BB962C8B-B14F-4D97-AF65-F5344CB8AC3E}">
        <p14:creationId xmlns:p14="http://schemas.microsoft.com/office/powerpoint/2010/main" val="3903859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xmlns="" id="{16DBFAD4-B5FC-442B-A283-381B01B195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401725" y="6229681"/>
            <a:ext cx="457200" cy="457200"/>
            <a:chOff x="11361456" y="6195813"/>
            <a:chExt cx="548640" cy="548640"/>
          </a:xfrm>
        </p:grpSpPr>
        <p:sp>
          <p:nvSpPr>
            <p:cNvPr id="10" name="Oval 9">
              <a:extLst>
                <a:ext uri="{FF2B5EF4-FFF2-40B4-BE49-F238E27FC236}">
                  <a16:creationId xmlns:a16="http://schemas.microsoft.com/office/drawing/2014/main" xmlns="" id="{9B649DC7-8769-4383-A6F2-8F366BA7A1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a:extLst>
                <a:ext uri="{FF2B5EF4-FFF2-40B4-BE49-F238E27FC236}">
                  <a16:creationId xmlns:a16="http://schemas.microsoft.com/office/drawing/2014/main" xmlns="" id="{0C67FD53-2686-4E0E-BA49-976F78F9AAC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1396488" y="6230844"/>
              <a:ext cx="478576" cy="478578"/>
            </a:xfrm>
            <a:prstGeom prst="ellipse">
              <a:avLst/>
            </a:prstGeom>
            <a:noFill/>
            <a:ln w="12700" cap="flat" cmpd="sng" algn="ctr">
              <a:solidFill>
                <a:srgbClr val="FFFFFF"/>
              </a:solidFill>
              <a:prstDash val="solid"/>
            </a:ln>
            <a:effectLst/>
          </p:spPr>
        </p:sp>
      </p:grpSp>
      <p:sp useBgFill="1">
        <p:nvSpPr>
          <p:cNvPr id="33" name="Rectangle 32">
            <a:extLst>
              <a:ext uri="{FF2B5EF4-FFF2-40B4-BE49-F238E27FC236}">
                <a16:creationId xmlns:a16="http://schemas.microsoft.com/office/drawing/2014/main" xmlns="" id="{E009DD9B-5EE2-4C0D-8B2B-351C8C1022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US">
              <a:solidFill>
                <a:prstClr val="white"/>
              </a:solidFill>
            </a:endParaRPr>
          </a:p>
        </p:txBody>
      </p:sp>
      <p:sp>
        <p:nvSpPr>
          <p:cNvPr id="34" name="Rectangle 33">
            <a:extLst>
              <a:ext uri="{FF2B5EF4-FFF2-40B4-BE49-F238E27FC236}">
                <a16:creationId xmlns:a16="http://schemas.microsoft.com/office/drawing/2014/main" xmlns="" id="{E720DB99-7745-4E75-9D96-AAB6D55C53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xmlns="" id="{D68803C4-E159-4360-B7BB-74205C8F782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xmlns="" id="{504B0465-3B07-49BF-BEA7-D8147624629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xmlns="" id="{90854BAA-2AC9-9BCC-2D47-8D416E57FA5D}"/>
              </a:ext>
            </a:extLst>
          </p:cNvPr>
          <p:cNvSpPr>
            <a:spLocks noGrp="1"/>
          </p:cNvSpPr>
          <p:nvPr>
            <p:ph type="title"/>
          </p:nvPr>
        </p:nvSpPr>
        <p:spPr>
          <a:xfrm>
            <a:off x="552263" y="110821"/>
            <a:ext cx="10058400" cy="1609344"/>
          </a:xfrm>
        </p:spPr>
        <p:txBody>
          <a:bodyPr vert="horz" lIns="91440" tIns="45720" rIns="91440" bIns="45720" rtlCol="0" anchor="ctr">
            <a:normAutofit/>
          </a:bodyPr>
          <a:lstStyle/>
          <a:p>
            <a:r>
              <a:rPr lang="en-US" dirty="0"/>
              <a:t>What are the limitations of using </a:t>
            </a:r>
            <a:r>
              <a:rPr lang="en-US" dirty="0" err="1"/>
              <a:t>powerpoint</a:t>
            </a:r>
            <a:endParaRPr lang="en-US" dirty="0" err="1">
              <a:latin typeface="Rockwell Condensed"/>
            </a:endParaRPr>
          </a:p>
        </p:txBody>
      </p:sp>
      <p:pic>
        <p:nvPicPr>
          <p:cNvPr id="4" name="Picture 3" descr="Pen placed on top of a signature line">
            <a:extLst>
              <a:ext uri="{FF2B5EF4-FFF2-40B4-BE49-F238E27FC236}">
                <a16:creationId xmlns:a16="http://schemas.microsoft.com/office/drawing/2014/main" xmlns="" id="{45C13F11-10CE-88E7-15E0-2DE9E4DCB644}"/>
              </a:ext>
            </a:extLst>
          </p:cNvPr>
          <p:cNvPicPr>
            <a:picLocks noChangeAspect="1"/>
          </p:cNvPicPr>
          <p:nvPr/>
        </p:nvPicPr>
        <p:blipFill>
          <a:blip r:embed="rId6"/>
          <a:srcRect l="13062" r="3" b="3"/>
          <a:stretch>
            <a:fillRect/>
          </a:stretch>
        </p:blipFill>
        <p:spPr>
          <a:xfrm>
            <a:off x="489611" y="2265037"/>
            <a:ext cx="5088800" cy="3907158"/>
          </a:xfrm>
          <a:prstGeom prst="rect">
            <a:avLst/>
          </a:prstGeom>
        </p:spPr>
      </p:pic>
      <p:sp>
        <p:nvSpPr>
          <p:cNvPr id="3" name="TextBox 2">
            <a:extLst>
              <a:ext uri="{FF2B5EF4-FFF2-40B4-BE49-F238E27FC236}">
                <a16:creationId xmlns:a16="http://schemas.microsoft.com/office/drawing/2014/main" xmlns="" id="{E923D9D4-10C8-2530-0FD1-73EE4CD05ACF}"/>
              </a:ext>
            </a:extLst>
          </p:cNvPr>
          <p:cNvSpPr txBox="1"/>
          <p:nvPr/>
        </p:nvSpPr>
        <p:spPr>
          <a:xfrm>
            <a:off x="5590443" y="2104752"/>
            <a:ext cx="6112898" cy="455627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defTabSz="914400">
              <a:lnSpc>
                <a:spcPct val="90000"/>
              </a:lnSpc>
              <a:spcAft>
                <a:spcPts val="600"/>
              </a:spcAft>
              <a:buClr>
                <a:srgbClr val="D34817">
                  <a:lumMod val="75000"/>
                </a:srgbClr>
              </a:buClr>
              <a:buSzPct val="85000"/>
              <a:buFont typeface="Wingdings" pitchFamily="2" charset="2"/>
              <a:buChar char="§"/>
            </a:pPr>
            <a:r>
              <a:rPr lang="en-US" sz="700" b="1" dirty="0">
                <a:solidFill>
                  <a:prstClr val="black"/>
                </a:solidFill>
              </a:rPr>
              <a:t>⚠</a:t>
            </a:r>
            <a:r>
              <a:rPr lang="en-US" sz="1000" b="1" dirty="0">
                <a:solidFill>
                  <a:prstClr val="black"/>
                </a:solidFill>
              </a:rPr>
              <a:t>️ Limitations of Using PowerPoint</a:t>
            </a: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While PowerPoint is a powerful tool, it has certain limitations that can impact its effectiveness in certain situations, especially in care homes and other professional settings. Here are some of the key drawbacks:</a:t>
            </a:r>
          </a:p>
          <a:p>
            <a:pPr indent="-182880" defTabSz="914400">
              <a:lnSpc>
                <a:spcPct val="90000"/>
              </a:lnSpc>
              <a:spcAft>
                <a:spcPts val="600"/>
              </a:spcAft>
              <a:buClr>
                <a:srgbClr val="D34817">
                  <a:lumMod val="75000"/>
                </a:srgbClr>
              </a:buClr>
              <a:buSzPct val="85000"/>
              <a:buFont typeface="Wingdings" pitchFamily="2" charset="2"/>
              <a:buChar char="§"/>
            </a:pPr>
            <a:r>
              <a:rPr lang="en-US" sz="700" dirty="0">
                <a:solidFill>
                  <a:prstClr val="black"/>
                </a:solidFill>
              </a:rPr>
              <a:t>PowerPoint presentations often focus heavily on visuals and design, which can lead to </a:t>
            </a:r>
            <a:r>
              <a:rPr lang="en-US" sz="700" b="1" dirty="0">
                <a:solidFill>
                  <a:prstClr val="black"/>
                </a:solidFill>
              </a:rPr>
              <a:t>important details being overlooked</a:t>
            </a:r>
            <a:r>
              <a:rPr lang="en-US" sz="700" dirty="0">
                <a:solidFill>
                  <a:prstClr val="black"/>
                </a:solidFill>
              </a:rPr>
              <a:t>. If the presenter relies too much on slides, the audience may miss essential verbal information.</a:t>
            </a:r>
          </a:p>
          <a:p>
            <a:pPr indent="-182880" defTabSz="914400">
              <a:lnSpc>
                <a:spcPct val="90000"/>
              </a:lnSpc>
              <a:spcAft>
                <a:spcPts val="600"/>
              </a:spcAft>
              <a:buClr>
                <a:srgbClr val="D34817">
                  <a:lumMod val="75000"/>
                </a:srgbClr>
              </a:buClr>
              <a:buSzPct val="85000"/>
              <a:buFont typeface="Wingdings" pitchFamily="2" charset="2"/>
              <a:buChar char="§"/>
            </a:pPr>
            <a:r>
              <a:rPr lang="en-US" sz="700">
                <a:solidFill>
                  <a:prstClr val="black"/>
                </a:solidFill>
              </a:rPr>
              <a:t>PowerPoint presentations often focus heavily on visuals and design, which can lead to </a:t>
            </a:r>
            <a:r>
              <a:rPr lang="en-US" sz="700" b="1">
                <a:solidFill>
                  <a:prstClr val="black"/>
                </a:solidFill>
              </a:rPr>
              <a:t>important details being overlooked</a:t>
            </a:r>
            <a:r>
              <a:rPr lang="en-US" sz="700">
                <a:solidFill>
                  <a:prstClr val="black"/>
                </a:solidFill>
              </a:rPr>
              <a:t>. If the presenter relies too much on slides, the audience may miss essential verbal information.</a:t>
            </a:r>
          </a:p>
          <a:p>
            <a:pPr indent="-182880" defTabSz="914400">
              <a:lnSpc>
                <a:spcPct val="90000"/>
              </a:lnSpc>
              <a:spcAft>
                <a:spcPts val="600"/>
              </a:spcAft>
              <a:buClr>
                <a:srgbClr val="D34817">
                  <a:lumMod val="75000"/>
                </a:srgbClr>
              </a:buClr>
              <a:buSzPct val="85000"/>
              <a:buFont typeface="Wingdings" pitchFamily="2" charset="2"/>
              <a:buChar char="§"/>
            </a:pPr>
            <a:r>
              <a:rPr lang="en-US" sz="700" dirty="0">
                <a:solidFill>
                  <a:prstClr val="black"/>
                </a:solidFill>
              </a:rPr>
              <a:t/>
            </a:r>
            <a:br>
              <a:rPr lang="en-US" sz="700" dirty="0">
                <a:solidFill>
                  <a:prstClr val="black"/>
                </a:solidFill>
              </a:rPr>
            </a:b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 2. </a:t>
            </a:r>
            <a:r>
              <a:rPr lang="en-US" sz="1000" b="1" dirty="0">
                <a:solidFill>
                  <a:prstClr val="black"/>
                </a:solidFill>
              </a:rPr>
              <a:t>Limited Interactivity</a:t>
            </a: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While PowerPoint can include some interactive features (like hyperlinks or embedded videos), it’s generally a </a:t>
            </a:r>
            <a:r>
              <a:rPr lang="en-US" sz="1000" b="1" dirty="0">
                <a:solidFill>
                  <a:prstClr val="black"/>
                </a:solidFill>
              </a:rPr>
              <a:t>static tool</a:t>
            </a:r>
            <a:r>
              <a:rPr lang="en-US" sz="1000" dirty="0">
                <a:solidFill>
                  <a:prstClr val="black"/>
                </a:solidFill>
              </a:rPr>
              <a:t>. It lacks the level of interactivity you might find in dedicated learning or collaboration platforms.</a:t>
            </a:r>
          </a:p>
          <a:p>
            <a:pPr indent="-182880" defTabSz="914400">
              <a:lnSpc>
                <a:spcPct val="90000"/>
              </a:lnSpc>
              <a:spcAft>
                <a:spcPts val="600"/>
              </a:spcAft>
              <a:buClr>
                <a:srgbClr val="D34817">
                  <a:lumMod val="75000"/>
                </a:srgbClr>
              </a:buClr>
              <a:buSzPct val="85000"/>
              <a:buFont typeface="Wingdings" pitchFamily="2" charset="2"/>
              <a:buChar char="§"/>
            </a:pPr>
            <a:r>
              <a:rPr lang="en-US" sz="700" dirty="0">
                <a:solidFill>
                  <a:prstClr val="black"/>
                </a:solidFill>
              </a:rPr>
              <a:t/>
            </a:r>
            <a:br>
              <a:rPr lang="en-US" sz="700" dirty="0">
                <a:solidFill>
                  <a:prstClr val="black"/>
                </a:solidFill>
              </a:rPr>
            </a:b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 3. </a:t>
            </a:r>
            <a:r>
              <a:rPr lang="en-US" sz="1000" b="1" dirty="0">
                <a:solidFill>
                  <a:prstClr val="black"/>
                </a:solidFill>
              </a:rPr>
              <a:t>Requires Equipment and Software</a:t>
            </a: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To create and present a PowerPoint, you need access to </a:t>
            </a:r>
            <a:r>
              <a:rPr lang="en-US" sz="1000" b="1" dirty="0">
                <a:solidFill>
                  <a:prstClr val="black"/>
                </a:solidFill>
              </a:rPr>
              <a:t>compatible software</a:t>
            </a:r>
            <a:r>
              <a:rPr lang="en-US" sz="1000" dirty="0">
                <a:solidFill>
                  <a:prstClr val="black"/>
                </a:solidFill>
              </a:rPr>
              <a:t> (like Microsoft Office) and </a:t>
            </a:r>
            <a:r>
              <a:rPr lang="en-US" sz="1000" b="1" dirty="0">
                <a:solidFill>
                  <a:prstClr val="black"/>
                </a:solidFill>
              </a:rPr>
              <a:t>presentation equipment</a:t>
            </a:r>
            <a:r>
              <a:rPr lang="en-US" sz="1000" dirty="0">
                <a:solidFill>
                  <a:prstClr val="black"/>
                </a:solidFill>
              </a:rPr>
              <a:t> (such as a projector or computer). If these aren’t available or working properly, it can disrupt your presentation.</a:t>
            </a:r>
          </a:p>
          <a:p>
            <a:pPr indent="-182880" defTabSz="914400">
              <a:lnSpc>
                <a:spcPct val="90000"/>
              </a:lnSpc>
              <a:spcAft>
                <a:spcPts val="600"/>
              </a:spcAft>
              <a:buClr>
                <a:srgbClr val="D34817">
                  <a:lumMod val="75000"/>
                </a:srgbClr>
              </a:buClr>
              <a:buSzPct val="85000"/>
              <a:buFont typeface="Wingdings" pitchFamily="2" charset="2"/>
              <a:buChar char="§"/>
            </a:pPr>
            <a:r>
              <a:rPr lang="en-US" sz="700" dirty="0">
                <a:solidFill>
                  <a:prstClr val="black"/>
                </a:solidFill>
              </a:rPr>
              <a:t/>
            </a:r>
            <a:br>
              <a:rPr lang="en-US" sz="700" dirty="0">
                <a:solidFill>
                  <a:prstClr val="black"/>
                </a:solidFill>
              </a:rPr>
            </a:b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 4. </a:t>
            </a:r>
            <a:r>
              <a:rPr lang="en-US" sz="1000" b="1" dirty="0">
                <a:solidFill>
                  <a:prstClr val="black"/>
                </a:solidFill>
              </a:rPr>
              <a:t>Not Ideal for Record-Keeping</a:t>
            </a: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r>
              <a:rPr lang="en-US" sz="1000" dirty="0">
                <a:solidFill>
                  <a:prstClr val="black"/>
                </a:solidFill>
              </a:rPr>
              <a:t>PowerPoint is not designed for </a:t>
            </a:r>
            <a:r>
              <a:rPr lang="en-US" sz="1000" b="1" dirty="0">
                <a:solidFill>
                  <a:prstClr val="black"/>
                </a:solidFill>
              </a:rPr>
              <a:t>tracking progress, maintaining records</a:t>
            </a:r>
            <a:r>
              <a:rPr lang="en-US" sz="1000" dirty="0">
                <a:solidFill>
                  <a:prstClr val="black"/>
                </a:solidFill>
              </a:rPr>
              <a:t>, or storing data over time. It’s mainly for presentations, not long-term documentation or care management.</a:t>
            </a:r>
          </a:p>
          <a:p>
            <a:pPr indent="-182880" defTabSz="914400">
              <a:lnSpc>
                <a:spcPct val="90000"/>
              </a:lnSpc>
              <a:spcAft>
                <a:spcPts val="600"/>
              </a:spcAft>
              <a:buClr>
                <a:srgbClr val="D34817">
                  <a:lumMod val="75000"/>
                </a:srgbClr>
              </a:buClr>
              <a:buSzPct val="85000"/>
              <a:buFont typeface="Wingdings" pitchFamily="2" charset="2"/>
              <a:buChar char="§"/>
            </a:pPr>
            <a:r>
              <a:rPr lang="en-US" sz="700" dirty="0">
                <a:solidFill>
                  <a:prstClr val="black"/>
                </a:solidFill>
              </a:rPr>
              <a:t/>
            </a:r>
            <a:br>
              <a:rPr lang="en-US" sz="700" dirty="0">
                <a:solidFill>
                  <a:prstClr val="black"/>
                </a:solidFill>
              </a:rPr>
            </a:br>
            <a:endParaRPr lang="en-US" sz="1000" dirty="0">
              <a:solidFill>
                <a:prstClr val="black"/>
              </a:solidFill>
            </a:endParaRPr>
          </a:p>
          <a:p>
            <a:pPr indent="-182880" defTabSz="914400">
              <a:lnSpc>
                <a:spcPct val="90000"/>
              </a:lnSpc>
              <a:spcAft>
                <a:spcPts val="600"/>
              </a:spcAft>
              <a:buClr>
                <a:srgbClr val="D34817">
                  <a:lumMod val="75000"/>
                </a:srgbClr>
              </a:buClr>
              <a:buSzPct val="85000"/>
              <a:buFont typeface="Wingdings" pitchFamily="2" charset="2"/>
              <a:buChar char="§"/>
            </a:pPr>
            <a:endParaRPr lang="en-US" sz="700" dirty="0">
              <a:solidFill>
                <a:prstClr val="black"/>
              </a:solidFill>
            </a:endParaRPr>
          </a:p>
        </p:txBody>
      </p:sp>
      <p:sp>
        <p:nvSpPr>
          <p:cNvPr id="37" name="Oval 36">
            <a:extLst>
              <a:ext uri="{FF2B5EF4-FFF2-40B4-BE49-F238E27FC236}">
                <a16:creationId xmlns:a16="http://schemas.microsoft.com/office/drawing/2014/main" xmlns="" id="{49B7FFA5-14CB-4A4F-9BCC-CA3AA5D9D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algn="ctr" defTabSz="914400">
              <a:defRPr/>
            </a:pPr>
            <a:endParaRPr lang="en-US" sz="2000" kern="0" dirty="0">
              <a:solidFill>
                <a:prstClr val="white"/>
              </a:solidFill>
              <a:latin typeface="Rockwell Extra Bold" pitchFamily="18" charset="0"/>
            </a:endParaRPr>
          </a:p>
        </p:txBody>
      </p:sp>
      <p:sp>
        <p:nvSpPr>
          <p:cNvPr id="38" name="Oval 37">
            <a:extLst>
              <a:ext uri="{FF2B5EF4-FFF2-40B4-BE49-F238E27FC236}">
                <a16:creationId xmlns:a16="http://schemas.microsoft.com/office/drawing/2014/main" xmlns="" id="{04E48745-7512-4EC2-9E20-9092D12150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algn="ctr" defTabSz="914400">
              <a:defRPr/>
            </a:pPr>
            <a:endParaRPr lang="en-US" kern="0" dirty="0">
              <a:solidFill>
                <a:prstClr val="white"/>
              </a:solidFill>
              <a:latin typeface="Calibri"/>
            </a:endParaRPr>
          </a:p>
        </p:txBody>
      </p:sp>
    </p:spTree>
    <p:extLst>
      <p:ext uri="{BB962C8B-B14F-4D97-AF65-F5344CB8AC3E}">
        <p14:creationId xmlns:p14="http://schemas.microsoft.com/office/powerpoint/2010/main" val="81312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B62B2D-5343-DDE9-6991-496FEA2E5F78}"/>
              </a:ext>
            </a:extLst>
          </p:cNvPr>
          <p:cNvSpPr>
            <a:spLocks noGrp="1"/>
          </p:cNvSpPr>
          <p:nvPr>
            <p:ph type="title"/>
          </p:nvPr>
        </p:nvSpPr>
        <p:spPr/>
        <p:txBody>
          <a:bodyPr vert="horz" lIns="91440" tIns="45720" rIns="91440" bIns="45720" rtlCol="0" anchor="ctr">
            <a:normAutofit/>
          </a:bodyPr>
          <a:lstStyle/>
          <a:p>
            <a:r>
              <a:rPr lang="en-US"/>
              <a:t>summary</a:t>
            </a:r>
          </a:p>
        </p:txBody>
      </p:sp>
      <p:sp>
        <p:nvSpPr>
          <p:cNvPr id="20" name="Content Placeholder 3">
            <a:extLst>
              <a:ext uri="{FF2B5EF4-FFF2-40B4-BE49-F238E27FC236}">
                <a16:creationId xmlns:a16="http://schemas.microsoft.com/office/drawing/2014/main" xmlns="" id="{9F90C2DC-B466-A553-98E3-72D4CD71A494}"/>
              </a:ext>
            </a:extLst>
          </p:cNvPr>
          <p:cNvSpPr>
            <a:spLocks noGrp="1"/>
          </p:cNvSpPr>
          <p:nvPr>
            <p:ph sz="half" idx="1"/>
          </p:nvPr>
        </p:nvSpPr>
        <p:spPr>
          <a:xfrm>
            <a:off x="6019802" y="387890"/>
            <a:ext cx="4698435" cy="6162884"/>
          </a:xfrm>
        </p:spPr>
        <p:txBody>
          <a:bodyPr vert="horz" lIns="91440" tIns="45720" rIns="91440" bIns="45720" rtlCol="0" anchor="t">
            <a:normAutofit/>
          </a:bodyPr>
          <a:lstStyle/>
          <a:p>
            <a:r>
              <a:rPr lang="en-US" dirty="0"/>
              <a:t>✅ Summary</a:t>
            </a:r>
          </a:p>
          <a:p>
            <a:pPr>
              <a:buClr>
                <a:srgbClr val="C3B2A7"/>
              </a:buClr>
            </a:pPr>
            <a:r>
              <a:rPr lang="en-US" dirty="0">
                <a:ea typeface="+mn-lt"/>
                <a:cs typeface="+mn-lt"/>
              </a:rPr>
              <a:t>At Sunrise Residential Care Home, </a:t>
            </a:r>
            <a:r>
              <a:rPr lang="en-US" b="1" dirty="0">
                <a:ea typeface="+mn-lt"/>
                <a:cs typeface="+mn-lt"/>
              </a:rPr>
              <a:t>PowerPoint is a valuable tool for improving efficiency</a:t>
            </a:r>
            <a:r>
              <a:rPr lang="en-US" dirty="0">
                <a:ea typeface="+mn-lt"/>
                <a:cs typeface="+mn-lt"/>
              </a:rPr>
              <a:t> in daily tasks such as staff training, communication, and care planning. It allows information to be shared in a clear and consistent way, helping to save time and reduce mistakes. However, to get the best results, PowerPoint should be used alongside other resources like spreadsheets, care planning software, or written documentation to cover all aspects of care effectively.</a:t>
            </a:r>
            <a:endParaRPr lang="en-US" dirty="0"/>
          </a:p>
          <a:p>
            <a:pPr>
              <a:buClr>
                <a:srgbClr val="C3B2A7"/>
              </a:buClr>
            </a:pPr>
            <a:endParaRPr lang="en-US" dirty="0"/>
          </a:p>
        </p:txBody>
      </p:sp>
      <p:sp>
        <p:nvSpPr>
          <p:cNvPr id="9" name="Date Placeholder 3">
            <a:extLst>
              <a:ext uri="{FF2B5EF4-FFF2-40B4-BE49-F238E27FC236}">
                <a16:creationId xmlns:a16="http://schemas.microsoft.com/office/drawing/2014/main" xmlns="" id="{B765A979-3334-2A0D-5813-93F6C9151968}"/>
              </a:ext>
            </a:extLst>
          </p:cNvPr>
          <p:cNvSpPr>
            <a:spLocks noGrp="1"/>
          </p:cNvSpPr>
          <p:nvPr>
            <p:ph type="dt" sz="half" idx="10"/>
          </p:nvPr>
        </p:nvSpPr>
        <p:spPr/>
        <p:txBody>
          <a:bodyPr anchor="ctr">
            <a:normAutofit/>
          </a:bodyPr>
          <a:lstStyle/>
          <a:p>
            <a:pPr>
              <a:spcAft>
                <a:spcPts val="600"/>
              </a:spcAft>
            </a:pPr>
            <a:fld id="{958F7EAB-B14F-4146-A921-A5ADE65DFCA7}" type="datetime1">
              <a:rPr lang="en-US">
                <a:solidFill>
                  <a:srgbClr val="696464"/>
                </a:solidFill>
              </a:rPr>
              <a:pPr>
                <a:spcAft>
                  <a:spcPts val="600"/>
                </a:spcAft>
              </a:pPr>
              <a:t>10/12/2025</a:t>
            </a:fld>
            <a:endParaRPr lang="en-US">
              <a:solidFill>
                <a:srgbClr val="696464"/>
              </a:solidFill>
            </a:endParaRPr>
          </a:p>
        </p:txBody>
      </p:sp>
      <p:sp>
        <p:nvSpPr>
          <p:cNvPr id="11" name="Footer Placeholder 4">
            <a:extLst>
              <a:ext uri="{FF2B5EF4-FFF2-40B4-BE49-F238E27FC236}">
                <a16:creationId xmlns:a16="http://schemas.microsoft.com/office/drawing/2014/main" xmlns="" id="{C01713D8-EA3C-6015-6449-F442736BCC79}"/>
              </a:ext>
            </a:extLst>
          </p:cNvPr>
          <p:cNvSpPr>
            <a:spLocks noGrp="1"/>
          </p:cNvSpPr>
          <p:nvPr>
            <p:ph type="ftr" sz="quarter" idx="11"/>
          </p:nvPr>
        </p:nvSpPr>
        <p:spPr/>
        <p:txBody>
          <a:bodyPr anchor="ctr">
            <a:normAutofit fontScale="92500" lnSpcReduction="10000"/>
          </a:bodyPr>
          <a:lstStyle/>
          <a:p>
            <a:pPr>
              <a:lnSpc>
                <a:spcPct val="90000"/>
              </a:lnSpc>
              <a:spcAft>
                <a:spcPts val="600"/>
              </a:spcAft>
            </a:pPr>
            <a:r>
              <a:rPr lang="en-US" sz="900">
                <a:solidFill>
                  <a:srgbClr val="696464"/>
                </a:solidFill>
              </a:rPr>
              <a:t>
              </a:t>
            </a:r>
          </a:p>
        </p:txBody>
      </p:sp>
      <p:sp>
        <p:nvSpPr>
          <p:cNvPr id="13" name="Slide Number Placeholder 5">
            <a:extLst>
              <a:ext uri="{FF2B5EF4-FFF2-40B4-BE49-F238E27FC236}">
                <a16:creationId xmlns:a16="http://schemas.microsoft.com/office/drawing/2014/main" xmlns="" id="{363D232F-0BAB-99DB-7C89-1BE8DB8C7E13}"/>
              </a:ext>
            </a:extLst>
          </p:cNvPr>
          <p:cNvSpPr>
            <a:spLocks noGrp="1"/>
          </p:cNvSpPr>
          <p:nvPr>
            <p:ph type="sldNum" sz="quarter" idx="12"/>
          </p:nvPr>
        </p:nvSpPr>
        <p:spPr/>
        <p:txBody>
          <a:bodyPr anchor="ctr">
            <a:normAutofit/>
          </a:bodyPr>
          <a:lstStyle/>
          <a:p>
            <a:pPr>
              <a:spcAft>
                <a:spcPts val="600"/>
              </a:spcAft>
            </a:pPr>
            <a:fld id="{24578CCF-2EC4-44CB-A694-F6F6E59A3985}" type="slidenum">
              <a:rPr lang="en-US" dirty="0"/>
              <a:pPr>
                <a:spcAft>
                  <a:spcPts val="600"/>
                </a:spcAft>
              </a:pPr>
              <a:t>6</a:t>
            </a:fld>
            <a:endParaRPr lang="en-US"/>
          </a:p>
        </p:txBody>
      </p:sp>
      <p:pic>
        <p:nvPicPr>
          <p:cNvPr id="16" name="Picture 15" descr="Writing an appointment on a paper agenda">
            <a:extLst>
              <a:ext uri="{FF2B5EF4-FFF2-40B4-BE49-F238E27FC236}">
                <a16:creationId xmlns:a16="http://schemas.microsoft.com/office/drawing/2014/main" xmlns="" id="{D414A0AE-69A1-6388-4023-8D78E4A8ACCF}"/>
              </a:ext>
            </a:extLst>
          </p:cNvPr>
          <p:cNvPicPr>
            <a:picLocks noChangeAspect="1"/>
          </p:cNvPicPr>
          <p:nvPr/>
        </p:nvPicPr>
        <p:blipFill>
          <a:blip r:embed="rId2"/>
          <a:srcRect r="28258" b="6"/>
          <a:stretch>
            <a:fillRect/>
          </a:stretch>
        </p:blipFill>
        <p:spPr>
          <a:xfrm>
            <a:off x="537886" y="1710606"/>
            <a:ext cx="4684057" cy="4351338"/>
          </a:xfrm>
          <a:prstGeom prst="rect">
            <a:avLst/>
          </a:prstGeom>
          <a:noFill/>
        </p:spPr>
      </p:pic>
    </p:spTree>
    <p:extLst>
      <p:ext uri="{BB962C8B-B14F-4D97-AF65-F5344CB8AC3E}">
        <p14:creationId xmlns:p14="http://schemas.microsoft.com/office/powerpoint/2010/main" val="16069303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26" descr="Pen placed on top of a signature line">
            <a:extLst>
              <a:ext uri="{FF2B5EF4-FFF2-40B4-BE49-F238E27FC236}">
                <a16:creationId xmlns:a16="http://schemas.microsoft.com/office/drawing/2014/main" xmlns="" id="{718DC1CE-8783-D05B-4C69-8D5A49F8576F}"/>
              </a:ext>
            </a:extLst>
          </p:cNvPr>
          <p:cNvPicPr>
            <a:picLocks noChangeAspect="1"/>
          </p:cNvPicPr>
          <p:nvPr/>
        </p:nvPicPr>
        <p:blipFill>
          <a:blip r:embed="rId2">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xmlns="" id="{E41CCF3D-9597-DFA0-64F2-CDD8DB56A240}"/>
              </a:ext>
            </a:extLst>
          </p:cNvPr>
          <p:cNvSpPr>
            <a:spLocks noGrp="1"/>
          </p:cNvSpPr>
          <p:nvPr>
            <p:ph type="title"/>
          </p:nvPr>
        </p:nvSpPr>
        <p:spPr>
          <a:xfrm>
            <a:off x="3618514" y="1380068"/>
            <a:ext cx="8574622" cy="2616199"/>
          </a:xfrm>
        </p:spPr>
        <p:txBody>
          <a:bodyPr vert="horz" lIns="91440" tIns="45720" rIns="91440" bIns="45720" rtlCol="0" anchor="b">
            <a:normAutofit/>
          </a:bodyPr>
          <a:lstStyle/>
          <a:p>
            <a:pPr algn="r"/>
            <a:r>
              <a:rPr lang="en-US" sz="6000"/>
              <a:t>Reference list </a:t>
            </a:r>
          </a:p>
        </p:txBody>
      </p:sp>
      <p:sp>
        <p:nvSpPr>
          <p:cNvPr id="3" name="TextBox 2">
            <a:extLst>
              <a:ext uri="{FF2B5EF4-FFF2-40B4-BE49-F238E27FC236}">
                <a16:creationId xmlns:a16="http://schemas.microsoft.com/office/drawing/2014/main" xmlns="" id="{B55528F1-61FC-5656-02E5-172583A9E5B1}"/>
              </a:ext>
            </a:extLst>
          </p:cNvPr>
          <p:cNvSpPr txBox="1"/>
          <p:nvPr/>
        </p:nvSpPr>
        <p:spPr>
          <a:xfrm>
            <a:off x="186906" y="467263"/>
            <a:ext cx="632603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a:endParaRPr lang="en-US" dirty="0">
              <a:solidFill>
                <a:prstClr val="white"/>
              </a:solidFill>
            </a:endParaRPr>
          </a:p>
          <a:p>
            <a:pPr marL="285750" indent="-285750" defTabSz="914400">
              <a:buFont typeface="Arial"/>
              <a:buChar char="•"/>
            </a:pPr>
            <a:r>
              <a:rPr lang="en-US" b="1" dirty="0">
                <a:solidFill>
                  <a:prstClr val="white"/>
                </a:solidFill>
                <a:ea typeface="+mn-lt"/>
                <a:cs typeface="+mn-lt"/>
              </a:rPr>
              <a:t>Microsoft. (2023).</a:t>
            </a:r>
            <a:r>
              <a:rPr lang="en-US" dirty="0">
                <a:solidFill>
                  <a:prstClr val="white"/>
                </a:solidFill>
                <a:ea typeface="+mn-lt"/>
                <a:cs typeface="+mn-lt"/>
              </a:rPr>
              <a:t> </a:t>
            </a:r>
            <a:r>
              <a:rPr lang="en-US" i="1" dirty="0">
                <a:solidFill>
                  <a:prstClr val="white"/>
                </a:solidFill>
                <a:ea typeface="+mn-lt"/>
                <a:cs typeface="+mn-lt"/>
              </a:rPr>
              <a:t>PowerPoint Overview</a:t>
            </a:r>
            <a:r>
              <a:rPr lang="en-US" dirty="0">
                <a:solidFill>
                  <a:prstClr val="white"/>
                </a:solidFill>
                <a:ea typeface="+mn-lt"/>
                <a:cs typeface="+mn-lt"/>
              </a:rPr>
              <a:t>. Available at </a:t>
            </a:r>
            <a:r>
              <a:rPr lang="en-US" dirty="0">
                <a:solidFill>
                  <a:prstClr val="white"/>
                </a:solidFill>
                <a:ea typeface="+mn-lt"/>
                <a:cs typeface="+mn-lt"/>
                <a:hlinkClick r:id="rId3"/>
              </a:rPr>
              <a:t>https://www.microsoft.com/en-us/microsoft-365/powerpoint</a:t>
            </a:r>
            <a:endParaRPr lang="en-US">
              <a:solidFill>
                <a:prstClr val="white"/>
              </a:solidFill>
            </a:endParaRPr>
          </a:p>
          <a:p>
            <a:pPr marL="285750" indent="-285750" defTabSz="914400">
              <a:buFont typeface="Arial"/>
              <a:buChar char="•"/>
            </a:pPr>
            <a:r>
              <a:rPr lang="en-US" b="1" dirty="0">
                <a:solidFill>
                  <a:prstClr val="white"/>
                </a:solidFill>
                <a:ea typeface="+mn-lt"/>
                <a:cs typeface="+mn-lt"/>
              </a:rPr>
              <a:t>Bower, M. (2019).</a:t>
            </a:r>
            <a:r>
              <a:rPr lang="en-US" dirty="0">
                <a:solidFill>
                  <a:prstClr val="white"/>
                </a:solidFill>
                <a:ea typeface="+mn-lt"/>
                <a:cs typeface="+mn-lt"/>
              </a:rPr>
              <a:t> </a:t>
            </a:r>
            <a:r>
              <a:rPr lang="en-US" i="1" dirty="0">
                <a:solidFill>
                  <a:prstClr val="white"/>
                </a:solidFill>
                <a:ea typeface="+mn-lt"/>
                <a:cs typeface="+mn-lt"/>
              </a:rPr>
              <a:t>PowerPoint Presentations: Pedagogical or PowerPoint? A Review of Research on Effective Presentation Design</a:t>
            </a:r>
            <a:r>
              <a:rPr lang="en-US" dirty="0">
                <a:solidFill>
                  <a:prstClr val="white"/>
                </a:solidFill>
                <a:ea typeface="+mn-lt"/>
                <a:cs typeface="+mn-lt"/>
              </a:rPr>
              <a:t>. </a:t>
            </a:r>
            <a:r>
              <a:rPr lang="en-US" i="1" dirty="0">
                <a:solidFill>
                  <a:prstClr val="white"/>
                </a:solidFill>
                <a:ea typeface="+mn-lt"/>
                <a:cs typeface="+mn-lt"/>
              </a:rPr>
              <a:t>Computers &amp; Education, 129</a:t>
            </a:r>
            <a:r>
              <a:rPr lang="en-US" dirty="0">
                <a:solidFill>
                  <a:prstClr val="white"/>
                </a:solidFill>
                <a:ea typeface="+mn-lt"/>
                <a:cs typeface="+mn-lt"/>
              </a:rPr>
              <a:t>, 218-232. </a:t>
            </a:r>
            <a:r>
              <a:rPr lang="en-US" dirty="0">
                <a:solidFill>
                  <a:prstClr val="white"/>
                </a:solidFill>
                <a:ea typeface="+mn-lt"/>
                <a:cs typeface="+mn-lt"/>
                <a:hlinkClick r:id="rId4"/>
              </a:rPr>
              <a:t>https://doi.org/10.1016/j.compedu.2018.10.014</a:t>
            </a:r>
            <a:endParaRPr lang="en-US">
              <a:solidFill>
                <a:prstClr val="white"/>
              </a:solidFill>
            </a:endParaRPr>
          </a:p>
          <a:p>
            <a:pPr marL="285750" indent="-285750" defTabSz="914400">
              <a:buFont typeface="Arial"/>
              <a:buChar char="•"/>
            </a:pPr>
            <a:r>
              <a:rPr lang="en-US" b="1" dirty="0">
                <a:solidFill>
                  <a:prstClr val="white"/>
                </a:solidFill>
                <a:ea typeface="+mn-lt"/>
                <a:cs typeface="+mn-lt"/>
              </a:rPr>
              <a:t>Reynolds, G. (2011).</a:t>
            </a:r>
            <a:r>
              <a:rPr lang="en-US" dirty="0">
                <a:solidFill>
                  <a:prstClr val="white"/>
                </a:solidFill>
                <a:ea typeface="+mn-lt"/>
                <a:cs typeface="+mn-lt"/>
              </a:rPr>
              <a:t> </a:t>
            </a:r>
            <a:r>
              <a:rPr lang="en-US" i="1" dirty="0">
                <a:solidFill>
                  <a:prstClr val="white"/>
                </a:solidFill>
                <a:ea typeface="+mn-lt"/>
                <a:cs typeface="+mn-lt"/>
              </a:rPr>
              <a:t>Presentation Zen: Simple Ideas on Presentation Design and Delivery</a:t>
            </a:r>
            <a:r>
              <a:rPr lang="en-US" dirty="0">
                <a:solidFill>
                  <a:prstClr val="white"/>
                </a:solidFill>
                <a:ea typeface="+mn-lt"/>
                <a:cs typeface="+mn-lt"/>
              </a:rPr>
              <a:t> (2nd ed.). New Riders.</a:t>
            </a:r>
            <a:endParaRPr lang="en-US" dirty="0">
              <a:solidFill>
                <a:prstClr val="white"/>
              </a:solidFill>
            </a:endParaRPr>
          </a:p>
          <a:p>
            <a:pPr marL="285750" indent="-285750" defTabSz="914400">
              <a:buFont typeface="Arial"/>
              <a:buChar char="•"/>
            </a:pPr>
            <a:r>
              <a:rPr lang="en-US" b="1" dirty="0">
                <a:solidFill>
                  <a:prstClr val="white"/>
                </a:solidFill>
                <a:ea typeface="+mn-lt"/>
                <a:cs typeface="+mn-lt"/>
              </a:rPr>
              <a:t>Tufte, E. R. (2006).</a:t>
            </a:r>
            <a:r>
              <a:rPr lang="en-US" dirty="0">
                <a:solidFill>
                  <a:prstClr val="white"/>
                </a:solidFill>
                <a:ea typeface="+mn-lt"/>
                <a:cs typeface="+mn-lt"/>
              </a:rPr>
              <a:t> </a:t>
            </a:r>
            <a:r>
              <a:rPr lang="en-US" i="1" dirty="0">
                <a:solidFill>
                  <a:prstClr val="white"/>
                </a:solidFill>
                <a:ea typeface="+mn-lt"/>
                <a:cs typeface="+mn-lt"/>
              </a:rPr>
              <a:t>The Visual Display of Quantitative Information</a:t>
            </a:r>
            <a:r>
              <a:rPr lang="en-US" dirty="0">
                <a:solidFill>
                  <a:prstClr val="white"/>
                </a:solidFill>
                <a:ea typeface="+mn-lt"/>
                <a:cs typeface="+mn-lt"/>
              </a:rPr>
              <a:t> (2nd ed.). Graphics Press.</a:t>
            </a:r>
            <a:endParaRPr lang="en-US" dirty="0">
              <a:solidFill>
                <a:prstClr val="white"/>
              </a:solidFill>
            </a:endParaRPr>
          </a:p>
          <a:p>
            <a:pPr marL="285750" indent="-285750" defTabSz="914400">
              <a:buFont typeface="Arial"/>
              <a:buChar char="•"/>
            </a:pPr>
            <a:r>
              <a:rPr lang="en-US" b="1" dirty="0">
                <a:solidFill>
                  <a:prstClr val="white"/>
                </a:solidFill>
                <a:ea typeface="+mn-lt"/>
                <a:cs typeface="+mn-lt"/>
              </a:rPr>
              <a:t>O'Hara, J. (2022).</a:t>
            </a:r>
            <a:r>
              <a:rPr lang="en-US" dirty="0">
                <a:solidFill>
                  <a:prstClr val="white"/>
                </a:solidFill>
                <a:ea typeface="+mn-lt"/>
                <a:cs typeface="+mn-lt"/>
              </a:rPr>
              <a:t> </a:t>
            </a:r>
            <a:r>
              <a:rPr lang="en-US" i="1" dirty="0">
                <a:solidFill>
                  <a:prstClr val="white"/>
                </a:solidFill>
                <a:ea typeface="+mn-lt"/>
                <a:cs typeface="+mn-lt"/>
              </a:rPr>
              <a:t>How to Create Engaging PowerPoint Presentations: Tips for Effective Communication</a:t>
            </a:r>
            <a:r>
              <a:rPr lang="en-US" dirty="0">
                <a:solidFill>
                  <a:prstClr val="white"/>
                </a:solidFill>
                <a:ea typeface="+mn-lt"/>
                <a:cs typeface="+mn-lt"/>
              </a:rPr>
              <a:t>. Retrieved from </a:t>
            </a:r>
            <a:r>
              <a:rPr lang="en-US" dirty="0">
                <a:solidFill>
                  <a:prstClr val="white"/>
                </a:solidFill>
                <a:ea typeface="+mn-lt"/>
                <a:cs typeface="+mn-lt"/>
                <a:hlinkClick r:id="rId5"/>
              </a:rPr>
              <a:t>https://www.indeed.com/career-advice/career-development/how-to-create-effective-powerpoint-presentations</a:t>
            </a:r>
            <a:endParaRPr lang="en-US">
              <a:solidFill>
                <a:prstClr val="white"/>
              </a:solidFill>
            </a:endParaRPr>
          </a:p>
          <a:p>
            <a:pPr marL="285750" indent="-285750" defTabSz="914400">
              <a:buFont typeface="Arial"/>
              <a:buChar char="•"/>
            </a:pPr>
            <a:r>
              <a:rPr lang="en-US" b="1" dirty="0">
                <a:solidFill>
                  <a:prstClr val="white"/>
                </a:solidFill>
                <a:ea typeface="+mn-lt"/>
                <a:cs typeface="+mn-lt"/>
              </a:rPr>
              <a:t>Duarte, N. (2010).</a:t>
            </a:r>
            <a:r>
              <a:rPr lang="en-US" dirty="0">
                <a:solidFill>
                  <a:prstClr val="white"/>
                </a:solidFill>
                <a:ea typeface="+mn-lt"/>
                <a:cs typeface="+mn-lt"/>
              </a:rPr>
              <a:t> </a:t>
            </a:r>
            <a:r>
              <a:rPr lang="en-US" i="1" dirty="0" err="1">
                <a:solidFill>
                  <a:prstClr val="white"/>
                </a:solidFill>
                <a:ea typeface="+mn-lt"/>
                <a:cs typeface="+mn-lt"/>
              </a:rPr>
              <a:t>Slide:ology</a:t>
            </a:r>
            <a:r>
              <a:rPr lang="en-US" i="1" dirty="0">
                <a:solidFill>
                  <a:prstClr val="white"/>
                </a:solidFill>
                <a:ea typeface="+mn-lt"/>
                <a:cs typeface="+mn-lt"/>
              </a:rPr>
              <a:t>: The Art and Science of Creating Great Presentations</a:t>
            </a:r>
            <a:r>
              <a:rPr lang="en-US" dirty="0">
                <a:solidFill>
                  <a:prstClr val="white"/>
                </a:solidFill>
                <a:ea typeface="+mn-lt"/>
                <a:cs typeface="+mn-lt"/>
              </a:rPr>
              <a:t>. O'Reilly Media.</a:t>
            </a:r>
            <a:endParaRPr lang="en-US" dirty="0">
              <a:solidFill>
                <a:prstClr val="white"/>
              </a:solidFill>
            </a:endParaRPr>
          </a:p>
          <a:p>
            <a:pPr marL="285750" indent="-285750" defTabSz="914400">
              <a:buFont typeface="Arial"/>
              <a:buChar char="•"/>
            </a:pPr>
            <a:endParaRPr lang="en-US" dirty="0">
              <a:solidFill>
                <a:prstClr val="white"/>
              </a:solidFill>
            </a:endParaRPr>
          </a:p>
        </p:txBody>
      </p:sp>
    </p:spTree>
    <p:extLst>
      <p:ext uri="{BB962C8B-B14F-4D97-AF65-F5344CB8AC3E}">
        <p14:creationId xmlns:p14="http://schemas.microsoft.com/office/powerpoint/2010/main" val="25372239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hlinkClick r:id="" action="ppaction://ole?verb=0"/>
          </p:cNvPr>
          <p:cNvGraphicFramePr>
            <a:graphicFrameLocks noGrp="1" noChangeAspect="1"/>
          </p:cNvGraphicFramePr>
          <p:nvPr>
            <p:ph idx="1"/>
            <p:extLst>
              <p:ext uri="{D42A27DB-BD31-4B8C-83A1-F6EECF244321}">
                <p14:modId xmlns:p14="http://schemas.microsoft.com/office/powerpoint/2010/main" val="2587967415"/>
              </p:ext>
            </p:extLst>
          </p:nvPr>
        </p:nvGraphicFramePr>
        <p:xfrm>
          <a:off x="550863" y="1171575"/>
          <a:ext cx="8453437" cy="4754563"/>
        </p:xfrm>
        <a:graphic>
          <a:graphicData uri="http://schemas.openxmlformats.org/presentationml/2006/ole">
            <mc:AlternateContent xmlns:mc="http://schemas.openxmlformats.org/markup-compatibility/2006">
              <mc:Choice xmlns:v="urn:schemas-microsoft-com:vml" Requires="v">
                <p:oleObj spid="_x0000_s1029" name="Presentation" r:id="rId3" imgW="5395070" imgH="3034413" progId="PowerPoint.Show.12">
                  <p:embed/>
                </p:oleObj>
              </mc:Choice>
              <mc:Fallback>
                <p:oleObj name="Presentation" r:id="rId3" imgW="5395070" imgH="3034413" progId="PowerPoint.Show.12">
                  <p:embed/>
                  <p:pic>
                    <p:nvPicPr>
                      <p:cNvPr id="0" name=""/>
                      <p:cNvPicPr/>
                      <p:nvPr/>
                    </p:nvPicPr>
                    <p:blipFill>
                      <a:blip r:embed="rId4"/>
                      <a:stretch>
                        <a:fillRect/>
                      </a:stretch>
                    </p:blipFill>
                    <p:spPr>
                      <a:xfrm>
                        <a:off x="550863" y="1171575"/>
                        <a:ext cx="8453437" cy="4754563"/>
                      </a:xfrm>
                      <a:prstGeom prst="rect">
                        <a:avLst/>
                      </a:prstGeom>
                    </p:spPr>
                  </p:pic>
                </p:oleObj>
              </mc:Fallback>
            </mc:AlternateContent>
          </a:graphicData>
        </a:graphic>
      </p:graphicFrame>
    </p:spTree>
    <p:extLst>
      <p:ext uri="{BB962C8B-B14F-4D97-AF65-F5344CB8AC3E}">
        <p14:creationId xmlns:p14="http://schemas.microsoft.com/office/powerpoint/2010/main" val="3347795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7128" y="824249"/>
            <a:ext cx="8268236" cy="2820474"/>
          </a:xfrm>
        </p:spPr>
        <p:txBody>
          <a:bodyPr>
            <a:normAutofit/>
          </a:bodyPr>
          <a:lstStyle/>
          <a:p>
            <a:pPr algn="l"/>
            <a:r>
              <a:rPr lang="en-GB" dirty="0" smtClean="0">
                <a:latin typeface="Bell MT" panose="02020503060305020303" pitchFamily="18" charset="0"/>
              </a:rPr>
              <a:t>Evaluating Digital Technology in Sunrise Residential Care Home </a:t>
            </a:r>
            <a:endParaRPr lang="en-GB" dirty="0">
              <a:latin typeface="Bell MT" panose="02020503060305020303" pitchFamily="18" charset="0"/>
            </a:endParaRPr>
          </a:p>
        </p:txBody>
      </p:sp>
      <p:sp>
        <p:nvSpPr>
          <p:cNvPr id="3" name="Subtitle 2"/>
          <p:cNvSpPr>
            <a:spLocks noGrp="1"/>
          </p:cNvSpPr>
          <p:nvPr>
            <p:ph type="subTitle" idx="1"/>
          </p:nvPr>
        </p:nvSpPr>
        <p:spPr>
          <a:xfrm>
            <a:off x="1494188" y="3979573"/>
            <a:ext cx="7766936" cy="1168160"/>
          </a:xfrm>
        </p:spPr>
        <p:txBody>
          <a:bodyPr>
            <a:noAutofit/>
          </a:bodyPr>
          <a:lstStyle/>
          <a:p>
            <a:r>
              <a:rPr lang="en-GB" sz="1200" dirty="0" smtClean="0"/>
              <a:t>GROUP ASSESMENT- MS 365 TOOLS AND DIGITAL SAFETY </a:t>
            </a:r>
          </a:p>
          <a:p>
            <a:r>
              <a:rPr lang="en-GB" sz="1200" dirty="0" smtClean="0"/>
              <a:t>Dominique heath 250563</a:t>
            </a:r>
          </a:p>
          <a:p>
            <a:r>
              <a:rPr lang="en-GB" sz="1200" dirty="0" smtClean="0"/>
              <a:t>Natalie </a:t>
            </a:r>
            <a:r>
              <a:rPr lang="en-GB" sz="1200" dirty="0" err="1" smtClean="0"/>
              <a:t>Lazokova</a:t>
            </a:r>
            <a:r>
              <a:rPr lang="en-GB" sz="1200" dirty="0" smtClean="0"/>
              <a:t> 243906</a:t>
            </a:r>
          </a:p>
          <a:p>
            <a:r>
              <a:rPr lang="en-GB" sz="1200" dirty="0" err="1" smtClean="0"/>
              <a:t>Nerwin</a:t>
            </a:r>
            <a:r>
              <a:rPr lang="en-GB" sz="1200" dirty="0" smtClean="0"/>
              <a:t> Esteban </a:t>
            </a:r>
            <a:r>
              <a:rPr lang="en-GB" sz="1200" dirty="0" err="1" smtClean="0"/>
              <a:t>linares</a:t>
            </a:r>
            <a:r>
              <a:rPr lang="en-GB" sz="1200" dirty="0" smtClean="0"/>
              <a:t> Gonzales 243932</a:t>
            </a:r>
          </a:p>
          <a:p>
            <a:r>
              <a:rPr lang="en-GB" sz="1200" dirty="0" err="1" smtClean="0"/>
              <a:t>Chanelle</a:t>
            </a:r>
            <a:r>
              <a:rPr lang="en-GB" sz="1200" dirty="0" smtClean="0"/>
              <a:t> Virginia hay 250501</a:t>
            </a:r>
            <a:endParaRPr lang="en-GB" sz="1200" dirty="0"/>
          </a:p>
          <a:p>
            <a:r>
              <a:rPr lang="en-GB" sz="1200" dirty="0" smtClean="0"/>
              <a:t>LCHS4003</a:t>
            </a:r>
          </a:p>
          <a:p>
            <a:endParaRPr lang="en-GB" sz="1200" dirty="0"/>
          </a:p>
        </p:txBody>
      </p:sp>
    </p:spTree>
    <p:extLst>
      <p:ext uri="{BB962C8B-B14F-4D97-AF65-F5344CB8AC3E}">
        <p14:creationId xmlns:p14="http://schemas.microsoft.com/office/powerpoint/2010/main" val="12291265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999" y="699752"/>
            <a:ext cx="8596668" cy="1320800"/>
          </a:xfrm>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Introduction – Impact of limited digital skills   </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393999" y="2020552"/>
            <a:ext cx="7809843" cy="4043965"/>
          </a:xfrm>
        </p:spPr>
        <p:txBody>
          <a:bodyPr>
            <a:normAutofit/>
          </a:bodyPr>
          <a:lstStyle/>
          <a:p>
            <a:pPr marL="0" indent="0">
              <a:buNone/>
            </a:pPr>
            <a:endParaRPr lang="en-GB" dirty="0" smtClean="0">
              <a:latin typeface="Bell MT" panose="02020503060305020303" pitchFamily="18" charset="0"/>
              <a:ea typeface="Arial Unicode MS" panose="020B0604020202020204" pitchFamily="34" charset="-128"/>
              <a:cs typeface="Arial Unicode MS" panose="020B0604020202020204" pitchFamily="34" charset="-128"/>
            </a:endParaRP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Limited digital skills are increasing the challenge within the healthcare sector. At Sunrise Residential Care Home, staff use digital tools such as Microsoft Excel to manage resident records and Microsoft teams to communicate with colleagues. </a:t>
            </a:r>
            <a:endParaRPr lang="en-GB" sz="2000" dirty="0">
              <a:latin typeface="Bell MT" panose="02020503060305020303" pitchFamily="18" charset="0"/>
              <a:ea typeface="Arial Unicode MS" panose="020B0604020202020204" pitchFamily="34" charset="-128"/>
              <a:cs typeface="Arial Unicode MS" panose="020B0604020202020204" pitchFamily="34" charset="-128"/>
            </a:endParaRP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Staff who lack confidence or experience in these tools may struggle to complete tasks efficiently, maintain accurate records or share important information promptly. This can affect the quality of care delivered to residents and the smooth functioning of the care home (Health Education England, 2023).</a:t>
            </a:r>
          </a:p>
          <a:p>
            <a:pPr marL="0" indent="0">
              <a:buNone/>
            </a:pPr>
            <a:endParaRPr lang="en-GB" sz="2000" dirty="0">
              <a:latin typeface="Arial Narrow" panose="020B0606020202030204" pitchFamily="34" charset="0"/>
            </a:endParaRPr>
          </a:p>
          <a:p>
            <a:pPr marL="0" indent="0">
              <a:buNone/>
            </a:pPr>
            <a:endParaRPr lang="en-GB" dirty="0" smtClean="0">
              <a:latin typeface="Arial Narrow" panose="020B0606020202030204" pitchFamily="34" charset="0"/>
            </a:endParaRPr>
          </a:p>
          <a:p>
            <a:pPr marL="0" indent="0">
              <a:buNone/>
            </a:pPr>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6730" y="2562897"/>
            <a:ext cx="2641530" cy="2036292"/>
          </a:xfrm>
          <a:prstGeom prst="rect">
            <a:avLst/>
          </a:prstGeom>
        </p:spPr>
      </p:pic>
    </p:spTree>
    <p:extLst>
      <p:ext uri="{BB962C8B-B14F-4D97-AF65-F5344CB8AC3E}">
        <p14:creationId xmlns:p14="http://schemas.microsoft.com/office/powerpoint/2010/main" val="3703111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635" y="352022"/>
            <a:ext cx="8596668" cy="1320800"/>
          </a:xfrm>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Impact on Care Delivery:</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432635" y="1672822"/>
            <a:ext cx="8596668" cy="4110962"/>
          </a:xfrm>
        </p:spPr>
        <p:txBody>
          <a:bodyPr>
            <a:noAutofit/>
          </a:bodyPr>
          <a:lstStyle/>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Low digital literacy can directly affect the way care is delivered at Sunrise Residential Care home . If staff struggle to use digital systems , mistakes can happen :</a:t>
            </a:r>
            <a:endParaRPr lang="en-GB" sz="2000" dirty="0">
              <a:latin typeface="Bell MT" panose="02020503060305020303" pitchFamily="18" charset="0"/>
              <a:ea typeface="Arial Unicode MS" panose="020B0604020202020204" pitchFamily="34" charset="-128"/>
              <a:cs typeface="Arial Unicode MS" panose="020B0604020202020204" pitchFamily="34" charset="-128"/>
            </a:endParaRP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recording or updating resident information which could lead to </a:t>
            </a:r>
            <a:r>
              <a:rPr lang="en-GB" sz="2000" dirty="0" err="1" smtClean="0">
                <a:latin typeface="Bell MT" panose="02020503060305020303" pitchFamily="18" charset="0"/>
                <a:ea typeface="Arial Unicode MS" panose="020B0604020202020204" pitchFamily="34" charset="-128"/>
                <a:cs typeface="Arial Unicode MS" panose="020B0604020202020204" pitchFamily="34" charset="-128"/>
              </a:rPr>
              <a:t>inacurate</a:t>
            </a: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 care plans or missed details about a residents medication or health needs.</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Reliance on outdated paper methods increases the risk of information being misplaced or lost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Staff may spend more time on administrative corrections instead of focusing on residents needs</a:t>
            </a: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These errors can have serous consequences for residents safety and wellbeing.  Altogether , limited digital confidence can make the care environment less efficient and more prone to human error(NHS Digital, 2022).</a:t>
            </a:r>
            <a:endParaRPr lang="en-GB" sz="2000" dirty="0">
              <a:latin typeface="Bell MT" panose="02020503060305020303" pitchFamily="18" charset="0"/>
              <a:ea typeface="Arial Unicode MS" panose="020B0604020202020204" pitchFamily="34" charset="-128"/>
              <a:cs typeface="Arial Unicode MS" panose="020B0604020202020204" pitchFamily="34" charset="-128"/>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1924" y="56315"/>
            <a:ext cx="1898051" cy="1616507"/>
          </a:xfrm>
          <a:prstGeom prst="rect">
            <a:avLst/>
          </a:prstGeom>
        </p:spPr>
      </p:pic>
    </p:spTree>
    <p:extLst>
      <p:ext uri="{BB962C8B-B14F-4D97-AF65-F5344CB8AC3E}">
        <p14:creationId xmlns:p14="http://schemas.microsoft.com/office/powerpoint/2010/main" val="1457348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303" y="326264"/>
            <a:ext cx="8596668" cy="1320800"/>
          </a:xfrm>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Impact on communication </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677334" y="1387856"/>
            <a:ext cx="8596668" cy="3880773"/>
          </a:xfrm>
        </p:spPr>
        <p:txBody>
          <a:bodyPr>
            <a:noAutofit/>
          </a:bodyPr>
          <a:lstStyle/>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When staff are not confident using digital platforms, it often leads to weaker communication and confusion across the team :</a:t>
            </a:r>
          </a:p>
          <a:p>
            <a:r>
              <a:rPr lang="en-GB" dirty="0" smtClean="0">
                <a:latin typeface="Bell MT" panose="02020503060305020303" pitchFamily="18" charset="0"/>
                <a:ea typeface="Arial Unicode MS" panose="020B0604020202020204" pitchFamily="34" charset="-128"/>
                <a:cs typeface="Arial Unicode MS" panose="020B0604020202020204" pitchFamily="34" charset="-128"/>
              </a:rPr>
              <a:t> Updates might not be shared on time</a:t>
            </a:r>
          </a:p>
          <a:p>
            <a:r>
              <a:rPr lang="en-GB" dirty="0" smtClean="0">
                <a:latin typeface="Bell MT" panose="02020503060305020303" pitchFamily="18" charset="0"/>
                <a:ea typeface="Arial Unicode MS" panose="020B0604020202020204" pitchFamily="34" charset="-128"/>
                <a:cs typeface="Arial Unicode MS" panose="020B0604020202020204" pitchFamily="34" charset="-128"/>
              </a:rPr>
              <a:t> messages may be missed </a:t>
            </a:r>
          </a:p>
          <a:p>
            <a:r>
              <a:rPr lang="en-GB" dirty="0" smtClean="0">
                <a:latin typeface="Bell MT" panose="02020503060305020303" pitchFamily="18" charset="0"/>
                <a:ea typeface="Arial Unicode MS" panose="020B0604020202020204" pitchFamily="34" charset="-128"/>
                <a:cs typeface="Arial Unicode MS" panose="020B0604020202020204" pitchFamily="34" charset="-128"/>
              </a:rPr>
              <a:t> medication care </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This might mean that important updates about a residents medication , behaviour or health changes aren’t passed on quickly </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This can cause misunderstandings and delays in responding to the residents needs despite tools like Microsoft teams , outlook and OneDrive purpose’ being to make coordination easier.</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 In a care setting , every message matters , so when communication breaks down so does the teamwork</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Digital confidence allows staff to work together more effectively, respond faster to residents’ needs and maintain a higher standard of care ( Health Education England, 2023; NHS Digital , 2022)</a:t>
            </a:r>
            <a:endParaRPr lang="en-GB" dirty="0">
              <a:latin typeface="Bell MT" panose="02020503060305020303" pitchFamily="18" charset="0"/>
              <a:ea typeface="Arial Unicode MS" panose="020B0604020202020204" pitchFamily="34" charset="-128"/>
              <a:cs typeface="Arial Unicode MS" panose="020B0604020202020204" pitchFamily="34" charset="-128"/>
            </a:endParaRPr>
          </a:p>
          <a:p>
            <a:pPr marL="0" indent="0">
              <a:buNone/>
            </a:pPr>
            <a:endParaRPr lang="en-GB" dirty="0" smtClean="0">
              <a:latin typeface="Bell MT" panose="02020503060305020303" pitchFamily="18" charset="0"/>
              <a:ea typeface="Arial Unicode MS" panose="020B0604020202020204" pitchFamily="34" charset="-128"/>
              <a:cs typeface="Arial Unicode MS" panose="020B0604020202020204"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0778" y="2215166"/>
            <a:ext cx="4416255" cy="799833"/>
          </a:xfrm>
          <a:prstGeom prst="rect">
            <a:avLst/>
          </a:prstGeom>
        </p:spPr>
      </p:pic>
    </p:spTree>
    <p:extLst>
      <p:ext uri="{BB962C8B-B14F-4D97-AF65-F5344CB8AC3E}">
        <p14:creationId xmlns:p14="http://schemas.microsoft.com/office/powerpoint/2010/main" val="608180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Impact on Teamwork</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677334" y="1270000"/>
            <a:ext cx="8596668" cy="3880773"/>
          </a:xfrm>
        </p:spPr>
        <p:txBody>
          <a:bodyPr>
            <a:noAutofit/>
          </a:bodyPr>
          <a:lstStyle/>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Teamwork is essential in a care home like Sunrise, where staff must work closely together to ensure residents physical and emotional needs are met , however limited digital skills can make collaboration far more difficult.</a:t>
            </a: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When team members struggle to use shared platforms such as OneDrive , Microsoft Teams or Excel , they may end up avoid using them altogether which creates gaps in communication and coordination. This can lead to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Overlooked tasks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Duplicated work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Misunderstandings about residents care plans </a:t>
            </a: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Poor digital literacy can also cause frustration among staff as those who are more confident end up carrying extra responsibility or need to correct others mistakes .Over time this imbalance can cause tension and harm on team morale. On the other hand when everyone feels confident using digital tools , teamwork becomes smoother and staff can focus more on delivering quality care to residents ( NHS Digital , 2022; Health Education England 2023).</a:t>
            </a:r>
          </a:p>
          <a:p>
            <a:pPr marL="0" indent="0">
              <a:buNone/>
            </a:pPr>
            <a:endParaRPr lang="en-GB" sz="2000" dirty="0">
              <a:latin typeface="Bell MT" panose="02020503060305020303"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0355" y="3026535"/>
            <a:ext cx="1687132" cy="1412142"/>
          </a:xfrm>
          <a:prstGeom prst="rect">
            <a:avLst/>
          </a:prstGeom>
        </p:spPr>
      </p:pic>
    </p:spTree>
    <p:extLst>
      <p:ext uri="{BB962C8B-B14F-4D97-AF65-F5344CB8AC3E}">
        <p14:creationId xmlns:p14="http://schemas.microsoft.com/office/powerpoint/2010/main" val="1314170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ell MT" panose="02020503060305020303" pitchFamily="18" charset="0"/>
              </a:rPr>
              <a:t>Conclusion </a:t>
            </a:r>
            <a:endParaRPr lang="en-GB" dirty="0">
              <a:latin typeface="Bell MT" panose="02020503060305020303" pitchFamily="18" charset="0"/>
            </a:endParaRPr>
          </a:p>
        </p:txBody>
      </p:sp>
      <p:sp>
        <p:nvSpPr>
          <p:cNvPr id="3" name="Content Placeholder 2"/>
          <p:cNvSpPr>
            <a:spLocks noGrp="1"/>
          </p:cNvSpPr>
          <p:nvPr>
            <p:ph idx="1"/>
          </p:nvPr>
        </p:nvSpPr>
        <p:spPr>
          <a:xfrm>
            <a:off x="677334" y="1569792"/>
            <a:ext cx="8596668" cy="3880773"/>
          </a:xfrm>
        </p:spPr>
        <p:txBody>
          <a:bodyPr>
            <a:normAutofit/>
          </a:bodyPr>
          <a:lstStyle/>
          <a:p>
            <a:pPr marL="0" indent="0">
              <a:buNone/>
            </a:pPr>
            <a:r>
              <a:rPr lang="en-GB" sz="2000" dirty="0" smtClean="0">
                <a:latin typeface="Bell MT" panose="02020503060305020303" pitchFamily="18" charset="0"/>
              </a:rPr>
              <a:t>Overall , limited digital skills among staff at sunrise residential care home can affect every part of daily operations – from how care is delivered to how teams communicate and work together. Improving digital literacy is essential to ensure accurate record keeping , stronger communication and better quality care for residents. By providing regular digital training and support ,Sunrise can create a more confident , efficient and connected workforce (NHS Digital 2022, Health Education England 2023)</a:t>
            </a:r>
            <a:endParaRPr lang="en-GB" sz="2000" dirty="0">
              <a:latin typeface="Bell MT" panose="02020503060305020303"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4264" y="4146998"/>
            <a:ext cx="3387170" cy="2263759"/>
          </a:xfrm>
          <a:prstGeom prst="rect">
            <a:avLst/>
          </a:prstGeom>
        </p:spPr>
      </p:pic>
    </p:spTree>
    <p:extLst>
      <p:ext uri="{BB962C8B-B14F-4D97-AF65-F5344CB8AC3E}">
        <p14:creationId xmlns:p14="http://schemas.microsoft.com/office/powerpoint/2010/main" val="236031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latin typeface="Bell MT" panose="02020503060305020303" pitchFamily="18" charset="0"/>
              </a:rPr>
              <a:t>Health Education (2023) Digital skills in healthcare).</a:t>
            </a:r>
            <a:r>
              <a:rPr lang="en-GB" dirty="0" err="1" smtClean="0">
                <a:latin typeface="Bell MT" panose="02020503060305020303" pitchFamily="18" charset="0"/>
              </a:rPr>
              <a:t>London:HEE</a:t>
            </a:r>
            <a:endParaRPr lang="en-GB" dirty="0" smtClean="0">
              <a:latin typeface="Bell MT" panose="02020503060305020303" pitchFamily="18" charset="0"/>
            </a:endParaRPr>
          </a:p>
          <a:p>
            <a:r>
              <a:rPr lang="en-GB" dirty="0" smtClean="0">
                <a:latin typeface="Bell MT" panose="02020503060305020303" pitchFamily="18" charset="0"/>
              </a:rPr>
              <a:t>NHS Digital tools in Care </a:t>
            </a:r>
            <a:r>
              <a:rPr lang="en-GB" dirty="0" err="1" smtClean="0">
                <a:latin typeface="Bell MT" panose="02020503060305020303" pitchFamily="18" charset="0"/>
              </a:rPr>
              <a:t>Homes.London:NHS</a:t>
            </a:r>
            <a:r>
              <a:rPr lang="en-GB" dirty="0" smtClean="0">
                <a:latin typeface="Bell MT" panose="02020503060305020303" pitchFamily="18" charset="0"/>
              </a:rPr>
              <a:t> Digital.</a:t>
            </a:r>
            <a:endParaRPr lang="en-GB" dirty="0">
              <a:latin typeface="Bell MT" panose="02020503060305020303" pitchFamily="18" charset="0"/>
            </a:endParaRPr>
          </a:p>
        </p:txBody>
      </p:sp>
    </p:spTree>
    <p:extLst>
      <p:ext uri="{BB962C8B-B14F-4D97-AF65-F5344CB8AC3E}">
        <p14:creationId xmlns:p14="http://schemas.microsoft.com/office/powerpoint/2010/main" val="32354574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1A3C89F8-0D2F-47FF-B903-151248265F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idx="4294967295"/>
          </p:nvPr>
        </p:nvSpPr>
        <p:spPr>
          <a:xfrm>
            <a:off x="3880430" y="583345"/>
            <a:ext cx="7160357" cy="4164820"/>
          </a:xfrm>
        </p:spPr>
        <p:txBody>
          <a:bodyPr vert="horz" lIns="91440" tIns="45720" rIns="91440" bIns="45720" rtlCol="0" anchor="t">
            <a:normAutofit fontScale="90000"/>
          </a:bodyPr>
          <a:lstStyle/>
          <a:p>
            <a:pPr algn="r"/>
            <a:r>
              <a:rPr lang="en-US" sz="7400" kern="1200">
                <a:solidFill>
                  <a:srgbClr val="FFFFFF"/>
                </a:solidFill>
                <a:latin typeface="+mj-lt"/>
                <a:ea typeface="+mj-ea"/>
                <a:cs typeface="+mj-cs"/>
              </a:rPr>
              <a:t>Design Checklist of Safety Practice </a:t>
            </a:r>
            <a:br>
              <a:rPr lang="en-US" sz="7400" kern="1200">
                <a:solidFill>
                  <a:srgbClr val="FFFFFF"/>
                </a:solidFill>
                <a:latin typeface="+mj-lt"/>
                <a:ea typeface="+mj-ea"/>
                <a:cs typeface="+mj-cs"/>
              </a:rPr>
            </a:br>
            <a:endParaRPr lang="en-US" sz="7400" kern="1200">
              <a:solidFill>
                <a:srgbClr val="FFFFFF"/>
              </a:solidFill>
              <a:latin typeface="+mj-lt"/>
              <a:ea typeface="+mj-ea"/>
              <a:cs typeface="+mj-cs"/>
            </a:endParaRPr>
          </a:p>
        </p:txBody>
      </p:sp>
      <p:sp>
        <p:nvSpPr>
          <p:cNvPr id="22" name="Graphic 13">
            <a:extLst>
              <a:ext uri="{FF2B5EF4-FFF2-40B4-BE49-F238E27FC236}">
                <a16:creationId xmlns:a16="http://schemas.microsoft.com/office/drawing/2014/main" xmlns="" id="{C5CB530E-515E-412C-9DF1-5F8FFBD6F38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23" name="Graphic 12">
            <a:extLst>
              <a:ext uri="{FF2B5EF4-FFF2-40B4-BE49-F238E27FC236}">
                <a16:creationId xmlns:a16="http://schemas.microsoft.com/office/drawing/2014/main" xmlns="" id="{712D4376-A578-4FF1-94FC-245E7A6A48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24" name="Graphic 15">
            <a:extLst>
              <a:ext uri="{FF2B5EF4-FFF2-40B4-BE49-F238E27FC236}">
                <a16:creationId xmlns:a16="http://schemas.microsoft.com/office/drawing/2014/main" xmlns="" id="{AEA7509D-F04F-40CB-A0B3-EEF16499CC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xmlns="" id="{56020367-4FD5-4596-8E10-C5F095CD8DB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6" name="Graphic 22">
            <a:extLst>
              <a:ext uri="{FF2B5EF4-FFF2-40B4-BE49-F238E27FC236}">
                <a16:creationId xmlns:a16="http://schemas.microsoft.com/office/drawing/2014/main" xmlns="" id="{508BEF50-7B1E-49A4-BC19-5F4F1D755E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19" name="Graphic 23">
            <a:extLst>
              <a:ext uri="{FF2B5EF4-FFF2-40B4-BE49-F238E27FC236}">
                <a16:creationId xmlns:a16="http://schemas.microsoft.com/office/drawing/2014/main" xmlns="" id="{3FBAD350-5664-4811-A208-657FB882D35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1" name="Graphic 21">
            <a:extLst>
              <a:ext uri="{FF2B5EF4-FFF2-40B4-BE49-F238E27FC236}">
                <a16:creationId xmlns:a16="http://schemas.microsoft.com/office/drawing/2014/main" xmlns="" id="{C39ADB8F-D187-49D7-BDCF-C1B6DC7270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FAA4E0-5C28-CE26-6DEB-8B40BCA2C2BD}"/>
              </a:ext>
            </a:extLst>
          </p:cNvPr>
          <p:cNvSpPr>
            <a:spLocks noGrp="1"/>
          </p:cNvSpPr>
          <p:nvPr>
            <p:ph type="title"/>
          </p:nvPr>
        </p:nvSpPr>
        <p:spPr/>
        <p:txBody>
          <a:bodyPr>
            <a:normAutofit/>
          </a:bodyPr>
          <a:lstStyle/>
          <a:p>
            <a:r>
              <a:rPr lang="en-GB" sz="3200" dirty="0">
                <a:latin typeface="Arial Nova"/>
              </a:rPr>
              <a:t>                          </a:t>
            </a:r>
            <a:r>
              <a:rPr lang="en-GB" sz="3200" b="1" dirty="0">
                <a:latin typeface="Arial Nova"/>
              </a:rPr>
              <a:t>Introduction</a:t>
            </a:r>
          </a:p>
        </p:txBody>
      </p:sp>
      <p:sp>
        <p:nvSpPr>
          <p:cNvPr id="3" name="Content Placeholder 2">
            <a:extLst>
              <a:ext uri="{FF2B5EF4-FFF2-40B4-BE49-F238E27FC236}">
                <a16:creationId xmlns:a16="http://schemas.microsoft.com/office/drawing/2014/main" xmlns="" id="{392F1950-2CE8-90AB-A63D-DA731B3AA9F8}"/>
              </a:ext>
            </a:extLst>
          </p:cNvPr>
          <p:cNvSpPr>
            <a:spLocks noGrp="1"/>
          </p:cNvSpPr>
          <p:nvPr>
            <p:ph idx="1"/>
          </p:nvPr>
        </p:nvSpPr>
        <p:spPr>
          <a:xfrm>
            <a:off x="600076" y="1266032"/>
            <a:ext cx="10753724" cy="4910931"/>
          </a:xfrm>
        </p:spPr>
        <p:txBody>
          <a:bodyPr vert="horz" lIns="91440" tIns="45720" rIns="91440" bIns="45720" rtlCol="0" anchor="t">
            <a:normAutofit/>
          </a:bodyPr>
          <a:lstStyle/>
          <a:p>
            <a:pPr marL="0" indent="0">
              <a:buNone/>
            </a:pPr>
            <a:endParaRPr lang="en-GB" dirty="0"/>
          </a:p>
          <a:p>
            <a:pPr marL="0" indent="0">
              <a:buNone/>
            </a:pPr>
            <a:r>
              <a:rPr lang="en-GB" dirty="0"/>
              <a:t>Well ,I  bring  today a topic </a:t>
            </a:r>
            <a:r>
              <a:rPr lang="en-GB" dirty="0" err="1"/>
              <a:t>perhar</a:t>
            </a:r>
            <a:r>
              <a:rPr lang="en-GB" dirty="0"/>
              <a:t> knowledge by everyone , about  of  "Design Checklist of Safety Practice".</a:t>
            </a:r>
            <a:endParaRPr lang="en-US"/>
          </a:p>
          <a:p>
            <a:pPr marL="0" indent="0">
              <a:buNone/>
            </a:pPr>
            <a:r>
              <a:rPr lang="en-GB" dirty="0"/>
              <a:t>So , the word Safety is fundamental in all the aspects of the life.</a:t>
            </a:r>
          </a:p>
          <a:p>
            <a:pPr marL="0" indent="0">
              <a:buNone/>
            </a:pPr>
            <a:r>
              <a:rPr lang="en-GB" dirty="0"/>
              <a:t>Here we have 5 points very important such as:</a:t>
            </a:r>
          </a:p>
          <a:p>
            <a:pPr marL="0" indent="0">
              <a:buNone/>
            </a:pPr>
            <a:r>
              <a:rPr lang="en-GB" dirty="0"/>
              <a:t>a.- Purpose</a:t>
            </a:r>
          </a:p>
          <a:p>
            <a:pPr marL="0" indent="0">
              <a:buNone/>
            </a:pPr>
            <a:r>
              <a:rPr lang="en-GB" dirty="0"/>
              <a:t>b.- Platform</a:t>
            </a:r>
          </a:p>
          <a:p>
            <a:pPr marL="0" indent="0">
              <a:buNone/>
            </a:pPr>
            <a:r>
              <a:rPr lang="en-GB" dirty="0"/>
              <a:t>c.- Structure</a:t>
            </a:r>
          </a:p>
          <a:p>
            <a:pPr marL="0" indent="0">
              <a:buNone/>
            </a:pPr>
            <a:r>
              <a:rPr lang="en-GB" dirty="0"/>
              <a:t>d.- User-</a:t>
            </a:r>
            <a:r>
              <a:rPr lang="en-GB" dirty="0" err="1"/>
              <a:t>Centered</a:t>
            </a:r>
            <a:r>
              <a:rPr lang="en-GB" dirty="0"/>
              <a:t> Design</a:t>
            </a:r>
          </a:p>
          <a:p>
            <a:pPr marL="0" indent="0">
              <a:buNone/>
            </a:pPr>
            <a:r>
              <a:rPr lang="en-GB" dirty="0"/>
              <a:t>e.- Best Practice</a:t>
            </a:r>
          </a:p>
          <a:p>
            <a:pPr marL="0" indent="0">
              <a:buNone/>
            </a:pPr>
            <a:endParaRPr lang="en-GB" dirty="0"/>
          </a:p>
        </p:txBody>
      </p:sp>
    </p:spTree>
    <p:extLst>
      <p:ext uri="{BB962C8B-B14F-4D97-AF65-F5344CB8AC3E}">
        <p14:creationId xmlns:p14="http://schemas.microsoft.com/office/powerpoint/2010/main" val="4208494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51817606-CF71-6BD0-2D75-E12C6F154434}"/>
              </a:ext>
            </a:extLst>
          </p:cNvPr>
          <p:cNvSpPr txBox="1"/>
          <p:nvPr/>
        </p:nvSpPr>
        <p:spPr>
          <a:xfrm>
            <a:off x="1200706" y="1476730"/>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xmlns="" id="{9A4ADD3C-4403-4AA3-87A1-818681FC67A9}"/>
              </a:ext>
            </a:extLst>
          </p:cNvPr>
          <p:cNvSpPr txBox="1"/>
          <p:nvPr/>
        </p:nvSpPr>
        <p:spPr>
          <a:xfrm>
            <a:off x="703862" y="64865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xmlns="" id="{52C3EB15-EC09-E47D-309D-1258F969A8FC}"/>
              </a:ext>
            </a:extLst>
          </p:cNvPr>
          <p:cNvSpPr txBox="1"/>
          <p:nvPr/>
        </p:nvSpPr>
        <p:spPr>
          <a:xfrm>
            <a:off x="719092" y="113627"/>
            <a:ext cx="10445576" cy="71096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Nova"/>
                <a:ea typeface="+mn-lt"/>
                <a:cs typeface="+mn-lt"/>
              </a:rPr>
              <a:t>Design Checklist for Digital Safety Practices</a:t>
            </a:r>
            <a:endParaRPr lang="en-US" sz="2400" b="1">
              <a:latin typeface="Arial Nova"/>
            </a:endParaRPr>
          </a:p>
          <a:p>
            <a:r>
              <a:rPr lang="en-GB" sz="2400">
                <a:latin typeface="Arial Nova"/>
                <a:ea typeface="+mn-lt"/>
                <a:cs typeface="+mn-lt"/>
              </a:rPr>
              <a:t>To design a checklist for digital safety practices, organizations should consider the following key elements:</a:t>
            </a:r>
            <a:endParaRPr lang="en-GB" sz="2400">
              <a:latin typeface="Arial Nova"/>
            </a:endParaRPr>
          </a:p>
          <a:p>
            <a:endParaRPr lang="en-GB" sz="2400">
              <a:latin typeface="Arial Nova"/>
              <a:ea typeface="+mn-lt"/>
              <a:cs typeface="+mn-lt"/>
            </a:endParaRPr>
          </a:p>
          <a:p>
            <a:r>
              <a:rPr lang="en-GB" b="1">
                <a:latin typeface="Arial Nova"/>
                <a:ea typeface="+mn-lt"/>
                <a:cs typeface="+mn-lt"/>
              </a:rPr>
              <a:t>Purpose</a:t>
            </a:r>
            <a:r>
              <a:rPr lang="en-GB">
                <a:latin typeface="Arial Nova"/>
                <a:ea typeface="+mn-lt"/>
                <a:cs typeface="+mn-lt"/>
              </a:rPr>
              <a:t>: Clearly define the purpose of the checklist, whether it's for compliance, incident reporting, or safety inspections. Tailor the checklist to the specific needs of the organization and the resources being inspected. </a:t>
            </a:r>
            <a:endParaRPr lang="en-GB">
              <a:latin typeface="Arial Nova"/>
            </a:endParaRPr>
          </a:p>
          <a:p>
            <a:endParaRPr lang="en-GB">
              <a:latin typeface="Arial Nova"/>
            </a:endParaRPr>
          </a:p>
          <a:p>
            <a:r>
              <a:rPr lang="en-GB" b="1">
                <a:latin typeface="Arial Nova"/>
                <a:ea typeface="+mn-lt"/>
                <a:cs typeface="+mn-lt"/>
              </a:rPr>
              <a:t>Platform:</a:t>
            </a:r>
            <a:r>
              <a:rPr lang="en-GB">
                <a:latin typeface="Arial Nova"/>
                <a:ea typeface="+mn-lt"/>
                <a:cs typeface="+mn-lt"/>
              </a:rPr>
              <a:t> Choose a digital platform that is user-friendly, intuitive, and supports multiple input types like text, photos, and voice notes. Ensure the platform integrates without seams with existing systems for streamlined workflows. </a:t>
            </a:r>
            <a:endParaRPr lang="en-GB">
              <a:latin typeface="Arial Nova"/>
            </a:endParaRPr>
          </a:p>
          <a:p>
            <a:endParaRPr lang="en-GB">
              <a:latin typeface="Arial Nova"/>
              <a:ea typeface="+mn-lt"/>
              <a:cs typeface="+mn-lt"/>
            </a:endParaRPr>
          </a:p>
          <a:p>
            <a:r>
              <a:rPr lang="en-GB" b="1">
                <a:latin typeface="Arial Nova"/>
                <a:ea typeface="+mn-lt"/>
                <a:cs typeface="+mn-lt"/>
              </a:rPr>
              <a:t>Structure:</a:t>
            </a:r>
            <a:r>
              <a:rPr lang="en-GB">
                <a:latin typeface="Arial Nova"/>
                <a:ea typeface="+mn-lt"/>
                <a:cs typeface="+mn-lt"/>
              </a:rPr>
              <a:t> Organize the checklist logically, with items orderly in the same order as the inspection process. Be clear and specific in the wording to guide inspectors step-by-step. </a:t>
            </a:r>
            <a:endParaRPr lang="en-GB">
              <a:latin typeface="Arial Nova"/>
            </a:endParaRPr>
          </a:p>
          <a:p>
            <a:endParaRPr lang="en-GB">
              <a:latin typeface="Arial Nova"/>
            </a:endParaRPr>
          </a:p>
          <a:p>
            <a:r>
              <a:rPr lang="en-GB" b="1">
                <a:latin typeface="Arial Nova"/>
                <a:ea typeface="+mn-lt"/>
                <a:cs typeface="+mn-lt"/>
              </a:rPr>
              <a:t>User-</a:t>
            </a:r>
            <a:r>
              <a:rPr lang="en-GB" b="1" err="1">
                <a:latin typeface="Arial Nova"/>
                <a:ea typeface="+mn-lt"/>
                <a:cs typeface="+mn-lt"/>
              </a:rPr>
              <a:t>Centered</a:t>
            </a:r>
            <a:r>
              <a:rPr lang="en-GB" b="1">
                <a:latin typeface="Arial Nova"/>
                <a:ea typeface="+mn-lt"/>
                <a:cs typeface="+mn-lt"/>
              </a:rPr>
              <a:t> Design:</a:t>
            </a:r>
            <a:r>
              <a:rPr lang="en-GB">
                <a:latin typeface="Arial Nova"/>
                <a:ea typeface="+mn-lt"/>
                <a:cs typeface="+mn-lt"/>
              </a:rPr>
              <a:t> Involve users from the planning and design stages through to testing and implementation. Conduct user research, including interviews and usability testing, to create checklists that supply to the end-users' needs. </a:t>
            </a:r>
            <a:endParaRPr lang="en-GB">
              <a:latin typeface="Arial Nova"/>
            </a:endParaRPr>
          </a:p>
          <a:p>
            <a:endParaRPr lang="en-GB">
              <a:latin typeface="Arial Nova"/>
            </a:endParaRPr>
          </a:p>
          <a:p>
            <a:r>
              <a:rPr lang="en-GB" b="1">
                <a:latin typeface="Arial Nova"/>
                <a:ea typeface="+mn-lt"/>
                <a:cs typeface="+mn-lt"/>
              </a:rPr>
              <a:t>Best Practices:</a:t>
            </a:r>
            <a:r>
              <a:rPr lang="en-GB">
                <a:latin typeface="Arial Nova"/>
                <a:ea typeface="+mn-lt"/>
                <a:cs typeface="+mn-lt"/>
              </a:rPr>
              <a:t> Implement best practices such as involving stakeholders, training personnel, leveraging data analytics, and ensuring compliance with regulatory standards. These practices lay the groundwork for a robust digital checklist system. </a:t>
            </a:r>
            <a:endParaRPr lang="en-GB">
              <a:latin typeface="Arial Nova"/>
            </a:endParaRPr>
          </a:p>
          <a:p>
            <a:endParaRPr lang="en-GB"/>
          </a:p>
          <a:p>
            <a:endParaRPr lang="en-GB"/>
          </a:p>
        </p:txBody>
      </p:sp>
    </p:spTree>
    <p:extLst>
      <p:ext uri="{BB962C8B-B14F-4D97-AF65-F5344CB8AC3E}">
        <p14:creationId xmlns:p14="http://schemas.microsoft.com/office/powerpoint/2010/main" val="26358445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E0BBDC95-6884-C2EA-5911-21294E0B7326}"/>
              </a:ext>
            </a:extLst>
          </p:cNvPr>
          <p:cNvSpPr txBox="1"/>
          <p:nvPr/>
        </p:nvSpPr>
        <p:spPr>
          <a:xfrm>
            <a:off x="309487" y="1397140"/>
            <a:ext cx="715044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ptos"/>
                <a:ea typeface="+mn-lt"/>
                <a:cs typeface="+mn-lt"/>
              </a:rPr>
              <a:t>PURPOSE: </a:t>
            </a:r>
            <a:r>
              <a:rPr lang="en-GB">
                <a:latin typeface="Aptos"/>
                <a:ea typeface="+mn-lt"/>
                <a:cs typeface="+mn-lt"/>
              </a:rPr>
              <a:t> </a:t>
            </a:r>
            <a:r>
              <a:rPr lang="en-GB">
                <a:latin typeface="Aptos"/>
                <a:ea typeface="+mn-lt"/>
                <a:cs typeface="+mn-lt"/>
                <a:hlinkClick r:id="rId2"/>
              </a:rPr>
              <a:t>Download</a:t>
            </a:r>
            <a:r>
              <a:rPr lang="en-GB">
                <a:ea typeface="+mn-lt"/>
                <a:cs typeface="+mn-lt"/>
                <a:hlinkClick r:id="rId2"/>
              </a:rPr>
              <a:t> a Secure by Design preparation checklist - UK Government Security - Beta</a:t>
            </a:r>
            <a:r>
              <a:rPr lang="en-US">
                <a:ea typeface="+mn-lt"/>
                <a:cs typeface="+mn-lt"/>
              </a:rPr>
              <a:t> -</a:t>
            </a:r>
            <a:r>
              <a:rPr lang="en-US" b="1">
                <a:ea typeface="+mn-lt"/>
                <a:cs typeface="+mn-lt"/>
              </a:rPr>
              <a:t> ( 2025-09-29 ), Government Security Group.</a:t>
            </a:r>
            <a:endParaRPr lang="en-US" b="1"/>
          </a:p>
          <a:p>
            <a:endParaRPr lang="en-US">
              <a:ea typeface="+mn-lt"/>
              <a:cs typeface="+mn-lt"/>
            </a:endParaRPr>
          </a:p>
          <a:p>
            <a:r>
              <a:rPr lang="en-US" b="1">
                <a:ea typeface="+mn-lt"/>
                <a:cs typeface="+mn-lt"/>
              </a:rPr>
              <a:t>PLATFORM: </a:t>
            </a:r>
            <a:r>
              <a:rPr lang="en-US">
                <a:ea typeface="+mn-lt"/>
                <a:cs typeface="+mn-lt"/>
                <a:hlinkClick r:id="rId2"/>
              </a:rPr>
              <a:t>Download a Secure by Design preparation checklist - UKGovernment Security - Beta</a:t>
            </a:r>
            <a:r>
              <a:rPr lang="en-US">
                <a:ea typeface="+mn-lt"/>
                <a:cs typeface="+mn-lt"/>
              </a:rPr>
              <a:t> - </a:t>
            </a:r>
            <a:r>
              <a:rPr lang="en-US" b="1">
                <a:ea typeface="+mn-lt"/>
                <a:cs typeface="+mn-lt"/>
              </a:rPr>
              <a:t>( 2025-09-29 ) , Government Security Group.</a:t>
            </a:r>
            <a:endParaRPr lang="en-US" b="1"/>
          </a:p>
          <a:p>
            <a:endParaRPr lang="en-US">
              <a:ea typeface="+mn-lt"/>
              <a:cs typeface="+mn-lt"/>
            </a:endParaRPr>
          </a:p>
          <a:p>
            <a:r>
              <a:rPr lang="en-US" b="1">
                <a:ea typeface="+mn-lt"/>
                <a:cs typeface="+mn-lt"/>
              </a:rPr>
              <a:t>STRUCTURE: </a:t>
            </a:r>
            <a:r>
              <a:rPr lang="en-US">
                <a:ea typeface="+mn-lt"/>
                <a:cs typeface="+mn-lt"/>
                <a:hlinkClick r:id="rId2"/>
              </a:rPr>
              <a:t>Download a Secure by Design preparation checklist - UK GovernmentSecurity - Beta</a:t>
            </a:r>
            <a:r>
              <a:rPr lang="en-US">
                <a:ea typeface="+mn-lt"/>
                <a:cs typeface="+mn-lt"/>
              </a:rPr>
              <a:t> - </a:t>
            </a:r>
            <a:r>
              <a:rPr lang="en-US" b="1">
                <a:ea typeface="+mn-lt"/>
                <a:cs typeface="+mn-lt"/>
              </a:rPr>
              <a:t>( 2025-09-29 ) , Government Security Group.</a:t>
            </a:r>
            <a:endParaRPr lang="en-US" b="1"/>
          </a:p>
          <a:p>
            <a:endParaRPr lang="en-US">
              <a:ea typeface="+mn-lt"/>
              <a:cs typeface="+mn-lt"/>
            </a:endParaRPr>
          </a:p>
          <a:p>
            <a:r>
              <a:rPr lang="en-US" b="1">
                <a:ea typeface="+mn-lt"/>
                <a:cs typeface="+mn-lt"/>
              </a:rPr>
              <a:t>USER-CENTERED DESIGN: </a:t>
            </a:r>
            <a:r>
              <a:rPr lang="en-US">
                <a:ea typeface="+mn-lt"/>
                <a:cs typeface="+mn-lt"/>
                <a:hlinkClick r:id="rId3"/>
              </a:rPr>
              <a:t>What are the best practices for implementing digital checklists in EHS? | Simple But Needed</a:t>
            </a:r>
            <a:r>
              <a:rPr lang="en-US">
                <a:ea typeface="+mn-lt"/>
                <a:cs typeface="+mn-lt"/>
              </a:rPr>
              <a:t> - </a:t>
            </a:r>
            <a:r>
              <a:rPr lang="en-US" b="1">
                <a:ea typeface="+mn-lt"/>
                <a:cs typeface="+mn-lt"/>
              </a:rPr>
              <a:t>( 2025-06-26 ) , SBN Software.</a:t>
            </a:r>
            <a:endParaRPr lang="en-US" b="1"/>
          </a:p>
          <a:p>
            <a:endParaRPr lang="en-US" b="1">
              <a:ea typeface="+mn-lt"/>
              <a:cs typeface="+mn-lt"/>
            </a:endParaRPr>
          </a:p>
          <a:p>
            <a:r>
              <a:rPr lang="en-US" b="1">
                <a:ea typeface="+mn-lt"/>
                <a:cs typeface="+mn-lt"/>
              </a:rPr>
              <a:t>BEST PRACTICE:  </a:t>
            </a:r>
            <a:r>
              <a:rPr lang="en-US">
                <a:ea typeface="+mn-lt"/>
                <a:cs typeface="+mn-lt"/>
                <a:hlinkClick r:id="rId3"/>
              </a:rPr>
              <a:t>What are the best practices for implementing digital checklists in EHS? | Simple But Needed</a:t>
            </a:r>
            <a:r>
              <a:rPr lang="en-US">
                <a:ea typeface="+mn-lt"/>
                <a:cs typeface="+mn-lt"/>
              </a:rPr>
              <a:t> - </a:t>
            </a:r>
            <a:r>
              <a:rPr lang="en-US" b="1">
                <a:ea typeface="+mn-lt"/>
                <a:cs typeface="+mn-lt"/>
              </a:rPr>
              <a:t>( 2025-06-26 ) , SBN Software .</a:t>
            </a:r>
            <a:endParaRPr lang="en-US" b="1"/>
          </a:p>
          <a:p>
            <a:endParaRPr lang="en-US">
              <a:ea typeface="+mn-lt"/>
              <a:cs typeface="+mn-lt"/>
            </a:endParaRPr>
          </a:p>
        </p:txBody>
      </p:sp>
      <p:sp>
        <p:nvSpPr>
          <p:cNvPr id="3" name="TextBox 2">
            <a:extLst>
              <a:ext uri="{FF2B5EF4-FFF2-40B4-BE49-F238E27FC236}">
                <a16:creationId xmlns:a16="http://schemas.microsoft.com/office/drawing/2014/main" xmlns="" id="{8E111D32-731D-2FE2-DA38-7639F7112278}"/>
              </a:ext>
            </a:extLst>
          </p:cNvPr>
          <p:cNvSpPr txBox="1"/>
          <p:nvPr/>
        </p:nvSpPr>
        <p:spPr>
          <a:xfrm>
            <a:off x="4126712" y="327151"/>
            <a:ext cx="2743199" cy="523220"/>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Nova"/>
              </a:rPr>
              <a:t>REFERENCE'S</a:t>
            </a:r>
          </a:p>
        </p:txBody>
      </p:sp>
    </p:spTree>
    <p:extLst>
      <p:ext uri="{BB962C8B-B14F-4D97-AF65-F5344CB8AC3E}">
        <p14:creationId xmlns:p14="http://schemas.microsoft.com/office/powerpoint/2010/main" val="4080816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A02171-4A74-A352-E055-D6E9BE8C6D2D}"/>
              </a:ext>
            </a:extLst>
          </p:cNvPr>
          <p:cNvSpPr>
            <a:spLocks noGrp="1"/>
          </p:cNvSpPr>
          <p:nvPr>
            <p:ph type="title"/>
          </p:nvPr>
        </p:nvSpPr>
        <p:spPr/>
        <p:txBody>
          <a:bodyPr>
            <a:normAutofit/>
          </a:bodyPr>
          <a:lstStyle/>
          <a:p>
            <a:r>
              <a:rPr lang="en-GB" sz="3200" b="1" dirty="0">
                <a:latin typeface="Arial Nova"/>
                <a:ea typeface="Calibri"/>
                <a:cs typeface="Calibri"/>
              </a:rPr>
              <a:t>                             CONCLUSION</a:t>
            </a:r>
          </a:p>
        </p:txBody>
      </p:sp>
      <p:sp>
        <p:nvSpPr>
          <p:cNvPr id="3" name="Content Placeholder 2">
            <a:extLst>
              <a:ext uri="{FF2B5EF4-FFF2-40B4-BE49-F238E27FC236}">
                <a16:creationId xmlns:a16="http://schemas.microsoft.com/office/drawing/2014/main" xmlns="" id="{39BF9860-1569-3E3A-F8BA-5D8BE6081BF6}"/>
              </a:ext>
            </a:extLst>
          </p:cNvPr>
          <p:cNvSpPr>
            <a:spLocks noGrp="1"/>
          </p:cNvSpPr>
          <p:nvPr>
            <p:ph idx="1"/>
          </p:nvPr>
        </p:nvSpPr>
        <p:spPr/>
        <p:txBody>
          <a:bodyPr vert="horz" lIns="91440" tIns="45720" rIns="91440" bIns="45720" rtlCol="0" anchor="t">
            <a:normAutofit/>
          </a:bodyPr>
          <a:lstStyle/>
          <a:p>
            <a:pPr marL="0" indent="0">
              <a:buNone/>
            </a:pPr>
            <a:r>
              <a:rPr lang="en-GB" sz="2000" dirty="0">
                <a:latin typeface="Arial Nova"/>
              </a:rPr>
              <a:t>To finish , it helps identify potential hazards early in all </a:t>
            </a:r>
            <a:r>
              <a:rPr lang="en-GB" sz="2000" dirty="0" err="1">
                <a:latin typeface="Arial Nova"/>
              </a:rPr>
              <a:t>sistems</a:t>
            </a:r>
            <a:r>
              <a:rPr lang="en-GB" sz="2000" dirty="0">
                <a:latin typeface="Arial Nova"/>
              </a:rPr>
              <a:t> or important programs , and encourages designers to consider the well-being of users , workers and/or the </a:t>
            </a:r>
            <a:r>
              <a:rPr lang="en-GB" sz="2000" dirty="0" err="1">
                <a:latin typeface="Arial Nova"/>
              </a:rPr>
              <a:t>enviroment</a:t>
            </a:r>
            <a:r>
              <a:rPr lang="en-GB" sz="2000" dirty="0">
                <a:latin typeface="Arial Nova"/>
              </a:rPr>
              <a:t>. </a:t>
            </a:r>
          </a:p>
        </p:txBody>
      </p:sp>
    </p:spTree>
    <p:extLst>
      <p:ext uri="{BB962C8B-B14F-4D97-AF65-F5344CB8AC3E}">
        <p14:creationId xmlns:p14="http://schemas.microsoft.com/office/powerpoint/2010/main" val="1466804896"/>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5.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1" Type="http://schemas.openxmlformats.org/officeDocument/2006/relationships/image" Target="../media/image1.jpeg"/></Relationships>
</file>

<file path=ppt/theme/_rels/theme7.xml.rels><?xml version="1.0" encoding="UTF-8" standalone="yes"?>
<Relationships xmlns="http://schemas.openxmlformats.org/package/2006/relationships"><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1_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4.xml><?xml version="1.0" encoding="utf-8"?>
<a:theme xmlns:a="http://schemas.openxmlformats.org/drawingml/2006/main" name="2_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5.xml><?xml version="1.0" encoding="utf-8"?>
<a:theme xmlns:a="http://schemas.openxmlformats.org/drawingml/2006/main" name="3_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6.xml><?xml version="1.0" encoding="utf-8"?>
<a:theme xmlns:a="http://schemas.openxmlformats.org/drawingml/2006/main" name="4_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7.xml><?xml version="1.0" encoding="utf-8"?>
<a:theme xmlns:a="http://schemas.openxmlformats.org/drawingml/2006/main" name="5_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8.xml><?xml version="1.0" encoding="utf-8"?>
<a:theme xmlns:a="http://schemas.openxmlformats.org/drawingml/2006/main" name="6_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Facet</Template>
  <TotalTime>6453</TotalTime>
  <Words>1537</Words>
  <Application>Microsoft Office PowerPoint</Application>
  <PresentationFormat>Widescreen</PresentationFormat>
  <Paragraphs>129</Paragraphs>
  <Slides>20</Slides>
  <Notes>0</Notes>
  <HiddenSlides>0</HiddenSlides>
  <MMClips>0</MMClips>
  <ScaleCrop>false</ScaleCrop>
  <HeadingPairs>
    <vt:vector size="8" baseType="variant">
      <vt:variant>
        <vt:lpstr>Fonts Used</vt:lpstr>
      </vt:variant>
      <vt:variant>
        <vt:i4>13</vt:i4>
      </vt:variant>
      <vt:variant>
        <vt:lpstr>Theme</vt:lpstr>
      </vt:variant>
      <vt:variant>
        <vt:i4>8</vt:i4>
      </vt:variant>
      <vt:variant>
        <vt:lpstr>Embedded OLE Servers</vt:lpstr>
      </vt:variant>
      <vt:variant>
        <vt:i4>1</vt:i4>
      </vt:variant>
      <vt:variant>
        <vt:lpstr>Slide Titles</vt:lpstr>
      </vt:variant>
      <vt:variant>
        <vt:i4>20</vt:i4>
      </vt:variant>
    </vt:vector>
  </HeadingPairs>
  <TitlesOfParts>
    <vt:vector size="42" baseType="lpstr">
      <vt:lpstr>Arial Unicode MS</vt:lpstr>
      <vt:lpstr>Aptos</vt:lpstr>
      <vt:lpstr>Arial</vt:lpstr>
      <vt:lpstr>Arial Narrow</vt:lpstr>
      <vt:lpstr>Arial Nova</vt:lpstr>
      <vt:lpstr>Bell MT</vt:lpstr>
      <vt:lpstr>Calibri</vt:lpstr>
      <vt:lpstr>Rockwell</vt:lpstr>
      <vt:lpstr>Rockwell Condensed</vt:lpstr>
      <vt:lpstr>Rockwell Extra Bold</vt:lpstr>
      <vt:lpstr>Trebuchet MS</vt:lpstr>
      <vt:lpstr>Wingdings</vt:lpstr>
      <vt:lpstr>Wingdings 3</vt:lpstr>
      <vt:lpstr>Facet</vt:lpstr>
      <vt:lpstr>Wood Type</vt:lpstr>
      <vt:lpstr>1_Wood Type</vt:lpstr>
      <vt:lpstr>2_Wood Type</vt:lpstr>
      <vt:lpstr>3_Wood Type</vt:lpstr>
      <vt:lpstr>4_Wood Type</vt:lpstr>
      <vt:lpstr>5_Wood Type</vt:lpstr>
      <vt:lpstr>6_Wood Type</vt:lpstr>
      <vt:lpstr>Microsoft PowerPoint Presentation</vt:lpstr>
      <vt:lpstr>The sunrise care home</vt:lpstr>
      <vt:lpstr>introduction</vt:lpstr>
      <vt:lpstr>What is powerpoint</vt:lpstr>
      <vt:lpstr>What is the benefits of using  powerpoint</vt:lpstr>
      <vt:lpstr>What are the limitations of using powerpoint</vt:lpstr>
      <vt:lpstr>summary</vt:lpstr>
      <vt:lpstr>Reference list </vt:lpstr>
      <vt:lpstr>PowerPoint Presentation</vt:lpstr>
      <vt:lpstr>Evaluating Digital Technology in Sunrise Residential Care Home </vt:lpstr>
      <vt:lpstr>Introduction – Impact of limited digital skills   </vt:lpstr>
      <vt:lpstr>Impact on Care Delivery:</vt:lpstr>
      <vt:lpstr>Impact on communication </vt:lpstr>
      <vt:lpstr>Impact on Teamwork</vt:lpstr>
      <vt:lpstr>Conclusion </vt:lpstr>
      <vt:lpstr>References</vt:lpstr>
      <vt:lpstr>Design Checklist of Safety Practice  </vt:lpstr>
      <vt:lpstr>                          Introduction</vt:lpstr>
      <vt:lpstr>PowerPoint Presentation</vt:lpstr>
      <vt:lpstr>PowerPoint Presentation</vt:lpstr>
      <vt:lpstr>                             CONCLUSION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dc:title>
  <dc:creator>user</dc:creator>
  <cp:lastModifiedBy>user</cp:lastModifiedBy>
  <cp:revision>31</cp:revision>
  <dcterms:created xsi:type="dcterms:W3CDTF">2025-10-08T10:46:55Z</dcterms:created>
  <dcterms:modified xsi:type="dcterms:W3CDTF">2025-10-12T22:20:48Z</dcterms:modified>
</cp:coreProperties>
</file>