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1" r:id="rId4"/>
  </p:sldMasterIdLst>
  <p:notesMasterIdLst>
    <p:notesMasterId r:id="rId15"/>
  </p:notesMasterIdLst>
  <p:handoutMasterIdLst>
    <p:handoutMasterId r:id="rId16"/>
  </p:handoutMasterIdLst>
  <p:sldIdLst>
    <p:sldId id="257" r:id="rId5"/>
    <p:sldId id="266" r:id="rId6"/>
    <p:sldId id="301" r:id="rId7"/>
    <p:sldId id="272" r:id="rId8"/>
    <p:sldId id="282" r:id="rId9"/>
    <p:sldId id="302" r:id="rId10"/>
    <p:sldId id="303" r:id="rId11"/>
    <p:sldId id="304" r:id="rId12"/>
    <p:sldId id="305" r:id="rId13"/>
    <p:sldId id="30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0D6BD0-E112-2247-DC0C-06CD917FCEF4}" v="4" dt="2024-09-23T08:53:54.3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3810" autoAdjust="0"/>
  </p:normalViewPr>
  <p:slideViewPr>
    <p:cSldViewPr snapToGrid="0" showGuides="1">
      <p:cViewPr varScale="1">
        <p:scale>
          <a:sx n="68" d="100"/>
          <a:sy n="68" d="100"/>
        </p:scale>
        <p:origin x="816" y="5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urtis Bray (1401437)" userId="S::1401437@student.uwtsd.ac.uk::71ddcb4e-69a4-4ecd-8204-73a2edc4b57a" providerId="AD" clId="Web-{950D6BD0-E112-2247-DC0C-06CD917FCEF4}"/>
    <pc:docChg chg="modSld">
      <pc:chgData name="Kurtis Bray (1401437)" userId="S::1401437@student.uwtsd.ac.uk::71ddcb4e-69a4-4ecd-8204-73a2edc4b57a" providerId="AD" clId="Web-{950D6BD0-E112-2247-DC0C-06CD917FCEF4}" dt="2024-09-23T08:53:54.372" v="3" actId="1076"/>
      <pc:docMkLst>
        <pc:docMk/>
      </pc:docMkLst>
      <pc:sldChg chg="modSp">
        <pc:chgData name="Kurtis Bray (1401437)" userId="S::1401437@student.uwtsd.ac.uk::71ddcb4e-69a4-4ecd-8204-73a2edc4b57a" providerId="AD" clId="Web-{950D6BD0-E112-2247-DC0C-06CD917FCEF4}" dt="2024-09-23T08:39:22.990" v="1" actId="20577"/>
        <pc:sldMkLst>
          <pc:docMk/>
          <pc:sldMk cId="1300311978" sldId="266"/>
        </pc:sldMkLst>
        <pc:spChg chg="mod">
          <ac:chgData name="Kurtis Bray (1401437)" userId="S::1401437@student.uwtsd.ac.uk::71ddcb4e-69a4-4ecd-8204-73a2edc4b57a" providerId="AD" clId="Web-{950D6BD0-E112-2247-DC0C-06CD917FCEF4}" dt="2024-09-23T08:39:22.990" v="1" actId="20577"/>
          <ac:spMkLst>
            <pc:docMk/>
            <pc:sldMk cId="1300311978" sldId="266"/>
            <ac:spMk id="7" creationId="{1D6EB617-E017-4B26-9576-8578E948979A}"/>
          </ac:spMkLst>
        </pc:spChg>
      </pc:sldChg>
      <pc:sldChg chg="modSp">
        <pc:chgData name="Kurtis Bray (1401437)" userId="S::1401437@student.uwtsd.ac.uk::71ddcb4e-69a4-4ecd-8204-73a2edc4b57a" providerId="AD" clId="Web-{950D6BD0-E112-2247-DC0C-06CD917FCEF4}" dt="2024-09-23T08:53:54.372" v="3" actId="1076"/>
        <pc:sldMkLst>
          <pc:docMk/>
          <pc:sldMk cId="3462884272" sldId="272"/>
        </pc:sldMkLst>
        <pc:picChg chg="mod">
          <ac:chgData name="Kurtis Bray (1401437)" userId="S::1401437@student.uwtsd.ac.uk::71ddcb4e-69a4-4ecd-8204-73a2edc4b57a" providerId="AD" clId="Web-{950D6BD0-E112-2247-DC0C-06CD917FCEF4}" dt="2024-09-23T08:53:54.372" v="3" actId="1076"/>
          <ac:picMkLst>
            <pc:docMk/>
            <pc:sldMk cId="3462884272" sldId="272"/>
            <ac:picMk id="12" creationId="{25B2A283-4035-7688-5867-FDE2FD43A29E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EB9656B-74C7-455B-B2B8-19A3A45F59A9}" type="datetime1">
              <a:rPr lang="en-GB" smtClean="0"/>
              <a:t>23/09/2024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D2DFAA7-D3C3-4D01-9299-453E25D16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77C96CD-B971-4362-943D-DA39C9C7A795}" type="datetime1">
              <a:rPr lang="en-GB" noProof="0" smtClean="0"/>
              <a:t>23/09/2024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DC51814-3B91-4036-94D2-3977634EE21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699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3790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 Long exposure for video as well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47972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students if they already know the settings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8742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 questions at the 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3090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students how they found that workshop</a:t>
            </a:r>
          </a:p>
          <a:p>
            <a:r>
              <a:rPr lang="en-GB" dirty="0"/>
              <a:t>Any questions at the 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8345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 questions at the 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747479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ND Filter: Neutral density filter. You can lengthen your shutter speed without overexposing your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47557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49023026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3344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9/23/2024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448B12-DD2A-5940-EDFA-E595FF8CEFFA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EBF0798-D4C2-9248-F66B-1A1CF2027ADC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EE44D2-6960-06E7-8A49-B711D381AF18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CD00D83-10A3-8BA6-85F8-DB2AF7288E10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40402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5220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13391913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36340573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18854904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74779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8181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93148950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9/23/2024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238473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9/23/2024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77828008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9/23/2024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7752435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7851304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19204236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0292145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9/23/2024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97251806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508BC1-7ABB-42C8-B268-3C6F4FD455DE}"/>
              </a:ext>
            </a:extLst>
          </p:cNvPr>
          <p:cNvSpPr/>
          <p:nvPr userDrawn="1"/>
        </p:nvSpPr>
        <p:spPr>
          <a:xfrm>
            <a:off x="200025" y="-1"/>
            <a:ext cx="119919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" y="0"/>
            <a:ext cx="6034088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1"/>
            <a:ext cx="37147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89"/>
            <a:ext cx="4986338" cy="3262311"/>
          </a:xfrm>
        </p:spPr>
        <p:txBody>
          <a:bodyPr rtlCol="0"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5625" y="4927600"/>
            <a:ext cx="4986338" cy="976311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1242013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rtlCol="0" anchor="b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154038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rtlCol="0"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829346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71FC10-F7C3-4841-A705-B83FDE093009}"/>
              </a:ext>
            </a:extLst>
          </p:cNvPr>
          <p:cNvSpPr/>
          <p:nvPr userDrawn="1"/>
        </p:nvSpPr>
        <p:spPr>
          <a:xfrm>
            <a:off x="9398000" y="0"/>
            <a:ext cx="2793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50"/>
            <a:ext cx="11891963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664060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rtlCol="0"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rtlCol="0"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rtlCol="0"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rtlCol="0"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 rtlCol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rtlCol="0" anchor="b">
            <a:noAutofit/>
          </a:bodyPr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rtlCol="0" anchor="b">
            <a:noAutofit/>
          </a:bodyPr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rtlCol="0" anchor="ctr">
            <a:noAutofit/>
          </a:bodyPr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rtlCol="0" anchor="ctr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rtlCol="0"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rtlCol="0"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rtlCol="0"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rtlCol="0" anchor="b">
            <a:no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rtlCol="0" anchor="ctr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chart</a:t>
            </a:r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chart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chart</a:t>
            </a:r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rtlCol="0"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image" Target="../media/image1.jpeg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61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9/23/2024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D11E2C0-9B15-89CA-FAFC-F4D202DF0B6B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58F93C1-577B-9B7A-89BE-2C1B2480AF2D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57120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  <p:sldLayoutId id="2147483749" r:id="rId18"/>
    <p:sldLayoutId id="2147483750" r:id="rId19"/>
    <p:sldLayoutId id="2147483751" r:id="rId20"/>
    <p:sldLayoutId id="2147483753" r:id="rId21"/>
    <p:sldLayoutId id="2147483649" r:id="rId22"/>
    <p:sldLayoutId id="2147483661" r:id="rId23"/>
    <p:sldLayoutId id="2147483662" r:id="rId24"/>
    <p:sldLayoutId id="2147483663" r:id="rId25"/>
    <p:sldLayoutId id="2147483664" r:id="rId26"/>
    <p:sldLayoutId id="2147483665" r:id="rId27"/>
    <p:sldLayoutId id="2147483666" r:id="rId28"/>
    <p:sldLayoutId id="2147483667" r:id="rId29"/>
    <p:sldLayoutId id="2147483669" r:id="rId30"/>
    <p:sldLayoutId id="2147483670" r:id="rId31"/>
    <p:sldLayoutId id="2147483671" r:id="rId32"/>
    <p:sldLayoutId id="2147483672" r:id="rId33"/>
    <p:sldLayoutId id="2147483674" r:id="rId34"/>
    <p:sldLayoutId id="2147483675" r:id="rId35"/>
    <p:sldLayoutId id="2147483676" r:id="rId36"/>
    <p:sldLayoutId id="2147483677" r:id="rId37"/>
    <p:sldLayoutId id="2147483655" r:id="rId38"/>
    <p:sldLayoutId id="2147483678" r:id="rId39"/>
    <p:sldLayoutId id="2147483679" r:id="rId40"/>
    <p:sldLayoutId id="2147483680" r:id="rId41"/>
    <p:sldLayoutId id="2147483653" r:id="rId42"/>
    <p:sldLayoutId id="2147483682" r:id="rId43"/>
    <p:sldLayoutId id="2147483683" r:id="rId44"/>
    <p:sldLayoutId id="2147483685" r:id="rId45"/>
    <p:sldLayoutId id="2147483654" r:id="rId46"/>
    <p:sldLayoutId id="2147483687" r:id="rId47"/>
    <p:sldLayoutId id="2147483689" r:id="rId48"/>
    <p:sldLayoutId id="2147483688" r:id="rId49"/>
    <p:sldLayoutId id="2147483691" r:id="rId50"/>
    <p:sldLayoutId id="2147483692" r:id="rId51"/>
    <p:sldLayoutId id="2147483693" r:id="rId52"/>
    <p:sldLayoutId id="2147483694" r:id="rId53"/>
    <p:sldLayoutId id="2147483696" r:id="rId54"/>
    <p:sldLayoutId id="2147483698" r:id="rId55"/>
    <p:sldLayoutId id="2147483699" r:id="rId56"/>
    <p:sldLayoutId id="2147483700" r:id="rId57"/>
    <p:sldLayoutId id="2147483701" r:id="rId58"/>
    <p:sldLayoutId id="2147483702" r:id="rId59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orient="horz" pos="4133" userDrawn="1">
          <p15:clr>
            <a:srgbClr val="F26B43"/>
          </p15:clr>
        </p15:guide>
        <p15:guide id="4" pos="7491" userDrawn="1">
          <p15:clr>
            <a:srgbClr val="F26B43"/>
          </p15:clr>
        </p15:guide>
        <p15:guide id="5" orient="horz" pos="640" userDrawn="1">
          <p15:clr>
            <a:srgbClr val="F26B43"/>
          </p15:clr>
        </p15:guide>
        <p15:guide id="6" orient="horz" pos="777" userDrawn="1">
          <p15:clr>
            <a:srgbClr val="F26B43"/>
          </p15:clr>
        </p15:guide>
        <p15:guide id="7" orient="horz" pos="4020" userDrawn="1">
          <p15:clr>
            <a:srgbClr val="F26B43"/>
          </p15:clr>
        </p15:guide>
        <p15:guide id="8" orient="horz" pos="390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4.png"/><Relationship Id="rId4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holding a heart made of sparklers&#10;&#10;Description automatically generated">
            <a:extLst>
              <a:ext uri="{FF2B5EF4-FFF2-40B4-BE49-F238E27FC236}">
                <a16:creationId xmlns:a16="http://schemas.microsoft.com/office/drawing/2014/main" id="{28D36F03-DCEB-50B6-C1DB-E87333D5D22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0662" r="20662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D71C9CD-CAE8-4AC8-936D-333769D47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5588" y="1683026"/>
            <a:ext cx="5436357" cy="9452913"/>
          </a:xfrm>
        </p:spPr>
        <p:txBody>
          <a:bodyPr rtlCol="0">
            <a:normAutofit fontScale="90000"/>
          </a:bodyPr>
          <a:lstStyle/>
          <a:p>
            <a:pPr rtl="0"/>
            <a:br>
              <a:rPr lang="en-GB" dirty="0"/>
            </a:br>
            <a:br>
              <a:rPr lang="en-GB" dirty="0"/>
            </a:br>
            <a:r>
              <a:rPr lang="en-GB" dirty="0"/>
              <a:t>Long Exposure Photography: Light Writing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Golau</a:t>
            </a:r>
            <a:r>
              <a:rPr lang="en-GB" dirty="0"/>
              <a:t> </a:t>
            </a:r>
            <a:r>
              <a:rPr lang="en-GB" dirty="0" err="1"/>
              <a:t>Amlygiad</a:t>
            </a:r>
            <a:r>
              <a:rPr lang="en-GB" dirty="0"/>
              <a:t> hir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495496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E253D32-8B7B-47D0-BB63-402C3DB9B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9459" y="2094900"/>
            <a:ext cx="5272764" cy="1088379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What is long exposure?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Beth </a:t>
            </a:r>
            <a:r>
              <a:rPr lang="en-GB" dirty="0" err="1">
                <a:solidFill>
                  <a:schemeClr val="tx1"/>
                </a:solidFill>
              </a:rPr>
              <a:t>yw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amlygiad</a:t>
            </a:r>
            <a:r>
              <a:rPr lang="en-GB" dirty="0">
                <a:solidFill>
                  <a:schemeClr val="tx1"/>
                </a:solidFill>
              </a:rPr>
              <a:t> hir?</a:t>
            </a: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D6EB617-E017-4B26-9576-8578E9489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9276" y="2639089"/>
            <a:ext cx="5272764" cy="404245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rtl="0"/>
            <a:r>
              <a:rPr lang="en-GB" dirty="0"/>
              <a:t>Long exposure is a style of photography where you can get images that capture light trails and motion.</a:t>
            </a:r>
          </a:p>
          <a:p>
            <a:pPr marL="0" indent="0" rtl="0">
              <a:buNone/>
            </a:pPr>
            <a:endParaRPr lang="en-GB" dirty="0"/>
          </a:p>
          <a:p>
            <a:pPr rtl="0"/>
            <a:r>
              <a:rPr lang="en-GB" dirty="0"/>
              <a:t>It is a useful skill in photography and has many different ways of using it.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It is an easy skill to learn, and you can get very interesting results with it, capturing things that can't be seen by the naked eye.</a:t>
            </a:r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183CA-19AD-485E-AEC5-FC032D453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smtClean="0"/>
              <a:t>2</a:t>
            </a:fld>
            <a:endParaRPr lang="en-GB"/>
          </a:p>
        </p:txBody>
      </p:sp>
      <p:pic>
        <p:nvPicPr>
          <p:cNvPr id="8" name="Picture Placeholder 7" descr="A group of people dancing&#10;&#10;Description automatically generated">
            <a:extLst>
              <a:ext uri="{FF2B5EF4-FFF2-40B4-BE49-F238E27FC236}">
                <a16:creationId xmlns:a16="http://schemas.microsoft.com/office/drawing/2014/main" id="{9931FB72-F21B-091C-6C39-9915F375BFE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7521" b="7521"/>
          <a:stretch>
            <a:fillRect/>
          </a:stretch>
        </p:blipFill>
        <p:spPr>
          <a:xfrm>
            <a:off x="0" y="0"/>
            <a:ext cx="2778539" cy="2950709"/>
          </a:xfrm>
        </p:spPr>
      </p:pic>
      <p:pic>
        <p:nvPicPr>
          <p:cNvPr id="11" name="Picture 10" descr="A person with a large head of fire&#10;&#10;Description automatically generated">
            <a:extLst>
              <a:ext uri="{FF2B5EF4-FFF2-40B4-BE49-F238E27FC236}">
                <a16:creationId xmlns:a16="http://schemas.microsoft.com/office/drawing/2014/main" id="{B7028811-0778-31F6-088A-3C135A654F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6342" y="0"/>
            <a:ext cx="3939142" cy="2950709"/>
          </a:xfrm>
          <a:prstGeom prst="rect">
            <a:avLst/>
          </a:prstGeom>
        </p:spPr>
      </p:pic>
      <p:pic>
        <p:nvPicPr>
          <p:cNvPr id="15" name="Picture 14" descr="A close-up of a river&#10;&#10;Description automatically generated">
            <a:extLst>
              <a:ext uri="{FF2B5EF4-FFF2-40B4-BE49-F238E27FC236}">
                <a16:creationId xmlns:a16="http://schemas.microsoft.com/office/drawing/2014/main" id="{151DEF67-7919-9280-76E4-D3E9F15842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950708"/>
            <a:ext cx="3863173" cy="3907291"/>
          </a:xfrm>
          <a:prstGeom prst="rect">
            <a:avLst/>
          </a:prstGeom>
        </p:spPr>
      </p:pic>
      <p:pic>
        <p:nvPicPr>
          <p:cNvPr id="17" name="Picture 16" descr="A tree with a circular pattern&#10;&#10;Description automatically generated">
            <a:extLst>
              <a:ext uri="{FF2B5EF4-FFF2-40B4-BE49-F238E27FC236}">
                <a16:creationId xmlns:a16="http://schemas.microsoft.com/office/drawing/2014/main" id="{D7B536E1-02C1-E7B1-4429-884556B441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63173" y="2950708"/>
            <a:ext cx="2780347" cy="3907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311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2DF34-6AB9-4CA6-51F0-DB7409F42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3</a:t>
            </a:fld>
            <a:endParaRPr lang="en-GB" noProof="0"/>
          </a:p>
        </p:txBody>
      </p:sp>
      <p:pic>
        <p:nvPicPr>
          <p:cNvPr id="7" name="Picture 6" descr="A tree and a light in a cave&#10;&#10;Description automatically generated">
            <a:extLst>
              <a:ext uri="{FF2B5EF4-FFF2-40B4-BE49-F238E27FC236}">
                <a16:creationId xmlns:a16="http://schemas.microsoft.com/office/drawing/2014/main" id="{A1644A3F-7844-5B6A-9FF7-0AF18EC083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4754" y="0"/>
            <a:ext cx="6807246" cy="3844802"/>
          </a:xfrm>
          <a:prstGeom prst="rect">
            <a:avLst/>
          </a:prstGeom>
        </p:spPr>
      </p:pic>
      <p:pic>
        <p:nvPicPr>
          <p:cNvPr id="9" name="Picture 8" descr="A group of people standing on rocks with fire&#10;&#10;Description automatically generated">
            <a:extLst>
              <a:ext uri="{FF2B5EF4-FFF2-40B4-BE49-F238E27FC236}">
                <a16:creationId xmlns:a16="http://schemas.microsoft.com/office/drawing/2014/main" id="{931E3C22-B3CB-0F56-E325-DD8D0F0871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55502"/>
            <a:ext cx="5384754" cy="3692403"/>
          </a:xfrm>
          <a:prstGeom prst="rect">
            <a:avLst/>
          </a:prstGeom>
        </p:spPr>
      </p:pic>
      <p:pic>
        <p:nvPicPr>
          <p:cNvPr id="11" name="Picture 10" descr="A bridge with a clock tower in the background&#10;&#10;Description automatically generated">
            <a:extLst>
              <a:ext uri="{FF2B5EF4-FFF2-40B4-BE49-F238E27FC236}">
                <a16:creationId xmlns:a16="http://schemas.microsoft.com/office/drawing/2014/main" id="{6C330F12-7579-4C51-D22E-7F0FF8A7D6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636901"/>
            <a:ext cx="5530097" cy="3221099"/>
          </a:xfrm>
          <a:prstGeom prst="rect">
            <a:avLst/>
          </a:prstGeom>
        </p:spPr>
      </p:pic>
      <p:pic>
        <p:nvPicPr>
          <p:cNvPr id="13" name="Picture 12" descr="A light trails on a road&#10;&#10;Description automatically generated">
            <a:extLst>
              <a:ext uri="{FF2B5EF4-FFF2-40B4-BE49-F238E27FC236}">
                <a16:creationId xmlns:a16="http://schemas.microsoft.com/office/drawing/2014/main" id="{2C7B0143-D283-CEA6-D25A-66E6CB6673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61765" y="3844802"/>
            <a:ext cx="4230235" cy="3021075"/>
          </a:xfrm>
          <a:prstGeom prst="rect">
            <a:avLst/>
          </a:prstGeom>
        </p:spPr>
      </p:pic>
      <p:pic>
        <p:nvPicPr>
          <p:cNvPr id="15" name="Picture 14" descr="A blurry image of a person's face&#10;&#10;Description automatically generated">
            <a:extLst>
              <a:ext uri="{FF2B5EF4-FFF2-40B4-BE49-F238E27FC236}">
                <a16:creationId xmlns:a16="http://schemas.microsoft.com/office/drawing/2014/main" id="{76263060-AE93-8806-96D9-0F631F681D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30097" y="3836925"/>
            <a:ext cx="2609825" cy="3028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141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3494C0-ABDD-4C4D-8C46-49B8F20CC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401" y="586084"/>
            <a:ext cx="8818378" cy="1507671"/>
          </a:xfrm>
        </p:spPr>
        <p:txBody>
          <a:bodyPr rtlCol="0"/>
          <a:lstStyle/>
          <a:p>
            <a:pPr rtl="0"/>
            <a:r>
              <a:rPr lang="en-GB" sz="4000" dirty="0">
                <a:solidFill>
                  <a:schemeClr val="tx1"/>
                </a:solidFill>
              </a:rPr>
              <a:t>Main settings for shooting light writing</a:t>
            </a:r>
            <a:br>
              <a:rPr lang="en-GB" sz="4000" dirty="0">
                <a:solidFill>
                  <a:schemeClr val="tx1"/>
                </a:solidFill>
              </a:rPr>
            </a:br>
            <a:r>
              <a:rPr lang="en-GB" sz="4000" dirty="0" err="1">
                <a:solidFill>
                  <a:schemeClr val="tx1"/>
                </a:solidFill>
              </a:rPr>
              <a:t>prif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leoliadau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ar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gyfer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saethu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amlygiad</a:t>
            </a:r>
            <a:r>
              <a:rPr lang="en-GB" sz="4000" dirty="0">
                <a:solidFill>
                  <a:schemeClr val="tx1"/>
                </a:solidFill>
              </a:rPr>
              <a:t> hir</a:t>
            </a:r>
          </a:p>
        </p:txBody>
      </p:sp>
      <p:pic>
        <p:nvPicPr>
          <p:cNvPr id="7" name="Picture Placeholder 6" descr="A duck standing in the grass next to a camera&#10;&#10;Description automatically generated">
            <a:extLst>
              <a:ext uri="{FF2B5EF4-FFF2-40B4-BE49-F238E27FC236}">
                <a16:creationId xmlns:a16="http://schemas.microsoft.com/office/drawing/2014/main" id="{56E169C3-D61E-C8F4-4462-65360F7EC41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5812" r="5812"/>
          <a:stretch>
            <a:fillRect/>
          </a:stretch>
        </p:blipFill>
        <p:spPr>
          <a:xfrm>
            <a:off x="283848" y="2927724"/>
            <a:ext cx="2973160" cy="2238743"/>
          </a:xfrm>
        </p:spPr>
      </p:pic>
      <p:pic>
        <p:nvPicPr>
          <p:cNvPr id="10" name="Picture 9" descr="A close up of a sign&#10;&#10;Description automatically generated">
            <a:extLst>
              <a:ext uri="{FF2B5EF4-FFF2-40B4-BE49-F238E27FC236}">
                <a16:creationId xmlns:a16="http://schemas.microsoft.com/office/drawing/2014/main" id="{EE2F02E9-3834-D990-7712-297A7860F3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8470" y="3070595"/>
            <a:ext cx="4320240" cy="1783959"/>
          </a:xfrm>
          <a:prstGeom prst="rect">
            <a:avLst/>
          </a:prstGeom>
        </p:spPr>
      </p:pic>
      <p:pic>
        <p:nvPicPr>
          <p:cNvPr id="12" name="Picture 11" descr="A triangle with different sizes of camera lenses&#10;&#10;Description automatically generated">
            <a:extLst>
              <a:ext uri="{FF2B5EF4-FFF2-40B4-BE49-F238E27FC236}">
                <a16:creationId xmlns:a16="http://schemas.microsoft.com/office/drawing/2014/main" id="{25B2A283-4035-7688-5867-FDE2FD43A2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65481" y="2927724"/>
            <a:ext cx="2542671" cy="254624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98FD471-406A-5017-EE04-C8F681A43414}"/>
              </a:ext>
            </a:extLst>
          </p:cNvPr>
          <p:cNvSpPr txBox="1"/>
          <p:nvPr/>
        </p:nvSpPr>
        <p:spPr>
          <a:xfrm>
            <a:off x="283848" y="5473964"/>
            <a:ext cx="2973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ISO: </a:t>
            </a:r>
            <a:r>
              <a:rPr lang="en-GB" dirty="0"/>
              <a:t>This setting determines the camera’s sensitivity to light.</a:t>
            </a:r>
            <a:r>
              <a:rPr lang="en-GB" b="1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4AE19E-B2B4-17E4-8C4E-FECC7C5403CA}"/>
              </a:ext>
            </a:extLst>
          </p:cNvPr>
          <p:cNvSpPr txBox="1"/>
          <p:nvPr/>
        </p:nvSpPr>
        <p:spPr>
          <a:xfrm>
            <a:off x="4198470" y="5162051"/>
            <a:ext cx="432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Shutter Speed: </a:t>
            </a:r>
            <a:r>
              <a:rPr lang="en-GB" dirty="0"/>
              <a:t>The speed that the shutter closes.</a:t>
            </a:r>
          </a:p>
          <a:p>
            <a:r>
              <a:rPr lang="en-GB" dirty="0"/>
              <a:t>This also determines how long the image is exposed to light.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B784A1-AEC2-72EF-9EC7-A17B3E99D1C6}"/>
              </a:ext>
            </a:extLst>
          </p:cNvPr>
          <p:cNvSpPr txBox="1"/>
          <p:nvPr/>
        </p:nvSpPr>
        <p:spPr>
          <a:xfrm>
            <a:off x="9499881" y="5234660"/>
            <a:ext cx="22738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Aperture: </a:t>
            </a:r>
            <a:r>
              <a:rPr lang="en-GB" dirty="0"/>
              <a:t>Can be adjusted to let in more or less light. Measured by F. stops.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62884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18B7855D-2DE6-49A4-BA98-97404403C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" b="18"/>
          <a:stretch>
            <a:fillRect/>
          </a:stretch>
        </p:blipFill>
        <p:spPr>
          <a:xfrm>
            <a:off x="-14068" y="246282"/>
            <a:ext cx="11891963" cy="6300788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BA5E5C8-2D0F-B9FF-050A-390EC1114C38}"/>
              </a:ext>
            </a:extLst>
          </p:cNvPr>
          <p:cNvSpPr/>
          <p:nvPr/>
        </p:nvSpPr>
        <p:spPr>
          <a:xfrm>
            <a:off x="2761957" y="2616590"/>
            <a:ext cx="6668086" cy="21236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Demonstration</a:t>
            </a:r>
          </a:p>
          <a:p>
            <a:pPr algn="ctr"/>
            <a:r>
              <a:rPr lang="en-GB" sz="66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arddangosiad</a:t>
            </a:r>
            <a:endParaRPr lang="en-GB" sz="6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070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18B7855D-2DE6-49A4-BA98-97404403C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" b="18"/>
          <a:stretch>
            <a:fillRect/>
          </a:stretch>
        </p:blipFill>
        <p:spPr>
          <a:xfrm>
            <a:off x="-14068" y="246282"/>
            <a:ext cx="11891963" cy="6300788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BA5E5C8-2D0F-B9FF-050A-390EC1114C38}"/>
              </a:ext>
            </a:extLst>
          </p:cNvPr>
          <p:cNvSpPr/>
          <p:nvPr/>
        </p:nvSpPr>
        <p:spPr>
          <a:xfrm>
            <a:off x="2342271" y="1859339"/>
            <a:ext cx="7507458" cy="313932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Now it’s your turn</a:t>
            </a:r>
          </a:p>
          <a:p>
            <a:pPr algn="ctr"/>
            <a:r>
              <a:rPr lang="en-GB" sz="66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eich</a:t>
            </a:r>
            <a:r>
              <a:rPr lang="en-GB" sz="6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GB" sz="66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tro</a:t>
            </a:r>
            <a:r>
              <a:rPr lang="en-GB" sz="6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chi </a:t>
            </a:r>
            <a:r>
              <a:rPr lang="en-GB" sz="66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yw</a:t>
            </a:r>
            <a:r>
              <a:rPr lang="en-GB" sz="6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hi </a:t>
            </a:r>
            <a:r>
              <a:rPr lang="en-GB" sz="66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nawr</a:t>
            </a:r>
            <a:endParaRPr lang="en-GB" sz="6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55190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664B6-9DFC-4069-C5DA-5BD48F987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Test Your Knowledge</a:t>
            </a:r>
            <a:br>
              <a:rPr lang="en-GB" sz="4800" dirty="0"/>
            </a:br>
            <a:r>
              <a:rPr lang="en-GB" sz="4800" dirty="0" err="1"/>
              <a:t>Profi</a:t>
            </a:r>
            <a:r>
              <a:rPr lang="en-GB" sz="4800" dirty="0"/>
              <a:t> </a:t>
            </a:r>
            <a:r>
              <a:rPr lang="en-GB" sz="4800" dirty="0" err="1"/>
              <a:t>eich</a:t>
            </a:r>
            <a:r>
              <a:rPr lang="en-GB" sz="4800" dirty="0"/>
              <a:t> </a:t>
            </a:r>
            <a:r>
              <a:rPr lang="en-GB" sz="4800" dirty="0" err="1"/>
              <a:t>gwybodaeth</a:t>
            </a:r>
            <a:endParaRPr lang="en-GB" sz="4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F7052-AB46-4C3B-2865-72672FC00F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2EAE00-C233-38CA-3E4A-63BFA761F315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When shooting Long exposure, do we want our ISO (Sensitivity to light) to be as high as possible or as low as possible?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2F400F-F73E-6946-DB7C-AF737D33A7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Shutter Speed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CD1F662-857F-3C4E-D869-EB23444C1C7D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512721" y="3179762"/>
            <a:ext cx="3147009" cy="2847293"/>
          </a:xfrm>
        </p:spPr>
        <p:txBody>
          <a:bodyPr>
            <a:normAutofit/>
          </a:bodyPr>
          <a:lstStyle/>
          <a:p>
            <a:r>
              <a:rPr lang="en-GB" sz="2000" dirty="0"/>
              <a:t>When shooting long exposure do we want a slow shutter speed or a fast shutter speed?</a:t>
            </a:r>
          </a:p>
          <a:p>
            <a:r>
              <a:rPr lang="en-GB" sz="2000" dirty="0"/>
              <a:t>What does shutter speed also do the slower we go?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76A3752-6AB4-EF6F-C0E7-A65E5D73532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Aperture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B7342AD-43DD-1EF2-7C24-B815560F817F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What is aperture?</a:t>
            </a:r>
          </a:p>
          <a:p>
            <a:r>
              <a:rPr lang="en-GB" sz="2000" dirty="0"/>
              <a:t>What unit of measurement is used to determine aperture?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4FA4DC-EB73-7D41-F07C-751CE4C16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 rtl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2027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FC88-432B-0B1A-2AD5-C51314A8B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898850"/>
            <a:ext cx="10535299" cy="706964"/>
          </a:xfrm>
        </p:spPr>
        <p:txBody>
          <a:bodyPr/>
          <a:lstStyle/>
          <a:p>
            <a:r>
              <a:rPr lang="en-GB" sz="4800" dirty="0"/>
              <a:t>Some things to keep in mind</a:t>
            </a:r>
            <a:br>
              <a:rPr lang="en-GB" sz="4800" dirty="0"/>
            </a:br>
            <a:r>
              <a:rPr lang="en-GB" sz="4800" dirty="0" err="1"/>
              <a:t>rhai</a:t>
            </a:r>
            <a:r>
              <a:rPr lang="en-GB" sz="4800" dirty="0"/>
              <a:t> </a:t>
            </a:r>
            <a:r>
              <a:rPr lang="en-GB" sz="4800" dirty="0" err="1"/>
              <a:t>pethau</a:t>
            </a:r>
            <a:r>
              <a:rPr lang="en-GB" sz="4800" dirty="0"/>
              <a:t> </a:t>
            </a:r>
            <a:r>
              <a:rPr lang="en-GB" sz="4800" dirty="0" err="1"/>
              <a:t>i'w</a:t>
            </a:r>
            <a:r>
              <a:rPr lang="en-GB" sz="4800" dirty="0"/>
              <a:t> </a:t>
            </a:r>
            <a:r>
              <a:rPr lang="en-GB" sz="4800" dirty="0" err="1"/>
              <a:t>cadw</a:t>
            </a:r>
            <a:r>
              <a:rPr lang="en-GB" sz="4800" dirty="0"/>
              <a:t> </a:t>
            </a:r>
            <a:r>
              <a:rPr lang="en-GB" sz="4800" dirty="0" err="1"/>
              <a:t>mewn</a:t>
            </a:r>
            <a:r>
              <a:rPr lang="en-GB" sz="4800" dirty="0"/>
              <a:t> </a:t>
            </a:r>
            <a:r>
              <a:rPr lang="en-GB" sz="4800" dirty="0" err="1"/>
              <a:t>cof</a:t>
            </a:r>
            <a:endParaRPr lang="en-GB" sz="4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7C5709-DE2E-4635-7EBB-F5803AB699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1988" y="3045653"/>
            <a:ext cx="3141878" cy="576262"/>
          </a:xfrm>
        </p:spPr>
        <p:txBody>
          <a:bodyPr/>
          <a:lstStyle/>
          <a:p>
            <a:r>
              <a:rPr lang="en-GB" dirty="0"/>
              <a:t>You will get the best long exposure shots on a camera.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C977DD-438D-41E0-3EB5-3BF1113188FC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1142243" y="3784675"/>
            <a:ext cx="3141879" cy="2847293"/>
          </a:xfrm>
        </p:spPr>
        <p:txBody>
          <a:bodyPr>
            <a:normAutofit/>
          </a:bodyPr>
          <a:lstStyle/>
          <a:p>
            <a:r>
              <a:rPr lang="en-GB" sz="2000" dirty="0"/>
              <a:t>A lot of modern smartphones can shoot long exposure. Using a DSLR or mirrorless camera gives you precision and control of all of your settings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4B78AF-6F0E-8EDD-193D-CFF73B9B45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825500"/>
          </a:xfrm>
        </p:spPr>
        <p:txBody>
          <a:bodyPr/>
          <a:lstStyle/>
          <a:p>
            <a:r>
              <a:rPr lang="en-GB" dirty="0"/>
              <a:t>Using Wide Angle Lenses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18028E3-9C32-2036-92C6-712ADC1FB6F1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522593" y="3804825"/>
            <a:ext cx="3147009" cy="2847293"/>
          </a:xfrm>
        </p:spPr>
        <p:txBody>
          <a:bodyPr>
            <a:normAutofit/>
          </a:bodyPr>
          <a:lstStyle/>
          <a:p>
            <a:r>
              <a:rPr lang="en-GB" sz="2000" dirty="0"/>
              <a:t>Using a wide angle lens will enhance your image with more foreground background and overall perspective.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18966E8-72A4-2D95-2BD8-9F0FB62814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888135" y="2603500"/>
            <a:ext cx="3145730" cy="825499"/>
          </a:xfrm>
        </p:spPr>
        <p:txBody>
          <a:bodyPr/>
          <a:lstStyle/>
          <a:p>
            <a:r>
              <a:rPr lang="en-GB" dirty="0"/>
              <a:t>Tripods are your best friend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7A41302-2148-001F-A92D-C0CA350FFFAD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907880" y="3784674"/>
            <a:ext cx="3145536" cy="2847293"/>
          </a:xfrm>
        </p:spPr>
        <p:txBody>
          <a:bodyPr>
            <a:normAutofit/>
          </a:bodyPr>
          <a:lstStyle/>
          <a:p>
            <a:r>
              <a:rPr lang="en-GB" sz="2000" dirty="0"/>
              <a:t>Tripods are essential for long exposure, anything longer than a second or two, you will need a tripod.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B29861-7931-9F26-1643-BEE126809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 rtl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91245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55BA0-2E73-7DA2-4767-0C468F785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9022" y="2508832"/>
            <a:ext cx="10366486" cy="2283824"/>
          </a:xfrm>
        </p:spPr>
        <p:txBody>
          <a:bodyPr/>
          <a:lstStyle/>
          <a:p>
            <a:pPr algn="ctr"/>
            <a:r>
              <a:rPr lang="en-GB" sz="8000" dirty="0"/>
              <a:t>ANY QUESTIONS?</a:t>
            </a:r>
            <a:br>
              <a:rPr lang="en-GB" sz="8000" dirty="0"/>
            </a:br>
            <a:r>
              <a:rPr lang="en-GB" sz="8000" dirty="0"/>
              <a:t>UNRHYW GWESTIYNAU?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A94C04-E9C2-286F-8C58-657FB194E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1342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B5A1B8D-CC0E-9991-9278-520A79674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 rtl="0"/>
              <a:t>10</a:t>
            </a:fld>
            <a:endParaRPr lang="en-GB" noProof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B01C25-A451-0E90-0A47-F79752E4B3B7}"/>
              </a:ext>
            </a:extLst>
          </p:cNvPr>
          <p:cNvSpPr txBox="1"/>
          <p:nvPr/>
        </p:nvSpPr>
        <p:spPr>
          <a:xfrm>
            <a:off x="1111348" y="1177757"/>
            <a:ext cx="1035382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 List</a:t>
            </a:r>
          </a:p>
          <a:p>
            <a:endParaRPr lang="en-GB" dirty="0"/>
          </a:p>
          <a:p>
            <a:r>
              <a:rPr lang="en-GB" dirty="0"/>
              <a:t>-	Ryan, Kristen. (2012). No name given. [photograph] My click magazine.</a:t>
            </a:r>
          </a:p>
          <a:p>
            <a:r>
              <a:rPr lang="en-GB" dirty="0"/>
              <a:t>https://www.myclickmagazine.com/how-to-photograph-sparklers-creative-techniques/ </a:t>
            </a:r>
          </a:p>
          <a:p>
            <a:endParaRPr lang="en-GB" dirty="0"/>
          </a:p>
          <a:p>
            <a:r>
              <a:rPr lang="en-GB" dirty="0"/>
              <a:t>-	Fink, Uros. (2017) Star trail captured using the long exposure technique at night. [photograph] Capture the atlas.</a:t>
            </a:r>
          </a:p>
          <a:p>
            <a:r>
              <a:rPr lang="en-GB" dirty="0"/>
              <a:t>https://capturetheatlas.com/long-exposure-night-photography/</a:t>
            </a:r>
          </a:p>
          <a:p>
            <a:endParaRPr lang="en-GB" dirty="0"/>
          </a:p>
          <a:p>
            <a:r>
              <a:rPr lang="en-GB" dirty="0"/>
              <a:t>-	</a:t>
            </a:r>
            <a:r>
              <a:rPr lang="en-GB" dirty="0" err="1"/>
              <a:t>Huseman</a:t>
            </a:r>
            <a:r>
              <a:rPr lang="en-GB" dirty="0"/>
              <a:t>, Benjamin. (Oct 19th, 2010) A light in darkness. [Photograph] Frame work films</a:t>
            </a:r>
          </a:p>
          <a:p>
            <a:r>
              <a:rPr lang="en-GB" dirty="0"/>
              <a:t>https://frameworkfilms.net/facts/creative-long-exposure-photography</a:t>
            </a:r>
          </a:p>
          <a:p>
            <a:endParaRPr lang="en-GB" dirty="0"/>
          </a:p>
          <a:p>
            <a:r>
              <a:rPr lang="en-GB" dirty="0"/>
              <a:t>-	Fancher, Nick. (January 17th 2022) No name given. [photograph] Nick Fancher</a:t>
            </a:r>
          </a:p>
          <a:p>
            <a:r>
              <a:rPr lang="en-GB" dirty="0"/>
              <a:t>https://www.nickfancher.com/blog/tag/long+exposure</a:t>
            </a:r>
          </a:p>
          <a:p>
            <a:endParaRPr lang="en-GB" dirty="0"/>
          </a:p>
          <a:p>
            <a:r>
              <a:rPr lang="en-GB" dirty="0"/>
              <a:t>-	Mason, Andrew. (2020). No name given. [Photograph] 36exp.co.uk</a:t>
            </a:r>
          </a:p>
          <a:p>
            <a:r>
              <a:rPr lang="en-GB" dirty="0"/>
              <a:t>https://www.36exp.co.uk/long-exposure-techniques-in-photography/</a:t>
            </a:r>
          </a:p>
          <a:p>
            <a:endParaRPr lang="en-GB" dirty="0"/>
          </a:p>
          <a:p>
            <a:r>
              <a:rPr lang="en-GB" dirty="0"/>
              <a:t>-	</a:t>
            </a:r>
            <a:r>
              <a:rPr lang="en-GB" dirty="0" err="1"/>
              <a:t>Humpleby</a:t>
            </a:r>
            <a:r>
              <a:rPr lang="en-GB" dirty="0"/>
              <a:t>, Steven. (June11th 2021) London Bridge Stars. [Photograph] The Photo Argus</a:t>
            </a:r>
          </a:p>
          <a:p>
            <a:r>
              <a:rPr lang="en-GB" dirty="0"/>
              <a:t>https://www.thephotoargus.com/32-great-examples-of-long-exposure-photography/</a:t>
            </a:r>
          </a:p>
        </p:txBody>
      </p:sp>
    </p:spTree>
    <p:extLst>
      <p:ext uri="{BB962C8B-B14F-4D97-AF65-F5344CB8AC3E}">
        <p14:creationId xmlns:p14="http://schemas.microsoft.com/office/powerpoint/2010/main" val="36565723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2bbf0b0732dae20ecd5620b11b778370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86e0be613dfb5933cdb833afa8b2b8a1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EACC6F21-17A3-4FEA-BD1A-A7A24615CC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C4BB29D-6CF3-4304-9A75-BB19B618A27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F5F02C-9174-4FF3-A192-2D6D2AD3B6F3}">
  <ds:schemaRefs>
    <ds:schemaRef ds:uri="http://schemas.microsoft.com/office/2006/metadata/properties"/>
    <ds:schemaRef ds:uri="http://purl.org/dc/elements/1.1/"/>
    <ds:schemaRef ds:uri="0085e1a2-9cbf-4b92-866b-21f3c89040b6"/>
    <ds:schemaRef ds:uri="http://www.w3.org/XML/1998/namespace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184</TotalTime>
  <Words>626</Words>
  <Application>Microsoft Office PowerPoint</Application>
  <PresentationFormat>Widescreen</PresentationFormat>
  <Paragraphs>73</Paragraphs>
  <Slides>10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 Boardroom</vt:lpstr>
      <vt:lpstr>  Long Exposure Photography: Light Writing  Ysgrifennu Golau Amlygiad hir        </vt:lpstr>
      <vt:lpstr>What is long exposure? Beth yw amlygiad hir? </vt:lpstr>
      <vt:lpstr>PowerPoint Presentation</vt:lpstr>
      <vt:lpstr>Main settings for shooting light writing prif leoliadau ar gyfer saethu amlygiad hir</vt:lpstr>
      <vt:lpstr>PowerPoint Presentation</vt:lpstr>
      <vt:lpstr>PowerPoint Presentation</vt:lpstr>
      <vt:lpstr>Test Your Knowledge Profi eich gwybodaeth</vt:lpstr>
      <vt:lpstr>Some things to keep in mind rhai pethau i'w cadw mewn cof</vt:lpstr>
      <vt:lpstr>ANY QUESTIONS? UNRHYW GWESTIYNAU?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Long Exposure Photography: Light Writing  Ysgrifennu Golau Amlygiad hir</dc:title>
  <dc:creator>Kurtis Bray (1401437)</dc:creator>
  <cp:lastModifiedBy>Kurtis Bray (1401437)</cp:lastModifiedBy>
  <cp:revision>8</cp:revision>
  <dcterms:created xsi:type="dcterms:W3CDTF">2024-09-18T19:50:20Z</dcterms:created>
  <dcterms:modified xsi:type="dcterms:W3CDTF">2024-09-23T08:53:55Z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