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36"/>
  </p:notesMasterIdLst>
  <p:sldIdLst>
    <p:sldId id="256" r:id="rId2"/>
    <p:sldId id="257" r:id="rId3"/>
    <p:sldId id="283" r:id="rId4"/>
    <p:sldId id="282" r:id="rId5"/>
    <p:sldId id="258" r:id="rId6"/>
    <p:sldId id="260" r:id="rId7"/>
    <p:sldId id="261" r:id="rId8"/>
    <p:sldId id="263" r:id="rId9"/>
    <p:sldId id="265" r:id="rId10"/>
    <p:sldId id="268" r:id="rId11"/>
    <p:sldId id="269" r:id="rId12"/>
    <p:sldId id="270" r:id="rId13"/>
    <p:sldId id="271" r:id="rId14"/>
    <p:sldId id="272" r:id="rId15"/>
    <p:sldId id="264" r:id="rId16"/>
    <p:sldId id="266" r:id="rId17"/>
    <p:sldId id="267" r:id="rId18"/>
    <p:sldId id="274" r:id="rId19"/>
    <p:sldId id="273" r:id="rId20"/>
    <p:sldId id="276" r:id="rId21"/>
    <p:sldId id="277" r:id="rId22"/>
    <p:sldId id="278" r:id="rId23"/>
    <p:sldId id="279" r:id="rId24"/>
    <p:sldId id="284" r:id="rId25"/>
    <p:sldId id="285" r:id="rId26"/>
    <p:sldId id="286" r:id="rId27"/>
    <p:sldId id="287" r:id="rId28"/>
    <p:sldId id="288" r:id="rId29"/>
    <p:sldId id="289" r:id="rId30"/>
    <p:sldId id="290" r:id="rId31"/>
    <p:sldId id="291" r:id="rId32"/>
    <p:sldId id="292" r:id="rId33"/>
    <p:sldId id="293" r:id="rId34"/>
    <p:sldId id="28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61737" autoAdjust="0"/>
  </p:normalViewPr>
  <p:slideViewPr>
    <p:cSldViewPr snapToGrid="0">
      <p:cViewPr varScale="1">
        <p:scale>
          <a:sx n="56" d="100"/>
          <a:sy n="56" d="100"/>
        </p:scale>
        <p:origin x="129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85CF0-BC96-4892-AEFC-0EC9655269CB}" type="datetimeFigureOut">
              <a:rPr lang="en-GB" smtClean="0"/>
              <a:t>22/11/2020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96B544-2B40-4167-9486-1EF630ABC924}" type="slidenum">
              <a:rPr lang="en-GB" smtClean="0"/>
              <a:t>‹#›</a:t>
            </a:fld>
            <a:endParaRPr lang="en-GB"/>
          </a:p>
        </p:txBody>
      </p:sp>
    </p:spTree>
    <p:extLst>
      <p:ext uri="{BB962C8B-B14F-4D97-AF65-F5344CB8AC3E}">
        <p14:creationId xmlns:p14="http://schemas.microsoft.com/office/powerpoint/2010/main" val="2707631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5</a:t>
            </a:fld>
            <a:endParaRPr lang="en-GB"/>
          </a:p>
        </p:txBody>
      </p:sp>
    </p:spTree>
    <p:extLst>
      <p:ext uri="{BB962C8B-B14F-4D97-AF65-F5344CB8AC3E}">
        <p14:creationId xmlns:p14="http://schemas.microsoft.com/office/powerpoint/2010/main" val="1547457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7</a:t>
            </a:fld>
            <a:endParaRPr lang="en-GB"/>
          </a:p>
        </p:txBody>
      </p:sp>
    </p:spTree>
    <p:extLst>
      <p:ext uri="{BB962C8B-B14F-4D97-AF65-F5344CB8AC3E}">
        <p14:creationId xmlns:p14="http://schemas.microsoft.com/office/powerpoint/2010/main" val="2070618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8</a:t>
            </a:fld>
            <a:endParaRPr lang="en-GB"/>
          </a:p>
        </p:txBody>
      </p:sp>
    </p:spTree>
    <p:extLst>
      <p:ext uri="{BB962C8B-B14F-4D97-AF65-F5344CB8AC3E}">
        <p14:creationId xmlns:p14="http://schemas.microsoft.com/office/powerpoint/2010/main" val="1551535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5E96B544-2B40-4167-9486-1EF630ABC924}" type="slidenum">
              <a:rPr lang="en-GB" smtClean="0"/>
              <a:t>10</a:t>
            </a:fld>
            <a:endParaRPr lang="en-GB"/>
          </a:p>
        </p:txBody>
      </p:sp>
    </p:spTree>
    <p:extLst>
      <p:ext uri="{BB962C8B-B14F-4D97-AF65-F5344CB8AC3E}">
        <p14:creationId xmlns:p14="http://schemas.microsoft.com/office/powerpoint/2010/main" val="3088257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baseline="0" dirty="0" smtClean="0"/>
              <a:t/>
            </a:r>
            <a:br>
              <a:rPr lang="en-GB" i="0" baseline="0" dirty="0" smtClean="0"/>
            </a:br>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11</a:t>
            </a:fld>
            <a:endParaRPr lang="en-GB"/>
          </a:p>
        </p:txBody>
      </p:sp>
    </p:spTree>
    <p:extLst>
      <p:ext uri="{BB962C8B-B14F-4D97-AF65-F5344CB8AC3E}">
        <p14:creationId xmlns:p14="http://schemas.microsoft.com/office/powerpoint/2010/main" val="4256099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12</a:t>
            </a:fld>
            <a:endParaRPr lang="en-GB"/>
          </a:p>
        </p:txBody>
      </p:sp>
    </p:spTree>
    <p:extLst>
      <p:ext uri="{BB962C8B-B14F-4D97-AF65-F5344CB8AC3E}">
        <p14:creationId xmlns:p14="http://schemas.microsoft.com/office/powerpoint/2010/main" val="3958064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13</a:t>
            </a:fld>
            <a:endParaRPr lang="en-GB"/>
          </a:p>
        </p:txBody>
      </p:sp>
    </p:spTree>
    <p:extLst>
      <p:ext uri="{BB962C8B-B14F-4D97-AF65-F5344CB8AC3E}">
        <p14:creationId xmlns:p14="http://schemas.microsoft.com/office/powerpoint/2010/main" val="4077010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14</a:t>
            </a:fld>
            <a:endParaRPr lang="en-GB"/>
          </a:p>
        </p:txBody>
      </p:sp>
    </p:spTree>
    <p:extLst>
      <p:ext uri="{BB962C8B-B14F-4D97-AF65-F5344CB8AC3E}">
        <p14:creationId xmlns:p14="http://schemas.microsoft.com/office/powerpoint/2010/main" val="3387836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15</a:t>
            </a:fld>
            <a:endParaRPr lang="en-GB"/>
          </a:p>
        </p:txBody>
      </p:sp>
    </p:spTree>
    <p:extLst>
      <p:ext uri="{BB962C8B-B14F-4D97-AF65-F5344CB8AC3E}">
        <p14:creationId xmlns:p14="http://schemas.microsoft.com/office/powerpoint/2010/main" val="2806619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16</a:t>
            </a:fld>
            <a:endParaRPr lang="en-GB"/>
          </a:p>
        </p:txBody>
      </p:sp>
    </p:spTree>
    <p:extLst>
      <p:ext uri="{BB962C8B-B14F-4D97-AF65-F5344CB8AC3E}">
        <p14:creationId xmlns:p14="http://schemas.microsoft.com/office/powerpoint/2010/main" val="34141778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17</a:t>
            </a:fld>
            <a:endParaRPr lang="en-GB"/>
          </a:p>
        </p:txBody>
      </p:sp>
    </p:spTree>
    <p:extLst>
      <p:ext uri="{BB962C8B-B14F-4D97-AF65-F5344CB8AC3E}">
        <p14:creationId xmlns:p14="http://schemas.microsoft.com/office/powerpoint/2010/main" val="18476257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19</a:t>
            </a:fld>
            <a:endParaRPr lang="en-GB"/>
          </a:p>
        </p:txBody>
      </p:sp>
    </p:spTree>
    <p:extLst>
      <p:ext uri="{BB962C8B-B14F-4D97-AF65-F5344CB8AC3E}">
        <p14:creationId xmlns:p14="http://schemas.microsoft.com/office/powerpoint/2010/main" val="1780622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20</a:t>
            </a:fld>
            <a:endParaRPr lang="en-GB"/>
          </a:p>
        </p:txBody>
      </p:sp>
    </p:spTree>
    <p:extLst>
      <p:ext uri="{BB962C8B-B14F-4D97-AF65-F5344CB8AC3E}">
        <p14:creationId xmlns:p14="http://schemas.microsoft.com/office/powerpoint/2010/main" val="14605565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21</a:t>
            </a:fld>
            <a:endParaRPr lang="en-GB"/>
          </a:p>
        </p:txBody>
      </p:sp>
    </p:spTree>
    <p:extLst>
      <p:ext uri="{BB962C8B-B14F-4D97-AF65-F5344CB8AC3E}">
        <p14:creationId xmlns:p14="http://schemas.microsoft.com/office/powerpoint/2010/main" val="5704928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22</a:t>
            </a:fld>
            <a:endParaRPr lang="en-GB"/>
          </a:p>
        </p:txBody>
      </p:sp>
    </p:spTree>
    <p:extLst>
      <p:ext uri="{BB962C8B-B14F-4D97-AF65-F5344CB8AC3E}">
        <p14:creationId xmlns:p14="http://schemas.microsoft.com/office/powerpoint/2010/main" val="3542433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http://www.bing.com/videos/search?q=The+Century+of+Self+Part+1&amp;&amp;view=detail&amp;mid=48E5DE7EABBEB328FE2448E5DE7EABBEB328FE24&amp;FORM=VRDGAR</a:t>
            </a:r>
            <a:endParaRPr lang="en-GB" dirty="0"/>
          </a:p>
        </p:txBody>
      </p:sp>
      <p:sp>
        <p:nvSpPr>
          <p:cNvPr id="4" name="Slide Number Placeholder 3"/>
          <p:cNvSpPr>
            <a:spLocks noGrp="1"/>
          </p:cNvSpPr>
          <p:nvPr>
            <p:ph type="sldNum" sz="quarter" idx="10"/>
          </p:nvPr>
        </p:nvSpPr>
        <p:spPr/>
        <p:txBody>
          <a:bodyPr/>
          <a:lstStyle/>
          <a:p>
            <a:fld id="{5E96B544-2B40-4167-9486-1EF630ABC924}" type="slidenum">
              <a:rPr lang="en-GB" smtClean="0"/>
              <a:t>23</a:t>
            </a:fld>
            <a:endParaRPr lang="en-GB"/>
          </a:p>
        </p:txBody>
      </p:sp>
    </p:spTree>
    <p:extLst>
      <p:ext uri="{BB962C8B-B14F-4D97-AF65-F5344CB8AC3E}">
        <p14:creationId xmlns:p14="http://schemas.microsoft.com/office/powerpoint/2010/main" val="38838800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4580"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ADC8085-4876-4CD8-B633-B028582D9AAB}" type="slidenum">
              <a:rPr lang="en-GB" altLang="en-US">
                <a:latin typeface="Calibri" panose="020F0502020204030204" pitchFamily="34" charset="0"/>
              </a:rPr>
              <a:pPr eaLnBrk="1" hangingPunct="1"/>
              <a:t>25</a:t>
            </a:fld>
            <a:endParaRPr lang="en-GB" altLang="en-US">
              <a:latin typeface="Calibri" panose="020F0502020204030204" pitchFamily="34" charset="0"/>
            </a:endParaRPr>
          </a:p>
        </p:txBody>
      </p:sp>
    </p:spTree>
    <p:extLst>
      <p:ext uri="{BB962C8B-B14F-4D97-AF65-F5344CB8AC3E}">
        <p14:creationId xmlns:p14="http://schemas.microsoft.com/office/powerpoint/2010/main" val="8680723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44563" eaLnBrk="1" hangingPunct="1">
              <a:spcBef>
                <a:spcPct val="0"/>
              </a:spcBef>
            </a:pPr>
            <a:endParaRPr lang="en-GB" altLang="en-US" dirty="0" smtClean="0"/>
          </a:p>
        </p:txBody>
      </p:sp>
      <p:sp>
        <p:nvSpPr>
          <p:cNvPr id="25604"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6CC3528-76C7-4272-A47C-7F5073D108A0}" type="slidenum">
              <a:rPr lang="en-GB" altLang="en-US">
                <a:latin typeface="Calibri" panose="020F0502020204030204" pitchFamily="34" charset="0"/>
              </a:rPr>
              <a:pPr eaLnBrk="1" hangingPunct="1"/>
              <a:t>26</a:t>
            </a:fld>
            <a:endParaRPr lang="en-GB" altLang="en-US">
              <a:latin typeface="Calibri" panose="020F0502020204030204" pitchFamily="34" charset="0"/>
            </a:endParaRPr>
          </a:p>
        </p:txBody>
      </p:sp>
    </p:spTree>
    <p:extLst>
      <p:ext uri="{BB962C8B-B14F-4D97-AF65-F5344CB8AC3E}">
        <p14:creationId xmlns:p14="http://schemas.microsoft.com/office/powerpoint/2010/main" val="22623319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6628"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AE81E8F-172C-4B6A-990E-20CADD0AF025}" type="slidenum">
              <a:rPr lang="en-GB" altLang="en-US">
                <a:latin typeface="Calibri" panose="020F0502020204030204" pitchFamily="34" charset="0"/>
              </a:rPr>
              <a:pPr eaLnBrk="1" hangingPunct="1"/>
              <a:t>27</a:t>
            </a:fld>
            <a:endParaRPr lang="en-GB" altLang="en-US">
              <a:latin typeface="Calibri" panose="020F0502020204030204" pitchFamily="34" charset="0"/>
            </a:endParaRPr>
          </a:p>
        </p:txBody>
      </p:sp>
    </p:spTree>
    <p:extLst>
      <p:ext uri="{BB962C8B-B14F-4D97-AF65-F5344CB8AC3E}">
        <p14:creationId xmlns:p14="http://schemas.microsoft.com/office/powerpoint/2010/main" val="6302681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34950" indent="-234950" eaLnBrk="1" hangingPunct="1">
              <a:spcBef>
                <a:spcPct val="0"/>
              </a:spcBef>
              <a:buFontTx/>
              <a:buAutoNum type="arabicPeriod"/>
            </a:pPr>
            <a:endParaRPr lang="en-GB" altLang="en-US" dirty="0" smtClean="0"/>
          </a:p>
        </p:txBody>
      </p:sp>
      <p:sp>
        <p:nvSpPr>
          <p:cNvPr id="27652"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98AAB87-9ADF-497B-9858-7E5CC86A8258}" type="slidenum">
              <a:rPr lang="en-GB" altLang="en-US">
                <a:latin typeface="Calibri" panose="020F0502020204030204" pitchFamily="34" charset="0"/>
              </a:rPr>
              <a:pPr eaLnBrk="1" hangingPunct="1"/>
              <a:t>28</a:t>
            </a:fld>
            <a:endParaRPr lang="en-GB" altLang="en-US">
              <a:latin typeface="Calibri" panose="020F0502020204030204" pitchFamily="34" charset="0"/>
            </a:endParaRPr>
          </a:p>
        </p:txBody>
      </p:sp>
    </p:spTree>
    <p:extLst>
      <p:ext uri="{BB962C8B-B14F-4D97-AF65-F5344CB8AC3E}">
        <p14:creationId xmlns:p14="http://schemas.microsoft.com/office/powerpoint/2010/main" val="22366999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8676"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B187A202-0B39-4EE7-8A54-F9EC996DBBF1}" type="slidenum">
              <a:rPr lang="en-GB" altLang="en-US">
                <a:latin typeface="Calibri" panose="020F0502020204030204" pitchFamily="34" charset="0"/>
              </a:rPr>
              <a:pPr eaLnBrk="1" hangingPunct="1"/>
              <a:t>29</a:t>
            </a:fld>
            <a:endParaRPr lang="en-GB" altLang="en-US">
              <a:latin typeface="Calibri" panose="020F0502020204030204" pitchFamily="34" charset="0"/>
            </a:endParaRPr>
          </a:p>
        </p:txBody>
      </p:sp>
    </p:spTree>
    <p:extLst>
      <p:ext uri="{BB962C8B-B14F-4D97-AF65-F5344CB8AC3E}">
        <p14:creationId xmlns:p14="http://schemas.microsoft.com/office/powerpoint/2010/main" val="4000970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9700"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109BB69-70C9-4FAE-A0E3-696F04C22987}" type="slidenum">
              <a:rPr lang="en-GB" altLang="en-US">
                <a:latin typeface="Calibri" panose="020F0502020204030204" pitchFamily="34" charset="0"/>
              </a:rPr>
              <a:pPr eaLnBrk="1" hangingPunct="1"/>
              <a:t>30</a:t>
            </a:fld>
            <a:endParaRPr lang="en-GB" altLang="en-US">
              <a:latin typeface="Calibri" panose="020F0502020204030204" pitchFamily="34" charset="0"/>
            </a:endParaRPr>
          </a:p>
        </p:txBody>
      </p:sp>
    </p:spTree>
    <p:extLst>
      <p:ext uri="{BB962C8B-B14F-4D97-AF65-F5344CB8AC3E}">
        <p14:creationId xmlns:p14="http://schemas.microsoft.com/office/powerpoint/2010/main" val="29800533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30724"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893AF9A-FE69-44EF-8D50-5E28D455C1F2}" type="slidenum">
              <a:rPr lang="en-GB" altLang="en-US">
                <a:latin typeface="Calibri" panose="020F0502020204030204" pitchFamily="34" charset="0"/>
              </a:rPr>
              <a:pPr eaLnBrk="1" hangingPunct="1"/>
              <a:t>32</a:t>
            </a:fld>
            <a:endParaRPr lang="en-GB" altLang="en-US">
              <a:latin typeface="Calibri" panose="020F0502020204030204" pitchFamily="34" charset="0"/>
            </a:endParaRPr>
          </a:p>
        </p:txBody>
      </p:sp>
    </p:spTree>
    <p:extLst>
      <p:ext uri="{BB962C8B-B14F-4D97-AF65-F5344CB8AC3E}">
        <p14:creationId xmlns:p14="http://schemas.microsoft.com/office/powerpoint/2010/main" val="15684367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681AD01D-409F-4A7A-956B-960503C5E0A0}" type="datetimeFigureOut">
              <a:rPr lang="en-GB" smtClean="0"/>
              <a:t>22/11/2020</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9CE634B-21A9-4A0E-9D01-FF8D15BCDE6F}" type="slidenum">
              <a:rPr lang="en-GB" smtClean="0"/>
              <a:t>‹#›</a:t>
            </a:fld>
            <a:endParaRPr lang="en-GB"/>
          </a:p>
        </p:txBody>
      </p:sp>
    </p:spTree>
    <p:extLst>
      <p:ext uri="{BB962C8B-B14F-4D97-AF65-F5344CB8AC3E}">
        <p14:creationId xmlns:p14="http://schemas.microsoft.com/office/powerpoint/2010/main" val="45435300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1AD01D-409F-4A7A-956B-960503C5E0A0}" type="datetimeFigureOut">
              <a:rPr lang="en-GB" smtClean="0"/>
              <a:t>22/11/2020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83245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681AD01D-409F-4A7A-956B-960503C5E0A0}" type="datetimeFigureOut">
              <a:rPr lang="en-GB" smtClean="0"/>
              <a:t>22/11/2020</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245908059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81AD01D-409F-4A7A-956B-960503C5E0A0}" type="datetimeFigureOut">
              <a:rPr lang="en-GB" smtClean="0"/>
              <a:t>22/11/2020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1962182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1AD01D-409F-4A7A-956B-960503C5E0A0}" type="datetimeFigureOut">
              <a:rPr lang="en-GB" smtClean="0"/>
              <a:t>22/11/2020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2480842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81AD01D-409F-4A7A-956B-960503C5E0A0}" type="datetimeFigureOut">
              <a:rPr lang="en-GB" smtClean="0"/>
              <a:t>22/11/2020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4081343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1AD01D-409F-4A7A-956B-960503C5E0A0}" type="datetimeFigureOut">
              <a:rPr lang="en-GB" smtClean="0"/>
              <a:t>22/11/2020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2766093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681AD01D-409F-4A7A-956B-960503C5E0A0}" type="datetimeFigureOut">
              <a:rPr lang="en-GB" smtClean="0"/>
              <a:t>22/11/2020</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6728" y="6227064"/>
            <a:ext cx="1463040" cy="256032"/>
          </a:xfrm>
        </p:spPr>
        <p:txBody>
          <a:bodyPr/>
          <a:lstStyle/>
          <a:p>
            <a:fld id="{49CE634B-21A9-4A0E-9D01-FF8D15BCDE6F}"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7283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81AD01D-409F-4A7A-956B-960503C5E0A0}" type="datetimeFigureOut">
              <a:rPr lang="en-GB" smtClean="0"/>
              <a:t>22/11/2020</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56032"/>
          </a:xfrm>
        </p:spPr>
        <p:txBody>
          <a:bodyPr/>
          <a:lstStyle/>
          <a:p>
            <a:fld id="{49CE634B-21A9-4A0E-9D01-FF8D15BCDE6F}"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74273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1AD01D-409F-4A7A-956B-960503C5E0A0}" type="datetimeFigureOut">
              <a:rPr lang="en-GB" smtClean="0"/>
              <a:t>22/11/2020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3430598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1AD01D-409F-4A7A-956B-960503C5E0A0}" type="datetimeFigureOut">
              <a:rPr lang="en-GB" smtClean="0"/>
              <a:t>22/11/2020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CE634B-21A9-4A0E-9D01-FF8D15BCDE6F}" type="slidenum">
              <a:rPr lang="en-GB" smtClean="0"/>
              <a:t>‹#›</a:t>
            </a:fld>
            <a:endParaRPr lang="en-GB"/>
          </a:p>
        </p:txBody>
      </p:sp>
    </p:spTree>
    <p:extLst>
      <p:ext uri="{BB962C8B-B14F-4D97-AF65-F5344CB8AC3E}">
        <p14:creationId xmlns:p14="http://schemas.microsoft.com/office/powerpoint/2010/main" val="168959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81AD01D-409F-4A7A-956B-960503C5E0A0}" type="datetimeFigureOut">
              <a:rPr lang="en-GB" smtClean="0"/>
              <a:t>22/11/2020</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9CE634B-21A9-4A0E-9D01-FF8D15BCDE6F}" type="slidenum">
              <a:rPr lang="en-GB" smtClean="0"/>
              <a:t>‹#›</a:t>
            </a:fld>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1620007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2.jpg"/></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birth of psychoanalysis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470003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This week we’ll consider some of the early theorists that explored the unconscious and make our way towards psychoanalysis.</a:t>
            </a:r>
          </a:p>
          <a:p>
            <a:r>
              <a:rPr lang="en-GB" dirty="0" smtClean="0"/>
              <a:t>We’ll look at Charcot first</a:t>
            </a:r>
          </a:p>
          <a:p>
            <a:r>
              <a:rPr lang="en-GB" dirty="0" smtClean="0"/>
              <a:t>Followed by Freud.</a:t>
            </a:r>
            <a:endParaRPr lang="en-GB" dirty="0"/>
          </a:p>
        </p:txBody>
      </p:sp>
    </p:spTree>
    <p:extLst>
      <p:ext uri="{BB962C8B-B14F-4D97-AF65-F5344CB8AC3E}">
        <p14:creationId xmlns:p14="http://schemas.microsoft.com/office/powerpoint/2010/main" val="15647507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Before we start..</a:t>
            </a:r>
            <a:endParaRPr lang="en-GB" dirty="0"/>
          </a:p>
        </p:txBody>
      </p:sp>
      <p:sp>
        <p:nvSpPr>
          <p:cNvPr id="3" name="Content Placeholder 2"/>
          <p:cNvSpPr>
            <a:spLocks noGrp="1"/>
          </p:cNvSpPr>
          <p:nvPr>
            <p:ph idx="1"/>
          </p:nvPr>
        </p:nvSpPr>
        <p:spPr/>
        <p:txBody>
          <a:bodyPr/>
          <a:lstStyle/>
          <a:p>
            <a:r>
              <a:rPr lang="en-GB" dirty="0" smtClean="0"/>
              <a:t>Just jot down your own understanding of the unconscious and any knowledge that you have of Sigmund Freud.</a:t>
            </a:r>
          </a:p>
          <a:p>
            <a:r>
              <a:rPr lang="en-GB" dirty="0" smtClean="0"/>
              <a:t>This week we’ll be looking at the initial ideas of Charcot and Freud, so it will be interesting for you to see where your ideas started.</a:t>
            </a:r>
            <a:endParaRPr lang="en-GB" dirty="0"/>
          </a:p>
        </p:txBody>
      </p:sp>
    </p:spTree>
    <p:extLst>
      <p:ext uri="{BB962C8B-B14F-4D97-AF65-F5344CB8AC3E}">
        <p14:creationId xmlns:p14="http://schemas.microsoft.com/office/powerpoint/2010/main" val="3102283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a:t>Psychoanalysis was born towards the end of the 19</a:t>
            </a:r>
            <a:r>
              <a:rPr lang="en-GB" baseline="30000" dirty="0"/>
              <a:t>th</a:t>
            </a:r>
            <a:r>
              <a:rPr lang="en-GB" dirty="0"/>
              <a:t> century.</a:t>
            </a:r>
          </a:p>
          <a:p>
            <a:r>
              <a:rPr lang="en-GB" dirty="0"/>
              <a:t>It was a period of exploration, hysteria and nervousness were being examined by alienists, neurologists and other medical men</a:t>
            </a:r>
            <a:r>
              <a:rPr lang="en-GB" dirty="0" smtClean="0"/>
              <a:t>.</a:t>
            </a:r>
          </a:p>
          <a:p>
            <a:r>
              <a:rPr lang="en-GB" dirty="0"/>
              <a:t>When Freud and Charcot met and started working together in Freud met in 1886, the understanding of the brain was minimal and a map of the brain had barely been drawn.</a:t>
            </a:r>
          </a:p>
          <a:p>
            <a:r>
              <a:rPr lang="en-GB" dirty="0"/>
              <a:t>Early neurologists were fairly ignorant of the brain and it was thought that the understanding of the brain was almost complete. </a:t>
            </a:r>
          </a:p>
          <a:p>
            <a:endParaRPr lang="en-GB" dirty="0"/>
          </a:p>
          <a:p>
            <a:endParaRPr lang="en-GB" dirty="0"/>
          </a:p>
        </p:txBody>
      </p:sp>
    </p:spTree>
    <p:extLst>
      <p:ext uri="{BB962C8B-B14F-4D97-AF65-F5344CB8AC3E}">
        <p14:creationId xmlns:p14="http://schemas.microsoft.com/office/powerpoint/2010/main" val="2469625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do we know about Charcot?</a:t>
            </a:r>
            <a:endParaRPr lang="en-GB" dirty="0"/>
          </a:p>
        </p:txBody>
      </p:sp>
      <p:sp>
        <p:nvSpPr>
          <p:cNvPr id="7" name="Content Placeholder 6"/>
          <p:cNvSpPr>
            <a:spLocks noGrp="1"/>
          </p:cNvSpPr>
          <p:nvPr>
            <p:ph idx="1"/>
          </p:nvPr>
        </p:nvSpPr>
        <p:spPr/>
        <p:txBody>
          <a:bodyPr/>
          <a:lstStyle/>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7655" y="1963100"/>
            <a:ext cx="2636199" cy="402132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9253" y="2248186"/>
            <a:ext cx="4181193" cy="31764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2508891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Charcot’s understanding of epilepsy</a:t>
            </a:r>
            <a:endParaRPr lang="en-GB" dirty="0"/>
          </a:p>
        </p:txBody>
      </p:sp>
      <p:sp>
        <p:nvSpPr>
          <p:cNvPr id="3" name="Content Placeholder 2"/>
          <p:cNvSpPr>
            <a:spLocks noGrp="1"/>
          </p:cNvSpPr>
          <p:nvPr>
            <p:ph idx="1"/>
          </p:nvPr>
        </p:nvSpPr>
        <p:spPr/>
        <p:txBody>
          <a:bodyPr/>
          <a:lstStyle/>
          <a:p>
            <a:r>
              <a:rPr lang="en-GB" dirty="0" smtClean="0"/>
              <a:t>During the late 19</a:t>
            </a:r>
            <a:r>
              <a:rPr lang="en-GB" baseline="30000" dirty="0" smtClean="0"/>
              <a:t>th</a:t>
            </a:r>
            <a:r>
              <a:rPr lang="en-GB" dirty="0" smtClean="0"/>
              <a:t> century there was little if no understanding of epilepsy, including temporal lobe epilepsy and frontal lobe epilepsy.</a:t>
            </a:r>
          </a:p>
          <a:p>
            <a:r>
              <a:rPr lang="en-GB" dirty="0" smtClean="0"/>
              <a:t>The physical damage to the brain, caused by accidents and trauma, was not recognised.</a:t>
            </a:r>
          </a:p>
          <a:p>
            <a:r>
              <a:rPr lang="en-GB" dirty="0" smtClean="0"/>
              <a:t>Concussion was not recognised, it produced no outward sign of injury and physicians of the time were reliant on outward behaviours.</a:t>
            </a:r>
            <a:endParaRPr lang="en-GB" dirty="0"/>
          </a:p>
        </p:txBody>
      </p:sp>
    </p:spTree>
    <p:extLst>
      <p:ext uri="{BB962C8B-B14F-4D97-AF65-F5344CB8AC3E}">
        <p14:creationId xmlns:p14="http://schemas.microsoft.com/office/powerpoint/2010/main" val="20377595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 Log____</a:t>
            </a:r>
            <a:endParaRPr lang="en-GB" dirty="0"/>
          </a:p>
        </p:txBody>
      </p:sp>
      <p:sp>
        <p:nvSpPr>
          <p:cNvPr id="3" name="Content Placeholder 2"/>
          <p:cNvSpPr>
            <a:spLocks noGrp="1"/>
          </p:cNvSpPr>
          <p:nvPr>
            <p:ph idx="1"/>
          </p:nvPr>
        </p:nvSpPr>
        <p:spPr/>
        <p:txBody>
          <a:bodyPr>
            <a:normAutofit/>
          </a:bodyPr>
          <a:lstStyle/>
          <a:p>
            <a:r>
              <a:rPr lang="en-GB" dirty="0" smtClean="0"/>
              <a:t>Florist delivery driver, hit by a carriage. He was taken to </a:t>
            </a:r>
            <a:r>
              <a:rPr lang="en-GB" dirty="0" err="1" smtClean="0"/>
              <a:t>Beaujon</a:t>
            </a:r>
            <a:r>
              <a:rPr lang="en-GB" dirty="0" smtClean="0"/>
              <a:t> hospital where he remained unconscious for almost a week.</a:t>
            </a:r>
          </a:p>
          <a:p>
            <a:r>
              <a:rPr lang="en-GB" dirty="0" smtClean="0"/>
              <a:t>He was then transferred to La </a:t>
            </a:r>
            <a:r>
              <a:rPr lang="en-GB" dirty="0" err="1" smtClean="0"/>
              <a:t>Salpetriere</a:t>
            </a:r>
            <a:r>
              <a:rPr lang="en-GB" dirty="0" smtClean="0"/>
              <a:t>.</a:t>
            </a:r>
          </a:p>
          <a:p>
            <a:r>
              <a:rPr lang="en-GB" dirty="0" smtClean="0"/>
              <a:t>The lower parts of his body were almost completely paralysed, he had tremors at the corner of his mouth and there were blank spaces in his memory.</a:t>
            </a:r>
          </a:p>
          <a:p>
            <a:r>
              <a:rPr lang="en-GB" dirty="0" smtClean="0"/>
              <a:t>Because there were no physical signs of trauma or injury, Charcot felt that Le Log___ was suffering from traumatic hysteria.</a:t>
            </a:r>
          </a:p>
          <a:p>
            <a:r>
              <a:rPr lang="en-GB" dirty="0" smtClean="0"/>
              <a:t>Charcot believed that the seizures and nosebleeds that Le Log___ was experiencing were caused by the hysterical symptoms.</a:t>
            </a:r>
            <a:endParaRPr lang="en-GB" dirty="0"/>
          </a:p>
        </p:txBody>
      </p:sp>
    </p:spTree>
    <p:extLst>
      <p:ext uri="{BB962C8B-B14F-4D97-AF65-F5344CB8AC3E}">
        <p14:creationId xmlns:p14="http://schemas.microsoft.com/office/powerpoint/2010/main" val="13353915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Hypnosis and Charcot’s demonstrations</a:t>
            </a:r>
            <a:endParaRPr lang="en-GB" dirty="0"/>
          </a:p>
        </p:txBody>
      </p:sp>
      <p:sp>
        <p:nvSpPr>
          <p:cNvPr id="3" name="Content Placeholder 2"/>
          <p:cNvSpPr>
            <a:spLocks noGrp="1"/>
          </p:cNvSpPr>
          <p:nvPr>
            <p:ph sz="half" idx="1"/>
          </p:nvPr>
        </p:nvSpPr>
        <p:spPr/>
        <p:txBody>
          <a:bodyPr>
            <a:normAutofit/>
          </a:bodyPr>
          <a:lstStyle/>
          <a:p>
            <a:r>
              <a:rPr lang="en-GB" dirty="0" smtClean="0"/>
              <a:t>In studying hypnosis and noticing the impact that hypnosis had on hysterics, they unreservedly recognised the power and the importance of the ‘unconscious’.</a:t>
            </a:r>
          </a:p>
          <a:p>
            <a:r>
              <a:rPr lang="en-GB" dirty="0" smtClean="0"/>
              <a:t>The first developments of the understanding of the ‘unconscious’ began in the field of neurology.</a:t>
            </a:r>
          </a:p>
          <a:p>
            <a:r>
              <a:rPr lang="en-GB" dirty="0" smtClean="0"/>
              <a:t>Charcot presented his work to the community (medical and artistic) twice a week.</a:t>
            </a:r>
          </a:p>
          <a:p>
            <a:r>
              <a:rPr lang="en-GB" dirty="0" smtClean="0"/>
              <a:t>He used the hospital amphitheatre and would use hypnosis to bring on an hysterical episode in a young person.</a:t>
            </a:r>
          </a:p>
        </p:txBody>
      </p:sp>
      <p:pic>
        <p:nvPicPr>
          <p:cNvPr id="7"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87583" y="1825625"/>
            <a:ext cx="5066217" cy="350882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433457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Demonstrations</a:t>
            </a:r>
            <a:endParaRPr lang="en-GB" dirty="0"/>
          </a:p>
        </p:txBody>
      </p:sp>
      <p:sp>
        <p:nvSpPr>
          <p:cNvPr id="3" name="Content Placeholder 2"/>
          <p:cNvSpPr>
            <a:spLocks noGrp="1"/>
          </p:cNvSpPr>
          <p:nvPr>
            <p:ph idx="1"/>
          </p:nvPr>
        </p:nvSpPr>
        <p:spPr/>
        <p:txBody>
          <a:bodyPr>
            <a:normAutofit/>
          </a:bodyPr>
          <a:lstStyle/>
          <a:p>
            <a:r>
              <a:rPr lang="en-GB" dirty="0" smtClean="0"/>
              <a:t>So popular that a 500 seat auditorium was constructed.</a:t>
            </a:r>
          </a:p>
          <a:p>
            <a:r>
              <a:rPr lang="en-GB" dirty="0" smtClean="0"/>
              <a:t>His patients would be required to sometimes wear elaborate head dresses so that his audience could witness the patient’s tremors.</a:t>
            </a:r>
          </a:p>
          <a:p>
            <a:r>
              <a:rPr lang="en-GB" dirty="0" smtClean="0"/>
              <a:t>Critics mocked the theatricality of the lectures and suggested that the hysteria was in fact a “cultural hysteria” Were the theatres encouraging a more flamboyant behaviour in the patients? </a:t>
            </a:r>
            <a:endParaRPr lang="en-GB" dirty="0"/>
          </a:p>
        </p:txBody>
      </p:sp>
    </p:spTree>
    <p:extLst>
      <p:ext uri="{BB962C8B-B14F-4D97-AF65-F5344CB8AC3E}">
        <p14:creationId xmlns:p14="http://schemas.microsoft.com/office/powerpoint/2010/main" val="18253571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 of the Demonstrations</a:t>
            </a:r>
            <a:endParaRPr lang="en-GB" dirty="0"/>
          </a:p>
        </p:txBody>
      </p:sp>
      <p:sp>
        <p:nvSpPr>
          <p:cNvPr id="3" name="Content Placeholder 2"/>
          <p:cNvSpPr>
            <a:spLocks noGrp="1"/>
          </p:cNvSpPr>
          <p:nvPr>
            <p:ph idx="1"/>
          </p:nvPr>
        </p:nvSpPr>
        <p:spPr/>
        <p:txBody>
          <a:bodyPr/>
          <a:lstStyle/>
          <a:p>
            <a:r>
              <a:rPr lang="en-GB" dirty="0" smtClean="0"/>
              <a:t>Charcot was so keen to demonstrate and show off his talent, he was often “ruthlessly insensitive to the pain and anguish of his patients, and so enamoured of his scientific mission that he dispensed with ethical proprieties when presenting them to the public” (Harris, 1991)</a:t>
            </a:r>
          </a:p>
          <a:p>
            <a:r>
              <a:rPr lang="en-GB" dirty="0" smtClean="0"/>
              <a:t>Those patients who were to be shown to the audience that day were often poked, examined and hypnotized in front of a gleeful audience and were made the centre of entertainment.</a:t>
            </a:r>
            <a:endParaRPr lang="en-GB" dirty="0"/>
          </a:p>
        </p:txBody>
      </p:sp>
      <p:sp>
        <p:nvSpPr>
          <p:cNvPr id="4" name="Footer Placeholder 3"/>
          <p:cNvSpPr>
            <a:spLocks noGrp="1"/>
          </p:cNvSpPr>
          <p:nvPr>
            <p:ph type="ftr" sz="quarter" idx="11"/>
          </p:nvPr>
        </p:nvSpPr>
        <p:spPr/>
        <p:txBody>
          <a:bodyPr/>
          <a:lstStyle/>
          <a:p>
            <a:r>
              <a:rPr lang="en-GB" smtClean="0"/>
              <a:t>Ruth Harris, “Introduction” to the reprint edition of J. M. Charcot, Clinical Lectures on Diseases of the Nervous System (London: Routledge, 1991), p. xiv.</a:t>
            </a:r>
            <a:endParaRPr lang="en-GB"/>
          </a:p>
        </p:txBody>
      </p:sp>
    </p:spTree>
    <p:extLst>
      <p:ext uri="{BB962C8B-B14F-4D97-AF65-F5344CB8AC3E}">
        <p14:creationId xmlns:p14="http://schemas.microsoft.com/office/powerpoint/2010/main" val="4105037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Charcot’s four stages of hysteria</a:t>
            </a:r>
            <a:endParaRPr lang="en-GB" dirty="0"/>
          </a:p>
        </p:txBody>
      </p:sp>
      <p:sp>
        <p:nvSpPr>
          <p:cNvPr id="9" name="Content Placeholder 8"/>
          <p:cNvSpPr>
            <a:spLocks noGrp="1"/>
          </p:cNvSpPr>
          <p:nvPr>
            <p:ph idx="1"/>
          </p:nvPr>
        </p:nvSpPr>
        <p:spPr/>
        <p:txBody>
          <a:bodyPr/>
          <a:lstStyle/>
          <a:p>
            <a:r>
              <a:rPr lang="en-GB" dirty="0" smtClean="0"/>
              <a:t>1. </a:t>
            </a:r>
            <a:r>
              <a:rPr lang="en-GB" i="1" dirty="0" err="1" smtClean="0"/>
              <a:t>Epileptiode</a:t>
            </a:r>
            <a:r>
              <a:rPr lang="en-GB" i="1" dirty="0" smtClean="0"/>
              <a:t>: </a:t>
            </a:r>
            <a:r>
              <a:rPr lang="en-GB" dirty="0" smtClean="0"/>
              <a:t> Patient suffered fits</a:t>
            </a:r>
          </a:p>
          <a:p>
            <a:r>
              <a:rPr lang="en-GB" dirty="0" smtClean="0"/>
              <a:t>2: </a:t>
            </a:r>
            <a:r>
              <a:rPr lang="en-GB" i="1" dirty="0" smtClean="0"/>
              <a:t>Grande </a:t>
            </a:r>
            <a:r>
              <a:rPr lang="en-GB" i="1" dirty="0" err="1" smtClean="0"/>
              <a:t>Mouvements</a:t>
            </a:r>
            <a:r>
              <a:rPr lang="en-GB" dirty="0" smtClean="0"/>
              <a:t>: period of contortions</a:t>
            </a:r>
          </a:p>
          <a:p>
            <a:r>
              <a:rPr lang="en-GB" dirty="0" smtClean="0"/>
              <a:t>3: </a:t>
            </a:r>
            <a:r>
              <a:rPr lang="en-GB" i="1" dirty="0" smtClean="0"/>
              <a:t>Attitudes </a:t>
            </a:r>
            <a:r>
              <a:rPr lang="en-GB" i="1" dirty="0" err="1" smtClean="0"/>
              <a:t>Passionelles</a:t>
            </a:r>
            <a:r>
              <a:rPr lang="en-GB" dirty="0" smtClean="0"/>
              <a:t>: posing as if in ecstatic throes.</a:t>
            </a:r>
          </a:p>
          <a:p>
            <a:r>
              <a:rPr lang="en-GB" dirty="0" smtClean="0"/>
              <a:t>4: Hallucinations or delusions</a:t>
            </a:r>
            <a:endParaRPr lang="en-GB" dirty="0"/>
          </a:p>
        </p:txBody>
      </p:sp>
    </p:spTree>
    <p:extLst>
      <p:ext uri="{BB962C8B-B14F-4D97-AF65-F5344CB8AC3E}">
        <p14:creationId xmlns:p14="http://schemas.microsoft.com/office/powerpoint/2010/main" val="6061090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33599" y="419773"/>
            <a:ext cx="7142923" cy="595415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9534549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00939" y="480805"/>
            <a:ext cx="3419061" cy="587874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4500838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78222" y="437322"/>
            <a:ext cx="3431760" cy="598998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1672907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Iconographies</a:t>
            </a:r>
            <a:endParaRPr lang="en-GB" dirty="0"/>
          </a:p>
        </p:txBody>
      </p:sp>
      <p:sp>
        <p:nvSpPr>
          <p:cNvPr id="3" name="Content Placeholder 2"/>
          <p:cNvSpPr>
            <a:spLocks noGrp="1"/>
          </p:cNvSpPr>
          <p:nvPr>
            <p:ph sz="half" idx="1"/>
          </p:nvPr>
        </p:nvSpPr>
        <p:spPr/>
        <p:txBody>
          <a:bodyPr/>
          <a:lstStyle/>
          <a:p>
            <a:r>
              <a:rPr lang="en-GB" dirty="0" smtClean="0"/>
              <a:t>The collection of photographs that were taken demonstrating the patients that were in the throes of hysteria.</a:t>
            </a:r>
          </a:p>
          <a:p>
            <a:endParaRPr lang="en-GB" dirty="0"/>
          </a:p>
          <a:p>
            <a:r>
              <a:rPr lang="en-GB" dirty="0" smtClean="0"/>
              <a:t>Augustine</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096000" y="642594"/>
            <a:ext cx="5422590" cy="542259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4679102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Question</a:t>
            </a:r>
            <a:endParaRPr lang="en-GB" dirty="0"/>
          </a:p>
        </p:txBody>
      </p:sp>
      <p:sp>
        <p:nvSpPr>
          <p:cNvPr id="6" name="Content Placeholder 5"/>
          <p:cNvSpPr>
            <a:spLocks noGrp="1"/>
          </p:cNvSpPr>
          <p:nvPr>
            <p:ph idx="1"/>
          </p:nvPr>
        </p:nvSpPr>
        <p:spPr/>
        <p:txBody>
          <a:bodyPr>
            <a:normAutofit/>
          </a:bodyPr>
          <a:lstStyle/>
          <a:p>
            <a:r>
              <a:rPr lang="en-GB" dirty="0" smtClean="0"/>
              <a:t>Did the psychiatrists find more hysterical patients…because they were looking for them?</a:t>
            </a:r>
          </a:p>
          <a:p>
            <a:pPr marL="0" indent="0">
              <a:buNone/>
            </a:pPr>
            <a:r>
              <a:rPr lang="en-GB" dirty="0" smtClean="0"/>
              <a:t>Charcot states:</a:t>
            </a:r>
          </a:p>
          <a:p>
            <a:r>
              <a:rPr lang="en-GB" sz="2400" dirty="0" smtClean="0">
                <a:latin typeface="Lucida Calligraphy" panose="03010101010101010101" pitchFamily="66" charset="0"/>
              </a:rPr>
              <a:t>“It would seem by some accounts that </a:t>
            </a:r>
            <a:r>
              <a:rPr lang="en-GB" sz="2400" dirty="0" err="1" smtClean="0">
                <a:latin typeface="Lucida Calligraphy" panose="03010101010101010101" pitchFamily="66" charset="0"/>
              </a:rPr>
              <a:t>hysteroepilipsy</a:t>
            </a:r>
            <a:r>
              <a:rPr lang="en-GB" sz="2400" dirty="0" smtClean="0">
                <a:latin typeface="Lucida Calligraphy" panose="03010101010101010101" pitchFamily="66" charset="0"/>
              </a:rPr>
              <a:t> exists only in France; in fact, it has been said that it exists only at the </a:t>
            </a:r>
            <a:r>
              <a:rPr lang="en-GB" sz="2400" dirty="0" err="1" smtClean="0">
                <a:latin typeface="Lucida Calligraphy" panose="03010101010101010101" pitchFamily="66" charset="0"/>
              </a:rPr>
              <a:t>Salpetriere</a:t>
            </a:r>
            <a:r>
              <a:rPr lang="en-GB" sz="2400" dirty="0" smtClean="0">
                <a:latin typeface="Lucida Calligraphy" panose="03010101010101010101" pitchFamily="66" charset="0"/>
              </a:rPr>
              <a:t>, as if I have created this condition by my own willpower. What a marvel this would be if I could, in fact, fabricate illnesses according to my whims or fantasies. But in fact all I  am is a photographer. I describe what I see.”</a:t>
            </a:r>
          </a:p>
          <a:p>
            <a:pPr marL="0" indent="0">
              <a:buNone/>
            </a:pPr>
            <a:endParaRPr lang="en-GB" dirty="0"/>
          </a:p>
        </p:txBody>
      </p:sp>
    </p:spTree>
    <p:extLst>
      <p:ext uri="{BB962C8B-B14F-4D97-AF65-F5344CB8AC3E}">
        <p14:creationId xmlns:p14="http://schemas.microsoft.com/office/powerpoint/2010/main" val="23848816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Charcot’s work</a:t>
            </a:r>
            <a:endParaRPr lang="en-GB" dirty="0"/>
          </a:p>
        </p:txBody>
      </p:sp>
      <p:sp>
        <p:nvSpPr>
          <p:cNvPr id="3" name="Content Placeholder 2"/>
          <p:cNvSpPr>
            <a:spLocks noGrp="1"/>
          </p:cNvSpPr>
          <p:nvPr>
            <p:ph idx="1"/>
          </p:nvPr>
        </p:nvSpPr>
        <p:spPr/>
        <p:txBody>
          <a:bodyPr>
            <a:normAutofit/>
          </a:bodyPr>
          <a:lstStyle/>
          <a:p>
            <a:r>
              <a:rPr lang="en-GB" dirty="0" smtClean="0"/>
              <a:t>Over the time that Charcot spent in </a:t>
            </a:r>
            <a:r>
              <a:rPr lang="en-GB" dirty="0" err="1" smtClean="0"/>
              <a:t>Salpetriere</a:t>
            </a:r>
            <a:r>
              <a:rPr lang="en-GB" dirty="0" smtClean="0"/>
              <a:t> he identified:</a:t>
            </a:r>
          </a:p>
          <a:p>
            <a:r>
              <a:rPr lang="en-GB" dirty="0" smtClean="0"/>
              <a:t>Multiple sclerosis</a:t>
            </a:r>
          </a:p>
          <a:p>
            <a:r>
              <a:rPr lang="en-GB" dirty="0" smtClean="0"/>
              <a:t>Aphasia</a:t>
            </a:r>
          </a:p>
          <a:p>
            <a:r>
              <a:rPr lang="en-GB" dirty="0" smtClean="0"/>
              <a:t>Locomotor ataxia (a complication of tertiary syphilis)</a:t>
            </a:r>
          </a:p>
          <a:p>
            <a:r>
              <a:rPr lang="en-GB" dirty="0" smtClean="0"/>
              <a:t>Tourette’s syndrome (named after one of Charcot’s assistants)</a:t>
            </a:r>
          </a:p>
          <a:p>
            <a:r>
              <a:rPr lang="en-GB" dirty="0" smtClean="0"/>
              <a:t>Chorea</a:t>
            </a:r>
          </a:p>
          <a:p>
            <a:r>
              <a:rPr lang="en-GB" dirty="0" smtClean="0"/>
              <a:t>Prior to Charcot’s work the patients with tremors would often be seen as having multiple sclerosis. Charcot’s diligent work identified the difference between Parkinson’s and Multiple Sclerosis.</a:t>
            </a:r>
            <a:endParaRPr lang="en-GB" dirty="0"/>
          </a:p>
        </p:txBody>
      </p:sp>
    </p:spTree>
    <p:extLst>
      <p:ext uri="{BB962C8B-B14F-4D97-AF65-F5344CB8AC3E}">
        <p14:creationId xmlns:p14="http://schemas.microsoft.com/office/powerpoint/2010/main" val="8508324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Sigmund Freud</a:t>
            </a:r>
            <a:endParaRPr lang="en-GB" dirty="0"/>
          </a:p>
        </p:txBody>
      </p:sp>
      <p:sp>
        <p:nvSpPr>
          <p:cNvPr id="3" name="Content Placeholder 2"/>
          <p:cNvSpPr>
            <a:spLocks noGrp="1"/>
          </p:cNvSpPr>
          <p:nvPr>
            <p:ph idx="1"/>
          </p:nvPr>
        </p:nvSpPr>
        <p:spPr/>
        <p:txBody>
          <a:bodyPr/>
          <a:lstStyle/>
          <a:p>
            <a:r>
              <a:rPr lang="en-GB" dirty="0" smtClean="0"/>
              <a:t>What is your current understanding of Sigmund Freud. </a:t>
            </a:r>
            <a:endParaRPr lang="en-GB" dirty="0"/>
          </a:p>
        </p:txBody>
      </p:sp>
    </p:spTree>
    <p:extLst>
      <p:ext uri="{BB962C8B-B14F-4D97-AF65-F5344CB8AC3E}">
        <p14:creationId xmlns:p14="http://schemas.microsoft.com/office/powerpoint/2010/main" val="2606666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Sigmund Freud</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1885 Austrian physician Sigmund Freud travelled to Paris to try to revive his foundering career. He was making one last attempt to try to develop his career back in Vienna before perhaps heading on to the USA.</a:t>
            </a:r>
          </a:p>
          <a:p>
            <a:r>
              <a:rPr lang="en-GB" dirty="0" smtClean="0"/>
              <a:t>Went to work under Jean-Martin Charcot for 6 months.</a:t>
            </a:r>
          </a:p>
          <a:p>
            <a:r>
              <a:rPr lang="en-GB" dirty="0" smtClean="0"/>
              <a:t>Came back to work in Vienna, having to start a private practice in order to support his family (6 children)</a:t>
            </a:r>
          </a:p>
          <a:p>
            <a:r>
              <a:rPr lang="en-GB" dirty="0" smtClean="0"/>
              <a:t>Freud’s clients would include neurological patients, including children with cerebral palsy and those with hysterical symptoms.</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550206" y="1656640"/>
            <a:ext cx="2680471" cy="419551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3990625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Sigmund Freud and Josef Breuer</a:t>
            </a:r>
            <a:endParaRPr lang="en-GB" dirty="0"/>
          </a:p>
        </p:txBody>
      </p:sp>
      <p:sp>
        <p:nvSpPr>
          <p:cNvPr id="3" name="Content Placeholder 2"/>
          <p:cNvSpPr>
            <a:spLocks noGrp="1"/>
          </p:cNvSpPr>
          <p:nvPr>
            <p:ph sz="half" idx="1"/>
          </p:nvPr>
        </p:nvSpPr>
        <p:spPr>
          <a:xfrm>
            <a:off x="3990230" y="2116371"/>
            <a:ext cx="4754880" cy="3749040"/>
          </a:xfrm>
        </p:spPr>
        <p:txBody>
          <a:bodyPr/>
          <a:lstStyle/>
          <a:p>
            <a:r>
              <a:rPr lang="en-GB" dirty="0" smtClean="0"/>
              <a:t>Josef Breuer was one source of referrals for Freud.</a:t>
            </a:r>
          </a:p>
          <a:p>
            <a:r>
              <a:rPr lang="en-GB" dirty="0" smtClean="0"/>
              <a:t>Bertha </a:t>
            </a:r>
            <a:r>
              <a:rPr lang="en-GB" dirty="0" err="1" smtClean="0"/>
              <a:t>Pappenheim</a:t>
            </a:r>
            <a:r>
              <a:rPr lang="en-GB" dirty="0" smtClean="0"/>
              <a:t> – Anna O</a:t>
            </a:r>
          </a:p>
          <a:p>
            <a:r>
              <a:rPr lang="en-GB" dirty="0" smtClean="0"/>
              <a:t>1880-1882 – Treatment. Symptoms were trance-like states, hallucinations, coughing spasms, sleeplessness, disturbed vision, uncontrollable anger and finally loss of her own German language, although she could still speak and comprehend English.</a:t>
            </a:r>
          </a:p>
          <a:p>
            <a:r>
              <a:rPr lang="en-GB" dirty="0" smtClean="0"/>
              <a:t>“the talking cure”.</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915081" y="2014194"/>
            <a:ext cx="2811065" cy="374808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84843" y="2116371"/>
            <a:ext cx="2140357" cy="36459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1445652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and the talking cure.</a:t>
            </a:r>
            <a:endParaRPr lang="en-GB" dirty="0"/>
          </a:p>
        </p:txBody>
      </p:sp>
      <p:sp>
        <p:nvSpPr>
          <p:cNvPr id="3" name="Content Placeholder 2"/>
          <p:cNvSpPr>
            <a:spLocks noGrp="1"/>
          </p:cNvSpPr>
          <p:nvPr>
            <p:ph sz="half" idx="1"/>
          </p:nvPr>
        </p:nvSpPr>
        <p:spPr/>
        <p:txBody>
          <a:bodyPr>
            <a:normAutofit/>
          </a:bodyPr>
          <a:lstStyle/>
          <a:p>
            <a:r>
              <a:rPr lang="en-GB" dirty="0"/>
              <a:t>we found, to our great surprise at first, that </a:t>
            </a:r>
            <a:r>
              <a:rPr lang="en-GB" dirty="0">
                <a:latin typeface="Lucida Calligraphy" panose="03010101010101010101" pitchFamily="66" charset="0"/>
              </a:rPr>
              <a:t>each individual hysterical symptom immediately and permanently disappeared when we had succeeded in bringing clearly to light the memory of the event by which it was provoked and in arousing its accompanying affect, and when the patient had </a:t>
            </a:r>
            <a:r>
              <a:rPr lang="en-GB" dirty="0" smtClean="0">
                <a:latin typeface="Lucida Calligraphy" panose="03010101010101010101" pitchFamily="66" charset="0"/>
              </a:rPr>
              <a:t>described that </a:t>
            </a:r>
            <a:r>
              <a:rPr lang="en-GB" dirty="0">
                <a:latin typeface="Lucida Calligraphy" panose="03010101010101010101" pitchFamily="66" charset="0"/>
              </a:rPr>
              <a:t>event in the greatest possible detail and had put the affect into words.</a:t>
            </a:r>
          </a:p>
          <a:p>
            <a:endParaRPr lang="en-GB" dirty="0"/>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606748" y="1823085"/>
            <a:ext cx="2451653" cy="391177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Footer Placeholder 4"/>
          <p:cNvSpPr>
            <a:spLocks noGrp="1"/>
          </p:cNvSpPr>
          <p:nvPr>
            <p:ph type="ftr" sz="quarter" idx="11"/>
          </p:nvPr>
        </p:nvSpPr>
        <p:spPr/>
        <p:txBody>
          <a:bodyPr/>
          <a:lstStyle/>
          <a:p>
            <a:r>
              <a:rPr lang="en-GB" smtClean="0"/>
              <a:t>Josef Breuer and Sigmund Freud, Studies on Hysteria, trans. and ed. James Strachey (New York: Basic Books, 1957), 255, emphasis in the original.</a:t>
            </a:r>
            <a:endParaRPr lang="en-GB"/>
          </a:p>
        </p:txBody>
      </p:sp>
    </p:spTree>
    <p:extLst>
      <p:ext uri="{BB962C8B-B14F-4D97-AF65-F5344CB8AC3E}">
        <p14:creationId xmlns:p14="http://schemas.microsoft.com/office/powerpoint/2010/main" val="1209298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 Breuer and Hysteria</a:t>
            </a:r>
            <a:endParaRPr lang="en-GB" dirty="0"/>
          </a:p>
        </p:txBody>
      </p:sp>
      <p:sp>
        <p:nvSpPr>
          <p:cNvPr id="3" name="Content Placeholder 2"/>
          <p:cNvSpPr>
            <a:spLocks noGrp="1"/>
          </p:cNvSpPr>
          <p:nvPr>
            <p:ph idx="1"/>
          </p:nvPr>
        </p:nvSpPr>
        <p:spPr/>
        <p:txBody>
          <a:bodyPr/>
          <a:lstStyle/>
          <a:p>
            <a:r>
              <a:rPr lang="en-GB" dirty="0" smtClean="0"/>
              <a:t>Hysteria was again viewed as being an issue that the elite would experience, rather than the </a:t>
            </a:r>
            <a:r>
              <a:rPr lang="en-GB" dirty="0" err="1" smtClean="0"/>
              <a:t>dengerate</a:t>
            </a:r>
            <a:r>
              <a:rPr lang="en-GB" dirty="0" smtClean="0"/>
              <a:t>, lower classes of society. This was in direct contrast to Charcot and his patients.</a:t>
            </a:r>
          </a:p>
          <a:p>
            <a:r>
              <a:rPr lang="en-GB" dirty="0" smtClean="0"/>
              <a:t>Freud started to drift away and eventually fall out with Breuer. He felt that there needed to be a more detailed approach to the dealing with the trauma of his patients.</a:t>
            </a:r>
          </a:p>
          <a:p>
            <a:r>
              <a:rPr lang="en-GB" dirty="0" smtClean="0"/>
              <a:t>Freud sought a treatment that would allow his patients to free up some of the strangled emotions that were stored as a result of past memories.</a:t>
            </a:r>
          </a:p>
          <a:p>
            <a:r>
              <a:rPr lang="en-GB" dirty="0" smtClean="0"/>
              <a:t>One of his methods, which is still used today is to enable the patient to “free associate”.</a:t>
            </a:r>
            <a:endParaRPr lang="en-GB" dirty="0"/>
          </a:p>
        </p:txBody>
      </p:sp>
    </p:spTree>
    <p:extLst>
      <p:ext uri="{BB962C8B-B14F-4D97-AF65-F5344CB8AC3E}">
        <p14:creationId xmlns:p14="http://schemas.microsoft.com/office/powerpoint/2010/main" val="712880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theories</a:t>
            </a:r>
            <a:endParaRPr lang="en-GB" dirty="0"/>
          </a:p>
        </p:txBody>
      </p:sp>
      <p:sp>
        <p:nvSpPr>
          <p:cNvPr id="3" name="Content Placeholder 2"/>
          <p:cNvSpPr>
            <a:spLocks noGrp="1"/>
          </p:cNvSpPr>
          <p:nvPr>
            <p:ph idx="1"/>
          </p:nvPr>
        </p:nvSpPr>
        <p:spPr/>
        <p:txBody>
          <a:bodyPr/>
          <a:lstStyle/>
          <a:p>
            <a:r>
              <a:rPr lang="en-GB" dirty="0" smtClean="0"/>
              <a:t>Freud felt that repressed memories of a traumatic event were the cause of female hysteria. (1)</a:t>
            </a:r>
          </a:p>
          <a:p>
            <a:r>
              <a:rPr lang="en-GB" dirty="0" smtClean="0"/>
              <a:t>He then felt that the repressed “memories” were actual fantasies from childhood (2)</a:t>
            </a:r>
          </a:p>
          <a:p>
            <a:r>
              <a:rPr lang="en-GB" dirty="0" smtClean="0"/>
              <a:t>He felt that childhood fantasies were the cause of neuroses.</a:t>
            </a:r>
          </a:p>
          <a:p>
            <a:r>
              <a:rPr lang="en-GB" dirty="0" smtClean="0"/>
              <a:t>The central tenet was that the core of all humans was the libido, the energy that is supplied by “unconscious sexual drives”</a:t>
            </a:r>
          </a:p>
          <a:p>
            <a:r>
              <a:rPr lang="en-GB" dirty="0" smtClean="0"/>
              <a:t>Hysteria and the study of hysterics was one of the reasons for the birth of psychoanalysis, a form of treatment that would dominate American psychiatry for at least a quarter of a century and is still being utilised today.</a:t>
            </a:r>
          </a:p>
          <a:p>
            <a:endParaRPr lang="en-GB" dirty="0"/>
          </a:p>
        </p:txBody>
      </p:sp>
    </p:spTree>
    <p:extLst>
      <p:ext uri="{BB962C8B-B14F-4D97-AF65-F5344CB8AC3E}">
        <p14:creationId xmlns:p14="http://schemas.microsoft.com/office/powerpoint/2010/main" val="6560714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History of Psychodynamic Counselling</a:t>
            </a:r>
            <a:endParaRPr lang="en-GB" dirty="0"/>
          </a:p>
        </p:txBody>
      </p:sp>
      <p:sp>
        <p:nvSpPr>
          <p:cNvPr id="3" name="Content Placeholder 2"/>
          <p:cNvSpPr>
            <a:spLocks noGrp="1"/>
          </p:cNvSpPr>
          <p:nvPr>
            <p:ph sz="quarter" idx="1"/>
          </p:nvPr>
        </p:nvSpPr>
        <p:spPr>
          <a:ln>
            <a:miter lim="800000"/>
            <a:headEnd/>
            <a:tailEnd/>
          </a:ln>
        </p:spPr>
        <p:txBody>
          <a:bodyPr>
            <a:normAutofit fontScale="62500" lnSpcReduction="20000"/>
          </a:bodyPr>
          <a:lstStyle/>
          <a:p>
            <a:pPr marL="274320" indent="-274320">
              <a:buNone/>
              <a:defRPr/>
            </a:pPr>
            <a:endParaRPr lang="en-GB" sz="2800" dirty="0"/>
          </a:p>
          <a:p>
            <a:pPr marL="274320" indent="-274320">
              <a:buFont typeface="Wingdings"/>
              <a:buChar char=""/>
              <a:defRPr/>
            </a:pPr>
            <a:r>
              <a:rPr lang="en-GB" sz="2800" dirty="0"/>
              <a:t>Sigmund Freud</a:t>
            </a:r>
          </a:p>
          <a:p>
            <a:pPr marL="1463040" lvl="4">
              <a:buClr>
                <a:schemeClr val="accent2">
                  <a:tint val="60000"/>
                </a:schemeClr>
              </a:buClr>
              <a:buFont typeface="Wingdings 2"/>
              <a:buChar char=""/>
              <a:defRPr/>
            </a:pPr>
            <a:r>
              <a:rPr lang="en-GB" dirty="0" smtClean="0"/>
              <a:t> </a:t>
            </a:r>
            <a:r>
              <a:rPr lang="en-GB" sz="2000" dirty="0"/>
              <a:t>psychoanalysis treatments</a:t>
            </a:r>
          </a:p>
          <a:p>
            <a:pPr marL="1463040" lvl="4">
              <a:buClr>
                <a:schemeClr val="accent2">
                  <a:tint val="60000"/>
                </a:schemeClr>
              </a:buClr>
              <a:buFont typeface="Wingdings 2"/>
              <a:buChar char=""/>
              <a:defRPr/>
            </a:pPr>
            <a:r>
              <a:rPr lang="en-GB" sz="2000" dirty="0"/>
              <a:t>Stream of Consciousness</a:t>
            </a:r>
          </a:p>
          <a:p>
            <a:pPr marL="274320" indent="-274320">
              <a:buFont typeface="Wingdings"/>
              <a:buChar char=""/>
              <a:defRPr/>
            </a:pPr>
            <a:r>
              <a:rPr lang="en-GB" sz="2800" dirty="0"/>
              <a:t>Jung</a:t>
            </a:r>
          </a:p>
          <a:p>
            <a:pPr marL="1188720" lvl="3">
              <a:buClr>
                <a:schemeClr val="accent1">
                  <a:tint val="60000"/>
                </a:schemeClr>
              </a:buClr>
              <a:buFont typeface="Wingdings"/>
              <a:buChar char=""/>
              <a:defRPr/>
            </a:pPr>
            <a:r>
              <a:rPr lang="en-GB" sz="2200" dirty="0"/>
              <a:t>Analytic Psychology</a:t>
            </a:r>
          </a:p>
          <a:p>
            <a:pPr marL="1188720" lvl="3">
              <a:buClr>
                <a:schemeClr val="accent1">
                  <a:tint val="60000"/>
                </a:schemeClr>
              </a:buClr>
              <a:buFont typeface="Wingdings"/>
              <a:buChar char=""/>
              <a:defRPr/>
            </a:pPr>
            <a:r>
              <a:rPr lang="en-GB" sz="2200" dirty="0"/>
              <a:t>Collective Subconscious</a:t>
            </a:r>
          </a:p>
          <a:p>
            <a:pPr marL="274320" indent="-274320">
              <a:buFont typeface="Wingdings"/>
              <a:buChar char=""/>
              <a:defRPr/>
            </a:pPr>
            <a:r>
              <a:rPr lang="en-GB" sz="2800" dirty="0"/>
              <a:t>Erikson</a:t>
            </a:r>
          </a:p>
          <a:p>
            <a:pPr marL="1188720" lvl="3">
              <a:buClr>
                <a:schemeClr val="accent1">
                  <a:tint val="60000"/>
                </a:schemeClr>
              </a:buClr>
              <a:buFont typeface="Wingdings"/>
              <a:buChar char=""/>
              <a:defRPr/>
            </a:pPr>
            <a:r>
              <a:rPr lang="en-GB" sz="2200" dirty="0"/>
              <a:t>Psychosocial Theory</a:t>
            </a:r>
          </a:p>
          <a:p>
            <a:pPr marL="1188720" lvl="3">
              <a:buClr>
                <a:schemeClr val="accent1">
                  <a:tint val="60000"/>
                </a:schemeClr>
              </a:buClr>
              <a:buFont typeface="Wingdings"/>
              <a:buChar char=""/>
              <a:defRPr/>
            </a:pPr>
            <a:r>
              <a:rPr lang="en-GB" sz="2200" dirty="0"/>
              <a:t>8-stage Lifespan Development</a:t>
            </a:r>
          </a:p>
          <a:p>
            <a:pPr marL="274320" indent="-274320">
              <a:buFont typeface="Wingdings"/>
              <a:buChar char=""/>
              <a:defRPr/>
            </a:pPr>
            <a:r>
              <a:rPr lang="en-GB" sz="2800" dirty="0"/>
              <a:t>Melanie Klein</a:t>
            </a:r>
          </a:p>
          <a:p>
            <a:pPr marL="1188720" lvl="3">
              <a:buClr>
                <a:schemeClr val="accent1">
                  <a:tint val="60000"/>
                </a:schemeClr>
              </a:buClr>
              <a:buFont typeface="Wingdings"/>
              <a:buChar char=""/>
              <a:defRPr/>
            </a:pPr>
            <a:r>
              <a:rPr lang="en-GB" sz="2200" dirty="0"/>
              <a:t>Object Relations</a:t>
            </a:r>
          </a:p>
          <a:p>
            <a:pPr marL="274320" indent="-274320">
              <a:buFont typeface="Wingdings"/>
              <a:buChar char=""/>
              <a:defRPr/>
            </a:pPr>
            <a:r>
              <a:rPr lang="en-GB" sz="2800" dirty="0"/>
              <a:t>Modern Counsellors </a:t>
            </a:r>
          </a:p>
          <a:p>
            <a:pPr marL="1463040" lvl="4">
              <a:buClr>
                <a:schemeClr val="accent2">
                  <a:tint val="60000"/>
                </a:schemeClr>
              </a:buClr>
              <a:buFont typeface="Wingdings 2"/>
              <a:buChar char=""/>
              <a:defRPr/>
            </a:pPr>
            <a:r>
              <a:rPr lang="en-GB" sz="2000" dirty="0"/>
              <a:t>Psychodynamic rather than psychoanalysts</a:t>
            </a:r>
          </a:p>
          <a:p>
            <a:pPr lvl="8">
              <a:defRPr/>
            </a:pPr>
            <a:endParaRPr lang="en-GB" dirty="0"/>
          </a:p>
        </p:txBody>
      </p:sp>
    </p:spTree>
    <p:extLst>
      <p:ext uri="{BB962C8B-B14F-4D97-AF65-F5344CB8AC3E}">
        <p14:creationId xmlns:p14="http://schemas.microsoft.com/office/powerpoint/2010/main" val="423627158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Freud: Psychosexual Theory</a:t>
            </a:r>
            <a:endParaRPr lang="en-GB" dirty="0"/>
          </a:p>
        </p:txBody>
      </p:sp>
      <p:pic>
        <p:nvPicPr>
          <p:cNvPr id="11267" name="Content Placeholder 4" descr="200px-Sigmund_Freud_LIFE.jpg"/>
          <p:cNvPicPr>
            <a:picLocks noGrp="1" noChangeAspect="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208213" y="1773238"/>
            <a:ext cx="2838450" cy="4032250"/>
          </a:xfrm>
        </p:spPr>
      </p:pic>
      <p:sp>
        <p:nvSpPr>
          <p:cNvPr id="11268" name="Content Placeholder 3"/>
          <p:cNvSpPr>
            <a:spLocks noGrp="1"/>
          </p:cNvSpPr>
          <p:nvPr>
            <p:ph sz="quarter" idx="2"/>
          </p:nvPr>
        </p:nvSpPr>
        <p:spPr>
          <a:xfrm>
            <a:off x="5794375" y="1600200"/>
            <a:ext cx="3657600" cy="4572000"/>
          </a:xfrm>
        </p:spPr>
        <p:txBody>
          <a:bodyPr/>
          <a:lstStyle/>
          <a:p>
            <a:pPr eaLnBrk="1" hangingPunct="1"/>
            <a:r>
              <a:rPr lang="en-GB" altLang="en-US" smtClean="0"/>
              <a:t>Freud focused on the psycho-sexual development of the child, e.g.</a:t>
            </a:r>
          </a:p>
          <a:p>
            <a:pPr lvl="1" eaLnBrk="1" hangingPunct="1"/>
            <a:r>
              <a:rPr lang="en-GB" altLang="en-US" smtClean="0"/>
              <a:t>Oral Stage,</a:t>
            </a:r>
          </a:p>
          <a:p>
            <a:pPr lvl="1" eaLnBrk="1" hangingPunct="1"/>
            <a:r>
              <a:rPr lang="en-GB" altLang="en-US" smtClean="0"/>
              <a:t>Anal stage</a:t>
            </a:r>
          </a:p>
          <a:p>
            <a:pPr lvl="1" eaLnBrk="1" hangingPunct="1"/>
            <a:r>
              <a:rPr lang="en-GB" altLang="en-US" smtClean="0"/>
              <a:t>Phallic stage</a:t>
            </a:r>
          </a:p>
          <a:p>
            <a:pPr lvl="1" eaLnBrk="1" hangingPunct="1"/>
            <a:endParaRPr lang="en-GB" altLang="en-US" smtClean="0"/>
          </a:p>
          <a:p>
            <a:pPr eaLnBrk="1" hangingPunct="1">
              <a:buFont typeface="Wingdings" panose="05000000000000000000" pitchFamily="2" charset="2"/>
              <a:buNone/>
            </a:pPr>
            <a:endParaRPr lang="en-GB" altLang="en-US" smtClean="0"/>
          </a:p>
        </p:txBody>
      </p:sp>
    </p:spTree>
    <p:extLst>
      <p:ext uri="{BB962C8B-B14F-4D97-AF65-F5344CB8AC3E}">
        <p14:creationId xmlns:p14="http://schemas.microsoft.com/office/powerpoint/2010/main" val="115939125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Erik Eriksson: Psychosocial Theory</a:t>
            </a:r>
            <a:endParaRPr lang="en-GB" dirty="0"/>
          </a:p>
        </p:txBody>
      </p:sp>
      <p:pic>
        <p:nvPicPr>
          <p:cNvPr id="12291" name="Content Placeholder 4" descr="Erikson.jpg"/>
          <p:cNvPicPr>
            <a:picLocks noGrp="1" noChangeAspect="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1981201" y="1806576"/>
            <a:ext cx="3325813" cy="3783013"/>
          </a:xfrm>
        </p:spPr>
      </p:pic>
      <p:sp>
        <p:nvSpPr>
          <p:cNvPr id="12292" name="Content Placeholder 3"/>
          <p:cNvSpPr>
            <a:spLocks noGrp="1"/>
          </p:cNvSpPr>
          <p:nvPr>
            <p:ph sz="quarter" idx="2"/>
          </p:nvPr>
        </p:nvSpPr>
        <p:spPr>
          <a:xfrm>
            <a:off x="5794375" y="1600200"/>
            <a:ext cx="3657600" cy="4572000"/>
          </a:xfrm>
        </p:spPr>
        <p:txBody>
          <a:bodyPr/>
          <a:lstStyle/>
          <a:p>
            <a:pPr eaLnBrk="1" hangingPunct="1"/>
            <a:r>
              <a:rPr lang="en-GB" altLang="en-US" smtClean="0"/>
              <a:t>8 stages of development – whole lifespan.</a:t>
            </a:r>
          </a:p>
          <a:p>
            <a:pPr eaLnBrk="1" hangingPunct="1"/>
            <a:r>
              <a:rPr lang="en-GB" altLang="en-US" smtClean="0"/>
              <a:t>Normal personality v Abnormal Personality.</a:t>
            </a:r>
          </a:p>
          <a:p>
            <a:pPr eaLnBrk="1" hangingPunct="1"/>
            <a:r>
              <a:rPr lang="en-GB" altLang="en-US" smtClean="0"/>
              <a:t>Each stage is characterised by a psychosocial crisis.</a:t>
            </a:r>
          </a:p>
        </p:txBody>
      </p:sp>
    </p:spTree>
    <p:extLst>
      <p:ext uri="{BB962C8B-B14F-4D97-AF65-F5344CB8AC3E}">
        <p14:creationId xmlns:p14="http://schemas.microsoft.com/office/powerpoint/2010/main" val="255713325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Unconscious</a:t>
            </a:r>
            <a:endParaRPr lang="en-GB" dirty="0"/>
          </a:p>
        </p:txBody>
      </p:sp>
      <p:sp>
        <p:nvSpPr>
          <p:cNvPr id="13315" name="Content Placeholder 2"/>
          <p:cNvSpPr>
            <a:spLocks noGrp="1"/>
          </p:cNvSpPr>
          <p:nvPr>
            <p:ph sz="quarter" idx="1"/>
          </p:nvPr>
        </p:nvSpPr>
        <p:spPr>
          <a:xfrm>
            <a:off x="1981200" y="1600201"/>
            <a:ext cx="7467600" cy="4873625"/>
          </a:xfrm>
        </p:spPr>
        <p:txBody>
          <a:bodyPr/>
          <a:lstStyle/>
          <a:p>
            <a:pPr eaLnBrk="1" hangingPunct="1"/>
            <a:r>
              <a:rPr lang="en-GB" altLang="en-US" smtClean="0"/>
              <a:t>Id</a:t>
            </a:r>
          </a:p>
          <a:p>
            <a:pPr eaLnBrk="1" hangingPunct="1"/>
            <a:r>
              <a:rPr lang="en-GB" altLang="en-US" smtClean="0"/>
              <a:t>The Ego</a:t>
            </a:r>
          </a:p>
          <a:p>
            <a:pPr eaLnBrk="1" hangingPunct="1"/>
            <a:r>
              <a:rPr lang="en-GB" altLang="en-US" smtClean="0"/>
              <a:t>The Superego</a:t>
            </a:r>
          </a:p>
          <a:p>
            <a:pPr eaLnBrk="1" hangingPunct="1"/>
            <a:endParaRPr lang="en-GB" altLang="en-US" smtClean="0"/>
          </a:p>
          <a:p>
            <a:pPr eaLnBrk="1" hangingPunct="1"/>
            <a:r>
              <a:rPr lang="en-GB" altLang="en-US" smtClean="0"/>
              <a:t>Defence Mechanisms. </a:t>
            </a:r>
          </a:p>
        </p:txBody>
      </p:sp>
    </p:spTree>
    <p:extLst>
      <p:ext uri="{BB962C8B-B14F-4D97-AF65-F5344CB8AC3E}">
        <p14:creationId xmlns:p14="http://schemas.microsoft.com/office/powerpoint/2010/main" val="37138073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Anna Freud: Defence Mechanisms</a:t>
            </a:r>
            <a:endParaRPr lang="en-GB" dirty="0"/>
          </a:p>
        </p:txBody>
      </p:sp>
      <p:sp>
        <p:nvSpPr>
          <p:cNvPr id="14339" name="Content Placeholder 2"/>
          <p:cNvSpPr>
            <a:spLocks noGrp="1"/>
          </p:cNvSpPr>
          <p:nvPr>
            <p:ph sz="quarter" idx="1"/>
          </p:nvPr>
        </p:nvSpPr>
        <p:spPr>
          <a:xfrm>
            <a:off x="1981200" y="1600201"/>
            <a:ext cx="7467600" cy="4873625"/>
          </a:xfrm>
        </p:spPr>
        <p:txBody>
          <a:bodyPr/>
          <a:lstStyle/>
          <a:p>
            <a:pPr eaLnBrk="1" hangingPunct="1"/>
            <a:r>
              <a:rPr lang="en-GB" altLang="en-US" smtClean="0"/>
              <a:t>Repression</a:t>
            </a:r>
          </a:p>
          <a:p>
            <a:pPr eaLnBrk="1" hangingPunct="1"/>
            <a:r>
              <a:rPr lang="en-GB" altLang="en-US" smtClean="0"/>
              <a:t>Denial </a:t>
            </a:r>
          </a:p>
          <a:p>
            <a:pPr eaLnBrk="1" hangingPunct="1"/>
            <a:r>
              <a:rPr lang="en-GB" altLang="en-US" smtClean="0"/>
              <a:t>Projection</a:t>
            </a:r>
          </a:p>
          <a:p>
            <a:pPr eaLnBrk="1" hangingPunct="1"/>
            <a:r>
              <a:rPr lang="en-GB" altLang="en-US" smtClean="0"/>
              <a:t>Displacement</a:t>
            </a:r>
          </a:p>
          <a:p>
            <a:pPr eaLnBrk="1" hangingPunct="1"/>
            <a:r>
              <a:rPr lang="en-GB" altLang="en-US" smtClean="0"/>
              <a:t>Reaction Formation</a:t>
            </a:r>
          </a:p>
          <a:p>
            <a:pPr eaLnBrk="1" hangingPunct="1"/>
            <a:r>
              <a:rPr lang="en-GB" altLang="en-US" smtClean="0"/>
              <a:t>Sublimation</a:t>
            </a:r>
          </a:p>
          <a:p>
            <a:pPr eaLnBrk="1" hangingPunct="1"/>
            <a:r>
              <a:rPr lang="en-GB" altLang="en-US" smtClean="0"/>
              <a:t>Regression</a:t>
            </a:r>
          </a:p>
        </p:txBody>
      </p:sp>
    </p:spTree>
    <p:extLst>
      <p:ext uri="{BB962C8B-B14F-4D97-AF65-F5344CB8AC3E}">
        <p14:creationId xmlns:p14="http://schemas.microsoft.com/office/powerpoint/2010/main" val="413376181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Therapeutic Techniques</a:t>
            </a:r>
            <a:endParaRPr lang="en-GB" dirty="0"/>
          </a:p>
        </p:txBody>
      </p:sp>
      <p:sp>
        <p:nvSpPr>
          <p:cNvPr id="15363" name="Content Placeholder 2"/>
          <p:cNvSpPr>
            <a:spLocks noGrp="1"/>
          </p:cNvSpPr>
          <p:nvPr>
            <p:ph sz="quarter" idx="1"/>
          </p:nvPr>
        </p:nvSpPr>
        <p:spPr>
          <a:xfrm>
            <a:off x="1981200" y="1600201"/>
            <a:ext cx="7467600" cy="4873625"/>
          </a:xfrm>
        </p:spPr>
        <p:txBody>
          <a:bodyPr/>
          <a:lstStyle/>
          <a:p>
            <a:pPr eaLnBrk="1" hangingPunct="1"/>
            <a:r>
              <a:rPr lang="en-GB" altLang="en-US" smtClean="0"/>
              <a:t>Use of Relationship between Counsellor and Client.</a:t>
            </a:r>
          </a:p>
          <a:p>
            <a:pPr lvl="2" eaLnBrk="1" hangingPunct="1"/>
            <a:r>
              <a:rPr lang="en-GB" altLang="en-US" smtClean="0"/>
              <a:t>Blank Screen</a:t>
            </a:r>
          </a:p>
          <a:p>
            <a:pPr lvl="2" eaLnBrk="1" hangingPunct="1"/>
            <a:r>
              <a:rPr lang="en-GB" altLang="en-US" smtClean="0"/>
              <a:t>Transference</a:t>
            </a:r>
          </a:p>
          <a:p>
            <a:pPr lvl="2" eaLnBrk="1" hangingPunct="1"/>
            <a:r>
              <a:rPr lang="en-GB" altLang="en-US" smtClean="0"/>
              <a:t>Countertransference</a:t>
            </a:r>
          </a:p>
          <a:p>
            <a:pPr eaLnBrk="1" hangingPunct="1"/>
            <a:endParaRPr lang="en-GB" altLang="en-US" smtClean="0"/>
          </a:p>
        </p:txBody>
      </p:sp>
    </p:spTree>
    <p:extLst>
      <p:ext uri="{BB962C8B-B14F-4D97-AF65-F5344CB8AC3E}">
        <p14:creationId xmlns:p14="http://schemas.microsoft.com/office/powerpoint/2010/main" val="208325835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Carl Jung: Analytic Psychology</a:t>
            </a:r>
            <a:endParaRPr lang="en-GB" dirty="0"/>
          </a:p>
        </p:txBody>
      </p:sp>
      <p:pic>
        <p:nvPicPr>
          <p:cNvPr id="16387" name="Content Placeholder 4" descr="Jung.jpg"/>
          <p:cNvPicPr>
            <a:picLocks noGrp="1" noChangeAspect="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279650" y="1916114"/>
            <a:ext cx="2952750" cy="4029075"/>
          </a:xfrm>
        </p:spPr>
      </p:pic>
      <p:sp>
        <p:nvSpPr>
          <p:cNvPr id="16388" name="Content Placeholder 3"/>
          <p:cNvSpPr>
            <a:spLocks noGrp="1"/>
          </p:cNvSpPr>
          <p:nvPr>
            <p:ph sz="quarter" idx="2"/>
          </p:nvPr>
        </p:nvSpPr>
        <p:spPr>
          <a:xfrm>
            <a:off x="5794375" y="1600200"/>
            <a:ext cx="3657600" cy="4572000"/>
          </a:xfrm>
        </p:spPr>
        <p:txBody>
          <a:bodyPr/>
          <a:lstStyle/>
          <a:p>
            <a:pPr eaLnBrk="1" hangingPunct="1"/>
            <a:r>
              <a:rPr lang="en-GB" altLang="en-US" smtClean="0"/>
              <a:t>Diverged from Freud on sexual motives in unconscious</a:t>
            </a:r>
          </a:p>
          <a:p>
            <a:pPr eaLnBrk="1" hangingPunct="1"/>
            <a:r>
              <a:rPr lang="en-GB" altLang="en-US" smtClean="0"/>
              <a:t>Collective Unconscious: archetypes</a:t>
            </a:r>
          </a:p>
          <a:p>
            <a:pPr eaLnBrk="1" hangingPunct="1"/>
            <a:r>
              <a:rPr lang="en-GB" altLang="en-US" smtClean="0"/>
              <a:t>Individuation</a:t>
            </a:r>
          </a:p>
          <a:p>
            <a:pPr eaLnBrk="1" hangingPunct="1"/>
            <a:r>
              <a:rPr lang="en-GB" altLang="en-US" smtClean="0"/>
              <a:t>Personality Differences</a:t>
            </a:r>
          </a:p>
        </p:txBody>
      </p:sp>
    </p:spTree>
    <p:extLst>
      <p:ext uri="{BB962C8B-B14F-4D97-AF65-F5344CB8AC3E}">
        <p14:creationId xmlns:p14="http://schemas.microsoft.com/office/powerpoint/2010/main" val="74984306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Object-Relations</a:t>
            </a:r>
            <a:endParaRPr lang="en-GB" dirty="0"/>
          </a:p>
        </p:txBody>
      </p:sp>
      <p:sp>
        <p:nvSpPr>
          <p:cNvPr id="17411" name="Content Placeholder 2"/>
          <p:cNvSpPr>
            <a:spLocks noGrp="1"/>
          </p:cNvSpPr>
          <p:nvPr>
            <p:ph sz="quarter" idx="1"/>
          </p:nvPr>
        </p:nvSpPr>
        <p:spPr>
          <a:xfrm>
            <a:off x="1981200" y="1600201"/>
            <a:ext cx="7467600" cy="4873625"/>
          </a:xfrm>
        </p:spPr>
        <p:txBody>
          <a:bodyPr/>
          <a:lstStyle/>
          <a:p>
            <a:pPr eaLnBrk="1" hangingPunct="1"/>
            <a:r>
              <a:rPr lang="en-GB" altLang="en-US" smtClean="0"/>
              <a:t>Direct observation of babies and young children</a:t>
            </a:r>
          </a:p>
          <a:p>
            <a:pPr eaLnBrk="1" hangingPunct="1"/>
            <a:r>
              <a:rPr lang="en-GB" altLang="en-US" smtClean="0"/>
              <a:t>Highly influential</a:t>
            </a:r>
          </a:p>
          <a:p>
            <a:pPr eaLnBrk="1" hangingPunct="1"/>
            <a:r>
              <a:rPr lang="en-GB" altLang="en-US" smtClean="0"/>
              <a:t>Melanie Klein the originator</a:t>
            </a:r>
          </a:p>
        </p:txBody>
      </p:sp>
    </p:spTree>
    <p:extLst>
      <p:ext uri="{BB962C8B-B14F-4D97-AF65-F5344CB8AC3E}">
        <p14:creationId xmlns:p14="http://schemas.microsoft.com/office/powerpoint/2010/main" val="225358029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Melanie Klein: Object Relations Theory</a:t>
            </a:r>
            <a:endParaRPr lang="en-GB" dirty="0"/>
          </a:p>
        </p:txBody>
      </p:sp>
      <p:pic>
        <p:nvPicPr>
          <p:cNvPr id="18435" name="Content Placeholder 4" descr="Melanie Klein.jpg"/>
          <p:cNvPicPr>
            <a:picLocks noGrp="1" noChangeAspect="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2208214" y="1844676"/>
            <a:ext cx="3095625" cy="4060825"/>
          </a:xfrm>
        </p:spPr>
      </p:pic>
      <p:sp>
        <p:nvSpPr>
          <p:cNvPr id="18436" name="Content Placeholder 3"/>
          <p:cNvSpPr>
            <a:spLocks noGrp="1"/>
          </p:cNvSpPr>
          <p:nvPr>
            <p:ph sz="quarter" idx="2"/>
          </p:nvPr>
        </p:nvSpPr>
        <p:spPr>
          <a:xfrm>
            <a:off x="5794375" y="1600200"/>
            <a:ext cx="3657600" cy="4572000"/>
          </a:xfrm>
        </p:spPr>
        <p:txBody>
          <a:bodyPr/>
          <a:lstStyle/>
          <a:p>
            <a:pPr eaLnBrk="1" hangingPunct="1"/>
            <a:r>
              <a:rPr lang="en-GB" altLang="en-US" smtClean="0"/>
              <a:t>Relationship between Mother and Child in first months of life.</a:t>
            </a:r>
          </a:p>
          <a:p>
            <a:pPr eaLnBrk="1" hangingPunct="1"/>
            <a:r>
              <a:rPr lang="en-GB" altLang="en-US" smtClean="0"/>
              <a:t>The relationship that the child experienced with a human ‘object’ set the relationships for future life.</a:t>
            </a:r>
          </a:p>
          <a:p>
            <a:pPr eaLnBrk="1" hangingPunct="1"/>
            <a:r>
              <a:rPr lang="en-GB" altLang="en-US" smtClean="0"/>
              <a:t>Splitting</a:t>
            </a:r>
          </a:p>
        </p:txBody>
      </p:sp>
    </p:spTree>
    <p:extLst>
      <p:ext uri="{BB962C8B-B14F-4D97-AF65-F5344CB8AC3E}">
        <p14:creationId xmlns:p14="http://schemas.microsoft.com/office/powerpoint/2010/main" val="9619542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Research Evidence</a:t>
            </a:r>
            <a:endParaRPr lang="en-GB" dirty="0"/>
          </a:p>
        </p:txBody>
      </p:sp>
      <p:sp>
        <p:nvSpPr>
          <p:cNvPr id="19459" name="Content Placeholder 2"/>
          <p:cNvSpPr>
            <a:spLocks noGrp="1"/>
          </p:cNvSpPr>
          <p:nvPr>
            <p:ph sz="quarter" idx="1"/>
          </p:nvPr>
        </p:nvSpPr>
        <p:spPr>
          <a:xfrm>
            <a:off x="1981200" y="1600201"/>
            <a:ext cx="7467600" cy="4873625"/>
          </a:xfrm>
        </p:spPr>
        <p:txBody>
          <a:bodyPr/>
          <a:lstStyle/>
          <a:p>
            <a:pPr eaLnBrk="1" hangingPunct="1"/>
            <a:r>
              <a:rPr lang="en-GB" altLang="en-US" smtClean="0"/>
              <a:t>Psychotherapy is not easily quantifiable. </a:t>
            </a:r>
          </a:p>
          <a:p>
            <a:pPr eaLnBrk="1" hangingPunct="1"/>
            <a:r>
              <a:rPr lang="en-GB" altLang="en-US" smtClean="0"/>
              <a:t>Researchers are looking for ways in which they can conduct research that will do justice to the therapy.</a:t>
            </a:r>
          </a:p>
        </p:txBody>
      </p:sp>
    </p:spTree>
    <p:extLst>
      <p:ext uri="{BB962C8B-B14F-4D97-AF65-F5344CB8AC3E}">
        <p14:creationId xmlns:p14="http://schemas.microsoft.com/office/powerpoint/2010/main" val="239501386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a:t>
            </a:r>
            <a:endParaRPr lang="en-GB" dirty="0"/>
          </a:p>
        </p:txBody>
      </p:sp>
      <p:sp>
        <p:nvSpPr>
          <p:cNvPr id="3" name="Content Placeholder 2"/>
          <p:cNvSpPr>
            <a:spLocks noGrp="1"/>
          </p:cNvSpPr>
          <p:nvPr>
            <p:ph idx="1"/>
          </p:nvPr>
        </p:nvSpPr>
        <p:spPr/>
        <p:txBody>
          <a:bodyPr/>
          <a:lstStyle/>
          <a:p>
            <a:r>
              <a:rPr lang="en-GB" dirty="0" smtClean="0"/>
              <a:t>Learning from today</a:t>
            </a:r>
          </a:p>
          <a:p>
            <a:r>
              <a:rPr lang="en-GB" dirty="0" smtClean="0"/>
              <a:t>What do you need to know about your </a:t>
            </a:r>
            <a:r>
              <a:rPr lang="en-GB" smtClean="0"/>
              <a:t>upcoming assignments?</a:t>
            </a:r>
            <a:endParaRPr lang="en-GB" dirty="0" smtClean="0"/>
          </a:p>
          <a:p>
            <a:r>
              <a:rPr lang="en-GB" dirty="0" smtClean="0"/>
              <a:t>Anything else.</a:t>
            </a:r>
          </a:p>
        </p:txBody>
      </p:sp>
    </p:spTree>
    <p:extLst>
      <p:ext uri="{BB962C8B-B14F-4D97-AF65-F5344CB8AC3E}">
        <p14:creationId xmlns:p14="http://schemas.microsoft.com/office/powerpoint/2010/main" val="2764556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506</TotalTime>
  <Words>1619</Words>
  <Application>Microsoft Office PowerPoint</Application>
  <PresentationFormat>Widescreen</PresentationFormat>
  <Paragraphs>173</Paragraphs>
  <Slides>34</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Calibri</vt:lpstr>
      <vt:lpstr>Garamond</vt:lpstr>
      <vt:lpstr>Lucida Calligraphy</vt:lpstr>
      <vt:lpstr>Wingdings</vt:lpstr>
      <vt:lpstr>Wingdings 2</vt:lpstr>
      <vt:lpstr>Savon</vt:lpstr>
      <vt:lpstr>The birth of psychoanalysis</vt:lpstr>
      <vt:lpstr>Aims</vt:lpstr>
      <vt:lpstr>Before we start..</vt:lpstr>
      <vt:lpstr>Introduction</vt:lpstr>
      <vt:lpstr>What do we know about Charcot?</vt:lpstr>
      <vt:lpstr>Charcot’s understanding of epilepsy</vt:lpstr>
      <vt:lpstr>Le Log____</vt:lpstr>
      <vt:lpstr>Hypnosis and Charcot’s demonstrations</vt:lpstr>
      <vt:lpstr>Demonstrations</vt:lpstr>
      <vt:lpstr>Criticisms of the Demonstrations</vt:lpstr>
      <vt:lpstr>Charcot’s four stages of hysteria</vt:lpstr>
      <vt:lpstr>PowerPoint Presentation</vt:lpstr>
      <vt:lpstr>PowerPoint Presentation</vt:lpstr>
      <vt:lpstr>PowerPoint Presentation</vt:lpstr>
      <vt:lpstr>Iconographies</vt:lpstr>
      <vt:lpstr>Question</vt:lpstr>
      <vt:lpstr>Charcot’s work</vt:lpstr>
      <vt:lpstr>Sigmund Freud</vt:lpstr>
      <vt:lpstr>Sigmund Freud</vt:lpstr>
      <vt:lpstr>Sigmund Freud and Josef Breuer</vt:lpstr>
      <vt:lpstr>Hysteria and the talking cure.</vt:lpstr>
      <vt:lpstr>Freud, Breuer and Hysteria</vt:lpstr>
      <vt:lpstr>Freud’s theories</vt:lpstr>
      <vt:lpstr>History of Psychodynamic Counselling</vt:lpstr>
      <vt:lpstr>Freud: Psychosexual Theory</vt:lpstr>
      <vt:lpstr>Erik Eriksson: Psychosocial Theory</vt:lpstr>
      <vt:lpstr>Unconscious</vt:lpstr>
      <vt:lpstr>Anna Freud: Defence Mechanisms</vt:lpstr>
      <vt:lpstr>Therapeutic Techniques</vt:lpstr>
      <vt:lpstr>Carl Jung: Analytic Psychology</vt:lpstr>
      <vt:lpstr>Object-Relations</vt:lpstr>
      <vt:lpstr>Melanie Klein: Object Relations Theory</vt:lpstr>
      <vt:lpstr>Research Evidence</vt:lpstr>
      <vt:lpstr>Finally…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birth of psychoanalysis</dc:title>
  <dc:creator>Catherine Slade</dc:creator>
  <cp:lastModifiedBy>Catherine Slade</cp:lastModifiedBy>
  <cp:revision>9</cp:revision>
  <dcterms:created xsi:type="dcterms:W3CDTF">2017-03-20T12:10:42Z</dcterms:created>
  <dcterms:modified xsi:type="dcterms:W3CDTF">2020-11-22T10:22:27Z</dcterms:modified>
</cp:coreProperties>
</file>