
<file path=[Content_Types].xml><?xml version="1.0" encoding="utf-8"?>
<Types xmlns="http://schemas.openxmlformats.org/package/2006/content-types">
  <Default Extension="jpeg" ContentType="image/jpeg"/>
  <Default Extension="jpg" ContentType="image/jpeg"/>
  <Default Extension="jpg&amp;ehk=XOP7OHNXmNytAwbmLWEuvg&amp;r=0&amp;pid=OfficeInsert"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304" r:id="rId6"/>
    <p:sldId id="329" r:id="rId7"/>
    <p:sldId id="308" r:id="rId8"/>
    <p:sldId id="332" r:id="rId9"/>
    <p:sldId id="333" r:id="rId10"/>
    <p:sldId id="334" r:id="rId11"/>
    <p:sldId id="404" r:id="rId12"/>
    <p:sldId id="339" r:id="rId13"/>
    <p:sldId id="340" r:id="rId14"/>
    <p:sldId id="335" r:id="rId15"/>
    <p:sldId id="319" r:id="rId16"/>
    <p:sldId id="379" r:id="rId17"/>
    <p:sldId id="380" r:id="rId18"/>
    <p:sldId id="381" r:id="rId19"/>
    <p:sldId id="382" r:id="rId20"/>
    <p:sldId id="383" r:id="rId21"/>
    <p:sldId id="384" r:id="rId22"/>
    <p:sldId id="385" r:id="rId23"/>
    <p:sldId id="386" r:id="rId24"/>
    <p:sldId id="387" r:id="rId25"/>
    <p:sldId id="388" r:id="rId26"/>
    <p:sldId id="389" r:id="rId27"/>
    <p:sldId id="390" r:id="rId28"/>
    <p:sldId id="391" r:id="rId29"/>
    <p:sldId id="392" r:id="rId30"/>
    <p:sldId id="393" r:id="rId31"/>
    <p:sldId id="394" r:id="rId32"/>
    <p:sldId id="397" r:id="rId33"/>
    <p:sldId id="395" r:id="rId34"/>
    <p:sldId id="39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81" autoAdjust="0"/>
  </p:normalViewPr>
  <p:slideViewPr>
    <p:cSldViewPr>
      <p:cViewPr varScale="1">
        <p:scale>
          <a:sx n="90" d="100"/>
          <a:sy n="90" d="100"/>
        </p:scale>
        <p:origin x="22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97829C-5D14-4413-898D-A7AFD91AFDA7}"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dgm:spPr/>
      <dgm:t>
        <a:bodyPr/>
        <a:lstStyle/>
        <a:p>
          <a:r>
            <a:rPr lang="en-US" dirty="0"/>
            <a:t>Reputation</a:t>
          </a:r>
        </a:p>
        <a:p>
          <a:r>
            <a:rPr lang="en-US" dirty="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dgm:spPr/>
      <dgm:t>
        <a:bodyPr/>
        <a:lstStyle/>
        <a:p>
          <a:r>
            <a:rPr lang="en-US" dirty="0"/>
            <a:t>Networks</a:t>
          </a:r>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dgm:spPr/>
      <dgm:t>
        <a:bodyPr/>
        <a:lstStyle/>
        <a:p>
          <a:r>
            <a:rPr lang="en-US" dirty="0"/>
            <a:t>Profile</a:t>
          </a:r>
        </a:p>
        <a:p>
          <a:r>
            <a:rPr lang="en-US" dirty="0"/>
            <a:t>Presence (web/ social media)</a:t>
          </a:r>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dgm:spPr/>
      <dgm:t>
        <a:bodyPr/>
        <a:lstStyle/>
        <a:p>
          <a:r>
            <a:rPr lang="en-US" dirty="0"/>
            <a:t>Authentic</a:t>
          </a:r>
        </a:p>
        <a:p>
          <a:r>
            <a:rPr lang="en-US" dirty="0"/>
            <a:t>Your unique selling point</a:t>
          </a:r>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custLinFactNeighborX="-498" custLinFactNeighborY="15189"/>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custLinFactNeighborX="-498" custLinFactNeighborY="32658">
        <dgm:presLayoutVars>
          <dgm:bulletEnabled val="1"/>
        </dgm:presLayoutVars>
      </dgm:prSet>
      <dgm:spPr/>
    </dgm:pt>
    <dgm:pt modelId="{5E0202F8-3DCA-4CC1-B4BD-FA667DE6FD42}" type="pres">
      <dgm:prSet presAssocID="{FEB95614-CC46-428B-8A1E-971A0D5AAEE1}" presName="sibTrans" presStyleLbl="sibTrans2D1" presStyleIdx="0" presStyleCnt="0"/>
      <dgm:spPr/>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2378" custLinFactNeighborY="20309"/>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custLinFactNeighborX="5906" custLinFactNeighborY="32658">
        <dgm:presLayoutVars>
          <dgm:bulletEnabled val="1"/>
        </dgm:presLayoutVars>
      </dgm:prSet>
      <dgm:spPr/>
    </dgm:pt>
    <dgm:pt modelId="{43D91C05-0B2D-472F-98BE-2D911BF7F633}" type="pres">
      <dgm:prSet presAssocID="{8059D313-2046-4EBB-B055-5C24EF2884E0}" presName="sibTrans" presStyleLbl="sibTrans2D1" presStyleIdx="0" presStyleCnt="0"/>
      <dgm:spPr/>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custLinFactNeighborX="1728" custLinFactNeighborY="20309"/>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custLinFactNeighborX="5255" custLinFactNeighborY="32658">
        <dgm:presLayoutVars>
          <dgm:bulletEnabled val="1"/>
        </dgm:presLayoutVars>
      </dgm:prSet>
      <dgm:spPr/>
    </dgm:pt>
    <dgm:pt modelId="{700F31DB-4BCF-4B4F-8879-51F3D0F8BF34}" type="pres">
      <dgm:prSet presAssocID="{2D0CAB3D-0358-4BE0-AEAB-47B466C44B9A}" presName="sibTrans" presStyleLbl="sibTrans2D1" presStyleIdx="0" presStyleCnt="0"/>
      <dgm:spPr/>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custLinFactNeighborX="2378" custLinFactNeighborY="-14937"/>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custLinFactNeighborX="-1149" custLinFactNeighborY="-13782">
        <dgm:presLayoutVars>
          <dgm:bulletEnabled val="1"/>
        </dgm:presLayoutVars>
      </dgm:prSet>
      <dgm:spPr/>
    </dgm:pt>
  </dgm:ptLst>
  <dgm:cxnLst>
    <dgm:cxn modelId="{ABFA6A36-4437-4615-B006-46FB4D93BE2A}" srcId="{5097829C-5D14-4413-898D-A7AFD91AFDA7}" destId="{1ACDDEF2-9585-47B9-8808-AA3B64C1D1DF}" srcOrd="3" destOrd="0" parTransId="{F81DDFFF-43EC-4004-B007-DAD6BE8C7FFC}" sibTransId="{ACDE7280-AFF4-417E-A223-61AF58003960}"/>
    <dgm:cxn modelId="{2FD39138-0827-4FD7-A5E1-451E7E209C78}" type="presOf" srcId="{2D0CAB3D-0358-4BE0-AEAB-47B466C44B9A}" destId="{700F31DB-4BCF-4B4F-8879-51F3D0F8BF34}" srcOrd="0" destOrd="0" presId="urn:microsoft.com/office/officeart/2005/8/layout/pList1#1"/>
    <dgm:cxn modelId="{C4372F62-C777-4D9D-BC6A-6EC124BB5F58}" srcId="{5097829C-5D14-4413-898D-A7AFD91AFDA7}" destId="{A48731B6-C8CE-4140-99F1-2E5B843B6269}" srcOrd="1" destOrd="0" parTransId="{BAD4BED2-AD36-48FA-967B-A668117838FA}" sibTransId="{8059D313-2046-4EBB-B055-5C24EF2884E0}"/>
    <dgm:cxn modelId="{51809396-3125-41C6-A4CD-BA192090D2ED}" type="presOf" srcId="{8059D313-2046-4EBB-B055-5C24EF2884E0}" destId="{43D91C05-0B2D-472F-98BE-2D911BF7F633}" srcOrd="0" destOrd="0" presId="urn:microsoft.com/office/officeart/2005/8/layout/pList1#1"/>
    <dgm:cxn modelId="{029F5FA5-0013-4A4F-9E4F-4AFFB149E99D}" srcId="{5097829C-5D14-4413-898D-A7AFD91AFDA7}" destId="{16906B51-49BD-4AD2-8096-4FE3FC8B0155}" srcOrd="2" destOrd="0" parTransId="{650C967B-AF2F-4262-B597-DE150D85CC54}" sibTransId="{2D0CAB3D-0358-4BE0-AEAB-47B466C44B9A}"/>
    <dgm:cxn modelId="{4F8FA9A8-8577-40BC-9677-292D0EC02A1B}" srcId="{5097829C-5D14-4413-898D-A7AFD91AFDA7}" destId="{30D4EB57-6F55-4285-A478-AD20EAEB6445}" srcOrd="0" destOrd="0" parTransId="{F6F7D5C3-29C7-4948-BE48-F62904DB77B1}" sibTransId="{FEB95614-CC46-428B-8A1E-971A0D5AAEE1}"/>
    <dgm:cxn modelId="{2198AFA9-7AC6-4BFC-9BC9-D9CC3AF7E0FE}" type="presOf" srcId="{1ACDDEF2-9585-47B9-8808-AA3B64C1D1DF}" destId="{ADC3DD96-1FFA-482C-AF91-60EFC8485420}" srcOrd="0" destOrd="0" presId="urn:microsoft.com/office/officeart/2005/8/layout/pList1#1"/>
    <dgm:cxn modelId="{AF11C5BA-8BE1-44E6-80FA-DD466BADAEA3}" type="presOf" srcId="{16906B51-49BD-4AD2-8096-4FE3FC8B0155}" destId="{9BB85E98-5BDD-4C90-BEB3-5EF46AB57A29}" srcOrd="0" destOrd="0" presId="urn:microsoft.com/office/officeart/2005/8/layout/pList1#1"/>
    <dgm:cxn modelId="{745859C7-5D90-4074-82C5-D74031566863}" type="presOf" srcId="{30D4EB57-6F55-4285-A478-AD20EAEB6445}" destId="{77F4D49A-955C-4397-8A40-05FCA9F1B57B}" srcOrd="0" destOrd="0" presId="urn:microsoft.com/office/officeart/2005/8/layout/pList1#1"/>
    <dgm:cxn modelId="{FD57B8DD-52A1-4AD5-A08C-274BE2F16342}" type="presOf" srcId="{5097829C-5D14-4413-898D-A7AFD91AFDA7}" destId="{DFDC45C6-AB7C-4FCE-99A0-83DA6E6A855D}" srcOrd="0" destOrd="0" presId="urn:microsoft.com/office/officeart/2005/8/layout/pList1#1"/>
    <dgm:cxn modelId="{A16CDFDD-1451-47C3-AE46-EA8FC0B63BC3}" type="presOf" srcId="{A48731B6-C8CE-4140-99F1-2E5B843B6269}" destId="{ECBB999B-61F1-4202-B772-9464F6120437}" srcOrd="0" destOrd="0" presId="urn:microsoft.com/office/officeart/2005/8/layout/pList1#1"/>
    <dgm:cxn modelId="{A77115E2-2173-4E83-95A2-A06AD1473E6F}" type="presOf" srcId="{FEB95614-CC46-428B-8A1E-971A0D5AAEE1}" destId="{5E0202F8-3DCA-4CC1-B4BD-FA667DE6FD42}" srcOrd="0" destOrd="0" presId="urn:microsoft.com/office/officeart/2005/8/layout/pList1#1"/>
    <dgm:cxn modelId="{68DA1D2A-10A4-4BC0-A875-B59CB0CC1654}" type="presParOf" srcId="{DFDC45C6-AB7C-4FCE-99A0-83DA6E6A855D}" destId="{9E862574-94CA-4EB4-9F26-DD5325636919}" srcOrd="0" destOrd="0" presId="urn:microsoft.com/office/officeart/2005/8/layout/pList1#1"/>
    <dgm:cxn modelId="{6D5D2DC7-F445-4C05-A9AA-FB871BFEE72C}" type="presParOf" srcId="{9E862574-94CA-4EB4-9F26-DD5325636919}" destId="{1D9B94A1-469D-4648-A288-AC215C6D4705}" srcOrd="0" destOrd="0" presId="urn:microsoft.com/office/officeart/2005/8/layout/pList1#1"/>
    <dgm:cxn modelId="{4764A5E2-2CCE-474B-944B-606AC9D5AD04}" type="presParOf" srcId="{9E862574-94CA-4EB4-9F26-DD5325636919}" destId="{77F4D49A-955C-4397-8A40-05FCA9F1B57B}" srcOrd="1" destOrd="0" presId="urn:microsoft.com/office/officeart/2005/8/layout/pList1#1"/>
    <dgm:cxn modelId="{DC074E6C-2CFA-49EA-B46D-13E41575D051}" type="presParOf" srcId="{DFDC45C6-AB7C-4FCE-99A0-83DA6E6A855D}" destId="{5E0202F8-3DCA-4CC1-B4BD-FA667DE6FD42}" srcOrd="1" destOrd="0" presId="urn:microsoft.com/office/officeart/2005/8/layout/pList1#1"/>
    <dgm:cxn modelId="{3C50E325-A66B-41D4-9671-FD7753CD23C2}" type="presParOf" srcId="{DFDC45C6-AB7C-4FCE-99A0-83DA6E6A855D}" destId="{6D8FE58D-3732-404F-981D-70963B460977}" srcOrd="2" destOrd="0" presId="urn:microsoft.com/office/officeart/2005/8/layout/pList1#1"/>
    <dgm:cxn modelId="{96881945-E698-4B3E-B19B-4EE029E82150}" type="presParOf" srcId="{6D8FE58D-3732-404F-981D-70963B460977}" destId="{75BD0C93-6A7B-4516-886F-99BAF27543EE}" srcOrd="0" destOrd="0" presId="urn:microsoft.com/office/officeart/2005/8/layout/pList1#1"/>
    <dgm:cxn modelId="{0BC1F141-7510-4394-81E4-F9D57EEA7040}" type="presParOf" srcId="{6D8FE58D-3732-404F-981D-70963B460977}" destId="{ECBB999B-61F1-4202-B772-9464F6120437}" srcOrd="1" destOrd="0" presId="urn:microsoft.com/office/officeart/2005/8/layout/pList1#1"/>
    <dgm:cxn modelId="{268909C5-324A-4A71-9FDE-BE4FDE227739}" type="presParOf" srcId="{DFDC45C6-AB7C-4FCE-99A0-83DA6E6A855D}" destId="{43D91C05-0B2D-472F-98BE-2D911BF7F633}" srcOrd="3" destOrd="0" presId="urn:microsoft.com/office/officeart/2005/8/layout/pList1#1"/>
    <dgm:cxn modelId="{5C8EFBC2-DB4D-48E4-A07F-9270543EB52D}" type="presParOf" srcId="{DFDC45C6-AB7C-4FCE-99A0-83DA6E6A855D}" destId="{B9FE88B6-AD8F-47FC-A9C0-317B75F0BD2D}" srcOrd="4" destOrd="0" presId="urn:microsoft.com/office/officeart/2005/8/layout/pList1#1"/>
    <dgm:cxn modelId="{C9CEAE1C-8801-4181-A608-FD43F12F5E73}" type="presParOf" srcId="{B9FE88B6-AD8F-47FC-A9C0-317B75F0BD2D}" destId="{F54B920F-F045-4C78-A2C3-A7E57C1AFACD}" srcOrd="0" destOrd="0" presId="urn:microsoft.com/office/officeart/2005/8/layout/pList1#1"/>
    <dgm:cxn modelId="{120AA35A-98C4-4F44-AEBF-AE395F386EFB}" type="presParOf" srcId="{B9FE88B6-AD8F-47FC-A9C0-317B75F0BD2D}" destId="{9BB85E98-5BDD-4C90-BEB3-5EF46AB57A29}" srcOrd="1" destOrd="0" presId="urn:microsoft.com/office/officeart/2005/8/layout/pList1#1"/>
    <dgm:cxn modelId="{7E503E8B-BFBB-44F2-AC4B-AD0329E477C3}" type="presParOf" srcId="{DFDC45C6-AB7C-4FCE-99A0-83DA6E6A855D}" destId="{700F31DB-4BCF-4B4F-8879-51F3D0F8BF34}" srcOrd="5" destOrd="0" presId="urn:microsoft.com/office/officeart/2005/8/layout/pList1#1"/>
    <dgm:cxn modelId="{09ED0BF2-626D-46CC-AE85-9A5278E92847}" type="presParOf" srcId="{DFDC45C6-AB7C-4FCE-99A0-83DA6E6A855D}" destId="{25F84761-3B6D-4698-82B9-28CEA9CFC1EB}" srcOrd="6" destOrd="0" presId="urn:microsoft.com/office/officeart/2005/8/layout/pList1#1"/>
    <dgm:cxn modelId="{F14105B6-A610-4513-A4E8-B6D9F3838748}" type="presParOf" srcId="{25F84761-3B6D-4698-82B9-28CEA9CFC1EB}" destId="{F0D76F73-9166-4234-AAC0-54BD58EB09D8}" srcOrd="0" destOrd="0" presId="urn:microsoft.com/office/officeart/2005/8/layout/pList1#1"/>
    <dgm:cxn modelId="{FC2A1EA9-701C-4B77-AFA4-55E9D93FE982}" type="presParOf" srcId="{25F84761-3B6D-4698-82B9-28CEA9CFC1EB}" destId="{ADC3DD96-1FFA-482C-AF91-60EFC8485420}"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785827" y="214311"/>
          <a:ext cx="2025155" cy="139533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78582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Reputation</a:t>
          </a:r>
        </a:p>
        <a:p>
          <a:pPr marL="0" lvl="0" indent="0" algn="ctr" defTabSz="533400">
            <a:lnSpc>
              <a:spcPct val="90000"/>
            </a:lnSpc>
            <a:spcBef>
              <a:spcPct val="0"/>
            </a:spcBef>
            <a:spcAft>
              <a:spcPct val="35000"/>
            </a:spcAft>
            <a:buNone/>
          </a:pPr>
          <a:r>
            <a:rPr lang="en-US" sz="1200" kern="1200" dirty="0"/>
            <a:t>(values/ principles)</a:t>
          </a:r>
        </a:p>
      </dsp:txBody>
      <dsp:txXfrm>
        <a:off x="785827" y="1643076"/>
        <a:ext cx="2025155" cy="751332"/>
      </dsp:txXfrm>
    </dsp:sp>
    <dsp:sp modelId="{75BD0C93-6A7B-4516-886F-99BAF27543EE}">
      <dsp:nvSpPr>
        <dsp:cNvPr id="0" name=""/>
        <dsp:cNvSpPr/>
      </dsp:nvSpPr>
      <dsp:spPr>
        <a:xfrm>
          <a:off x="3071827" y="285752"/>
          <a:ext cx="2025155" cy="1395332"/>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3143274"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Networks</a:t>
          </a:r>
        </a:p>
      </dsp:txBody>
      <dsp:txXfrm>
        <a:off x="3143274" y="1643076"/>
        <a:ext cx="2025155" cy="751332"/>
      </dsp:txXfrm>
    </dsp:sp>
    <dsp:sp modelId="{F54B920F-F045-4C78-A2C3-A7E57C1AFACD}">
      <dsp:nvSpPr>
        <dsp:cNvPr id="0" name=""/>
        <dsp:cNvSpPr/>
      </dsp:nvSpPr>
      <dsp:spPr>
        <a:xfrm>
          <a:off x="5286420" y="285752"/>
          <a:ext cx="2025155" cy="139533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535784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Profile</a:t>
          </a:r>
        </a:p>
        <a:p>
          <a:pPr marL="0" lvl="0" indent="0" algn="ctr" defTabSz="533400">
            <a:lnSpc>
              <a:spcPct val="90000"/>
            </a:lnSpc>
            <a:spcBef>
              <a:spcPct val="0"/>
            </a:spcBef>
            <a:spcAft>
              <a:spcPct val="35000"/>
            </a:spcAft>
            <a:buNone/>
          </a:pPr>
          <a:r>
            <a:rPr lang="en-US" sz="1200" kern="1200" dirty="0"/>
            <a:t>Presence (web/ social media)</a:t>
          </a:r>
        </a:p>
      </dsp:txBody>
      <dsp:txXfrm>
        <a:off x="5357847" y="1643076"/>
        <a:ext cx="2025155" cy="751332"/>
      </dsp:txXfrm>
    </dsp:sp>
    <dsp:sp modelId="{F0D76F73-9166-4234-AAC0-54BD58EB09D8}">
      <dsp:nvSpPr>
        <dsp:cNvPr id="0" name=""/>
        <dsp:cNvSpPr/>
      </dsp:nvSpPr>
      <dsp:spPr>
        <a:xfrm>
          <a:off x="3071827" y="2143133"/>
          <a:ext cx="2025155" cy="1395332"/>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3000400" y="3643338"/>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Authentic</a:t>
          </a:r>
        </a:p>
        <a:p>
          <a:pPr marL="0" lvl="0" indent="0" algn="ctr" defTabSz="533400">
            <a:lnSpc>
              <a:spcPct val="90000"/>
            </a:lnSpc>
            <a:spcBef>
              <a:spcPct val="0"/>
            </a:spcBef>
            <a:spcAft>
              <a:spcPct val="35000"/>
            </a:spcAft>
            <a:buNone/>
          </a:pPr>
          <a:r>
            <a:rPr lang="en-US" sz="1200" kern="1200" dirty="0"/>
            <a:t>Your unique selling point</a:t>
          </a:r>
        </a:p>
      </dsp:txBody>
      <dsp:txXfrm>
        <a:off x="3000400" y="3643338"/>
        <a:ext cx="2025155" cy="7513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320563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21062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Lead a discussion to pull out the key points – Values, Character, Competence, Personal Brand, Reputation.  Talk about why these are important – does everyone </a:t>
            </a:r>
            <a:r>
              <a:rPr lang="en-GB" altLang="en-US" b="1" i="1"/>
              <a:t>agree </a:t>
            </a:r>
            <a:r>
              <a:rPr lang="en-GB" altLang="en-US"/>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C2D5B7-1D74-4D92-9B6A-43703B554654}" type="slidenum">
              <a:rPr lang="en-GB" altLang="en-US" smtClean="0">
                <a:solidFill>
                  <a:srgbClr val="000000"/>
                </a:solidFill>
                <a:latin typeface="Calibri" panose="020F0502020204030204" pitchFamily="34" charset="0"/>
              </a:rPr>
              <a:pPr/>
              <a:t>5</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730574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Your character – (values principles, your core)</a:t>
            </a:r>
          </a:p>
          <a:p>
            <a:pPr eaLnBrk="1" hangingPunct="1">
              <a:spcBef>
                <a:spcPct val="0"/>
              </a:spcBef>
            </a:pPr>
            <a:r>
              <a:rPr lang="en-GB" altLang="en-US"/>
              <a:t>Your competences – Experience, Unique to you, talents, expertise, knowledge your inner being</a:t>
            </a:r>
          </a:p>
          <a:p>
            <a:pPr eaLnBrk="1" hangingPunct="1">
              <a:spcBef>
                <a:spcPct val="0"/>
              </a:spcBef>
            </a:pPr>
            <a:r>
              <a:rPr lang="en-GB" altLang="en-US"/>
              <a:t>Personnel brand – way you appear, talk, walk, dress, websites, present</a:t>
            </a:r>
          </a:p>
          <a:p>
            <a:pPr eaLnBrk="1" hangingPunct="1">
              <a:spcBef>
                <a:spcPct val="0"/>
              </a:spcBef>
            </a:pPr>
            <a:r>
              <a:rPr lang="en-GB" altLang="en-US"/>
              <a:t>All about results in what people think of you </a:t>
            </a:r>
          </a:p>
          <a:p>
            <a:pPr eaLnBrk="1" hangingPunct="1">
              <a:spcBef>
                <a:spcPct val="0"/>
              </a:spcBef>
            </a:pPr>
            <a:endParaRPr lang="en-GB" altLang="en-US"/>
          </a:p>
          <a:p>
            <a:pPr eaLnBrk="1" hangingPunct="1">
              <a:spcBef>
                <a:spcPct val="0"/>
              </a:spcBef>
            </a:pPr>
            <a:r>
              <a:rPr lang="en-GB" altLang="en-US"/>
              <a:t>What we do most of – formally and informally  (mostly done over meal times)</a:t>
            </a:r>
          </a:p>
          <a:p>
            <a:pPr eaLnBrk="1" hangingPunct="1">
              <a:spcBef>
                <a:spcPct val="0"/>
              </a:spcBef>
            </a:pPr>
            <a:endParaRPr lang="en-GB" altLang="en-US"/>
          </a:p>
          <a:p>
            <a:pPr eaLnBrk="1" hangingPunct="1">
              <a:spcBef>
                <a:spcPct val="0"/>
              </a:spcBef>
            </a:pPr>
            <a:r>
              <a:rPr lang="en-GB" altLang="en-US"/>
              <a:t>Speaking/ writing (blogs, books, presentations, sharing ideas)</a:t>
            </a:r>
          </a:p>
          <a:p>
            <a:pPr eaLnBrk="1" hangingPunct="1">
              <a:spcBef>
                <a:spcPct val="0"/>
              </a:spcBef>
            </a:pPr>
            <a:endParaRPr lang="en-GB" altLang="en-US"/>
          </a:p>
          <a:p>
            <a:pPr eaLnBrk="1" hangingPunct="1">
              <a:spcBef>
                <a:spcPct val="0"/>
              </a:spcBef>
            </a:pPr>
            <a:r>
              <a:rPr lang="en-GB" altLang="en-US"/>
              <a:t>How unique we make ourselves stand out</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62ABD7-9769-4108-B895-18EBCDDFCA23}"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2998526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D9F87-8757-4C9A-BA37-46053B8333E5}"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extLst>
      <p:ext uri="{BB962C8B-B14F-4D97-AF65-F5344CB8AC3E}">
        <p14:creationId xmlns:p14="http://schemas.microsoft.com/office/powerpoint/2010/main" val="4257174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is important research.  It is also a sense check of how much you want the job!  If you really want it, you will do this research ‘willingly’ – it is about building your career!</a:t>
            </a:r>
          </a:p>
          <a:p>
            <a:pPr eaLnBrk="1" hangingPunct="1">
              <a:spcBef>
                <a:spcPct val="0"/>
              </a:spcBef>
            </a:pPr>
            <a:r>
              <a:rPr lang="en-GB" altLang="en-US"/>
              <a:t>Look through their publications</a:t>
            </a:r>
          </a:p>
          <a:p>
            <a:pPr eaLnBrk="1" hangingPunct="1">
              <a:spcBef>
                <a:spcPct val="0"/>
              </a:spcBef>
            </a:pPr>
            <a:r>
              <a:rPr lang="en-GB" altLang="en-US"/>
              <a:t>Websites</a:t>
            </a:r>
          </a:p>
          <a:p>
            <a:pPr eaLnBrk="1" hangingPunct="1">
              <a:spcBef>
                <a:spcPct val="0"/>
              </a:spcBef>
            </a:pPr>
            <a:r>
              <a:rPr lang="en-GB" altLang="en-US"/>
              <a:t>Speak to organistions at jobs fair</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2C175F-F573-40D1-9F54-E10B78DFE39A}" type="slidenum">
              <a:rPr lang="en-GB" altLang="en-US" smtClean="0">
                <a:solidFill>
                  <a:srgbClr val="000000"/>
                </a:solidFill>
                <a:latin typeface="Calibri" panose="020F0502020204030204" pitchFamily="34" charset="0"/>
              </a:rPr>
              <a:pPr/>
              <a:t>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670480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a:p>
            <a:pPr marL="228600" indent="-228600" eaLnBrk="1" hangingPunct="1">
              <a:spcBef>
                <a:spcPct val="0"/>
              </a:spcBef>
              <a:buFontTx/>
              <a:buAutoNum type="arabicParenR"/>
              <a:defRPr/>
            </a:pPr>
            <a:r>
              <a:rPr lang="en-GB" altLang="en-US" dirty="0"/>
              <a:t>What you have done</a:t>
            </a:r>
          </a:p>
          <a:p>
            <a:pPr marL="228600" indent="-228600" eaLnBrk="1" hangingPunct="1">
              <a:spcBef>
                <a:spcPct val="0"/>
              </a:spcBef>
              <a:buFontTx/>
              <a:buAutoNum type="arabicParenR"/>
              <a:defRPr/>
            </a:pPr>
            <a:r>
              <a:rPr lang="en-GB" altLang="en-US" dirty="0"/>
              <a:t>Who you are as an individual</a:t>
            </a:r>
          </a:p>
          <a:p>
            <a:pPr marL="228600" indent="-228600" eaLnBrk="1" hangingPunct="1">
              <a:spcBef>
                <a:spcPct val="0"/>
              </a:spcBef>
              <a:buFontTx/>
              <a:buAutoNum type="arabicParenR"/>
              <a:defRPr/>
            </a:pPr>
            <a:r>
              <a:rPr lang="en-GB" altLang="en-US" dirty="0"/>
              <a:t>Making sure that the world – particularly employers know about it, online presence.</a:t>
            </a:r>
          </a:p>
          <a:p>
            <a:pPr eaLnBrk="1" hangingPunct="1">
              <a:spcBef>
                <a:spcPct val="0"/>
              </a:spcBef>
              <a:defRPr/>
            </a:pPr>
            <a:endParaRPr lang="en-GB" altLang="en-US" dirty="0"/>
          </a:p>
          <a:p>
            <a:pPr eaLnBrk="1" hangingPunct="1">
              <a:spcBef>
                <a:spcPct val="0"/>
              </a:spcBef>
              <a:defRPr/>
            </a:pPr>
            <a:r>
              <a:rPr lang="en-GB" altLang="en-US" dirty="0"/>
              <a:t>Unnecessary critical comments about others </a:t>
            </a:r>
          </a:p>
          <a:p>
            <a:pPr eaLnBrk="1" hangingPunct="1">
              <a:spcBef>
                <a:spcPct val="0"/>
              </a:spcBef>
              <a:defRPr/>
            </a:pPr>
            <a:r>
              <a:rPr lang="en-GB" altLang="en-US" dirty="0"/>
              <a:t>Photos indicating a lifestyle around aggression or excessive drinking</a:t>
            </a:r>
          </a:p>
          <a:p>
            <a:pPr eaLnBrk="1" hangingPunct="1">
              <a:spcBef>
                <a:spcPct val="0"/>
              </a:spcBef>
              <a:defRPr/>
            </a:pPr>
            <a:r>
              <a:rPr lang="en-GB" altLang="en-US" dirty="0"/>
              <a:t>Items shared or tagged featuring unacceptable comments to organisations (sexist or racist material)</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F792B-276B-45CD-A3EA-8BFF78CA2D8C}" type="slidenum">
              <a:rPr lang="en-GB" altLang="en-US" smtClean="0">
                <a:solidFill>
                  <a:srgbClr val="000000"/>
                </a:solidFill>
                <a:latin typeface="Calibri" panose="020F0502020204030204" pitchFamily="34" charset="0"/>
              </a:rPr>
              <a:pPr/>
              <a:t>9</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14021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3D17CD-4E37-4EF3-A7B5-5D67F3BCBC92}" type="slidenum">
              <a:rPr lang="en-GB" altLang="en-US" smtClean="0">
                <a:latin typeface="Calibri" panose="020F0502020204030204" pitchFamily="34" charset="0"/>
              </a:rPr>
              <a:pPr/>
              <a:t>10</a:t>
            </a:fld>
            <a:endParaRPr lang="en-GB" altLang="en-US">
              <a:latin typeface="Calibri" panose="020F0502020204030204" pitchFamily="34" charset="0"/>
            </a:endParaRPr>
          </a:p>
        </p:txBody>
      </p:sp>
    </p:spTree>
    <p:extLst>
      <p:ext uri="{BB962C8B-B14F-4D97-AF65-F5344CB8AC3E}">
        <p14:creationId xmlns:p14="http://schemas.microsoft.com/office/powerpoint/2010/main" val="223245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007F85-D7C2-4882-908F-B918252249BE}"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extLst>
      <p:ext uri="{BB962C8B-B14F-4D97-AF65-F5344CB8AC3E}">
        <p14:creationId xmlns:p14="http://schemas.microsoft.com/office/powerpoint/2010/main" val="1625337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494939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2049435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extLst>
      <p:ext uri="{BB962C8B-B14F-4D97-AF65-F5344CB8AC3E}">
        <p14:creationId xmlns:p14="http://schemas.microsoft.com/office/powerpoint/2010/main" val="1273899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extLst>
      <p:ext uri="{BB962C8B-B14F-4D97-AF65-F5344CB8AC3E}">
        <p14:creationId xmlns:p14="http://schemas.microsoft.com/office/powerpoint/2010/main" val="3890617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extLst>
      <p:ext uri="{BB962C8B-B14F-4D97-AF65-F5344CB8AC3E}">
        <p14:creationId xmlns:p14="http://schemas.microsoft.com/office/powerpoint/2010/main" val="520268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4075112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35244996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19</a:t>
            </a:fld>
            <a:endParaRPr lang="en-GB"/>
          </a:p>
        </p:txBody>
      </p:sp>
    </p:spTree>
    <p:extLst>
      <p:ext uri="{BB962C8B-B14F-4D97-AF65-F5344CB8AC3E}">
        <p14:creationId xmlns:p14="http://schemas.microsoft.com/office/powerpoint/2010/main" val="24899944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3214042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36326622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1878202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1368739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22379851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extLst>
      <p:ext uri="{BB962C8B-B14F-4D97-AF65-F5344CB8AC3E}">
        <p14:creationId xmlns:p14="http://schemas.microsoft.com/office/powerpoint/2010/main" val="37954916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26</a:t>
            </a:fld>
            <a:endParaRPr lang="en-GB"/>
          </a:p>
        </p:txBody>
      </p:sp>
    </p:spTree>
    <p:extLst>
      <p:ext uri="{BB962C8B-B14F-4D97-AF65-F5344CB8AC3E}">
        <p14:creationId xmlns:p14="http://schemas.microsoft.com/office/powerpoint/2010/main" val="2059095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0740171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2.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dirty="0"/>
            </a:br>
            <a:r>
              <a:rPr lang="en-GB" dirty="0"/>
              <a:t> </a:t>
            </a:r>
            <a:r>
              <a:rPr lang="en-GB" sz="3100" b="1" dirty="0">
                <a:solidFill>
                  <a:schemeClr val="accent2">
                    <a:lumMod val="20000"/>
                    <a:lumOff val="80000"/>
                  </a:schemeClr>
                </a:solidFill>
              </a:rPr>
              <a:t>Employability and</a:t>
            </a:r>
            <a:br>
              <a:rPr lang="en-GB" sz="3100" b="1" dirty="0">
                <a:solidFill>
                  <a:schemeClr val="accent2">
                    <a:lumMod val="20000"/>
                    <a:lumOff val="80000"/>
                  </a:schemeClr>
                </a:solidFill>
              </a:rPr>
            </a:br>
            <a:r>
              <a:rPr lang="en-GB" sz="3100" b="1" dirty="0">
                <a:solidFill>
                  <a:schemeClr val="accent2">
                    <a:lumMod val="20000"/>
                    <a:lumOff val="80000"/>
                  </a:schemeClr>
                </a:solidFill>
              </a:rPr>
              <a:t>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6</a:t>
            </a:r>
            <a:br>
              <a:rPr lang="en-GB" sz="3100" b="1" dirty="0">
                <a:solidFill>
                  <a:srgbClr val="002060"/>
                </a:solidFill>
              </a:rPr>
            </a:br>
            <a:r>
              <a:rPr lang="en-GB" sz="6700" b="1" dirty="0">
                <a:solidFill>
                  <a:schemeClr val="accent2">
                    <a:lumMod val="20000"/>
                    <a:lumOff val="80000"/>
                  </a:schemeClr>
                </a:solidFill>
              </a:rPr>
              <a:t> Interview Preparation </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p:txBody>
          <a:bodyPr/>
          <a:lstStyle/>
          <a:p>
            <a:r>
              <a:rPr lang="en-GB"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a:xfrm>
            <a:off x="457200" y="1600200"/>
            <a:ext cx="8229600" cy="4061047"/>
          </a:xfrm>
        </p:spPr>
        <p:txBody>
          <a:bodyPr>
            <a:normAutofit fontScale="92500" lnSpcReduction="10000"/>
          </a:bodyPr>
          <a:lstStyle/>
          <a:p>
            <a:pPr marL="0" indent="0">
              <a:buNone/>
            </a:pPr>
            <a:r>
              <a:rPr lang="en-GB" dirty="0"/>
              <a:t>We have;</a:t>
            </a:r>
          </a:p>
          <a:p>
            <a:r>
              <a:rPr lang="en-GB" dirty="0"/>
              <a:t>Overviewed the module</a:t>
            </a:r>
          </a:p>
          <a:p>
            <a:r>
              <a:rPr lang="en-GB" dirty="0"/>
              <a:t>Tested existing knowledge</a:t>
            </a:r>
          </a:p>
          <a:p>
            <a:r>
              <a:rPr lang="en-GB" dirty="0"/>
              <a:t>Discussed points to consider when exploring employment.</a:t>
            </a:r>
          </a:p>
          <a:p>
            <a:r>
              <a:rPr lang="en-GB" dirty="0"/>
              <a:t>Identified trends in future employment</a:t>
            </a:r>
          </a:p>
          <a:p>
            <a:r>
              <a:rPr lang="en-GB" dirty="0"/>
              <a:t>Discussed the recruitment and selection process and CV &amp; cover letter writing</a:t>
            </a:r>
          </a:p>
        </p:txBody>
      </p:sp>
    </p:spTree>
    <p:extLst>
      <p:ext uri="{BB962C8B-B14F-4D97-AF65-F5344CB8AC3E}">
        <p14:creationId xmlns:p14="http://schemas.microsoft.com/office/powerpoint/2010/main" val="321254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eating successful c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dirty="0">
                <a:solidFill>
                  <a:schemeClr val="bg1"/>
                </a:solidFill>
              </a:rPr>
              <a:t>In this session….</a:t>
            </a:r>
          </a:p>
        </p:txBody>
      </p:sp>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0" y="4869160"/>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5400"/>
              </a:spcBef>
              <a:buFont typeface="Arial" pitchFamily="34" charset="0"/>
              <a:buNone/>
            </a:pPr>
            <a:r>
              <a:rPr lang="en-GB" sz="6600" b="1" dirty="0">
                <a:solidFill>
                  <a:schemeClr val="bg1"/>
                </a:solidFill>
              </a:rPr>
              <a:t>Creating successful applications</a:t>
            </a:r>
          </a:p>
        </p:txBody>
      </p:sp>
    </p:spTree>
    <p:extLst>
      <p:ext uri="{BB962C8B-B14F-4D97-AF65-F5344CB8AC3E}">
        <p14:creationId xmlns:p14="http://schemas.microsoft.com/office/powerpoint/2010/main" val="182870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this session…</a:t>
            </a:r>
          </a:p>
        </p:txBody>
      </p:sp>
      <p:sp>
        <p:nvSpPr>
          <p:cNvPr id="3" name="Content Placeholder 2"/>
          <p:cNvSpPr>
            <a:spLocks noGrp="1"/>
          </p:cNvSpPr>
          <p:nvPr>
            <p:ph idx="1"/>
          </p:nvPr>
        </p:nvSpPr>
        <p:spPr/>
        <p:txBody>
          <a:bodyPr>
            <a:normAutofit/>
          </a:bodyPr>
          <a:lstStyle/>
          <a:p>
            <a:pPr marL="0" indent="0">
              <a:buNone/>
            </a:pPr>
            <a:r>
              <a:rPr lang="en-GB" dirty="0"/>
              <a:t>You should be able to…</a:t>
            </a:r>
          </a:p>
          <a:p>
            <a:r>
              <a:rPr lang="en-GB" dirty="0"/>
              <a:t>Identify the key concepts behind personal branding.</a:t>
            </a:r>
          </a:p>
          <a:p>
            <a:r>
              <a:rPr lang="en-GB" dirty="0"/>
              <a:t>Gather tips on how to improve your CV.</a:t>
            </a:r>
          </a:p>
          <a:p>
            <a:r>
              <a:rPr lang="en-GB" dirty="0"/>
              <a:t>Gather tips on how to improve your performance at an interview.</a:t>
            </a:r>
          </a:p>
        </p:txBody>
      </p:sp>
    </p:spTree>
    <p:extLst>
      <p:ext uri="{BB962C8B-B14F-4D97-AF65-F5344CB8AC3E}">
        <p14:creationId xmlns:p14="http://schemas.microsoft.com/office/powerpoint/2010/main" val="310730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Activity 6.1 - The personal brand of ‘you’</a:t>
            </a:r>
          </a:p>
        </p:txBody>
      </p:sp>
      <p:pic>
        <p:nvPicPr>
          <p:cNvPr id="7171" name="rGbsb6aXbzc">
            <a:hlinkClick r:id="" action="ppaction://media"/>
          </p:cNvPr>
          <p:cNvPicPr>
            <a:picLocks noGrp="1" noRot="1" noChangeAspect="1"/>
          </p:cNvPicPr>
          <p:nvPr>
            <p:ph idx="1"/>
            <a:videoFile r:link="rId1"/>
          </p:nvPr>
        </p:nvPicPr>
        <p:blipFill>
          <a:blip r:embed="rId4">
            <a:extLst>
              <a:ext uri="{28A0092B-C50C-407E-A947-70E740481C1C}">
                <a14:useLocalDpi xmlns:a14="http://schemas.microsoft.com/office/drawing/2010/main" val="0"/>
              </a:ext>
            </a:extLst>
          </a:blip>
          <a:stretch>
            <a:fillRect/>
          </a:stretch>
        </p:blipFill>
        <p:spPr>
          <a:xfrm>
            <a:off x="2286000" y="1943495"/>
            <a:ext cx="4572000" cy="2571750"/>
          </a:xfrm>
        </p:spPr>
      </p:pic>
      <p:sp>
        <p:nvSpPr>
          <p:cNvPr id="9220" name="Rectangle 2"/>
          <p:cNvSpPr>
            <a:spLocks noChangeArrowheads="1"/>
          </p:cNvSpPr>
          <p:nvPr/>
        </p:nvSpPr>
        <p:spPr bwMode="auto">
          <a:xfrm>
            <a:off x="607219" y="4671215"/>
            <a:ext cx="7929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latin typeface="Verdana" panose="020B0604030504040204" pitchFamily="34" charset="0"/>
              </a:rPr>
              <a:t>https://www.youtube.com/watch?v=rGbsb6aXbzc</a:t>
            </a:r>
          </a:p>
        </p:txBody>
      </p:sp>
      <p:sp>
        <p:nvSpPr>
          <p:cNvPr id="3" name="TextBox 2"/>
          <p:cNvSpPr txBox="1"/>
          <p:nvPr/>
        </p:nvSpPr>
        <p:spPr>
          <a:xfrm>
            <a:off x="651099" y="1443297"/>
            <a:ext cx="3456384" cy="523220"/>
          </a:xfrm>
          <a:prstGeom prst="rect">
            <a:avLst/>
          </a:prstGeom>
          <a:noFill/>
        </p:spPr>
        <p:txBody>
          <a:bodyPr wrap="square" rtlCol="0">
            <a:spAutoFit/>
          </a:bodyPr>
          <a:lstStyle/>
          <a:p>
            <a:r>
              <a:rPr lang="en-GB" sz="2800" dirty="0"/>
              <a:t>Watch the video</a:t>
            </a:r>
          </a:p>
        </p:txBody>
      </p:sp>
      <p:sp>
        <p:nvSpPr>
          <p:cNvPr id="4" name="TextBox 3"/>
          <p:cNvSpPr txBox="1"/>
          <p:nvPr/>
        </p:nvSpPr>
        <p:spPr>
          <a:xfrm>
            <a:off x="6516216" y="5301208"/>
            <a:ext cx="1368152" cy="369332"/>
          </a:xfrm>
          <a:prstGeom prst="rect">
            <a:avLst/>
          </a:prstGeom>
          <a:noFill/>
        </p:spPr>
        <p:txBody>
          <a:bodyPr wrap="square" rtlCol="0">
            <a:spAutoFit/>
          </a:bodyPr>
          <a:lstStyle/>
          <a:p>
            <a:r>
              <a:rPr lang="en-GB" dirty="0"/>
              <a:t>30 Minutes</a:t>
            </a:r>
          </a:p>
        </p:txBody>
      </p:sp>
    </p:spTree>
    <p:extLst>
      <p:ext uri="{BB962C8B-B14F-4D97-AF65-F5344CB8AC3E}">
        <p14:creationId xmlns:p14="http://schemas.microsoft.com/office/powerpoint/2010/main" val="1895191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1"/>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7171"/>
                                        </p:tgtEl>
                                      </p:cBhvr>
                                    </p:cmd>
                                  </p:childTnLst>
                                </p:cTn>
                              </p:par>
                            </p:childTnLst>
                          </p:cTn>
                        </p:par>
                      </p:childTnLst>
                    </p:cTn>
                  </p:par>
                </p:childTnLst>
              </p:cTn>
              <p:nextCondLst>
                <p:cond evt="onClick" delay="0">
                  <p:tgtEl>
                    <p:spTgt spid="7171"/>
                  </p:tgtEl>
                </p:cond>
              </p:nextCondLst>
            </p:seq>
            <p:video>
              <p:cMediaNode vol="80000">
                <p:cTn id="7" fill="hold" display="0">
                  <p:stCondLst>
                    <p:cond delay="indefinite"/>
                  </p:stCondLst>
                </p:cTn>
                <p:tgtEl>
                  <p:spTgt spid="717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tint val="88000"/>
                    <a:satMod val="150000"/>
                  </a:schemeClr>
                </a:solidFill>
              </a:rPr>
              <a:t>How to create your Personnel Brand?</a:t>
            </a:r>
          </a:p>
        </p:txBody>
      </p:sp>
      <p:sp>
        <p:nvSpPr>
          <p:cNvPr id="11267" name="Content Placeholder 2"/>
          <p:cNvSpPr>
            <a:spLocks noGrp="1"/>
          </p:cNvSpPr>
          <p:nvPr>
            <p:ph idx="1"/>
          </p:nvPr>
        </p:nvSpPr>
        <p:spPr/>
        <p:txBody>
          <a:bodyPr/>
          <a:lstStyle/>
          <a:p>
            <a:pPr eaLnBrk="1" hangingPunct="1"/>
            <a:r>
              <a:rPr lang="en-GB" altLang="en-US" dirty="0"/>
              <a:t>Reputation</a:t>
            </a:r>
          </a:p>
          <a:p>
            <a:pPr eaLnBrk="1" hangingPunct="1"/>
            <a:r>
              <a:rPr lang="en-GB" altLang="en-US" dirty="0"/>
              <a:t>Networking</a:t>
            </a:r>
          </a:p>
          <a:p>
            <a:pPr eaLnBrk="1" hangingPunct="1"/>
            <a:r>
              <a:rPr lang="en-GB" altLang="en-US" dirty="0"/>
              <a:t>Raise profile</a:t>
            </a:r>
          </a:p>
          <a:p>
            <a:pPr eaLnBrk="1" hangingPunct="1"/>
            <a:r>
              <a:rPr lang="en-GB" altLang="en-US" dirty="0"/>
              <a:t>Authentic</a:t>
            </a:r>
          </a:p>
        </p:txBody>
      </p:sp>
      <p:pic>
        <p:nvPicPr>
          <p:cNvPr id="1126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4222" y="1653717"/>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660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Create your  unique Personnel branding</a:t>
            </a:r>
          </a:p>
        </p:txBody>
      </p:sp>
      <p:graphicFrame>
        <p:nvGraphicFramePr>
          <p:cNvPr id="4" name="Diagram 3"/>
          <p:cNvGraphicFramePr/>
          <p:nvPr>
            <p:extLst>
              <p:ext uri="{D42A27DB-BD31-4B8C-83A1-F6EECF244321}">
                <p14:modId xmlns:p14="http://schemas.microsoft.com/office/powerpoint/2010/main" val="3892684732"/>
              </p:ext>
            </p:extLst>
          </p:nvPr>
        </p:nvGraphicFramePr>
        <p:xfrm>
          <a:off x="580994" y="1417638"/>
          <a:ext cx="8072494" cy="4500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5785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rPr>
              <a:t>Before You Apply … (1)</a:t>
            </a:r>
          </a:p>
        </p:txBody>
      </p:sp>
      <p:sp>
        <p:nvSpPr>
          <p:cNvPr id="3" name="Content Placeholder 2"/>
          <p:cNvSpPr>
            <a:spLocks noGrp="1"/>
          </p:cNvSpPr>
          <p:nvPr>
            <p:ph idx="1"/>
          </p:nvPr>
        </p:nvSpPr>
        <p:spPr/>
        <p:txBody>
          <a:bodyPr>
            <a:normAutofit fontScale="70000" lnSpcReduction="20000"/>
          </a:bodyPr>
          <a:lstStyle/>
          <a:p>
            <a:pPr marL="265176" indent="-265176" eaLnBrk="1" fontAlgn="auto" hangingPunct="1">
              <a:spcAft>
                <a:spcPts val="0"/>
              </a:spcAft>
              <a:buFont typeface="Wingdings 2"/>
              <a:buChar char=""/>
              <a:defRPr/>
            </a:pPr>
            <a:r>
              <a:rPr lang="en-GB" dirty="0"/>
              <a:t>Find out about the organisation:</a:t>
            </a:r>
          </a:p>
          <a:p>
            <a:pPr marL="548640" lvl="1" indent="-201168" eaLnBrk="1" fontAlgn="auto" hangingPunct="1">
              <a:spcAft>
                <a:spcPts val="0"/>
              </a:spcAft>
              <a:buFont typeface="Verdana"/>
              <a:buChar char="◦"/>
              <a:defRPr/>
            </a:pPr>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marL="548640" lvl="1" indent="-201168" eaLnBrk="1" fontAlgn="auto" hangingPunct="1">
              <a:spcAft>
                <a:spcPts val="0"/>
              </a:spcAft>
              <a:buFont typeface="Verdana"/>
              <a:buChar char="◦"/>
              <a:defRPr/>
            </a:pPr>
            <a:r>
              <a:rPr lang="en-GB" dirty="0">
                <a:solidFill>
                  <a:srgbClr val="0070C0"/>
                </a:solidFill>
              </a:rPr>
              <a:t>How does the organisation train and develop its staff?</a:t>
            </a:r>
          </a:p>
          <a:p>
            <a:pPr marL="548640" lvl="1" indent="-201168" eaLnBrk="1" fontAlgn="auto" hangingPunct="1">
              <a:spcAft>
                <a:spcPts val="0"/>
              </a:spcAft>
              <a:buFont typeface="Verdana"/>
              <a:buChar char="◦"/>
              <a:defRPr/>
            </a:pPr>
            <a:r>
              <a:rPr lang="en-GB" dirty="0">
                <a:solidFill>
                  <a:srgbClr val="7030A0"/>
                </a:solidFill>
              </a:rPr>
              <a:t>What is it like to work there: are individuals friendly, or are lower-level employees not treated well?</a:t>
            </a:r>
          </a:p>
          <a:p>
            <a:pPr marL="548640" lvl="1" indent="-201168" eaLnBrk="1" fontAlgn="auto" hangingPunct="1">
              <a:spcAft>
                <a:spcPts val="0"/>
              </a:spcAft>
              <a:buFont typeface="Verdana"/>
              <a:buChar char="◦"/>
              <a:defRPr/>
            </a:pPr>
            <a:r>
              <a:rPr lang="en-GB" dirty="0">
                <a:solidFill>
                  <a:srgbClr val="0070C0"/>
                </a:solidFill>
              </a:rPr>
              <a:t>Are there many rules and procedures to follow, or are people fairly free to get on with their work in their own way?</a:t>
            </a:r>
          </a:p>
          <a:p>
            <a:pPr marL="548640" lvl="1" indent="-201168" eaLnBrk="1" fontAlgn="auto" hangingPunct="1">
              <a:spcAft>
                <a:spcPts val="0"/>
              </a:spcAft>
              <a:buFont typeface="Verdana"/>
              <a:buChar char="◦"/>
              <a:defRPr/>
            </a:pPr>
            <a:endParaRPr lang="en-GB" dirty="0"/>
          </a:p>
          <a:p>
            <a:pPr marL="265176" indent="-265176" eaLnBrk="1" fontAlgn="auto" hangingPunct="1">
              <a:spcAft>
                <a:spcPts val="0"/>
              </a:spcAft>
              <a:buFont typeface="Wingdings 2"/>
              <a:buChar char=""/>
              <a:defRPr/>
            </a:pPr>
            <a:r>
              <a:rPr lang="en-GB" dirty="0"/>
              <a:t>What they do, where they are located, how they work and what external factors affect their performance.</a:t>
            </a:r>
          </a:p>
          <a:p>
            <a:pPr marL="0" indent="0" eaLnBrk="1" fontAlgn="auto" hangingPunct="1">
              <a:spcAft>
                <a:spcPts val="0"/>
              </a:spcAft>
              <a:buFont typeface="Wingdings 2"/>
              <a:buNone/>
              <a:defRPr/>
            </a:pPr>
            <a:endParaRPr lang="en-GB" dirty="0"/>
          </a:p>
        </p:txBody>
      </p:sp>
    </p:spTree>
    <p:extLst>
      <p:ext uri="{BB962C8B-B14F-4D97-AF65-F5344CB8AC3E}">
        <p14:creationId xmlns:p14="http://schemas.microsoft.com/office/powerpoint/2010/main" val="29181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Before You Apply … (2):</a:t>
            </a:r>
          </a:p>
        </p:txBody>
      </p:sp>
      <p:sp>
        <p:nvSpPr>
          <p:cNvPr id="3" name="Content Placeholder 2"/>
          <p:cNvSpPr>
            <a:spLocks noGrp="1"/>
          </p:cNvSpPr>
          <p:nvPr>
            <p:ph idx="1"/>
          </p:nvPr>
        </p:nvSpPr>
        <p:spPr/>
        <p:txBody>
          <a:bodyPr>
            <a:normAutofit fontScale="92500" lnSpcReduction="20000"/>
          </a:bodyPr>
          <a:lstStyle/>
          <a:p>
            <a:pPr marL="0" indent="0" algn="ctr" eaLnBrk="1" fontAlgn="auto" hangingPunct="1">
              <a:spcAft>
                <a:spcPts val="0"/>
              </a:spcAft>
              <a:buFont typeface="Wingdings 2"/>
              <a:buNone/>
              <a:defRPr/>
            </a:pPr>
            <a:r>
              <a:rPr lang="en-GB" b="1" dirty="0"/>
              <a:t>Create Your Personal Brand … and </a:t>
            </a:r>
            <a:r>
              <a:rPr lang="en-GB" b="1" i="1" u="sng" dirty="0">
                <a:solidFill>
                  <a:srgbClr val="FF0000"/>
                </a:solidFill>
              </a:rPr>
              <a:t>USP</a:t>
            </a:r>
          </a:p>
          <a:p>
            <a:pPr marL="265176" indent="-265176" eaLnBrk="1" fontAlgn="auto" hangingPunct="1">
              <a:spcAft>
                <a:spcPts val="0"/>
              </a:spcAft>
              <a:buFont typeface="Wingdings 2"/>
              <a:buChar char=""/>
              <a:defRPr/>
            </a:pPr>
            <a:r>
              <a:rPr lang="en-GB" dirty="0"/>
              <a:t>What you have done</a:t>
            </a:r>
          </a:p>
          <a:p>
            <a:pPr marL="265176" indent="-265176" eaLnBrk="1" fontAlgn="auto" hangingPunct="1">
              <a:spcAft>
                <a:spcPts val="0"/>
              </a:spcAft>
              <a:buFont typeface="Wingdings 2"/>
              <a:buChar char=""/>
              <a:defRPr/>
            </a:pPr>
            <a:r>
              <a:rPr lang="en-GB" dirty="0"/>
              <a:t>Who you are</a:t>
            </a:r>
          </a:p>
          <a:p>
            <a:pPr marL="265176" indent="-265176" eaLnBrk="1" fontAlgn="auto" hangingPunct="1">
              <a:spcAft>
                <a:spcPts val="0"/>
              </a:spcAft>
              <a:buFont typeface="Wingdings 2"/>
              <a:buChar char=""/>
              <a:defRPr/>
            </a:pPr>
            <a:r>
              <a:rPr lang="en-GB" dirty="0"/>
              <a:t>Ensure that people know about it</a:t>
            </a:r>
          </a:p>
          <a:p>
            <a:pPr marL="265176" indent="-265176" eaLnBrk="1" fontAlgn="auto" hangingPunct="1">
              <a:spcAft>
                <a:spcPts val="0"/>
              </a:spcAft>
              <a:buFont typeface="Wingdings 2"/>
              <a:buChar char=""/>
              <a:defRPr/>
            </a:pPr>
            <a:r>
              <a:rPr lang="en-GB" dirty="0"/>
              <a:t>Your experiences – activities and responsibilities</a:t>
            </a:r>
          </a:p>
          <a:p>
            <a:pPr marL="265176" indent="-265176"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b="1" i="1" u="sng" dirty="0"/>
              <a:t>Your online profile</a:t>
            </a:r>
          </a:p>
          <a:p>
            <a:pPr marL="0" indent="0" eaLnBrk="1" fontAlgn="auto" hangingPunct="1">
              <a:spcAft>
                <a:spcPts val="0"/>
              </a:spcAft>
              <a:buFont typeface="Wingdings 2"/>
              <a:buNone/>
              <a:defRPr/>
            </a:pPr>
            <a:endParaRPr lang="en-GB" b="1" i="1" u="sng" dirty="0"/>
          </a:p>
        </p:txBody>
      </p:sp>
    </p:spTree>
    <p:extLst>
      <p:ext uri="{BB962C8B-B14F-4D97-AF65-F5344CB8AC3E}">
        <p14:creationId xmlns:p14="http://schemas.microsoft.com/office/powerpoint/2010/main" val="426066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Before You Apply … (3):</a:t>
            </a:r>
          </a:p>
        </p:txBody>
      </p:sp>
      <p:sp>
        <p:nvSpPr>
          <p:cNvPr id="3" name="Content Placeholder 2"/>
          <p:cNvSpPr>
            <a:spLocks noGrp="1"/>
          </p:cNvSpPr>
          <p:nvPr>
            <p:ph idx="1"/>
          </p:nvPr>
        </p:nvSpPr>
        <p:spPr/>
        <p:txBody>
          <a:bodyPr>
            <a:normAutofit fontScale="85000" lnSpcReduction="20000"/>
          </a:bodyPr>
          <a:lstStyle/>
          <a:p>
            <a:pPr marL="0" indent="0" algn="ctr" eaLnBrk="1" fontAlgn="auto" hangingPunct="1">
              <a:spcAft>
                <a:spcPts val="0"/>
              </a:spcAft>
              <a:buFont typeface="Wingdings 2"/>
              <a:buNone/>
              <a:defRPr/>
            </a:pPr>
            <a:r>
              <a:rPr lang="en-GB" sz="3800" b="1" dirty="0"/>
              <a:t>Find Out About the Vacancy</a:t>
            </a:r>
          </a:p>
          <a:p>
            <a:pPr marL="0" indent="0" algn="ctr" eaLnBrk="1" fontAlgn="auto" hangingPunct="1">
              <a:spcAft>
                <a:spcPts val="0"/>
              </a:spcAft>
              <a:buFont typeface="Wingdings 2"/>
              <a:buNone/>
              <a:defRPr/>
            </a:pPr>
            <a:endParaRPr lang="en-GB" dirty="0"/>
          </a:p>
          <a:p>
            <a:pPr marL="265176" indent="-265176" eaLnBrk="1" fontAlgn="auto" hangingPunct="1">
              <a:spcAft>
                <a:spcPts val="0"/>
              </a:spcAft>
              <a:buFont typeface="Wingdings 2"/>
              <a:buChar char=""/>
              <a:defRPr/>
            </a:pPr>
            <a:r>
              <a:rPr lang="en-GB" dirty="0">
                <a:solidFill>
                  <a:srgbClr val="7030A0"/>
                </a:solidFill>
              </a:rPr>
              <a:t>Match the skills with evidence:</a:t>
            </a:r>
          </a:p>
          <a:p>
            <a:pPr marL="265176" indent="-265176"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eaLnBrk="1" fontAlgn="auto" hangingPunct="1">
              <a:spcAft>
                <a:spcPts val="0"/>
              </a:spcAft>
              <a:buFont typeface="Wingdings 2"/>
              <a:buNone/>
              <a:defRPr/>
            </a:pPr>
            <a:endParaRPr lang="en-GB" dirty="0"/>
          </a:p>
        </p:txBody>
      </p:sp>
    </p:spTree>
    <p:extLst>
      <p:ext uri="{BB962C8B-B14F-4D97-AF65-F5344CB8AC3E}">
        <p14:creationId xmlns:p14="http://schemas.microsoft.com/office/powerpoint/2010/main" val="131361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rgbClr val="FF0000"/>
                </a:solidFill>
              </a:rPr>
              <a:t>Applying for the job you want, on the career path you want</a:t>
            </a:r>
          </a:p>
        </p:txBody>
      </p:sp>
      <p:sp>
        <p:nvSpPr>
          <p:cNvPr id="15363" name="Content Placeholder 2"/>
          <p:cNvSpPr>
            <a:spLocks noGrp="1"/>
          </p:cNvSpPr>
          <p:nvPr>
            <p:ph idx="1"/>
          </p:nvPr>
        </p:nvSpPr>
        <p:spPr/>
        <p:txBody>
          <a:bodyPr/>
          <a:lstStyle/>
          <a:p>
            <a:pPr eaLnBrk="1" hangingPunct="1"/>
            <a:r>
              <a:rPr lang="en-GB" altLang="en-US" i="1" dirty="0">
                <a:solidFill>
                  <a:srgbClr val="0070C0"/>
                </a:solidFill>
              </a:rPr>
              <a:t>Have a career in mind (What we discussed in week 3)</a:t>
            </a:r>
          </a:p>
          <a:p>
            <a:pPr eaLnBrk="1" hangingPunct="1"/>
            <a:r>
              <a:rPr lang="en-GB" altLang="en-US" i="1" dirty="0">
                <a:solidFill>
                  <a:srgbClr val="0070C0"/>
                </a:solidFill>
              </a:rPr>
              <a:t>When you have your clear path in mind, you need to identify a job opportunity – either through job adverts or through your business/personal network</a:t>
            </a:r>
          </a:p>
          <a:p>
            <a:pPr eaLnBrk="1" hangingPunct="1"/>
            <a:endParaRPr lang="en-GB" altLang="en-US" i="1" dirty="0"/>
          </a:p>
          <a:p>
            <a:pPr eaLnBrk="1" hangingPunct="1"/>
            <a:endParaRPr lang="en-GB" altLang="en-US" dirty="0"/>
          </a:p>
        </p:txBody>
      </p:sp>
    </p:spTree>
    <p:extLst>
      <p:ext uri="{BB962C8B-B14F-4D97-AF65-F5344CB8AC3E}">
        <p14:creationId xmlns:p14="http://schemas.microsoft.com/office/powerpoint/2010/main" val="20128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0" y="0"/>
            <a:ext cx="9144000" cy="5688261"/>
          </a:xfrm>
          <a:prstGeom prst="rect">
            <a:avLst/>
          </a:prstGeom>
        </p:spPr>
      </p:pic>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19570" y="321297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1800"/>
              </a:spcBef>
              <a:buFont typeface="Arial" pitchFamily="34" charset="0"/>
              <a:buNone/>
            </a:pPr>
            <a:r>
              <a:rPr lang="en-GB" sz="6600" b="1" dirty="0">
                <a:solidFill>
                  <a:schemeClr val="bg1"/>
                </a:solidFill>
              </a:rPr>
              <a:t>Facing interviews</a:t>
            </a:r>
          </a:p>
        </p:txBody>
      </p:sp>
    </p:spTree>
    <p:extLst>
      <p:ext uri="{BB962C8B-B14F-4D97-AF65-F5344CB8AC3E}">
        <p14:creationId xmlns:p14="http://schemas.microsoft.com/office/powerpoint/2010/main" val="4030038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4254500"/>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20072" y="4365104"/>
            <a:ext cx="2658836" cy="2053526"/>
          </a:xfrm>
          <a:prstGeom prst="rect">
            <a:avLst/>
          </a:prstGeom>
        </p:spPr>
      </p:pic>
    </p:spTree>
    <p:extLst>
      <p:ext uri="{BB962C8B-B14F-4D97-AF65-F5344CB8AC3E}">
        <p14:creationId xmlns:p14="http://schemas.microsoft.com/office/powerpoint/2010/main" val="90272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fontScale="92500" lnSpcReduction="10000"/>
          </a:bodyPr>
          <a:lstStyle/>
          <a:p>
            <a:pPr marL="0" indent="0">
              <a:buNone/>
            </a:pPr>
            <a:r>
              <a:rPr lang="en-GB" dirty="0"/>
              <a:t>A conversation to decide whether a candidate has the ability and sufficient experience to perform well in a job role. </a:t>
            </a:r>
            <a:r>
              <a:rPr lang="en-GB" sz="1500" dirty="0"/>
              <a:t>(Morgan, 2017)</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2497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2851387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fontScale="925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246305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lnSpcReduction="10000"/>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3880957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863966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78897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fontScale="85000" lnSpcReduction="2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240330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fontScale="925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417830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279086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55000" lnSpcReduction="20000"/>
          </a:bodyPr>
          <a:lstStyle/>
          <a:p>
            <a:pPr lvl="0"/>
            <a:r>
              <a:rPr lang="en-GB" sz="4500" dirty="0"/>
              <a:t>What kind of training might I receive?</a:t>
            </a:r>
          </a:p>
          <a:p>
            <a:pPr lvl="0"/>
            <a:r>
              <a:rPr lang="en-GB" sz="4500" dirty="0"/>
              <a:t>What assistance is available for me in terms of finding accommodation?</a:t>
            </a:r>
          </a:p>
          <a:p>
            <a:pPr lvl="0"/>
            <a:r>
              <a:rPr lang="en-GB" sz="4500" dirty="0"/>
              <a:t>What is it like to work for this organisation?</a:t>
            </a:r>
          </a:p>
          <a:p>
            <a:pPr lvl="0"/>
            <a:r>
              <a:rPr lang="en-GB" sz="4500" dirty="0"/>
              <a:t>Would I be working with a team or largely independently?</a:t>
            </a:r>
          </a:p>
          <a:p>
            <a:pPr lvl="0"/>
            <a:r>
              <a:rPr lang="en-GB" sz="4500" dirty="0"/>
              <a:t>How formal are relationships between junior and senior management?</a:t>
            </a:r>
          </a:p>
          <a:p>
            <a:pPr lvl="0"/>
            <a:r>
              <a:rPr lang="en-GB" sz="4500" dirty="0"/>
              <a:t>How resistant are people to change in your organisation?</a:t>
            </a:r>
          </a:p>
          <a:p>
            <a:r>
              <a:rPr lang="en-GB" sz="4500" dirty="0"/>
              <a:t>How would my performance in the job be evaluated?</a:t>
            </a:r>
          </a:p>
          <a:p>
            <a:endParaRPr lang="en-GB" dirty="0"/>
          </a:p>
        </p:txBody>
      </p:sp>
    </p:spTree>
    <p:extLst>
      <p:ext uri="{BB962C8B-B14F-4D97-AF65-F5344CB8AC3E}">
        <p14:creationId xmlns:p14="http://schemas.microsoft.com/office/powerpoint/2010/main" val="53762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283104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178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normAutofit/>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70324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4907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nvPr>
        </p:nvGraphicFramePr>
        <p:xfrm>
          <a:off x="637220" y="1340768"/>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785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endParaRPr lang="en-GB"/>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extLst>
      <p:ext uri="{BB962C8B-B14F-4D97-AF65-F5344CB8AC3E}">
        <p14:creationId xmlns:p14="http://schemas.microsoft.com/office/powerpoint/2010/main" val="217237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70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3244346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29716"/>
            <a:ext cx="9144000" cy="5625650"/>
          </a:xfrm>
          <a:prstGeom prst="rect">
            <a:avLst/>
          </a:prstGeom>
        </p:spPr>
      </p:pic>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25659" y="1844824"/>
            <a:ext cx="9144000" cy="2592288"/>
          </a:xfrm>
          <a:prstGeom prst="rect">
            <a:avLst/>
          </a:prstGeom>
          <a:solidFill>
            <a:srgbClr val="000000">
              <a:alpha val="65098"/>
            </a:srgbClr>
          </a:solidFill>
          <a:ln>
            <a:noFill/>
          </a:ln>
          <a:effectLst>
            <a:softEdge rad="127000"/>
          </a:effectLst>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1800"/>
              </a:spcBef>
              <a:buNone/>
            </a:pPr>
            <a:r>
              <a:rPr lang="en-GB" sz="6600" b="1" dirty="0">
                <a:solidFill>
                  <a:schemeClr val="accent2">
                    <a:lumMod val="60000"/>
                    <a:lumOff val="40000"/>
                  </a:schemeClr>
                </a:solidFill>
              </a:rPr>
              <a:t>Next session….</a:t>
            </a:r>
          </a:p>
          <a:p>
            <a:pPr marL="0" indent="0" algn="ctr">
              <a:spcBef>
                <a:spcPts val="1800"/>
              </a:spcBef>
              <a:buNone/>
            </a:pPr>
            <a:r>
              <a:rPr lang="en-GB" sz="6600" b="1" dirty="0">
                <a:solidFill>
                  <a:schemeClr val="accent2">
                    <a:lumMod val="60000"/>
                    <a:lumOff val="40000"/>
                  </a:schemeClr>
                </a:solidFill>
              </a:rPr>
              <a:t>Mock interviews</a:t>
            </a:r>
          </a:p>
        </p:txBody>
      </p:sp>
    </p:spTree>
    <p:extLst>
      <p:ext uri="{BB962C8B-B14F-4D97-AF65-F5344CB8AC3E}">
        <p14:creationId xmlns:p14="http://schemas.microsoft.com/office/powerpoint/2010/main" val="2332034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44414</TotalTime>
  <Words>1884</Words>
  <Application>Microsoft Office PowerPoint</Application>
  <PresentationFormat>On-screen Show (4:3)</PresentationFormat>
  <Paragraphs>235</Paragraphs>
  <Slides>31</Slides>
  <Notes>25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Arial</vt:lpstr>
      <vt:lpstr>Calibri</vt:lpstr>
      <vt:lpstr>Verdana</vt:lpstr>
      <vt:lpstr>Wingdings 2</vt:lpstr>
      <vt:lpstr>20140311PresentationUWTSDTemplate</vt:lpstr>
      <vt:lpstr>  Employability and  Career Development (LCLM 4005) Session 6  Interview Preparation </vt:lpstr>
      <vt:lpstr>Previously…</vt:lpstr>
      <vt:lpstr>In this session….</vt:lpstr>
      <vt:lpstr>By the end of this session…</vt:lpstr>
      <vt:lpstr>Activity 6.1 - The personal brand of ‘you’</vt:lpstr>
      <vt:lpstr>How to create your Personnel Brand?</vt:lpstr>
      <vt:lpstr>Create your  unique Personnel branding</vt:lpstr>
      <vt:lpstr>Before You Apply … (1)</vt:lpstr>
      <vt:lpstr>Before You Apply … (2):</vt:lpstr>
      <vt:lpstr>Before You Apply … (3):</vt:lpstr>
      <vt:lpstr>Applying for the job you want, on the career path you want</vt:lpstr>
      <vt:lpstr>PowerPoint Presentation</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After the Interview</vt:lpstr>
      <vt:lpstr>Employability – the journey</vt:lpstr>
      <vt:lpstr>Summary</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Jayalakshmi Gopalkrishnan</cp:lastModifiedBy>
  <cp:revision>240</cp:revision>
  <dcterms:created xsi:type="dcterms:W3CDTF">2015-04-14T15:21:28Z</dcterms:created>
  <dcterms:modified xsi:type="dcterms:W3CDTF">2024-11-12T13:19:30Z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