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96" r:id="rId5"/>
    <p:sldId id="304" r:id="rId6"/>
    <p:sldId id="262" r:id="rId7"/>
    <p:sldId id="297" r:id="rId8"/>
    <p:sldId id="291" r:id="rId9"/>
    <p:sldId id="290" r:id="rId10"/>
    <p:sldId id="288" r:id="rId11"/>
    <p:sldId id="298" r:id="rId12"/>
    <p:sldId id="294" r:id="rId13"/>
    <p:sldId id="303" r:id="rId14"/>
    <p:sldId id="295" r:id="rId15"/>
    <p:sldId id="299" r:id="rId16"/>
    <p:sldId id="267" r:id="rId17"/>
    <p:sldId id="289" r:id="rId18"/>
    <p:sldId id="265" r:id="rId19"/>
    <p:sldId id="266" r:id="rId20"/>
    <p:sldId id="300" r:id="rId21"/>
    <p:sldId id="305" r:id="rId22"/>
    <p:sldId id="301" r:id="rId23"/>
    <p:sldId id="302" r:id="rId24"/>
    <p:sldId id="30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693" autoAdjust="0"/>
  </p:normalViewPr>
  <p:slideViewPr>
    <p:cSldViewPr>
      <p:cViewPr varScale="1">
        <p:scale>
          <a:sx n="72" d="100"/>
          <a:sy n="72" d="100"/>
        </p:scale>
        <p:origin x="1335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36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e Squire" userId="6c9d1607-ba48-44db-8d5c-ed91ec2e7097" providerId="ADAL" clId="{B7B4DA23-1B45-4B67-A30A-5740E4E20E08}"/>
    <pc:docChg chg="custSel addSld modSld">
      <pc:chgData name="Melanie Squire" userId="6c9d1607-ba48-44db-8d5c-ed91ec2e7097" providerId="ADAL" clId="{B7B4DA23-1B45-4B67-A30A-5740E4E20E08}" dt="2025-08-07T20:10:13.958" v="1120" actId="20577"/>
      <pc:docMkLst>
        <pc:docMk/>
      </pc:docMkLst>
      <pc:sldChg chg="modSp mod">
        <pc:chgData name="Melanie Squire" userId="6c9d1607-ba48-44db-8d5c-ed91ec2e7097" providerId="ADAL" clId="{B7B4DA23-1B45-4B67-A30A-5740E4E20E08}" dt="2025-08-07T20:04:45.833" v="292" actId="113"/>
        <pc:sldMkLst>
          <pc:docMk/>
          <pc:sldMk cId="2629029278" sldId="262"/>
        </pc:sldMkLst>
        <pc:spChg chg="mod">
          <ac:chgData name="Melanie Squire" userId="6c9d1607-ba48-44db-8d5c-ed91ec2e7097" providerId="ADAL" clId="{B7B4DA23-1B45-4B67-A30A-5740E4E20E08}" dt="2025-08-07T20:04:45.833" v="292" actId="113"/>
          <ac:spMkLst>
            <pc:docMk/>
            <pc:sldMk cId="2629029278" sldId="262"/>
            <ac:spMk id="5" creationId="{00000000-0000-0000-0000-000000000000}"/>
          </ac:spMkLst>
        </pc:spChg>
      </pc:sldChg>
      <pc:sldChg chg="modSp mod">
        <pc:chgData name="Melanie Squire" userId="6c9d1607-ba48-44db-8d5c-ed91ec2e7097" providerId="ADAL" clId="{B7B4DA23-1B45-4B67-A30A-5740E4E20E08}" dt="2025-08-07T20:02:38.043" v="44" actId="20577"/>
        <pc:sldMkLst>
          <pc:docMk/>
          <pc:sldMk cId="2263887560" sldId="296"/>
        </pc:sldMkLst>
        <pc:spChg chg="mod">
          <ac:chgData name="Melanie Squire" userId="6c9d1607-ba48-44db-8d5c-ed91ec2e7097" providerId="ADAL" clId="{B7B4DA23-1B45-4B67-A30A-5740E4E20E08}" dt="2025-08-07T20:02:32.620" v="33" actId="27636"/>
          <ac:spMkLst>
            <pc:docMk/>
            <pc:sldMk cId="2263887560" sldId="296"/>
            <ac:spMk id="2" creationId="{00000000-0000-0000-0000-000000000000}"/>
          </ac:spMkLst>
        </pc:spChg>
        <pc:spChg chg="mod">
          <ac:chgData name="Melanie Squire" userId="6c9d1607-ba48-44db-8d5c-ed91ec2e7097" providerId="ADAL" clId="{B7B4DA23-1B45-4B67-A30A-5740E4E20E08}" dt="2025-08-07T20:02:38.043" v="44" actId="20577"/>
          <ac:spMkLst>
            <pc:docMk/>
            <pc:sldMk cId="2263887560" sldId="296"/>
            <ac:spMk id="3" creationId="{00000000-0000-0000-0000-000000000000}"/>
          </ac:spMkLst>
        </pc:spChg>
      </pc:sldChg>
      <pc:sldChg chg="modSp mod">
        <pc:chgData name="Melanie Squire" userId="6c9d1607-ba48-44db-8d5c-ed91ec2e7097" providerId="ADAL" clId="{B7B4DA23-1B45-4B67-A30A-5740E4E20E08}" dt="2025-08-07T20:06:09.607" v="438" actId="20577"/>
        <pc:sldMkLst>
          <pc:docMk/>
          <pc:sldMk cId="3044991785" sldId="298"/>
        </pc:sldMkLst>
        <pc:spChg chg="mod">
          <ac:chgData name="Melanie Squire" userId="6c9d1607-ba48-44db-8d5c-ed91ec2e7097" providerId="ADAL" clId="{B7B4DA23-1B45-4B67-A30A-5740E4E20E08}" dt="2025-08-07T20:06:09.607" v="438" actId="20577"/>
          <ac:spMkLst>
            <pc:docMk/>
            <pc:sldMk cId="3044991785" sldId="298"/>
            <ac:spMk id="2" creationId="{00000000-0000-0000-0000-000000000000}"/>
          </ac:spMkLst>
        </pc:spChg>
      </pc:sldChg>
      <pc:sldChg chg="modSp mod">
        <pc:chgData name="Melanie Squire" userId="6c9d1607-ba48-44db-8d5c-ed91ec2e7097" providerId="ADAL" clId="{B7B4DA23-1B45-4B67-A30A-5740E4E20E08}" dt="2025-08-07T20:08:26.177" v="800" actId="20577"/>
        <pc:sldMkLst>
          <pc:docMk/>
          <pc:sldMk cId="1541369251" sldId="302"/>
        </pc:sldMkLst>
        <pc:spChg chg="mod">
          <ac:chgData name="Melanie Squire" userId="6c9d1607-ba48-44db-8d5c-ed91ec2e7097" providerId="ADAL" clId="{B7B4DA23-1B45-4B67-A30A-5740E4E20E08}" dt="2025-08-07T20:08:26.177" v="800" actId="20577"/>
          <ac:spMkLst>
            <pc:docMk/>
            <pc:sldMk cId="1541369251" sldId="302"/>
            <ac:spMk id="2" creationId="{00000000-0000-0000-0000-000000000000}"/>
          </ac:spMkLst>
        </pc:spChg>
        <pc:spChg chg="mod">
          <ac:chgData name="Melanie Squire" userId="6c9d1607-ba48-44db-8d5c-ed91ec2e7097" providerId="ADAL" clId="{B7B4DA23-1B45-4B67-A30A-5740E4E20E08}" dt="2025-08-07T20:08:19.109" v="782" actId="20577"/>
          <ac:spMkLst>
            <pc:docMk/>
            <pc:sldMk cId="1541369251" sldId="302"/>
            <ac:spMk id="3" creationId="{00000000-0000-0000-0000-000000000000}"/>
          </ac:spMkLst>
        </pc:spChg>
      </pc:sldChg>
      <pc:sldChg chg="modSp new mod">
        <pc:chgData name="Melanie Squire" userId="6c9d1607-ba48-44db-8d5c-ed91ec2e7097" providerId="ADAL" clId="{B7B4DA23-1B45-4B67-A30A-5740E4E20E08}" dt="2025-08-07T20:03:52.446" v="245" actId="20577"/>
        <pc:sldMkLst>
          <pc:docMk/>
          <pc:sldMk cId="397326003" sldId="304"/>
        </pc:sldMkLst>
        <pc:spChg chg="mod">
          <ac:chgData name="Melanie Squire" userId="6c9d1607-ba48-44db-8d5c-ed91ec2e7097" providerId="ADAL" clId="{B7B4DA23-1B45-4B67-A30A-5740E4E20E08}" dt="2025-08-07T20:02:54.125" v="64" actId="20577"/>
          <ac:spMkLst>
            <pc:docMk/>
            <pc:sldMk cId="397326003" sldId="304"/>
            <ac:spMk id="2" creationId="{440FAE16-EE89-8E8C-D36F-393126A47ADF}"/>
          </ac:spMkLst>
        </pc:spChg>
        <pc:spChg chg="mod">
          <ac:chgData name="Melanie Squire" userId="6c9d1607-ba48-44db-8d5c-ed91ec2e7097" providerId="ADAL" clId="{B7B4DA23-1B45-4B67-A30A-5740E4E20E08}" dt="2025-08-07T20:03:52.446" v="245" actId="20577"/>
          <ac:spMkLst>
            <pc:docMk/>
            <pc:sldMk cId="397326003" sldId="304"/>
            <ac:spMk id="3" creationId="{C2A6204B-69CF-2D92-DBE4-E26A96B42E1C}"/>
          </ac:spMkLst>
        </pc:spChg>
      </pc:sldChg>
      <pc:sldChg chg="modSp new mod">
        <pc:chgData name="Melanie Squire" userId="6c9d1607-ba48-44db-8d5c-ed91ec2e7097" providerId="ADAL" clId="{B7B4DA23-1B45-4B67-A30A-5740E4E20E08}" dt="2025-08-07T20:07:32.797" v="665" actId="20577"/>
        <pc:sldMkLst>
          <pc:docMk/>
          <pc:sldMk cId="3255116736" sldId="305"/>
        </pc:sldMkLst>
        <pc:spChg chg="mod">
          <ac:chgData name="Melanie Squire" userId="6c9d1607-ba48-44db-8d5c-ed91ec2e7097" providerId="ADAL" clId="{B7B4DA23-1B45-4B67-A30A-5740E4E20E08}" dt="2025-08-07T20:06:48.656" v="458" actId="20577"/>
          <ac:spMkLst>
            <pc:docMk/>
            <pc:sldMk cId="3255116736" sldId="305"/>
            <ac:spMk id="2" creationId="{067C640B-5BC8-43D0-F34F-1286B920991A}"/>
          </ac:spMkLst>
        </pc:spChg>
        <pc:spChg chg="mod">
          <ac:chgData name="Melanie Squire" userId="6c9d1607-ba48-44db-8d5c-ed91ec2e7097" providerId="ADAL" clId="{B7B4DA23-1B45-4B67-A30A-5740E4E20E08}" dt="2025-08-07T20:07:32.797" v="665" actId="20577"/>
          <ac:spMkLst>
            <pc:docMk/>
            <pc:sldMk cId="3255116736" sldId="305"/>
            <ac:spMk id="3" creationId="{D7045F40-2854-D9E4-342E-18EE80CC0BDC}"/>
          </ac:spMkLst>
        </pc:spChg>
      </pc:sldChg>
      <pc:sldChg chg="modSp new mod">
        <pc:chgData name="Melanie Squire" userId="6c9d1607-ba48-44db-8d5c-ed91ec2e7097" providerId="ADAL" clId="{B7B4DA23-1B45-4B67-A30A-5740E4E20E08}" dt="2025-08-07T20:10:13.958" v="1120" actId="20577"/>
        <pc:sldMkLst>
          <pc:docMk/>
          <pc:sldMk cId="1548472135" sldId="306"/>
        </pc:sldMkLst>
        <pc:spChg chg="mod">
          <ac:chgData name="Melanie Squire" userId="6c9d1607-ba48-44db-8d5c-ed91ec2e7097" providerId="ADAL" clId="{B7B4DA23-1B45-4B67-A30A-5740E4E20E08}" dt="2025-08-07T20:08:50.377" v="824" actId="20577"/>
          <ac:spMkLst>
            <pc:docMk/>
            <pc:sldMk cId="1548472135" sldId="306"/>
            <ac:spMk id="2" creationId="{41E9C761-688E-F306-67F7-75983987666B}"/>
          </ac:spMkLst>
        </pc:spChg>
        <pc:spChg chg="mod">
          <ac:chgData name="Melanie Squire" userId="6c9d1607-ba48-44db-8d5c-ed91ec2e7097" providerId="ADAL" clId="{B7B4DA23-1B45-4B67-A30A-5740E4E20E08}" dt="2025-08-07T20:10:13.958" v="1120" actId="20577"/>
          <ac:spMkLst>
            <pc:docMk/>
            <pc:sldMk cId="1548472135" sldId="306"/>
            <ac:spMk id="3" creationId="{EED1516B-37DB-9DA1-2B99-9F16B36A3F4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It is vitally important to establish what your costs are before you can decide on the pricing of your product/services.</a:t>
            </a:r>
          </a:p>
          <a:p>
            <a:r>
              <a:rPr lang="en-GB" baseline="0" dirty="0"/>
              <a:t>The price that you charge has to be high enough to cover ALL of the costs that are incurred through production of the offering AND allow a margin of profit.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1757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5692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7477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56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7E63BE-2C15-4104-B004-FD80E5919E79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9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3755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968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8187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684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ACEB5A7-0C15-4426-8F66-79CA608650CE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2374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A57DE2C-510A-4BDF-85B5-8C17A18E97FD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16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9395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98F9151-EA46-46CA-8012-9415D440891C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17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4717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056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85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MANAGING ENTERPRISE BMSW4011</a:t>
            </a:r>
            <a:br>
              <a:rPr lang="en-GB" dirty="0"/>
            </a:br>
            <a:r>
              <a:rPr lang="en-GB" dirty="0"/>
              <a:t>Finance- Cash Flow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887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FAE16-EE89-8E8C-D36F-393126A47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6204B-69CF-2D92-DBE4-E26A96B42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Understand different types of business costs and categories.</a:t>
            </a:r>
          </a:p>
          <a:p>
            <a:r>
              <a:rPr lang="en-GB" dirty="0"/>
              <a:t>2. Learn the principles of creating a cash flow forecast</a:t>
            </a:r>
          </a:p>
          <a:p>
            <a:r>
              <a:rPr lang="en-GB" dirty="0"/>
              <a:t>3. Examining the costs of YOUR business idea.</a:t>
            </a:r>
          </a:p>
        </p:txBody>
      </p:sp>
    </p:spTree>
    <p:extLst>
      <p:ext uri="{BB962C8B-B14F-4D97-AF65-F5344CB8AC3E}">
        <p14:creationId xmlns:p14="http://schemas.microsoft.com/office/powerpoint/2010/main" val="397326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2800" b="1" dirty="0">
                <a:solidFill>
                  <a:schemeClr val="tx2"/>
                </a:solidFill>
              </a:rPr>
              <a:t>Finance and the importance of understanding  costs.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4544" y="1052736"/>
            <a:ext cx="8318832" cy="3930559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The first step is to establish your costs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Your price has to be high enough to cover your costs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D56BB-844F-417E-830A-CC0DFD7569C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Cost identification and itemisation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0232" y="3551952"/>
            <a:ext cx="2361771" cy="2233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029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75656" y="188640"/>
            <a:ext cx="734481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4000" dirty="0"/>
              <a:t>Business costs fall into 3 categories:</a:t>
            </a:r>
          </a:p>
          <a:p>
            <a:endParaRPr lang="en-GB" altLang="en-US" sz="4000" dirty="0"/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/>
              <a:t>Fixed costs or overheads</a:t>
            </a:r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/>
              <a:t>Direct or variable costs</a:t>
            </a:r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/>
              <a:t>Capital costs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7770" y="3573016"/>
            <a:ext cx="2612702" cy="1960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393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2726256" cy="947042"/>
          </a:xfrm>
        </p:spPr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Fixed Costs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0" y="692696"/>
            <a:ext cx="5364088" cy="5082859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A fixed cost is an operating expense for a business that stays the same (is fixed) regardless of the level of goods or services produced.</a:t>
            </a:r>
          </a:p>
          <a:p>
            <a:endParaRPr lang="en-GB" altLang="en-US" sz="2800" dirty="0"/>
          </a:p>
          <a:p>
            <a:r>
              <a:rPr lang="en-GB" altLang="en-US" sz="2800" i="1" dirty="0"/>
              <a:t>For example, Rent will remain fixed regardless of whether you have 50 customers in your restaurant a month or 500.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4088" y="1124744"/>
            <a:ext cx="3581169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0266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2942280" cy="789735"/>
          </a:xfrm>
        </p:spPr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Variable costs </a:t>
            </a:r>
          </a:p>
        </p:txBody>
      </p:sp>
      <p:sp>
        <p:nvSpPr>
          <p:cNvPr id="3" name="Rectangle 2"/>
          <p:cNvSpPr/>
          <p:nvPr/>
        </p:nvSpPr>
        <p:spPr>
          <a:xfrm>
            <a:off x="323528" y="906367"/>
            <a:ext cx="4572000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Variable costs are expenses that vary in proportion to the volume of goods or services that a business produces.</a:t>
            </a: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 In other words, they are costs that vary depending on the volume of activity. </a:t>
            </a: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Variable costs increase as the volume of activities increases and they decrease as the volume of activities decreases. </a:t>
            </a: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i="1" dirty="0">
                <a:solidFill>
                  <a:srgbClr val="666666"/>
                </a:solidFill>
                <a:latin typeface="Arial" panose="020B0604020202020204" pitchFamily="34" charset="0"/>
              </a:rPr>
              <a:t>Example: Cost of raw materials used in production </a:t>
            </a:r>
            <a:endParaRPr lang="en-GB" sz="20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741385"/>
            <a:ext cx="4248472" cy="4896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035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2582240" cy="789735"/>
          </a:xfrm>
        </p:spPr>
        <p:txBody>
          <a:bodyPr/>
          <a:lstStyle/>
          <a:p>
            <a:r>
              <a:rPr lang="en-GB" dirty="0"/>
              <a:t>Capital costs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5361" y="620688"/>
            <a:ext cx="8318832" cy="47525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Capital costs are fixed, one-time expenses incurred on the purchase of land, buildings, construction, and equipment used in the production of goods or in the rendering of services. 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These items also lose value</a:t>
            </a:r>
          </a:p>
          <a:p>
            <a:pPr marL="0" indent="0">
              <a:buNone/>
              <a:defRPr/>
            </a:pPr>
            <a:r>
              <a:rPr lang="en-GB" dirty="0"/>
              <a:t>This is known as depreciation</a:t>
            </a:r>
          </a:p>
          <a:p>
            <a:pPr marL="0" indent="0">
              <a:buNone/>
              <a:defRPr/>
            </a:pPr>
            <a:r>
              <a:rPr lang="en-GB" dirty="0"/>
              <a:t>Usually at about 25% each year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3140968"/>
            <a:ext cx="3521566" cy="180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871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260648"/>
            <a:ext cx="89289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Activity One:</a:t>
            </a:r>
          </a:p>
          <a:p>
            <a:endParaRPr lang="en-GB" sz="3200" dirty="0"/>
          </a:p>
          <a:p>
            <a:r>
              <a:rPr lang="en-GB" sz="3200" dirty="0"/>
              <a:t>In groups of 3 or 4 consider the associated costs of renting and running a large GYM in the Cardiff City Centre. Sort the costs into the correct categories;</a:t>
            </a:r>
          </a:p>
          <a:p>
            <a:endParaRPr lang="en-GB" sz="3200" dirty="0"/>
          </a:p>
          <a:p>
            <a:r>
              <a:rPr lang="en-GB" sz="3200" dirty="0"/>
              <a:t>Fixed Costs</a:t>
            </a:r>
          </a:p>
          <a:p>
            <a:r>
              <a:rPr lang="en-GB" sz="3200" dirty="0"/>
              <a:t>Variable Costs</a:t>
            </a:r>
          </a:p>
          <a:p>
            <a:r>
              <a:rPr lang="en-GB" sz="3200" dirty="0"/>
              <a:t>Capital Costs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2780928"/>
            <a:ext cx="34290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991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Assets and Liabilities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u="sng" dirty="0"/>
              <a:t>Current Assets</a:t>
            </a:r>
          </a:p>
          <a:p>
            <a:pPr eaLnBrk="1" hangingPunct="1"/>
            <a:r>
              <a:rPr lang="en-GB" altLang="en-US" dirty="0"/>
              <a:t>Short term asset e.g. cash, stock, debtors i.e. people who owe you money and prepaid expenses</a:t>
            </a:r>
          </a:p>
          <a:p>
            <a:pPr eaLnBrk="1" hangingPunct="1"/>
            <a:r>
              <a:rPr lang="en-GB" altLang="en-US" u="sng" dirty="0"/>
              <a:t>Fixed or Long- Term Assets</a:t>
            </a:r>
          </a:p>
          <a:p>
            <a:pPr eaLnBrk="1" hangingPunct="1"/>
            <a:r>
              <a:rPr lang="en-GB" altLang="en-US" dirty="0"/>
              <a:t>Property and equipment</a:t>
            </a:r>
          </a:p>
          <a:p>
            <a:pPr eaLnBrk="1" hangingPunct="1"/>
            <a:r>
              <a:rPr lang="en-GB" altLang="en-US" dirty="0"/>
              <a:t>Patents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Assets</a:t>
            </a:r>
          </a:p>
        </p:txBody>
      </p:sp>
    </p:spTree>
    <p:extLst>
      <p:ext uri="{BB962C8B-B14F-4D97-AF65-F5344CB8AC3E}">
        <p14:creationId xmlns:p14="http://schemas.microsoft.com/office/powerpoint/2010/main" val="1554654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1862160" cy="645719"/>
          </a:xfrm>
        </p:spPr>
        <p:txBody>
          <a:bodyPr/>
          <a:lstStyle/>
          <a:p>
            <a:r>
              <a:rPr lang="en-GB" dirty="0"/>
              <a:t>Liabilities</a:t>
            </a:r>
          </a:p>
        </p:txBody>
      </p:sp>
      <p:sp>
        <p:nvSpPr>
          <p:cNvPr id="5" name="Rectangle 4"/>
          <p:cNvSpPr/>
          <p:nvPr/>
        </p:nvSpPr>
        <p:spPr>
          <a:xfrm>
            <a:off x="251520" y="980728"/>
            <a:ext cx="878497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111111"/>
                </a:solidFill>
                <a:latin typeface="Segoe UI" panose="020B0502040204020203" pitchFamily="34" charset="0"/>
              </a:rPr>
              <a:t>In the world of financial accounting, a liability is defined as an obligation or debt that a business acquires during operations. These financial obligations must be settled by the business – whether it be through money, goods or services</a:t>
            </a:r>
            <a:r>
              <a:rPr lang="en-GB" sz="3200" dirty="0"/>
              <a:t>.</a:t>
            </a:r>
          </a:p>
          <a:p>
            <a:endParaRPr lang="en-GB" sz="3200" dirty="0">
              <a:solidFill>
                <a:srgbClr val="111111"/>
              </a:solidFill>
              <a:latin typeface="Segoe UI" panose="020B0502040204020203" pitchFamily="34" charset="0"/>
            </a:endParaRPr>
          </a:p>
          <a:p>
            <a:r>
              <a:rPr lang="en-GB" sz="3200" dirty="0">
                <a:solidFill>
                  <a:srgbClr val="111111"/>
                </a:solidFill>
                <a:latin typeface="Segoe UI" panose="020B0502040204020203" pitchFamily="34" charset="0"/>
              </a:rPr>
              <a:t>E.g. Business Loans and </a:t>
            </a:r>
            <a:r>
              <a:rPr lang="en-GB" sz="3200">
                <a:solidFill>
                  <a:srgbClr val="111111"/>
                </a:solidFill>
                <a:latin typeface="Segoe UI" panose="020B0502040204020203" pitchFamily="34" charset="0"/>
              </a:rPr>
              <a:t>Property Mortgages</a:t>
            </a:r>
          </a:p>
        </p:txBody>
      </p:sp>
    </p:spTree>
    <p:extLst>
      <p:ext uri="{BB962C8B-B14F-4D97-AF65-F5344CB8AC3E}">
        <p14:creationId xmlns:p14="http://schemas.microsoft.com/office/powerpoint/2010/main" val="253435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looks at costs compared to sales</a:t>
            </a:r>
          </a:p>
          <a:p>
            <a:r>
              <a:rPr lang="en-GB" dirty="0"/>
              <a:t>If sales are greater than costs then profit is </a:t>
            </a:r>
            <a:r>
              <a:rPr lang="en-GB"/>
              <a:t>achieved but… 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Required for all companies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B86A2BD-1931-48C6-A765-14DD3DD42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 and Loss statement</a:t>
            </a:r>
          </a:p>
        </p:txBody>
      </p:sp>
    </p:spTree>
    <p:extLst>
      <p:ext uri="{BB962C8B-B14F-4D97-AF65-F5344CB8AC3E}">
        <p14:creationId xmlns:p14="http://schemas.microsoft.com/office/powerpoint/2010/main" val="42582811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2E6544F-6BA4-4D0D-929C-5E1DCAEFFC40}"/>
              </a:ext>
            </a:extLst>
          </p:cNvPr>
          <p:cNvGraphicFramePr>
            <a:graphicFrameLocks noGrp="1"/>
          </p:cNvGraphicFramePr>
          <p:nvPr/>
        </p:nvGraphicFramePr>
        <p:xfrm>
          <a:off x="539552" y="1541786"/>
          <a:ext cx="7684064" cy="42996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42032">
                  <a:extLst>
                    <a:ext uri="{9D8B030D-6E8A-4147-A177-3AD203B41FA5}">
                      <a16:colId xmlns:a16="http://schemas.microsoft.com/office/drawing/2014/main" val="258362593"/>
                    </a:ext>
                  </a:extLst>
                </a:gridCol>
                <a:gridCol w="3842032">
                  <a:extLst>
                    <a:ext uri="{9D8B030D-6E8A-4147-A177-3AD203B41FA5}">
                      <a16:colId xmlns:a16="http://schemas.microsoft.com/office/drawing/2014/main" val="89689935"/>
                    </a:ext>
                  </a:extLst>
                </a:gridCol>
              </a:tblGrid>
              <a:tr h="23398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Sales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178247206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Sales made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£75,000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607365346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Cost of Sales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£26,250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970223238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Gross Profit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£48,750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726957404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Overheads &amp; Operating Costs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466608167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Wages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£5,500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34984763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Rent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£7,200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077454072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Insurance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£600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439964265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Electricity / Gas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£1,000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65265481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Stationery, Printing and Postage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£750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126350911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Motor expenses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954973607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Telephone and Internet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£600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407920632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Professional fees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£500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282472468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Equipment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£7,000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65376013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Marketing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987457533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 overheads and operating costs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£27,150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269525617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53BB881D-9C1E-4600-AB20-140A4D2198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156791"/>
            <a:ext cx="5790303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 Profit and Loss Account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Violet’s Florists – Profit and Loss Account – Year Ending 31/12/2012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Violet’s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 Profit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for the period is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£21,600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pre-tax.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272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Font typeface="Arial" charset="0"/>
              <a:buNone/>
              <a:defRPr/>
            </a:pPr>
            <a:r>
              <a:rPr lang="en-GB" dirty="0"/>
              <a:t>Cost plus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This is the total of all costs plus a % on top as profit for the owner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Used by many businesses but has disadvantages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e.g. ignores demand for the product,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Customers may prepared to pay more,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Your competitors may charge less so you lose customers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401BACF-F1CD-45D7-B685-5B2F6DFA0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99AB7E0-2B7E-450A-8D7A-7E314A18C040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There are two ways to arrive at your prices</a:t>
            </a:r>
          </a:p>
        </p:txBody>
      </p:sp>
    </p:spTree>
    <p:extLst>
      <p:ext uri="{BB962C8B-B14F-4D97-AF65-F5344CB8AC3E}">
        <p14:creationId xmlns:p14="http://schemas.microsoft.com/office/powerpoint/2010/main" val="4030225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Pricing continued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In this example you estimate what the customer is likely to pay for your product based on competitors prices</a:t>
            </a:r>
          </a:p>
          <a:p>
            <a:r>
              <a:rPr lang="en-GB" altLang="en-US" dirty="0"/>
              <a:t>In this example the business must understand changes in the market e.g. interest rates.</a:t>
            </a:r>
          </a:p>
          <a:p>
            <a:r>
              <a:rPr lang="en-GB" altLang="en-US" dirty="0"/>
              <a:t>Also depends on how much customers value your product</a:t>
            </a:r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Market based price</a:t>
            </a:r>
          </a:p>
        </p:txBody>
      </p:sp>
    </p:spTree>
    <p:extLst>
      <p:ext uri="{BB962C8B-B14F-4D97-AF65-F5344CB8AC3E}">
        <p14:creationId xmlns:p14="http://schemas.microsoft.com/office/powerpoint/2010/main" val="3779685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Examples of market – based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are happy to pay more at a local shop than travel to a large and cheaper supermarket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A brand name might sell at a higher price because people trust the brand name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may pay more for latest fashion or gadgets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may be the only supplier of the product in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the area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If demand is more than supply e.g. concert tickets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must check out competitors prices – are they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giving discounts or special offers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Keep asking your customers what they want </a:t>
            </a:r>
          </a:p>
          <a:p>
            <a:pPr>
              <a:buFont typeface="Arial" charset="0"/>
              <a:buChar char="•"/>
              <a:defRPr/>
            </a:pPr>
            <a:endParaRPr lang="en-GB" sz="3300" baseline="30000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pic>
        <p:nvPicPr>
          <p:cNvPr id="7172" name="Picture 3" descr="rewar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56992"/>
            <a:ext cx="1112837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96086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268761"/>
            <a:ext cx="8318832" cy="424847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 dirty="0"/>
              <a:t>This means deciding to sell at a different price to different customers at different times</a:t>
            </a:r>
          </a:p>
          <a:p>
            <a:pPr eaLnBrk="1" hangingPunct="1"/>
            <a:r>
              <a:rPr lang="en-GB" altLang="en-US" sz="1800" dirty="0"/>
              <a:t>E.g. seasonal, </a:t>
            </a:r>
          </a:p>
          <a:p>
            <a:pPr eaLnBrk="1" hangingPunct="1"/>
            <a:r>
              <a:rPr lang="en-GB" altLang="en-US" sz="1800" dirty="0"/>
              <a:t>lower price if bought online, </a:t>
            </a:r>
          </a:p>
          <a:p>
            <a:pPr eaLnBrk="1" hangingPunct="1"/>
            <a:r>
              <a:rPr lang="en-GB" altLang="en-US" sz="1800" dirty="0"/>
              <a:t>items sold directly to customers such as farm shops, </a:t>
            </a:r>
          </a:p>
          <a:p>
            <a:pPr eaLnBrk="1" hangingPunct="1"/>
            <a:r>
              <a:rPr lang="en-GB" altLang="en-US" sz="1800" dirty="0"/>
              <a:t>offers if bought in bulk</a:t>
            </a:r>
          </a:p>
          <a:p>
            <a:pPr eaLnBrk="1" hangingPunct="1"/>
            <a:r>
              <a:rPr lang="en-GB" altLang="en-US" sz="1800" dirty="0"/>
              <a:t>timing e.g. emergency plumber</a:t>
            </a:r>
          </a:p>
          <a:p>
            <a:pPr eaLnBrk="1" hangingPunct="1"/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716104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 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Odd value e.g. charging £9.99 not £10</a:t>
            </a:r>
          </a:p>
          <a:p>
            <a:pPr eaLnBrk="1" hangingPunct="1"/>
            <a:r>
              <a:rPr lang="en-GB" altLang="en-US" dirty="0"/>
              <a:t>Loss leaders e.g. selling at a low cost to attract customers</a:t>
            </a:r>
          </a:p>
          <a:p>
            <a:pPr eaLnBrk="1" hangingPunct="1"/>
            <a:r>
              <a:rPr lang="en-GB" altLang="en-US" dirty="0"/>
              <a:t>Price skimming e.g. charging a higher price at the launch of a product such as new gadgets or toys</a:t>
            </a:r>
          </a:p>
          <a:p>
            <a:pPr eaLnBrk="1" hangingPunct="1"/>
            <a:r>
              <a:rPr lang="en-GB" altLang="en-US" dirty="0"/>
              <a:t>Discounting</a:t>
            </a:r>
          </a:p>
          <a:p>
            <a:pPr eaLnBrk="1" hangingPunct="1"/>
            <a:r>
              <a:rPr lang="en-GB" altLang="en-US" dirty="0"/>
              <a:t>Bundling e.g. pc and printer for a discount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39163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C640B-5BC8-43D0-F34F-1286B9209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45F40-2854-D9E4-342E-18EE80CC0B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what pricing strategies you will employ for your business and give your rationale.</a:t>
            </a:r>
          </a:p>
          <a:p>
            <a:r>
              <a:rPr lang="en-GB" dirty="0"/>
              <a:t>In pairs discuss this with your fellow student and give/offer feedback.</a:t>
            </a:r>
          </a:p>
        </p:txBody>
      </p:sp>
    </p:spTree>
    <p:extLst>
      <p:ext uri="{BB962C8B-B14F-4D97-AF65-F5344CB8AC3E}">
        <p14:creationId xmlns:p14="http://schemas.microsoft.com/office/powerpoint/2010/main" val="32551167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85A7AF-0FEC-4EEB-A168-F714E72F6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DCECA4FF-0B0E-47C3-A4C9-89D83ADC56CD}"/>
              </a:ext>
            </a:extLst>
          </p:cNvPr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30B1BF-FAB3-4F05-BDF9-3603520B15D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35" y="260648"/>
            <a:ext cx="8863330" cy="537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9299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 – a competition!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1628800"/>
            <a:ext cx="78592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Individually, read and complete the Business Wales Cash Flow Activity</a:t>
            </a:r>
          </a:p>
          <a:p>
            <a:pPr algn="ctr"/>
            <a:r>
              <a:rPr lang="en-GB" sz="4000" dirty="0"/>
              <a:t>You will be assigned a group. The first to call out the correct answer will win the competition!</a:t>
            </a:r>
          </a:p>
        </p:txBody>
      </p:sp>
    </p:spTree>
    <p:extLst>
      <p:ext uri="{BB962C8B-B14F-4D97-AF65-F5344CB8AC3E}">
        <p14:creationId xmlns:p14="http://schemas.microsoft.com/office/powerpoint/2010/main" val="15413692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9C761-688E-F306-67F7-759839876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1516B-37DB-9DA1-2B99-9F16B36A3F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Consider all associated costs to launch and run your business in first 12 months. Provide as many researched/evidenced examples as you can e.g. rent, equipment, insurance, salary costs etc.</a:t>
            </a:r>
          </a:p>
          <a:p>
            <a:r>
              <a:rPr lang="en-GB" dirty="0"/>
              <a:t>Your homework is to create a cash flow forecast for the first 12 </a:t>
            </a:r>
            <a:r>
              <a:rPr lang="en-GB" dirty="0" err="1"/>
              <a:t>nonths</a:t>
            </a:r>
            <a:r>
              <a:rPr lang="en-GB" dirty="0"/>
              <a:t> of your business.</a:t>
            </a:r>
          </a:p>
        </p:txBody>
      </p:sp>
    </p:spTree>
    <p:extLst>
      <p:ext uri="{BB962C8B-B14F-4D97-AF65-F5344CB8AC3E}">
        <p14:creationId xmlns:p14="http://schemas.microsoft.com/office/powerpoint/2010/main" val="15484721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794</TotalTime>
  <Words>1033</Words>
  <Application>Microsoft Office PowerPoint</Application>
  <PresentationFormat>On-screen Show (4:3)</PresentationFormat>
  <Paragraphs>156</Paragraphs>
  <Slides>21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Myriad Pro</vt:lpstr>
      <vt:lpstr>Arial</vt:lpstr>
      <vt:lpstr>Calibri</vt:lpstr>
      <vt:lpstr>Segoe UI</vt:lpstr>
      <vt:lpstr>Verdana</vt:lpstr>
      <vt:lpstr>20140311PresentationUWTSDTemplate</vt:lpstr>
      <vt:lpstr>MANAGING ENTERPRISE BMSW4011 Finance- Cash Flow</vt:lpstr>
      <vt:lpstr>Learning Objectives</vt:lpstr>
      <vt:lpstr>Finance and the importance of understanding  costs.</vt:lpstr>
      <vt:lpstr>PowerPoint Presentation</vt:lpstr>
      <vt:lpstr>Fixed Costs</vt:lpstr>
      <vt:lpstr>Variable costs </vt:lpstr>
      <vt:lpstr>Capital costs</vt:lpstr>
      <vt:lpstr>PowerPoint Presentation</vt:lpstr>
      <vt:lpstr>Assets and Liabilities</vt:lpstr>
      <vt:lpstr>Liabilities</vt:lpstr>
      <vt:lpstr>Profit and Loss statement</vt:lpstr>
      <vt:lpstr>PowerPoint Presentation</vt:lpstr>
      <vt:lpstr>Pricing</vt:lpstr>
      <vt:lpstr>Pricing continued</vt:lpstr>
      <vt:lpstr>Examples of market – based pricing</vt:lpstr>
      <vt:lpstr>Differential pricing</vt:lpstr>
      <vt:lpstr>Differential pricing tactics</vt:lpstr>
      <vt:lpstr>Individual Exercise</vt:lpstr>
      <vt:lpstr>PowerPoint Presentation</vt:lpstr>
      <vt:lpstr>Activity 2 – a competition!</vt:lpstr>
      <vt:lpstr>Individual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Melanie Squire</cp:lastModifiedBy>
  <cp:revision>39</cp:revision>
  <dcterms:created xsi:type="dcterms:W3CDTF">2015-04-14T15:21:28Z</dcterms:created>
  <dcterms:modified xsi:type="dcterms:W3CDTF">2025-08-07T20:10:23Z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