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0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71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3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BMTP5017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6490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Travel Operations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92392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Reminder – Tourism Theories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 </a:t>
            </a:r>
            <a:r>
              <a:rPr lang="en-GB" sz="6000" b="1" dirty="0"/>
              <a:t>Today’s Session</a:t>
            </a:r>
          </a:p>
        </p:txBody>
      </p:sp>
      <p:pic>
        <p:nvPicPr>
          <p:cNvPr id="5" name="Picture 4" descr="Aeroplane taking off against dramatic sky">
            <a:extLst>
              <a:ext uri="{FF2B5EF4-FFF2-40B4-BE49-F238E27FC236}">
                <a16:creationId xmlns:a16="http://schemas.microsoft.com/office/drawing/2014/main" id="{B9C1573D-AE3E-F09A-A710-A0596ECB7F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48" r="3869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9443" y="2706623"/>
            <a:ext cx="6559429" cy="3939341"/>
          </a:xfrm>
        </p:spPr>
        <p:txBody>
          <a:bodyPr>
            <a:normAutofit/>
          </a:bodyPr>
          <a:lstStyle/>
          <a:p>
            <a:r>
              <a:rPr lang="en-GB" sz="3200" dirty="0"/>
              <a:t>Travel Refresher</a:t>
            </a:r>
          </a:p>
          <a:p>
            <a:r>
              <a:rPr lang="en-GB" sz="3200" dirty="0"/>
              <a:t>Tourism Theories</a:t>
            </a:r>
          </a:p>
          <a:p>
            <a:r>
              <a:rPr lang="en-GB" sz="3200" dirty="0"/>
              <a:t>Mass Market v Niche Market</a:t>
            </a:r>
          </a:p>
          <a:p>
            <a:r>
              <a:rPr lang="en-GB" sz="3200" dirty="0"/>
              <a:t>Leisure Travel</a:t>
            </a:r>
          </a:p>
          <a:p>
            <a:r>
              <a:rPr lang="en-GB" sz="3200" dirty="0"/>
              <a:t>Business Travel </a:t>
            </a:r>
          </a:p>
          <a:p>
            <a:r>
              <a:rPr lang="en-GB" sz="3200" dirty="0"/>
              <a:t>Events Travel</a:t>
            </a:r>
          </a:p>
          <a:p>
            <a:r>
              <a:rPr lang="en-GB" sz="3200" dirty="0"/>
              <a:t>Democratisation of Travel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5704D-3AE2-A58F-1237-04F581339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 SCENE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4104A-DB52-404C-A3D0-B12DD8096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296" y="2378765"/>
            <a:ext cx="5130412" cy="4545495"/>
          </a:xfrm>
        </p:spPr>
        <p:txBody>
          <a:bodyPr anchor="ctr">
            <a:noAutofit/>
          </a:bodyPr>
          <a:lstStyle/>
          <a:p>
            <a:r>
              <a:rPr lang="en-GB" sz="2000" b="1" dirty="0"/>
              <a:t>Global Travel &amp; Tourism Industry</a:t>
            </a:r>
          </a:p>
          <a:p>
            <a:endParaRPr lang="en-GB" sz="2000" dirty="0"/>
          </a:p>
          <a:p>
            <a:r>
              <a:rPr lang="en-GB" sz="2000" dirty="0"/>
              <a:t> $8.8Trilliion </a:t>
            </a:r>
          </a:p>
          <a:p>
            <a:r>
              <a:rPr lang="en-GB" sz="2000" dirty="0"/>
              <a:t>319m Jobs Worldwide</a:t>
            </a:r>
          </a:p>
          <a:p>
            <a:r>
              <a:rPr lang="en-GB" sz="2000" dirty="0"/>
              <a:t>1 in 5 new jobs – 100m jobs in next 10 years</a:t>
            </a:r>
          </a:p>
          <a:p>
            <a:endParaRPr lang="en-GB" sz="2000" dirty="0"/>
          </a:p>
          <a:p>
            <a:r>
              <a:rPr lang="en-GB" sz="2000" dirty="0"/>
              <a:t>Authority on World Tourism (2019)</a:t>
            </a:r>
          </a:p>
          <a:p>
            <a:endParaRPr lang="en-GB" sz="2000" dirty="0"/>
          </a:p>
          <a:p>
            <a:r>
              <a:rPr lang="en-GB" sz="2000" dirty="0"/>
              <a:t>Brexit</a:t>
            </a:r>
          </a:p>
          <a:p>
            <a:r>
              <a:rPr lang="en-GB" sz="2000" dirty="0"/>
              <a:t>Global Pandemic</a:t>
            </a:r>
          </a:p>
          <a:p>
            <a:r>
              <a:rPr lang="en-GB" sz="2000" dirty="0"/>
              <a:t>Trends  - Boom v Staycation</a:t>
            </a:r>
          </a:p>
        </p:txBody>
      </p:sp>
      <p:pic>
        <p:nvPicPr>
          <p:cNvPr id="5" name="Picture 4" descr="Back view of an aeroplane">
            <a:extLst>
              <a:ext uri="{FF2B5EF4-FFF2-40B4-BE49-F238E27FC236}">
                <a16:creationId xmlns:a16="http://schemas.microsoft.com/office/drawing/2014/main" id="{5918B534-92D9-4C8E-F974-3278AA990C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74" r="26226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000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F3F9C-965E-3D48-EF9A-D115CE360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2026 Travel Market Trends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93957-A63D-220A-6435-6073A3A43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32" y="2788162"/>
            <a:ext cx="5383162" cy="4143579"/>
          </a:xfrm>
        </p:spPr>
        <p:txBody>
          <a:bodyPr>
            <a:noAutofit/>
          </a:bodyPr>
          <a:lstStyle/>
          <a:p>
            <a:r>
              <a:rPr lang="en-GB" sz="1800" dirty="0"/>
              <a:t>Up to Q3 Global Travel Industry Up nearly 8% (UN)</a:t>
            </a:r>
          </a:p>
          <a:p>
            <a:r>
              <a:rPr lang="en-GB" sz="1800" dirty="0"/>
              <a:t>Despite Geo-Political Situation in Middle East &amp; Travel Closures</a:t>
            </a:r>
          </a:p>
          <a:p>
            <a:r>
              <a:rPr lang="en-GB" sz="1800" dirty="0"/>
              <a:t>UK &amp; Wales Staycation Growth</a:t>
            </a:r>
          </a:p>
          <a:p>
            <a:r>
              <a:rPr lang="en-GB" sz="1800" dirty="0"/>
              <a:t>Summer Weather</a:t>
            </a:r>
          </a:p>
          <a:p>
            <a:r>
              <a:rPr lang="en-GB" sz="1800" dirty="0"/>
              <a:t>Issues of Overseas Travel</a:t>
            </a:r>
          </a:p>
          <a:p>
            <a:r>
              <a:rPr lang="en-GB" sz="1800" dirty="0"/>
              <a:t>Middle East</a:t>
            </a:r>
          </a:p>
          <a:p>
            <a:r>
              <a:rPr lang="en-GB" sz="1800" dirty="0"/>
              <a:t>US – Trump Trumping Travel</a:t>
            </a:r>
          </a:p>
          <a:p>
            <a:r>
              <a:rPr lang="en-GB" sz="1800" dirty="0"/>
              <a:t>Fuel Prices – 2 Year Price  Lag / Shortages</a:t>
            </a:r>
          </a:p>
          <a:p>
            <a:r>
              <a:rPr lang="en-GB" sz="1800" dirty="0"/>
              <a:t>Fires across the World, Floods etc </a:t>
            </a:r>
          </a:p>
          <a:p>
            <a:r>
              <a:rPr lang="en-GB" sz="1800" dirty="0"/>
              <a:t>Flight Situation – Air Traffic Control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3F5BE360-2CC6-9BF8-0820-E727915DC9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38" r="2850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00013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C6B89A-99FD-A6D3-18BA-A052359B1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Global Travel Markets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A8A44-0CD4-6F51-8B00-E5D090369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214" y="2455605"/>
            <a:ext cx="5756786" cy="4667865"/>
          </a:xfrm>
        </p:spPr>
        <p:txBody>
          <a:bodyPr anchor="ctr">
            <a:normAutofit/>
          </a:bodyPr>
          <a:lstStyle/>
          <a:p>
            <a:r>
              <a:rPr lang="en-GB" sz="1900" dirty="0"/>
              <a:t>MACRO</a:t>
            </a:r>
          </a:p>
          <a:p>
            <a:r>
              <a:rPr lang="en-GB" sz="1900" dirty="0"/>
              <a:t>SPECIAL INTEREST TRAVEL – TOURISM &amp; EVENTS</a:t>
            </a:r>
          </a:p>
          <a:p>
            <a:endParaRPr lang="en-GB" sz="1900" dirty="0"/>
          </a:p>
          <a:p>
            <a:r>
              <a:rPr lang="en-GB" sz="1900" dirty="0"/>
              <a:t>MICRO </a:t>
            </a:r>
          </a:p>
          <a:p>
            <a:r>
              <a:rPr lang="en-GB" sz="1900" dirty="0"/>
              <a:t>IMPACTS OF TECHNOLOGY</a:t>
            </a:r>
          </a:p>
          <a:p>
            <a:r>
              <a:rPr lang="en-GB" sz="1900" dirty="0"/>
              <a:t>AI DEVELOPMENTS</a:t>
            </a:r>
          </a:p>
          <a:p>
            <a:r>
              <a:rPr lang="en-GB" sz="1900" dirty="0"/>
              <a:t>IMPACTS OF TRAVEL DEVELOPMENT</a:t>
            </a:r>
          </a:p>
          <a:p>
            <a:r>
              <a:rPr lang="en-GB" sz="1900" dirty="0"/>
              <a:t>IMPACTS OF MEDIA &amp; SOCIAL MEDIA</a:t>
            </a:r>
          </a:p>
          <a:p>
            <a:r>
              <a:rPr lang="en-GB" sz="1900" dirty="0"/>
              <a:t>TRENDS</a:t>
            </a:r>
          </a:p>
          <a:p>
            <a:endParaRPr lang="en-GB" sz="1900" dirty="0"/>
          </a:p>
          <a:p>
            <a:r>
              <a:rPr lang="en-GB" sz="1900" dirty="0"/>
              <a:t>Over Tourism</a:t>
            </a:r>
          </a:p>
          <a:p>
            <a:endParaRPr lang="en-GB" sz="1900" dirty="0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BD0AA35A-8BA6-724C-2C7D-0D56EDD9D4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55" r="19253" b="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24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tourist trip&#10;&#10;Description automatically generated">
            <a:extLst>
              <a:ext uri="{FF2B5EF4-FFF2-40B4-BE49-F238E27FC236}">
                <a16:creationId xmlns:a16="http://schemas.microsoft.com/office/drawing/2014/main" id="{81319E86-AA80-2872-6F43-2A6FC20D51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687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lose-up of a list of tourist typology&#10;&#10;Description automatically generated">
            <a:extLst>
              <a:ext uri="{FF2B5EF4-FFF2-40B4-BE49-F238E27FC236}">
                <a16:creationId xmlns:a16="http://schemas.microsoft.com/office/drawing/2014/main" id="{11182EC9-2D37-51BE-50F8-B5B8F1924B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766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7125E-6D39-C057-2C54-736CCCFC3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588" y="-74815"/>
            <a:ext cx="8095211" cy="1765503"/>
          </a:xfrm>
        </p:spPr>
        <p:txBody>
          <a:bodyPr/>
          <a:lstStyle/>
          <a:p>
            <a:r>
              <a:rPr lang="en-GB" dirty="0"/>
              <a:t>Butler’s TALC Model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718C28C4-A6C4-A099-13BD-8BF450DD8B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969" y="1202773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632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48501A-58E9-6B69-A394-999185117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8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793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6EE5F-17B5-F5A9-3F17-F7FE2A538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</a:t>
            </a:r>
            <a:r>
              <a:rPr lang="en-GB" b="1" dirty="0" err="1"/>
              <a:t>Irridex</a:t>
            </a:r>
            <a:r>
              <a:rPr lang="en-GB" b="1" dirty="0"/>
              <a:t> Model – </a:t>
            </a:r>
            <a:r>
              <a:rPr lang="en-GB" b="1" dirty="0" err="1"/>
              <a:t>Doxey</a:t>
            </a:r>
            <a:r>
              <a:rPr lang="en-GB" b="1" dirty="0"/>
              <a:t> (1979)</a:t>
            </a:r>
          </a:p>
        </p:txBody>
      </p:sp>
      <p:pic>
        <p:nvPicPr>
          <p:cNvPr id="1026" name="Picture 2" descr="Irridex Model (Source: Doxey, 1975) | Download Scientific ...">
            <a:extLst>
              <a:ext uri="{FF2B5EF4-FFF2-40B4-BE49-F238E27FC236}">
                <a16:creationId xmlns:a16="http://schemas.microsoft.com/office/drawing/2014/main" id="{346B69EF-55B6-F117-0821-DA18FB8836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553" y="1828340"/>
            <a:ext cx="7362825" cy="40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7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13D8C3-BA23-5035-1D0F-FFF4166069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238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FBA73770-969C-2714-2E67-13B2B12479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90" r="22788" b="1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21523-2AFA-FB6E-A732-F315E1515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5548" y="405685"/>
            <a:ext cx="5954737" cy="1559301"/>
          </a:xfrm>
        </p:spPr>
        <p:txBody>
          <a:bodyPr>
            <a:normAutofit/>
          </a:bodyPr>
          <a:lstStyle/>
          <a:p>
            <a:r>
              <a:rPr lang="en-GB" sz="4000" b="1" dirty="0"/>
              <a:t>Competition &amp; Crisis Issues</a:t>
            </a:r>
            <a:br>
              <a:rPr lang="en-GB" sz="4000" b="1" dirty="0"/>
            </a:br>
            <a:r>
              <a:rPr lang="en-GB" sz="4000" b="1" dirty="0"/>
              <a:t>              Brexit &amp; Covid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57718-9B03-711B-644F-0428B62C7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1696065"/>
            <a:ext cx="5247340" cy="5062544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500" b="1" dirty="0"/>
          </a:p>
          <a:p>
            <a:pPr marL="0" indent="0">
              <a:buNone/>
            </a:pPr>
            <a:endParaRPr lang="en-GB" dirty="0"/>
          </a:p>
          <a:p>
            <a:endParaRPr lang="en-GB" sz="8000" dirty="0"/>
          </a:p>
          <a:p>
            <a:r>
              <a:rPr lang="en-GB" sz="8000" dirty="0"/>
              <a:t>Decline / Re Launch </a:t>
            </a:r>
          </a:p>
          <a:p>
            <a:r>
              <a:rPr lang="en-GB" sz="8000" dirty="0"/>
              <a:t>Mass Demand </a:t>
            </a:r>
          </a:p>
          <a:p>
            <a:r>
              <a:rPr lang="en-GB" sz="8000" dirty="0"/>
              <a:t>Bucket Lists</a:t>
            </a:r>
          </a:p>
          <a:p>
            <a:r>
              <a:rPr lang="en-GB" sz="8000" dirty="0"/>
              <a:t>Competition</a:t>
            </a:r>
          </a:p>
          <a:p>
            <a:r>
              <a:rPr lang="en-GB" sz="8000" dirty="0"/>
              <a:t>Trends</a:t>
            </a:r>
          </a:p>
          <a:p>
            <a:r>
              <a:rPr lang="en-GB" sz="8000" dirty="0"/>
              <a:t>Over Tourism</a:t>
            </a:r>
          </a:p>
          <a:p>
            <a:r>
              <a:rPr lang="en-GB" sz="8000" dirty="0"/>
              <a:t>Risks &amp; Crisis</a:t>
            </a:r>
          </a:p>
          <a:p>
            <a:r>
              <a:rPr lang="en-GB" sz="8000" dirty="0"/>
              <a:t>Terrorism</a:t>
            </a:r>
          </a:p>
          <a:p>
            <a:r>
              <a:rPr lang="en-GB" sz="8000" dirty="0"/>
              <a:t>Economic Impacts</a:t>
            </a:r>
          </a:p>
          <a:p>
            <a:r>
              <a:rPr lang="en-GB" sz="8000" dirty="0"/>
              <a:t>Environmental Impact</a:t>
            </a:r>
          </a:p>
          <a:p>
            <a:r>
              <a:rPr lang="en-GB" sz="8000" dirty="0"/>
              <a:t>Social Impacts</a:t>
            </a:r>
          </a:p>
          <a:p>
            <a:r>
              <a:rPr lang="en-GB" sz="8000" dirty="0"/>
              <a:t>Political Impacts</a:t>
            </a:r>
          </a:p>
          <a:p>
            <a:r>
              <a:rPr lang="en-GB" sz="8000" dirty="0"/>
              <a:t>Geo Political Impacts</a:t>
            </a:r>
          </a:p>
          <a:p>
            <a:pPr marL="0" indent="0">
              <a:buNone/>
            </a:pPr>
            <a:endParaRPr lang="en-GB" dirty="0"/>
          </a:p>
          <a:p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3490485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A16CB-7AF2-16CE-4D52-62DD55F0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What Does the Future Hold for Travel?</a:t>
            </a:r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ssorted things on a floor">
            <a:extLst>
              <a:ext uri="{FF2B5EF4-FFF2-40B4-BE49-F238E27FC236}">
                <a16:creationId xmlns:a16="http://schemas.microsoft.com/office/drawing/2014/main" id="{E55E648F-BA8F-A741-3C55-679E46B3DA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66" r="2408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8212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k view of an aeroplane">
            <a:extLst>
              <a:ext uri="{FF2B5EF4-FFF2-40B4-BE49-F238E27FC236}">
                <a16:creationId xmlns:a16="http://schemas.microsoft.com/office/drawing/2014/main" id="{8715F3F3-22CE-C9B7-7532-57CC718544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45" r="29596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67D5E-F506-59EC-3D8F-6C0FCAFBC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6A1F5-9AAC-062A-D457-8AA5264D5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Theories</a:t>
            </a:r>
          </a:p>
          <a:p>
            <a:r>
              <a:rPr lang="en-GB" sz="2000" dirty="0"/>
              <a:t>Covid Impacts</a:t>
            </a:r>
          </a:p>
          <a:p>
            <a:r>
              <a:rPr lang="en-GB" sz="2000" dirty="0"/>
              <a:t>Brexit Impacts</a:t>
            </a:r>
          </a:p>
          <a:p>
            <a:r>
              <a:rPr lang="en-GB" sz="2000" dirty="0"/>
              <a:t>Niche v Mass</a:t>
            </a:r>
          </a:p>
          <a:p>
            <a:r>
              <a:rPr lang="en-GB" sz="2000" dirty="0"/>
              <a:t>Trends</a:t>
            </a:r>
          </a:p>
          <a:p>
            <a:r>
              <a:rPr lang="en-GB" sz="2000" dirty="0"/>
              <a:t>Risks &amp; Competition</a:t>
            </a:r>
          </a:p>
          <a:p>
            <a:r>
              <a:rPr lang="en-GB" sz="2000" dirty="0"/>
              <a:t>Influencers</a:t>
            </a:r>
          </a:p>
          <a:p>
            <a:r>
              <a:rPr lang="en-GB" sz="2000" dirty="0"/>
              <a:t>Sustainability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61267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237</Words>
  <Application>Microsoft Office PowerPoint</Application>
  <PresentationFormat>Widescreen</PresentationFormat>
  <Paragraphs>75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 SCENE SETTING</vt:lpstr>
      <vt:lpstr>2026 Travel Market Trends</vt:lpstr>
      <vt:lpstr>Global Travel Markets </vt:lpstr>
      <vt:lpstr>PowerPoint Presentation</vt:lpstr>
      <vt:lpstr>PowerPoint Presentation</vt:lpstr>
      <vt:lpstr>Butler’s TALC Model</vt:lpstr>
      <vt:lpstr>PowerPoint Presentation</vt:lpstr>
      <vt:lpstr>                Irridex Model – Doxey (1979)</vt:lpstr>
      <vt:lpstr>PowerPoint Presentation</vt:lpstr>
      <vt:lpstr>Competition &amp; Crisis Issues               Brexit &amp; Covid</vt:lpstr>
      <vt:lpstr>What Does the Future Hold for Travel?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2026-09-28T14:57:54Z</dcterms:modified>
</cp:coreProperties>
</file>