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63" r:id="rId4"/>
    <p:sldId id="266" r:id="rId5"/>
    <p:sldId id="264" r:id="rId6"/>
    <p:sldId id="265" r:id="rId7"/>
    <p:sldId id="262" r:id="rId8"/>
    <p:sldId id="259" r:id="rId9"/>
    <p:sldId id="260" r:id="rId10"/>
    <p:sldId id="261" r:id="rId11"/>
    <p:sldId id="258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7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1981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552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568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091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2393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278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87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215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62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832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3870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7629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7983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6561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17287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3325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2779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6656D77-3089-4B79-807F-81828C793A7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1CFC829-362A-4DF8-BC3A-2D901041B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05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71663" y="1857376"/>
            <a:ext cx="795813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BMSW4001</a:t>
            </a:r>
          </a:p>
          <a:p>
            <a:pPr algn="ctr"/>
            <a:r>
              <a:rPr lang="en-GB" sz="3600" dirty="0" smtClean="0"/>
              <a:t>Academic and Employability Skills(ACE)</a:t>
            </a:r>
          </a:p>
          <a:p>
            <a:pPr algn="ctr"/>
            <a:endParaRPr lang="en-GB" sz="3600" dirty="0" smtClean="0"/>
          </a:p>
          <a:p>
            <a:pPr algn="ctr"/>
            <a:r>
              <a:rPr lang="en-GB" sz="3200" dirty="0" smtClean="0"/>
              <a:t>Student </a:t>
            </a:r>
            <a:r>
              <a:rPr lang="en-GB" sz="3200" dirty="0" smtClean="0"/>
              <a:t>Name</a:t>
            </a:r>
            <a:r>
              <a:rPr lang="en-GB" sz="3200" dirty="0" smtClean="0"/>
              <a:t>: </a:t>
            </a:r>
            <a:r>
              <a:rPr lang="bn-IN" sz="3200" dirty="0"/>
              <a:t>Ursanu Elena Diana</a:t>
            </a:r>
            <a:r>
              <a:rPr lang="en-GB" sz="3200" dirty="0"/>
              <a:t> </a:t>
            </a:r>
            <a:endParaRPr lang="en-GB" sz="3200" dirty="0" smtClean="0"/>
          </a:p>
          <a:p>
            <a:pPr algn="ctr"/>
            <a:r>
              <a:rPr lang="en-GB" sz="3200" dirty="0" smtClean="0"/>
              <a:t>Student ID</a:t>
            </a:r>
            <a:r>
              <a:rPr lang="en-GB" sz="3200" dirty="0" smtClean="0"/>
              <a:t>: 2028540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344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628775" y="1243013"/>
            <a:ext cx="8986838" cy="44577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 smtClean="0">
                <a:solidFill>
                  <a:schemeClr val="tx1"/>
                </a:solidFill>
              </a:rPr>
              <a:t>Introduction: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 smtClean="0">
                <a:solidFill>
                  <a:schemeClr val="tx1"/>
                </a:solidFill>
              </a:rPr>
              <a:t>Skills are an essential part for both professional and academic life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 smtClean="0">
                <a:solidFill>
                  <a:schemeClr val="tx1"/>
                </a:solidFill>
              </a:rPr>
              <a:t>Skills promote academic and employability outcome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 smtClean="0">
                <a:solidFill>
                  <a:schemeClr val="tx1"/>
                </a:solidFill>
              </a:rPr>
              <a:t> academic skills </a:t>
            </a:r>
            <a:r>
              <a:rPr lang="en-US" b="1" dirty="0" smtClean="0">
                <a:solidFill>
                  <a:schemeClr val="tx1"/>
                </a:solidFill>
              </a:rPr>
              <a:t>pursuits benefits in academic activities like research, presentation, report writing and learning of other module outcome.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 smtClean="0">
                <a:solidFill>
                  <a:schemeClr val="tx1"/>
                </a:solidFill>
              </a:rPr>
              <a:t> Potential transferable skills which makes one as an employable is known as employability skills.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 smtClean="0">
                <a:solidFill>
                  <a:schemeClr val="tx1"/>
                </a:solidFill>
              </a:rPr>
              <a:t>Both academic and employability skills promotes </a:t>
            </a:r>
            <a:r>
              <a:rPr lang="en-US" b="1" dirty="0" smtClean="0">
                <a:solidFill>
                  <a:schemeClr val="tx1"/>
                </a:solidFill>
              </a:rPr>
              <a:t>collaboration of learning tools and strategy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96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972175" y="628650"/>
            <a:ext cx="5686426" cy="55864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42938" y="788938"/>
            <a:ext cx="5329237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Academic skills: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Skill which pursuits in academic activities like research, presentation, report writing and learning of other module is known as academic skills.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Develop collaboration of learning tools and strategy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Improving academic communication and understanding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Play supporting role for academic improvement. Some magical or dynamic academic skills are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Time management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Effective reading and understanding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Potential essay writing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Note taking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Research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Technical or technology based understanding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Potential output in exam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972175" y="757238"/>
            <a:ext cx="5586413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 smtClean="0"/>
              <a:t>Employability skills: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Potential transferable skills which makes one as an employable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Potential skills for specific job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Promotes professionalism and routine work practice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Enable sustainable outcome from relevant job practice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Develop knowledge based understanding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Employees technical improvement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Basic understanding of work environment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Promote flexibility and soft skill skills for require job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111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85813" y="814388"/>
            <a:ext cx="5100637" cy="513986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 smtClean="0"/>
              <a:t>Some common employability skills: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Problem solving and critical thinking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Leadership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Professionalism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Collaboration and teamwork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Strong ethical practice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Effective oral and written communication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Adaptability and patience </a:t>
            </a:r>
            <a:endParaRPr lang="en-GB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66"/>
          <a:stretch/>
        </p:blipFill>
        <p:spPr>
          <a:xfrm>
            <a:off x="6157911" y="952708"/>
            <a:ext cx="5182713" cy="49863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183344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4369" y="685800"/>
            <a:ext cx="4800600" cy="55006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564356" y="970091"/>
            <a:ext cx="490061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Bank Manager:</a:t>
            </a:r>
          </a:p>
          <a:p>
            <a:pPr>
              <a:lnSpc>
                <a:spcPct val="200000"/>
              </a:lnSpc>
            </a:pPr>
            <a:r>
              <a:rPr lang="en-GB" sz="2000" dirty="0" smtClean="0"/>
              <a:t>As I want to be a banker in my future career, I need some potential skills in banking like,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Collaboration or teamwork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Potential skills for managerial performance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Skills for leadership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Logical or structural thinking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2000" dirty="0" smtClean="0"/>
              <a:t>Excellent in maths and relative accounts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982" y="735806"/>
            <a:ext cx="6093618" cy="540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868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42950" y="700088"/>
            <a:ext cx="4200525" cy="53863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35818" y="700087"/>
            <a:ext cx="401478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 smtClean="0">
                <a:solidFill>
                  <a:schemeClr val="bg1"/>
                </a:solidFill>
              </a:rPr>
              <a:t>Require academic skills to support future job challenge in banking sector: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Changing business model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Security breaches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Commercial awareness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Cultural shipment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Scalability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Big data analysis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Open banking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chemeClr val="bg1"/>
                </a:solidFill>
              </a:rPr>
              <a:t>Digital adaptability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924" y="700087"/>
            <a:ext cx="6302093" cy="53863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784314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1513" y="671513"/>
            <a:ext cx="5129212" cy="55149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71512" y="857250"/>
            <a:ext cx="5286375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Potential skill, I have to support banking career is –Managerial skills 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 smtClean="0"/>
              <a:t>Advance level of conceptual skills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 smtClean="0"/>
              <a:t>Potential technical skills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 smtClean="0"/>
              <a:t>Interpersonal and collaboration skills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 smtClean="0"/>
              <a:t>Potential strategy for making decision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 smtClean="0"/>
              <a:t>Skills of supervising, controlling and planning skills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 smtClean="0"/>
              <a:t>Leadership and performance management</a:t>
            </a:r>
            <a:endParaRPr lang="en-GB" sz="2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3" t="-500" r="8928" b="500"/>
          <a:stretch/>
        </p:blipFill>
        <p:spPr>
          <a:xfrm>
            <a:off x="5800725" y="671512"/>
            <a:ext cx="5800725" cy="551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998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57225" y="685800"/>
            <a:ext cx="4857750" cy="5429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42950" y="871538"/>
            <a:ext cx="442912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Skills I need to improve – logical thinking to support banking career: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Highlight strong personality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Avoid emotional engagement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Focus on background study </a:t>
            </a:r>
          </a:p>
          <a:p>
            <a:r>
              <a:rPr lang="en-GB" sz="2800" b="1" dirty="0" smtClean="0"/>
              <a:t>Strategy to improve logical thinking: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Focus on logical study martial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Analysis of types of logical thinking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Improve practice of creative activity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Evaluate complex situation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Promote socialise and multi-cultural engagement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Develop anticipation and structural learning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72138" y="685800"/>
            <a:ext cx="5786437" cy="54292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672138" y="871538"/>
            <a:ext cx="578643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Time management tools:</a:t>
            </a:r>
          </a:p>
          <a:p>
            <a:r>
              <a:rPr lang="en-GB" dirty="0" smtClean="0"/>
              <a:t>The tools by which one can plan and control use of time for specific activities is known as time management tools.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Promote prioritization and decision making activities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Setting boundaries for performance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Enable sustainable system to perform task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Improve outsourcing and delegation </a:t>
            </a:r>
          </a:p>
          <a:p>
            <a:endParaRPr lang="en-GB" dirty="0" smtClean="0"/>
          </a:p>
          <a:p>
            <a:r>
              <a:rPr lang="en-GB" sz="2400" b="1" dirty="0" smtClean="0"/>
              <a:t>Relevant tools of time management: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err="1" smtClean="0"/>
              <a:t>Scoro</a:t>
            </a:r>
            <a:endParaRPr lang="en-GB" dirty="0" smtClean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err="1" smtClean="0"/>
              <a:t>ActiveCollab</a:t>
            </a:r>
            <a:endParaRPr lang="en-GB" dirty="0" smtClean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err="1" smtClean="0"/>
              <a:t>ProofHub</a:t>
            </a:r>
            <a:endParaRPr lang="en-GB" dirty="0" smtClean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Harvest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err="1" smtClean="0"/>
              <a:t>Clarizen</a:t>
            </a:r>
            <a:endParaRPr lang="en-GB" dirty="0" smtClean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err="1" smtClean="0"/>
              <a:t>Timecamp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248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28663" y="800100"/>
            <a:ext cx="106299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Personal SWOT analysis</a:t>
            </a:r>
          </a:p>
          <a:p>
            <a:r>
              <a:rPr lang="en-GB" dirty="0" smtClean="0"/>
              <a:t>An approach by which one can ensure individual internal factors analysis like strength, weakness, opportunity and threats is known as personal SWOT analysis (</a:t>
            </a:r>
            <a:r>
              <a:rPr lang="en-GB" dirty="0" err="1" smtClean="0"/>
              <a:t>McGunagle</a:t>
            </a:r>
            <a:r>
              <a:rPr lang="en-GB" dirty="0" smtClean="0"/>
              <a:t> and </a:t>
            </a:r>
            <a:r>
              <a:rPr lang="en-GB" dirty="0" err="1" smtClean="0"/>
              <a:t>Zizka</a:t>
            </a:r>
            <a:r>
              <a:rPr lang="en-GB" dirty="0" smtClean="0"/>
              <a:t>, 2020). </a:t>
            </a:r>
          </a:p>
          <a:p>
            <a:r>
              <a:rPr lang="en-GB" dirty="0" smtClean="0"/>
              <a:t>Individual SWOT: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1422440"/>
              </p:ext>
            </p:extLst>
          </p:nvPr>
        </p:nvGraphicFramePr>
        <p:xfrm>
          <a:off x="914399" y="2219854"/>
          <a:ext cx="10086976" cy="311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3488"/>
                <a:gridCol w="504348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Strengths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Weaknesses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Good</a:t>
                      </a:r>
                      <a:r>
                        <a:rPr lang="en-GB" baseline="0" dirty="0" smtClean="0"/>
                        <a:t> communication skills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baseline="0" dirty="0" smtClean="0"/>
                        <a:t>Hard working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baseline="0" dirty="0" smtClean="0"/>
                        <a:t>Punctual in performance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baseline="0" dirty="0" smtClean="0"/>
                        <a:t>Proactive and creativity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Less</a:t>
                      </a:r>
                      <a:r>
                        <a:rPr lang="en-GB" baseline="0" dirty="0" smtClean="0"/>
                        <a:t> critical thinking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baseline="0" dirty="0" smtClean="0"/>
                        <a:t>Less stress management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baseline="0" dirty="0" smtClean="0"/>
                        <a:t>Emotional influence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Opportunities 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Threats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Potential experience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Professionalism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Digital engagement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Available soft</a:t>
                      </a:r>
                      <a:r>
                        <a:rPr lang="en-GB" baseline="0" dirty="0" smtClean="0"/>
                        <a:t> skills for require job market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Huge competition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Continuous change in digital access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baseline="0" dirty="0" smtClean="0"/>
                        <a:t>Technical advancement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0286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14387" y="685800"/>
            <a:ext cx="998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PDP-Personal Development Plan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14387" y="1471612"/>
            <a:ext cx="4814888" cy="461664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An approach to develop personal skills for ensuring outstanding performance in career is known as personal development plan (</a:t>
            </a:r>
            <a:r>
              <a:rPr lang="en-GB" dirty="0" err="1" smtClean="0"/>
              <a:t>Cotronei</a:t>
            </a:r>
            <a:r>
              <a:rPr lang="en-GB" dirty="0" smtClean="0"/>
              <a:t>-Baird, 2020). PDP helps to develop understanding of personal skills to improve professional life.</a:t>
            </a:r>
          </a:p>
          <a:p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It outlines individual goals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Improve skills to overcome personal weakness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It promotes roadmap to ensure successful career</a:t>
            </a:r>
          </a:p>
          <a:p>
            <a:endParaRPr lang="en-GB" dirty="0" smtClean="0"/>
          </a:p>
          <a:p>
            <a:r>
              <a:rPr lang="en-GB" sz="2400" b="1" dirty="0" smtClean="0"/>
              <a:t>PDP consist of following criteria: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Purpose and identification of skills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Planning formulation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Action  and record outcomes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Review and evaluate 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868" y="1471612"/>
            <a:ext cx="5536407" cy="461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436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57338" y="1343026"/>
            <a:ext cx="9058275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Conclusion: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 smtClean="0"/>
              <a:t>Both academic and employability skills promotes collaboration of learning tools and strategy to develop productivity of the corporate and academic life.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Time management, Effective reading and understanding , Potential essay writing</a:t>
            </a:r>
          </a:p>
          <a:p>
            <a:pPr algn="just">
              <a:lnSpc>
                <a:spcPct val="150000"/>
              </a:lnSpc>
            </a:pPr>
            <a:r>
              <a:rPr lang="en-GB" dirty="0" smtClean="0"/>
              <a:t> has close interaction to promotes academic and professional life.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 smtClean="0"/>
              <a:t>Time management tools, personal development plan and personal SWOT analysis play supporting role to ensure sustainable career in banking sectors and overcome future challenge of professional life.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66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7225" y="800101"/>
            <a:ext cx="1084421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Reference:</a:t>
            </a:r>
          </a:p>
          <a:p>
            <a:r>
              <a:rPr lang="en-US" dirty="0" smtClean="0"/>
              <a:t>Cotronei-Baird, </a:t>
            </a:r>
            <a:r>
              <a:rPr lang="en-US" dirty="0" err="1" smtClean="0"/>
              <a:t>V.S</a:t>
            </a:r>
            <a:r>
              <a:rPr lang="en-US" dirty="0" smtClean="0"/>
              <a:t>., (2020). Academic hindrances in the integration of employability skills development in teaching and assessment practice. Higher Education, 79(2), </a:t>
            </a:r>
            <a:r>
              <a:rPr lang="en-US" dirty="0" err="1" smtClean="0"/>
              <a:t>pp.203</a:t>
            </a:r>
            <a:r>
              <a:rPr lang="en-US" dirty="0" smtClean="0"/>
              <a:t>-223.</a:t>
            </a:r>
          </a:p>
          <a:p>
            <a:endParaRPr lang="en-US" dirty="0" smtClean="0"/>
          </a:p>
          <a:p>
            <a:r>
              <a:rPr lang="en-US" dirty="0" smtClean="0"/>
              <a:t>McGunagle, D. and </a:t>
            </a:r>
            <a:r>
              <a:rPr lang="en-US" dirty="0" err="1" smtClean="0"/>
              <a:t>Zizka</a:t>
            </a:r>
            <a:r>
              <a:rPr lang="en-US" dirty="0" smtClean="0"/>
              <a:t>, L., (2020). Employability skills for 21st-century STEM students: the employers' perspective. Higher Education, Skills and Work-Based Learning.</a:t>
            </a:r>
          </a:p>
          <a:p>
            <a:endParaRPr lang="en-US" dirty="0" smtClean="0"/>
          </a:p>
          <a:p>
            <a:r>
              <a:rPr lang="en-GB" dirty="0" err="1" smtClean="0"/>
              <a:t>Ayodele</a:t>
            </a:r>
            <a:r>
              <a:rPr lang="en-GB" dirty="0" smtClean="0"/>
              <a:t>, </a:t>
            </a:r>
            <a:r>
              <a:rPr lang="en-GB" dirty="0" err="1" smtClean="0"/>
              <a:t>T.O</a:t>
            </a:r>
            <a:r>
              <a:rPr lang="en-GB" dirty="0" smtClean="0"/>
              <a:t>., </a:t>
            </a:r>
            <a:r>
              <a:rPr lang="en-GB" dirty="0" err="1" smtClean="0"/>
              <a:t>Oladokun</a:t>
            </a:r>
            <a:r>
              <a:rPr lang="en-GB" dirty="0" smtClean="0"/>
              <a:t>, </a:t>
            </a:r>
            <a:r>
              <a:rPr lang="en-GB" dirty="0" err="1" smtClean="0"/>
              <a:t>T.T</a:t>
            </a:r>
            <a:r>
              <a:rPr lang="en-GB" dirty="0" smtClean="0"/>
              <a:t>. and </a:t>
            </a:r>
            <a:r>
              <a:rPr lang="en-GB" dirty="0" err="1" smtClean="0"/>
              <a:t>Kajimo-Shakantu</a:t>
            </a:r>
            <a:r>
              <a:rPr lang="en-GB" dirty="0" smtClean="0"/>
              <a:t>, K., (2020). Employability skills of real estate graduates in Nigeria: a skill gap analysis. Journal of Facilities Management.</a:t>
            </a:r>
          </a:p>
          <a:p>
            <a:endParaRPr lang="en-GB" dirty="0" smtClean="0"/>
          </a:p>
          <a:p>
            <a:r>
              <a:rPr lang="en-US" dirty="0" smtClean="0"/>
              <a:t>Rowe, A.D. and </a:t>
            </a:r>
            <a:r>
              <a:rPr lang="en-US" dirty="0" err="1" smtClean="0"/>
              <a:t>Zegwaard</a:t>
            </a:r>
            <a:r>
              <a:rPr lang="en-US" dirty="0" smtClean="0"/>
              <a:t>, </a:t>
            </a:r>
            <a:r>
              <a:rPr lang="en-US" dirty="0" err="1" smtClean="0"/>
              <a:t>K.E</a:t>
            </a:r>
            <a:r>
              <a:rPr lang="en-US" dirty="0" smtClean="0"/>
              <a:t>., (2017). Developing graduate employability skills and attributes: Curriculum enhancement through work-integrated learning.</a:t>
            </a:r>
          </a:p>
          <a:p>
            <a:endParaRPr lang="en-US" dirty="0"/>
          </a:p>
          <a:p>
            <a:r>
              <a:rPr lang="en-US" dirty="0" err="1" smtClean="0"/>
              <a:t>Osmani</a:t>
            </a:r>
            <a:r>
              <a:rPr lang="en-US" dirty="0" smtClean="0"/>
              <a:t>, M., </a:t>
            </a:r>
            <a:r>
              <a:rPr lang="en-US" dirty="0" err="1" smtClean="0"/>
              <a:t>Weerakkody</a:t>
            </a:r>
            <a:r>
              <a:rPr lang="en-US" dirty="0" smtClean="0"/>
              <a:t>, V., Hindi, N. and </a:t>
            </a:r>
            <a:r>
              <a:rPr lang="en-US" dirty="0" err="1" smtClean="0"/>
              <a:t>Eldabi</a:t>
            </a:r>
            <a:r>
              <a:rPr lang="en-US" dirty="0" smtClean="0"/>
              <a:t>, T., (2019). Graduates employability skills: A review of literature against market demand. Journal of Education for Business, 94(7), </a:t>
            </a:r>
            <a:r>
              <a:rPr lang="en-US" dirty="0" err="1" smtClean="0"/>
              <a:t>pp.423</a:t>
            </a:r>
            <a:r>
              <a:rPr lang="en-US" dirty="0" smtClean="0"/>
              <a:t>-432.</a:t>
            </a:r>
          </a:p>
          <a:p>
            <a:endParaRPr lang="en-US" dirty="0"/>
          </a:p>
          <a:p>
            <a:r>
              <a:rPr lang="en-US" dirty="0" err="1" smtClean="0"/>
              <a:t>Abbasi</a:t>
            </a:r>
            <a:r>
              <a:rPr lang="en-US" dirty="0" smtClean="0"/>
              <a:t>, </a:t>
            </a:r>
            <a:r>
              <a:rPr lang="en-US" dirty="0" err="1" smtClean="0"/>
              <a:t>F.K</a:t>
            </a:r>
            <a:r>
              <a:rPr lang="en-US" dirty="0" smtClean="0"/>
              <a:t>., Ali, A. and Bibi, N., (2018). Analysis of skill gap for business graduates: managerial perspective from banking industry. Education+ Training.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9693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225</TotalTime>
  <Words>901</Words>
  <Application>Microsoft Macintosh PowerPoint</Application>
  <PresentationFormat>Widescreen</PresentationFormat>
  <Paragraphs>138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Garamond</vt:lpstr>
      <vt:lpstr>Vrinda</vt:lpstr>
      <vt:lpstr>Wingdings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Microsoft Office User</cp:lastModifiedBy>
  <cp:revision>22</cp:revision>
  <dcterms:created xsi:type="dcterms:W3CDTF">2021-07-13T13:37:39Z</dcterms:created>
  <dcterms:modified xsi:type="dcterms:W3CDTF">2021-07-22T10:26:17Z</dcterms:modified>
  <cp:category/>
</cp:coreProperties>
</file>