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57" r:id="rId3"/>
    <p:sldId id="283" r:id="rId4"/>
    <p:sldId id="282" r:id="rId5"/>
    <p:sldId id="258" r:id="rId6"/>
    <p:sldId id="259" r:id="rId7"/>
    <p:sldId id="260" r:id="rId8"/>
    <p:sldId id="285" r:id="rId9"/>
    <p:sldId id="284" r:id="rId10"/>
    <p:sldId id="261" r:id="rId11"/>
    <p:sldId id="262" r:id="rId12"/>
    <p:sldId id="263" r:id="rId13"/>
    <p:sldId id="271" r:id="rId14"/>
    <p:sldId id="286" r:id="rId15"/>
    <p:sldId id="264" r:id="rId16"/>
    <p:sldId id="277" r:id="rId17"/>
    <p:sldId id="287" r:id="rId18"/>
    <p:sldId id="269" r:id="rId19"/>
    <p:sldId id="265" r:id="rId20"/>
    <p:sldId id="266" r:id="rId21"/>
    <p:sldId id="274" r:id="rId22"/>
    <p:sldId id="275" r:id="rId23"/>
    <p:sldId id="276" r:id="rId24"/>
    <p:sldId id="279" r:id="rId25"/>
    <p:sldId id="281" r:id="rId26"/>
    <p:sldId id="280" r:id="rId27"/>
    <p:sldId id="26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88" autoAdjust="0"/>
    <p:restoredTop sz="88346" autoAdjust="0"/>
  </p:normalViewPr>
  <p:slideViewPr>
    <p:cSldViewPr snapToGrid="0">
      <p:cViewPr varScale="1">
        <p:scale>
          <a:sx n="61" d="100"/>
          <a:sy n="61" d="100"/>
        </p:scale>
        <p:origin x="97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C3568F87-22A0-4A71-94C1-06BCEC70BCD8}"/>
    <pc:docChg chg="custSel delSld modSld sldOrd">
      <pc:chgData name="Jane Davies" userId="ece06c1e-1fe5-4526-9740-3b5872e790df" providerId="ADAL" clId="{C3568F87-22A0-4A71-94C1-06BCEC70BCD8}" dt="2025-02-27T10:46:29.105" v="210" actId="20577"/>
      <pc:docMkLst>
        <pc:docMk/>
      </pc:docMkLst>
      <pc:sldChg chg="modNotesTx">
        <pc:chgData name="Jane Davies" userId="ece06c1e-1fe5-4526-9740-3b5872e790df" providerId="ADAL" clId="{C3568F87-22A0-4A71-94C1-06BCEC70BCD8}" dt="2025-02-27T10:12:37.695" v="2"/>
        <pc:sldMkLst>
          <pc:docMk/>
          <pc:sldMk cId="2216120192" sldId="260"/>
        </pc:sldMkLst>
      </pc:sldChg>
      <pc:sldChg chg="modNotesTx">
        <pc:chgData name="Jane Davies" userId="ece06c1e-1fe5-4526-9740-3b5872e790df" providerId="ADAL" clId="{C3568F87-22A0-4A71-94C1-06BCEC70BCD8}" dt="2025-02-27T10:27:31.499" v="22"/>
        <pc:sldMkLst>
          <pc:docMk/>
          <pc:sldMk cId="1941198491" sldId="261"/>
        </pc:sldMkLst>
      </pc:sldChg>
      <pc:sldChg chg="modSp mod modNotesTx">
        <pc:chgData name="Jane Davies" userId="ece06c1e-1fe5-4526-9740-3b5872e790df" providerId="ADAL" clId="{C3568F87-22A0-4A71-94C1-06BCEC70BCD8}" dt="2025-02-27T10:29:16.326" v="25" actId="27636"/>
        <pc:sldMkLst>
          <pc:docMk/>
          <pc:sldMk cId="4036480552" sldId="262"/>
        </pc:sldMkLst>
        <pc:spChg chg="mod">
          <ac:chgData name="Jane Davies" userId="ece06c1e-1fe5-4526-9740-3b5872e790df" providerId="ADAL" clId="{C3568F87-22A0-4A71-94C1-06BCEC70BCD8}" dt="2025-02-27T10:29:16.326" v="25" actId="27636"/>
          <ac:spMkLst>
            <pc:docMk/>
            <pc:sldMk cId="4036480552" sldId="262"/>
            <ac:spMk id="3" creationId="{6E78859F-E90A-E644-7713-B26D2C9CE981}"/>
          </ac:spMkLst>
        </pc:spChg>
      </pc:sldChg>
      <pc:sldChg chg="modSp mod modNotesTx">
        <pc:chgData name="Jane Davies" userId="ece06c1e-1fe5-4526-9740-3b5872e790df" providerId="ADAL" clId="{C3568F87-22A0-4A71-94C1-06BCEC70BCD8}" dt="2025-02-27T10:36:18.352" v="27"/>
        <pc:sldMkLst>
          <pc:docMk/>
          <pc:sldMk cId="844602404" sldId="263"/>
        </pc:sldMkLst>
        <pc:spChg chg="mod">
          <ac:chgData name="Jane Davies" userId="ece06c1e-1fe5-4526-9740-3b5872e790df" providerId="ADAL" clId="{C3568F87-22A0-4A71-94C1-06BCEC70BCD8}" dt="2025-02-27T10:36:17.365" v="26" actId="21"/>
          <ac:spMkLst>
            <pc:docMk/>
            <pc:sldMk cId="844602404" sldId="263"/>
            <ac:spMk id="3" creationId="{76C4F1F5-64A2-BEB2-062D-24A9ADE47461}"/>
          </ac:spMkLst>
        </pc:spChg>
      </pc:sldChg>
      <pc:sldChg chg="ord">
        <pc:chgData name="Jane Davies" userId="ece06c1e-1fe5-4526-9740-3b5872e790df" providerId="ADAL" clId="{C3568F87-22A0-4A71-94C1-06BCEC70BCD8}" dt="2025-02-27T10:38:28.174" v="29"/>
        <pc:sldMkLst>
          <pc:docMk/>
          <pc:sldMk cId="3901537571" sldId="267"/>
        </pc:sldMkLst>
      </pc:sldChg>
      <pc:sldChg chg="del">
        <pc:chgData name="Jane Davies" userId="ece06c1e-1fe5-4526-9740-3b5872e790df" providerId="ADAL" clId="{C3568F87-22A0-4A71-94C1-06BCEC70BCD8}" dt="2025-02-27T10:45:55.771" v="151" actId="47"/>
        <pc:sldMkLst>
          <pc:docMk/>
          <pc:sldMk cId="1764832173" sldId="268"/>
        </pc:sldMkLst>
      </pc:sldChg>
      <pc:sldChg chg="modSp mod modNotesTx">
        <pc:chgData name="Jane Davies" userId="ece06c1e-1fe5-4526-9740-3b5872e790df" providerId="ADAL" clId="{C3568F87-22A0-4A71-94C1-06BCEC70BCD8}" dt="2025-02-27T10:42:37.715" v="150" actId="113"/>
        <pc:sldMkLst>
          <pc:docMk/>
          <pc:sldMk cId="2404235588" sldId="274"/>
        </pc:sldMkLst>
        <pc:spChg chg="mod">
          <ac:chgData name="Jane Davies" userId="ece06c1e-1fe5-4526-9740-3b5872e790df" providerId="ADAL" clId="{C3568F87-22A0-4A71-94C1-06BCEC70BCD8}" dt="2025-02-27T10:42:37.715" v="150" actId="113"/>
          <ac:spMkLst>
            <pc:docMk/>
            <pc:sldMk cId="2404235588" sldId="274"/>
            <ac:spMk id="3" creationId="{0EBC8B63-FA5B-8A0D-7024-9D5025054F4D}"/>
          </ac:spMkLst>
        </pc:spChg>
      </pc:sldChg>
      <pc:sldChg chg="modSp mod">
        <pc:chgData name="Jane Davies" userId="ece06c1e-1fe5-4526-9740-3b5872e790df" providerId="ADAL" clId="{C3568F87-22A0-4A71-94C1-06BCEC70BCD8}" dt="2025-02-27T10:46:29.105" v="210" actId="20577"/>
        <pc:sldMkLst>
          <pc:docMk/>
          <pc:sldMk cId="1811998165" sldId="281"/>
        </pc:sldMkLst>
        <pc:spChg chg="mod">
          <ac:chgData name="Jane Davies" userId="ece06c1e-1fe5-4526-9740-3b5872e790df" providerId="ADAL" clId="{C3568F87-22A0-4A71-94C1-06BCEC70BCD8}" dt="2025-02-27T10:46:29.105" v="210" actId="20577"/>
          <ac:spMkLst>
            <pc:docMk/>
            <pc:sldMk cId="1811998165" sldId="281"/>
            <ac:spMk id="3" creationId="{FE9A865A-B7B5-A2C6-D5AD-52C4FB67CBA6}"/>
          </ac:spMkLst>
        </pc:spChg>
      </pc:sldChg>
      <pc:sldChg chg="modSp mod modNotesTx">
        <pc:chgData name="Jane Davies" userId="ece06c1e-1fe5-4526-9740-3b5872e790df" providerId="ADAL" clId="{C3568F87-22A0-4A71-94C1-06BCEC70BCD8}" dt="2025-02-27T10:24:33.207" v="14"/>
        <pc:sldMkLst>
          <pc:docMk/>
          <pc:sldMk cId="1691116659" sldId="284"/>
        </pc:sldMkLst>
        <pc:spChg chg="mod">
          <ac:chgData name="Jane Davies" userId="ece06c1e-1fe5-4526-9740-3b5872e790df" providerId="ADAL" clId="{C3568F87-22A0-4A71-94C1-06BCEC70BCD8}" dt="2025-02-27T10:20:02.238" v="4" actId="20577"/>
          <ac:spMkLst>
            <pc:docMk/>
            <pc:sldMk cId="1691116659" sldId="284"/>
            <ac:spMk id="3" creationId="{D237B43B-867C-1B04-0411-99B1BED8D80E}"/>
          </ac:spMkLst>
        </pc:spChg>
        <pc:spChg chg="mod">
          <ac:chgData name="Jane Davies" userId="ece06c1e-1fe5-4526-9740-3b5872e790df" providerId="ADAL" clId="{C3568F87-22A0-4A71-94C1-06BCEC70BCD8}" dt="2025-02-27T10:20:21.526" v="13" actId="20577"/>
          <ac:spMkLst>
            <pc:docMk/>
            <pc:sldMk cId="1691116659" sldId="284"/>
            <ac:spMk id="4" creationId="{EEAECB95-2B8E-BEE3-7FAF-438D0814FD3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9823FE-F875-4F8B-BE87-9358A5DBF13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0A81C23-CD31-476F-8D6B-510677E2384C}">
      <dgm:prSet/>
      <dgm:spPr/>
      <dgm:t>
        <a:bodyPr/>
        <a:lstStyle/>
        <a:p>
          <a:r>
            <a:rPr lang="en-GB"/>
            <a:t>About todays content?</a:t>
          </a:r>
          <a:endParaRPr lang="en-US"/>
        </a:p>
      </dgm:t>
    </dgm:pt>
    <dgm:pt modelId="{D3521849-9AD6-41D6-BE37-7C53BBAE5EA1}" type="parTrans" cxnId="{2EE3A173-5EB2-4D26-93EE-45CCCE044217}">
      <dgm:prSet/>
      <dgm:spPr/>
      <dgm:t>
        <a:bodyPr/>
        <a:lstStyle/>
        <a:p>
          <a:endParaRPr lang="en-US"/>
        </a:p>
      </dgm:t>
    </dgm:pt>
    <dgm:pt modelId="{4CA874D0-CF89-48F3-AE4C-9971FBC03738}" type="sibTrans" cxnId="{2EE3A173-5EB2-4D26-93EE-45CCCE044217}">
      <dgm:prSet/>
      <dgm:spPr/>
      <dgm:t>
        <a:bodyPr/>
        <a:lstStyle/>
        <a:p>
          <a:endParaRPr lang="en-US"/>
        </a:p>
      </dgm:t>
    </dgm:pt>
    <dgm:pt modelId="{B27B80B5-1C0A-486C-93B2-17B95873AA4D}">
      <dgm:prSet/>
      <dgm:spPr/>
      <dgm:t>
        <a:bodyPr/>
        <a:lstStyle/>
        <a:p>
          <a:r>
            <a:rPr lang="en-GB"/>
            <a:t>About the assessment?</a:t>
          </a:r>
          <a:endParaRPr lang="en-US"/>
        </a:p>
      </dgm:t>
    </dgm:pt>
    <dgm:pt modelId="{18653213-1232-4565-B109-92F97C0EA137}" type="parTrans" cxnId="{F6265486-94DC-472A-BD08-3F31B6A1966A}">
      <dgm:prSet/>
      <dgm:spPr/>
      <dgm:t>
        <a:bodyPr/>
        <a:lstStyle/>
        <a:p>
          <a:endParaRPr lang="en-US"/>
        </a:p>
      </dgm:t>
    </dgm:pt>
    <dgm:pt modelId="{A4495F25-6040-465E-B1B6-6D4C9F3B1110}" type="sibTrans" cxnId="{F6265486-94DC-472A-BD08-3F31B6A1966A}">
      <dgm:prSet/>
      <dgm:spPr/>
      <dgm:t>
        <a:bodyPr/>
        <a:lstStyle/>
        <a:p>
          <a:endParaRPr lang="en-US"/>
        </a:p>
      </dgm:t>
    </dgm:pt>
    <dgm:pt modelId="{85B8A789-B8F8-46CB-86F4-2D47D7BDC654}">
      <dgm:prSet/>
      <dgm:spPr/>
      <dgm:t>
        <a:bodyPr/>
        <a:lstStyle/>
        <a:p>
          <a:r>
            <a:rPr lang="en-GB"/>
            <a:t>About anything else?</a:t>
          </a:r>
          <a:endParaRPr lang="en-US"/>
        </a:p>
      </dgm:t>
    </dgm:pt>
    <dgm:pt modelId="{FA4E4085-81C9-4333-999E-35C9B484676C}" type="parTrans" cxnId="{421A19D6-7B1A-4D72-A3CB-23DE7770AA38}">
      <dgm:prSet/>
      <dgm:spPr/>
      <dgm:t>
        <a:bodyPr/>
        <a:lstStyle/>
        <a:p>
          <a:endParaRPr lang="en-US"/>
        </a:p>
      </dgm:t>
    </dgm:pt>
    <dgm:pt modelId="{5D934E3F-9A2C-4452-8739-B9A0B4E51995}" type="sibTrans" cxnId="{421A19D6-7B1A-4D72-A3CB-23DE7770AA38}">
      <dgm:prSet/>
      <dgm:spPr/>
      <dgm:t>
        <a:bodyPr/>
        <a:lstStyle/>
        <a:p>
          <a:endParaRPr lang="en-US"/>
        </a:p>
      </dgm:t>
    </dgm:pt>
    <dgm:pt modelId="{4CDCF2CB-9704-45D4-B3F2-73CFEDB4A88E}" type="pres">
      <dgm:prSet presAssocID="{6F9823FE-F875-4F8B-BE87-9358A5DBF13B}" presName="hierChild1" presStyleCnt="0">
        <dgm:presLayoutVars>
          <dgm:chPref val="1"/>
          <dgm:dir/>
          <dgm:animOne val="branch"/>
          <dgm:animLvl val="lvl"/>
          <dgm:resizeHandles/>
        </dgm:presLayoutVars>
      </dgm:prSet>
      <dgm:spPr/>
    </dgm:pt>
    <dgm:pt modelId="{FF0CCF6E-6231-4F53-844E-5849435B7A3B}" type="pres">
      <dgm:prSet presAssocID="{80A81C23-CD31-476F-8D6B-510677E2384C}" presName="hierRoot1" presStyleCnt="0"/>
      <dgm:spPr/>
    </dgm:pt>
    <dgm:pt modelId="{F0E40F91-D3C5-4AB2-B624-F3EA22F22610}" type="pres">
      <dgm:prSet presAssocID="{80A81C23-CD31-476F-8D6B-510677E2384C}" presName="composite" presStyleCnt="0"/>
      <dgm:spPr/>
    </dgm:pt>
    <dgm:pt modelId="{D3BB8A23-A849-4FD3-8C50-8C0EC2EEF7F7}" type="pres">
      <dgm:prSet presAssocID="{80A81C23-CD31-476F-8D6B-510677E2384C}" presName="background" presStyleLbl="node0" presStyleIdx="0" presStyleCnt="3"/>
      <dgm:spPr/>
    </dgm:pt>
    <dgm:pt modelId="{0899A104-A566-46F3-9F54-D67697C3A2F1}" type="pres">
      <dgm:prSet presAssocID="{80A81C23-CD31-476F-8D6B-510677E2384C}" presName="text" presStyleLbl="fgAcc0" presStyleIdx="0" presStyleCnt="3">
        <dgm:presLayoutVars>
          <dgm:chPref val="3"/>
        </dgm:presLayoutVars>
      </dgm:prSet>
      <dgm:spPr/>
    </dgm:pt>
    <dgm:pt modelId="{2D76D5DC-ECA3-45AD-A71E-F7057BD1DAD6}" type="pres">
      <dgm:prSet presAssocID="{80A81C23-CD31-476F-8D6B-510677E2384C}" presName="hierChild2" presStyleCnt="0"/>
      <dgm:spPr/>
    </dgm:pt>
    <dgm:pt modelId="{90D2314D-BFAE-497F-95D9-4571BC46834A}" type="pres">
      <dgm:prSet presAssocID="{B27B80B5-1C0A-486C-93B2-17B95873AA4D}" presName="hierRoot1" presStyleCnt="0"/>
      <dgm:spPr/>
    </dgm:pt>
    <dgm:pt modelId="{ECC95DC6-6166-490B-94FC-1EAC5C39EE1F}" type="pres">
      <dgm:prSet presAssocID="{B27B80B5-1C0A-486C-93B2-17B95873AA4D}" presName="composite" presStyleCnt="0"/>
      <dgm:spPr/>
    </dgm:pt>
    <dgm:pt modelId="{4161A227-3B2C-4DC2-80C7-A7B305972017}" type="pres">
      <dgm:prSet presAssocID="{B27B80B5-1C0A-486C-93B2-17B95873AA4D}" presName="background" presStyleLbl="node0" presStyleIdx="1" presStyleCnt="3"/>
      <dgm:spPr/>
    </dgm:pt>
    <dgm:pt modelId="{67A0EB33-F02E-4F60-8A2F-32D44A016F49}" type="pres">
      <dgm:prSet presAssocID="{B27B80B5-1C0A-486C-93B2-17B95873AA4D}" presName="text" presStyleLbl="fgAcc0" presStyleIdx="1" presStyleCnt="3">
        <dgm:presLayoutVars>
          <dgm:chPref val="3"/>
        </dgm:presLayoutVars>
      </dgm:prSet>
      <dgm:spPr/>
    </dgm:pt>
    <dgm:pt modelId="{A6BC94DE-3D03-4E44-95B8-D77C7136117C}" type="pres">
      <dgm:prSet presAssocID="{B27B80B5-1C0A-486C-93B2-17B95873AA4D}" presName="hierChild2" presStyleCnt="0"/>
      <dgm:spPr/>
    </dgm:pt>
    <dgm:pt modelId="{DEFA7E6D-8D67-4D10-BE53-25B64591176F}" type="pres">
      <dgm:prSet presAssocID="{85B8A789-B8F8-46CB-86F4-2D47D7BDC654}" presName="hierRoot1" presStyleCnt="0"/>
      <dgm:spPr/>
    </dgm:pt>
    <dgm:pt modelId="{D7407532-D10E-47FD-B2D3-34E3641B4283}" type="pres">
      <dgm:prSet presAssocID="{85B8A789-B8F8-46CB-86F4-2D47D7BDC654}" presName="composite" presStyleCnt="0"/>
      <dgm:spPr/>
    </dgm:pt>
    <dgm:pt modelId="{A04B9FB7-DAD1-4410-A949-7E8C759E9101}" type="pres">
      <dgm:prSet presAssocID="{85B8A789-B8F8-46CB-86F4-2D47D7BDC654}" presName="background" presStyleLbl="node0" presStyleIdx="2" presStyleCnt="3"/>
      <dgm:spPr/>
    </dgm:pt>
    <dgm:pt modelId="{17F45E7D-B869-4835-9ACE-ED2E8C5F6D3B}" type="pres">
      <dgm:prSet presAssocID="{85B8A789-B8F8-46CB-86F4-2D47D7BDC654}" presName="text" presStyleLbl="fgAcc0" presStyleIdx="2" presStyleCnt="3">
        <dgm:presLayoutVars>
          <dgm:chPref val="3"/>
        </dgm:presLayoutVars>
      </dgm:prSet>
      <dgm:spPr/>
    </dgm:pt>
    <dgm:pt modelId="{37AA57CC-4F3C-4B2F-AA14-0D76BF896611}" type="pres">
      <dgm:prSet presAssocID="{85B8A789-B8F8-46CB-86F4-2D47D7BDC654}" presName="hierChild2" presStyleCnt="0"/>
      <dgm:spPr/>
    </dgm:pt>
  </dgm:ptLst>
  <dgm:cxnLst>
    <dgm:cxn modelId="{433E3D52-8B56-47C8-B842-983FEE4A9DEB}" type="presOf" srcId="{B27B80B5-1C0A-486C-93B2-17B95873AA4D}" destId="{67A0EB33-F02E-4F60-8A2F-32D44A016F49}" srcOrd="0" destOrd="0" presId="urn:microsoft.com/office/officeart/2005/8/layout/hierarchy1"/>
    <dgm:cxn modelId="{2EE3A173-5EB2-4D26-93EE-45CCCE044217}" srcId="{6F9823FE-F875-4F8B-BE87-9358A5DBF13B}" destId="{80A81C23-CD31-476F-8D6B-510677E2384C}" srcOrd="0" destOrd="0" parTransId="{D3521849-9AD6-41D6-BE37-7C53BBAE5EA1}" sibTransId="{4CA874D0-CF89-48F3-AE4C-9971FBC03738}"/>
    <dgm:cxn modelId="{D19CF082-4C5B-4909-9235-660894F090E4}" type="presOf" srcId="{85B8A789-B8F8-46CB-86F4-2D47D7BDC654}" destId="{17F45E7D-B869-4835-9ACE-ED2E8C5F6D3B}" srcOrd="0" destOrd="0" presId="urn:microsoft.com/office/officeart/2005/8/layout/hierarchy1"/>
    <dgm:cxn modelId="{F6265486-94DC-472A-BD08-3F31B6A1966A}" srcId="{6F9823FE-F875-4F8B-BE87-9358A5DBF13B}" destId="{B27B80B5-1C0A-486C-93B2-17B95873AA4D}" srcOrd="1" destOrd="0" parTransId="{18653213-1232-4565-B109-92F97C0EA137}" sibTransId="{A4495F25-6040-465E-B1B6-6D4C9F3B1110}"/>
    <dgm:cxn modelId="{421A19D6-7B1A-4D72-A3CB-23DE7770AA38}" srcId="{6F9823FE-F875-4F8B-BE87-9358A5DBF13B}" destId="{85B8A789-B8F8-46CB-86F4-2D47D7BDC654}" srcOrd="2" destOrd="0" parTransId="{FA4E4085-81C9-4333-999E-35C9B484676C}" sibTransId="{5D934E3F-9A2C-4452-8739-B9A0B4E51995}"/>
    <dgm:cxn modelId="{70642CEE-7D1F-403C-BBBF-C60D61FD54DD}" type="presOf" srcId="{80A81C23-CD31-476F-8D6B-510677E2384C}" destId="{0899A104-A566-46F3-9F54-D67697C3A2F1}" srcOrd="0" destOrd="0" presId="urn:microsoft.com/office/officeart/2005/8/layout/hierarchy1"/>
    <dgm:cxn modelId="{B776C4F7-B452-4117-91C8-DC133B8B017D}" type="presOf" srcId="{6F9823FE-F875-4F8B-BE87-9358A5DBF13B}" destId="{4CDCF2CB-9704-45D4-B3F2-73CFEDB4A88E}" srcOrd="0" destOrd="0" presId="urn:microsoft.com/office/officeart/2005/8/layout/hierarchy1"/>
    <dgm:cxn modelId="{2BDEEB2E-E146-421B-BA80-F81403F11D4F}" type="presParOf" srcId="{4CDCF2CB-9704-45D4-B3F2-73CFEDB4A88E}" destId="{FF0CCF6E-6231-4F53-844E-5849435B7A3B}" srcOrd="0" destOrd="0" presId="urn:microsoft.com/office/officeart/2005/8/layout/hierarchy1"/>
    <dgm:cxn modelId="{544F2A27-A9FF-491C-A24A-50124CFAF106}" type="presParOf" srcId="{FF0CCF6E-6231-4F53-844E-5849435B7A3B}" destId="{F0E40F91-D3C5-4AB2-B624-F3EA22F22610}" srcOrd="0" destOrd="0" presId="urn:microsoft.com/office/officeart/2005/8/layout/hierarchy1"/>
    <dgm:cxn modelId="{820D5634-E6A3-4133-9183-5898EAC47D40}" type="presParOf" srcId="{F0E40F91-D3C5-4AB2-B624-F3EA22F22610}" destId="{D3BB8A23-A849-4FD3-8C50-8C0EC2EEF7F7}" srcOrd="0" destOrd="0" presId="urn:microsoft.com/office/officeart/2005/8/layout/hierarchy1"/>
    <dgm:cxn modelId="{C93B781F-72AE-41C3-9FB3-FD027AADDC57}" type="presParOf" srcId="{F0E40F91-D3C5-4AB2-B624-F3EA22F22610}" destId="{0899A104-A566-46F3-9F54-D67697C3A2F1}" srcOrd="1" destOrd="0" presId="urn:microsoft.com/office/officeart/2005/8/layout/hierarchy1"/>
    <dgm:cxn modelId="{555A0748-1D04-4AA8-9DE3-98AC7E7B8678}" type="presParOf" srcId="{FF0CCF6E-6231-4F53-844E-5849435B7A3B}" destId="{2D76D5DC-ECA3-45AD-A71E-F7057BD1DAD6}" srcOrd="1" destOrd="0" presId="urn:microsoft.com/office/officeart/2005/8/layout/hierarchy1"/>
    <dgm:cxn modelId="{7F3C0E25-09F2-4F93-885C-D4AF10FFACD8}" type="presParOf" srcId="{4CDCF2CB-9704-45D4-B3F2-73CFEDB4A88E}" destId="{90D2314D-BFAE-497F-95D9-4571BC46834A}" srcOrd="1" destOrd="0" presId="urn:microsoft.com/office/officeart/2005/8/layout/hierarchy1"/>
    <dgm:cxn modelId="{EC2EC8DF-C488-403F-A507-8039AE5323E3}" type="presParOf" srcId="{90D2314D-BFAE-497F-95D9-4571BC46834A}" destId="{ECC95DC6-6166-490B-94FC-1EAC5C39EE1F}" srcOrd="0" destOrd="0" presId="urn:microsoft.com/office/officeart/2005/8/layout/hierarchy1"/>
    <dgm:cxn modelId="{6926438A-621C-472B-B5B8-4B2BB5864B35}" type="presParOf" srcId="{ECC95DC6-6166-490B-94FC-1EAC5C39EE1F}" destId="{4161A227-3B2C-4DC2-80C7-A7B305972017}" srcOrd="0" destOrd="0" presId="urn:microsoft.com/office/officeart/2005/8/layout/hierarchy1"/>
    <dgm:cxn modelId="{66BB4B74-B01C-47D6-B515-56AE145B3AB0}" type="presParOf" srcId="{ECC95DC6-6166-490B-94FC-1EAC5C39EE1F}" destId="{67A0EB33-F02E-4F60-8A2F-32D44A016F49}" srcOrd="1" destOrd="0" presId="urn:microsoft.com/office/officeart/2005/8/layout/hierarchy1"/>
    <dgm:cxn modelId="{61143D8E-3AE4-4934-A89A-51AE4996ACD8}" type="presParOf" srcId="{90D2314D-BFAE-497F-95D9-4571BC46834A}" destId="{A6BC94DE-3D03-4E44-95B8-D77C7136117C}" srcOrd="1" destOrd="0" presId="urn:microsoft.com/office/officeart/2005/8/layout/hierarchy1"/>
    <dgm:cxn modelId="{EFED7EC7-6749-4C6A-AD15-DF292C963B26}" type="presParOf" srcId="{4CDCF2CB-9704-45D4-B3F2-73CFEDB4A88E}" destId="{DEFA7E6D-8D67-4D10-BE53-25B64591176F}" srcOrd="2" destOrd="0" presId="urn:microsoft.com/office/officeart/2005/8/layout/hierarchy1"/>
    <dgm:cxn modelId="{22584A56-A018-4BDA-8ECE-8721585E1F9E}" type="presParOf" srcId="{DEFA7E6D-8D67-4D10-BE53-25B64591176F}" destId="{D7407532-D10E-47FD-B2D3-34E3641B4283}" srcOrd="0" destOrd="0" presId="urn:microsoft.com/office/officeart/2005/8/layout/hierarchy1"/>
    <dgm:cxn modelId="{33FD57DF-A841-4492-814F-42E06C350831}" type="presParOf" srcId="{D7407532-D10E-47FD-B2D3-34E3641B4283}" destId="{A04B9FB7-DAD1-4410-A949-7E8C759E9101}" srcOrd="0" destOrd="0" presId="urn:microsoft.com/office/officeart/2005/8/layout/hierarchy1"/>
    <dgm:cxn modelId="{77489534-03E6-4F8E-AE52-7334CB6466BC}" type="presParOf" srcId="{D7407532-D10E-47FD-B2D3-34E3641B4283}" destId="{17F45E7D-B869-4835-9ACE-ED2E8C5F6D3B}" srcOrd="1" destOrd="0" presId="urn:microsoft.com/office/officeart/2005/8/layout/hierarchy1"/>
    <dgm:cxn modelId="{68BF4D76-A5EA-49BC-8F8A-1F3E760A31A7}" type="presParOf" srcId="{DEFA7E6D-8D67-4D10-BE53-25B64591176F}" destId="{37AA57CC-4F3C-4B2F-AA14-0D76BF89661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B8A23-A849-4FD3-8C50-8C0EC2EEF7F7}">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99A104-A566-46F3-9F54-D67697C3A2F1}">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About todays content?</a:t>
          </a:r>
          <a:endParaRPr lang="en-US" sz="3600" kern="1200"/>
        </a:p>
      </dsp:txBody>
      <dsp:txXfrm>
        <a:off x="394737" y="1117886"/>
        <a:ext cx="2930037" cy="1819255"/>
      </dsp:txXfrm>
    </dsp:sp>
    <dsp:sp modelId="{4161A227-3B2C-4DC2-80C7-A7B305972017}">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A0EB33-F02E-4F60-8A2F-32D44A016F49}">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About the assessment?</a:t>
          </a:r>
          <a:endParaRPr lang="en-US" sz="3600" kern="1200"/>
        </a:p>
      </dsp:txBody>
      <dsp:txXfrm>
        <a:off x="4114250" y="1117886"/>
        <a:ext cx="2930037" cy="1819255"/>
      </dsp:txXfrm>
    </dsp:sp>
    <dsp:sp modelId="{A04B9FB7-DAD1-4410-A949-7E8C759E9101}">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F45E7D-B869-4835-9ACE-ED2E8C5F6D3B}">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About anything else?</a:t>
          </a:r>
          <a:endParaRPr lang="en-US" sz="3600" kern="1200"/>
        </a:p>
      </dsp:txBody>
      <dsp:txXfrm>
        <a:off x="7833762" y="1117886"/>
        <a:ext cx="2930037" cy="181925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23T10:46:38.573"/>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0 174,'6'0,"9"0,6 0,7 0,4 0,9 0,10 0,7 0,7 0,3 0,-3 0,5 0,3 0,-5 0,-3 0,-5 6,-8 3,6-2,28 0,31-3,12-1,3-2,-3 0,-18-1,-21 0,-14-1,-15 1,-11 0,-8-1,-5 1,-3 0,17 0,29-12,26-4,6 1,8-3,2-5,-13 2,-14 4,-17 6,-4 4,22 3,18 3,8 1,7-6,0-1,-10-6,-20 0,-20 2,-18 2,-13 4,-15 7,-7 5,-7 6,-2 1,-3 5,1 4,-1-1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23T10:49:06.243"/>
    </inkml:context>
    <inkml:brush xml:id="br0">
      <inkml:brushProperty name="width" value="0.05" units="cm"/>
      <inkml:brushProperty name="height" value="0.05" units="cm"/>
      <inkml:brushProperty name="color" value="#E71224"/>
    </inkml:brush>
  </inkml:definitions>
  <inkml:trace contextRef="#ctx0" brushRef="#br0">0 1 24575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23T10:49:20.160"/>
    </inkml:context>
    <inkml:brush xml:id="br0">
      <inkml:brushProperty name="width" value="0.1" units="cm"/>
      <inkml:brushProperty name="height" value="0.1" units="cm"/>
      <inkml:brushProperty name="color" value="#CC0066"/>
    </inkml:brush>
  </inkml:definitions>
  <inkml:trace contextRef="#ctx0" brushRef="#br0">1 1 24575</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23T11:04:20.809"/>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0,'1075'1075,"-1047"-1048</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23T11:04:26.538"/>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0,'818'818,"-799"-799</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23T11:04:29.987"/>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0,'1094'1095,"-1072"-1074</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23T11:04:36.630"/>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0,'884'884,"-863"-863</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18D9A8-7EC7-431D-B7EB-11015DBBF7FA}" type="datetimeFigureOut">
              <a:rPr lang="en-GB" smtClean="0"/>
              <a:t>27/02/2025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BBB73C-F304-4FDA-9E58-99DBFB67FB6B}" type="slidenum">
              <a:rPr lang="en-GB" smtClean="0"/>
              <a:t>‹#›</a:t>
            </a:fld>
            <a:endParaRPr lang="en-GB"/>
          </a:p>
        </p:txBody>
      </p:sp>
    </p:spTree>
    <p:extLst>
      <p:ext uri="{BB962C8B-B14F-4D97-AF65-F5344CB8AC3E}">
        <p14:creationId xmlns:p14="http://schemas.microsoft.com/office/powerpoint/2010/main" val="4031633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theguardian.com/news/2018/mar/02/the-unwelcome-revival-of-race-science"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scienceandsociety.duke.edu/does-race-exist/#:~:text=In%20a%20landmark%20paper%20based,between%20two%20different%20population%20subgroup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Giddens, A. (2001) </a:t>
            </a:r>
            <a:r>
              <a:rPr lang="en-GB" sz="1200" b="0" i="1" dirty="0">
                <a:effectLst/>
                <a:latin typeface="avenir-regular-class"/>
              </a:rPr>
              <a:t>Sociology</a:t>
            </a:r>
            <a:r>
              <a:rPr lang="en-GB" sz="1200" b="0" i="0" dirty="0">
                <a:effectLst/>
                <a:latin typeface="avenir-regular-class"/>
              </a:rPr>
              <a:t>. 4th </a:t>
            </a:r>
            <a:r>
              <a:rPr lang="en-GB" sz="1200" b="0" i="0" dirty="0" err="1">
                <a:effectLst/>
                <a:latin typeface="avenir-regular-class"/>
              </a:rPr>
              <a:t>edn</a:t>
            </a:r>
            <a:r>
              <a:rPr lang="en-GB" sz="1200" b="0" i="0" dirty="0">
                <a:effectLst/>
                <a:latin typeface="avenir-regular-class"/>
              </a:rPr>
              <a:t> Cambridge: Polity Press. </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6</a:t>
            </a:fld>
            <a:endParaRPr lang="en-GB"/>
          </a:p>
        </p:txBody>
      </p:sp>
    </p:spTree>
    <p:extLst>
      <p:ext uri="{BB962C8B-B14F-4D97-AF65-F5344CB8AC3E}">
        <p14:creationId xmlns:p14="http://schemas.microsoft.com/office/powerpoint/2010/main" val="1390646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avenir-regular-class"/>
              </a:rPr>
              <a:t>Giddens, A. (2001) </a:t>
            </a:r>
            <a:r>
              <a:rPr lang="en-GB" b="0" i="1" dirty="0">
                <a:effectLst/>
                <a:latin typeface="avenir-regular-class"/>
              </a:rPr>
              <a:t>Sociology</a:t>
            </a:r>
            <a:r>
              <a:rPr lang="en-GB" b="0" i="0" dirty="0">
                <a:effectLst/>
                <a:latin typeface="avenir-regular-class"/>
              </a:rPr>
              <a:t>. 4th </a:t>
            </a:r>
            <a:r>
              <a:rPr lang="en-GB" b="0" i="0" dirty="0" err="1">
                <a:effectLst/>
                <a:latin typeface="avenir-regular-class"/>
              </a:rPr>
              <a:t>edn</a:t>
            </a:r>
            <a:r>
              <a:rPr lang="en-GB" b="0" i="0" dirty="0">
                <a:effectLst/>
                <a:latin typeface="avenir-regular-class"/>
              </a:rPr>
              <a:t> Cambridge: Polity Press.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effectLst/>
              <a:latin typeface="avenir-regular-clas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The unwelcome revival of ‘race science’ | Race | The Guardian</a:t>
            </a:r>
            <a:endParaRPr lang="en-GB"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7</a:t>
            </a:fld>
            <a:endParaRPr lang="en-GB"/>
          </a:p>
        </p:txBody>
      </p:sp>
    </p:spTree>
    <p:extLst>
      <p:ext uri="{BB962C8B-B14F-4D97-AF65-F5344CB8AC3E}">
        <p14:creationId xmlns:p14="http://schemas.microsoft.com/office/powerpoint/2010/main" val="443363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Does Race Exist? | Duke University Science &amp; Society</a:t>
            </a:r>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9</a:t>
            </a:fld>
            <a:endParaRPr lang="en-GB"/>
          </a:p>
        </p:txBody>
      </p:sp>
    </p:spTree>
    <p:extLst>
      <p:ext uri="{BB962C8B-B14F-4D97-AF65-F5344CB8AC3E}">
        <p14:creationId xmlns:p14="http://schemas.microsoft.com/office/powerpoint/2010/main" val="10312222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avenir-regular-class"/>
              </a:rPr>
              <a:t>Giddens, A. (2001) </a:t>
            </a:r>
            <a:r>
              <a:rPr lang="en-GB" b="0" i="1" dirty="0">
                <a:effectLst/>
                <a:latin typeface="avenir-regular-class"/>
              </a:rPr>
              <a:t>Sociology</a:t>
            </a:r>
            <a:r>
              <a:rPr lang="en-GB" b="0" i="0" dirty="0">
                <a:effectLst/>
                <a:latin typeface="avenir-regular-class"/>
              </a:rPr>
              <a:t>. 4th </a:t>
            </a:r>
            <a:r>
              <a:rPr lang="en-GB" b="0" i="0" dirty="0" err="1">
                <a:effectLst/>
                <a:latin typeface="avenir-regular-class"/>
              </a:rPr>
              <a:t>edn</a:t>
            </a:r>
            <a:r>
              <a:rPr lang="en-GB" b="0" i="0" dirty="0">
                <a:effectLst/>
                <a:latin typeface="avenir-regular-class"/>
              </a:rPr>
              <a:t> Cambridge: Polity Press. </a:t>
            </a:r>
            <a:endParaRPr lang="en-GB" dirty="0"/>
          </a:p>
          <a:p>
            <a:endParaRPr lang="en-GB" dirty="0"/>
          </a:p>
          <a:p>
            <a:r>
              <a:rPr lang="en-GB" b="0" i="0" dirty="0">
                <a:solidFill>
                  <a:srgbClr val="333333"/>
                </a:solidFill>
                <a:effectLst/>
                <a:latin typeface="Arial" panose="020B0604020202020204" pitchFamily="34" charset="0"/>
              </a:rPr>
              <a:t>creation of the concept of race - </a:t>
            </a:r>
            <a:r>
              <a:rPr lang="en-GB" b="0" i="0" dirty="0">
                <a:solidFill>
                  <a:srgbClr val="242424"/>
                </a:solidFill>
                <a:effectLst/>
                <a:latin typeface="Segoe UI" panose="020B0502040204020203" pitchFamily="34" charset="0"/>
              </a:rPr>
              <a:t>suggests that many social scientists believe that the concept of race is not based on biological reality but is instead a social and ideological creation. According to this view, the idea of race was developed and is used in ways that make people think it has a biological basis, even though it doesn't. Essentially, it's saying that race is a social construct that influences how people perceive and treat each other, rather than a scientifically valid classification based on genetic differences.</a:t>
            </a:r>
          </a:p>
          <a:p>
            <a:endParaRPr lang="en-GB" b="0" i="0" dirty="0">
              <a:solidFill>
                <a:srgbClr val="242424"/>
              </a:solidFill>
              <a:effectLst/>
              <a:latin typeface="Segoe UI" panose="020B0502040204020203" pitchFamily="34" charset="0"/>
            </a:endParaRPr>
          </a:p>
          <a:p>
            <a:r>
              <a:rPr lang="en-GB" b="0" i="0" dirty="0">
                <a:solidFill>
                  <a:srgbClr val="242424"/>
                </a:solidFill>
                <a:effectLst/>
                <a:latin typeface="Segoe UI" panose="020B0502040204020203" pitchFamily="34" charset="0"/>
              </a:rPr>
              <a:t>race isn't scientifically valid, it affects people's identities, experiences, and social interactions in meaningful ways.</a:t>
            </a:r>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10</a:t>
            </a:fld>
            <a:endParaRPr lang="en-GB"/>
          </a:p>
        </p:txBody>
      </p:sp>
    </p:spTree>
    <p:extLst>
      <p:ext uri="{BB962C8B-B14F-4D97-AF65-F5344CB8AC3E}">
        <p14:creationId xmlns:p14="http://schemas.microsoft.com/office/powerpoint/2010/main" val="1902544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This statement means that society chooses certain physical traits, like skin </a:t>
            </a:r>
            <a:r>
              <a:rPr lang="en-GB" b="0" i="0" dirty="0" err="1">
                <a:solidFill>
                  <a:srgbClr val="242424"/>
                </a:solidFill>
                <a:effectLst/>
                <a:latin typeface="Segoe UI" panose="020B0502040204020203" pitchFamily="34" charset="0"/>
              </a:rPr>
              <a:t>color</a:t>
            </a:r>
            <a:r>
              <a:rPr lang="en-GB" b="0" i="0" dirty="0">
                <a:solidFill>
                  <a:srgbClr val="242424"/>
                </a:solidFill>
                <a:effectLst/>
                <a:latin typeface="Segoe UI" panose="020B0502040204020203" pitchFamily="34" charset="0"/>
              </a:rPr>
              <a:t>, hair texture, or facial features, and considers them important enough to categorize people into different racial groups. These physical variations are given significance by social and cultural norms, rather than being inherently meaningful on their own.</a:t>
            </a:r>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11</a:t>
            </a:fld>
            <a:endParaRPr lang="en-GB"/>
          </a:p>
        </p:txBody>
      </p:sp>
    </p:spTree>
    <p:extLst>
      <p:ext uri="{BB962C8B-B14F-4D97-AF65-F5344CB8AC3E}">
        <p14:creationId xmlns:p14="http://schemas.microsoft.com/office/powerpoint/2010/main" val="1736557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Giddens, A. (2001) </a:t>
            </a:r>
            <a:r>
              <a:rPr lang="en-GB" sz="1200" b="0" i="1" dirty="0">
                <a:effectLst/>
                <a:latin typeface="avenir-regular-class"/>
              </a:rPr>
              <a:t>Sociology</a:t>
            </a:r>
            <a:r>
              <a:rPr lang="en-GB" sz="1200" b="0" i="0" dirty="0">
                <a:effectLst/>
                <a:latin typeface="avenir-regular-class"/>
              </a:rPr>
              <a:t>. 4th </a:t>
            </a:r>
            <a:r>
              <a:rPr lang="en-GB" sz="1200" b="0" i="0" dirty="0" err="1">
                <a:effectLst/>
                <a:latin typeface="avenir-regular-class"/>
              </a:rPr>
              <a:t>edn</a:t>
            </a:r>
            <a:r>
              <a:rPr lang="en-GB" sz="1200" b="0" i="0" dirty="0">
                <a:effectLst/>
                <a:latin typeface="avenir-regular-class"/>
              </a:rPr>
              <a:t> Cambridge: Polity Press. </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12</a:t>
            </a:fld>
            <a:endParaRPr lang="en-GB"/>
          </a:p>
        </p:txBody>
      </p:sp>
    </p:spTree>
    <p:extLst>
      <p:ext uri="{BB962C8B-B14F-4D97-AF65-F5344CB8AC3E}">
        <p14:creationId xmlns:p14="http://schemas.microsoft.com/office/powerpoint/2010/main" val="2769650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Giddens, A. (2001) </a:t>
            </a:r>
            <a:r>
              <a:rPr lang="en-GB" sz="1200" b="0" i="1" dirty="0">
                <a:effectLst/>
              </a:rPr>
              <a:t>Sociology</a:t>
            </a:r>
            <a:r>
              <a:rPr lang="en-GB" sz="1200" b="0" i="0" dirty="0">
                <a:effectLst/>
              </a:rPr>
              <a:t>. 4th </a:t>
            </a:r>
            <a:r>
              <a:rPr lang="en-GB" sz="1200" b="0" i="0" dirty="0" err="1">
                <a:effectLst/>
              </a:rPr>
              <a:t>edn</a:t>
            </a:r>
            <a:r>
              <a:rPr lang="en-GB" sz="1200" b="0" i="0" dirty="0">
                <a:effectLst/>
              </a:rPr>
              <a:t> Cambridge: Polity Press. </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15</a:t>
            </a:fld>
            <a:endParaRPr lang="en-GB"/>
          </a:p>
        </p:txBody>
      </p:sp>
    </p:spTree>
    <p:extLst>
      <p:ext uri="{BB962C8B-B14F-4D97-AF65-F5344CB8AC3E}">
        <p14:creationId xmlns:p14="http://schemas.microsoft.com/office/powerpoint/2010/main" val="979533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Burns, M. &amp; </a:t>
            </a:r>
            <a:r>
              <a:rPr lang="en-GB" sz="1200" b="0" i="0" dirty="0" err="1">
                <a:effectLst/>
                <a:latin typeface="avenir-regular-class"/>
              </a:rPr>
              <a:t>Vaugn</a:t>
            </a:r>
            <a:r>
              <a:rPr lang="en-GB" sz="1200" b="0" i="0" dirty="0">
                <a:effectLst/>
                <a:latin typeface="avenir-regular-class"/>
              </a:rPr>
              <a:t>, K. (2021) 'Race Metatheory: Toward a Dissolution of a Calamitous Concept', </a:t>
            </a:r>
            <a:r>
              <a:rPr lang="en-GB" sz="1200" b="0" i="1" dirty="0">
                <a:effectLst/>
                <a:latin typeface="avenir-regular-class"/>
              </a:rPr>
              <a:t>Professional Psychology: Research and Practice</a:t>
            </a:r>
            <a:r>
              <a:rPr lang="en-GB" sz="1200" b="0" i="0" dirty="0">
                <a:effectLst/>
                <a:latin typeface="avenir-regular-class"/>
              </a:rPr>
              <a:t>, 52 (5), pp. 487 - 493.</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18</a:t>
            </a:fld>
            <a:endParaRPr lang="en-GB"/>
          </a:p>
        </p:txBody>
      </p:sp>
    </p:spTree>
    <p:extLst>
      <p:ext uri="{BB962C8B-B14F-4D97-AF65-F5344CB8AC3E}">
        <p14:creationId xmlns:p14="http://schemas.microsoft.com/office/powerpoint/2010/main" val="12442897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Green, M., </a:t>
            </a:r>
            <a:r>
              <a:rPr lang="en-GB" sz="1200" b="0" i="0" dirty="0" err="1">
                <a:effectLst/>
                <a:latin typeface="avenir-regular-class"/>
              </a:rPr>
              <a:t>Sonn</a:t>
            </a:r>
            <a:r>
              <a:rPr lang="en-GB" sz="1200" b="0" i="0" dirty="0">
                <a:effectLst/>
                <a:latin typeface="avenir-regular-class"/>
              </a:rPr>
              <a:t>, C. &amp; </a:t>
            </a:r>
            <a:r>
              <a:rPr lang="en-GB" sz="1200" b="0" i="0" dirty="0" err="1">
                <a:effectLst/>
                <a:latin typeface="avenir-regular-class"/>
              </a:rPr>
              <a:t>Matsebula</a:t>
            </a:r>
            <a:r>
              <a:rPr lang="en-GB" sz="1200" b="0" i="0" dirty="0">
                <a:effectLst/>
                <a:latin typeface="avenir-regular-class"/>
              </a:rPr>
              <a:t>, J. (2007) 'Reviewing Whiteness: Theory, Research and Possibilities ', </a:t>
            </a:r>
            <a:r>
              <a:rPr lang="en-GB" sz="1200" b="0" i="1" dirty="0">
                <a:effectLst/>
                <a:latin typeface="avenir-regular-class"/>
              </a:rPr>
              <a:t>South African Journal of Psychology</a:t>
            </a:r>
            <a:r>
              <a:rPr lang="en-GB" sz="1200" b="0" i="0" dirty="0">
                <a:effectLst/>
                <a:latin typeface="avenir-regular-class"/>
              </a:rPr>
              <a:t>, 37(3), pp. 389 - 419.</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19</a:t>
            </a:fld>
            <a:endParaRPr lang="en-GB"/>
          </a:p>
        </p:txBody>
      </p:sp>
    </p:spTree>
    <p:extLst>
      <p:ext uri="{BB962C8B-B14F-4D97-AF65-F5344CB8AC3E}">
        <p14:creationId xmlns:p14="http://schemas.microsoft.com/office/powerpoint/2010/main" val="23606816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baseline="0" dirty="0"/>
              <a:t>(National Archives of Australia, 2006).</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Green, M., </a:t>
            </a:r>
            <a:r>
              <a:rPr lang="en-GB" sz="1200" b="0" i="0" dirty="0" err="1">
                <a:effectLst/>
                <a:latin typeface="avenir-regular-class"/>
              </a:rPr>
              <a:t>Sonn</a:t>
            </a:r>
            <a:r>
              <a:rPr lang="en-GB" sz="1200" b="0" i="0" dirty="0">
                <a:effectLst/>
                <a:latin typeface="avenir-regular-class"/>
              </a:rPr>
              <a:t>, C. &amp; </a:t>
            </a:r>
            <a:r>
              <a:rPr lang="en-GB" sz="1200" b="0" i="0" dirty="0" err="1">
                <a:effectLst/>
                <a:latin typeface="avenir-regular-class"/>
              </a:rPr>
              <a:t>Matsebula</a:t>
            </a:r>
            <a:r>
              <a:rPr lang="en-GB" sz="1200" b="0" i="0" dirty="0">
                <a:effectLst/>
                <a:latin typeface="avenir-regular-class"/>
              </a:rPr>
              <a:t>, J. (2007) 'Reviewing Whiteness: Theory, Research and Possibilities ', </a:t>
            </a:r>
            <a:r>
              <a:rPr lang="en-GB" sz="1200" b="0" i="1" dirty="0">
                <a:effectLst/>
                <a:latin typeface="avenir-regular-class"/>
              </a:rPr>
              <a:t>South African Journal of Psychology</a:t>
            </a:r>
            <a:r>
              <a:rPr lang="en-GB" sz="1200" b="0" i="0" dirty="0">
                <a:effectLst/>
                <a:latin typeface="avenir-regular-class"/>
              </a:rPr>
              <a:t>, 37(3), pp. 389 - 419.</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20</a:t>
            </a:fld>
            <a:endParaRPr lang="en-GB"/>
          </a:p>
        </p:txBody>
      </p:sp>
    </p:spTree>
    <p:extLst>
      <p:ext uri="{BB962C8B-B14F-4D97-AF65-F5344CB8AC3E}">
        <p14:creationId xmlns:p14="http://schemas.microsoft.com/office/powerpoint/2010/main" val="9959339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Burns, M. &amp; </a:t>
            </a:r>
            <a:r>
              <a:rPr lang="en-GB" sz="1200" b="0" i="0" dirty="0" err="1">
                <a:effectLst/>
                <a:latin typeface="avenir-regular-class"/>
              </a:rPr>
              <a:t>Vaugn</a:t>
            </a:r>
            <a:r>
              <a:rPr lang="en-GB" sz="1200" b="0" i="0" dirty="0">
                <a:effectLst/>
                <a:latin typeface="avenir-regular-class"/>
              </a:rPr>
              <a:t>, K. (2021) 'Race Metatheory: Toward a Dissolution of a Calamitous Concept', </a:t>
            </a:r>
            <a:r>
              <a:rPr lang="en-GB" sz="1200" b="0" i="1" dirty="0">
                <a:effectLst/>
                <a:latin typeface="avenir-regular-class"/>
              </a:rPr>
              <a:t>Professional Psychology: Research and Practice</a:t>
            </a:r>
            <a:r>
              <a:rPr lang="en-GB" sz="1200" b="0" i="0" dirty="0">
                <a:effectLst/>
                <a:latin typeface="avenir-regular-class"/>
              </a:rPr>
              <a:t>, 52 (5), pp. 487 - 493.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effectLst/>
              <a:latin typeface="avenir-regular-clas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42424"/>
                </a:solidFill>
                <a:effectLst/>
                <a:latin typeface="Segoe UI" panose="020B0502040204020203" pitchFamily="34" charset="0"/>
              </a:rPr>
              <a:t>race is seen as a tool for organizing society, often leading to unequal treatment and discrimination.</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21</a:t>
            </a:fld>
            <a:endParaRPr lang="en-GB"/>
          </a:p>
        </p:txBody>
      </p:sp>
    </p:spTree>
    <p:extLst>
      <p:ext uri="{BB962C8B-B14F-4D97-AF65-F5344CB8AC3E}">
        <p14:creationId xmlns:p14="http://schemas.microsoft.com/office/powerpoint/2010/main" val="1131176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err="1">
                <a:effectLst/>
                <a:latin typeface="avenir-regular-class"/>
              </a:rPr>
              <a:t>Rzepnikowska</a:t>
            </a:r>
            <a:r>
              <a:rPr lang="en-GB" sz="1200" b="0" i="0" dirty="0">
                <a:effectLst/>
                <a:latin typeface="avenir-regular-class"/>
              </a:rPr>
              <a:t>, A. (2018) 'Racism and xenophobia experienced by Polish</a:t>
            </a:r>
            <a:br>
              <a:rPr lang="en-GB" sz="1200" dirty="0"/>
            </a:br>
            <a:r>
              <a:rPr lang="en-GB" sz="1200" b="0" i="0" dirty="0">
                <a:effectLst/>
                <a:latin typeface="avenir-regular-class"/>
              </a:rPr>
              <a:t>migrants in the UK before and after Brexit vote', </a:t>
            </a:r>
            <a:r>
              <a:rPr lang="en-GB" sz="1200" b="0" i="1" dirty="0">
                <a:effectLst/>
                <a:latin typeface="avenir-regular-class"/>
              </a:rPr>
              <a:t>Journal of Ethnic and Migration Studies</a:t>
            </a:r>
            <a:r>
              <a:rPr lang="en-GB" sz="1200" b="0" i="0" dirty="0">
                <a:effectLst/>
                <a:latin typeface="avenir-regular-class"/>
              </a:rPr>
              <a:t>, 45(1), pp. 61 - 77.</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22</a:t>
            </a:fld>
            <a:endParaRPr lang="en-GB"/>
          </a:p>
        </p:txBody>
      </p:sp>
    </p:spTree>
    <p:extLst>
      <p:ext uri="{BB962C8B-B14F-4D97-AF65-F5344CB8AC3E}">
        <p14:creationId xmlns:p14="http://schemas.microsoft.com/office/powerpoint/2010/main" val="33968614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err="1">
                <a:effectLst/>
                <a:latin typeface="avenir-regular-class"/>
              </a:rPr>
              <a:t>Rzepnikowska</a:t>
            </a:r>
            <a:r>
              <a:rPr lang="en-GB" sz="1200" b="0" i="0" dirty="0">
                <a:effectLst/>
                <a:latin typeface="avenir-regular-class"/>
              </a:rPr>
              <a:t>, A. (2018) 'Racism and xenophobia experienced by Polish migrants in the UK before and after Brexit vote', </a:t>
            </a:r>
            <a:r>
              <a:rPr lang="en-GB" sz="1200" b="0" i="1" dirty="0">
                <a:effectLst/>
                <a:latin typeface="avenir-regular-class"/>
              </a:rPr>
              <a:t>Journal of Ethnic and Migration Studies</a:t>
            </a:r>
            <a:r>
              <a:rPr lang="en-GB" sz="1200" b="0" i="0" dirty="0">
                <a:effectLst/>
                <a:latin typeface="avenir-regular-class"/>
              </a:rPr>
              <a:t>, 45(1), pp. 61 - 77.</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23</a:t>
            </a:fld>
            <a:endParaRPr lang="en-GB"/>
          </a:p>
        </p:txBody>
      </p:sp>
    </p:spTree>
    <p:extLst>
      <p:ext uri="{BB962C8B-B14F-4D97-AF65-F5344CB8AC3E}">
        <p14:creationId xmlns:p14="http://schemas.microsoft.com/office/powerpoint/2010/main" val="33114177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Green, M., </a:t>
            </a:r>
            <a:r>
              <a:rPr lang="en-GB" sz="1200" b="0" i="0" dirty="0" err="1">
                <a:effectLst/>
              </a:rPr>
              <a:t>Sonn</a:t>
            </a:r>
            <a:r>
              <a:rPr lang="en-GB" sz="1200" b="0" i="0" dirty="0">
                <a:effectLst/>
              </a:rPr>
              <a:t>, C. &amp; </a:t>
            </a:r>
            <a:r>
              <a:rPr lang="en-GB" sz="1200" b="0" i="0" dirty="0" err="1">
                <a:effectLst/>
              </a:rPr>
              <a:t>Matsebula</a:t>
            </a:r>
            <a:r>
              <a:rPr lang="en-GB" sz="1200" b="0" i="0" dirty="0">
                <a:effectLst/>
              </a:rPr>
              <a:t>, J. (2007) 'Reviewing Whiteness: Theory, Research and Possibilities ', </a:t>
            </a:r>
            <a:r>
              <a:rPr lang="en-GB" sz="1200" b="0" i="1" dirty="0">
                <a:effectLst/>
              </a:rPr>
              <a:t>South African Journal of Psychology</a:t>
            </a:r>
            <a:r>
              <a:rPr lang="en-GB" sz="1200" b="0" i="0" dirty="0">
                <a:effectLst/>
              </a:rPr>
              <a:t>, 37(3), pp. 389 - 419.</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27</a:t>
            </a:fld>
            <a:endParaRPr lang="en-GB"/>
          </a:p>
        </p:txBody>
      </p:sp>
    </p:spTree>
    <p:extLst>
      <p:ext uri="{BB962C8B-B14F-4D97-AF65-F5344CB8AC3E}">
        <p14:creationId xmlns:p14="http://schemas.microsoft.com/office/powerpoint/2010/main" val="18005795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4902A-2E99-1E53-14A5-1522C0EECC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2CC0FE-5ACA-07EB-EFC2-7317A22232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071A98A-F304-2BFF-0385-EDEDBC9BED24}"/>
              </a:ext>
            </a:extLst>
          </p:cNvPr>
          <p:cNvSpPr>
            <a:spLocks noGrp="1"/>
          </p:cNvSpPr>
          <p:nvPr>
            <p:ph type="dt" sz="half" idx="10"/>
          </p:nvPr>
        </p:nvSpPr>
        <p:spPr/>
        <p:txBody>
          <a:bodyPr/>
          <a:lstStyle/>
          <a:p>
            <a:fld id="{3AC7766B-0BE0-41BA-9D5D-DC84352CE6CE}" type="datetimeFigureOut">
              <a:rPr lang="en-GB" smtClean="0"/>
              <a:t>27/02/2025</a:t>
            </a:fld>
            <a:endParaRPr lang="en-GB"/>
          </a:p>
        </p:txBody>
      </p:sp>
      <p:sp>
        <p:nvSpPr>
          <p:cNvPr id="5" name="Footer Placeholder 4">
            <a:extLst>
              <a:ext uri="{FF2B5EF4-FFF2-40B4-BE49-F238E27FC236}">
                <a16:creationId xmlns:a16="http://schemas.microsoft.com/office/drawing/2014/main" id="{09B8CEF7-0C6E-F6E8-BD22-1E6D3415D3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683AE7-2C5D-068D-9B9A-4D97BD6EE5D6}"/>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4050978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B88B0-09B3-ED31-59F6-D148FBD39A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A2BA0C-1461-B111-EF8E-9AF5E8C4F7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4AAF58-EF1E-6A33-7EE2-CCBEEA202F56}"/>
              </a:ext>
            </a:extLst>
          </p:cNvPr>
          <p:cNvSpPr>
            <a:spLocks noGrp="1"/>
          </p:cNvSpPr>
          <p:nvPr>
            <p:ph type="dt" sz="half" idx="10"/>
          </p:nvPr>
        </p:nvSpPr>
        <p:spPr/>
        <p:txBody>
          <a:bodyPr/>
          <a:lstStyle/>
          <a:p>
            <a:fld id="{3AC7766B-0BE0-41BA-9D5D-DC84352CE6CE}" type="datetimeFigureOut">
              <a:rPr lang="en-GB" smtClean="0"/>
              <a:t>27/02/2025</a:t>
            </a:fld>
            <a:endParaRPr lang="en-GB"/>
          </a:p>
        </p:txBody>
      </p:sp>
      <p:sp>
        <p:nvSpPr>
          <p:cNvPr id="5" name="Footer Placeholder 4">
            <a:extLst>
              <a:ext uri="{FF2B5EF4-FFF2-40B4-BE49-F238E27FC236}">
                <a16:creationId xmlns:a16="http://schemas.microsoft.com/office/drawing/2014/main" id="{BF63A107-F329-C5F8-F531-CC0A0BAAAE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E3288C-5F26-8DB0-7587-DA2966E64965}"/>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1375164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91ADB-E75D-0751-06D0-F1279B9C92B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B09EC9F-9AB9-9ED1-6237-E42C256273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7C292-B2FB-0C99-AFE7-44C82462E573}"/>
              </a:ext>
            </a:extLst>
          </p:cNvPr>
          <p:cNvSpPr>
            <a:spLocks noGrp="1"/>
          </p:cNvSpPr>
          <p:nvPr>
            <p:ph type="dt" sz="half" idx="10"/>
          </p:nvPr>
        </p:nvSpPr>
        <p:spPr/>
        <p:txBody>
          <a:bodyPr/>
          <a:lstStyle/>
          <a:p>
            <a:fld id="{3AC7766B-0BE0-41BA-9D5D-DC84352CE6CE}" type="datetimeFigureOut">
              <a:rPr lang="en-GB" smtClean="0"/>
              <a:t>27/02/2025</a:t>
            </a:fld>
            <a:endParaRPr lang="en-GB"/>
          </a:p>
        </p:txBody>
      </p:sp>
      <p:sp>
        <p:nvSpPr>
          <p:cNvPr id="5" name="Footer Placeholder 4">
            <a:extLst>
              <a:ext uri="{FF2B5EF4-FFF2-40B4-BE49-F238E27FC236}">
                <a16:creationId xmlns:a16="http://schemas.microsoft.com/office/drawing/2014/main" id="{3F336086-3055-B50E-9EE5-E8266E2CC8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33CE64-08CF-C017-3961-411EC031B54C}"/>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2980746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555EC-CC03-A9FF-85E9-C3680A3321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A80B24-42FF-2694-5F10-89A57107839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58F6BF-3DBE-5F3E-81F1-3CA44894C0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E27B50-6951-4FFB-E142-D2ACB1EF82B1}"/>
              </a:ext>
            </a:extLst>
          </p:cNvPr>
          <p:cNvSpPr>
            <a:spLocks noGrp="1"/>
          </p:cNvSpPr>
          <p:nvPr>
            <p:ph type="dt" sz="half" idx="10"/>
          </p:nvPr>
        </p:nvSpPr>
        <p:spPr/>
        <p:txBody>
          <a:bodyPr/>
          <a:lstStyle/>
          <a:p>
            <a:fld id="{3AC7766B-0BE0-41BA-9D5D-DC84352CE6CE}" type="datetimeFigureOut">
              <a:rPr lang="en-GB" smtClean="0"/>
              <a:t>27/02/2025</a:t>
            </a:fld>
            <a:endParaRPr lang="en-GB"/>
          </a:p>
        </p:txBody>
      </p:sp>
      <p:sp>
        <p:nvSpPr>
          <p:cNvPr id="6" name="Footer Placeholder 5">
            <a:extLst>
              <a:ext uri="{FF2B5EF4-FFF2-40B4-BE49-F238E27FC236}">
                <a16:creationId xmlns:a16="http://schemas.microsoft.com/office/drawing/2014/main" id="{CB4AA7B4-6CDB-2C7C-470A-CA10075059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F9E092-4C4C-1FB2-C93A-4B0984BDAF39}"/>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3314017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831AB-7198-3344-C8D6-14BC4CF27E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0BD4C7-3038-2D0D-697E-D434321D12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5C4785-42AB-6145-FBCB-7026011843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078091-129B-815A-F76A-1983095514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66199A-54C4-AE37-515F-8F27668B96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6CFBEC1-112C-8B91-1358-B8538E8B7A10}"/>
              </a:ext>
            </a:extLst>
          </p:cNvPr>
          <p:cNvSpPr>
            <a:spLocks noGrp="1"/>
          </p:cNvSpPr>
          <p:nvPr>
            <p:ph type="dt" sz="half" idx="10"/>
          </p:nvPr>
        </p:nvSpPr>
        <p:spPr/>
        <p:txBody>
          <a:bodyPr/>
          <a:lstStyle/>
          <a:p>
            <a:fld id="{3AC7766B-0BE0-41BA-9D5D-DC84352CE6CE}" type="datetimeFigureOut">
              <a:rPr lang="en-GB" smtClean="0"/>
              <a:t>27/02/2025</a:t>
            </a:fld>
            <a:endParaRPr lang="en-GB"/>
          </a:p>
        </p:txBody>
      </p:sp>
      <p:sp>
        <p:nvSpPr>
          <p:cNvPr id="8" name="Footer Placeholder 7">
            <a:extLst>
              <a:ext uri="{FF2B5EF4-FFF2-40B4-BE49-F238E27FC236}">
                <a16:creationId xmlns:a16="http://schemas.microsoft.com/office/drawing/2014/main" id="{A51DEC57-F71F-4157-7A6E-7FD88CD28E7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2758A98-4AA0-4479-4C79-D08152EE138F}"/>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4023247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EA742-9025-BB34-DD7F-8D61796137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0368FA5-0E73-A59E-D5FF-75DB66FF7C28}"/>
              </a:ext>
            </a:extLst>
          </p:cNvPr>
          <p:cNvSpPr>
            <a:spLocks noGrp="1"/>
          </p:cNvSpPr>
          <p:nvPr>
            <p:ph type="dt" sz="half" idx="10"/>
          </p:nvPr>
        </p:nvSpPr>
        <p:spPr/>
        <p:txBody>
          <a:bodyPr/>
          <a:lstStyle/>
          <a:p>
            <a:fld id="{3AC7766B-0BE0-41BA-9D5D-DC84352CE6CE}" type="datetimeFigureOut">
              <a:rPr lang="en-GB" smtClean="0"/>
              <a:t>27/02/2025</a:t>
            </a:fld>
            <a:endParaRPr lang="en-GB"/>
          </a:p>
        </p:txBody>
      </p:sp>
      <p:sp>
        <p:nvSpPr>
          <p:cNvPr id="4" name="Footer Placeholder 3">
            <a:extLst>
              <a:ext uri="{FF2B5EF4-FFF2-40B4-BE49-F238E27FC236}">
                <a16:creationId xmlns:a16="http://schemas.microsoft.com/office/drawing/2014/main" id="{1DDD9A99-6643-DE9A-77B4-EE3CBE7E73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B56A64-A8F5-9878-244D-72B6CDE3E4DC}"/>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2945204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4261BF-4A58-B0F3-ACEF-D81186E28C02}"/>
              </a:ext>
            </a:extLst>
          </p:cNvPr>
          <p:cNvSpPr>
            <a:spLocks noGrp="1"/>
          </p:cNvSpPr>
          <p:nvPr>
            <p:ph type="dt" sz="half" idx="10"/>
          </p:nvPr>
        </p:nvSpPr>
        <p:spPr/>
        <p:txBody>
          <a:bodyPr/>
          <a:lstStyle/>
          <a:p>
            <a:fld id="{3AC7766B-0BE0-41BA-9D5D-DC84352CE6CE}" type="datetimeFigureOut">
              <a:rPr lang="en-GB" smtClean="0"/>
              <a:t>27/02/2025</a:t>
            </a:fld>
            <a:endParaRPr lang="en-GB"/>
          </a:p>
        </p:txBody>
      </p:sp>
      <p:sp>
        <p:nvSpPr>
          <p:cNvPr id="3" name="Footer Placeholder 2">
            <a:extLst>
              <a:ext uri="{FF2B5EF4-FFF2-40B4-BE49-F238E27FC236}">
                <a16:creationId xmlns:a16="http://schemas.microsoft.com/office/drawing/2014/main" id="{2BADB415-1C44-716E-6B3A-DDECE6B711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2B9D19-F0BD-B7F9-0638-FD2606E4F4E7}"/>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3253552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45ADA-4990-E9E7-9B47-24A5B4AFCA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776A5C-1C52-48F9-9E9E-B0694D04B6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0FC2D9-51E2-F7FC-2E1D-6031A381D5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8E8AB1-9341-0D8E-2731-A353CC127B19}"/>
              </a:ext>
            </a:extLst>
          </p:cNvPr>
          <p:cNvSpPr>
            <a:spLocks noGrp="1"/>
          </p:cNvSpPr>
          <p:nvPr>
            <p:ph type="dt" sz="half" idx="10"/>
          </p:nvPr>
        </p:nvSpPr>
        <p:spPr/>
        <p:txBody>
          <a:bodyPr/>
          <a:lstStyle/>
          <a:p>
            <a:fld id="{3AC7766B-0BE0-41BA-9D5D-DC84352CE6CE}" type="datetimeFigureOut">
              <a:rPr lang="en-GB" smtClean="0"/>
              <a:t>27/02/2025</a:t>
            </a:fld>
            <a:endParaRPr lang="en-GB"/>
          </a:p>
        </p:txBody>
      </p:sp>
      <p:sp>
        <p:nvSpPr>
          <p:cNvPr id="6" name="Footer Placeholder 5">
            <a:extLst>
              <a:ext uri="{FF2B5EF4-FFF2-40B4-BE49-F238E27FC236}">
                <a16:creationId xmlns:a16="http://schemas.microsoft.com/office/drawing/2014/main" id="{7529DCCC-EC2A-80EE-03B6-A91FCC318E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B63822-E58A-6992-5959-B7C1182DCD13}"/>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1452893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97C49-CD9B-37C5-C407-0296A26646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264F29-8672-DD5A-F270-DA79082EF2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FBB38C-5517-E429-55DC-BBA8F7F27D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A99AA6-2A0C-54D9-5C6E-A5A1B0B88287}"/>
              </a:ext>
            </a:extLst>
          </p:cNvPr>
          <p:cNvSpPr>
            <a:spLocks noGrp="1"/>
          </p:cNvSpPr>
          <p:nvPr>
            <p:ph type="dt" sz="half" idx="10"/>
          </p:nvPr>
        </p:nvSpPr>
        <p:spPr/>
        <p:txBody>
          <a:bodyPr/>
          <a:lstStyle/>
          <a:p>
            <a:fld id="{3AC7766B-0BE0-41BA-9D5D-DC84352CE6CE}" type="datetimeFigureOut">
              <a:rPr lang="en-GB" smtClean="0"/>
              <a:t>27/02/2025</a:t>
            </a:fld>
            <a:endParaRPr lang="en-GB"/>
          </a:p>
        </p:txBody>
      </p:sp>
      <p:sp>
        <p:nvSpPr>
          <p:cNvPr id="6" name="Footer Placeholder 5">
            <a:extLst>
              <a:ext uri="{FF2B5EF4-FFF2-40B4-BE49-F238E27FC236}">
                <a16:creationId xmlns:a16="http://schemas.microsoft.com/office/drawing/2014/main" id="{483E5796-D61B-ACF5-92FF-5F127EF66B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DCC945-AB42-5B0A-5602-5CB7875D575C}"/>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152965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F157A-F88A-5FFD-0F6F-8064052C5D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CE986B-C56F-9B33-F356-87E14356D93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34AF1E-6986-DD11-7AB0-C7C81BE09AE0}"/>
              </a:ext>
            </a:extLst>
          </p:cNvPr>
          <p:cNvSpPr>
            <a:spLocks noGrp="1"/>
          </p:cNvSpPr>
          <p:nvPr>
            <p:ph type="dt" sz="half" idx="10"/>
          </p:nvPr>
        </p:nvSpPr>
        <p:spPr/>
        <p:txBody>
          <a:bodyPr/>
          <a:lstStyle/>
          <a:p>
            <a:fld id="{3AC7766B-0BE0-41BA-9D5D-DC84352CE6CE}" type="datetimeFigureOut">
              <a:rPr lang="en-GB" smtClean="0"/>
              <a:t>27/02/2025</a:t>
            </a:fld>
            <a:endParaRPr lang="en-GB"/>
          </a:p>
        </p:txBody>
      </p:sp>
      <p:sp>
        <p:nvSpPr>
          <p:cNvPr id="5" name="Footer Placeholder 4">
            <a:extLst>
              <a:ext uri="{FF2B5EF4-FFF2-40B4-BE49-F238E27FC236}">
                <a16:creationId xmlns:a16="http://schemas.microsoft.com/office/drawing/2014/main" id="{19177B93-E3A9-98F9-D90E-30DC5D5A37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4F5E65-DDDF-3860-1C7C-A8AEB1BB848F}"/>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259663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A6500C-F619-9349-46C7-CED96AE5FA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252AA4-490F-5C50-CECB-536068AE4E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9F5106-6866-36EB-3D28-4A39785C597D}"/>
              </a:ext>
            </a:extLst>
          </p:cNvPr>
          <p:cNvSpPr>
            <a:spLocks noGrp="1"/>
          </p:cNvSpPr>
          <p:nvPr>
            <p:ph type="dt" sz="half" idx="10"/>
          </p:nvPr>
        </p:nvSpPr>
        <p:spPr/>
        <p:txBody>
          <a:bodyPr/>
          <a:lstStyle/>
          <a:p>
            <a:fld id="{3AC7766B-0BE0-41BA-9D5D-DC84352CE6CE}" type="datetimeFigureOut">
              <a:rPr lang="en-GB" smtClean="0"/>
              <a:t>27/02/2025</a:t>
            </a:fld>
            <a:endParaRPr lang="en-GB"/>
          </a:p>
        </p:txBody>
      </p:sp>
      <p:sp>
        <p:nvSpPr>
          <p:cNvPr id="5" name="Footer Placeholder 4">
            <a:extLst>
              <a:ext uri="{FF2B5EF4-FFF2-40B4-BE49-F238E27FC236}">
                <a16:creationId xmlns:a16="http://schemas.microsoft.com/office/drawing/2014/main" id="{6C235FD4-9D35-DAFF-6307-417CAFD805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E1E76B-6349-1AB0-5059-4434858CCF30}"/>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279362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0188CD-EEE6-0124-D4AA-04B7BFA1B6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E3A2A7-1A4D-0F98-0A8A-D817BB2E18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177D6B-DC8D-1B30-F6A5-BDEE112D87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C7766B-0BE0-41BA-9D5D-DC84352CE6CE}" type="datetimeFigureOut">
              <a:rPr lang="en-GB" smtClean="0"/>
              <a:t>27/02/2025</a:t>
            </a:fld>
            <a:endParaRPr lang="en-GB"/>
          </a:p>
        </p:txBody>
      </p:sp>
      <p:sp>
        <p:nvSpPr>
          <p:cNvPr id="5" name="Footer Placeholder 4">
            <a:extLst>
              <a:ext uri="{FF2B5EF4-FFF2-40B4-BE49-F238E27FC236}">
                <a16:creationId xmlns:a16="http://schemas.microsoft.com/office/drawing/2014/main" id="{50F9D9DD-C148-4546-502A-1325DAA30A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EDCCEF0-2206-C1A7-F3C4-220D43530B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3A87E6-3696-4CE3-8DEE-37A41B356277}" type="slidenum">
              <a:rPr lang="en-GB" smtClean="0"/>
              <a:t>‹#›</a:t>
            </a:fld>
            <a:endParaRPr lang="en-GB"/>
          </a:p>
        </p:txBody>
      </p:sp>
    </p:spTree>
    <p:extLst>
      <p:ext uri="{BB962C8B-B14F-4D97-AF65-F5344CB8AC3E}">
        <p14:creationId xmlns:p14="http://schemas.microsoft.com/office/powerpoint/2010/main" val="1217143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customXml" Target="../ink/ink6.xml"/><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image" Target="../media/image10.png"/><Relationship Id="rId2" Type="http://schemas.openxmlformats.org/officeDocument/2006/relationships/notesSlide" Target="../notesSlides/notesSlide3.xml"/><Relationship Id="rId16" Type="http://schemas.openxmlformats.org/officeDocument/2006/relationships/image" Target="../media/image12.png"/><Relationship Id="rId1" Type="http://schemas.openxmlformats.org/officeDocument/2006/relationships/slideLayout" Target="../slideLayouts/slideLayout4.xml"/><Relationship Id="rId6" Type="http://schemas.openxmlformats.org/officeDocument/2006/relationships/image" Target="../media/image7.png"/><Relationship Id="rId11" Type="http://schemas.openxmlformats.org/officeDocument/2006/relationships/customXml" Target="../ink/ink5.xml"/><Relationship Id="rId5" Type="http://schemas.openxmlformats.org/officeDocument/2006/relationships/customXml" Target="../ink/ink2.xml"/><Relationship Id="rId15" Type="http://schemas.openxmlformats.org/officeDocument/2006/relationships/customXml" Target="../ink/ink7.xml"/><Relationship Id="rId10" Type="http://schemas.openxmlformats.org/officeDocument/2006/relationships/image" Target="../media/image9.png"/><Relationship Id="rId4" Type="http://schemas.openxmlformats.org/officeDocument/2006/relationships/image" Target="../media/image6.png"/><Relationship Id="rId9" Type="http://schemas.openxmlformats.org/officeDocument/2006/relationships/customXml" Target="../ink/ink4.xml"/><Relationship Id="rId1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86FD7672-78BE-4D6F-A711-2CDB79B52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5" name="Right Triangle 103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EDF95A-F30A-F633-6194-D229E46C7D94}"/>
              </a:ext>
            </a:extLst>
          </p:cNvPr>
          <p:cNvSpPr>
            <a:spLocks noGrp="1"/>
          </p:cNvSpPr>
          <p:nvPr>
            <p:ph type="ctrTitle"/>
          </p:nvPr>
        </p:nvSpPr>
        <p:spPr>
          <a:xfrm>
            <a:off x="8029293" y="806364"/>
            <a:ext cx="3354636" cy="2847413"/>
          </a:xfrm>
        </p:spPr>
        <p:txBody>
          <a:bodyPr anchor="b">
            <a:normAutofit/>
          </a:bodyPr>
          <a:lstStyle/>
          <a:p>
            <a:pPr algn="l"/>
            <a:r>
              <a:rPr lang="en-GB" sz="4700" dirty="0"/>
              <a:t>Gender, Race, Religion and Crime</a:t>
            </a:r>
          </a:p>
        </p:txBody>
      </p:sp>
      <p:sp>
        <p:nvSpPr>
          <p:cNvPr id="3" name="Subtitle 2">
            <a:extLst>
              <a:ext uri="{FF2B5EF4-FFF2-40B4-BE49-F238E27FC236}">
                <a16:creationId xmlns:a16="http://schemas.microsoft.com/office/drawing/2014/main" id="{67BD9318-C120-F8DB-8F29-A80A32B08438}"/>
              </a:ext>
            </a:extLst>
          </p:cNvPr>
          <p:cNvSpPr>
            <a:spLocks noGrp="1"/>
          </p:cNvSpPr>
          <p:nvPr>
            <p:ph type="subTitle" idx="1"/>
          </p:nvPr>
        </p:nvSpPr>
        <p:spPr>
          <a:xfrm>
            <a:off x="8029293" y="3703250"/>
            <a:ext cx="2866149" cy="1470916"/>
          </a:xfrm>
        </p:spPr>
        <p:txBody>
          <a:bodyPr anchor="t">
            <a:normAutofit/>
          </a:bodyPr>
          <a:lstStyle/>
          <a:p>
            <a:pPr algn="l"/>
            <a:r>
              <a:rPr lang="en-GB" sz="2000" dirty="0"/>
              <a:t>Week 5 – Understanding Race</a:t>
            </a:r>
          </a:p>
          <a:p>
            <a:pPr algn="l"/>
            <a:r>
              <a:rPr lang="en-GB" sz="2000" dirty="0"/>
              <a:t>2025</a:t>
            </a:r>
          </a:p>
          <a:p>
            <a:pPr algn="l"/>
            <a:r>
              <a:rPr lang="en-GB" sz="2000" dirty="0"/>
              <a:t>J.davies2@uwtsd.ac.uk</a:t>
            </a:r>
          </a:p>
        </p:txBody>
      </p:sp>
      <p:pic>
        <p:nvPicPr>
          <p:cNvPr id="1026" name="Picture 2" descr="New guidance on race and ethnicity for psychologists">
            <a:extLst>
              <a:ext uri="{FF2B5EF4-FFF2-40B4-BE49-F238E27FC236}">
                <a16:creationId xmlns:a16="http://schemas.microsoft.com/office/drawing/2014/main" id="{182407FD-602C-BCBE-BA52-719C14FF621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96558" y="1984053"/>
            <a:ext cx="5604636" cy="2872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109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65D089-72DF-C2F2-45CA-B36287DF652B}"/>
              </a:ext>
            </a:extLst>
          </p:cNvPr>
          <p:cNvSpPr>
            <a:spLocks noGrp="1"/>
          </p:cNvSpPr>
          <p:nvPr>
            <p:ph type="title"/>
          </p:nvPr>
        </p:nvSpPr>
        <p:spPr>
          <a:xfrm>
            <a:off x="1006900" y="1188637"/>
            <a:ext cx="3141430" cy="4480726"/>
          </a:xfrm>
        </p:spPr>
        <p:txBody>
          <a:bodyPr>
            <a:normAutofit/>
          </a:bodyPr>
          <a:lstStyle/>
          <a:p>
            <a:pPr algn="r"/>
            <a:r>
              <a:rPr lang="en-GB" sz="6600"/>
              <a:t>Session Outline</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DBCE62-6F84-3540-439C-F7B0A8E1BB19}"/>
              </a:ext>
            </a:extLst>
          </p:cNvPr>
          <p:cNvSpPr>
            <a:spLocks noGrp="1"/>
          </p:cNvSpPr>
          <p:nvPr>
            <p:ph idx="1"/>
          </p:nvPr>
        </p:nvSpPr>
        <p:spPr>
          <a:xfrm>
            <a:off x="5138928" y="1338729"/>
            <a:ext cx="4795584" cy="4180542"/>
          </a:xfrm>
        </p:spPr>
        <p:txBody>
          <a:bodyPr anchor="ctr">
            <a:normAutofit/>
          </a:bodyPr>
          <a:lstStyle/>
          <a:p>
            <a:r>
              <a:rPr lang="en-GB" sz="2400" dirty="0"/>
              <a:t>Defining “Race”</a:t>
            </a:r>
          </a:p>
          <a:p>
            <a:r>
              <a:rPr lang="en-GB" sz="2400" dirty="0"/>
              <a:t>Historical Understandings of Race</a:t>
            </a:r>
          </a:p>
          <a:p>
            <a:r>
              <a:rPr lang="en-GB" sz="2400" dirty="0"/>
              <a:t>Unpacking Race, Ethnicity and Nationality</a:t>
            </a:r>
          </a:p>
          <a:p>
            <a:r>
              <a:rPr lang="en-GB" sz="2400" dirty="0"/>
              <a:t>Biological Essentialism</a:t>
            </a:r>
          </a:p>
          <a:p>
            <a:r>
              <a:rPr lang="en-GB" sz="2400" dirty="0"/>
              <a:t>Race as a Social Construct</a:t>
            </a:r>
          </a:p>
          <a:p>
            <a:r>
              <a:rPr lang="en-GB" sz="2400" dirty="0"/>
              <a:t>Investigating Racism in the UK</a:t>
            </a:r>
          </a:p>
        </p:txBody>
      </p:sp>
    </p:spTree>
    <p:extLst>
      <p:ext uri="{BB962C8B-B14F-4D97-AF65-F5344CB8AC3E}">
        <p14:creationId xmlns:p14="http://schemas.microsoft.com/office/powerpoint/2010/main" val="754260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271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25E7B8-7AF2-4DDF-AAF1-3BE156255D1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What does race mean to you?</a:t>
            </a:r>
            <a:br>
              <a:rPr lang="en-US" sz="2600" kern="1200" dirty="0">
                <a:solidFill>
                  <a:srgbClr val="FFFFFF"/>
                </a:solidFill>
                <a:latin typeface="+mj-lt"/>
                <a:ea typeface="+mj-ea"/>
                <a:cs typeface="+mj-cs"/>
              </a:rPr>
            </a:br>
            <a:endParaRPr lang="en-US" sz="2600" kern="1200" dirty="0">
              <a:solidFill>
                <a:srgbClr val="FFFFFF"/>
              </a:solidFill>
              <a:latin typeface="+mj-lt"/>
              <a:ea typeface="+mj-ea"/>
              <a:cs typeface="+mj-cs"/>
            </a:endParaRPr>
          </a:p>
        </p:txBody>
      </p:sp>
      <p:pic>
        <p:nvPicPr>
          <p:cNvPr id="1026" name="Picture 2" descr="What is Race - What is Race Video - What is Race and Ethnicity - Flocabulary">
            <a:extLst>
              <a:ext uri="{FF2B5EF4-FFF2-40B4-BE49-F238E27FC236}">
                <a16:creationId xmlns:a16="http://schemas.microsoft.com/office/drawing/2014/main" id="{3FBEF218-4EB7-88A6-8C8F-122655E3904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038600" y="1414610"/>
            <a:ext cx="7188199" cy="4025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3191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3A755-29EA-793F-CE1D-FC47B13D24DA}"/>
              </a:ext>
            </a:extLst>
          </p:cNvPr>
          <p:cNvSpPr>
            <a:spLocks noGrp="1"/>
          </p:cNvSpPr>
          <p:nvPr>
            <p:ph type="title"/>
          </p:nvPr>
        </p:nvSpPr>
        <p:spPr>
          <a:xfrm>
            <a:off x="6981825" y="1641752"/>
            <a:ext cx="4391024" cy="2066648"/>
          </a:xfrm>
        </p:spPr>
        <p:txBody>
          <a:bodyPr anchor="t">
            <a:normAutofit fontScale="90000"/>
          </a:bodyPr>
          <a:lstStyle/>
          <a:p>
            <a:r>
              <a:rPr lang="en-GB" sz="4000" dirty="0">
                <a:solidFill>
                  <a:schemeClr val="bg1">
                    <a:alpha val="80000"/>
                  </a:schemeClr>
                </a:solidFill>
              </a:rPr>
              <a:t>Race – a short word with a long history across the world</a:t>
            </a:r>
            <a:br>
              <a:rPr lang="en-GB" sz="4000" dirty="0">
                <a:solidFill>
                  <a:schemeClr val="bg1">
                    <a:alpha val="80000"/>
                  </a:schemeClr>
                </a:solidFill>
              </a:rPr>
            </a:br>
            <a:endParaRPr lang="en-GB" sz="4000" dirty="0">
              <a:solidFill>
                <a:schemeClr val="bg1"/>
              </a:solidFill>
            </a:endParaRPr>
          </a:p>
        </p:txBody>
      </p:sp>
      <p:pic>
        <p:nvPicPr>
          <p:cNvPr id="2050" name="Picture 2" descr="A group of men with different facial hair&#10;&#10;Description automatically generated">
            <a:extLst>
              <a:ext uri="{FF2B5EF4-FFF2-40B4-BE49-F238E27FC236}">
                <a16:creationId xmlns:a16="http://schemas.microsoft.com/office/drawing/2014/main" id="{CA7DE9DE-C2BC-E80A-94C4-A514251593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388" r="1" b="2694"/>
          <a:stretch/>
        </p:blipFill>
        <p:spPr bwMode="auto">
          <a:xfrm>
            <a:off x="20" y="2"/>
            <a:ext cx="6186992"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noFill/>
          <a:effectLst>
            <a:outerShdw blurRad="381000" dist="152400" algn="tl" rotWithShape="0">
              <a:prstClr val="black">
                <a:alpha val="10000"/>
              </a:prstClr>
            </a:outerShdw>
          </a:effectLst>
          <a:extLst>
            <a:ext uri="{909E8E84-426E-40DD-AFC4-6F175D3DCCD1}">
              <a14:hiddenFill xmlns:a14="http://schemas.microsoft.com/office/drawing/2010/main">
                <a:solidFill>
                  <a:srgbClr val="FFFFFF"/>
                </a:solidFill>
              </a14:hiddenFill>
            </a:ext>
          </a:extLst>
        </p:spPr>
      </p:pic>
      <p:grpSp>
        <p:nvGrpSpPr>
          <p:cNvPr id="2057" name="Group 2056">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68" y="0"/>
            <a:ext cx="874718" cy="6857455"/>
            <a:chOff x="5395368" y="0"/>
            <a:chExt cx="874718" cy="6857455"/>
          </a:xfrm>
        </p:grpSpPr>
        <p:sp>
          <p:nvSpPr>
            <p:cNvPr id="2058" name="Freeform: Shape 2057">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Shape 2058">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49D57E63-E389-54E3-062A-8918C0BD9783}"/>
              </a:ext>
            </a:extLst>
          </p:cNvPr>
          <p:cNvSpPr>
            <a:spLocks noGrp="1"/>
          </p:cNvSpPr>
          <p:nvPr>
            <p:ph idx="1"/>
          </p:nvPr>
        </p:nvSpPr>
        <p:spPr>
          <a:xfrm>
            <a:off x="6981826" y="4216400"/>
            <a:ext cx="4391024" cy="1612000"/>
          </a:xfrm>
        </p:spPr>
        <p:txBody>
          <a:bodyPr>
            <a:normAutofit/>
          </a:bodyPr>
          <a:lstStyle/>
          <a:p>
            <a:r>
              <a:rPr lang="en-US" sz="2400" kern="1200" dirty="0">
                <a:solidFill>
                  <a:srgbClr val="FFFFFF"/>
                </a:solidFill>
                <a:latin typeface="+mj-lt"/>
                <a:ea typeface="+mj-ea"/>
                <a:cs typeface="+mj-cs"/>
              </a:rPr>
              <a:t>How many races do we have in the world?</a:t>
            </a:r>
            <a:endParaRPr lang="en-GB" sz="2400" dirty="0">
              <a:solidFill>
                <a:schemeClr val="bg1">
                  <a:alpha val="80000"/>
                </a:schemeClr>
              </a:solidFill>
            </a:endParaRPr>
          </a:p>
        </p:txBody>
      </p:sp>
    </p:spTree>
    <p:extLst>
      <p:ext uri="{BB962C8B-B14F-4D97-AF65-F5344CB8AC3E}">
        <p14:creationId xmlns:p14="http://schemas.microsoft.com/office/powerpoint/2010/main" val="1624387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986409-7D64-9833-9169-89699ED1A00B}"/>
              </a:ext>
            </a:extLst>
          </p:cNvPr>
          <p:cNvSpPr>
            <a:spLocks noGrp="1"/>
          </p:cNvSpPr>
          <p:nvPr>
            <p:ph type="title"/>
          </p:nvPr>
        </p:nvSpPr>
        <p:spPr>
          <a:xfrm>
            <a:off x="795528" y="386930"/>
            <a:ext cx="10141799" cy="1300554"/>
          </a:xfrm>
        </p:spPr>
        <p:txBody>
          <a:bodyPr anchor="b">
            <a:normAutofit/>
          </a:bodyPr>
          <a:lstStyle/>
          <a:p>
            <a:r>
              <a:rPr lang="en-GB" sz="4800"/>
              <a:t>Introducing the concept of Race</a:t>
            </a:r>
          </a:p>
        </p:txBody>
      </p:sp>
      <p:sp>
        <p:nvSpPr>
          <p:cNvPr id="2057" name="Rectangle 2056">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s it Because I is Black? | Blog | Think Theology">
            <a:extLst>
              <a:ext uri="{FF2B5EF4-FFF2-40B4-BE49-F238E27FC236}">
                <a16:creationId xmlns:a16="http://schemas.microsoft.com/office/drawing/2014/main" id="{34116D53-8A76-C3F4-CA59-E65FBC49660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5295" y="2952635"/>
            <a:ext cx="5150277" cy="285840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840C37C-ADA3-6EEE-2A13-9F9673A30CC6}"/>
              </a:ext>
            </a:extLst>
          </p:cNvPr>
          <p:cNvSpPr>
            <a:spLocks noGrp="1"/>
          </p:cNvSpPr>
          <p:nvPr>
            <p:ph idx="1"/>
          </p:nvPr>
        </p:nvSpPr>
        <p:spPr>
          <a:xfrm>
            <a:off x="6406428" y="2599509"/>
            <a:ext cx="4976933" cy="3639450"/>
          </a:xfrm>
        </p:spPr>
        <p:txBody>
          <a:bodyPr anchor="ctr">
            <a:normAutofit/>
          </a:bodyPr>
          <a:lstStyle/>
          <a:p>
            <a:r>
              <a:rPr lang="en-GB" sz="1800" dirty="0"/>
              <a:t>“Race is one of the most complex concepts in sociology &amp; criminology, not least because of the contradiction between its everyday usage and it’s scientific basis” .</a:t>
            </a:r>
          </a:p>
          <a:p>
            <a:endParaRPr lang="en-GB" sz="1800" dirty="0"/>
          </a:p>
          <a:p>
            <a:r>
              <a:rPr lang="en-GB" sz="1800" dirty="0"/>
              <a:t>“[There have been] numerous attempts by scholars to establish racial categorisations of the peoples of the world. Some authors distinguished four races… while others have recognised as many as three dozen.”</a:t>
            </a:r>
          </a:p>
          <a:p>
            <a:endParaRPr lang="en-GB" sz="1700" dirty="0"/>
          </a:p>
          <a:p>
            <a:pPr algn="r"/>
            <a:r>
              <a:rPr lang="en-GB" sz="1400" b="0" i="0" dirty="0">
                <a:effectLst/>
                <a:latin typeface="avenir-regular-class"/>
              </a:rPr>
              <a:t>Giddens, A. (2001) </a:t>
            </a:r>
            <a:r>
              <a:rPr lang="en-GB" sz="1400" b="0" i="1" dirty="0">
                <a:effectLst/>
                <a:latin typeface="avenir-regular-class"/>
              </a:rPr>
              <a:t>Sociology</a:t>
            </a:r>
            <a:r>
              <a:rPr lang="en-GB" sz="1400" b="0" i="0" dirty="0">
                <a:effectLst/>
                <a:latin typeface="avenir-regular-class"/>
              </a:rPr>
              <a:t>. 4th </a:t>
            </a:r>
            <a:r>
              <a:rPr lang="en-GB" sz="1400" b="0" i="0" dirty="0" err="1">
                <a:effectLst/>
                <a:latin typeface="avenir-regular-class"/>
              </a:rPr>
              <a:t>edn</a:t>
            </a:r>
            <a:r>
              <a:rPr lang="en-GB" sz="1400" b="0" i="0" dirty="0">
                <a:effectLst/>
                <a:latin typeface="avenir-regular-class"/>
              </a:rPr>
              <a:t> Cambridge: Polity Press. </a:t>
            </a:r>
            <a:endParaRPr lang="en-GB" sz="1400" dirty="0"/>
          </a:p>
        </p:txBody>
      </p:sp>
      <p:sp>
        <p:nvSpPr>
          <p:cNvPr id="2061" name="Rectangle 2060">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2758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4B75B4-DA6A-6B5A-9F97-A4260C768358}"/>
              </a:ext>
            </a:extLst>
          </p:cNvPr>
          <p:cNvSpPr>
            <a:spLocks noGrp="1"/>
          </p:cNvSpPr>
          <p:nvPr>
            <p:ph type="title"/>
          </p:nvPr>
        </p:nvSpPr>
        <p:spPr>
          <a:xfrm>
            <a:off x="1153618" y="1239927"/>
            <a:ext cx="3269993" cy="4680583"/>
          </a:xfrm>
        </p:spPr>
        <p:txBody>
          <a:bodyPr anchor="ctr">
            <a:normAutofit/>
          </a:bodyPr>
          <a:lstStyle/>
          <a:p>
            <a:r>
              <a:rPr lang="en-GB" sz="5200" dirty="0"/>
              <a:t>Historical accounts of Race</a:t>
            </a:r>
          </a:p>
        </p:txBody>
      </p:sp>
      <p:sp>
        <p:nvSpPr>
          <p:cNvPr id="3" name="Content Placeholder 2">
            <a:extLst>
              <a:ext uri="{FF2B5EF4-FFF2-40B4-BE49-F238E27FC236}">
                <a16:creationId xmlns:a16="http://schemas.microsoft.com/office/drawing/2014/main" id="{2FB0051E-9083-CE98-9D63-253437A32500}"/>
              </a:ext>
            </a:extLst>
          </p:cNvPr>
          <p:cNvSpPr>
            <a:spLocks noGrp="1"/>
          </p:cNvSpPr>
          <p:nvPr>
            <p:ph idx="1"/>
          </p:nvPr>
        </p:nvSpPr>
        <p:spPr>
          <a:xfrm>
            <a:off x="4928838" y="631132"/>
            <a:ext cx="6683633" cy="5595101"/>
          </a:xfrm>
        </p:spPr>
        <p:txBody>
          <a:bodyPr anchor="ctr">
            <a:normAutofit/>
          </a:bodyPr>
          <a:lstStyle/>
          <a:p>
            <a:r>
              <a:rPr lang="en-GB" sz="2400" dirty="0"/>
              <a:t>“</a:t>
            </a:r>
            <a:r>
              <a:rPr lang="en-GB" sz="2200" dirty="0"/>
              <a:t>Scientific” theories of race were developed in the late 18</a:t>
            </a:r>
            <a:r>
              <a:rPr lang="en-GB" sz="2200" baseline="30000" dirty="0"/>
              <a:t>th</a:t>
            </a:r>
            <a:r>
              <a:rPr lang="en-GB" sz="2200" dirty="0"/>
              <a:t> and early 19</a:t>
            </a:r>
            <a:r>
              <a:rPr lang="en-GB" sz="2200" baseline="30000" dirty="0"/>
              <a:t>th</a:t>
            </a:r>
            <a:r>
              <a:rPr lang="en-GB" sz="2200" dirty="0"/>
              <a:t> century, as a way to justify the emerging social order of England as a colonial and imperial power, ruling over territories and populations.</a:t>
            </a:r>
          </a:p>
          <a:p>
            <a:endParaRPr lang="en-GB" sz="2200" dirty="0"/>
          </a:p>
          <a:p>
            <a:r>
              <a:rPr lang="en-GB" sz="2200" dirty="0"/>
              <a:t>Count Joseph Arthur de </a:t>
            </a:r>
            <a:r>
              <a:rPr lang="en-GB" sz="2200" dirty="0" err="1"/>
              <a:t>Gobineau</a:t>
            </a:r>
            <a:r>
              <a:rPr lang="en-GB" sz="2200" dirty="0"/>
              <a:t> (1816 – 1882), sometimes called the “father of modern racism”, proposed the existence of three races; white, black and yellow. </a:t>
            </a:r>
          </a:p>
          <a:p>
            <a:r>
              <a:rPr lang="en-GB" sz="2200" dirty="0"/>
              <a:t>According to </a:t>
            </a:r>
            <a:r>
              <a:rPr lang="en-GB" sz="2200" dirty="0" err="1"/>
              <a:t>Gobineau</a:t>
            </a:r>
            <a:r>
              <a:rPr lang="en-GB" sz="2200" dirty="0"/>
              <a:t>, white people possessed superior intelligence, morality and will power, while black people were the least capable, had “animal” nature, no morality and emotional instability.</a:t>
            </a:r>
          </a:p>
          <a:p>
            <a:endParaRPr lang="en-GB" sz="2200" dirty="0"/>
          </a:p>
          <a:p>
            <a:r>
              <a:rPr lang="en-GB" sz="2200" dirty="0"/>
              <a:t>These ideas directly influenced Hitler, the Nazi Party and the Ku Klux Klan.</a:t>
            </a:r>
          </a:p>
          <a:p>
            <a:endParaRPr lang="en-GB" sz="2200" dirty="0"/>
          </a:p>
          <a:p>
            <a:endParaRPr lang="en-GB" sz="2400" dirty="0"/>
          </a:p>
        </p:txBody>
      </p:sp>
    </p:spTree>
    <p:extLst>
      <p:ext uri="{BB962C8B-B14F-4D97-AF65-F5344CB8AC3E}">
        <p14:creationId xmlns:p14="http://schemas.microsoft.com/office/powerpoint/2010/main" val="2269888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3F0223-0908-7586-F93A-4D6108B63B12}"/>
              </a:ext>
            </a:extLst>
          </p:cNvPr>
          <p:cNvSpPr>
            <a:spLocks noGrp="1"/>
          </p:cNvSpPr>
          <p:nvPr>
            <p:ph type="title"/>
          </p:nvPr>
        </p:nvSpPr>
        <p:spPr>
          <a:xfrm>
            <a:off x="838200" y="365125"/>
            <a:ext cx="10515600" cy="1325563"/>
          </a:xfrm>
        </p:spPr>
        <p:txBody>
          <a:bodyPr>
            <a:normAutofit/>
          </a:bodyPr>
          <a:lstStyle/>
          <a:p>
            <a:r>
              <a:rPr lang="en-GB"/>
              <a:t>Conceptualising “Race”</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62EAEBF-C69D-79AA-308D-F8BDD7A395D5}"/>
              </a:ext>
            </a:extLst>
          </p:cNvPr>
          <p:cNvSpPr>
            <a:spLocks noGrp="1"/>
          </p:cNvSpPr>
          <p:nvPr>
            <p:ph idx="1"/>
          </p:nvPr>
        </p:nvSpPr>
        <p:spPr>
          <a:xfrm>
            <a:off x="838200" y="1825625"/>
            <a:ext cx="10515600" cy="4351338"/>
          </a:xfrm>
        </p:spPr>
        <p:txBody>
          <a:bodyPr>
            <a:normAutofit/>
          </a:bodyPr>
          <a:lstStyle/>
          <a:p>
            <a:r>
              <a:rPr lang="en-GB" dirty="0"/>
              <a:t>Following World War 2, “race science” has been thoroughly discredited. Biologically speaking there are no clear cut “races”, only a range of physical variations in human beings.</a:t>
            </a:r>
          </a:p>
          <a:p>
            <a:endParaRPr lang="en-GB" dirty="0"/>
          </a:p>
          <a:p>
            <a:r>
              <a:rPr lang="en-GB" dirty="0"/>
              <a:t>Physical differences between different populations are a result of diversity in breeding and the continuum of those differences is entirely dependant on the diversity with that population.</a:t>
            </a:r>
          </a:p>
          <a:p>
            <a:endParaRPr lang="en-GB" dirty="0"/>
          </a:p>
          <a:p>
            <a:endParaRPr lang="en-GB" dirty="0"/>
          </a:p>
        </p:txBody>
      </p:sp>
    </p:spTree>
    <p:extLst>
      <p:ext uri="{BB962C8B-B14F-4D97-AF65-F5344CB8AC3E}">
        <p14:creationId xmlns:p14="http://schemas.microsoft.com/office/powerpoint/2010/main" val="2216120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B7C56-6CC5-C230-0C4D-7BDFDCA4940D}"/>
              </a:ext>
            </a:extLst>
          </p:cNvPr>
          <p:cNvSpPr>
            <a:spLocks noGrp="1"/>
          </p:cNvSpPr>
          <p:nvPr>
            <p:ph type="title"/>
          </p:nvPr>
        </p:nvSpPr>
        <p:spPr>
          <a:xfrm>
            <a:off x="838200" y="365125"/>
            <a:ext cx="10515600" cy="688975"/>
          </a:xfrm>
        </p:spPr>
        <p:txBody>
          <a:bodyPr>
            <a:normAutofit/>
          </a:bodyPr>
          <a:lstStyle/>
          <a:p>
            <a:r>
              <a:rPr lang="en-GB" sz="3600" dirty="0">
                <a:latin typeface="Arial" panose="020B0604020202020204" pitchFamily="34" charset="0"/>
                <a:cs typeface="Arial" panose="020B0604020202020204" pitchFamily="34" charset="0"/>
              </a:rPr>
              <a:t>Nazis </a:t>
            </a:r>
            <a:r>
              <a:rPr lang="en-GB" sz="3600" b="0" i="0" dirty="0">
                <a:effectLst/>
                <a:latin typeface="Arial" panose="020B0604020202020204" pitchFamily="34" charset="0"/>
                <a:cs typeface="Arial" panose="020B0604020202020204" pitchFamily="34" charset="0"/>
              </a:rPr>
              <a:t>“Aryan” Race / Master Race </a:t>
            </a:r>
            <a:r>
              <a:rPr lang="en-GB" sz="36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DA37A717-A629-E833-8916-F694B94EEBA7}"/>
              </a:ext>
            </a:extLst>
          </p:cNvPr>
          <p:cNvSpPr>
            <a:spLocks noGrp="1"/>
          </p:cNvSpPr>
          <p:nvPr>
            <p:ph idx="1"/>
          </p:nvPr>
        </p:nvSpPr>
        <p:spPr>
          <a:xfrm>
            <a:off x="838200" y="1676400"/>
            <a:ext cx="10515600" cy="4500563"/>
          </a:xfrm>
        </p:spPr>
        <p:txBody>
          <a:bodyPr>
            <a:normAutofit lnSpcReduction="10000"/>
          </a:bodyPr>
          <a:lstStyle/>
          <a:p>
            <a:r>
              <a:rPr lang="en-GB" b="0" i="0" dirty="0">
                <a:effectLst/>
                <a:latin typeface="Museo Sans 500"/>
              </a:rPr>
              <a:t>The Nazis believed that the world was defined by a struggle among races. Nazi racism drew on widespread, popular ideas about race and biology.</a:t>
            </a:r>
          </a:p>
          <a:p>
            <a:r>
              <a:rPr lang="en-GB" b="0" i="0" dirty="0">
                <a:effectLst/>
                <a:latin typeface="Museo Sans 500"/>
              </a:rPr>
              <a:t>Hitler and the Nazis identified Germans as members of the ‘Master </a:t>
            </a:r>
            <a:r>
              <a:rPr lang="en-GB" dirty="0">
                <a:latin typeface="Museo Sans 500"/>
              </a:rPr>
              <a:t>R</a:t>
            </a:r>
            <a:r>
              <a:rPr lang="en-GB" b="0" i="0" dirty="0">
                <a:effectLst/>
                <a:latin typeface="Museo Sans 500"/>
              </a:rPr>
              <a:t>ace’</a:t>
            </a:r>
          </a:p>
          <a:p>
            <a:r>
              <a:rPr lang="en-GB" b="0" i="0" dirty="0">
                <a:effectLst/>
                <a:latin typeface="Museo Sans 500"/>
              </a:rPr>
              <a:t>They were the top racial hierarchy</a:t>
            </a:r>
          </a:p>
          <a:p>
            <a:r>
              <a:rPr lang="en-GB" b="0" i="0" dirty="0">
                <a:effectLst/>
                <a:latin typeface="Museo Sans 500"/>
              </a:rPr>
              <a:t>blonde, blue-eyed, athletic, and tall – propaganda used to get this message across to the world</a:t>
            </a:r>
          </a:p>
          <a:p>
            <a:r>
              <a:rPr lang="en-GB" b="0" i="0" dirty="0">
                <a:effectLst/>
                <a:latin typeface="Museo Sans 500"/>
              </a:rPr>
              <a:t>However, Hitler had brown hair and was average height</a:t>
            </a:r>
          </a:p>
          <a:p>
            <a:pPr algn="l"/>
            <a:r>
              <a:rPr lang="en-GB" b="0" i="0" dirty="0">
                <a:effectLst/>
                <a:latin typeface="Museo Sans 500"/>
              </a:rPr>
              <a:t>The Nazis did not persecute, or murder people solely based on hair or eye-colour. </a:t>
            </a:r>
          </a:p>
          <a:p>
            <a:endParaRPr lang="en-GB" dirty="0"/>
          </a:p>
        </p:txBody>
      </p:sp>
    </p:spTree>
    <p:extLst>
      <p:ext uri="{BB962C8B-B14F-4D97-AF65-F5344CB8AC3E}">
        <p14:creationId xmlns:p14="http://schemas.microsoft.com/office/powerpoint/2010/main" val="4176815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59CC8-6CDC-624E-DF14-089A095BF00B}"/>
              </a:ext>
            </a:extLst>
          </p:cNvPr>
          <p:cNvSpPr>
            <a:spLocks noGrp="1"/>
          </p:cNvSpPr>
          <p:nvPr>
            <p:ph type="title"/>
          </p:nvPr>
        </p:nvSpPr>
        <p:spPr/>
        <p:txBody>
          <a:bodyPr/>
          <a:lstStyle/>
          <a:p>
            <a:r>
              <a:rPr lang="en-GB" dirty="0"/>
              <a:t>Races Today </a:t>
            </a:r>
          </a:p>
        </p:txBody>
      </p:sp>
      <p:sp>
        <p:nvSpPr>
          <p:cNvPr id="3" name="Content Placeholder 2">
            <a:extLst>
              <a:ext uri="{FF2B5EF4-FFF2-40B4-BE49-F238E27FC236}">
                <a16:creationId xmlns:a16="http://schemas.microsoft.com/office/drawing/2014/main" id="{D237B43B-867C-1B04-0411-99B1BED8D80E}"/>
              </a:ext>
            </a:extLst>
          </p:cNvPr>
          <p:cNvSpPr>
            <a:spLocks noGrp="1"/>
          </p:cNvSpPr>
          <p:nvPr>
            <p:ph sz="half" idx="1"/>
          </p:nvPr>
        </p:nvSpPr>
        <p:spPr>
          <a:xfrm>
            <a:off x="800100" y="1825625"/>
            <a:ext cx="5181600" cy="4351338"/>
          </a:xfrm>
        </p:spPr>
        <p:txBody>
          <a:bodyPr/>
          <a:lstStyle/>
          <a:p>
            <a:pPr algn="l">
              <a:buFont typeface="Arial" panose="020B0604020202020204" pitchFamily="34" charset="0"/>
              <a:buChar char="•"/>
            </a:pPr>
            <a:r>
              <a:rPr lang="en-GB" b="0" i="0" dirty="0">
                <a:solidFill>
                  <a:srgbClr val="202124"/>
                </a:solidFill>
                <a:effectLst/>
                <a:latin typeface="Google Sans"/>
              </a:rPr>
              <a:t>Black race</a:t>
            </a:r>
          </a:p>
          <a:p>
            <a:pPr algn="l">
              <a:buFont typeface="Arial" panose="020B0604020202020204" pitchFamily="34" charset="0"/>
              <a:buChar char="•"/>
            </a:pPr>
            <a:r>
              <a:rPr lang="en-GB" b="0" i="0" dirty="0">
                <a:solidFill>
                  <a:srgbClr val="202124"/>
                </a:solidFill>
                <a:effectLst/>
                <a:latin typeface="Google Sans"/>
              </a:rPr>
              <a:t>Australian Aborigine race.</a:t>
            </a:r>
          </a:p>
          <a:p>
            <a:pPr algn="l">
              <a:buFont typeface="Arial" panose="020B0604020202020204" pitchFamily="34" charset="0"/>
              <a:buChar char="•"/>
            </a:pPr>
            <a:r>
              <a:rPr lang="en-GB" b="0" i="0" dirty="0">
                <a:solidFill>
                  <a:srgbClr val="202124"/>
                </a:solidFill>
                <a:effectLst/>
                <a:latin typeface="Google Sans"/>
              </a:rPr>
              <a:t>Capoid (Bushmen/</a:t>
            </a:r>
            <a:r>
              <a:rPr lang="en-GB" b="0" i="0" dirty="0">
                <a:solidFill>
                  <a:srgbClr val="474747"/>
                </a:solidFill>
                <a:effectLst/>
                <a:latin typeface="Google Sans"/>
              </a:rPr>
              <a:t> </a:t>
            </a:r>
            <a:r>
              <a:rPr lang="en-GB" b="0" i="0" dirty="0">
                <a:effectLst/>
                <a:latin typeface="Google Sans"/>
              </a:rPr>
              <a:t>Khoi</a:t>
            </a:r>
            <a:r>
              <a:rPr lang="en-GB" b="0" i="0" dirty="0">
                <a:solidFill>
                  <a:srgbClr val="474747"/>
                </a:solidFill>
                <a:effectLst/>
                <a:latin typeface="Google Sans"/>
              </a:rPr>
              <a:t> </a:t>
            </a:r>
            <a:r>
              <a:rPr lang="en-GB" b="0" i="0" dirty="0">
                <a:solidFill>
                  <a:srgbClr val="202124"/>
                </a:solidFill>
                <a:effectLst/>
                <a:latin typeface="Google Sans"/>
              </a:rPr>
              <a:t>Hottentots) race.</a:t>
            </a:r>
          </a:p>
          <a:p>
            <a:pPr algn="l">
              <a:buFont typeface="Arial" panose="020B0604020202020204" pitchFamily="34" charset="0"/>
              <a:buChar char="•"/>
            </a:pPr>
            <a:r>
              <a:rPr lang="en-GB" b="0" i="0" dirty="0">
                <a:solidFill>
                  <a:srgbClr val="202124"/>
                </a:solidFill>
                <a:effectLst/>
                <a:latin typeface="Google Sans"/>
              </a:rPr>
              <a:t>Mongoloid/Yello</a:t>
            </a:r>
            <a:r>
              <a:rPr lang="en-GB" dirty="0">
                <a:solidFill>
                  <a:srgbClr val="202124"/>
                </a:solidFill>
                <a:latin typeface="Google Sans"/>
              </a:rPr>
              <a:t>w </a:t>
            </a:r>
            <a:r>
              <a:rPr lang="en-GB" b="0" i="0" dirty="0">
                <a:solidFill>
                  <a:srgbClr val="202124"/>
                </a:solidFill>
                <a:effectLst/>
                <a:latin typeface="Google Sans"/>
              </a:rPr>
              <a:t> (Oriental) race.</a:t>
            </a:r>
          </a:p>
          <a:p>
            <a:pPr algn="l">
              <a:buFont typeface="Arial" panose="020B0604020202020204" pitchFamily="34" charset="0"/>
              <a:buChar char="•"/>
            </a:pPr>
            <a:r>
              <a:rPr lang="en-GB" b="0" i="0" dirty="0">
                <a:solidFill>
                  <a:srgbClr val="202124"/>
                </a:solidFill>
                <a:effectLst/>
                <a:latin typeface="Google Sans"/>
              </a:rPr>
              <a:t>White race.</a:t>
            </a:r>
          </a:p>
          <a:p>
            <a:pPr algn="l">
              <a:buFont typeface="Arial" panose="020B0604020202020204" pitchFamily="34" charset="0"/>
              <a:buChar char="•"/>
            </a:pPr>
            <a:endParaRPr lang="en-GB" dirty="0">
              <a:solidFill>
                <a:srgbClr val="202124"/>
              </a:solidFill>
              <a:latin typeface="Google Sans"/>
            </a:endParaRPr>
          </a:p>
          <a:p>
            <a:pPr algn="l">
              <a:buFont typeface="Arial" panose="020B0604020202020204" pitchFamily="34" charset="0"/>
              <a:buChar char="•"/>
            </a:pPr>
            <a:endParaRPr lang="en-GB" b="0" i="0" dirty="0">
              <a:solidFill>
                <a:srgbClr val="202124"/>
              </a:solidFill>
              <a:effectLst/>
              <a:latin typeface="Google Sans"/>
            </a:endParaRPr>
          </a:p>
          <a:p>
            <a:endParaRPr lang="en-GB" dirty="0"/>
          </a:p>
        </p:txBody>
      </p:sp>
      <p:sp>
        <p:nvSpPr>
          <p:cNvPr id="4" name="Content Placeholder 3">
            <a:extLst>
              <a:ext uri="{FF2B5EF4-FFF2-40B4-BE49-F238E27FC236}">
                <a16:creationId xmlns:a16="http://schemas.microsoft.com/office/drawing/2014/main" id="{EEAECB95-2B8E-BEE3-7FAF-438D0814FD3D}"/>
              </a:ext>
            </a:extLst>
          </p:cNvPr>
          <p:cNvSpPr>
            <a:spLocks noGrp="1"/>
          </p:cNvSpPr>
          <p:nvPr>
            <p:ph sz="half" idx="2"/>
          </p:nvPr>
        </p:nvSpPr>
        <p:spPr/>
        <p:txBody>
          <a:bodyPr/>
          <a:lstStyle/>
          <a:p>
            <a:pPr algn="l">
              <a:buFont typeface="Arial" panose="020B0604020202020204" pitchFamily="34" charset="0"/>
              <a:buChar char="•"/>
            </a:pPr>
            <a:r>
              <a:rPr lang="en-GB" b="0" i="0" dirty="0">
                <a:solidFill>
                  <a:srgbClr val="202124"/>
                </a:solidFill>
                <a:effectLst/>
                <a:latin typeface="Google Sans"/>
              </a:rPr>
              <a:t>Black race</a:t>
            </a:r>
          </a:p>
          <a:p>
            <a:pPr algn="l">
              <a:buFont typeface="Arial" panose="020B0604020202020204" pitchFamily="34" charset="0"/>
              <a:buChar char="•"/>
            </a:pPr>
            <a:r>
              <a:rPr lang="en-GB" b="0" i="0" dirty="0">
                <a:solidFill>
                  <a:srgbClr val="202124"/>
                </a:solidFill>
                <a:effectLst/>
                <a:latin typeface="Google Sans"/>
              </a:rPr>
              <a:t>Australian Aborigine race.</a:t>
            </a:r>
          </a:p>
          <a:p>
            <a:pPr algn="l">
              <a:buFont typeface="Arial" panose="020B0604020202020204" pitchFamily="34" charset="0"/>
              <a:buChar char="•"/>
            </a:pPr>
            <a:r>
              <a:rPr lang="en-GB" b="0" i="0" dirty="0">
                <a:solidFill>
                  <a:srgbClr val="202124"/>
                </a:solidFill>
                <a:effectLst/>
                <a:latin typeface="Google Sans"/>
              </a:rPr>
              <a:t>Mongoloid/Yello</a:t>
            </a:r>
            <a:r>
              <a:rPr lang="en-GB" dirty="0">
                <a:solidFill>
                  <a:srgbClr val="202124"/>
                </a:solidFill>
                <a:latin typeface="Google Sans"/>
              </a:rPr>
              <a:t>w </a:t>
            </a:r>
            <a:r>
              <a:rPr lang="en-GB" b="0" i="0" dirty="0">
                <a:solidFill>
                  <a:srgbClr val="202124"/>
                </a:solidFill>
                <a:effectLst/>
                <a:latin typeface="Google Sans"/>
              </a:rPr>
              <a:t> (Oriental) race.</a:t>
            </a:r>
          </a:p>
          <a:p>
            <a:pPr algn="l">
              <a:buFont typeface="Arial" panose="020B0604020202020204" pitchFamily="34" charset="0"/>
              <a:buChar char="•"/>
            </a:pPr>
            <a:r>
              <a:rPr lang="en-GB" b="0" i="0" dirty="0">
                <a:solidFill>
                  <a:srgbClr val="202124"/>
                </a:solidFill>
                <a:effectLst/>
                <a:latin typeface="Google Sans"/>
              </a:rPr>
              <a:t>White race.</a:t>
            </a:r>
          </a:p>
          <a:p>
            <a:pPr algn="l">
              <a:buFont typeface="Arial" panose="020B0604020202020204" pitchFamily="34" charset="0"/>
              <a:buChar char="•"/>
            </a:pPr>
            <a:endParaRPr lang="en-GB" dirty="0">
              <a:solidFill>
                <a:srgbClr val="202124"/>
              </a:solidFill>
              <a:latin typeface="Google Sans"/>
            </a:endParaRPr>
          </a:p>
          <a:p>
            <a:pPr algn="l">
              <a:buFont typeface="Arial" panose="020B0604020202020204" pitchFamily="34" charset="0"/>
              <a:buChar char="•"/>
            </a:pPr>
            <a:endParaRPr lang="en-GB" b="0" i="0" dirty="0">
              <a:solidFill>
                <a:srgbClr val="202124"/>
              </a:solidFill>
              <a:effectLst/>
              <a:latin typeface="Google Sans"/>
            </a:endParaRPr>
          </a:p>
          <a:p>
            <a:pPr algn="l">
              <a:buFont typeface="Arial" panose="020B0604020202020204" pitchFamily="34" charset="0"/>
              <a:buChar char="•"/>
            </a:pPr>
            <a:r>
              <a:rPr lang="en-GB" dirty="0"/>
              <a:t>N</a:t>
            </a:r>
            <a:r>
              <a:rPr lang="en-GB" b="0" i="0" dirty="0">
                <a:effectLst/>
              </a:rPr>
              <a:t>o “races” but a single human race?</a:t>
            </a:r>
          </a:p>
          <a:p>
            <a:endParaRPr lang="en-GB" dirty="0"/>
          </a:p>
        </p:txBody>
      </p:sp>
      <mc:AlternateContent xmlns:mc="http://schemas.openxmlformats.org/markup-compatibility/2006" xmlns:p14="http://schemas.microsoft.com/office/powerpoint/2010/main" xmlns:aink="http://schemas.microsoft.com/office/drawing/2016/ink">
        <mc:Choice Requires="p14 aink">
          <p:contentPart p14:bwMode="auto" r:id="rId3">
            <p14:nvContentPartPr>
              <p14:cNvPr id="5" name="Ink 4">
                <a:extLst>
                  <a:ext uri="{FF2B5EF4-FFF2-40B4-BE49-F238E27FC236}">
                    <a16:creationId xmlns:a16="http://schemas.microsoft.com/office/drawing/2014/main" id="{89B25BA3-2DC9-1B9F-4EFB-0270297D8EA0}"/>
                  </a:ext>
                </a:extLst>
              </p14:cNvPr>
              <p14:cNvContentPartPr/>
              <p14:nvPr/>
            </p14:nvContentPartPr>
            <p14:xfrm>
              <a:off x="1193220" y="3924700"/>
              <a:ext cx="1465920" cy="76320"/>
            </p14:xfrm>
          </p:contentPart>
        </mc:Choice>
        <mc:Fallback xmlns="">
          <p:pic>
            <p:nvPicPr>
              <p:cNvPr id="5" name="Ink 4">
                <a:extLst>
                  <a:ext uri="{FF2B5EF4-FFF2-40B4-BE49-F238E27FC236}">
                    <a16:creationId xmlns:a16="http://schemas.microsoft.com/office/drawing/2014/main" id="{89B25BA3-2DC9-1B9F-4EFB-0270297D8EA0}"/>
                  </a:ext>
                </a:extLst>
              </p:cNvPr>
              <p:cNvPicPr/>
              <p:nvPr/>
            </p:nvPicPr>
            <p:blipFill>
              <a:blip r:embed="rId4"/>
              <a:stretch>
                <a:fillRect/>
              </a:stretch>
            </p:blipFill>
            <p:spPr>
              <a:xfrm>
                <a:off x="1175220" y="3817060"/>
                <a:ext cx="1501560" cy="2919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4A96DFCB-6A62-BD3C-0424-90FE7FEB7555}"/>
                  </a:ext>
                </a:extLst>
              </p14:cNvPr>
              <p14:cNvContentPartPr/>
              <p14:nvPr/>
            </p14:nvContentPartPr>
            <p14:xfrm>
              <a:off x="1434780" y="1993300"/>
              <a:ext cx="360" cy="360"/>
            </p14:xfrm>
          </p:contentPart>
        </mc:Choice>
        <mc:Fallback xmlns="">
          <p:pic>
            <p:nvPicPr>
              <p:cNvPr id="7" name="Ink 6">
                <a:extLst>
                  <a:ext uri="{FF2B5EF4-FFF2-40B4-BE49-F238E27FC236}">
                    <a16:creationId xmlns:a16="http://schemas.microsoft.com/office/drawing/2014/main" id="{4A96DFCB-6A62-BD3C-0424-90FE7FEB7555}"/>
                  </a:ext>
                </a:extLst>
              </p:cNvPr>
              <p:cNvPicPr/>
              <p:nvPr/>
            </p:nvPicPr>
            <p:blipFill>
              <a:blip r:embed="rId6"/>
              <a:stretch>
                <a:fillRect/>
              </a:stretch>
            </p:blipFill>
            <p:spPr>
              <a:xfrm>
                <a:off x="1425780" y="198466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2EA91C87-9BEC-A42C-5772-A7CDF94016E1}"/>
                  </a:ext>
                </a:extLst>
              </p14:cNvPr>
              <p14:cNvContentPartPr/>
              <p14:nvPr/>
            </p14:nvContentPartPr>
            <p14:xfrm>
              <a:off x="3352140" y="5092180"/>
              <a:ext cx="360" cy="360"/>
            </p14:xfrm>
          </p:contentPart>
        </mc:Choice>
        <mc:Fallback xmlns="">
          <p:pic>
            <p:nvPicPr>
              <p:cNvPr id="8" name="Ink 7">
                <a:extLst>
                  <a:ext uri="{FF2B5EF4-FFF2-40B4-BE49-F238E27FC236}">
                    <a16:creationId xmlns:a16="http://schemas.microsoft.com/office/drawing/2014/main" id="{2EA91C87-9BEC-A42C-5772-A7CDF94016E1}"/>
                  </a:ext>
                </a:extLst>
              </p:cNvPr>
              <p:cNvPicPr/>
              <p:nvPr/>
            </p:nvPicPr>
            <p:blipFill>
              <a:blip r:embed="rId8"/>
              <a:stretch>
                <a:fillRect/>
              </a:stretch>
            </p:blipFill>
            <p:spPr>
              <a:xfrm>
                <a:off x="3334500" y="507454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9" name="Ink 8">
                <a:extLst>
                  <a:ext uri="{FF2B5EF4-FFF2-40B4-BE49-F238E27FC236}">
                    <a16:creationId xmlns:a16="http://schemas.microsoft.com/office/drawing/2014/main" id="{2E49D0C1-2D90-3157-6258-BD2AE977BD58}"/>
                  </a:ext>
                </a:extLst>
              </p14:cNvPr>
              <p14:cNvContentPartPr/>
              <p14:nvPr/>
            </p14:nvContentPartPr>
            <p14:xfrm>
              <a:off x="2134260" y="3288220"/>
              <a:ext cx="397080" cy="397080"/>
            </p14:xfrm>
          </p:contentPart>
        </mc:Choice>
        <mc:Fallback xmlns="">
          <p:pic>
            <p:nvPicPr>
              <p:cNvPr id="9" name="Ink 8">
                <a:extLst>
                  <a:ext uri="{FF2B5EF4-FFF2-40B4-BE49-F238E27FC236}">
                    <a16:creationId xmlns:a16="http://schemas.microsoft.com/office/drawing/2014/main" id="{2E49D0C1-2D90-3157-6258-BD2AE977BD58}"/>
                  </a:ext>
                </a:extLst>
              </p:cNvPr>
              <p:cNvPicPr/>
              <p:nvPr/>
            </p:nvPicPr>
            <p:blipFill>
              <a:blip r:embed="rId10"/>
              <a:stretch>
                <a:fillRect/>
              </a:stretch>
            </p:blipFill>
            <p:spPr>
              <a:xfrm>
                <a:off x="2125260" y="3279220"/>
                <a:ext cx="414720" cy="4147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0" name="Ink 9">
                <a:extLst>
                  <a:ext uri="{FF2B5EF4-FFF2-40B4-BE49-F238E27FC236}">
                    <a16:creationId xmlns:a16="http://schemas.microsoft.com/office/drawing/2014/main" id="{9D253309-09F8-1786-FDFA-74FA7DDF2E49}"/>
                  </a:ext>
                </a:extLst>
              </p14:cNvPr>
              <p14:cNvContentPartPr/>
              <p14:nvPr/>
            </p14:nvContentPartPr>
            <p14:xfrm>
              <a:off x="1651500" y="3326020"/>
              <a:ext cx="301680" cy="301680"/>
            </p14:xfrm>
          </p:contentPart>
        </mc:Choice>
        <mc:Fallback xmlns="">
          <p:pic>
            <p:nvPicPr>
              <p:cNvPr id="10" name="Ink 9">
                <a:extLst>
                  <a:ext uri="{FF2B5EF4-FFF2-40B4-BE49-F238E27FC236}">
                    <a16:creationId xmlns:a16="http://schemas.microsoft.com/office/drawing/2014/main" id="{9D253309-09F8-1786-FDFA-74FA7DDF2E49}"/>
                  </a:ext>
                </a:extLst>
              </p:cNvPr>
              <p:cNvPicPr/>
              <p:nvPr/>
            </p:nvPicPr>
            <p:blipFill>
              <a:blip r:embed="rId12"/>
              <a:stretch>
                <a:fillRect/>
              </a:stretch>
            </p:blipFill>
            <p:spPr>
              <a:xfrm>
                <a:off x="1642500" y="3317020"/>
                <a:ext cx="319320" cy="31932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1" name="Ink 10">
                <a:extLst>
                  <a:ext uri="{FF2B5EF4-FFF2-40B4-BE49-F238E27FC236}">
                    <a16:creationId xmlns:a16="http://schemas.microsoft.com/office/drawing/2014/main" id="{E08FC67D-587D-E856-8C00-1C21D87CE166}"/>
                  </a:ext>
                </a:extLst>
              </p14:cNvPr>
              <p14:cNvContentPartPr/>
              <p14:nvPr/>
            </p14:nvContentPartPr>
            <p14:xfrm>
              <a:off x="1194300" y="3287860"/>
              <a:ext cx="402120" cy="402120"/>
            </p14:xfrm>
          </p:contentPart>
        </mc:Choice>
        <mc:Fallback xmlns="">
          <p:pic>
            <p:nvPicPr>
              <p:cNvPr id="11" name="Ink 10">
                <a:extLst>
                  <a:ext uri="{FF2B5EF4-FFF2-40B4-BE49-F238E27FC236}">
                    <a16:creationId xmlns:a16="http://schemas.microsoft.com/office/drawing/2014/main" id="{E08FC67D-587D-E856-8C00-1C21D87CE166}"/>
                  </a:ext>
                </a:extLst>
              </p:cNvPr>
              <p:cNvPicPr/>
              <p:nvPr/>
            </p:nvPicPr>
            <p:blipFill>
              <a:blip r:embed="rId14"/>
              <a:stretch>
                <a:fillRect/>
              </a:stretch>
            </p:blipFill>
            <p:spPr>
              <a:xfrm>
                <a:off x="1185300" y="3278860"/>
                <a:ext cx="419760" cy="41976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2" name="Ink 11">
                <a:extLst>
                  <a:ext uri="{FF2B5EF4-FFF2-40B4-BE49-F238E27FC236}">
                    <a16:creationId xmlns:a16="http://schemas.microsoft.com/office/drawing/2014/main" id="{8149C417-1863-B6A3-3AFC-DDCF59BDBDCF}"/>
                  </a:ext>
                </a:extLst>
              </p14:cNvPr>
              <p14:cNvContentPartPr/>
              <p14:nvPr/>
            </p14:nvContentPartPr>
            <p14:xfrm>
              <a:off x="2489940" y="3300820"/>
              <a:ext cx="326160" cy="326160"/>
            </p14:xfrm>
          </p:contentPart>
        </mc:Choice>
        <mc:Fallback xmlns="">
          <p:pic>
            <p:nvPicPr>
              <p:cNvPr id="12" name="Ink 11">
                <a:extLst>
                  <a:ext uri="{FF2B5EF4-FFF2-40B4-BE49-F238E27FC236}">
                    <a16:creationId xmlns:a16="http://schemas.microsoft.com/office/drawing/2014/main" id="{8149C417-1863-B6A3-3AFC-DDCF59BDBDCF}"/>
                  </a:ext>
                </a:extLst>
              </p:cNvPr>
              <p:cNvPicPr/>
              <p:nvPr/>
            </p:nvPicPr>
            <p:blipFill>
              <a:blip r:embed="rId16"/>
              <a:stretch>
                <a:fillRect/>
              </a:stretch>
            </p:blipFill>
            <p:spPr>
              <a:xfrm>
                <a:off x="2480940" y="3291820"/>
                <a:ext cx="343800" cy="343800"/>
              </a:xfrm>
              <a:prstGeom prst="rect">
                <a:avLst/>
              </a:prstGeom>
            </p:spPr>
          </p:pic>
        </mc:Fallback>
      </mc:AlternateContent>
    </p:spTree>
    <p:extLst>
      <p:ext uri="{BB962C8B-B14F-4D97-AF65-F5344CB8AC3E}">
        <p14:creationId xmlns:p14="http://schemas.microsoft.com/office/powerpoint/2010/main" val="1691116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09DC13-4841-D19B-11FE-9E9226B2DFF0}"/>
              </a:ext>
            </a:extLst>
          </p:cNvPr>
          <p:cNvSpPr>
            <a:spLocks noGrp="1"/>
          </p:cNvSpPr>
          <p:nvPr>
            <p:ph type="title"/>
          </p:nvPr>
        </p:nvSpPr>
        <p:spPr>
          <a:xfrm>
            <a:off x="686834" y="1153572"/>
            <a:ext cx="3200400" cy="4461163"/>
          </a:xfrm>
        </p:spPr>
        <p:txBody>
          <a:bodyPr>
            <a:normAutofit/>
          </a:bodyPr>
          <a:lstStyle/>
          <a:p>
            <a:r>
              <a:rPr lang="en-GB" sz="3700" dirty="0">
                <a:solidFill>
                  <a:srgbClr val="FFFFFF"/>
                </a:solidFill>
              </a:rPr>
              <a:t>Conceptualising “Race”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A6D170-7000-BD38-6000-356489E8C8A9}"/>
              </a:ext>
            </a:extLst>
          </p:cNvPr>
          <p:cNvSpPr>
            <a:spLocks noGrp="1"/>
          </p:cNvSpPr>
          <p:nvPr>
            <p:ph idx="1"/>
          </p:nvPr>
        </p:nvSpPr>
        <p:spPr>
          <a:xfrm>
            <a:off x="4447308" y="591344"/>
            <a:ext cx="6906491" cy="5585619"/>
          </a:xfrm>
        </p:spPr>
        <p:txBody>
          <a:bodyPr anchor="ctr">
            <a:normAutofit/>
          </a:bodyPr>
          <a:lstStyle/>
          <a:p>
            <a:r>
              <a:rPr lang="en-GB" dirty="0"/>
              <a:t>Many social scientists argue that race is nothing more than an ideological construct – the creation of the concept of race, whose use perpetuates the belief in its biological grounding.</a:t>
            </a:r>
          </a:p>
          <a:p>
            <a:endParaRPr lang="en-GB" dirty="0"/>
          </a:p>
          <a:p>
            <a:r>
              <a:rPr lang="en-GB" dirty="0"/>
              <a:t>Other social scientists disagree, claiming that although there is no biological basis race is a concept which has a lot of meaning for people.</a:t>
            </a:r>
          </a:p>
          <a:p>
            <a:endParaRPr lang="en-GB" dirty="0"/>
          </a:p>
          <a:p>
            <a:endParaRPr lang="en-GB" dirty="0"/>
          </a:p>
        </p:txBody>
      </p:sp>
    </p:spTree>
    <p:extLst>
      <p:ext uri="{BB962C8B-B14F-4D97-AF65-F5344CB8AC3E}">
        <p14:creationId xmlns:p14="http://schemas.microsoft.com/office/powerpoint/2010/main" val="1941198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36EA12F-8B1C-57D1-9ECF-C3D0D8D6675D}"/>
              </a:ext>
            </a:extLst>
          </p:cNvPr>
          <p:cNvSpPr>
            <a:spLocks noGrp="1"/>
          </p:cNvSpPr>
          <p:nvPr>
            <p:ph type="title"/>
          </p:nvPr>
        </p:nvSpPr>
        <p:spPr>
          <a:xfrm>
            <a:off x="838200" y="365125"/>
            <a:ext cx="10515600" cy="1325563"/>
          </a:xfrm>
        </p:spPr>
        <p:txBody>
          <a:bodyPr>
            <a:normAutofit/>
          </a:bodyPr>
          <a:lstStyle/>
          <a:p>
            <a:r>
              <a:rPr lang="en-GB"/>
              <a:t>Conceptualising “Race”</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78859F-E90A-E644-7713-B26D2C9CE981}"/>
              </a:ext>
            </a:extLst>
          </p:cNvPr>
          <p:cNvSpPr>
            <a:spLocks noGrp="1"/>
          </p:cNvSpPr>
          <p:nvPr>
            <p:ph idx="1"/>
          </p:nvPr>
        </p:nvSpPr>
        <p:spPr>
          <a:xfrm>
            <a:off x="838200" y="1825625"/>
            <a:ext cx="10515600" cy="4351338"/>
          </a:xfrm>
        </p:spPr>
        <p:txBody>
          <a:bodyPr>
            <a:normAutofit fontScale="92500" lnSpcReduction="20000"/>
          </a:bodyPr>
          <a:lstStyle/>
          <a:p>
            <a:r>
              <a:rPr lang="en-GB" sz="3000" dirty="0"/>
              <a:t>There are clear physical differences between human beings, and some are inherited. But the question of why some differences and not others become matters for social discrimination and prejudice has nothing to do with biology.</a:t>
            </a:r>
          </a:p>
          <a:p>
            <a:r>
              <a:rPr lang="en-GB" sz="2000" b="0" i="0" dirty="0">
                <a:solidFill>
                  <a:srgbClr val="242424"/>
                </a:solidFill>
                <a:effectLst/>
                <a:latin typeface="Segoe UI" panose="020B0502040204020203" pitchFamily="34" charset="0"/>
              </a:rPr>
              <a:t>Society decides which differences are important and uses them to create categories and hierarchies, leading to discrimination and prejudice.</a:t>
            </a:r>
            <a:endParaRPr lang="en-GB" sz="3000" dirty="0"/>
          </a:p>
          <a:p>
            <a:r>
              <a:rPr lang="en-GB" sz="3000" dirty="0"/>
              <a:t>Racial differences are physical variations singled out as significant by society:</a:t>
            </a:r>
          </a:p>
          <a:p>
            <a:pPr lvl="1"/>
            <a:r>
              <a:rPr lang="en-GB" sz="3000" dirty="0"/>
              <a:t>Skin colour is significant, but hair colour is not.</a:t>
            </a:r>
          </a:p>
          <a:p>
            <a:pPr lvl="1"/>
            <a:endParaRPr lang="en-GB" sz="3000" dirty="0"/>
          </a:p>
          <a:p>
            <a:pPr lvl="1"/>
            <a:r>
              <a:rPr lang="en-GB" sz="3000" dirty="0"/>
              <a:t>What other variations between people do we define as significant and which ones do we not?</a:t>
            </a:r>
          </a:p>
          <a:p>
            <a:pPr marL="0" indent="0">
              <a:buNone/>
            </a:pPr>
            <a:endParaRPr lang="en-GB" sz="3200" b="0" i="0" dirty="0">
              <a:effectLst/>
              <a:latin typeface="avenir-regular-class"/>
            </a:endParaRPr>
          </a:p>
          <a:p>
            <a:endParaRPr lang="en-GB" sz="3200" dirty="0">
              <a:latin typeface="avenir-regular-class"/>
            </a:endParaRPr>
          </a:p>
        </p:txBody>
      </p:sp>
    </p:spTree>
    <p:extLst>
      <p:ext uri="{BB962C8B-B14F-4D97-AF65-F5344CB8AC3E}">
        <p14:creationId xmlns:p14="http://schemas.microsoft.com/office/powerpoint/2010/main" val="4036480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5DAAD-9A32-4E20-F333-B742568B53E4}"/>
              </a:ext>
            </a:extLst>
          </p:cNvPr>
          <p:cNvSpPr>
            <a:spLocks noGrp="1"/>
          </p:cNvSpPr>
          <p:nvPr>
            <p:ph type="title"/>
          </p:nvPr>
        </p:nvSpPr>
        <p:spPr>
          <a:xfrm>
            <a:off x="838200" y="365125"/>
            <a:ext cx="10515600" cy="1325563"/>
          </a:xfrm>
        </p:spPr>
        <p:txBody>
          <a:bodyPr>
            <a:normAutofit/>
          </a:bodyPr>
          <a:lstStyle/>
          <a:p>
            <a:r>
              <a:rPr lang="en-GB" sz="5400"/>
              <a:t>Conceptualising “Race”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C4F1F5-64A2-BEB2-062D-24A9ADE47461}"/>
              </a:ext>
            </a:extLst>
          </p:cNvPr>
          <p:cNvSpPr>
            <a:spLocks noGrp="1"/>
          </p:cNvSpPr>
          <p:nvPr>
            <p:ph idx="1"/>
          </p:nvPr>
        </p:nvSpPr>
        <p:spPr>
          <a:xfrm>
            <a:off x="838200" y="1929384"/>
            <a:ext cx="10515600" cy="4251960"/>
          </a:xfrm>
        </p:spPr>
        <p:txBody>
          <a:bodyPr>
            <a:normAutofit/>
          </a:bodyPr>
          <a:lstStyle/>
          <a:p>
            <a:r>
              <a:rPr lang="en-GB" sz="2200" dirty="0"/>
              <a:t>“Race” is much better understood as a set of social relations, allowing social groups to be located, and various attributes and competencies assigned, on the basis of perceived biological difference.</a:t>
            </a:r>
          </a:p>
          <a:p>
            <a:pPr lvl="1"/>
            <a:r>
              <a:rPr lang="en-GB" sz="2200" dirty="0"/>
              <a:t>These distinctions are often used in the reproduction of power and inequality in society.</a:t>
            </a:r>
          </a:p>
          <a:p>
            <a:pPr lvl="1"/>
            <a:endParaRPr lang="en-GB" sz="2200" dirty="0"/>
          </a:p>
          <a:p>
            <a:r>
              <a:rPr lang="en-GB" sz="2200" dirty="0"/>
              <a:t>As travel and technology advanced, meeting new populations around the world, non-European people we “racialized” in opposition to the European “white race”.</a:t>
            </a:r>
          </a:p>
          <a:p>
            <a:pPr lvl="1"/>
            <a:r>
              <a:rPr lang="en-GB" sz="2200" dirty="0"/>
              <a:t>All non-white races were defined against what they are not; they were made “other” because of their perceived divergence from the “white” norm.</a:t>
            </a:r>
          </a:p>
          <a:p>
            <a:pPr lvl="1"/>
            <a:endParaRPr lang="en-GB" sz="2200" dirty="0"/>
          </a:p>
          <a:p>
            <a:pPr lvl="1"/>
            <a:endParaRPr lang="en-GB" sz="2200" dirty="0"/>
          </a:p>
        </p:txBody>
      </p:sp>
    </p:spTree>
    <p:extLst>
      <p:ext uri="{BB962C8B-B14F-4D97-AF65-F5344CB8AC3E}">
        <p14:creationId xmlns:p14="http://schemas.microsoft.com/office/powerpoint/2010/main" val="844602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0ACF9-F875-D5AD-FB80-8C26B744B9CE}"/>
              </a:ext>
            </a:extLst>
          </p:cNvPr>
          <p:cNvSpPr>
            <a:spLocks noGrp="1"/>
          </p:cNvSpPr>
          <p:nvPr>
            <p:ph type="title"/>
          </p:nvPr>
        </p:nvSpPr>
        <p:spPr>
          <a:xfrm>
            <a:off x="838201" y="345811"/>
            <a:ext cx="4960945" cy="1250364"/>
          </a:xfrm>
        </p:spPr>
        <p:txBody>
          <a:bodyPr>
            <a:normAutofit fontScale="90000"/>
          </a:bodyPr>
          <a:lstStyle/>
          <a:p>
            <a:r>
              <a:rPr lang="en-GB" dirty="0"/>
              <a:t>Biological Essentialism</a:t>
            </a:r>
          </a:p>
        </p:txBody>
      </p:sp>
      <p:sp>
        <p:nvSpPr>
          <p:cNvPr id="3" name="Content Placeholder 2">
            <a:extLst>
              <a:ext uri="{FF2B5EF4-FFF2-40B4-BE49-F238E27FC236}">
                <a16:creationId xmlns:a16="http://schemas.microsoft.com/office/drawing/2014/main" id="{D9B06510-C57B-463F-2E0E-C69F3910A388}"/>
              </a:ext>
            </a:extLst>
          </p:cNvPr>
          <p:cNvSpPr>
            <a:spLocks noGrp="1"/>
          </p:cNvSpPr>
          <p:nvPr>
            <p:ph idx="1"/>
          </p:nvPr>
        </p:nvSpPr>
        <p:spPr>
          <a:xfrm>
            <a:off x="838200" y="1596175"/>
            <a:ext cx="5804923" cy="4580788"/>
          </a:xfrm>
        </p:spPr>
        <p:txBody>
          <a:bodyPr>
            <a:normAutofit/>
          </a:bodyPr>
          <a:lstStyle/>
          <a:p>
            <a:r>
              <a:rPr lang="en-US" sz="1600" b="1" dirty="0"/>
              <a:t>Cesare Lombroso (1835- 1909) - </a:t>
            </a:r>
            <a:r>
              <a:rPr lang="en-US" sz="1400" dirty="0"/>
              <a:t>Criminals are born not made</a:t>
            </a:r>
            <a:endParaRPr lang="en-US" sz="1500" dirty="0"/>
          </a:p>
          <a:p>
            <a:pPr lvl="1"/>
            <a:r>
              <a:rPr lang="en-US" sz="1800" dirty="0">
                <a:latin typeface="Arial" panose="020B0604020202020204" pitchFamily="34" charset="0"/>
                <a:cs typeface="Arial" panose="020B0604020202020204" pitchFamily="34" charset="0"/>
              </a:rPr>
              <a:t>Conducted experiments to </a:t>
            </a:r>
            <a:r>
              <a:rPr lang="en-GB" sz="1800" dirty="0">
                <a:latin typeface="Arial" panose="020B0604020202020204" pitchFamily="34" charset="0"/>
                <a:cs typeface="Arial" panose="020B0604020202020204" pitchFamily="34" charset="0"/>
              </a:rPr>
              <a:t>analyse</a:t>
            </a:r>
            <a:r>
              <a:rPr lang="en-US" sz="1800" dirty="0">
                <a:latin typeface="Arial" panose="020B0604020202020204" pitchFamily="34" charset="0"/>
                <a:cs typeface="Arial" panose="020B0604020202020204" pitchFamily="34" charset="0"/>
              </a:rPr>
              <a:t> and  identify ‘criminal traits or characteristics’ </a:t>
            </a:r>
          </a:p>
          <a:p>
            <a:pPr lvl="1"/>
            <a:r>
              <a:rPr lang="en-US" sz="1800" dirty="0">
                <a:latin typeface="Arial" panose="020B0604020202020204" pitchFamily="34" charset="0"/>
                <a:cs typeface="Arial" panose="020B0604020202020204" pitchFamily="34" charset="0"/>
              </a:rPr>
              <a:t>Compared the physical </a:t>
            </a:r>
          </a:p>
          <a:p>
            <a:pPr lvl="1"/>
            <a:r>
              <a:rPr lang="en-US" sz="1800" dirty="0">
                <a:latin typeface="Arial" panose="020B0604020202020204" pitchFamily="34" charset="0"/>
                <a:cs typeface="Arial" panose="020B0604020202020204" pitchFamily="34" charset="0"/>
              </a:rPr>
              <a:t>Claimed that a ‘criminal type’ exists </a:t>
            </a:r>
          </a:p>
          <a:p>
            <a:pPr lvl="1"/>
            <a:r>
              <a:rPr lang="en-US" sz="1800" dirty="0">
                <a:latin typeface="Arial" panose="020B0604020202020204" pitchFamily="34" charset="0"/>
                <a:cs typeface="Arial" panose="020B0604020202020204" pitchFamily="34" charset="0"/>
              </a:rPr>
              <a:t>The criminal is a genetic descendants of pre-human savages.</a:t>
            </a:r>
          </a:p>
          <a:p>
            <a:pPr lvl="1"/>
            <a:r>
              <a:rPr lang="en-US" sz="1800" dirty="0">
                <a:latin typeface="Arial" panose="020B0604020202020204" pitchFamily="34" charset="0"/>
                <a:cs typeface="Arial" panose="020B0604020202020204" pitchFamily="34" charset="0"/>
              </a:rPr>
              <a:t>Goring (1913) ‘Lombroso’s work was flawed, had he looked beyond prison walls, he would have </a:t>
            </a:r>
            <a:r>
              <a:rPr lang="en-GB" sz="1800" dirty="0">
                <a:latin typeface="Arial" panose="020B0604020202020204" pitchFamily="34" charset="0"/>
                <a:cs typeface="Arial" panose="020B0604020202020204" pitchFamily="34" charset="0"/>
              </a:rPr>
              <a:t>realised</a:t>
            </a:r>
            <a:r>
              <a:rPr lang="en-US" sz="1800" dirty="0">
                <a:latin typeface="Arial" panose="020B0604020202020204" pitchFamily="34" charset="0"/>
                <a:cs typeface="Arial" panose="020B0604020202020204" pitchFamily="34" charset="0"/>
              </a:rPr>
              <a:t> that the physical features he attributed exclusively to prisoners were actually found throughout the entire population. We now know that no physical attributes, of any kind described by Lombroso, simply distinguish criminals from non-criminals’.</a:t>
            </a:r>
          </a:p>
          <a:p>
            <a:pPr lvl="1"/>
            <a:endParaRPr lang="en-US" sz="1800" dirty="0">
              <a:latin typeface="Arial" panose="020B0604020202020204" pitchFamily="34" charset="0"/>
              <a:cs typeface="Arial" panose="020B0604020202020204" pitchFamily="34" charset="0"/>
            </a:endParaRPr>
          </a:p>
          <a:p>
            <a:pPr lvl="1"/>
            <a:endParaRPr lang="en-US" sz="1500" dirty="0"/>
          </a:p>
        </p:txBody>
      </p:sp>
      <p:pic>
        <p:nvPicPr>
          <p:cNvPr id="6" name="Picture 4" descr="Cesare Lombroso, Crime, and Atavism - Criminology Web">
            <a:extLst>
              <a:ext uri="{FF2B5EF4-FFF2-40B4-BE49-F238E27FC236}">
                <a16:creationId xmlns:a16="http://schemas.microsoft.com/office/drawing/2014/main" id="{C2F2CD29-A648-E370-7E4F-8C894D062D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579" r="14585"/>
          <a:stretch/>
        </p:blipFill>
        <p:spPr bwMode="auto">
          <a:xfrm>
            <a:off x="7937500" y="3154859"/>
            <a:ext cx="2957075"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a:noFill/>
          <a:extLst>
            <a:ext uri="{909E8E84-426E-40DD-AFC4-6F175D3DCCD1}">
              <a14:hiddenFill xmlns:a14="http://schemas.microsoft.com/office/drawing/2010/main">
                <a:solidFill>
                  <a:srgbClr val="FFFFFF"/>
                </a:solidFill>
              </a14:hiddenFill>
            </a:ext>
          </a:extLst>
        </p:spPr>
      </p:pic>
      <p:sp>
        <p:nvSpPr>
          <p:cNvPr id="13" name="Arc 12">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6" descr="Criminological Theory – Early Positivism">
            <a:extLst>
              <a:ext uri="{FF2B5EF4-FFF2-40B4-BE49-F238E27FC236}">
                <a16:creationId xmlns:a16="http://schemas.microsoft.com/office/drawing/2014/main" id="{D9E09A7C-5BCB-24BE-715A-C1A15BCDE30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426" r="16716" b="2"/>
          <a:stretch/>
        </p:blipFill>
        <p:spPr bwMode="auto">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2" descr="Cesare Lombroso: Do born criminals exist?">
            <a:extLst>
              <a:ext uri="{FF2B5EF4-FFF2-40B4-BE49-F238E27FC236}">
                <a16:creationId xmlns:a16="http://schemas.microsoft.com/office/drawing/2014/main" id="{BF8CFE0F-20E6-6DCC-3885-8D08A1D3015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628" b="4"/>
          <a:stretch/>
        </p:blipFill>
        <p:spPr bwMode="auto">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1353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58D191-29C3-C9E4-FD5D-7ED4EA87D70E}"/>
              </a:ext>
            </a:extLst>
          </p:cNvPr>
          <p:cNvSpPr>
            <a:spLocks noGrp="1"/>
          </p:cNvSpPr>
          <p:nvPr>
            <p:ph type="title"/>
          </p:nvPr>
        </p:nvSpPr>
        <p:spPr>
          <a:xfrm>
            <a:off x="686834" y="1153572"/>
            <a:ext cx="3200400" cy="4461163"/>
          </a:xfrm>
        </p:spPr>
        <p:txBody>
          <a:bodyPr>
            <a:normAutofit/>
          </a:bodyPr>
          <a:lstStyle/>
          <a:p>
            <a:r>
              <a:rPr lang="en-GB">
                <a:solidFill>
                  <a:srgbClr val="FFFFFF"/>
                </a:solidFill>
              </a:rPr>
              <a:t>Biology and Race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B39FD7A-A9DF-06BA-D94D-7FC2D0044F46}"/>
              </a:ext>
            </a:extLst>
          </p:cNvPr>
          <p:cNvSpPr>
            <a:spLocks noGrp="1"/>
          </p:cNvSpPr>
          <p:nvPr>
            <p:ph idx="1"/>
          </p:nvPr>
        </p:nvSpPr>
        <p:spPr>
          <a:xfrm>
            <a:off x="4447308" y="591344"/>
            <a:ext cx="6906491" cy="5585619"/>
          </a:xfrm>
        </p:spPr>
        <p:txBody>
          <a:bodyPr anchor="ctr">
            <a:normAutofit/>
          </a:bodyPr>
          <a:lstStyle/>
          <a:p>
            <a:pPr marL="0" indent="0">
              <a:buNone/>
            </a:pPr>
            <a:r>
              <a:rPr lang="en-GB" sz="2400" b="0" i="0" dirty="0">
                <a:effectLst/>
                <a:latin typeface="Arial" panose="020B0604020202020204" pitchFamily="34" charset="0"/>
                <a:cs typeface="Arial" panose="020B0604020202020204" pitchFamily="34" charset="0"/>
              </a:rPr>
              <a:t>Luigi L</a:t>
            </a:r>
            <a:r>
              <a:rPr lang="en-GB" sz="2400" dirty="0">
                <a:latin typeface="Arial" panose="020B0604020202020204" pitchFamily="34" charset="0"/>
                <a:cs typeface="Arial" panose="020B0604020202020204" pitchFamily="34" charset="0"/>
              </a:rPr>
              <a:t>uca (1994)</a:t>
            </a:r>
            <a:endParaRPr lang="en-GB" sz="2400" b="0" i="0" dirty="0">
              <a:effectLst/>
              <a:latin typeface="Arial" panose="020B0604020202020204" pitchFamily="34" charset="0"/>
              <a:cs typeface="Arial" panose="020B0604020202020204" pitchFamily="34" charset="0"/>
            </a:endParaRPr>
          </a:p>
          <a:p>
            <a:r>
              <a:rPr lang="en-GB" sz="2400" b="0" i="0" dirty="0">
                <a:effectLst/>
                <a:latin typeface="Arial" panose="020B0604020202020204" pitchFamily="34" charset="0"/>
                <a:cs typeface="Arial" panose="020B0604020202020204" pitchFamily="34" charset="0"/>
              </a:rPr>
              <a:t>From a scientific point of view, the concept of race has failed to obtain any consensus that’s it’s biology</a:t>
            </a:r>
          </a:p>
          <a:p>
            <a:r>
              <a:rPr lang="en-GB" sz="2400" b="0" i="0" dirty="0">
                <a:effectLst/>
                <a:latin typeface="Arial" panose="020B0604020202020204" pitchFamily="34" charset="0"/>
                <a:cs typeface="Arial" panose="020B0604020202020204" pitchFamily="34" charset="0"/>
              </a:rPr>
              <a:t>David Reich (2018) </a:t>
            </a:r>
          </a:p>
          <a:p>
            <a:r>
              <a:rPr lang="en-GB" sz="2400" b="0" i="0" dirty="0">
                <a:effectLst/>
                <a:latin typeface="Arial" panose="020B0604020202020204" pitchFamily="34" charset="0"/>
                <a:cs typeface="Arial" panose="020B0604020202020204" pitchFamily="34" charset="0"/>
              </a:rPr>
              <a:t>“Today, many people assume that humans can be grouped biologically into "primeval" groups, corresponding to our notion of "races"... But this long-held view about "race" has just in the last years been proven wrong”.</a:t>
            </a:r>
          </a:p>
          <a:p>
            <a:r>
              <a:rPr lang="en-GB" sz="2400" b="0" i="0" u="none" strike="noStrike" baseline="0" dirty="0">
                <a:latin typeface="Arial" panose="020B0604020202020204" pitchFamily="34" charset="0"/>
                <a:cs typeface="Arial" panose="020B0604020202020204" pitchFamily="34" charset="0"/>
              </a:rPr>
              <a:t>Race is not scientifically meaningful, genetically discrete, or reliably measured (Smedley &amp; Smedley, 2005).</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77752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8F89B-0D12-3345-FA20-2B0ED3AF2BD8}"/>
              </a:ext>
            </a:extLst>
          </p:cNvPr>
          <p:cNvSpPr>
            <a:spLocks noGrp="1"/>
          </p:cNvSpPr>
          <p:nvPr>
            <p:ph type="title"/>
          </p:nvPr>
        </p:nvSpPr>
        <p:spPr>
          <a:xfrm>
            <a:off x="686834" y="1153572"/>
            <a:ext cx="3200400" cy="4461163"/>
          </a:xfrm>
        </p:spPr>
        <p:txBody>
          <a:bodyPr>
            <a:normAutofit/>
          </a:bodyPr>
          <a:lstStyle/>
          <a:p>
            <a:r>
              <a:rPr lang="en-GB">
                <a:solidFill>
                  <a:srgbClr val="FFFFFF"/>
                </a:solidFill>
              </a:rPr>
              <a:t>Ethnicity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A57B30-C661-34CD-C33C-B260A88917E2}"/>
              </a:ext>
            </a:extLst>
          </p:cNvPr>
          <p:cNvSpPr>
            <a:spLocks noGrp="1"/>
          </p:cNvSpPr>
          <p:nvPr>
            <p:ph idx="1"/>
          </p:nvPr>
        </p:nvSpPr>
        <p:spPr>
          <a:xfrm>
            <a:off x="4447308" y="591344"/>
            <a:ext cx="6906491" cy="5585619"/>
          </a:xfrm>
        </p:spPr>
        <p:txBody>
          <a:bodyPr anchor="ctr">
            <a:normAutofit/>
          </a:bodyPr>
          <a:lstStyle/>
          <a:p>
            <a:r>
              <a:rPr lang="en-GB" sz="2200" b="0" i="0" u="none" strike="noStrike" baseline="0" dirty="0"/>
              <a:t>Ethnicity refers to the cultural practices and outlooks of a given community of people which sets them apart from others. </a:t>
            </a:r>
          </a:p>
          <a:p>
            <a:r>
              <a:rPr lang="en-GB" sz="2200" b="0" i="0" u="none" strike="noStrike" baseline="0" dirty="0"/>
              <a:t>Members of ethnic groups see themselves as culturally distinct from other groups and are seen by them, in return, as different. </a:t>
            </a:r>
          </a:p>
          <a:p>
            <a:r>
              <a:rPr lang="en-GB" sz="2200" b="0" i="0" u="none" strike="noStrike" baseline="0" dirty="0"/>
              <a:t>Different characteristics may serve to distinguish ethnic groups, but the most usual ones are language, history or ancestry (real or imagined), religion and styles of dress.</a:t>
            </a:r>
          </a:p>
          <a:p>
            <a:r>
              <a:rPr lang="en-GB" sz="2200" b="0" i="0" u="none" strike="noStrike" baseline="0" dirty="0"/>
              <a:t>Ethnic differences are wholly learned - self-evident - until we remember how some groups are regarded as 'born to rule’ or 'naturally lazy', 'unintelligent'</a:t>
            </a:r>
          </a:p>
          <a:p>
            <a:endParaRPr lang="en-GB" sz="2200" dirty="0"/>
          </a:p>
          <a:p>
            <a:endParaRPr lang="en-GB" sz="2200" b="0" i="0" u="none" strike="noStrike" baseline="0" dirty="0"/>
          </a:p>
        </p:txBody>
      </p:sp>
    </p:spTree>
    <p:extLst>
      <p:ext uri="{BB962C8B-B14F-4D97-AF65-F5344CB8AC3E}">
        <p14:creationId xmlns:p14="http://schemas.microsoft.com/office/powerpoint/2010/main" val="31942587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83990F-9EB0-814D-0F0E-F56119C939AF}"/>
              </a:ext>
            </a:extLst>
          </p:cNvPr>
          <p:cNvSpPr>
            <a:spLocks noGrp="1"/>
          </p:cNvSpPr>
          <p:nvPr>
            <p:ph type="title"/>
          </p:nvPr>
        </p:nvSpPr>
        <p:spPr>
          <a:xfrm>
            <a:off x="838200" y="365125"/>
            <a:ext cx="10515600" cy="1325563"/>
          </a:xfrm>
        </p:spPr>
        <p:txBody>
          <a:bodyPr>
            <a:normAutofit/>
          </a:bodyPr>
          <a:lstStyle/>
          <a:p>
            <a:r>
              <a:rPr lang="en-GB" dirty="0"/>
              <a:t>Conflict Theory of Racism</a:t>
            </a:r>
          </a:p>
        </p:txBody>
      </p:sp>
      <p:sp>
        <p:nvSpPr>
          <p:cNvPr id="1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D5DF42F-958A-2939-E20E-77E751A4D83B}"/>
              </a:ext>
            </a:extLst>
          </p:cNvPr>
          <p:cNvSpPr>
            <a:spLocks noGrp="1"/>
          </p:cNvSpPr>
          <p:nvPr>
            <p:ph idx="1"/>
          </p:nvPr>
        </p:nvSpPr>
        <p:spPr>
          <a:xfrm>
            <a:off x="838200" y="1690688"/>
            <a:ext cx="10515600" cy="4486275"/>
          </a:xfrm>
        </p:spPr>
        <p:txBody>
          <a:bodyPr>
            <a:normAutofit/>
          </a:bodyPr>
          <a:lstStyle/>
          <a:p>
            <a:r>
              <a:rPr lang="en-GB" i="0" u="none" strike="noStrike" baseline="0" dirty="0"/>
              <a:t>“Conflict theories are concerned with the links between racism and prejudice on the one hand and relationships of power and inequality on the other. </a:t>
            </a:r>
          </a:p>
          <a:p>
            <a:r>
              <a:rPr lang="en-GB" i="0" u="none" strike="noStrike" baseline="0" dirty="0"/>
              <a:t>Early conflict approaches to racism were heavily influenced by Marxist ideas, which saw the economic system as the determining factor for all other aspects of society. </a:t>
            </a:r>
          </a:p>
          <a:p>
            <a:r>
              <a:rPr lang="en-GB" i="0" u="none" strike="noStrike" baseline="0" dirty="0"/>
              <a:t>Some Marxist theorists held that racism was a product of the capitalist system, arguing that the ruling class used slavery, colonization and racism as tools for exploiting labour (Cox 1959).”</a:t>
            </a:r>
          </a:p>
          <a:p>
            <a:endParaRPr lang="en-GB" dirty="0"/>
          </a:p>
        </p:txBody>
      </p:sp>
    </p:spTree>
    <p:extLst>
      <p:ext uri="{BB962C8B-B14F-4D97-AF65-F5344CB8AC3E}">
        <p14:creationId xmlns:p14="http://schemas.microsoft.com/office/powerpoint/2010/main" val="39785844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BC4B0-A685-19C7-F888-2F22C04B34CC}"/>
              </a:ext>
            </a:extLst>
          </p:cNvPr>
          <p:cNvSpPr>
            <a:spLocks noGrp="1"/>
          </p:cNvSpPr>
          <p:nvPr>
            <p:ph type="title"/>
          </p:nvPr>
        </p:nvSpPr>
        <p:spPr/>
        <p:txBody>
          <a:bodyPr/>
          <a:lstStyle/>
          <a:p>
            <a:r>
              <a:rPr lang="en-GB" b="0" i="0" dirty="0">
                <a:solidFill>
                  <a:srgbClr val="424242"/>
                </a:solidFill>
                <a:effectLst/>
                <a:latin typeface="Neue Helvetica W01"/>
              </a:rPr>
              <a:t>Conflict Theories</a:t>
            </a:r>
            <a:endParaRPr lang="en-GB" dirty="0"/>
          </a:p>
        </p:txBody>
      </p:sp>
      <p:sp>
        <p:nvSpPr>
          <p:cNvPr id="3" name="Content Placeholder 2">
            <a:extLst>
              <a:ext uri="{FF2B5EF4-FFF2-40B4-BE49-F238E27FC236}">
                <a16:creationId xmlns:a16="http://schemas.microsoft.com/office/drawing/2014/main" id="{445DFE65-DED4-FF4F-2606-41E48079FE1E}"/>
              </a:ext>
            </a:extLst>
          </p:cNvPr>
          <p:cNvSpPr>
            <a:spLocks noGrp="1"/>
          </p:cNvSpPr>
          <p:nvPr>
            <p:ph idx="1"/>
          </p:nvPr>
        </p:nvSpPr>
        <p:spPr>
          <a:xfrm>
            <a:off x="838200" y="1690688"/>
            <a:ext cx="10515600" cy="4486275"/>
          </a:xfrm>
        </p:spPr>
        <p:txBody>
          <a:bodyPr>
            <a:normAutofit fontScale="92500"/>
          </a:bodyPr>
          <a:lstStyle/>
          <a:p>
            <a:r>
              <a:rPr lang="en-GB" b="0" i="0" dirty="0">
                <a:effectLst/>
                <a:latin typeface="Neue Helvetica W01"/>
              </a:rPr>
              <a:t>Apply to inequalities of gender, social class, education, race, and ethnicity.</a:t>
            </a:r>
          </a:p>
          <a:p>
            <a:r>
              <a:rPr lang="en-GB" b="0" i="0" dirty="0">
                <a:effectLst/>
                <a:latin typeface="Neue Helvetica W01"/>
              </a:rPr>
              <a:t>Struggles between the white ruling class and racial and ethnic minorities</a:t>
            </a:r>
          </a:p>
          <a:p>
            <a:r>
              <a:rPr lang="en-GB" b="0" i="0" dirty="0">
                <a:effectLst/>
                <a:latin typeface="Neue Helvetica W01"/>
              </a:rPr>
              <a:t>In the late nineteenth century, the rising power of Black Americans after Jim Crow laws that see Black political and social power. </a:t>
            </a:r>
          </a:p>
          <a:p>
            <a:r>
              <a:rPr lang="en-GB" dirty="0">
                <a:latin typeface="Neue Helvetica W01"/>
              </a:rPr>
              <a:t>One e</a:t>
            </a:r>
            <a:r>
              <a:rPr lang="en-GB" b="0" i="0" dirty="0">
                <a:effectLst/>
                <a:latin typeface="Neue Helvetica W01"/>
              </a:rPr>
              <a:t>xample, Vivien Thomas (1910–1985), the Black technician who helped develop the surgical technique that saves the lives of “blue babies”</a:t>
            </a:r>
          </a:p>
          <a:p>
            <a:r>
              <a:rPr lang="en-GB" b="0" i="0" dirty="0">
                <a:effectLst/>
                <a:latin typeface="Neue Helvetica W01"/>
              </a:rPr>
              <a:t>Was classified as a caretaker many years, and paid as one, despite the fact that he was conducting complicated surgical experiments.</a:t>
            </a:r>
          </a:p>
          <a:p>
            <a:r>
              <a:rPr lang="en-GB" dirty="0">
                <a:latin typeface="Neue Helvetica W01"/>
              </a:rPr>
              <a:t>S</a:t>
            </a:r>
            <a:r>
              <a:rPr lang="en-GB" b="0" i="0" dirty="0">
                <a:effectLst/>
                <a:latin typeface="Neue Helvetica W01"/>
              </a:rPr>
              <a:t>uppression efforts aimed at predominantly minority neighbourhoods.</a:t>
            </a:r>
            <a:endParaRPr lang="en-GB" dirty="0"/>
          </a:p>
        </p:txBody>
      </p:sp>
    </p:spTree>
    <p:extLst>
      <p:ext uri="{BB962C8B-B14F-4D97-AF65-F5344CB8AC3E}">
        <p14:creationId xmlns:p14="http://schemas.microsoft.com/office/powerpoint/2010/main" val="41085252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0D7B5B9-ABCA-34D8-4C97-0BD468BE1972}"/>
              </a:ext>
            </a:extLst>
          </p:cNvPr>
          <p:cNvSpPr>
            <a:spLocks noGrp="1"/>
          </p:cNvSpPr>
          <p:nvPr>
            <p:ph type="title"/>
          </p:nvPr>
        </p:nvSpPr>
        <p:spPr>
          <a:xfrm>
            <a:off x="838200" y="365125"/>
            <a:ext cx="10515600" cy="1325563"/>
          </a:xfrm>
        </p:spPr>
        <p:txBody>
          <a:bodyPr>
            <a:normAutofit/>
          </a:bodyPr>
          <a:lstStyle/>
          <a:p>
            <a:r>
              <a:rPr lang="en-GB" dirty="0"/>
              <a:t>Language and Race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687EB98-6907-366A-075B-3DD1ED250A0D}"/>
              </a:ext>
            </a:extLst>
          </p:cNvPr>
          <p:cNvSpPr>
            <a:spLocks noGrp="1"/>
          </p:cNvSpPr>
          <p:nvPr>
            <p:ph idx="1"/>
          </p:nvPr>
        </p:nvSpPr>
        <p:spPr>
          <a:xfrm>
            <a:off x="838200" y="1591878"/>
            <a:ext cx="10515600" cy="4585085"/>
          </a:xfrm>
        </p:spPr>
        <p:txBody>
          <a:bodyPr>
            <a:normAutofit/>
          </a:bodyPr>
          <a:lstStyle/>
          <a:p>
            <a:r>
              <a:rPr lang="en-GB" sz="2000" b="0" i="0" u="none" strike="noStrike" baseline="0" dirty="0"/>
              <a:t>The categorization of people based upon skin colour has been used in appalling ways.</a:t>
            </a:r>
          </a:p>
          <a:p>
            <a:r>
              <a:rPr lang="en-GB" sz="2000" b="0" i="0" u="none" strike="noStrike" baseline="0" dirty="0"/>
              <a:t>Words have meaning and language is incredibly important.</a:t>
            </a:r>
          </a:p>
          <a:p>
            <a:r>
              <a:rPr lang="en-GB" sz="2000" dirty="0"/>
              <a:t>A</a:t>
            </a:r>
            <a:r>
              <a:rPr lang="en-GB" sz="2000" b="0" i="0" u="none" strike="noStrike" baseline="0" dirty="0"/>
              <a:t>nything dark or associated with the colour “black,” is most commonly associated with mourning, violence, evil  - black cat, black mail.</a:t>
            </a:r>
          </a:p>
          <a:p>
            <a:r>
              <a:rPr lang="en-GB" sz="2000" b="0" i="0" u="none" strike="noStrike" baseline="0" dirty="0"/>
              <a:t>The colour “white” is associated with purity, cleanliness, innocence angels, white lies (harmless)</a:t>
            </a:r>
          </a:p>
          <a:p>
            <a:r>
              <a:rPr lang="en-GB" sz="2000" b="0" i="0" u="none" strike="noStrike" baseline="0" dirty="0"/>
              <a:t>Given these examples, we theorize that language and race have peculiar intersectionality due to the “conjoined mental images” associated with definitions of colour, various meanings of race, and the historical link with people.</a:t>
            </a:r>
            <a:endParaRPr lang="en-GB" sz="2000" dirty="0"/>
          </a:p>
          <a:p>
            <a:r>
              <a:rPr lang="en-GB" sz="2000" b="0" i="0" u="none" strike="noStrike" baseline="0" dirty="0"/>
              <a:t>For example, we posit that when race is used in any manner, the language is integrally encumbered with unknown characteristics of what each person infers based upon their knowledge and experiences surrounding race.</a:t>
            </a:r>
          </a:p>
          <a:p>
            <a:endParaRPr lang="en-GB" sz="2000" dirty="0">
              <a:latin typeface="AdvOTf9433e2d"/>
            </a:endParaRPr>
          </a:p>
        </p:txBody>
      </p:sp>
    </p:spTree>
    <p:extLst>
      <p:ext uri="{BB962C8B-B14F-4D97-AF65-F5344CB8AC3E}">
        <p14:creationId xmlns:p14="http://schemas.microsoft.com/office/powerpoint/2010/main" val="5658844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44A55-C240-B46D-4185-AA8610E2388B}"/>
              </a:ext>
            </a:extLst>
          </p:cNvPr>
          <p:cNvSpPr>
            <a:spLocks noGrp="1"/>
          </p:cNvSpPr>
          <p:nvPr>
            <p:ph type="title"/>
          </p:nvPr>
        </p:nvSpPr>
        <p:spPr>
          <a:xfrm>
            <a:off x="1171074" y="1396686"/>
            <a:ext cx="3240506" cy="4064628"/>
          </a:xfrm>
        </p:spPr>
        <p:txBody>
          <a:bodyPr>
            <a:normAutofit/>
          </a:bodyPr>
          <a:lstStyle/>
          <a:p>
            <a:r>
              <a:rPr lang="en-GB">
                <a:solidFill>
                  <a:srgbClr val="FFFFFF"/>
                </a:solidFill>
              </a:rPr>
              <a:t>Whiteness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8D24400-12B4-B9AE-C4EA-55FF54BB1872}"/>
              </a:ext>
            </a:extLst>
          </p:cNvPr>
          <p:cNvSpPr>
            <a:spLocks noGrp="1"/>
          </p:cNvSpPr>
          <p:nvPr>
            <p:ph idx="1"/>
          </p:nvPr>
        </p:nvSpPr>
        <p:spPr>
          <a:xfrm>
            <a:off x="5370153" y="960504"/>
            <a:ext cx="5536397" cy="5086829"/>
          </a:xfrm>
        </p:spPr>
        <p:txBody>
          <a:bodyPr>
            <a:normAutofit/>
          </a:bodyPr>
          <a:lstStyle/>
          <a:p>
            <a:r>
              <a:rPr lang="en-GB" sz="2400" b="0" i="0" u="none" strike="noStrike" baseline="0" dirty="0"/>
              <a:t>“In broad terms, whiteness is ' . . . the production and reproduction of dominance rather than subordination, normativity rather than marginality, and privilege rather than disadvantage' (Frankenberg, 1993, p. 236). This definition is useful because it identifies whiteness as something that places white people in dominant positions and grants white people unfair privileges, while rendering these positions and privileges invisible to white people.”</a:t>
            </a:r>
          </a:p>
          <a:p>
            <a:endParaRPr lang="en-GB" sz="2400" dirty="0">
              <a:latin typeface="Times New Roman" panose="02020603050405020304" pitchFamily="18" charset="0"/>
            </a:endParaRPr>
          </a:p>
          <a:p>
            <a:endParaRPr lang="en-GB" sz="2400" dirty="0">
              <a:latin typeface="Times New Roman" panose="02020603050405020304" pitchFamily="18" charset="0"/>
            </a:endParaRPr>
          </a:p>
        </p:txBody>
      </p:sp>
    </p:spTree>
    <p:extLst>
      <p:ext uri="{BB962C8B-B14F-4D97-AF65-F5344CB8AC3E}">
        <p14:creationId xmlns:p14="http://schemas.microsoft.com/office/powerpoint/2010/main" val="38426475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26E7C5-CD12-61F5-F8DF-08030FD83ED5}"/>
              </a:ext>
            </a:extLst>
          </p:cNvPr>
          <p:cNvSpPr>
            <a:spLocks noGrp="1"/>
          </p:cNvSpPr>
          <p:nvPr>
            <p:ph type="title"/>
          </p:nvPr>
        </p:nvSpPr>
        <p:spPr>
          <a:xfrm>
            <a:off x="572493" y="238539"/>
            <a:ext cx="11018520" cy="1434415"/>
          </a:xfrm>
        </p:spPr>
        <p:txBody>
          <a:bodyPr anchor="b">
            <a:normAutofit/>
          </a:bodyPr>
          <a:lstStyle/>
          <a:p>
            <a:r>
              <a:rPr lang="en-GB" sz="5400"/>
              <a:t>Whiteness</a:t>
            </a:r>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271EB8-C522-39F8-D2D6-A655A89CA6B6}"/>
              </a:ext>
            </a:extLst>
          </p:cNvPr>
          <p:cNvSpPr>
            <a:spLocks noGrp="1"/>
          </p:cNvSpPr>
          <p:nvPr>
            <p:ph idx="1"/>
          </p:nvPr>
        </p:nvSpPr>
        <p:spPr>
          <a:xfrm>
            <a:off x="572493" y="2071316"/>
            <a:ext cx="6713552" cy="4119172"/>
          </a:xfrm>
        </p:spPr>
        <p:txBody>
          <a:bodyPr anchor="t">
            <a:normAutofit/>
          </a:bodyPr>
          <a:lstStyle/>
          <a:p>
            <a:r>
              <a:rPr lang="en-GB" sz="2000" b="0" i="0" u="none" strike="noStrike" baseline="0" dirty="0"/>
              <a:t>Those included in the classification of white have also changed throughout history, depending on particular social and political conditions </a:t>
            </a:r>
            <a:endParaRPr lang="en-GB" sz="2000" dirty="0"/>
          </a:p>
          <a:p>
            <a:r>
              <a:rPr lang="en-GB" sz="2000" b="0" i="0" u="none" strike="noStrike" baseline="0" dirty="0"/>
              <a:t>For example, in the United States, those of Irish, Greek, Jewish, and Italian descent have at different times been considered non-white (Brodkin, 1999). </a:t>
            </a:r>
          </a:p>
          <a:p>
            <a:r>
              <a:rPr lang="en-GB" sz="2000" b="0" i="0" u="none" strike="noStrike" baseline="0" dirty="0"/>
              <a:t>In Australia, the 'White Alien' immigration policy from 1901 to 1939 classified whiteness into two categories — 'British' as representing mainstream whiteness and 'other whites' or 'white aliens', which included Italians, Greeks, Yugoslavs, and Poles (National Archives of Australia, 2006).</a:t>
            </a:r>
          </a:p>
          <a:p>
            <a:pPr marL="0" indent="0">
              <a:buNone/>
            </a:pPr>
            <a:endParaRPr lang="en-GB" sz="2000" dirty="0">
              <a:latin typeface="Times New Roman" panose="02020603050405020304" pitchFamily="18" charset="0"/>
            </a:endParaRPr>
          </a:p>
          <a:p>
            <a:endParaRPr lang="en-GB" sz="2000" dirty="0"/>
          </a:p>
        </p:txBody>
      </p:sp>
      <p:pic>
        <p:nvPicPr>
          <p:cNvPr id="4" name="Picture 3">
            <a:extLst>
              <a:ext uri="{FF2B5EF4-FFF2-40B4-BE49-F238E27FC236}">
                <a16:creationId xmlns:a16="http://schemas.microsoft.com/office/drawing/2014/main" id="{60BA49A4-0754-02C6-2EA3-A5726E124044}"/>
              </a:ext>
            </a:extLst>
          </p:cNvPr>
          <p:cNvPicPr>
            <a:picLocks noChangeAspect="1"/>
          </p:cNvPicPr>
          <p:nvPr/>
        </p:nvPicPr>
        <p:blipFill rotWithShape="1">
          <a:blip r:embed="rId3"/>
          <a:srcRect l="21818" r="24307"/>
          <a:stretch/>
        </p:blipFill>
        <p:spPr>
          <a:xfrm>
            <a:off x="7675658" y="2093976"/>
            <a:ext cx="3941064" cy="4096512"/>
          </a:xfrm>
          <a:prstGeom prst="rect">
            <a:avLst/>
          </a:prstGeom>
        </p:spPr>
      </p:pic>
    </p:spTree>
    <p:extLst>
      <p:ext uri="{BB962C8B-B14F-4D97-AF65-F5344CB8AC3E}">
        <p14:creationId xmlns:p14="http://schemas.microsoft.com/office/powerpoint/2010/main" val="1616986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3CF5891-BB4E-173C-B646-8EC7CCB03075}"/>
              </a:ext>
            </a:extLst>
          </p:cNvPr>
          <p:cNvSpPr>
            <a:spLocks noGrp="1"/>
          </p:cNvSpPr>
          <p:nvPr>
            <p:ph type="title"/>
          </p:nvPr>
        </p:nvSpPr>
        <p:spPr>
          <a:xfrm>
            <a:off x="838200" y="365125"/>
            <a:ext cx="10515600" cy="1325563"/>
          </a:xfrm>
        </p:spPr>
        <p:txBody>
          <a:bodyPr>
            <a:normAutofit/>
          </a:bodyPr>
          <a:lstStyle/>
          <a:p>
            <a:r>
              <a:rPr lang="en-GB" dirty="0"/>
              <a:t>Race as a Socio-political Designation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BC8B63-FA5B-8A0D-7024-9D5025054F4D}"/>
              </a:ext>
            </a:extLst>
          </p:cNvPr>
          <p:cNvSpPr>
            <a:spLocks noGrp="1"/>
          </p:cNvSpPr>
          <p:nvPr>
            <p:ph idx="1"/>
          </p:nvPr>
        </p:nvSpPr>
        <p:spPr>
          <a:xfrm>
            <a:off x="838200" y="1825625"/>
            <a:ext cx="10515600" cy="4351338"/>
          </a:xfrm>
        </p:spPr>
        <p:txBody>
          <a:bodyPr>
            <a:normAutofit/>
          </a:bodyPr>
          <a:lstStyle/>
          <a:p>
            <a:r>
              <a:rPr lang="en-GB" sz="2600" b="0" i="0" u="none" strike="noStrike" baseline="0" dirty="0">
                <a:latin typeface="AdvOTf9433e2d"/>
              </a:rPr>
              <a:t>“Racial categories and constructs have varied widely over history and across societies. The construct of race has no consistent biological de</a:t>
            </a:r>
            <a:r>
              <a:rPr lang="en-GB" sz="2600" b="0" i="0" u="none" strike="noStrike" baseline="0" dirty="0">
                <a:latin typeface="AdvOTf9433e2d+fb"/>
              </a:rPr>
              <a:t>fi</a:t>
            </a:r>
            <a:r>
              <a:rPr lang="en-GB" sz="2600" b="0" i="0" u="none" strike="noStrike" baseline="0" dirty="0">
                <a:latin typeface="AdvOTf9433e2d"/>
              </a:rPr>
              <a:t>nition, but it is socially important because it supports racial ideologies, racism, discrimination, and social exclusion (APA, 2013). Due to the separation of humans by colour in the U.S. Many shared experiences and perceptions actualize by people who share similar skin colour, this is one of the primary factors that contribute to generalizations.”</a:t>
            </a:r>
          </a:p>
          <a:p>
            <a:r>
              <a:rPr lang="en-GB" sz="2600" dirty="0">
                <a:latin typeface="AdvOTf9433e2d"/>
              </a:rPr>
              <a:t>Burns &amp; </a:t>
            </a:r>
            <a:r>
              <a:rPr lang="en-GB" sz="2600" dirty="0" err="1">
                <a:latin typeface="AdvOTf9433e2d"/>
              </a:rPr>
              <a:t>Vaugn</a:t>
            </a:r>
            <a:r>
              <a:rPr lang="en-GB" sz="2600" dirty="0">
                <a:latin typeface="AdvOTf9433e2d"/>
              </a:rPr>
              <a:t> (2021)</a:t>
            </a:r>
          </a:p>
          <a:p>
            <a:r>
              <a:rPr lang="en-GB" sz="2600" b="1" dirty="0">
                <a:latin typeface="AdvOTf9433e2d"/>
              </a:rPr>
              <a:t>Race is seen today as a tool for organising society = inequality and discrimination </a:t>
            </a:r>
          </a:p>
        </p:txBody>
      </p:sp>
    </p:spTree>
    <p:extLst>
      <p:ext uri="{BB962C8B-B14F-4D97-AF65-F5344CB8AC3E}">
        <p14:creationId xmlns:p14="http://schemas.microsoft.com/office/powerpoint/2010/main" val="2404235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AFD677-9470-9E82-E25B-02B4AC47D61E}"/>
              </a:ext>
            </a:extLst>
          </p:cNvPr>
          <p:cNvSpPr>
            <a:spLocks noGrp="1"/>
          </p:cNvSpPr>
          <p:nvPr>
            <p:ph type="title"/>
          </p:nvPr>
        </p:nvSpPr>
        <p:spPr>
          <a:xfrm>
            <a:off x="838200" y="365125"/>
            <a:ext cx="10515600" cy="1325563"/>
          </a:xfrm>
        </p:spPr>
        <p:txBody>
          <a:bodyPr>
            <a:normAutofit/>
          </a:bodyPr>
          <a:lstStyle/>
          <a:p>
            <a:r>
              <a:rPr lang="en-GB" dirty="0"/>
              <a:t>Anti-Polish Racism in the UK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8B954CC-50A4-94B3-A231-62D86C11B61C}"/>
              </a:ext>
            </a:extLst>
          </p:cNvPr>
          <p:cNvSpPr>
            <a:spLocks noGrp="1"/>
          </p:cNvSpPr>
          <p:nvPr>
            <p:ph idx="1"/>
          </p:nvPr>
        </p:nvSpPr>
        <p:spPr>
          <a:xfrm>
            <a:off x="838200" y="1591878"/>
            <a:ext cx="10515600" cy="4585085"/>
          </a:xfrm>
        </p:spPr>
        <p:txBody>
          <a:bodyPr>
            <a:normAutofit/>
          </a:bodyPr>
          <a:lstStyle/>
          <a:p>
            <a:r>
              <a:rPr lang="en-GB" sz="2000" b="0" i="0" u="none" strike="noStrike" baseline="0" dirty="0">
                <a:latin typeface="AdvOT1ef757c0"/>
              </a:rPr>
              <a:t>“One of the arguments used to support the idea that anti-immigrant feeling has nothing to do with racism is that Polish and other East European migrants are </a:t>
            </a:r>
            <a:r>
              <a:rPr lang="en-GB" sz="2000" b="0" i="0" u="none" strike="noStrike" baseline="0" dirty="0">
                <a:latin typeface="AdvOT1ef757c0+20"/>
              </a:rPr>
              <a:t>‘</a:t>
            </a:r>
            <a:r>
              <a:rPr lang="en-GB" sz="2000" b="0" i="0" u="none" strike="noStrike" baseline="0" dirty="0">
                <a:latin typeface="AdvOT1ef757c0"/>
              </a:rPr>
              <a:t>white</a:t>
            </a:r>
            <a:r>
              <a:rPr lang="en-GB" sz="2000" b="0" i="0" u="none" strike="noStrike" baseline="0" dirty="0">
                <a:latin typeface="AdvOT1ef757c0+20"/>
              </a:rPr>
              <a:t>’ </a:t>
            </a:r>
            <a:r>
              <a:rPr lang="en-GB" sz="2000" b="0" i="0" u="none" strike="noStrike" baseline="0" dirty="0">
                <a:latin typeface="AdvOT1ef757c0"/>
              </a:rPr>
              <a:t>(Anderson 2013). However, the focus of racist discourse has shifted to culture and ethnicity seen as fixed categories giving rise to the new forms of racism. </a:t>
            </a:r>
          </a:p>
          <a:p>
            <a:endParaRPr lang="en-GB" sz="2000" b="0" i="0" u="none" strike="noStrike" baseline="0" dirty="0">
              <a:latin typeface="AdvOT1ef757c0"/>
            </a:endParaRPr>
          </a:p>
          <a:p>
            <a:pPr marL="457200" lvl="1" indent="0">
              <a:buNone/>
            </a:pPr>
            <a:r>
              <a:rPr lang="en-GB" sz="1800" b="0" i="0" u="none" strike="noStrike" baseline="0" dirty="0">
                <a:latin typeface="AdvOT1ef757c0"/>
              </a:rPr>
              <a:t>racist discourse posits an essential biological determination to culture but its referent may be any group that has been </a:t>
            </a:r>
            <a:r>
              <a:rPr lang="en-GB" sz="1800" b="0" i="0" u="none" strike="noStrike" baseline="0" dirty="0">
                <a:latin typeface="AdvOT1ef757c0+20"/>
              </a:rPr>
              <a:t>‘</a:t>
            </a:r>
            <a:r>
              <a:rPr lang="en-GB" sz="1800" b="0" i="0" u="none" strike="noStrike" baseline="0" dirty="0">
                <a:latin typeface="AdvOT1ef757c0"/>
              </a:rPr>
              <a:t>socially</a:t>
            </a:r>
            <a:r>
              <a:rPr lang="en-GB" sz="1800" b="0" i="0" u="none" strike="noStrike" baseline="0" dirty="0">
                <a:latin typeface="AdvOT1ef757c0+20"/>
              </a:rPr>
              <a:t>’ </a:t>
            </a:r>
            <a:r>
              <a:rPr lang="en-GB" sz="1800" b="0" i="0" u="none" strike="noStrike" baseline="0" dirty="0">
                <a:latin typeface="AdvOT1ef757c0"/>
              </a:rPr>
              <a:t>constructed as having a different </a:t>
            </a:r>
            <a:r>
              <a:rPr lang="en-GB" sz="1800" b="0" i="0" u="none" strike="noStrike" baseline="0" dirty="0">
                <a:latin typeface="AdvOT1ef757c0+20"/>
              </a:rPr>
              <a:t>‘</a:t>
            </a:r>
            <a:r>
              <a:rPr lang="en-GB" sz="1800" b="0" i="0" u="none" strike="noStrike" baseline="0" dirty="0">
                <a:latin typeface="AdvOT1ef757c0"/>
              </a:rPr>
              <a:t>origin</a:t>
            </a:r>
            <a:r>
              <a:rPr lang="en-GB" sz="1800" b="0" i="0" u="none" strike="noStrike" baseline="0" dirty="0">
                <a:latin typeface="AdvOT1ef757c0+20"/>
              </a:rPr>
              <a:t>’</a:t>
            </a:r>
            <a:r>
              <a:rPr lang="en-GB" sz="1800" b="0" i="0" u="none" strike="noStrike" baseline="0" dirty="0">
                <a:latin typeface="AdvOT1ef757c0"/>
              </a:rPr>
              <a:t>, whether cultural, biological or historical. It can be </a:t>
            </a:r>
            <a:r>
              <a:rPr lang="en-GB" sz="1800" b="0" i="0" u="none" strike="noStrike" baseline="0" dirty="0">
                <a:latin typeface="AdvOT1ef757c0+20"/>
              </a:rPr>
              <a:t>‘</a:t>
            </a:r>
            <a:r>
              <a:rPr lang="en-GB" sz="1800" b="0" i="0" u="none" strike="noStrike" baseline="0" dirty="0">
                <a:latin typeface="AdvOT1ef757c0"/>
              </a:rPr>
              <a:t>Jewish</a:t>
            </a:r>
            <a:r>
              <a:rPr lang="en-GB" sz="1800" b="0" i="0" u="none" strike="noStrike" baseline="0" dirty="0">
                <a:latin typeface="AdvOT1ef757c0+20"/>
              </a:rPr>
              <a:t>’</a:t>
            </a:r>
            <a:r>
              <a:rPr lang="en-GB" sz="1800" b="0" i="0" u="none" strike="noStrike" baseline="0" dirty="0">
                <a:latin typeface="AdvOT1ef757c0"/>
              </a:rPr>
              <a:t>, </a:t>
            </a:r>
            <a:r>
              <a:rPr lang="en-GB" sz="1800" b="0" i="0" u="none" strike="noStrike" baseline="0" dirty="0">
                <a:latin typeface="AdvOT1ef757c0+20"/>
              </a:rPr>
              <a:t>‘</a:t>
            </a:r>
            <a:r>
              <a:rPr lang="en-GB" sz="1800" b="0" i="0" u="none" strike="noStrike" baseline="0" dirty="0">
                <a:latin typeface="AdvOT1ef757c0"/>
              </a:rPr>
              <a:t>black</a:t>
            </a:r>
            <a:r>
              <a:rPr lang="en-GB" sz="1800" b="0" i="0" u="none" strike="noStrike" baseline="0" dirty="0">
                <a:latin typeface="AdvOT1ef757c0+20"/>
              </a:rPr>
              <a:t>’</a:t>
            </a:r>
            <a:r>
              <a:rPr lang="en-GB" sz="1800" b="0" i="0" u="none" strike="noStrike" baseline="0" dirty="0">
                <a:latin typeface="AdvOT1ef757c0"/>
              </a:rPr>
              <a:t>, </a:t>
            </a:r>
            <a:r>
              <a:rPr lang="en-GB" sz="1800" b="0" i="0" u="none" strike="noStrike" baseline="0" dirty="0">
                <a:latin typeface="AdvOT1ef757c0+20"/>
              </a:rPr>
              <a:t>‘</a:t>
            </a:r>
            <a:r>
              <a:rPr lang="en-GB" sz="1800" b="0" i="0" u="none" strike="noStrike" baseline="0" dirty="0">
                <a:latin typeface="AdvOT1ef757c0"/>
              </a:rPr>
              <a:t>foreign</a:t>
            </a:r>
            <a:r>
              <a:rPr lang="en-GB" sz="1800" b="0" i="0" u="none" strike="noStrike" baseline="0" dirty="0">
                <a:latin typeface="AdvOT1ef757c0+20"/>
              </a:rPr>
              <a:t>’</a:t>
            </a:r>
            <a:r>
              <a:rPr lang="en-GB" sz="1800" b="0" i="0" u="none" strike="noStrike" baseline="0" dirty="0">
                <a:latin typeface="AdvOT1ef757c0"/>
              </a:rPr>
              <a:t>, </a:t>
            </a:r>
            <a:r>
              <a:rPr lang="en-GB" sz="1800" b="0" i="0" u="none" strike="noStrike" baseline="0" dirty="0">
                <a:latin typeface="AdvOT1ef757c0+20"/>
              </a:rPr>
              <a:t>‘</a:t>
            </a:r>
            <a:r>
              <a:rPr lang="en-GB" sz="1800" b="0" i="0" u="none" strike="noStrike" baseline="0" dirty="0">
                <a:latin typeface="AdvOT1ef757c0"/>
              </a:rPr>
              <a:t>migrant</a:t>
            </a:r>
            <a:r>
              <a:rPr lang="en-GB" sz="1800" b="0" i="0" u="none" strike="noStrike" baseline="0" dirty="0">
                <a:latin typeface="AdvOT1ef757c0+20"/>
              </a:rPr>
              <a:t>’</a:t>
            </a:r>
            <a:r>
              <a:rPr lang="en-GB" sz="1800" b="0" i="0" u="none" strike="noStrike" baseline="0" dirty="0">
                <a:latin typeface="AdvOT1ef757c0"/>
              </a:rPr>
              <a:t>, </a:t>
            </a:r>
            <a:r>
              <a:rPr lang="en-GB" sz="1800" b="0" i="0" u="none" strike="noStrike" baseline="0" dirty="0">
                <a:latin typeface="AdvOT1ef757c0+20"/>
              </a:rPr>
              <a:t>‘</a:t>
            </a:r>
            <a:r>
              <a:rPr lang="en-GB" sz="1800" b="0" i="0" u="none" strike="noStrike" baseline="0" dirty="0">
                <a:latin typeface="AdvOT1ef757c0"/>
              </a:rPr>
              <a:t>minority</a:t>
            </a:r>
            <a:r>
              <a:rPr lang="en-GB" sz="1800" b="0" i="0" u="none" strike="noStrike" baseline="0" dirty="0">
                <a:latin typeface="AdvOT1ef757c0+20"/>
              </a:rPr>
              <a:t>’</a:t>
            </a:r>
            <a:r>
              <a:rPr lang="en-GB" sz="1800" b="0" i="0" u="none" strike="noStrike" baseline="0" dirty="0">
                <a:latin typeface="AdvOT1ef757c0"/>
              </a:rPr>
              <a:t>. In other words any group that has been located in ethnic terms can be subject to </a:t>
            </a:r>
            <a:r>
              <a:rPr lang="en-GB" sz="1800" b="0" i="0" u="none" strike="noStrike" baseline="0" dirty="0">
                <a:latin typeface="AdvOT1ef757c0+20"/>
              </a:rPr>
              <a:t>‘</a:t>
            </a:r>
            <a:r>
              <a:rPr lang="en-GB" sz="1800" b="0" i="0" u="none" strike="noStrike" baseline="0" dirty="0">
                <a:latin typeface="AdvOT1ef757c0"/>
              </a:rPr>
              <a:t>racism</a:t>
            </a:r>
            <a:r>
              <a:rPr lang="en-GB" sz="1800" b="0" i="0" u="none" strike="noStrike" baseline="0" dirty="0">
                <a:latin typeface="AdvOT1ef757c0+20"/>
              </a:rPr>
              <a:t>’ </a:t>
            </a:r>
            <a:r>
              <a:rPr lang="en-GB" sz="1800" b="0" i="0" u="none" strike="noStrike" baseline="0" dirty="0">
                <a:latin typeface="AdvOT1ef757c0"/>
              </a:rPr>
              <a:t>as a form of exclusion. (Anthias and Yuval-Davis (1983)</a:t>
            </a:r>
          </a:p>
          <a:p>
            <a:pPr marL="457200" lvl="1" indent="0">
              <a:buNone/>
            </a:pPr>
            <a:endParaRPr lang="en-GB" sz="1600" b="0" i="0" u="none" strike="noStrike" baseline="0" dirty="0">
              <a:latin typeface="AdvOT1ef757c0"/>
            </a:endParaRPr>
          </a:p>
          <a:p>
            <a:r>
              <a:rPr lang="en-GB" sz="2000" b="0" i="0" u="none" strike="noStrike" baseline="0" dirty="0">
                <a:latin typeface="AdvOT1ef757c0"/>
              </a:rPr>
              <a:t>Furthermore, Gilroy (1987, 43) argues that the new forms of racism have </a:t>
            </a:r>
            <a:r>
              <a:rPr lang="en-GB" sz="2000" b="0" i="0" u="none" strike="noStrike" baseline="0" dirty="0">
                <a:latin typeface="AdvOT1ef757c0+20"/>
              </a:rPr>
              <a:t>‘</a:t>
            </a:r>
            <a:r>
              <a:rPr lang="en-GB" sz="2000" b="0" i="0" u="none" strike="noStrike" baseline="0" dirty="0">
                <a:latin typeface="AdvOT1ef757c0"/>
              </a:rPr>
              <a:t>the capacity to link discourses of patriotism, nationalism, xenophobia, Englishness, Britishness, militarism and gender difference into a complex situation which gives </a:t>
            </a:r>
            <a:r>
              <a:rPr lang="en-GB" sz="2000" b="0" i="0" u="none" strike="noStrike" baseline="0" dirty="0">
                <a:latin typeface="AdvOT1ef757c0+20"/>
              </a:rPr>
              <a:t>“</a:t>
            </a:r>
            <a:r>
              <a:rPr lang="en-GB" sz="2000" b="0" i="0" u="none" strike="noStrike" baseline="0" dirty="0">
                <a:latin typeface="AdvOT1ef757c0"/>
              </a:rPr>
              <a:t>race</a:t>
            </a:r>
            <a:r>
              <a:rPr lang="en-GB" sz="2000" b="0" i="0" u="none" strike="noStrike" baseline="0" dirty="0">
                <a:latin typeface="AdvOT1ef757c0+20"/>
              </a:rPr>
              <a:t>” </a:t>
            </a:r>
            <a:r>
              <a:rPr lang="en-GB" sz="2000" b="0" i="0" u="none" strike="noStrike" baseline="0" dirty="0">
                <a:latin typeface="AdvOT1ef757c0"/>
              </a:rPr>
              <a:t>its contemporary meaning</a:t>
            </a:r>
            <a:r>
              <a:rPr lang="en-GB" sz="2000" b="0" i="0" u="none" strike="noStrike" baseline="0" dirty="0">
                <a:latin typeface="AdvOT1ef757c0+20"/>
              </a:rPr>
              <a:t>’</a:t>
            </a:r>
            <a:r>
              <a:rPr lang="en-GB" sz="2000" b="0" i="0" u="none" strike="noStrike" baseline="0" dirty="0">
                <a:latin typeface="AdvOT1ef757c0"/>
              </a:rPr>
              <a:t>.”</a:t>
            </a:r>
          </a:p>
          <a:p>
            <a:endParaRPr lang="en-GB" sz="1500" dirty="0">
              <a:latin typeface="AdvOT1ef757c0"/>
            </a:endParaRPr>
          </a:p>
        </p:txBody>
      </p:sp>
    </p:spTree>
    <p:extLst>
      <p:ext uri="{BB962C8B-B14F-4D97-AF65-F5344CB8AC3E}">
        <p14:creationId xmlns:p14="http://schemas.microsoft.com/office/powerpoint/2010/main" val="22989956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B7C91B-E2C5-790A-0652-1F1AA5528DDD}"/>
              </a:ext>
            </a:extLst>
          </p:cNvPr>
          <p:cNvSpPr>
            <a:spLocks noGrp="1"/>
          </p:cNvSpPr>
          <p:nvPr>
            <p:ph type="title"/>
          </p:nvPr>
        </p:nvSpPr>
        <p:spPr>
          <a:xfrm>
            <a:off x="838200" y="365125"/>
            <a:ext cx="10515600" cy="1325563"/>
          </a:xfrm>
        </p:spPr>
        <p:txBody>
          <a:bodyPr>
            <a:normAutofit/>
          </a:bodyPr>
          <a:lstStyle/>
          <a:p>
            <a:r>
              <a:rPr lang="en-GB" dirty="0"/>
              <a:t>Anti-Polish Racism in the UK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06F54B0-A8AA-8EB9-A12B-409213B91F73}"/>
              </a:ext>
            </a:extLst>
          </p:cNvPr>
          <p:cNvSpPr>
            <a:spLocks noGrp="1"/>
          </p:cNvSpPr>
          <p:nvPr>
            <p:ph idx="1"/>
          </p:nvPr>
        </p:nvSpPr>
        <p:spPr>
          <a:xfrm>
            <a:off x="838200" y="1591878"/>
            <a:ext cx="10515600" cy="4585085"/>
          </a:xfrm>
        </p:spPr>
        <p:txBody>
          <a:bodyPr>
            <a:normAutofit/>
          </a:bodyPr>
          <a:lstStyle/>
          <a:p>
            <a:r>
              <a:rPr lang="en-GB" sz="2200" b="0" i="0" u="none" strike="noStrike" baseline="0" dirty="0">
                <a:latin typeface="AdvOT1ef757c0"/>
              </a:rPr>
              <a:t>“In discussions of racialisation of Polish migrants coming from a predominantly white society, it is crucial to consider the category of whiteness. Dyer (1997) recognised the distinction between the whiteness of the English, Anglo-Saxons or North Europeans from that of Southern or Eastern Europeans. </a:t>
            </a:r>
          </a:p>
          <a:p>
            <a:r>
              <a:rPr lang="en-GB" sz="2200" b="0" i="0" u="none" strike="noStrike" baseline="0" dirty="0">
                <a:latin typeface="AdvOT1ef757c0"/>
              </a:rPr>
              <a:t>Also, while Irish migrants initially were racialised by being considered as </a:t>
            </a:r>
            <a:r>
              <a:rPr lang="en-GB" sz="2200" b="0" i="0" u="none" strike="noStrike" baseline="0" dirty="0">
                <a:latin typeface="AdvOT1ef757c0+20"/>
              </a:rPr>
              <a:t>‘</a:t>
            </a:r>
            <a:r>
              <a:rPr lang="en-GB" sz="2200" b="0" i="0" u="none" strike="noStrike" baseline="0" dirty="0">
                <a:latin typeface="AdvOT1ef757c0"/>
              </a:rPr>
              <a:t>not-quite-white</a:t>
            </a:r>
            <a:r>
              <a:rPr lang="en-GB" sz="2200" b="0" i="0" u="none" strike="noStrike" baseline="0" dirty="0">
                <a:latin typeface="AdvOT1ef757c0+20"/>
              </a:rPr>
              <a:t>’ </a:t>
            </a:r>
            <a:r>
              <a:rPr lang="en-GB" sz="2200" b="0" i="0" u="none" strike="noStrike" baseline="0" dirty="0">
                <a:latin typeface="AdvOT1ef757c0"/>
              </a:rPr>
              <a:t>in the U.S.A. and UK in the nineteenth century, they used whiteness to improve their situation in the labour market (Ignatiev 1995). </a:t>
            </a:r>
          </a:p>
          <a:p>
            <a:r>
              <a:rPr lang="en-GB" sz="2200" dirty="0">
                <a:latin typeface="AdvOT1ef757c0"/>
              </a:rPr>
              <a:t>A</a:t>
            </a:r>
            <a:r>
              <a:rPr lang="en-GB" sz="2200" b="0" i="0" u="none" strike="noStrike" baseline="0" dirty="0">
                <a:latin typeface="AdvOT1ef757c0"/>
              </a:rPr>
              <a:t>fter the Second World War, displaced persons in the UK benefited from immigration policies with racialised preferences for white workers (Fox 2013; McDowell 2009).”</a:t>
            </a:r>
          </a:p>
          <a:p>
            <a:endParaRPr lang="en-GB" sz="2200" dirty="0">
              <a:latin typeface="AdvOT1ef757c0"/>
            </a:endParaRPr>
          </a:p>
        </p:txBody>
      </p:sp>
    </p:spTree>
    <p:extLst>
      <p:ext uri="{BB962C8B-B14F-4D97-AF65-F5344CB8AC3E}">
        <p14:creationId xmlns:p14="http://schemas.microsoft.com/office/powerpoint/2010/main" val="32842895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4B07E13-03EB-CBD1-C54B-30668F57F1AB}"/>
              </a:ext>
            </a:extLst>
          </p:cNvPr>
          <p:cNvSpPr>
            <a:spLocks noGrp="1"/>
          </p:cNvSpPr>
          <p:nvPr>
            <p:ph type="title"/>
          </p:nvPr>
        </p:nvSpPr>
        <p:spPr>
          <a:xfrm>
            <a:off x="1143000" y="990599"/>
            <a:ext cx="9906000" cy="685800"/>
          </a:xfrm>
        </p:spPr>
        <p:txBody>
          <a:bodyPr anchor="t">
            <a:normAutofit/>
          </a:bodyPr>
          <a:lstStyle/>
          <a:p>
            <a:r>
              <a:rPr lang="en-GB" sz="4000"/>
              <a:t>Any Questions?</a:t>
            </a:r>
          </a:p>
        </p:txBody>
      </p:sp>
      <p:graphicFrame>
        <p:nvGraphicFramePr>
          <p:cNvPr id="5" name="Content Placeholder 2">
            <a:extLst>
              <a:ext uri="{FF2B5EF4-FFF2-40B4-BE49-F238E27FC236}">
                <a16:creationId xmlns:a16="http://schemas.microsoft.com/office/drawing/2014/main" id="{44C99281-0F95-6EFE-2AC2-E9618D316984}"/>
              </a:ext>
            </a:extLst>
          </p:cNvPr>
          <p:cNvGraphicFramePr>
            <a:graphicFrameLocks noGrp="1"/>
          </p:cNvGraphicFramePr>
          <p:nvPr>
            <p:ph idx="1"/>
            <p:extLst>
              <p:ext uri="{D42A27DB-BD31-4B8C-83A1-F6EECF244321}">
                <p14:modId xmlns:p14="http://schemas.microsoft.com/office/powerpoint/2010/main" val="2858123074"/>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06315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81" name="Arc 3080">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7809A44D-B43A-33FB-FAA0-853CDC076856}"/>
              </a:ext>
            </a:extLst>
          </p:cNvPr>
          <p:cNvSpPr>
            <a:spLocks noGrp="1"/>
          </p:cNvSpPr>
          <p:nvPr>
            <p:ph type="title"/>
          </p:nvPr>
        </p:nvSpPr>
        <p:spPr>
          <a:xfrm>
            <a:off x="838200" y="365125"/>
            <a:ext cx="10515599" cy="1325563"/>
          </a:xfrm>
        </p:spPr>
        <p:txBody>
          <a:bodyPr>
            <a:normAutofit/>
          </a:bodyPr>
          <a:lstStyle/>
          <a:p>
            <a:r>
              <a:rPr lang="en-GB" dirty="0"/>
              <a:t>Week 5 Complete!</a:t>
            </a:r>
          </a:p>
        </p:txBody>
      </p:sp>
      <p:sp>
        <p:nvSpPr>
          <p:cNvPr id="3" name="Content Placeholder 2">
            <a:extLst>
              <a:ext uri="{FF2B5EF4-FFF2-40B4-BE49-F238E27FC236}">
                <a16:creationId xmlns:a16="http://schemas.microsoft.com/office/drawing/2014/main" id="{FE9A865A-B7B5-A2C6-D5AD-52C4FB67CBA6}"/>
              </a:ext>
            </a:extLst>
          </p:cNvPr>
          <p:cNvSpPr>
            <a:spLocks noGrp="1"/>
          </p:cNvSpPr>
          <p:nvPr>
            <p:ph idx="1"/>
          </p:nvPr>
        </p:nvSpPr>
        <p:spPr>
          <a:xfrm>
            <a:off x="838200" y="1825625"/>
            <a:ext cx="5393361" cy="4351338"/>
          </a:xfrm>
        </p:spPr>
        <p:txBody>
          <a:bodyPr>
            <a:normAutofit/>
          </a:bodyPr>
          <a:lstStyle/>
          <a:p>
            <a:r>
              <a:rPr lang="en-GB" dirty="0"/>
              <a:t>Thank you for listening.</a:t>
            </a:r>
          </a:p>
          <a:p>
            <a:endParaRPr lang="en-GB" dirty="0"/>
          </a:p>
          <a:p>
            <a:r>
              <a:rPr lang="en-GB" dirty="0"/>
              <a:t>See you all next week!</a:t>
            </a:r>
          </a:p>
          <a:p>
            <a:endParaRPr lang="en-GB" dirty="0"/>
          </a:p>
          <a:p>
            <a:r>
              <a:rPr lang="en-GB" dirty="0"/>
              <a:t>Further slides on Week 5</a:t>
            </a:r>
          </a:p>
          <a:p>
            <a:endParaRPr lang="en-GB" dirty="0"/>
          </a:p>
          <a:p>
            <a:r>
              <a:rPr lang="en-GB" dirty="0"/>
              <a:t>Drop-in session</a:t>
            </a:r>
          </a:p>
        </p:txBody>
      </p:sp>
      <p:sp>
        <p:nvSpPr>
          <p:cNvPr id="3083" name="Oval 308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3074" name="Picture 2" descr="Nailed It GIFs | Tenor">
            <a:extLst>
              <a:ext uri="{FF2B5EF4-FFF2-40B4-BE49-F238E27FC236}">
                <a16:creationId xmlns:a16="http://schemas.microsoft.com/office/drawing/2014/main" id="{E15CF253-30E2-C2FF-7C6E-A519D31B085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09962" y="3330624"/>
            <a:ext cx="4221597" cy="2820794"/>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19981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90CB0D-44C1-0CD3-1667-404642307245}"/>
              </a:ext>
            </a:extLst>
          </p:cNvPr>
          <p:cNvSpPr>
            <a:spLocks noGrp="1"/>
          </p:cNvSpPr>
          <p:nvPr>
            <p:ph type="title"/>
          </p:nvPr>
        </p:nvSpPr>
        <p:spPr>
          <a:xfrm>
            <a:off x="838200" y="365125"/>
            <a:ext cx="10515600" cy="1325563"/>
          </a:xfrm>
        </p:spPr>
        <p:txBody>
          <a:bodyPr>
            <a:normAutofit/>
          </a:bodyPr>
          <a:lstStyle/>
          <a:p>
            <a:r>
              <a:rPr lang="en-GB" dirty="0"/>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0162ED-25A3-B9BF-1793-8C8AAFCAEA23}"/>
              </a:ext>
            </a:extLst>
          </p:cNvPr>
          <p:cNvSpPr>
            <a:spLocks noGrp="1"/>
          </p:cNvSpPr>
          <p:nvPr>
            <p:ph idx="1"/>
          </p:nvPr>
        </p:nvSpPr>
        <p:spPr>
          <a:xfrm>
            <a:off x="838200" y="1825625"/>
            <a:ext cx="10515600" cy="4351338"/>
          </a:xfrm>
        </p:spPr>
        <p:txBody>
          <a:bodyPr>
            <a:normAutofit/>
          </a:bodyPr>
          <a:lstStyle/>
          <a:p>
            <a:r>
              <a:rPr lang="en-GB" b="0" i="0">
                <a:effectLst/>
                <a:latin typeface="avenir-regular-class"/>
              </a:rPr>
              <a:t>Burns, M. &amp; </a:t>
            </a:r>
            <a:r>
              <a:rPr lang="en-GB" b="0" i="0" err="1">
                <a:effectLst/>
                <a:latin typeface="avenir-regular-class"/>
              </a:rPr>
              <a:t>Vaugn</a:t>
            </a:r>
            <a:r>
              <a:rPr lang="en-GB" b="0" i="0">
                <a:effectLst/>
                <a:latin typeface="avenir-regular-class"/>
              </a:rPr>
              <a:t>, K. (2021) 'Race Metatheory: Toward a Dissolution of a Calamitous Concept', </a:t>
            </a:r>
            <a:r>
              <a:rPr lang="en-GB" b="0" i="1">
                <a:effectLst/>
                <a:latin typeface="avenir-regular-class"/>
              </a:rPr>
              <a:t>Professional Psychology: Research and Practice</a:t>
            </a:r>
            <a:r>
              <a:rPr lang="en-GB" b="0" i="0">
                <a:effectLst/>
                <a:latin typeface="avenir-regular-class"/>
              </a:rPr>
              <a:t>, 52 (5), pp. 487 - 493.</a:t>
            </a:r>
          </a:p>
          <a:p>
            <a:r>
              <a:rPr lang="en-GB" b="0" i="0">
                <a:effectLst/>
                <a:latin typeface="avenir-regular-class"/>
              </a:rPr>
              <a:t>Giddens, A. (2001) </a:t>
            </a:r>
            <a:r>
              <a:rPr lang="en-GB" b="0" i="1">
                <a:effectLst/>
                <a:latin typeface="avenir-regular-class"/>
              </a:rPr>
              <a:t>Sociology</a:t>
            </a:r>
            <a:r>
              <a:rPr lang="en-GB" b="0" i="0">
                <a:effectLst/>
                <a:latin typeface="avenir-regular-class"/>
              </a:rPr>
              <a:t>. 4th </a:t>
            </a:r>
            <a:r>
              <a:rPr lang="en-GB" b="0" i="0" err="1">
                <a:effectLst/>
                <a:latin typeface="avenir-regular-class"/>
              </a:rPr>
              <a:t>edn</a:t>
            </a:r>
            <a:r>
              <a:rPr lang="en-GB" b="0" i="0">
                <a:effectLst/>
                <a:latin typeface="avenir-regular-class"/>
              </a:rPr>
              <a:t> Cambridge: Polity Press. </a:t>
            </a:r>
            <a:endParaRPr lang="en-GB"/>
          </a:p>
          <a:p>
            <a:r>
              <a:rPr lang="en-GB" b="0" i="0">
                <a:effectLst/>
                <a:latin typeface="avenir-regular-class"/>
              </a:rPr>
              <a:t>Green, M., </a:t>
            </a:r>
            <a:r>
              <a:rPr lang="en-GB" b="0" i="0" err="1">
                <a:effectLst/>
                <a:latin typeface="avenir-regular-class"/>
              </a:rPr>
              <a:t>Sonn</a:t>
            </a:r>
            <a:r>
              <a:rPr lang="en-GB" b="0" i="0">
                <a:effectLst/>
                <a:latin typeface="avenir-regular-class"/>
              </a:rPr>
              <a:t>, C. &amp; </a:t>
            </a:r>
            <a:r>
              <a:rPr lang="en-GB" b="0" i="0" err="1">
                <a:effectLst/>
                <a:latin typeface="avenir-regular-class"/>
              </a:rPr>
              <a:t>Matsebula</a:t>
            </a:r>
            <a:r>
              <a:rPr lang="en-GB" b="0" i="0">
                <a:effectLst/>
                <a:latin typeface="avenir-regular-class"/>
              </a:rPr>
              <a:t>, J. (2007) 'Reviewing Whiteness: Theory, Research and Possibilities ', </a:t>
            </a:r>
            <a:r>
              <a:rPr lang="en-GB" b="0" i="1">
                <a:effectLst/>
                <a:latin typeface="avenir-regular-class"/>
              </a:rPr>
              <a:t>South African Journal of Psychology</a:t>
            </a:r>
            <a:r>
              <a:rPr lang="en-GB" b="0" i="0">
                <a:effectLst/>
                <a:latin typeface="avenir-regular-class"/>
              </a:rPr>
              <a:t>, 37(3), pp. 389 - 419.</a:t>
            </a:r>
            <a:endParaRPr lang="en-GB" b="0" i="0" dirty="0">
              <a:effectLst/>
              <a:latin typeface="avenir-regular-class"/>
            </a:endParaRPr>
          </a:p>
          <a:p>
            <a:r>
              <a:rPr lang="en-GB" b="0" i="0" dirty="0" err="1">
                <a:effectLst/>
                <a:latin typeface="avenir-regular-class"/>
              </a:rPr>
              <a:t>Rzepnikowska</a:t>
            </a:r>
            <a:r>
              <a:rPr lang="en-GB" b="0" i="0" dirty="0">
                <a:effectLst/>
                <a:latin typeface="avenir-regular-class"/>
              </a:rPr>
              <a:t>, A. (2018) 'Racism and xenophobia experienced by Polish migrants in the UK before and after Brexit vote', </a:t>
            </a:r>
            <a:r>
              <a:rPr lang="en-GB" b="0" i="1" dirty="0">
                <a:effectLst/>
                <a:latin typeface="avenir-regular-class"/>
              </a:rPr>
              <a:t>Journal of Ethnic and Migration Studies</a:t>
            </a:r>
            <a:r>
              <a:rPr lang="en-GB" b="0" i="0" dirty="0">
                <a:effectLst/>
                <a:latin typeface="avenir-regular-class"/>
              </a:rPr>
              <a:t>, 45(1), pp. 61 - 77.</a:t>
            </a:r>
            <a:endParaRPr lang="en-GB" dirty="0"/>
          </a:p>
          <a:p>
            <a:endParaRPr lang="en-GB" dirty="0"/>
          </a:p>
        </p:txBody>
      </p:sp>
    </p:spTree>
    <p:extLst>
      <p:ext uri="{BB962C8B-B14F-4D97-AF65-F5344CB8AC3E}">
        <p14:creationId xmlns:p14="http://schemas.microsoft.com/office/powerpoint/2010/main" val="26570443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6281D6-94D1-79BC-1057-181C5A87B668}"/>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Whiteness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663CE08-C521-59F6-7753-5F6B41779015}"/>
              </a:ext>
            </a:extLst>
          </p:cNvPr>
          <p:cNvSpPr>
            <a:spLocks noGrp="1"/>
          </p:cNvSpPr>
          <p:nvPr>
            <p:ph idx="1"/>
          </p:nvPr>
        </p:nvSpPr>
        <p:spPr>
          <a:xfrm>
            <a:off x="4447308" y="591344"/>
            <a:ext cx="6906491" cy="5585619"/>
          </a:xfrm>
        </p:spPr>
        <p:txBody>
          <a:bodyPr anchor="ctr">
            <a:normAutofit/>
          </a:bodyPr>
          <a:lstStyle/>
          <a:p>
            <a:r>
              <a:rPr lang="en-GB" sz="2400" b="0" i="0" u="none" strike="noStrike" baseline="0" dirty="0"/>
              <a:t>White enculturation works to: </a:t>
            </a:r>
          </a:p>
          <a:p>
            <a:r>
              <a:rPr lang="en-GB" sz="2400" b="0" i="0" u="none" strike="noStrike" baseline="0" dirty="0"/>
              <a:t>“... racially produce and reproduce white people through the creation of the illusion of a 'white' world, while simultaneously draining that 'whiteness' of any elements that would mark it as a specific structural and cultural location. 'Whiteness', then, must come to be understood as normative, general, and pervasive, rather than positioned and particular.”</a:t>
            </a:r>
            <a:r>
              <a:rPr lang="en-GB" sz="2400" dirty="0"/>
              <a:t> </a:t>
            </a:r>
            <a:r>
              <a:rPr lang="en-GB" sz="2400" b="0" i="0" u="none" strike="noStrike" baseline="0" dirty="0"/>
              <a:t>(Moon, 1999, p. 179)</a:t>
            </a:r>
          </a:p>
          <a:p>
            <a:endParaRPr lang="en-GB" sz="2400" dirty="0"/>
          </a:p>
          <a:p>
            <a:endParaRPr lang="en-GB" sz="2400" dirty="0"/>
          </a:p>
          <a:p>
            <a:endParaRPr lang="en-GB" sz="2400" dirty="0"/>
          </a:p>
        </p:txBody>
      </p:sp>
    </p:spTree>
    <p:extLst>
      <p:ext uri="{BB962C8B-B14F-4D97-AF65-F5344CB8AC3E}">
        <p14:creationId xmlns:p14="http://schemas.microsoft.com/office/powerpoint/2010/main" val="39015375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435</TotalTime>
  <Words>2910</Words>
  <Application>Microsoft Office PowerPoint</Application>
  <PresentationFormat>Widescreen</PresentationFormat>
  <Paragraphs>183</Paragraphs>
  <Slides>27</Slides>
  <Notes>14</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27</vt:i4>
      </vt:variant>
    </vt:vector>
  </HeadingPairs>
  <TitlesOfParts>
    <vt:vector size="41" baseType="lpstr">
      <vt:lpstr>AdvOT1ef757c0</vt:lpstr>
      <vt:lpstr>AdvOT1ef757c0+20</vt:lpstr>
      <vt:lpstr>AdvOTf9433e2d</vt:lpstr>
      <vt:lpstr>AdvOTf9433e2d+fb</vt:lpstr>
      <vt:lpstr>avenir-regular-class</vt:lpstr>
      <vt:lpstr>Google Sans</vt:lpstr>
      <vt:lpstr>Museo Sans 500</vt:lpstr>
      <vt:lpstr>Neue Helvetica W01</vt:lpstr>
      <vt:lpstr>Arial</vt:lpstr>
      <vt:lpstr>Calibri</vt:lpstr>
      <vt:lpstr>Calibri Light</vt:lpstr>
      <vt:lpstr>Segoe UI</vt:lpstr>
      <vt:lpstr>Times New Roman</vt:lpstr>
      <vt:lpstr>Office Theme</vt:lpstr>
      <vt:lpstr>Gender, Race, Religion and Crime</vt:lpstr>
      <vt:lpstr>Session Outline</vt:lpstr>
      <vt:lpstr>What does race mean to you? </vt:lpstr>
      <vt:lpstr>Race – a short word with a long history across the world </vt:lpstr>
      <vt:lpstr>Introducing the concept of Race</vt:lpstr>
      <vt:lpstr>Historical accounts of Race</vt:lpstr>
      <vt:lpstr>Conceptualising “Race”</vt:lpstr>
      <vt:lpstr>Nazis “Aryan” Race / Master Race  </vt:lpstr>
      <vt:lpstr>Races Today </vt:lpstr>
      <vt:lpstr>Conceptualising “Race”</vt:lpstr>
      <vt:lpstr>Conceptualising “Race”</vt:lpstr>
      <vt:lpstr>Conceptualising “Race”</vt:lpstr>
      <vt:lpstr>Biological Essentialism</vt:lpstr>
      <vt:lpstr>Biology and Race</vt:lpstr>
      <vt:lpstr>Ethnicity</vt:lpstr>
      <vt:lpstr>Conflict Theory of Racism</vt:lpstr>
      <vt:lpstr>Conflict Theories</vt:lpstr>
      <vt:lpstr>Language and Race</vt:lpstr>
      <vt:lpstr>Whiteness</vt:lpstr>
      <vt:lpstr>Whiteness</vt:lpstr>
      <vt:lpstr>Race as a Socio-political Designation</vt:lpstr>
      <vt:lpstr>Anti-Polish Racism in the UK</vt:lpstr>
      <vt:lpstr>Anti-Polish Racism in the UK</vt:lpstr>
      <vt:lpstr>Any Questions?</vt:lpstr>
      <vt:lpstr>Week 5 Complete!</vt:lpstr>
      <vt:lpstr>References</vt:lpstr>
      <vt:lpstr>Whiteness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Jane Davies</cp:lastModifiedBy>
  <cp:revision>5</cp:revision>
  <dcterms:created xsi:type="dcterms:W3CDTF">2022-10-21T10:31:06Z</dcterms:created>
  <dcterms:modified xsi:type="dcterms:W3CDTF">2025-02-27T10:46:32Z</dcterms:modified>
</cp:coreProperties>
</file>