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35"/>
  </p:notesMasterIdLst>
  <p:handoutMasterIdLst>
    <p:handoutMasterId r:id="rId36"/>
  </p:handoutMasterIdLst>
  <p:sldIdLst>
    <p:sldId id="278" r:id="rId2"/>
    <p:sldId id="274" r:id="rId3"/>
    <p:sldId id="258" r:id="rId4"/>
    <p:sldId id="279" r:id="rId5"/>
    <p:sldId id="280" r:id="rId6"/>
    <p:sldId id="281" r:id="rId7"/>
    <p:sldId id="285" r:id="rId8"/>
    <p:sldId id="283" r:id="rId9"/>
    <p:sldId id="287" r:id="rId10"/>
    <p:sldId id="288" r:id="rId11"/>
    <p:sldId id="289" r:id="rId12"/>
    <p:sldId id="284" r:id="rId13"/>
    <p:sldId id="290" r:id="rId14"/>
    <p:sldId id="286" r:id="rId15"/>
    <p:sldId id="295" r:id="rId16"/>
    <p:sldId id="291" r:id="rId17"/>
    <p:sldId id="292" r:id="rId18"/>
    <p:sldId id="297" r:id="rId19"/>
    <p:sldId id="296" r:id="rId20"/>
    <p:sldId id="293" r:id="rId21"/>
    <p:sldId id="294" r:id="rId22"/>
    <p:sldId id="266" r:id="rId23"/>
    <p:sldId id="259" r:id="rId24"/>
    <p:sldId id="267" r:id="rId25"/>
    <p:sldId id="261" r:id="rId26"/>
    <p:sldId id="270" r:id="rId27"/>
    <p:sldId id="277" r:id="rId28"/>
    <p:sldId id="275" r:id="rId29"/>
    <p:sldId id="262" r:id="rId30"/>
    <p:sldId id="260" r:id="rId31"/>
    <p:sldId id="271" r:id="rId32"/>
    <p:sldId id="263" r:id="rId33"/>
    <p:sldId id="264" r:id="rId34"/>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85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787" autoAdjust="0"/>
    <p:restoredTop sz="94660" autoAdjust="0"/>
  </p:normalViewPr>
  <p:slideViewPr>
    <p:cSldViewPr>
      <p:cViewPr varScale="1">
        <p:scale>
          <a:sx n="103" d="100"/>
          <a:sy n="103" d="100"/>
        </p:scale>
        <p:origin x="-112" y="-9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handoutMaster" Target="handoutMasters/handout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interSettings" Target="printerSettings/printerSettings1.bin"/><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5939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5939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5939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1AF5872-C22E-4DE6-9DB5-260C3DFE21A6}" type="slidenum">
              <a:rPr lang="en-GB" altLang="en-US"/>
              <a:pPr/>
              <a:t>‹#›</a:t>
            </a:fld>
            <a:endParaRPr lang="en-GB" altLang="en-US"/>
          </a:p>
        </p:txBody>
      </p:sp>
    </p:spTree>
    <p:extLst>
      <p:ext uri="{BB962C8B-B14F-4D97-AF65-F5344CB8AC3E}">
        <p14:creationId xmlns:p14="http://schemas.microsoft.com/office/powerpoint/2010/main" val="4251915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FE78E30D-2B8E-4CA0-946D-46EB8FA7D356}" type="datetimeFigureOut">
              <a:rPr lang="en-GB"/>
              <a:pPr>
                <a:defRPr/>
              </a:pPr>
              <a:t>21/10/18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D18526C-3ECA-453F-9E3A-3DB02338CE5B}" type="slidenum">
              <a:rPr lang="en-GB" altLang="en-US"/>
              <a:pPr/>
              <a:t>‹#›</a:t>
            </a:fld>
            <a:endParaRPr lang="en-GB" altLang="en-US"/>
          </a:p>
        </p:txBody>
      </p:sp>
    </p:spTree>
    <p:extLst>
      <p:ext uri="{BB962C8B-B14F-4D97-AF65-F5344CB8AC3E}">
        <p14:creationId xmlns:p14="http://schemas.microsoft.com/office/powerpoint/2010/main" val="37927325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Rectangle 1"/>
          <p:cNvSpPr txBox="1">
            <a:spLocks noGrp="1" noRot="1" noChangeAspect="1" noChangeArrowheads="1" noTextEdit="1"/>
          </p:cNvSpPr>
          <p:nvPr>
            <p:ph type="sldImg"/>
          </p:nvPr>
        </p:nvSpPr>
        <p:spPr bwMode="auto">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1" name="Rectangle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numCol="1" anchor="ctr" anchorCtr="0" compatLnSpc="1">
            <a:prstTxWarp prst="textNoShape">
              <a:avLst/>
            </a:prstTxWarp>
          </a:bodyPr>
          <a:lstStyle/>
          <a:p>
            <a:pPr eaLnBrk="1" hangingPunct="1"/>
            <a:endParaRPr lang="en-US" altLang="en-US" smtClean="0"/>
          </a:p>
        </p:txBody>
      </p:sp>
    </p:spTree>
    <p:extLst>
      <p:ext uri="{BB962C8B-B14F-4D97-AF65-F5344CB8AC3E}">
        <p14:creationId xmlns:p14="http://schemas.microsoft.com/office/powerpoint/2010/main" val="2744433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p:cNvSpPr>
            <a:spLocks noGrp="1" noRot="1" noChangeAspect="1" noChangeArrowheads="1" noTextEdit="1"/>
          </p:cNvSpPr>
          <p:nvPr>
            <p:ph type="sldImg"/>
          </p:nvPr>
        </p:nvSpPr>
        <p:spPr bwMode="auto">
          <a:xfrm>
            <a:off x="1143000" y="695325"/>
            <a:ext cx="4572000" cy="3429000"/>
          </a:xfrm>
          <a:solidFill>
            <a:srgbClr val="FFFFFF"/>
          </a:solidFill>
          <a:ln>
            <a:solidFill>
              <a:srgbClr val="000000"/>
            </a:solidFill>
            <a:miter lim="800000"/>
            <a:headEnd/>
            <a:tailEnd/>
          </a:ln>
        </p:spPr>
      </p:sp>
      <p:sp>
        <p:nvSpPr>
          <p:cNvPr id="23555"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numCol="1" anchor="ctr" anchorCtr="0" compatLnSpc="1">
            <a:prstTxWarp prst="textNoShape">
              <a:avLst/>
            </a:prstTxWarp>
          </a:bodyPr>
          <a:lstStyle/>
          <a:p>
            <a:pPr eaLnBrk="1" hangingPunct="1">
              <a:spcBef>
                <a:spcPct val="0"/>
              </a:spcBef>
            </a:pPr>
            <a:endParaRPr lang="en-US" altLang="en-US" smtClean="0"/>
          </a:p>
        </p:txBody>
      </p:sp>
    </p:spTree>
    <p:extLst>
      <p:ext uri="{BB962C8B-B14F-4D97-AF65-F5344CB8AC3E}">
        <p14:creationId xmlns:p14="http://schemas.microsoft.com/office/powerpoint/2010/main" val="3601198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486873" y="411480"/>
            <a:ext cx="8170254" cy="6035040"/>
            <a:chOff x="486873" y="411480"/>
            <a:chExt cx="8170254" cy="6035040"/>
          </a:xfrm>
        </p:grpSpPr>
        <p:sp>
          <p:nvSpPr>
            <p:cNvPr id="8" name="Rectangle 7"/>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5" name="Straight Connector 14"/>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562843" y="457200"/>
              <a:ext cx="7982712" cy="25786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914400" y="1123950"/>
            <a:ext cx="7342188" cy="1924050"/>
          </a:xfrm>
        </p:spPr>
        <p:txBody>
          <a:bodyPr anchor="b" anchorCtr="0">
            <a:noAutofit/>
          </a:bodyPr>
          <a:lstStyle>
            <a:lvl1pPr>
              <a:defRPr sz="5400" kern="1200">
                <a:solidFill>
                  <a:schemeClr val="tx1">
                    <a:lumMod val="75000"/>
                    <a:lumOff val="25000"/>
                  </a:schemeClr>
                </a:solidFill>
                <a:latin typeface="+mj-lt"/>
                <a:ea typeface="+mj-ea"/>
                <a:cs typeface="+mj-cs"/>
              </a:defRPr>
            </a:lvl1pPr>
          </a:lstStyle>
          <a:p>
            <a:r>
              <a:rPr lang="cy-GB" smtClean="0"/>
              <a:t>Click to edit Master title style</a:t>
            </a:r>
            <a:endParaRPr dirty="0"/>
          </a:p>
        </p:txBody>
      </p:sp>
      <p:sp>
        <p:nvSpPr>
          <p:cNvPr id="3" name="Subtitle 2"/>
          <p:cNvSpPr>
            <a:spLocks noGrp="1"/>
          </p:cNvSpPr>
          <p:nvPr>
            <p:ph type="subTitle" idx="1"/>
          </p:nvPr>
        </p:nvSpPr>
        <p:spPr>
          <a:xfrm>
            <a:off x="914400" y="3429000"/>
            <a:ext cx="7342188" cy="1752600"/>
          </a:xfrm>
        </p:spPr>
        <p:txBody>
          <a:bodyPr vert="horz" lIns="91440" tIns="45720" rIns="91440" bIns="45720" rtlCol="0">
            <a:normAutofit/>
          </a:bodyPr>
          <a:lstStyle>
            <a:lvl1pPr marL="0" indent="0" algn="ctr" defTabSz="914400" rtl="0" eaLnBrk="1" latinLnBrk="0" hangingPunct="1">
              <a:spcBef>
                <a:spcPts val="300"/>
              </a:spcBef>
              <a:buClr>
                <a:schemeClr val="tx1">
                  <a:lumMod val="75000"/>
                  <a:lumOff val="25000"/>
                </a:schemeClr>
              </a:buClr>
              <a:buFont typeface="Arial" pitchFamily="34" charset="0"/>
              <a:buNone/>
              <a:defRPr sz="2000" kern="1200">
                <a:solidFill>
                  <a:schemeClr val="tx1">
                    <a:lumMod val="75000"/>
                    <a:lumOff val="2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smtClean="0"/>
              <a:t>Click to edit Master subtitle style</a:t>
            </a:r>
            <a:endParaRPr dirty="0"/>
          </a:p>
        </p:txBody>
      </p:sp>
      <p:sp>
        <p:nvSpPr>
          <p:cNvPr id="4" name="Date Placeholder 3"/>
          <p:cNvSpPr>
            <a:spLocks noGrp="1"/>
          </p:cNvSpPr>
          <p:nvPr>
            <p:ph type="dt" sz="half" idx="10"/>
          </p:nvPr>
        </p:nvSpPr>
        <p:spPr>
          <a:xfrm>
            <a:off x="573741" y="6122894"/>
            <a:ext cx="2133600" cy="259317"/>
          </a:xfrm>
        </p:spPr>
        <p:txBody>
          <a:bodyPr/>
          <a:lstStyle/>
          <a:p>
            <a:pPr>
              <a:defRPr/>
            </a:pPr>
            <a:endParaRPr lang="en-GB"/>
          </a:p>
        </p:txBody>
      </p:sp>
      <p:sp>
        <p:nvSpPr>
          <p:cNvPr id="5" name="Footer Placeholder 4"/>
          <p:cNvSpPr>
            <a:spLocks noGrp="1"/>
          </p:cNvSpPr>
          <p:nvPr>
            <p:ph type="ftr" sz="quarter" idx="11"/>
          </p:nvPr>
        </p:nvSpPr>
        <p:spPr>
          <a:xfrm>
            <a:off x="5638800" y="6122894"/>
            <a:ext cx="2895600" cy="257810"/>
          </a:xfrm>
        </p:spPr>
        <p:txBody>
          <a:bodyPr/>
          <a:lstStyle/>
          <a:p>
            <a:pPr>
              <a:defRPr/>
            </a:pPr>
            <a:endParaRPr lang="en-GB"/>
          </a:p>
        </p:txBody>
      </p:sp>
      <p:sp>
        <p:nvSpPr>
          <p:cNvPr id="6" name="Slide Number Placeholder 5"/>
          <p:cNvSpPr>
            <a:spLocks noGrp="1"/>
          </p:cNvSpPr>
          <p:nvPr>
            <p:ph type="sldNum" sz="quarter" idx="12"/>
          </p:nvPr>
        </p:nvSpPr>
        <p:spPr>
          <a:xfrm>
            <a:off x="4191000" y="6122894"/>
            <a:ext cx="762000" cy="271463"/>
          </a:xfrm>
        </p:spPr>
        <p:txBody>
          <a:bodyPr/>
          <a:lstStyle/>
          <a:p>
            <a:fld id="{8BEA8858-466E-4035-BFE8-DC3902BA224B}" type="slidenum">
              <a:rPr lang="en-GB" altLang="en-US" smtClean="0"/>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1" name="Rectangle 20"/>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cy-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DF1ECD3E-F224-4C59-8EDF-0BD1DBD3445E}" type="slidenum">
              <a:rPr lang="en-GB" altLang="en-US" smtClean="0"/>
              <a:pPr/>
              <a:t>‹#›</a:t>
            </a:fld>
            <a:endParaRPr lang="en-GB"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grpSp>
        <p:nvGrpSpPr>
          <p:cNvPr id="10" name="Group 9"/>
          <p:cNvGrpSpPr/>
          <p:nvPr/>
        </p:nvGrpSpPr>
        <p:grpSpPr>
          <a:xfrm>
            <a:off x="486873" y="411480"/>
            <a:ext cx="8170254" cy="6035040"/>
            <a:chOff x="486873" y="411480"/>
            <a:chExt cx="8170254" cy="6035040"/>
          </a:xfrm>
        </p:grpSpPr>
        <p:sp>
          <p:nvSpPr>
            <p:cNvPr id="12" name="Rectangle 11"/>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6" name="Group 11"/>
            <p:cNvGrpSpPr/>
            <p:nvPr/>
          </p:nvGrpSpPr>
          <p:grpSpPr>
            <a:xfrm>
              <a:off x="562842" y="475488"/>
              <a:ext cx="7982713" cy="5888736"/>
              <a:chOff x="562842" y="475488"/>
              <a:chExt cx="7982713" cy="5888736"/>
            </a:xfrm>
          </p:grpSpPr>
          <p:sp>
            <p:nvSpPr>
              <p:cNvPr id="8" name="Rectangle 7"/>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Straight Connector 10"/>
              <p:cNvCxnSpPr/>
              <p:nvPr/>
            </p:nvCxnSpPr>
            <p:spPr>
              <a:xfrm>
                <a:off x="562842" y="3427528"/>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ctrTitle"/>
          </p:nvPr>
        </p:nvSpPr>
        <p:spPr>
          <a:xfrm>
            <a:off x="900113" y="3442447"/>
            <a:ext cx="7345362" cy="1532965"/>
          </a:xfrm>
        </p:spPr>
        <p:txBody>
          <a:bodyPr anchor="b" anchorCtr="0">
            <a:normAutofit/>
          </a:bodyPr>
          <a:lstStyle>
            <a:lvl1pPr>
              <a:defRPr sz="5400"/>
            </a:lvl1pPr>
          </a:lstStyle>
          <a:p>
            <a:r>
              <a:rPr lang="cy-GB" smtClean="0"/>
              <a:t>Click to edit Master title style</a:t>
            </a:r>
            <a:endParaRPr/>
          </a:p>
        </p:txBody>
      </p:sp>
      <p:sp>
        <p:nvSpPr>
          <p:cNvPr id="3" name="Subtitle 2"/>
          <p:cNvSpPr>
            <a:spLocks noGrp="1"/>
          </p:cNvSpPr>
          <p:nvPr>
            <p:ph type="subTitle" idx="1"/>
          </p:nvPr>
        </p:nvSpPr>
        <p:spPr>
          <a:xfrm>
            <a:off x="900113" y="5029200"/>
            <a:ext cx="7345362" cy="990600"/>
          </a:xfrm>
        </p:spPr>
        <p:txBody>
          <a:bodyPr>
            <a:normAutofit/>
          </a:bodyPr>
          <a:lstStyle>
            <a:lvl1pPr marL="0" indent="0" algn="ctr">
              <a:spcBef>
                <a:spcPts val="300"/>
              </a:spcBef>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y-GB" smtClean="0"/>
              <a:t>Click to edit Master subtitle style</a:t>
            </a:r>
            <a:endParaRPr dirty="0"/>
          </a:p>
        </p:txBody>
      </p:sp>
      <p:sp>
        <p:nvSpPr>
          <p:cNvPr id="4" name="Date Placeholder 3"/>
          <p:cNvSpPr>
            <a:spLocks noGrp="1"/>
          </p:cNvSpPr>
          <p:nvPr>
            <p:ph type="dt" sz="half" idx="10"/>
          </p:nvPr>
        </p:nvSpPr>
        <p:spPr>
          <a:xfrm>
            <a:off x="569259" y="6122894"/>
            <a:ext cx="2133600" cy="259317"/>
          </a:xfrm>
        </p:spPr>
        <p:txBody>
          <a:bodyPr/>
          <a:lstStyle/>
          <a:p>
            <a:pPr>
              <a:defRPr/>
            </a:pPr>
            <a:endParaRPr lang="en-GB"/>
          </a:p>
        </p:txBody>
      </p:sp>
      <p:sp>
        <p:nvSpPr>
          <p:cNvPr id="5" name="Footer Placeholder 4"/>
          <p:cNvSpPr>
            <a:spLocks noGrp="1"/>
          </p:cNvSpPr>
          <p:nvPr>
            <p:ph type="ftr" sz="quarter" idx="11"/>
          </p:nvPr>
        </p:nvSpPr>
        <p:spPr>
          <a:xfrm>
            <a:off x="5638800" y="6124401"/>
            <a:ext cx="2895600" cy="257810"/>
          </a:xfrm>
        </p:spPr>
        <p:txBody>
          <a:bodyPr/>
          <a:lstStyle/>
          <a:p>
            <a:pPr>
              <a:defRPr/>
            </a:pPr>
            <a:endParaRPr lang="en-GB"/>
          </a:p>
        </p:txBody>
      </p:sp>
      <p:sp>
        <p:nvSpPr>
          <p:cNvPr id="14" name="Picture Placeholder 13"/>
          <p:cNvSpPr>
            <a:spLocks noGrp="1"/>
          </p:cNvSpPr>
          <p:nvPr>
            <p:ph type="pic" sz="quarter" idx="12"/>
          </p:nvPr>
        </p:nvSpPr>
        <p:spPr>
          <a:xfrm>
            <a:off x="636493" y="533400"/>
            <a:ext cx="7836408" cy="2828925"/>
          </a:xfrm>
        </p:spPr>
        <p:txBody>
          <a:bodyPr>
            <a:normAutofit/>
          </a:bodyPr>
          <a:lstStyle>
            <a:lvl1pPr>
              <a:buNone/>
              <a:defRPr sz="2000"/>
            </a:lvl1pPr>
          </a:lstStyle>
          <a:p>
            <a:r>
              <a:rPr lang="cy-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2" name="Rectangle 11"/>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27" name="Rectangle 2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8" name="Straight Connector 27"/>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title"/>
          </p:nvPr>
        </p:nvSpPr>
        <p:spPr>
          <a:xfrm>
            <a:off x="900113" y="1371600"/>
            <a:ext cx="7345362" cy="1676400"/>
          </a:xfrm>
        </p:spPr>
        <p:txBody>
          <a:bodyPr anchor="b" anchorCtr="0">
            <a:noAutofit/>
          </a:bodyPr>
          <a:lstStyle>
            <a:lvl1pPr algn="ctr">
              <a:defRPr sz="5400" b="0" i="0" cap="none" baseline="0">
                <a:solidFill>
                  <a:schemeClr val="tx1">
                    <a:lumMod val="75000"/>
                    <a:lumOff val="25000"/>
                  </a:schemeClr>
                </a:solidFill>
              </a:defRPr>
            </a:lvl1pPr>
          </a:lstStyle>
          <a:p>
            <a:r>
              <a:rPr lang="cy-GB" smtClean="0"/>
              <a:t>Click to edit Master title style</a:t>
            </a:r>
            <a:endParaRPr dirty="0"/>
          </a:p>
        </p:txBody>
      </p:sp>
      <p:sp>
        <p:nvSpPr>
          <p:cNvPr id="3" name="Text Placeholder 2"/>
          <p:cNvSpPr>
            <a:spLocks noGrp="1"/>
          </p:cNvSpPr>
          <p:nvPr>
            <p:ph type="body" idx="1"/>
          </p:nvPr>
        </p:nvSpPr>
        <p:spPr>
          <a:xfrm>
            <a:off x="900113" y="3134566"/>
            <a:ext cx="7345362" cy="1500187"/>
          </a:xfrm>
        </p:spPr>
        <p:txBody>
          <a:bodyPr anchor="t" anchorCtr="0"/>
          <a:lstStyle>
            <a:lvl1pPr marL="0" indent="0" algn="ctr">
              <a:spcBef>
                <a:spcPts val="300"/>
              </a:spcBef>
              <a:buNone/>
              <a:defRPr sz="20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y-GB" smtClean="0"/>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0D4FAD88-75B7-41DF-87DA-4DC362DEE4DF}" type="slidenum">
              <a:rPr lang="en-GB" altLang="en-US" smtClean="0"/>
              <a:pPr/>
              <a:t>‹#›</a:t>
            </a:fld>
            <a:endParaRPr lang="en-GB"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20" name="Group 19"/>
          <p:cNvGrpSpPr/>
          <p:nvPr/>
        </p:nvGrpSpPr>
        <p:grpSpPr>
          <a:xfrm>
            <a:off x="182880" y="173699"/>
            <a:ext cx="8778240" cy="6510602"/>
            <a:chOff x="182880" y="173699"/>
            <a:chExt cx="8778240" cy="6510602"/>
          </a:xfrm>
        </p:grpSpPr>
        <p:sp>
          <p:nvSpPr>
            <p:cNvPr id="21" name="Rectangle 2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2" name="Group 10"/>
            <p:cNvGrpSpPr/>
            <p:nvPr/>
          </p:nvGrpSpPr>
          <p:grpSpPr>
            <a:xfrm>
              <a:off x="256032" y="237744"/>
              <a:ext cx="8622792" cy="6364224"/>
              <a:chOff x="247157" y="247430"/>
              <a:chExt cx="8622792" cy="6364224"/>
            </a:xfrm>
          </p:grpSpPr>
          <p:sp>
            <p:nvSpPr>
              <p:cNvPr id="23" name="Rectangle 2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4" name="Straight Connector 2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5" name="Rectangle 24"/>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cy-GB" smtClean="0"/>
              <a:t>Click to edit Master title style</a:t>
            </a:r>
            <a:endParaRPr/>
          </a:p>
        </p:txBody>
      </p:sp>
      <p:sp>
        <p:nvSpPr>
          <p:cNvPr id="3" name="Content Placeholder 2"/>
          <p:cNvSpPr>
            <a:spLocks noGrp="1"/>
          </p:cNvSpPr>
          <p:nvPr>
            <p:ph sz="half" idx="1"/>
          </p:nvPr>
        </p:nvSpPr>
        <p:spPr>
          <a:xfrm>
            <a:off x="900111"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a:p>
        </p:txBody>
      </p:sp>
      <p:sp>
        <p:nvSpPr>
          <p:cNvPr id="4" name="Content Placeholder 3"/>
          <p:cNvSpPr>
            <a:spLocks noGrp="1"/>
          </p:cNvSpPr>
          <p:nvPr>
            <p:ph sz="half" idx="2"/>
          </p:nvPr>
        </p:nvSpPr>
        <p:spPr>
          <a:xfrm>
            <a:off x="4648199"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9EE4F018-68E4-49A7-B702-DEA90C8E58B7}" type="slidenum">
              <a:rPr lang="en-GB" altLang="en-US" smtClean="0"/>
              <a:pPr/>
              <a:t>‹#›</a:t>
            </a:fld>
            <a:endParaRPr lang="en-GB"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sp>
            <p:nvSpPr>
              <p:cNvPr id="27" name="Rectangle 2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8" name="Group 10"/>
              <p:cNvGrpSpPr/>
              <p:nvPr/>
            </p:nvGrpSpPr>
            <p:grpSpPr>
              <a:xfrm>
                <a:off x="256032" y="237744"/>
                <a:ext cx="8622792" cy="6364224"/>
                <a:chOff x="247157" y="247430"/>
                <a:chExt cx="8622792" cy="6364224"/>
              </a:xfrm>
            </p:grpSpPr>
            <p:sp>
              <p:nvSpPr>
                <p:cNvPr id="29" name="Rectangle 2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1" name="Straight Connector 3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2" name="Rectangle 31"/>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cxnSp>
          <p:nvCxnSpPr>
            <p:cNvPr id="23" name="Straight Connector 22"/>
            <p:cNvCxnSpPr/>
            <p:nvPr/>
          </p:nvCxnSpPr>
          <p:spPr>
            <a:xfrm rot="16200000" flipH="1">
              <a:off x="2217480" y="4026438"/>
              <a:ext cx="4711326" cy="2286"/>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sp>
        <p:nvSpPr>
          <p:cNvPr id="2" name="Title 1"/>
          <p:cNvSpPr>
            <a:spLocks noGrp="1"/>
          </p:cNvSpPr>
          <p:nvPr>
            <p:ph type="title"/>
          </p:nvPr>
        </p:nvSpPr>
        <p:spPr/>
        <p:txBody>
          <a:bodyPr/>
          <a:lstStyle>
            <a:lvl1pPr>
              <a:defRPr/>
            </a:lvl1pPr>
          </a:lstStyle>
          <a:p>
            <a:r>
              <a:rPr lang="cy-GB" smtClean="0"/>
              <a:t>Click to edit Master title style</a:t>
            </a:r>
            <a:endParaRPr/>
          </a:p>
        </p:txBody>
      </p:sp>
      <p:sp>
        <p:nvSpPr>
          <p:cNvPr id="3" name="Text Placeholder 2"/>
          <p:cNvSpPr>
            <a:spLocks noGrp="1"/>
          </p:cNvSpPr>
          <p:nvPr>
            <p:ph type="body" idx="1"/>
          </p:nvPr>
        </p:nvSpPr>
        <p:spPr>
          <a:xfrm>
            <a:off x="632301"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4" name="Content Placeholder 3"/>
          <p:cNvSpPr>
            <a:spLocks noGrp="1"/>
          </p:cNvSpPr>
          <p:nvPr>
            <p:ph sz="half" idx="2"/>
          </p:nvPr>
        </p:nvSpPr>
        <p:spPr>
          <a:xfrm>
            <a:off x="632301"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5" name="Text Placeholder 4"/>
          <p:cNvSpPr>
            <a:spLocks noGrp="1"/>
          </p:cNvSpPr>
          <p:nvPr>
            <p:ph type="body" sz="quarter" idx="3"/>
          </p:nvPr>
        </p:nvSpPr>
        <p:spPr>
          <a:xfrm>
            <a:off x="4945539"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smtClean="0"/>
              <a:t>Click to edit Master text styles</a:t>
            </a:r>
          </a:p>
        </p:txBody>
      </p:sp>
      <p:sp>
        <p:nvSpPr>
          <p:cNvPr id="6" name="Content Placeholder 5"/>
          <p:cNvSpPr>
            <a:spLocks noGrp="1"/>
          </p:cNvSpPr>
          <p:nvPr>
            <p:ph sz="quarter" idx="4"/>
          </p:nvPr>
        </p:nvSpPr>
        <p:spPr>
          <a:xfrm>
            <a:off x="4945539"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fld id="{79B58CD7-2227-4B36-ABD8-24BB5B2DB1D7}" type="slidenum">
              <a:rPr lang="en-GB" altLang="en-US" smtClean="0"/>
              <a:pPr/>
              <a:t>‹#›</a:t>
            </a:fld>
            <a:endParaRPr lang="en-GB"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2" name="Group 11"/>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4" name="Group 10"/>
            <p:cNvGrpSpPr/>
            <p:nvPr/>
          </p:nvGrpSpPr>
          <p:grpSpPr>
            <a:xfrm>
              <a:off x="256032" y="237744"/>
              <a:ext cx="8622792" cy="6364224"/>
              <a:chOff x="247157" y="247430"/>
              <a:chExt cx="8622792" cy="6364224"/>
            </a:xfrm>
          </p:grpSpPr>
          <p:sp>
            <p:nvSpPr>
              <p:cNvPr id="15" name="Rectangle 14"/>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cy-GB" smtClean="0"/>
              <a:t>Click to edit Master title style</a:t>
            </a:r>
            <a:endParaRP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fld id="{437F3A28-CCE9-4F10-98EF-4F02A3458F3A}" type="slidenum">
              <a:rPr lang="en-GB" altLang="en-US" smtClean="0"/>
              <a:pPr/>
              <a:t>‹#›</a:t>
            </a:fld>
            <a:endParaRPr lang="en-GB"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sp>
          <p:nvSpPr>
            <p:cNvPr id="11" name="Rectangle 1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 name="Group 10"/>
            <p:cNvGrpSpPr/>
            <p:nvPr/>
          </p:nvGrpSpPr>
          <p:grpSpPr>
            <a:xfrm>
              <a:off x="256032" y="237744"/>
              <a:ext cx="8622792" cy="6364224"/>
              <a:chOff x="247157" y="247430"/>
              <a:chExt cx="8622792" cy="6364224"/>
            </a:xfrm>
          </p:grpSpPr>
          <p:sp>
            <p:nvSpPr>
              <p:cNvPr id="13" name="Rectangle 1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fld id="{A534B212-102F-4F7B-A611-31E78534793A}" type="slidenum">
              <a:rPr lang="en-GB" altLang="en-US" smtClean="0"/>
              <a:pPr/>
              <a:t>‹#›</a:t>
            </a:fld>
            <a:endParaRPr lang="en-GB"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7" name="Rectangle 1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33" name="Rectangle 32"/>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169892"/>
            <a:ext cx="3008313" cy="914400"/>
          </a:xfrm>
        </p:spPr>
        <p:txBody>
          <a:bodyPr anchor="b">
            <a:normAutofit/>
          </a:bodyPr>
          <a:lstStyle>
            <a:lvl1pPr algn="l">
              <a:defRPr sz="2800" b="0"/>
            </a:lvl1pPr>
          </a:lstStyle>
          <a:p>
            <a:r>
              <a:rPr lang="cy-GB" smtClean="0"/>
              <a:t>Click to edit Master title style</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Text Placeholder 3"/>
          <p:cNvSpPr>
            <a:spLocks noGrp="1"/>
          </p:cNvSpPr>
          <p:nvPr>
            <p:ph type="body" sz="half" idx="2"/>
          </p:nvPr>
        </p:nvSpPr>
        <p:spPr>
          <a:xfrm>
            <a:off x="530225" y="2147888"/>
            <a:ext cx="3008313" cy="3262313"/>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bg1">
                  <a:lumMod val="75000"/>
                  <a:lumOff val="25000"/>
                </a:schemeClr>
              </a:buClr>
              <a:buFont typeface="Arial" pitchFamily="34" charset="0"/>
              <a:buNone/>
            </a:pPr>
            <a:r>
              <a:rPr lang="cy-GB"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08035F88-FD6B-4E0D-9AC3-C15C581B0F8A}" type="slidenum">
              <a:rPr lang="en-GB" altLang="en-US" smtClean="0"/>
              <a:pPr/>
              <a:t>‹#›</a:t>
            </a:fld>
            <a:endParaRPr lang="en-GB"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Picture, and Caption">
    <p:spTree>
      <p:nvGrpSpPr>
        <p:cNvPr id="1" name=""/>
        <p:cNvGrpSpPr/>
        <p:nvPr/>
      </p:nvGrpSpPr>
      <p:grpSpPr>
        <a:xfrm>
          <a:off x="0" y="0"/>
          <a:ext cx="0" cy="0"/>
          <a:chOff x="0" y="0"/>
          <a:chExt cx="0" cy="0"/>
        </a:xfrm>
      </p:grpSpPr>
      <p:grpSp>
        <p:nvGrpSpPr>
          <p:cNvPr id="8" name="Group 7"/>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grpSp>
            <p:nvGrpSpPr>
              <p:cNvPr id="27" name="Group 26"/>
              <p:cNvGrpSpPr/>
              <p:nvPr/>
            </p:nvGrpSpPr>
            <p:grpSpPr>
              <a:xfrm>
                <a:off x="182880" y="173699"/>
                <a:ext cx="8778240" cy="6510602"/>
                <a:chOff x="182880" y="173699"/>
                <a:chExt cx="8778240" cy="6510602"/>
              </a:xfrm>
            </p:grpSpPr>
            <p:sp>
              <p:nvSpPr>
                <p:cNvPr id="29" name="Rectangle 2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0" name="Group 10"/>
                <p:cNvGrpSpPr/>
                <p:nvPr/>
              </p:nvGrpSpPr>
              <p:grpSpPr>
                <a:xfrm>
                  <a:off x="256032" y="237744"/>
                  <a:ext cx="8622792" cy="6364224"/>
                  <a:chOff x="247157" y="247430"/>
                  <a:chExt cx="8622792" cy="6364224"/>
                </a:xfrm>
              </p:grpSpPr>
              <p:sp>
                <p:nvSpPr>
                  <p:cNvPr id="31" name="Rectangle 30"/>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2" name="Straight Connector 31"/>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8" name="Rectangle 27"/>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5" name="Rectangle 24"/>
            <p:cNvSpPr/>
            <p:nvPr/>
          </p:nvSpPr>
          <p:spPr>
            <a:xfrm rot="10800000">
              <a:off x="258763" y="1594462"/>
              <a:ext cx="357530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694329"/>
            <a:ext cx="3008313" cy="914400"/>
          </a:xfrm>
        </p:spPr>
        <p:txBody>
          <a:bodyPr anchor="b">
            <a:normAutofit/>
          </a:bodyPr>
          <a:lstStyle>
            <a:lvl1pPr algn="l">
              <a:defRPr sz="2800" b="0"/>
            </a:lvl1pPr>
          </a:lstStyle>
          <a:p>
            <a:r>
              <a:rPr lang="cy-GB" smtClean="0"/>
              <a:t>Click to edit Master title style</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Text Placeholder 3"/>
          <p:cNvSpPr>
            <a:spLocks noGrp="1"/>
          </p:cNvSpPr>
          <p:nvPr>
            <p:ph type="body" sz="half" idx="2"/>
          </p:nvPr>
        </p:nvSpPr>
        <p:spPr>
          <a:xfrm>
            <a:off x="530225" y="2672323"/>
            <a:ext cx="3008313" cy="3403040"/>
          </a:xfrm>
        </p:spPr>
        <p:txBody>
          <a:bodyPr>
            <a:normAutofit/>
          </a:bodyPr>
          <a:lstStyle>
            <a:lvl1pPr marL="0" indent="0">
              <a:lnSpc>
                <a:spcPct val="120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y-GB"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D9D49650-677E-4388-BBE9-BAEC68802085}" type="slidenum">
              <a:rPr lang="en-GB" altLang="en-US" smtClean="0"/>
              <a:pPr/>
              <a:t>‹#›</a:t>
            </a:fld>
            <a:endParaRPr lang="en-GB" altLang="en-US"/>
          </a:p>
        </p:txBody>
      </p:sp>
      <p:sp>
        <p:nvSpPr>
          <p:cNvPr id="17" name="Picture Placeholder 16"/>
          <p:cNvSpPr>
            <a:spLocks noGrp="1"/>
          </p:cNvSpPr>
          <p:nvPr>
            <p:ph type="pic" sz="quarter" idx="13"/>
          </p:nvPr>
        </p:nvSpPr>
        <p:spPr>
          <a:xfrm>
            <a:off x="352892" y="310123"/>
            <a:ext cx="3398837" cy="1204912"/>
          </a:xfrm>
        </p:spPr>
        <p:txBody>
          <a:bodyPr>
            <a:normAutofit/>
          </a:bodyPr>
          <a:lstStyle>
            <a:lvl1pPr>
              <a:buNone/>
              <a:defRPr sz="1800"/>
            </a:lvl1pPr>
          </a:lstStyle>
          <a:p>
            <a:r>
              <a:rPr lang="cy-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5" name="Group 14"/>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8" name="Rectangle 17"/>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9" name="Group 10"/>
              <p:cNvGrpSpPr/>
              <p:nvPr/>
            </p:nvGrpSpPr>
            <p:grpSpPr>
              <a:xfrm>
                <a:off x="256032" y="237744"/>
                <a:ext cx="8622792" cy="6364224"/>
                <a:chOff x="247157" y="247430"/>
                <a:chExt cx="8622792" cy="6364224"/>
              </a:xfrm>
            </p:grpSpPr>
            <p:sp>
              <p:nvSpPr>
                <p:cNvPr id="20" name="Rectangle 19"/>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1" name="Straight Connector 2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7" name="Rectangle 16"/>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1691640"/>
            <a:ext cx="3008376" cy="914400"/>
          </a:xfrm>
        </p:spPr>
        <p:txBody>
          <a:bodyPr anchor="b">
            <a:noAutofit/>
          </a:bodyPr>
          <a:lstStyle>
            <a:lvl1pPr algn="l">
              <a:defRPr sz="2800" b="0"/>
            </a:lvl1pPr>
          </a:lstStyle>
          <a:p>
            <a:r>
              <a:rPr lang="cy-GB" smtClean="0"/>
              <a:t>Click to edit Master title style</a:t>
            </a:r>
            <a:endParaRPr/>
          </a:p>
        </p:txBody>
      </p:sp>
      <p:sp>
        <p:nvSpPr>
          <p:cNvPr id="3" name="Picture Placeholder 2"/>
          <p:cNvSpPr>
            <a:spLocks noGrp="1"/>
          </p:cNvSpPr>
          <p:nvPr>
            <p:ph type="pic" idx="1"/>
          </p:nvPr>
        </p:nvSpPr>
        <p:spPr>
          <a:xfrm>
            <a:off x="4338559" y="612775"/>
            <a:ext cx="4114800" cy="546811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smtClean="0"/>
              <a:t>Drag picture to placeholder or click icon to add</a:t>
            </a:r>
            <a:endParaRPr/>
          </a:p>
        </p:txBody>
      </p:sp>
      <p:sp>
        <p:nvSpPr>
          <p:cNvPr id="4" name="Text Placeholder 3"/>
          <p:cNvSpPr>
            <a:spLocks noGrp="1"/>
          </p:cNvSpPr>
          <p:nvPr>
            <p:ph type="body" sz="half" idx="2"/>
          </p:nvPr>
        </p:nvSpPr>
        <p:spPr>
          <a:xfrm>
            <a:off x="530352" y="2670048"/>
            <a:ext cx="3008376" cy="3401568"/>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cy-GB"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5BF875BB-0A2C-4555-AA82-DD93A9071477}" type="slidenum">
              <a:rPr lang="en-GB" altLang="en-US" smtClean="0"/>
              <a:pPr/>
              <a:t>‹#›</a:t>
            </a:fld>
            <a:endParaRPr lang="en-GB"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17" name="Group 16"/>
            <p:cNvGrpSpPr/>
            <p:nvPr/>
          </p:nvGrpSpPr>
          <p:grpSpPr>
            <a:xfrm>
              <a:off x="182880" y="173699"/>
              <a:ext cx="8778240" cy="6510602"/>
              <a:chOff x="182880" y="173699"/>
              <a:chExt cx="8778240" cy="6510602"/>
            </a:xfrm>
          </p:grpSpPr>
          <p:sp>
            <p:nvSpPr>
              <p:cNvPr id="19" name="Rectangle 1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1" name="Group 10"/>
              <p:cNvGrpSpPr/>
              <p:nvPr/>
            </p:nvGrpSpPr>
            <p:grpSpPr>
              <a:xfrm>
                <a:off x="256032" y="237744"/>
                <a:ext cx="8622792" cy="6364224"/>
                <a:chOff x="247157" y="247430"/>
                <a:chExt cx="8622792" cy="6364224"/>
              </a:xfrm>
            </p:grpSpPr>
            <p:sp>
              <p:nvSpPr>
                <p:cNvPr id="22" name="Rectangle 21"/>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3" name="Straight Connector 22"/>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0" name="Rectangle 19"/>
            <p:cNvSpPr/>
            <p:nvPr/>
          </p:nvSpPr>
          <p:spPr>
            <a:xfrm>
              <a:off x="256032" y="42031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1" y="4287819"/>
            <a:ext cx="8021977" cy="916193"/>
          </a:xfrm>
        </p:spPr>
        <p:txBody>
          <a:bodyPr anchor="b">
            <a:noAutofit/>
          </a:bodyPr>
          <a:lstStyle>
            <a:lvl1pPr algn="l">
              <a:defRPr sz="3600" b="0"/>
            </a:lvl1pPr>
          </a:lstStyle>
          <a:p>
            <a:r>
              <a:rPr lang="cy-GB" smtClean="0"/>
              <a:t>Click to edit Master title style</a:t>
            </a:r>
            <a:endParaRPr dirty="0"/>
          </a:p>
        </p:txBody>
      </p:sp>
      <p:sp>
        <p:nvSpPr>
          <p:cNvPr id="3" name="Picture Placeholder 2"/>
          <p:cNvSpPr>
            <a:spLocks noGrp="1"/>
          </p:cNvSpPr>
          <p:nvPr>
            <p:ph type="pic" idx="1"/>
          </p:nvPr>
        </p:nvSpPr>
        <p:spPr>
          <a:xfrm>
            <a:off x="356347" y="331694"/>
            <a:ext cx="8421624" cy="3783106"/>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y-GB" smtClean="0"/>
              <a:t>Drag picture to placeholder or click icon to add</a:t>
            </a:r>
            <a:endParaRPr/>
          </a:p>
        </p:txBody>
      </p:sp>
      <p:sp>
        <p:nvSpPr>
          <p:cNvPr id="4" name="Text Placeholder 3"/>
          <p:cNvSpPr>
            <a:spLocks noGrp="1"/>
          </p:cNvSpPr>
          <p:nvPr>
            <p:ph type="body" sz="half" idx="2"/>
          </p:nvPr>
        </p:nvSpPr>
        <p:spPr>
          <a:xfrm>
            <a:off x="530351" y="5271247"/>
            <a:ext cx="8021977" cy="1013011"/>
          </a:xfrm>
        </p:spPr>
        <p:txBody>
          <a:bodyPr vert="horz" lIns="91440" tIns="45720" rIns="91440" bIns="45720" rtlCol="0">
            <a:normAutofit/>
          </a:bodyPr>
          <a:lstStyle>
            <a:lvl1pPr marL="0" indent="0">
              <a:spcBef>
                <a:spcPts val="0"/>
              </a:spcBef>
              <a:buNone/>
              <a:defRPr sz="18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cy-GB" smtClean="0"/>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fld id="{D9D49650-677E-4388-BBE9-BAEC68802085}" type="slidenum">
              <a:rPr lang="en-GB" altLang="en-US" smtClean="0"/>
              <a:pPr/>
              <a:t>‹#›</a:t>
            </a:fld>
            <a:endParaRPr lang="en-GB"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13" name="Group 12"/>
          <p:cNvGrpSpPr/>
          <p:nvPr/>
        </p:nvGrpSpPr>
        <p:grpSpPr>
          <a:xfrm>
            <a:off x="182880" y="173699"/>
            <a:ext cx="8778240" cy="6510602"/>
            <a:chOff x="182880" y="173699"/>
            <a:chExt cx="8778240" cy="6510602"/>
          </a:xfrm>
        </p:grpSpPr>
        <p:sp>
          <p:nvSpPr>
            <p:cNvPr id="14" name="Rectangle 13"/>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5" name="Group 10"/>
            <p:cNvGrpSpPr/>
            <p:nvPr/>
          </p:nvGrpSpPr>
          <p:grpSpPr>
            <a:xfrm>
              <a:off x="256032" y="237744"/>
              <a:ext cx="8622792" cy="6364224"/>
              <a:chOff x="247157" y="247430"/>
              <a:chExt cx="8622792" cy="6364224"/>
            </a:xfrm>
          </p:grpSpPr>
          <p:sp>
            <p:nvSpPr>
              <p:cNvPr id="16" name="Rectangle 15"/>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7" name="Straight Connector 16"/>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8" name="Rectangle 17"/>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cy-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4C8279B8-D3C9-4427-A221-5C0BB71C508F}" type="slidenum">
              <a:rPr lang="en-GB" altLang="en-US" smtClean="0"/>
              <a:pPr/>
              <a:t>‹#›</a:t>
            </a:fld>
            <a:endParaRPr lang="en-GB"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grpSp>
          <p:nvGrpSpPr>
            <p:cNvPr id="14" name="Group 13"/>
            <p:cNvGrpSpPr/>
            <p:nvPr/>
          </p:nvGrpSpPr>
          <p:grpSpPr>
            <a:xfrm>
              <a:off x="182880" y="173699"/>
              <a:ext cx="8778240" cy="6510602"/>
              <a:chOff x="182880" y="173699"/>
              <a:chExt cx="8778240" cy="6510602"/>
            </a:xfrm>
          </p:grpSpPr>
          <p:sp>
            <p:nvSpPr>
              <p:cNvPr id="15" name="Rectangle 14"/>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6" name="Group 10"/>
              <p:cNvGrpSpPr/>
              <p:nvPr/>
            </p:nvGrpSpPr>
            <p:grpSpPr>
              <a:xfrm>
                <a:off x="256032" y="237744"/>
                <a:ext cx="8622792" cy="6364224"/>
                <a:chOff x="247157" y="247430"/>
                <a:chExt cx="8622792" cy="6364224"/>
              </a:xfrm>
            </p:grpSpPr>
            <p:sp>
              <p:nvSpPr>
                <p:cNvPr id="17" name="Rectangle 1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9" name="Straight Connector 18"/>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8" name="Rectangle 17"/>
            <p:cNvSpPr/>
            <p:nvPr/>
          </p:nvSpPr>
          <p:spPr>
            <a:xfrm rot="5400000">
              <a:off x="4242277"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Vertical Title 1"/>
          <p:cNvSpPr>
            <a:spLocks noGrp="1"/>
          </p:cNvSpPr>
          <p:nvPr>
            <p:ph type="title" orient="vert"/>
          </p:nvPr>
        </p:nvSpPr>
        <p:spPr>
          <a:xfrm>
            <a:off x="7391399" y="609600"/>
            <a:ext cx="1416423" cy="5516563"/>
          </a:xfrm>
        </p:spPr>
        <p:txBody>
          <a:bodyPr vert="eaVert">
            <a:normAutofit/>
          </a:bodyPr>
          <a:lstStyle>
            <a:lvl1pPr>
              <a:defRPr sz="3600"/>
            </a:lvl1pPr>
          </a:lstStyle>
          <a:p>
            <a:r>
              <a:rPr lang="cy-GB" smtClean="0"/>
              <a:t>Click to edit Master title style</a:t>
            </a:r>
            <a:endParaRPr/>
          </a:p>
        </p:txBody>
      </p:sp>
      <p:sp>
        <p:nvSpPr>
          <p:cNvPr id="3" name="Vertical Text Placeholder 2"/>
          <p:cNvSpPr>
            <a:spLocks noGrp="1"/>
          </p:cNvSpPr>
          <p:nvPr>
            <p:ph type="body" orient="vert" idx="1"/>
          </p:nvPr>
        </p:nvSpPr>
        <p:spPr>
          <a:xfrm>
            <a:off x="578222" y="609600"/>
            <a:ext cx="6279777" cy="5516563"/>
          </a:xfrm>
        </p:spPr>
        <p:txBody>
          <a:bodyPr vert="eaVert"/>
          <a:lstStyle>
            <a:lvl5pPr>
              <a:defRPr/>
            </a:lvl5p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BDBE1924-3050-4E15-9386-CF3E592B4603}" type="slidenum">
              <a:rPr lang="en-GB" altLang="en-US" smtClean="0"/>
              <a:pPr/>
              <a:t>‹#›</a:t>
            </a:fld>
            <a:endParaRPr lang="en-GB"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lipArt Placeholder 3"/>
          <p:cNvSpPr>
            <a:spLocks noGrp="1"/>
          </p:cNvSpPr>
          <p:nvPr>
            <p:ph type="clipArt" sz="half" idx="2"/>
          </p:nvPr>
        </p:nvSpPr>
        <p:spPr>
          <a:xfrm>
            <a:off x="4648200" y="1981200"/>
            <a:ext cx="3810000" cy="4114800"/>
          </a:xfrm>
        </p:spPr>
        <p:txBody>
          <a:bodyPr/>
          <a:lstStyle/>
          <a:p>
            <a:pPr lvl="0"/>
            <a:endParaRPr lang="en-GB" noProof="0"/>
          </a:p>
        </p:txBody>
      </p:sp>
      <p:sp>
        <p:nvSpPr>
          <p:cNvPr id="5" name="Date Placeholder 4"/>
          <p:cNvSpPr>
            <a:spLocks noGrp="1"/>
          </p:cNvSpPr>
          <p:nvPr>
            <p:ph type="dt" sz="half" idx="10"/>
          </p:nvPr>
        </p:nvSpPr>
        <p:spPr/>
        <p:txBody>
          <a:bodyPr/>
          <a:lstStyle>
            <a:lvl1pPr>
              <a:defRPr/>
            </a:lvl1pPr>
          </a:lstStyle>
          <a:p>
            <a:pPr>
              <a:defRPr/>
            </a:pPr>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6D1CD3AE-4867-4A5F-A9DA-7B989D50B8CB}" type="slidenum">
              <a:rPr lang="en-GB" altLang="en-US"/>
              <a:pPr/>
              <a:t>‹#›</a:t>
            </a:fld>
            <a:endParaRPr lang="en-GB" altLang="en-US"/>
          </a:p>
        </p:txBody>
      </p:sp>
    </p:spTree>
    <p:extLst>
      <p:ext uri="{BB962C8B-B14F-4D97-AF65-F5344CB8AC3E}">
        <p14:creationId xmlns:p14="http://schemas.microsoft.com/office/powerpoint/2010/main" val="2971981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685800" y="1981200"/>
            <a:ext cx="3810000" cy="4114800"/>
          </a:xfrm>
        </p:spPr>
        <p:txBody>
          <a:bodyPr/>
          <a:lstStyle/>
          <a:p>
            <a:pPr lvl="0"/>
            <a:endParaRPr lang="en-US"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22E0DAA5-1DA0-4C32-B4E5-475AB2192A1C}" type="slidenum">
              <a:rPr lang="en-GB" altLang="en-US"/>
              <a:pPr/>
              <a:t>‹#›</a:t>
            </a:fld>
            <a:endParaRPr lang="en-GB" altLang="en-US"/>
          </a:p>
        </p:txBody>
      </p:sp>
    </p:spTree>
    <p:extLst>
      <p:ext uri="{BB962C8B-B14F-4D97-AF65-F5344CB8AC3E}">
        <p14:creationId xmlns:p14="http://schemas.microsoft.com/office/powerpoint/2010/main" val="358468439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0113" y="244158"/>
            <a:ext cx="7345362" cy="1339850"/>
          </a:xfrm>
          <a:prstGeom prst="rect">
            <a:avLst/>
          </a:prstGeom>
        </p:spPr>
        <p:txBody>
          <a:bodyPr vert="horz" lIns="91440" tIns="45720" rIns="91440" bIns="45720" rtlCol="0" anchor="ctr">
            <a:normAutofit/>
          </a:bodyPr>
          <a:lstStyle/>
          <a:p>
            <a:r>
              <a:rPr lang="cy-GB" smtClean="0"/>
              <a:t>Click to edit Master title style</a:t>
            </a:r>
            <a:endParaRPr dirty="0"/>
          </a:p>
        </p:txBody>
      </p:sp>
      <p:sp>
        <p:nvSpPr>
          <p:cNvPr id="3" name="Text Placeholder 2"/>
          <p:cNvSpPr>
            <a:spLocks noGrp="1"/>
          </p:cNvSpPr>
          <p:nvPr>
            <p:ph type="body" idx="1"/>
          </p:nvPr>
        </p:nvSpPr>
        <p:spPr>
          <a:xfrm>
            <a:off x="900112" y="2133601"/>
            <a:ext cx="7345363" cy="3931920"/>
          </a:xfrm>
          <a:prstGeom prst="rect">
            <a:avLst/>
          </a:prstGeom>
        </p:spPr>
        <p:txBody>
          <a:bodyPr vert="horz" lIns="91440" tIns="45720" rIns="91440" bIns="45720" rtlCol="0">
            <a:normAutofit/>
          </a:bodyPr>
          <a:lstStyle/>
          <a:p>
            <a:pPr lvl="0"/>
            <a:r>
              <a:rPr lang="cy-GB" smtClean="0"/>
              <a:t>Click to edit Master text styles</a:t>
            </a:r>
          </a:p>
          <a:p>
            <a:pPr lvl="1"/>
            <a:r>
              <a:rPr lang="cy-GB" smtClean="0"/>
              <a:t>Second level</a:t>
            </a:r>
          </a:p>
          <a:p>
            <a:pPr lvl="2"/>
            <a:r>
              <a:rPr lang="cy-GB" smtClean="0"/>
              <a:t>Third level</a:t>
            </a:r>
          </a:p>
          <a:p>
            <a:pPr lvl="3"/>
            <a:r>
              <a:rPr lang="cy-GB" smtClean="0"/>
              <a:t>Fourth level</a:t>
            </a:r>
          </a:p>
          <a:p>
            <a:pPr lvl="4"/>
            <a:r>
              <a:rPr lang="cy-GB" smtClean="0"/>
              <a:t>Fifth level</a:t>
            </a:r>
            <a:endParaRPr dirty="0"/>
          </a:p>
        </p:txBody>
      </p:sp>
      <p:sp>
        <p:nvSpPr>
          <p:cNvPr id="4" name="Date Placeholder 3"/>
          <p:cNvSpPr>
            <a:spLocks noGrp="1"/>
          </p:cNvSpPr>
          <p:nvPr>
            <p:ph type="dt" sz="half" idx="2"/>
          </p:nvPr>
        </p:nvSpPr>
        <p:spPr>
          <a:xfrm>
            <a:off x="243840" y="6371591"/>
            <a:ext cx="2133600" cy="259317"/>
          </a:xfrm>
          <a:prstGeom prst="rect">
            <a:avLst/>
          </a:prstGeom>
        </p:spPr>
        <p:txBody>
          <a:bodyPr vert="horz" lIns="91440" tIns="45720" rIns="91440" bIns="45720" rtlCol="0" anchor="ctr"/>
          <a:lstStyle>
            <a:lvl1pPr algn="l">
              <a:defRPr sz="1200">
                <a:solidFill>
                  <a:schemeClr val="bg2">
                    <a:lumMod val="60000"/>
                    <a:lumOff val="40000"/>
                  </a:schemeClr>
                </a:solidFill>
                <a:latin typeface="Brush Script MT" pitchFamily="66" charset="0"/>
              </a:defRPr>
            </a:lvl1pPr>
          </a:lstStyle>
          <a:p>
            <a:pPr>
              <a:defRPr/>
            </a:pPr>
            <a:endParaRPr lang="en-GB"/>
          </a:p>
        </p:txBody>
      </p:sp>
      <p:sp>
        <p:nvSpPr>
          <p:cNvPr id="5" name="Footer Placeholder 4"/>
          <p:cNvSpPr>
            <a:spLocks noGrp="1"/>
          </p:cNvSpPr>
          <p:nvPr>
            <p:ph type="ftr" sz="quarter" idx="3"/>
          </p:nvPr>
        </p:nvSpPr>
        <p:spPr>
          <a:xfrm>
            <a:off x="5958840" y="6371591"/>
            <a:ext cx="2895600" cy="257810"/>
          </a:xfrm>
          <a:prstGeom prst="rect">
            <a:avLst/>
          </a:prstGeom>
        </p:spPr>
        <p:txBody>
          <a:bodyPr vert="horz" lIns="91440" tIns="45720" rIns="91440" bIns="45720" rtlCol="0" anchor="ctr"/>
          <a:lstStyle>
            <a:lvl1pPr marL="0" algn="r" defTabSz="914400" rtl="0" eaLnBrk="1" latinLnBrk="0" hangingPunct="1">
              <a:defRPr sz="1200" kern="1200">
                <a:solidFill>
                  <a:schemeClr val="bg2">
                    <a:lumMod val="60000"/>
                    <a:lumOff val="40000"/>
                  </a:schemeClr>
                </a:solidFill>
                <a:latin typeface="Brush Script MT" pitchFamily="66" charset="0"/>
                <a:ea typeface="+mn-ea"/>
                <a:cs typeface="+mn-cs"/>
              </a:defRPr>
            </a:lvl1pPr>
          </a:lstStyle>
          <a:p>
            <a:pPr>
              <a:defRPr/>
            </a:pPr>
            <a:endParaRPr lang="en-GB"/>
          </a:p>
        </p:txBody>
      </p:sp>
      <p:sp>
        <p:nvSpPr>
          <p:cNvPr id="6" name="Slide Number Placeholder 5"/>
          <p:cNvSpPr>
            <a:spLocks noGrp="1"/>
          </p:cNvSpPr>
          <p:nvPr>
            <p:ph type="sldNum" sz="quarter" idx="4"/>
          </p:nvPr>
        </p:nvSpPr>
        <p:spPr>
          <a:xfrm>
            <a:off x="4191000" y="6356350"/>
            <a:ext cx="762000" cy="271463"/>
          </a:xfrm>
          <a:prstGeom prst="rect">
            <a:avLst/>
          </a:prstGeom>
        </p:spPr>
        <p:txBody>
          <a:bodyPr vert="horz" lIns="91440" tIns="45720" rIns="91440" bIns="45720" rtlCol="0" anchor="ctr"/>
          <a:lstStyle>
            <a:lvl1pPr marL="0" algn="ctr" defTabSz="914400" rtl="0" eaLnBrk="1" latinLnBrk="0" hangingPunct="1">
              <a:defRPr sz="1200" kern="1200">
                <a:solidFill>
                  <a:schemeClr val="bg2">
                    <a:lumMod val="60000"/>
                    <a:lumOff val="40000"/>
                  </a:schemeClr>
                </a:solidFill>
                <a:latin typeface="+mn-lt"/>
                <a:ea typeface="+mn-ea"/>
                <a:cs typeface="+mn-cs"/>
              </a:defRPr>
            </a:lvl1pPr>
          </a:lstStyle>
          <a:p>
            <a:fld id="{D9D49650-677E-4388-BBE9-BAEC68802085}" type="slidenum">
              <a:rPr lang="en-GB" altLang="en-US" smtClean="0"/>
              <a:pPr/>
              <a:t>‹#›</a:t>
            </a:fld>
            <a:endParaRPr lang="en-GB" alt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Lst>
  <p:txStyles>
    <p:titleStyle>
      <a:lvl1pPr algn="ctr" defTabSz="914400" rtl="0" eaLnBrk="1" latinLnBrk="0" hangingPunct="1">
        <a:spcBef>
          <a:spcPct val="0"/>
        </a:spcBef>
        <a:buNone/>
        <a:defRPr sz="4800" kern="1200">
          <a:solidFill>
            <a:schemeClr val="tx1">
              <a:lumMod val="75000"/>
              <a:lumOff val="25000"/>
            </a:schemeClr>
          </a:solidFill>
          <a:latin typeface="+mj-lt"/>
          <a:ea typeface="+mj-ea"/>
          <a:cs typeface="+mj-cs"/>
        </a:defRPr>
      </a:lvl1pPr>
    </p:titleStyle>
    <p:bodyStyle>
      <a:lvl1pPr marL="342900" indent="-342900" algn="l" defTabSz="914400" rtl="0" eaLnBrk="1" latinLnBrk="0" hangingPunct="1">
        <a:spcBef>
          <a:spcPts val="2000"/>
        </a:spcBef>
        <a:buClr>
          <a:schemeClr val="tx1">
            <a:lumMod val="75000"/>
            <a:lumOff val="25000"/>
          </a:schemeClr>
        </a:buClr>
        <a:buFont typeface="Arial" pitchFamily="34" charset="0"/>
        <a:buChar char="•"/>
        <a:defRPr sz="2400" kern="1200">
          <a:solidFill>
            <a:schemeClr val="tx1">
              <a:lumMod val="75000"/>
              <a:lumOff val="25000"/>
            </a:schemeClr>
          </a:solidFill>
          <a:latin typeface="+mn-lt"/>
          <a:ea typeface="+mn-ea"/>
          <a:cs typeface="+mn-cs"/>
        </a:defRPr>
      </a:lvl1pPr>
      <a:lvl2pPr marL="579438" indent="-228600" algn="l" defTabSz="914400" rtl="0" eaLnBrk="1" latinLnBrk="0" hangingPunct="1">
        <a:spcBef>
          <a:spcPts val="600"/>
        </a:spcBef>
        <a:buClr>
          <a:schemeClr val="bg2">
            <a:lumMod val="60000"/>
            <a:lumOff val="40000"/>
          </a:schemeClr>
        </a:buClr>
        <a:buFont typeface="Arial" pitchFamily="34" charset="0"/>
        <a:buChar char="•"/>
        <a:defRPr sz="2200" kern="1200">
          <a:solidFill>
            <a:schemeClr val="tx1">
              <a:lumMod val="75000"/>
              <a:lumOff val="25000"/>
            </a:schemeClr>
          </a:solidFill>
          <a:latin typeface="+mn-lt"/>
          <a:ea typeface="+mn-ea"/>
          <a:cs typeface="+mn-cs"/>
        </a:defRPr>
      </a:lvl2pPr>
      <a:lvl3pPr marL="808038" indent="-228600" algn="l" defTabSz="914400" rtl="0" eaLnBrk="1" latinLnBrk="0" hangingPunct="1">
        <a:spcBef>
          <a:spcPts val="600"/>
        </a:spcBef>
        <a:buClr>
          <a:schemeClr val="tx1">
            <a:lumMod val="75000"/>
            <a:lumOff val="25000"/>
          </a:schemeClr>
        </a:buClr>
        <a:buFont typeface="Arial" pitchFamily="34" charset="0"/>
        <a:buChar char="•"/>
        <a:defRPr sz="2000" kern="1200">
          <a:solidFill>
            <a:schemeClr val="tx1">
              <a:lumMod val="75000"/>
              <a:lumOff val="25000"/>
            </a:schemeClr>
          </a:solidFill>
          <a:latin typeface="+mn-lt"/>
          <a:ea typeface="+mn-ea"/>
          <a:cs typeface="+mn-cs"/>
        </a:defRPr>
      </a:lvl3pPr>
      <a:lvl4pPr marL="1036638" indent="-228600" algn="l" defTabSz="914400" rtl="0" eaLnBrk="1" latinLnBrk="0" hangingPunct="1">
        <a:spcBef>
          <a:spcPts val="600"/>
        </a:spcBef>
        <a:buClr>
          <a:schemeClr val="bg2">
            <a:lumMod val="60000"/>
            <a:lumOff val="40000"/>
          </a:schemeClr>
        </a:buClr>
        <a:buFont typeface="Arial" pitchFamily="34" charset="0"/>
        <a:buChar char="•"/>
        <a:defRPr sz="1800" kern="1200">
          <a:solidFill>
            <a:schemeClr val="tx1">
              <a:lumMod val="75000"/>
              <a:lumOff val="25000"/>
            </a:schemeClr>
          </a:solidFill>
          <a:latin typeface="+mn-lt"/>
          <a:ea typeface="+mn-ea"/>
          <a:cs typeface="+mn-cs"/>
        </a:defRPr>
      </a:lvl4pPr>
      <a:lvl5pPr marL="1265238" indent="-228600" algn="l" defTabSz="914400" rtl="0" eaLnBrk="1" latinLnBrk="0" hangingPunct="1">
        <a:spcBef>
          <a:spcPts val="600"/>
        </a:spcBef>
        <a:buClr>
          <a:schemeClr val="tx1">
            <a:lumMod val="75000"/>
            <a:lumOff val="25000"/>
          </a:schemeClr>
        </a:buClr>
        <a:buFont typeface="Arial" pitchFamily="34" charset="0"/>
        <a:buChar char="•"/>
        <a:defRPr sz="1800" kern="1200">
          <a:solidFill>
            <a:schemeClr val="tx1">
              <a:lumMod val="75000"/>
              <a:lumOff val="25000"/>
            </a:schemeClr>
          </a:solidFill>
          <a:latin typeface="+mn-lt"/>
          <a:ea typeface="+mn-ea"/>
          <a:cs typeface="+mn-cs"/>
        </a:defRPr>
      </a:lvl5pPr>
      <a:lvl6pPr marL="1485900" indent="-228600"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6pPr>
      <a:lvl7pPr marL="1712913" indent="-228600" algn="l" defTabSz="914400" rtl="0" eaLnBrk="1" latinLnBrk="0" hangingPunct="1">
        <a:spcBef>
          <a:spcPct val="20000"/>
        </a:spcBef>
        <a:buClr>
          <a:schemeClr val="tx1">
            <a:lumMod val="75000"/>
            <a:lumOff val="25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7pPr>
      <a:lvl8pPr marL="1947863" indent="-228600"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8pPr>
      <a:lvl9pPr marL="2174875" indent="-228600" algn="l" defTabSz="914400" rtl="0" eaLnBrk="1" latinLnBrk="0" hangingPunct="1">
        <a:spcBef>
          <a:spcPct val="20000"/>
        </a:spcBef>
        <a:buClr>
          <a:schemeClr val="tx1">
            <a:lumMod val="75000"/>
            <a:lumOff val="25000"/>
          </a:schemeClr>
        </a:buClr>
        <a:buFont typeface="Arial" pitchFamily="34" charset="0"/>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9.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1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Atheism and non-Belief</a:t>
            </a:r>
            <a:endParaRPr lang="en-US" dirty="0"/>
          </a:p>
        </p:txBody>
      </p:sp>
      <p:sp>
        <p:nvSpPr>
          <p:cNvPr id="3" name="Subtitle 2"/>
          <p:cNvSpPr>
            <a:spLocks noGrp="1"/>
          </p:cNvSpPr>
          <p:nvPr>
            <p:ph type="subTitle" idx="1"/>
          </p:nvPr>
        </p:nvSpPr>
        <p:spPr/>
        <p:txBody>
          <a:bodyPr/>
          <a:lstStyle/>
          <a:p>
            <a:r>
              <a:rPr lang="en-US" dirty="0" smtClean="0"/>
              <a:t>The Enlightenment and the Nineteenth Century</a:t>
            </a:r>
            <a:endParaRPr lang="en-US" dirty="0"/>
          </a:p>
        </p:txBody>
      </p:sp>
    </p:spTree>
    <p:extLst>
      <p:ext uri="{BB962C8B-B14F-4D97-AF65-F5344CB8AC3E}">
        <p14:creationId xmlns:p14="http://schemas.microsoft.com/office/powerpoint/2010/main" val="3742403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dirty="0" smtClean="0"/>
              <a:t>Faith vs Reason</a:t>
            </a:r>
          </a:p>
        </p:txBody>
      </p:sp>
      <p:sp>
        <p:nvSpPr>
          <p:cNvPr id="5123" name="Rectangle 2"/>
          <p:cNvSpPr>
            <a:spLocks noGrp="1" noChangeArrowheads="1"/>
          </p:cNvSpPr>
          <p:nvPr>
            <p:ph idx="1"/>
          </p:nvPr>
        </p:nvSpPr>
        <p:spPr>
          <a:xfrm>
            <a:off x="685800" y="1981200"/>
            <a:ext cx="7772400" cy="4572000"/>
          </a:xfrm>
        </p:spPr>
        <p:txBody>
          <a:bodyPr/>
          <a:lstStyle/>
          <a:p>
            <a:pPr marL="0" indent="0">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1800" dirty="0" smtClean="0"/>
              <a:t>“</a:t>
            </a:r>
            <a:r>
              <a:rPr lang="en-GB" altLang="en-US" sz="1800" dirty="0" smtClean="0"/>
              <a:t>As </a:t>
            </a:r>
            <a:r>
              <a:rPr lang="en-GB" altLang="en-US" sz="1800" dirty="0" smtClean="0"/>
              <a:t>to the issue of the coming conflict, can any one doubt? Whatever is resting on fiction and fraud will be overthrown. Institutions that organize impostures and spread delusions must show what right they have to exist. Faith must render an account of herself to Reason. Mysteries must give place to facts. Religion must relinquish that imperious, that domineering position which she has so long maintained against Science. There must be absolute freedom for thought. The ecclesiastic must learn to keep himself within the domain he has chosen, and cease to tyrannize over the philosopher, who, conscious of his own strength and the purity of his motives, will bear such interference no longer. What was written by Esdras near the willow-fringed rivers of Babylon, more than twenty-three centuries ago, still holds good: </a:t>
            </a:r>
            <a:r>
              <a:rPr lang="en-GB" altLang="en-US" sz="1800" dirty="0" smtClean="0"/>
              <a:t>‘As </a:t>
            </a:r>
            <a:r>
              <a:rPr lang="en-GB" altLang="en-US" sz="1800" dirty="0" smtClean="0"/>
              <a:t>for Truth it </a:t>
            </a:r>
            <a:r>
              <a:rPr lang="en-GB" altLang="en-US" sz="1800" dirty="0" err="1" smtClean="0"/>
              <a:t>endureth</a:t>
            </a:r>
            <a:r>
              <a:rPr lang="en-GB" altLang="en-US" sz="1800" dirty="0" smtClean="0"/>
              <a:t> and is always strong; it </a:t>
            </a:r>
            <a:r>
              <a:rPr lang="en-GB" altLang="en-US" sz="1800" dirty="0" err="1" smtClean="0"/>
              <a:t>liveth</a:t>
            </a:r>
            <a:r>
              <a:rPr lang="en-GB" altLang="en-US" sz="1800" dirty="0" smtClean="0"/>
              <a:t> and </a:t>
            </a:r>
            <a:r>
              <a:rPr lang="en-GB" altLang="en-US" sz="1800" dirty="0" err="1" smtClean="0"/>
              <a:t>conquereth</a:t>
            </a:r>
            <a:r>
              <a:rPr lang="en-GB" altLang="en-US" sz="1800" dirty="0" smtClean="0"/>
              <a:t> for </a:t>
            </a:r>
            <a:r>
              <a:rPr lang="en-GB" altLang="en-US" sz="1800" dirty="0" smtClean="0"/>
              <a:t>evermore’. </a:t>
            </a:r>
            <a:endParaRPr lang="en-GB" altLang="en-US" sz="1800" dirty="0" smtClean="0"/>
          </a:p>
          <a:p>
            <a:pPr marL="0" indent="0">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1800" b="1" dirty="0" smtClean="0"/>
              <a:t>John William Draper (1811</a:t>
            </a:r>
            <a:r>
              <a:rPr lang="en-GB" altLang="en-US" sz="1800" b="1" dirty="0" smtClean="0"/>
              <a:t>-</a:t>
            </a:r>
            <a:r>
              <a:rPr lang="en-GB" altLang="en-US" sz="1800" b="1" dirty="0" smtClean="0"/>
              <a:t>1882) </a:t>
            </a:r>
            <a:r>
              <a:rPr lang="en-GB" altLang="en-US" sz="1800" b="1" i="1" dirty="0" smtClean="0"/>
              <a:t>History of the Conflict between Religion and </a:t>
            </a:r>
            <a:r>
              <a:rPr lang="en-GB" altLang="en-US" sz="1800" b="1" i="1" dirty="0" smtClean="0"/>
              <a:t>Science</a:t>
            </a:r>
            <a:r>
              <a:rPr lang="en-GB" altLang="en-US" sz="1800" b="1" dirty="0" smtClean="0"/>
              <a:t>, 1874</a:t>
            </a:r>
            <a:endParaRPr lang="en-GB" altLang="en-US" sz="1800" b="1" dirty="0" smtClean="0"/>
          </a:p>
        </p:txBody>
      </p:sp>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Grp="1" noChangeArrowheads="1"/>
          </p:cNvSpPr>
          <p:nvPr>
            <p:ph type="title"/>
          </p:nvPr>
        </p:nvSpPr>
        <p:spPr>
          <a:xfrm>
            <a:off x="611188" y="765175"/>
            <a:ext cx="7845425" cy="792163"/>
          </a:xfrm>
        </p:spPr>
        <p:txBody>
          <a:bodyPr>
            <a:normAutofit/>
          </a:bodyPr>
          <a:lstStyle/>
          <a:p>
            <a:r>
              <a:rPr lang="en-GB" altLang="en-US" sz="3200" dirty="0" smtClean="0"/>
              <a:t>from Faith to Reason</a:t>
            </a:r>
            <a:endParaRPr lang="en-GB" altLang="en-US" sz="3200" dirty="0" smtClean="0"/>
          </a:p>
        </p:txBody>
      </p:sp>
      <p:sp>
        <p:nvSpPr>
          <p:cNvPr id="2" name="TextBox 1"/>
          <p:cNvSpPr txBox="1"/>
          <p:nvPr/>
        </p:nvSpPr>
        <p:spPr>
          <a:xfrm>
            <a:off x="1072683" y="2194560"/>
            <a:ext cx="7459757" cy="4524315"/>
          </a:xfrm>
          <a:prstGeom prst="rect">
            <a:avLst/>
          </a:prstGeom>
          <a:noFill/>
        </p:spPr>
        <p:txBody>
          <a:bodyPr wrap="square" rtlCol="0">
            <a:spAutoFit/>
          </a:bodyPr>
          <a:lstStyle/>
          <a:p>
            <a:r>
              <a:rPr lang="en-GB" dirty="0"/>
              <a:t>“A rational account is broadly one which confines itself to reasons, evidence and arguments that are open to scrutiny, assessment, acceptance or rejection, on the basis of principles and facts which are available to all.  An optimally rational account is one in which we don’t have to plug any gaps with speculation, opinion, or any other ungrounded beliefs” (</a:t>
            </a:r>
            <a:r>
              <a:rPr lang="en-GB" dirty="0" err="1"/>
              <a:t>Baggini</a:t>
            </a:r>
            <a:r>
              <a:rPr lang="en-GB" dirty="0"/>
              <a:t>, 2003, 76). </a:t>
            </a:r>
            <a:endParaRPr lang="en-GB" dirty="0" smtClean="0"/>
          </a:p>
          <a:p>
            <a:endParaRPr lang="en-GB" dirty="0"/>
          </a:p>
          <a:p>
            <a:r>
              <a:rPr lang="en-GB" dirty="0"/>
              <a:t>“Thus atheism can be seen as part of a wider, progressive study about the development of human intellect and understanding” (</a:t>
            </a:r>
            <a:r>
              <a:rPr lang="en-GB" dirty="0" err="1"/>
              <a:t>Baggini</a:t>
            </a:r>
            <a:r>
              <a:rPr lang="en-GB" dirty="0"/>
              <a:t>, 2003, 78)</a:t>
            </a:r>
          </a:p>
          <a:p>
            <a:endParaRPr lang="en-US"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‘Equality, liberty and tolerance’ came out of the </a:t>
            </a:r>
            <a:r>
              <a:rPr lang="en-GB" dirty="0" smtClean="0"/>
              <a:t>Enlightenment</a:t>
            </a:r>
            <a:r>
              <a:rPr lang="en-GB" dirty="0"/>
              <a:t>.  It was ‘central to our notion of what makes a good and fair society’ – from </a:t>
            </a:r>
            <a:r>
              <a:rPr lang="en-GB" dirty="0" smtClean="0"/>
              <a:t>superstition </a:t>
            </a:r>
            <a:r>
              <a:rPr lang="en-GB" dirty="0"/>
              <a:t>to reason (</a:t>
            </a:r>
            <a:r>
              <a:rPr lang="en-GB" dirty="0" err="1"/>
              <a:t>Baggini</a:t>
            </a:r>
            <a:r>
              <a:rPr lang="en-GB" dirty="0"/>
              <a:t>, 2003, 79). </a:t>
            </a:r>
            <a:endParaRPr lang="en-GB" dirty="0" smtClean="0"/>
          </a:p>
          <a:p>
            <a:r>
              <a:rPr lang="en-GB" dirty="0"/>
              <a:t>“…few seriously believe that we should go back to a time when office was inherited, when only the male middle classes were politically enfranchised, or when leading clerics wielded strong political power” (</a:t>
            </a:r>
            <a:r>
              <a:rPr lang="en-GB" dirty="0" err="1"/>
              <a:t>Baggini</a:t>
            </a:r>
            <a:r>
              <a:rPr lang="en-GB" dirty="0"/>
              <a:t>, 2003, 79).</a:t>
            </a:r>
            <a:r>
              <a:rPr lang="en-GB" dirty="0"/>
              <a:t> </a:t>
            </a:r>
            <a:endParaRPr lang="en-US" dirty="0"/>
          </a:p>
        </p:txBody>
      </p:sp>
    </p:spTree>
    <p:extLst>
      <p:ext uri="{BB962C8B-B14F-4D97-AF65-F5344CB8AC3E}">
        <p14:creationId xmlns:p14="http://schemas.microsoft.com/office/powerpoint/2010/main" val="3366698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“Atheism takes the </a:t>
            </a:r>
            <a:r>
              <a:rPr lang="en-GB" dirty="0" smtClean="0"/>
              <a:t>Enlightenment </a:t>
            </a:r>
            <a:r>
              <a:rPr lang="en-GB" dirty="0"/>
              <a:t>rejection of superstition, hierarchy, and rationally ungrounded authority to what many would see as its logical conclusion.  It certainly fits atheism’s self-image to say that, once we were prepared to look religion in the eye under the col light of reason, its untruth </a:t>
            </a:r>
            <a:r>
              <a:rPr lang="en-GB" dirty="0" smtClean="0"/>
              <a:t>became </a:t>
            </a:r>
            <a:r>
              <a:rPr lang="en-GB" dirty="0"/>
              <a:t>self-evident.  It just obviously was superstition and myth, grounded not in the divine but in particular, local human practices” (</a:t>
            </a:r>
            <a:r>
              <a:rPr lang="en-GB" dirty="0" err="1"/>
              <a:t>Baggini</a:t>
            </a:r>
            <a:r>
              <a:rPr lang="en-GB" dirty="0"/>
              <a:t>, 2003, 80).</a:t>
            </a:r>
            <a:r>
              <a:rPr lang="en-GB" dirty="0"/>
              <a:t> </a:t>
            </a:r>
            <a:endParaRPr lang="en-US" dirty="0"/>
          </a:p>
        </p:txBody>
      </p:sp>
    </p:spTree>
    <p:extLst>
      <p:ext uri="{BB962C8B-B14F-4D97-AF65-F5344CB8AC3E}">
        <p14:creationId xmlns:p14="http://schemas.microsoft.com/office/powerpoint/2010/main" val="818843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Atheism battled against the odds (</a:t>
            </a:r>
            <a:r>
              <a:rPr lang="en-GB" dirty="0" err="1"/>
              <a:t>Baggini</a:t>
            </a:r>
            <a:r>
              <a:rPr lang="en-GB" dirty="0"/>
              <a:t>, 2003, 81) and explains why atheism was seen (and still is) as negative non-belief in God rather than positive naturalism.  The backdrop was of religious belief.  So, it has done well to expand so much in 200 years as a ‘credible alternative’ (</a:t>
            </a:r>
            <a:r>
              <a:rPr lang="en-GB" dirty="0" err="1"/>
              <a:t>Baggini</a:t>
            </a:r>
            <a:r>
              <a:rPr lang="en-GB" dirty="0"/>
              <a:t>, 2003, 81).  </a:t>
            </a:r>
          </a:p>
          <a:p>
            <a:endParaRPr lang="en-US" dirty="0"/>
          </a:p>
        </p:txBody>
      </p:sp>
    </p:spTree>
    <p:extLst>
      <p:ext uri="{BB962C8B-B14F-4D97-AF65-F5344CB8AC3E}">
        <p14:creationId xmlns:p14="http://schemas.microsoft.com/office/powerpoint/2010/main" val="904062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3" y="875358"/>
            <a:ext cx="8136904" cy="4154983"/>
          </a:xfrm>
          <a:prstGeom prst="rect">
            <a:avLst/>
          </a:prstGeom>
          <a:noFill/>
        </p:spPr>
        <p:txBody>
          <a:bodyPr wrap="square" rtlCol="0">
            <a:spAutoFit/>
          </a:bodyPr>
          <a:lstStyle/>
          <a:p>
            <a:pPr marL="342900" indent="-342900">
              <a:buFont typeface="Arial"/>
              <a:buChar char="•"/>
            </a:pPr>
            <a:r>
              <a:rPr lang="en-GB" dirty="0"/>
              <a:t>Baron </a:t>
            </a:r>
            <a:r>
              <a:rPr lang="en-GB" dirty="0" err="1"/>
              <a:t>d'Holbach</a:t>
            </a:r>
            <a:r>
              <a:rPr lang="en-GB" dirty="0"/>
              <a:t> (1723 – 1789) Wealthy Philosopher.  Could entertain influential people.  Baron </a:t>
            </a:r>
            <a:r>
              <a:rPr lang="en-GB" dirty="0" err="1"/>
              <a:t>d’Holbach</a:t>
            </a:r>
            <a:r>
              <a:rPr lang="en-GB" dirty="0"/>
              <a:t> was more than simply an academic; he strongly believed in the necessity of informing the public about atheism.  Pamphlets</a:t>
            </a:r>
            <a:r>
              <a:rPr lang="en-GB" dirty="0" smtClean="0"/>
              <a:t>.</a:t>
            </a:r>
          </a:p>
          <a:p>
            <a:endParaRPr lang="en-GB" dirty="0"/>
          </a:p>
          <a:p>
            <a:pPr marL="342900" indent="-342900">
              <a:buFont typeface="Arial"/>
              <a:buChar char="•"/>
            </a:pPr>
            <a:r>
              <a:rPr lang="en-GB" dirty="0"/>
              <a:t>The English Civil War (1642–1651): P</a:t>
            </a:r>
            <a:r>
              <a:rPr lang="en-GB" dirty="0">
                <a:solidFill>
                  <a:srgbClr val="000000"/>
                </a:solidFill>
              </a:rPr>
              <a:t>arliamentarians (“Roundheads’) and Royalists (‘Cavaliers’)</a:t>
            </a:r>
            <a:r>
              <a:rPr lang="en-GB" dirty="0"/>
              <a:t>.  ‘Divine Right of Kings’</a:t>
            </a:r>
            <a:r>
              <a:rPr lang="en-GB" dirty="0" smtClean="0"/>
              <a:t>.</a:t>
            </a:r>
          </a:p>
          <a:p>
            <a:pPr marL="342900" indent="-342900">
              <a:buFont typeface="Arial"/>
              <a:buChar char="•"/>
            </a:pPr>
            <a:endParaRPr lang="en-GB" dirty="0"/>
          </a:p>
          <a:p>
            <a:pPr marL="342900" indent="-342900">
              <a:buFont typeface="Arial"/>
              <a:buChar char="•"/>
            </a:pPr>
            <a:endParaRPr lang="en-GB" dirty="0"/>
          </a:p>
          <a:p>
            <a:endParaRPr lang="en-US" dirty="0"/>
          </a:p>
        </p:txBody>
      </p:sp>
    </p:spTree>
    <p:extLst>
      <p:ext uri="{BB962C8B-B14F-4D97-AF65-F5344CB8AC3E}">
        <p14:creationId xmlns:p14="http://schemas.microsoft.com/office/powerpoint/2010/main" val="2700588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GB" i="1" dirty="0"/>
              <a:t>Christianity Unveiled</a:t>
            </a:r>
            <a:r>
              <a:rPr lang="en-GB" dirty="0"/>
              <a:t>, 1767 - anti-religious </a:t>
            </a:r>
            <a:r>
              <a:rPr lang="en-GB" dirty="0" smtClean="0"/>
              <a:t>stance.  Religion is against human development</a:t>
            </a:r>
            <a:endParaRPr lang="en-GB" dirty="0"/>
          </a:p>
          <a:p>
            <a:r>
              <a:rPr lang="en-GB" dirty="0"/>
              <a:t>“Many men without morals have attacked religion because it was contrary to their inclinations. Many wise men have despised it because it seemed to them ridiculous. Many persons have regarded it with indifference, because they have never felt its true disadvantages. But it is as a citizen that I attack it, because it seems to me harmful to the happiness of the state, hostile to the march of the mind of man, and contrary to sound morality, from which the interests of state policy can never be separated” (</a:t>
            </a:r>
            <a:r>
              <a:rPr lang="en-GB" dirty="0" err="1"/>
              <a:t>HumanistsUK</a:t>
            </a:r>
            <a:r>
              <a:rPr lang="en-GB" dirty="0"/>
              <a:t>).</a:t>
            </a:r>
          </a:p>
          <a:p>
            <a:endParaRPr lang="en-US" dirty="0"/>
          </a:p>
        </p:txBody>
      </p:sp>
    </p:spTree>
    <p:extLst>
      <p:ext uri="{BB962C8B-B14F-4D97-AF65-F5344CB8AC3E}">
        <p14:creationId xmlns:p14="http://schemas.microsoft.com/office/powerpoint/2010/main" val="3764562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GB" i="1" dirty="0"/>
              <a:t>The System of Nature</a:t>
            </a:r>
            <a:r>
              <a:rPr lang="en-GB" dirty="0"/>
              <a:t> (1770).  </a:t>
            </a:r>
            <a:r>
              <a:rPr lang="en-GB" dirty="0" smtClean="0"/>
              <a:t>Outlined </a:t>
            </a:r>
            <a:r>
              <a:rPr lang="en-GB" dirty="0" err="1"/>
              <a:t>d’Holbach’s</a:t>
            </a:r>
            <a:r>
              <a:rPr lang="en-GB" dirty="0"/>
              <a:t> thinking as a materialist and an atheist. </a:t>
            </a:r>
            <a:r>
              <a:rPr lang="en-GB" dirty="0" smtClean="0"/>
              <a:t>The </a:t>
            </a:r>
            <a:r>
              <a:rPr lang="en-GB" dirty="0"/>
              <a:t>only reality is in material things. </a:t>
            </a:r>
          </a:p>
          <a:p>
            <a:r>
              <a:rPr lang="en-GB" dirty="0" err="1"/>
              <a:t>Baggini</a:t>
            </a:r>
            <a:r>
              <a:rPr lang="en-GB" dirty="0"/>
              <a:t> (2003, 80) ‘Atheism takes the Enlightenment </a:t>
            </a:r>
            <a:r>
              <a:rPr lang="en-GB" dirty="0" err="1"/>
              <a:t>rejetion</a:t>
            </a:r>
            <a:r>
              <a:rPr lang="en-GB" dirty="0"/>
              <a:t> of </a:t>
            </a:r>
            <a:r>
              <a:rPr lang="en-GB" dirty="0" err="1"/>
              <a:t>superstitution</a:t>
            </a:r>
            <a:r>
              <a:rPr lang="en-GB" dirty="0"/>
              <a:t>, hierarchy,, and rationally ungrounded authority to what many would see as its logical conclusion’.  And ‘It certainly fits atheism’s self-image to say that, once we were prepared to look religion in the eye under the cool light of reason, its untruth became self-evident.  It is just obviously </a:t>
            </a:r>
            <a:r>
              <a:rPr lang="en-GB" dirty="0" err="1"/>
              <a:t>superstitution</a:t>
            </a:r>
            <a:r>
              <a:rPr lang="en-GB" dirty="0"/>
              <a:t> and myth, grounded not in the divine but in particular, local human practices’.  </a:t>
            </a:r>
          </a:p>
          <a:p>
            <a:endParaRPr lang="en-US" dirty="0"/>
          </a:p>
        </p:txBody>
      </p:sp>
    </p:spTree>
    <p:extLst>
      <p:ext uri="{BB962C8B-B14F-4D97-AF65-F5344CB8AC3E}">
        <p14:creationId xmlns:p14="http://schemas.microsoft.com/office/powerpoint/2010/main" val="2864352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GB" dirty="0"/>
              <a:t>It was a time of on-going progress of human society and intellect – even if the progress, says </a:t>
            </a:r>
            <a:r>
              <a:rPr lang="en-GB" dirty="0" err="1"/>
              <a:t>Baggini</a:t>
            </a:r>
            <a:r>
              <a:rPr lang="en-GB" dirty="0"/>
              <a:t>, was uneven and reversible (religion comes and </a:t>
            </a:r>
            <a:r>
              <a:rPr lang="en-GB" dirty="0" smtClean="0"/>
              <a:t>goes)</a:t>
            </a:r>
            <a:r>
              <a:rPr lang="en-GB" dirty="0"/>
              <a:t>.  Late onset of Atheism as an actual belief was due to religion being so deeply embedded and assumed to be ubiquitous.  Atheism was battling against the odds and seen as negative as it was against a set of beliefs believed to be </a:t>
            </a:r>
            <a:r>
              <a:rPr lang="en-GB" dirty="0" smtClean="0"/>
              <a:t>universal</a:t>
            </a:r>
            <a:r>
              <a:rPr lang="en-GB" dirty="0"/>
              <a:t>.  ‘…how little experience we have of living our lives and ordering our societies without the backdrop of religion’ (</a:t>
            </a:r>
            <a:r>
              <a:rPr lang="en-GB" dirty="0" err="1"/>
              <a:t>Baggini</a:t>
            </a:r>
            <a:r>
              <a:rPr lang="en-GB" dirty="0"/>
              <a:t>, 2003, 81).  </a:t>
            </a:r>
          </a:p>
          <a:p>
            <a:endParaRPr lang="en-US" dirty="0"/>
          </a:p>
        </p:txBody>
      </p:sp>
    </p:spTree>
    <p:extLst>
      <p:ext uri="{BB962C8B-B14F-4D97-AF65-F5344CB8AC3E}">
        <p14:creationId xmlns:p14="http://schemas.microsoft.com/office/powerpoint/2010/main" val="3899843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Mass Atheism is young so can expect to see some immaturity (</a:t>
            </a:r>
            <a:r>
              <a:rPr lang="en-GB" dirty="0" err="1"/>
              <a:t>Baggini</a:t>
            </a:r>
            <a:r>
              <a:rPr lang="en-GB" dirty="0"/>
              <a:t>, 2003, 81). </a:t>
            </a:r>
          </a:p>
          <a:p>
            <a:r>
              <a:rPr lang="en-GB" dirty="0"/>
              <a:t>Walter, (2010) notes that Deism was popular in the Enlightenment period as an alternative to ‘supernatural’ religion.  Known as ‘rational religion’.  God created the universe and the laws of nature, but no further involvement.  Impersonal God easier to accept? </a:t>
            </a:r>
          </a:p>
          <a:p>
            <a:endParaRPr lang="en-US" dirty="0"/>
          </a:p>
        </p:txBody>
      </p:sp>
    </p:spTree>
    <p:extLst>
      <p:ext uri="{BB962C8B-B14F-4D97-AF65-F5344CB8AC3E}">
        <p14:creationId xmlns:p14="http://schemas.microsoft.com/office/powerpoint/2010/main" val="2065341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Enlightenment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 Age of Reason</a:t>
            </a:r>
          </a:p>
          <a:p>
            <a:r>
              <a:rPr lang="en-US" dirty="0" smtClean="0"/>
              <a:t>Politics, Philosophy, Science </a:t>
            </a:r>
            <a:r>
              <a:rPr lang="mr-IN" dirty="0" smtClean="0"/>
              <a:t>–</a:t>
            </a:r>
            <a:r>
              <a:rPr lang="en-US" dirty="0" smtClean="0"/>
              <a:t> questioning of traditional authority.  Books, essays, scientific discoveries, laws, revolutions.</a:t>
            </a:r>
          </a:p>
          <a:p>
            <a:r>
              <a:rPr lang="en-US" dirty="0" smtClean="0"/>
              <a:t>Humanity could be improved through rational thought and rational change.</a:t>
            </a:r>
          </a:p>
          <a:p>
            <a:r>
              <a:rPr lang="en-US" dirty="0" smtClean="0"/>
              <a:t>The Renaissance </a:t>
            </a:r>
            <a:r>
              <a:rPr lang="mr-IN" dirty="0" smtClean="0"/>
              <a:t>–</a:t>
            </a:r>
            <a:r>
              <a:rPr lang="en-US" dirty="0" smtClean="0"/>
              <a:t> Classical Literature, Protestant Reformation, astronomy (Galileo, Copernicus).</a:t>
            </a:r>
          </a:p>
          <a:p>
            <a:r>
              <a:rPr lang="en-US" dirty="0" smtClean="0"/>
              <a:t>‘Infallibility of the Pope’.</a:t>
            </a:r>
            <a:endParaRPr lang="en-US" dirty="0"/>
          </a:p>
        </p:txBody>
      </p:sp>
    </p:spTree>
    <p:extLst>
      <p:ext uri="{BB962C8B-B14F-4D97-AF65-F5344CB8AC3E}">
        <p14:creationId xmlns:p14="http://schemas.microsoft.com/office/powerpoint/2010/main" val="2246647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Nineteenth Century Developments </a:t>
            </a:r>
            <a:endParaRPr lang="en-US" dirty="0"/>
          </a:p>
        </p:txBody>
      </p:sp>
      <p:sp>
        <p:nvSpPr>
          <p:cNvPr id="3" name="Content Placeholder 2"/>
          <p:cNvSpPr>
            <a:spLocks noGrp="1"/>
          </p:cNvSpPr>
          <p:nvPr>
            <p:ph idx="1"/>
          </p:nvPr>
        </p:nvSpPr>
        <p:spPr/>
        <p:txBody>
          <a:bodyPr/>
          <a:lstStyle/>
          <a:p>
            <a:r>
              <a:rPr lang="en-GB" dirty="0"/>
              <a:t>Max Muller (1823 - 1900</a:t>
            </a:r>
            <a:r>
              <a:rPr lang="en-GB" dirty="0" smtClean="0"/>
              <a:t>) </a:t>
            </a:r>
            <a:r>
              <a:rPr lang="mr-IN" dirty="0" smtClean="0"/>
              <a:t>–</a:t>
            </a:r>
            <a:r>
              <a:rPr lang="en-GB" dirty="0" smtClean="0"/>
              <a:t> explain sun, floods, </a:t>
            </a:r>
            <a:r>
              <a:rPr lang="en-GB" dirty="0" err="1" smtClean="0"/>
              <a:t>etc</a:t>
            </a:r>
            <a:endParaRPr lang="en-GB" dirty="0"/>
          </a:p>
          <a:p>
            <a:r>
              <a:rPr lang="en-GB" dirty="0"/>
              <a:t>EB </a:t>
            </a:r>
            <a:r>
              <a:rPr lang="en-GB" dirty="0" err="1"/>
              <a:t>Tylor</a:t>
            </a:r>
            <a:r>
              <a:rPr lang="en-GB" dirty="0"/>
              <a:t> (1832 – 1917</a:t>
            </a:r>
            <a:r>
              <a:rPr lang="en-GB" dirty="0" smtClean="0"/>
              <a:t>) </a:t>
            </a:r>
            <a:r>
              <a:rPr lang="mr-IN" dirty="0" smtClean="0"/>
              <a:t>–</a:t>
            </a:r>
            <a:r>
              <a:rPr lang="en-GB" dirty="0" smtClean="0"/>
              <a:t> explain dead in dreams</a:t>
            </a:r>
            <a:endParaRPr lang="en-GB" dirty="0"/>
          </a:p>
          <a:p>
            <a:r>
              <a:rPr lang="en-GB" dirty="0"/>
              <a:t>James Frazer (1854 – 1941</a:t>
            </a:r>
            <a:r>
              <a:rPr lang="en-GB" dirty="0" smtClean="0"/>
              <a:t>) </a:t>
            </a:r>
            <a:r>
              <a:rPr lang="mr-IN" dirty="0" smtClean="0"/>
              <a:t>–</a:t>
            </a:r>
            <a:r>
              <a:rPr lang="en-GB" dirty="0" smtClean="0"/>
              <a:t> magic to religion</a:t>
            </a:r>
            <a:endParaRPr lang="en-GB" dirty="0"/>
          </a:p>
          <a:p>
            <a:r>
              <a:rPr lang="en-US" dirty="0" smtClean="0"/>
              <a:t>Anthropologists </a:t>
            </a:r>
            <a:r>
              <a:rPr lang="mr-IN" dirty="0" smtClean="0"/>
              <a:t>–</a:t>
            </a:r>
            <a:r>
              <a:rPr lang="en-US" dirty="0" smtClean="0"/>
              <a:t> religion is a normal historical attempt to make sense of the world. </a:t>
            </a:r>
            <a:r>
              <a:rPr lang="en-GB" dirty="0"/>
              <a:t>Experiences let to ideas and inferences (Walters, 2010, 97) and formed the basis of human reason.  Religion was primitive and false, but not irrational. </a:t>
            </a:r>
            <a:endParaRPr lang="en-US" dirty="0"/>
          </a:p>
        </p:txBody>
      </p:sp>
    </p:spTree>
    <p:extLst>
      <p:ext uri="{BB962C8B-B14F-4D97-AF65-F5344CB8AC3E}">
        <p14:creationId xmlns:p14="http://schemas.microsoft.com/office/powerpoint/2010/main" val="1306672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GB" dirty="0"/>
              <a:t>August Comte (1798 – 1857)</a:t>
            </a:r>
          </a:p>
          <a:p>
            <a:r>
              <a:rPr lang="en-GB" dirty="0"/>
              <a:t>Emile Durkheim (1858 – 1917)</a:t>
            </a:r>
          </a:p>
          <a:p>
            <a:r>
              <a:rPr lang="en-GB" dirty="0"/>
              <a:t>Both saw religion as leading to social cohesion </a:t>
            </a:r>
            <a:r>
              <a:rPr lang="mr-IN" dirty="0" smtClean="0"/>
              <a:t>–</a:t>
            </a:r>
            <a:r>
              <a:rPr lang="en-GB" dirty="0" smtClean="0"/>
              <a:t> functionalist approach. </a:t>
            </a:r>
            <a:r>
              <a:rPr lang="en-GB" dirty="0"/>
              <a:t>S</a:t>
            </a:r>
            <a:r>
              <a:rPr lang="en-GB" dirty="0" smtClean="0"/>
              <a:t>tory</a:t>
            </a:r>
            <a:r>
              <a:rPr lang="en-GB" dirty="0"/>
              <a:t>, myth, ritual, value. </a:t>
            </a:r>
            <a:endParaRPr lang="en-GB" dirty="0" smtClean="0"/>
          </a:p>
          <a:p>
            <a:r>
              <a:rPr lang="en-GB" dirty="0"/>
              <a:t>Walters (2003, 98) says that Atheists see religion in the same way – the functionalist approach.  As either a consolation (life/death, fear/suffering, hope, poverty, death) but itself causing fear, or as a part of natural selection – useful function during development.  Biological not just socio/psycho.  </a:t>
            </a:r>
          </a:p>
          <a:p>
            <a:endParaRPr lang="en-US" dirty="0"/>
          </a:p>
        </p:txBody>
      </p:sp>
    </p:spTree>
    <p:extLst>
      <p:ext uri="{BB962C8B-B14F-4D97-AF65-F5344CB8AC3E}">
        <p14:creationId xmlns:p14="http://schemas.microsoft.com/office/powerpoint/2010/main" val="3226855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God as Human Invention</a:t>
            </a:r>
            <a:endParaRPr lang="en-US" dirty="0"/>
          </a:p>
        </p:txBody>
      </p:sp>
      <p:sp>
        <p:nvSpPr>
          <p:cNvPr id="3" name="Content Placeholder 2"/>
          <p:cNvSpPr>
            <a:spLocks noGrp="1"/>
          </p:cNvSpPr>
          <p:nvPr>
            <p:ph idx="1"/>
          </p:nvPr>
        </p:nvSpPr>
        <p:spPr/>
        <p:txBody>
          <a:bodyPr/>
          <a:lstStyle/>
          <a:p>
            <a:r>
              <a:rPr lang="en-GB" dirty="0"/>
              <a:t>Ludwig Feuerbach (1804 – 1872) – Projection. </a:t>
            </a:r>
            <a:r>
              <a:rPr lang="en-GB" dirty="0" smtClean="0"/>
              <a:t>H</a:t>
            </a:r>
            <a:r>
              <a:rPr lang="en-US" dirty="0" err="1" smtClean="0"/>
              <a:t>elp</a:t>
            </a:r>
            <a:r>
              <a:rPr lang="en-US" dirty="0" smtClean="0"/>
              <a:t> </a:t>
            </a:r>
            <a:r>
              <a:rPr lang="en-US" dirty="0"/>
              <a:t>us deal with our fears and aspirations</a:t>
            </a:r>
            <a:r>
              <a:rPr lang="en-US" dirty="0" smtClean="0"/>
              <a:t>.  But r</a:t>
            </a:r>
            <a:r>
              <a:rPr lang="en-GB" dirty="0" err="1" smtClean="0"/>
              <a:t>obs</a:t>
            </a:r>
            <a:r>
              <a:rPr lang="en-GB" dirty="0" smtClean="0"/>
              <a:t> </a:t>
            </a:r>
            <a:r>
              <a:rPr lang="en-GB" dirty="0"/>
              <a:t>humans of sense of pride and also of control.  </a:t>
            </a:r>
          </a:p>
          <a:p>
            <a:r>
              <a:rPr lang="en-US" dirty="0" smtClean="0"/>
              <a:t>God </a:t>
            </a:r>
            <a:r>
              <a:rPr lang="en-US" dirty="0"/>
              <a:t>is a human invention – society or psychology </a:t>
            </a:r>
            <a:r>
              <a:rPr lang="mr-IN" dirty="0" smtClean="0"/>
              <a:t>–</a:t>
            </a:r>
            <a:r>
              <a:rPr lang="en-US" dirty="0" smtClean="0"/>
              <a:t> </a:t>
            </a:r>
            <a:r>
              <a:rPr lang="en-US" dirty="0"/>
              <a:t>Freud</a:t>
            </a:r>
            <a:endParaRPr lang="en-GB" dirty="0"/>
          </a:p>
          <a:p>
            <a:r>
              <a:rPr lang="en-US" dirty="0"/>
              <a:t>At the end of the 19th century the philosopher Friedrich Nietzsche (1844-1900) announced that God was dead, and that humanity had killed him.</a:t>
            </a:r>
            <a:endParaRPr lang="en-GB" dirty="0"/>
          </a:p>
          <a:p>
            <a:endParaRPr lang="en-US" dirty="0"/>
          </a:p>
        </p:txBody>
      </p:sp>
    </p:spTree>
    <p:extLst>
      <p:ext uri="{BB962C8B-B14F-4D97-AF65-F5344CB8AC3E}">
        <p14:creationId xmlns:p14="http://schemas.microsoft.com/office/powerpoint/2010/main" val="2832972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Biblical Criticism</a:t>
            </a:r>
            <a:endParaRPr lang="en-US" dirty="0"/>
          </a:p>
        </p:txBody>
      </p:sp>
      <p:sp>
        <p:nvSpPr>
          <p:cNvPr id="3" name="Content Placeholder 2"/>
          <p:cNvSpPr>
            <a:spLocks noGrp="1"/>
          </p:cNvSpPr>
          <p:nvPr>
            <p:ph idx="1"/>
          </p:nvPr>
        </p:nvSpPr>
        <p:spPr/>
        <p:txBody>
          <a:bodyPr/>
          <a:lstStyle/>
          <a:p>
            <a:r>
              <a:rPr lang="en-US" dirty="0" smtClean="0"/>
              <a:t>Historical Criticism against the infallibility of the Bible.</a:t>
            </a:r>
          </a:p>
          <a:p>
            <a:r>
              <a:rPr lang="en-US" dirty="0" smtClean="0"/>
              <a:t>Moral Criticism</a:t>
            </a:r>
          </a:p>
          <a:p>
            <a:r>
              <a:rPr lang="en-US" dirty="0" smtClean="0"/>
              <a:t>Criticism from Science</a:t>
            </a:r>
            <a:endParaRPr lang="en-US" dirty="0"/>
          </a:p>
        </p:txBody>
      </p:sp>
    </p:spTree>
    <p:extLst>
      <p:ext uri="{BB962C8B-B14F-4D97-AF65-F5344CB8AC3E}">
        <p14:creationId xmlns:p14="http://schemas.microsoft.com/office/powerpoint/2010/main" val="2147979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900112" y="1772816"/>
            <a:ext cx="7345363" cy="4292705"/>
          </a:xfrm>
        </p:spPr>
        <p:txBody>
          <a:bodyPr>
            <a:normAutofit fontScale="92500" lnSpcReduction="10000"/>
          </a:bodyPr>
          <a:lstStyle/>
          <a:p>
            <a:r>
              <a:rPr lang="en-US" dirty="0"/>
              <a:t>Historical Criticism against the infallibility of the </a:t>
            </a:r>
            <a:r>
              <a:rPr lang="en-US" dirty="0" smtClean="0"/>
              <a:t>Bible.</a:t>
            </a:r>
          </a:p>
          <a:p>
            <a:r>
              <a:rPr lang="en-US" dirty="0" smtClean="0"/>
              <a:t>Moral Criticism</a:t>
            </a:r>
          </a:p>
          <a:p>
            <a:r>
              <a:rPr lang="en-US" dirty="0" smtClean="0"/>
              <a:t>Criticism </a:t>
            </a:r>
            <a:r>
              <a:rPr lang="en-US" dirty="0"/>
              <a:t>from Science</a:t>
            </a:r>
          </a:p>
          <a:p>
            <a:pPr lvl="0"/>
            <a:r>
              <a:rPr lang="en-GB" dirty="0" smtClean="0"/>
              <a:t>1828 </a:t>
            </a:r>
            <a:r>
              <a:rPr lang="en-GB" dirty="0"/>
              <a:t>no-one could hold a public office without signing up to the beliefs of the Church.</a:t>
            </a:r>
          </a:p>
          <a:p>
            <a:pPr lvl="0"/>
            <a:r>
              <a:rPr lang="en-GB" dirty="0" smtClean="0"/>
              <a:t>1836 </a:t>
            </a:r>
            <a:r>
              <a:rPr lang="en-GB" dirty="0"/>
              <a:t>only Church of England ministers could conduct marriages.</a:t>
            </a:r>
          </a:p>
          <a:p>
            <a:pPr lvl="0"/>
            <a:r>
              <a:rPr lang="en-GB" dirty="0" smtClean="0"/>
              <a:t>1871 </a:t>
            </a:r>
            <a:r>
              <a:rPr lang="en-GB" dirty="0"/>
              <a:t>only members of the Church of England could teach at the universities of Oxford and Cambridge</a:t>
            </a:r>
            <a:r>
              <a:rPr lang="en-GB" dirty="0" smtClean="0"/>
              <a:t>.</a:t>
            </a:r>
          </a:p>
          <a:p>
            <a:pPr lvl="0"/>
            <a:endParaRPr lang="en-GB" dirty="0"/>
          </a:p>
          <a:p>
            <a:endParaRPr lang="en-US" dirty="0"/>
          </a:p>
        </p:txBody>
      </p:sp>
    </p:spTree>
    <p:extLst>
      <p:ext uri="{BB962C8B-B14F-4D97-AF65-F5344CB8AC3E}">
        <p14:creationId xmlns:p14="http://schemas.microsoft.com/office/powerpoint/2010/main" val="2194190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Industrial Revolution</a:t>
            </a:r>
          </a:p>
          <a:p>
            <a:r>
              <a:rPr lang="en-US" dirty="0" smtClean="0"/>
              <a:t>Inequality</a:t>
            </a:r>
          </a:p>
          <a:p>
            <a:r>
              <a:rPr lang="en-US" dirty="0" smtClean="0"/>
              <a:t>Poverty</a:t>
            </a:r>
          </a:p>
          <a:p>
            <a:r>
              <a:rPr lang="en-US" dirty="0" smtClean="0"/>
              <a:t>Poor health and sanitation</a:t>
            </a:r>
          </a:p>
          <a:p>
            <a:r>
              <a:rPr lang="en-US" dirty="0" smtClean="0"/>
              <a:t>Poor church-attendance </a:t>
            </a:r>
          </a:p>
          <a:p>
            <a:r>
              <a:rPr lang="en-US" dirty="0" smtClean="0"/>
              <a:t>Alcohol</a:t>
            </a:r>
            <a:endParaRPr lang="en-US" dirty="0"/>
          </a:p>
        </p:txBody>
      </p:sp>
    </p:spTree>
    <p:extLst>
      <p:ext uri="{BB962C8B-B14F-4D97-AF65-F5344CB8AC3E}">
        <p14:creationId xmlns:p14="http://schemas.microsoft.com/office/powerpoint/2010/main" val="757549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Historical Criticism </a:t>
            </a:r>
          </a:p>
        </p:txBody>
      </p:sp>
      <p:sp>
        <p:nvSpPr>
          <p:cNvPr id="3" name="Content Placeholder 2"/>
          <p:cNvSpPr>
            <a:spLocks noGrp="1"/>
          </p:cNvSpPr>
          <p:nvPr>
            <p:ph idx="1"/>
          </p:nvPr>
        </p:nvSpPr>
        <p:spPr>
          <a:xfrm>
            <a:off x="900112" y="1700808"/>
            <a:ext cx="7345363" cy="4364713"/>
          </a:xfrm>
        </p:spPr>
        <p:txBody>
          <a:bodyPr>
            <a:normAutofit fontScale="85000" lnSpcReduction="10000"/>
          </a:bodyPr>
          <a:lstStyle/>
          <a:p>
            <a:r>
              <a:rPr lang="en-US" dirty="0" smtClean="0"/>
              <a:t>Literary criticism.  Treat the Bible like any other book.  </a:t>
            </a:r>
          </a:p>
          <a:p>
            <a:r>
              <a:rPr lang="en-US" dirty="0"/>
              <a:t>Thomas Hobbes (1588 – 1679) - 1651, </a:t>
            </a:r>
            <a:r>
              <a:rPr lang="en-US" dirty="0" smtClean="0"/>
              <a:t>Moses could not have written all the books attributed to him.  </a:t>
            </a:r>
            <a:endParaRPr lang="en-GB" dirty="0"/>
          </a:p>
          <a:p>
            <a:r>
              <a:rPr lang="en-US" dirty="0"/>
              <a:t>J G </a:t>
            </a:r>
            <a:r>
              <a:rPr lang="en-US" dirty="0" err="1"/>
              <a:t>Eichhorn</a:t>
            </a:r>
            <a:r>
              <a:rPr lang="en-US" dirty="0"/>
              <a:t> (1752 – 1827) 1779 </a:t>
            </a:r>
            <a:r>
              <a:rPr lang="en-US" dirty="0" smtClean="0"/>
              <a:t>the </a:t>
            </a:r>
            <a:r>
              <a:rPr lang="en-US" dirty="0"/>
              <a:t>stories in </a:t>
            </a:r>
            <a:r>
              <a:rPr lang="en-US" dirty="0" smtClean="0"/>
              <a:t>Genesis were </a:t>
            </a:r>
            <a:r>
              <a:rPr lang="en-US" dirty="0"/>
              <a:t>not actual history, but </a:t>
            </a:r>
            <a:r>
              <a:rPr lang="en-US" dirty="0" smtClean="0"/>
              <a:t>myths. </a:t>
            </a:r>
          </a:p>
          <a:p>
            <a:r>
              <a:rPr lang="en-US" dirty="0"/>
              <a:t>DF Strauss (1808 – 1874) – </a:t>
            </a:r>
            <a:r>
              <a:rPr lang="en-US" i="1" dirty="0"/>
              <a:t>Life of Jesus</a:t>
            </a:r>
            <a:r>
              <a:rPr lang="en-US" dirty="0"/>
              <a:t>, 1835 - New Testament stories about Christ should not be interpreted as literally </a:t>
            </a:r>
            <a:r>
              <a:rPr lang="en-US" dirty="0" smtClean="0"/>
              <a:t>true.  </a:t>
            </a:r>
          </a:p>
          <a:p>
            <a:r>
              <a:rPr lang="en-US" dirty="0"/>
              <a:t>Historical method – author, place, time, translations, interventions.</a:t>
            </a:r>
            <a:endParaRPr lang="en-GB" dirty="0"/>
          </a:p>
          <a:p>
            <a:r>
              <a:rPr lang="en-US" dirty="0"/>
              <a:t>Rowland </a:t>
            </a:r>
            <a:r>
              <a:rPr lang="en-US" dirty="0" smtClean="0"/>
              <a:t>Williams, 1860 </a:t>
            </a:r>
            <a:r>
              <a:rPr lang="en-US" dirty="0"/>
              <a:t>Essays and </a:t>
            </a:r>
            <a:r>
              <a:rPr lang="en-US" dirty="0" smtClean="0"/>
              <a:t>Reviews, 1889 Lux Mundi</a:t>
            </a:r>
            <a:endParaRPr lang="en-GB" dirty="0"/>
          </a:p>
          <a:p>
            <a:endParaRPr lang="en-US" dirty="0"/>
          </a:p>
        </p:txBody>
      </p:sp>
    </p:spTree>
    <p:extLst>
      <p:ext uri="{BB962C8B-B14F-4D97-AF65-F5344CB8AC3E}">
        <p14:creationId xmlns:p14="http://schemas.microsoft.com/office/powerpoint/2010/main" val="2713886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Moral Criticism</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smtClean="0"/>
              <a:t>Original Sin</a:t>
            </a:r>
          </a:p>
          <a:p>
            <a:r>
              <a:rPr lang="en-US" dirty="0" smtClean="0"/>
              <a:t>Doctrine of Hell</a:t>
            </a:r>
          </a:p>
          <a:p>
            <a:r>
              <a:rPr lang="en-GB" dirty="0"/>
              <a:t>John Stuart Mill </a:t>
            </a:r>
            <a:r>
              <a:rPr lang="en-GB" dirty="0" smtClean="0"/>
              <a:t>1872</a:t>
            </a:r>
            <a:r>
              <a:rPr lang="en-GB" dirty="0"/>
              <a:t>, "I will call no being good, who is not what I mean when I apply that epithet to my fellow creatures, and if such a being can sentence me to hell for not so calling him, to hell I will go."</a:t>
            </a:r>
            <a:r>
              <a:rPr lang="en-GB" dirty="0"/>
              <a:t> </a:t>
            </a:r>
            <a:endParaRPr lang="en-GB" dirty="0" smtClean="0"/>
          </a:p>
          <a:p>
            <a:r>
              <a:rPr lang="en-GB" dirty="0" smtClean="0"/>
              <a:t>Exodus 21.20</a:t>
            </a:r>
          </a:p>
          <a:p>
            <a:r>
              <a:rPr lang="en-GB" dirty="0" smtClean="0"/>
              <a:t>Bishop William Colenso, Natal.</a:t>
            </a:r>
            <a:endParaRPr lang="en-US" dirty="0"/>
          </a:p>
        </p:txBody>
      </p:sp>
    </p:spTree>
    <p:extLst>
      <p:ext uri="{BB962C8B-B14F-4D97-AF65-F5344CB8AC3E}">
        <p14:creationId xmlns:p14="http://schemas.microsoft.com/office/powerpoint/2010/main" val="1216102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Criticism from Science</a:t>
            </a:r>
            <a:br>
              <a:rPr lang="en-US" dirty="0"/>
            </a:br>
            <a:endParaRPr lang="en-US" dirty="0"/>
          </a:p>
        </p:txBody>
      </p:sp>
      <p:sp>
        <p:nvSpPr>
          <p:cNvPr id="3" name="Content Placeholder 2"/>
          <p:cNvSpPr>
            <a:spLocks noGrp="1"/>
          </p:cNvSpPr>
          <p:nvPr>
            <p:ph idx="1"/>
          </p:nvPr>
        </p:nvSpPr>
        <p:spPr/>
        <p:txBody>
          <a:bodyPr>
            <a:normAutofit/>
          </a:bodyPr>
          <a:lstStyle/>
          <a:p>
            <a:r>
              <a:rPr lang="en-GB" dirty="0"/>
              <a:t>Archbishop Ussher (1581 – 21 1656) 4004BCE</a:t>
            </a:r>
            <a:br>
              <a:rPr lang="en-GB" dirty="0"/>
            </a:br>
            <a:r>
              <a:rPr lang="en-GB" dirty="0" err="1"/>
              <a:t>Fosils</a:t>
            </a:r>
            <a:r>
              <a:rPr lang="en-GB" dirty="0"/>
              <a:t> were to test humanity</a:t>
            </a:r>
          </a:p>
          <a:p>
            <a:r>
              <a:rPr lang="en-GB" dirty="0"/>
              <a:t>Noah’s flood really happened</a:t>
            </a:r>
          </a:p>
          <a:p>
            <a:r>
              <a:rPr lang="en-US" dirty="0"/>
              <a:t>Charles Lyell and William Buckland – 1830s</a:t>
            </a:r>
            <a:endParaRPr lang="en-GB" dirty="0"/>
          </a:p>
          <a:p>
            <a:r>
              <a:rPr lang="en-US" dirty="0"/>
              <a:t>Darwin and Evolution</a:t>
            </a:r>
            <a:r>
              <a:rPr lang="en-US" dirty="0" smtClean="0"/>
              <a:t>.</a:t>
            </a:r>
          </a:p>
          <a:p>
            <a:r>
              <a:rPr lang="en-GB" dirty="0" smtClean="0"/>
              <a:t>Colenso </a:t>
            </a:r>
            <a:r>
              <a:rPr lang="mr-IN" dirty="0" smtClean="0"/>
              <a:t>–</a:t>
            </a:r>
            <a:r>
              <a:rPr lang="en-GB" dirty="0" smtClean="0"/>
              <a:t> Mathematician, </a:t>
            </a:r>
            <a:r>
              <a:rPr lang="en-GB" i="1" dirty="0" smtClean="0"/>
              <a:t>The </a:t>
            </a:r>
            <a:r>
              <a:rPr lang="en-GB" i="1" dirty="0"/>
              <a:t>Pentateuch and the Book of Joshua Critically Examined</a:t>
            </a:r>
            <a:r>
              <a:rPr lang="en-GB" dirty="0"/>
              <a:t> (1862)</a:t>
            </a:r>
          </a:p>
          <a:p>
            <a:endParaRPr lang="en-GB" dirty="0"/>
          </a:p>
          <a:p>
            <a:endParaRPr lang="en-US" dirty="0"/>
          </a:p>
        </p:txBody>
      </p:sp>
    </p:spTree>
    <p:extLst>
      <p:ext uri="{BB962C8B-B14F-4D97-AF65-F5344CB8AC3E}">
        <p14:creationId xmlns:p14="http://schemas.microsoft.com/office/powerpoint/2010/main" val="1525870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GB" altLang="en-US" sz="3200" dirty="0" smtClean="0">
                <a:solidFill>
                  <a:srgbClr val="B88504"/>
                </a:solidFill>
              </a:rPr>
              <a:t>Jeremy Bentham</a:t>
            </a:r>
          </a:p>
        </p:txBody>
      </p:sp>
      <p:sp>
        <p:nvSpPr>
          <p:cNvPr id="6147" name="Content Placeholder 2"/>
          <p:cNvSpPr>
            <a:spLocks noGrp="1"/>
          </p:cNvSpPr>
          <p:nvPr>
            <p:ph idx="1"/>
          </p:nvPr>
        </p:nvSpPr>
        <p:spPr>
          <a:xfrm>
            <a:off x="685800" y="1981200"/>
            <a:ext cx="5614988" cy="2095500"/>
          </a:xfrm>
        </p:spPr>
        <p:txBody>
          <a:bodyPr>
            <a:normAutofit lnSpcReduction="10000"/>
          </a:bodyPr>
          <a:lstStyle/>
          <a:p>
            <a:r>
              <a:rPr lang="en-US" altLang="en-US" sz="2000" dirty="0" smtClean="0"/>
              <a:t>1748-1832</a:t>
            </a:r>
          </a:p>
          <a:p>
            <a:r>
              <a:rPr lang="en-US" altLang="en-US" sz="2000" dirty="0" smtClean="0"/>
              <a:t>Polymath famous for campaigning for:</a:t>
            </a:r>
          </a:p>
          <a:p>
            <a:pPr marL="800100" lvl="1" indent="-342900">
              <a:buFont typeface="Times New Roman" panose="02020603050405020304" pitchFamily="18" charset="0"/>
              <a:buAutoNum type="arabicPeriod"/>
            </a:pPr>
            <a:r>
              <a:rPr lang="en-US" altLang="en-US" sz="1600" dirty="0" smtClean="0"/>
              <a:t>Abolition of Slavery</a:t>
            </a:r>
          </a:p>
          <a:p>
            <a:pPr marL="800100" lvl="1" indent="-342900">
              <a:buFont typeface="Times New Roman" panose="02020603050405020304" pitchFamily="18" charset="0"/>
              <a:buAutoNum type="arabicPeriod"/>
            </a:pPr>
            <a:r>
              <a:rPr lang="en-US" altLang="en-US" sz="1600" dirty="0" smtClean="0"/>
              <a:t>Women's Rights</a:t>
            </a:r>
          </a:p>
          <a:p>
            <a:pPr marL="800100" lvl="1" indent="-342900">
              <a:buFont typeface="Times New Roman" panose="02020603050405020304" pitchFamily="18" charset="0"/>
              <a:buAutoNum type="arabicPeriod"/>
            </a:pPr>
            <a:r>
              <a:rPr lang="en-US" altLang="en-US" sz="1600" dirty="0" smtClean="0"/>
              <a:t>Decriminalization of Homosexuality</a:t>
            </a:r>
          </a:p>
          <a:p>
            <a:pPr marL="800100" lvl="1" indent="-342900">
              <a:buFont typeface="Times New Roman" panose="02020603050405020304" pitchFamily="18" charset="0"/>
              <a:buAutoNum type="arabicPeriod"/>
            </a:pPr>
            <a:r>
              <a:rPr lang="en-US" altLang="en-US" sz="1600" dirty="0" smtClean="0"/>
              <a:t>Animal Rights</a:t>
            </a:r>
          </a:p>
          <a:p>
            <a:pPr marL="800100" lvl="1" indent="-342900">
              <a:buFont typeface="Times New Roman" panose="02020603050405020304" pitchFamily="18" charset="0"/>
              <a:buAutoNum type="arabicPeriod"/>
            </a:pPr>
            <a:endParaRPr lang="en-US" altLang="en-US" sz="1600" dirty="0" smtClean="0"/>
          </a:p>
          <a:p>
            <a:pPr marL="800100" lvl="1" indent="-342900">
              <a:buFont typeface="Times New Roman" panose="02020603050405020304" pitchFamily="18" charset="0"/>
              <a:buAutoNum type="arabicPeriod"/>
            </a:pPr>
            <a:endParaRPr lang="en-US" altLang="en-US" sz="1600" dirty="0" smtClean="0"/>
          </a:p>
          <a:p>
            <a:pPr marL="800100" lvl="1" indent="-342900">
              <a:buFont typeface="Times New Roman" panose="02020603050405020304" pitchFamily="18" charset="0"/>
              <a:buAutoNum type="arabicPeriod"/>
            </a:pPr>
            <a:endParaRPr lang="en-US" altLang="en-US" sz="1600" dirty="0" smtClean="0"/>
          </a:p>
        </p:txBody>
      </p:sp>
      <p:pic>
        <p:nvPicPr>
          <p:cNvPr id="6148" name="Picture 5" descr="http://www.utilitarian.net/benth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2349500"/>
            <a:ext cx="2520950"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Box 1"/>
          <p:cNvSpPr txBox="1">
            <a:spLocks noChangeArrowheads="1"/>
          </p:cNvSpPr>
          <p:nvPr/>
        </p:nvSpPr>
        <p:spPr bwMode="auto">
          <a:xfrm>
            <a:off x="684213" y="4081463"/>
            <a:ext cx="5183187"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buFont typeface="Arial" panose="020B0604020202020204" pitchFamily="34" charset="0"/>
              <a:buChar char="•"/>
            </a:pPr>
            <a:r>
              <a:rPr lang="en-GB" altLang="en-US" sz="2000"/>
              <a:t>Founder of Utilitarian Philosophy</a:t>
            </a:r>
          </a:p>
          <a:p>
            <a:pPr eaLnBrk="1" hangingPunct="1">
              <a:buFont typeface="Arial" panose="020B0604020202020204" pitchFamily="34" charset="0"/>
              <a:buChar char="•"/>
            </a:pPr>
            <a:r>
              <a:rPr lang="en-GB" altLang="en-US" sz="2000"/>
              <a:t>1822 – </a:t>
            </a:r>
            <a:r>
              <a:rPr lang="en-GB" altLang="en-US" sz="2000" i="1"/>
              <a:t>The Analysis of the Influence of Natural Religion on the Temporal Happiness of Mankind</a:t>
            </a:r>
            <a:r>
              <a:rPr lang="en-GB" altLang="en-US" sz="2000"/>
              <a:t> (with George Grote)</a:t>
            </a:r>
          </a:p>
          <a:p>
            <a:pPr eaLnBrk="1" hangingPunct="1">
              <a:buFont typeface="Arial" panose="020B0604020202020204" pitchFamily="34" charset="0"/>
              <a:buChar char="•"/>
            </a:pPr>
            <a:r>
              <a:rPr lang="en-GB" altLang="en-US" sz="2000"/>
              <a:t>“Religious Beliefs are irrational as they are ‘extra-experimental’” (i.e. Non-Falsifiable)</a:t>
            </a:r>
          </a:p>
          <a:p>
            <a:pPr eaLnBrk="1" hangingPunct="1">
              <a:buFont typeface="Arial" panose="020B0604020202020204" pitchFamily="34" charset="0"/>
              <a:buChar char="•"/>
            </a:pPr>
            <a:r>
              <a:rPr lang="en-GB" altLang="en-US" sz="2000"/>
              <a:t>Not openly atheist in his lifetime, but now considered as such by most academics.</a:t>
            </a:r>
          </a:p>
          <a:p>
            <a:pPr eaLnBrk="1" hangingPunct="1">
              <a:buFont typeface="Arial" panose="020B0604020202020204" pitchFamily="34" charset="0"/>
              <a:buChar char="•"/>
            </a:pPr>
            <a:endParaRPr lang="en-GB" altLang="en-US" sz="20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3200" smtClean="0"/>
              <a:t>Percy Shelley</a:t>
            </a:r>
          </a:p>
        </p:txBody>
      </p:sp>
      <p:sp>
        <p:nvSpPr>
          <p:cNvPr id="12291" name="Content Placeholder 2"/>
          <p:cNvSpPr>
            <a:spLocks noGrp="1"/>
          </p:cNvSpPr>
          <p:nvPr>
            <p:ph idx="1"/>
          </p:nvPr>
        </p:nvSpPr>
        <p:spPr>
          <a:xfrm>
            <a:off x="685800" y="1981200"/>
            <a:ext cx="5757863" cy="4114800"/>
          </a:xfrm>
        </p:spPr>
        <p:txBody>
          <a:bodyPr>
            <a:normAutofit fontScale="70000" lnSpcReduction="20000"/>
          </a:bodyPr>
          <a:lstStyle/>
          <a:p>
            <a:pPr>
              <a:defRPr/>
            </a:pPr>
            <a:r>
              <a:rPr lang="en-US" sz="2000" dirty="0" smtClean="0"/>
              <a:t>1792-1832</a:t>
            </a:r>
          </a:p>
          <a:p>
            <a:pPr>
              <a:defRPr/>
            </a:pPr>
            <a:r>
              <a:rPr lang="en-US" sz="2000" dirty="0" smtClean="0"/>
              <a:t>Romantic Poet – lived with Keats in Rome</a:t>
            </a:r>
          </a:p>
          <a:p>
            <a:pPr>
              <a:defRPr/>
            </a:pPr>
            <a:r>
              <a:rPr lang="en-US" sz="2000" dirty="0" smtClean="0"/>
              <a:t>Married to Mary Shelley (Frankenstein)</a:t>
            </a:r>
          </a:p>
          <a:p>
            <a:pPr>
              <a:defRPr/>
            </a:pPr>
            <a:r>
              <a:rPr lang="en-US" sz="2000" dirty="0" smtClean="0"/>
              <a:t>Expelled from Oxford in 1811 for writing </a:t>
            </a:r>
            <a:r>
              <a:rPr lang="en-US" sz="2000" i="1" dirty="0" smtClean="0"/>
              <a:t>The Necessity of Atheism</a:t>
            </a:r>
            <a:endParaRPr lang="en-US" sz="2000" dirty="0" smtClean="0"/>
          </a:p>
          <a:p>
            <a:pPr>
              <a:defRPr/>
            </a:pPr>
            <a:r>
              <a:rPr lang="en-US" sz="2000" dirty="0" smtClean="0"/>
              <a:t>Argued that:</a:t>
            </a:r>
          </a:p>
          <a:p>
            <a:pPr marL="457200" indent="-457200">
              <a:buFont typeface="+mj-lt"/>
              <a:buAutoNum type="arabicPeriod"/>
              <a:defRPr/>
            </a:pPr>
            <a:r>
              <a:rPr lang="en-US" sz="2000" dirty="0" smtClean="0"/>
              <a:t>Empiricism denies the reality of God</a:t>
            </a:r>
          </a:p>
          <a:p>
            <a:pPr marL="457200" indent="-457200">
              <a:buFont typeface="+mj-lt"/>
              <a:buAutoNum type="arabicPeriod"/>
              <a:defRPr/>
            </a:pPr>
            <a:r>
              <a:rPr lang="en-US" sz="2000" dirty="0" smtClean="0"/>
              <a:t>Testimony must answer to reason, and irrational testimony rejected</a:t>
            </a:r>
          </a:p>
          <a:p>
            <a:pPr marL="457200" indent="-457200">
              <a:buFont typeface="+mj-lt"/>
              <a:buAutoNum type="arabicPeriod"/>
              <a:defRPr/>
            </a:pPr>
            <a:r>
              <a:rPr lang="en-US" sz="2000" dirty="0" smtClean="0"/>
              <a:t>Atheists should not be persecuted for their stance</a:t>
            </a:r>
          </a:p>
          <a:p>
            <a:pPr marL="457200" indent="-457200">
              <a:buFont typeface="+mj-lt"/>
              <a:buAutoNum type="arabicPeriod"/>
              <a:defRPr/>
            </a:pPr>
            <a:r>
              <a:rPr lang="en-US" sz="2000" dirty="0" smtClean="0"/>
              <a:t>Does not object to a ‘pervading spirit’ of the universe, though…</a:t>
            </a:r>
          </a:p>
          <a:p>
            <a:pPr>
              <a:defRPr/>
            </a:pPr>
            <a:r>
              <a:rPr lang="en-US" sz="2000" dirty="0" smtClean="0"/>
              <a:t>Was a Pantheist in later life</a:t>
            </a:r>
          </a:p>
          <a:p>
            <a:pPr marL="457200" indent="-457200">
              <a:buFont typeface="+mj-lt"/>
              <a:buAutoNum type="arabicPeriod"/>
              <a:defRPr/>
            </a:pPr>
            <a:endParaRPr lang="en-US" sz="2000" dirty="0" smtClean="0"/>
          </a:p>
        </p:txBody>
      </p:sp>
      <p:pic>
        <p:nvPicPr>
          <p:cNvPr id="7172" name="Picture 5" descr="http://citelighter-cards.s3.amazonaws.com/p174jbik101ghcv2n4ok1ip6pqu0_525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7650" y="2349500"/>
            <a:ext cx="2392363" cy="323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TextBox 1"/>
          <p:cNvSpPr txBox="1">
            <a:spLocks noChangeArrowheads="1"/>
          </p:cNvSpPr>
          <p:nvPr/>
        </p:nvSpPr>
        <p:spPr bwMode="auto">
          <a:xfrm>
            <a:off x="6597650" y="5876925"/>
            <a:ext cx="2222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800"/>
              <a:t>http://www.infidels.org/library/historical/percy_shelley/necessity_of_atheism.html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sz="3200" smtClean="0"/>
              <a:t>August Comte</a:t>
            </a:r>
          </a:p>
        </p:txBody>
      </p:sp>
      <p:sp>
        <p:nvSpPr>
          <p:cNvPr id="8195" name="Content Placeholder 2"/>
          <p:cNvSpPr>
            <a:spLocks noGrp="1"/>
          </p:cNvSpPr>
          <p:nvPr>
            <p:ph idx="1"/>
          </p:nvPr>
        </p:nvSpPr>
        <p:spPr>
          <a:xfrm>
            <a:off x="685800" y="1981200"/>
            <a:ext cx="5686425" cy="4114800"/>
          </a:xfrm>
        </p:spPr>
        <p:txBody>
          <a:bodyPr>
            <a:normAutofit fontScale="62500" lnSpcReduction="20000"/>
          </a:bodyPr>
          <a:lstStyle/>
          <a:p>
            <a:r>
              <a:rPr lang="en-US" altLang="en-US" sz="2000" smtClean="0"/>
              <a:t>1798-1857</a:t>
            </a:r>
          </a:p>
          <a:p>
            <a:r>
              <a:rPr lang="en-US" altLang="en-US" sz="2000" smtClean="0"/>
              <a:t>French social philosopher</a:t>
            </a:r>
          </a:p>
          <a:p>
            <a:r>
              <a:rPr lang="en-US" altLang="en-US" sz="2000" smtClean="0"/>
              <a:t>Founder of sociology as a discipline</a:t>
            </a:r>
          </a:p>
          <a:p>
            <a:r>
              <a:rPr lang="en-US" altLang="en-US" sz="2000" smtClean="0"/>
              <a:t>Positivist Thinker – Empiricism &amp; Logic are the foundations for true knowledge</a:t>
            </a:r>
          </a:p>
          <a:p>
            <a:r>
              <a:rPr lang="en-US" altLang="en-US" sz="2000" smtClean="0"/>
              <a:t>Atheist</a:t>
            </a:r>
          </a:p>
          <a:p>
            <a:r>
              <a:rPr lang="en-US" altLang="en-US" sz="2000" smtClean="0"/>
              <a:t>Desired social harmony after French Revolution – founded </a:t>
            </a:r>
            <a:r>
              <a:rPr lang="en-US" altLang="en-US" sz="2000" i="1" smtClean="0"/>
              <a:t>Religion of Humanity</a:t>
            </a:r>
            <a:r>
              <a:rPr lang="en-US" altLang="en-US" sz="2000" smtClean="0"/>
              <a:t> in 1849.</a:t>
            </a:r>
          </a:p>
          <a:p>
            <a:r>
              <a:rPr lang="en-US" altLang="en-US" sz="2000" smtClean="0"/>
              <a:t>Months of the year named after great thinkers, festivals and ceremonies purely social.</a:t>
            </a:r>
          </a:p>
          <a:p>
            <a:r>
              <a:rPr lang="en-US" altLang="en-US" sz="2000" smtClean="0"/>
              <a:t>Based on the three tenets of: Altruism, Order &amp; Progress.</a:t>
            </a:r>
          </a:p>
          <a:p>
            <a:r>
              <a:rPr lang="en-US" altLang="en-US" sz="2000" smtClean="0"/>
              <a:t>First real Humanist Social &amp; Moral organisation</a:t>
            </a:r>
          </a:p>
          <a:p>
            <a:endParaRPr lang="en-US" altLang="en-US" sz="2000" smtClean="0"/>
          </a:p>
        </p:txBody>
      </p:sp>
      <p:pic>
        <p:nvPicPr>
          <p:cNvPr id="8196" name="Picture 5" descr="http://www.blupete.com/Literature/Biographies/Philosophy/Portraits/comt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2349500"/>
            <a:ext cx="25431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85800" y="609600"/>
            <a:ext cx="7772400" cy="947738"/>
          </a:xfrm>
        </p:spPr>
        <p:txBody>
          <a:bodyPr/>
          <a:lstStyle/>
          <a:p>
            <a:r>
              <a:rPr lang="en-GB" altLang="en-US" sz="3200" smtClean="0"/>
              <a:t>Ludwig Feuerbach (1804-1872)</a:t>
            </a:r>
          </a:p>
        </p:txBody>
      </p:sp>
      <p:sp>
        <p:nvSpPr>
          <p:cNvPr id="9219" name="Content Placeholder 2"/>
          <p:cNvSpPr>
            <a:spLocks noGrp="1"/>
          </p:cNvSpPr>
          <p:nvPr>
            <p:ph idx="1"/>
          </p:nvPr>
        </p:nvSpPr>
        <p:spPr>
          <a:xfrm>
            <a:off x="685800" y="1628775"/>
            <a:ext cx="6334125" cy="4467225"/>
          </a:xfrm>
        </p:spPr>
        <p:txBody>
          <a:bodyPr>
            <a:normAutofit fontScale="77500" lnSpcReduction="20000"/>
          </a:bodyPr>
          <a:lstStyle/>
          <a:p>
            <a:r>
              <a:rPr lang="en-GB" altLang="en-US" sz="2000" i="1" smtClean="0"/>
              <a:t>The Essence of Christianity</a:t>
            </a:r>
            <a:r>
              <a:rPr lang="en-GB" altLang="en-US" sz="2000" smtClean="0"/>
              <a:t> (1841)</a:t>
            </a:r>
          </a:p>
          <a:p>
            <a:endParaRPr lang="en-GB" altLang="en-US" sz="2000" smtClean="0"/>
          </a:p>
          <a:p>
            <a:r>
              <a:rPr lang="en-GB" altLang="en-US" sz="2000" smtClean="0"/>
              <a:t>Feuerbach argued that the empirical world must have precedence over claims to ‘spirit’.</a:t>
            </a:r>
          </a:p>
          <a:p>
            <a:endParaRPr lang="en-GB" altLang="en-US" sz="2000" smtClean="0"/>
          </a:p>
          <a:p>
            <a:r>
              <a:rPr lang="en-GB" altLang="en-US" sz="2000" smtClean="0"/>
              <a:t>Humanity’s ideals are:  (1) Reason (2) Will and (3) Love. Humans do not live up to these ideals and feel alienation from them.</a:t>
            </a:r>
          </a:p>
          <a:p>
            <a:endParaRPr lang="en-GB" altLang="en-US" sz="2000" smtClean="0"/>
          </a:p>
          <a:p>
            <a:r>
              <a:rPr lang="en-GB" altLang="en-US" sz="2000" smtClean="0"/>
              <a:t>This alienation is projected into a metaphysical ideal (i.e. Divinity)</a:t>
            </a:r>
          </a:p>
          <a:p>
            <a:endParaRPr lang="en-GB" altLang="en-US" sz="2000" smtClean="0"/>
          </a:p>
          <a:p>
            <a:r>
              <a:rPr lang="en-GB" altLang="en-US" sz="2000" smtClean="0"/>
              <a:t>Thus ‘God’ is not the Ultimate Reality, but a human creation.</a:t>
            </a:r>
          </a:p>
        </p:txBody>
      </p:sp>
      <p:pic>
        <p:nvPicPr>
          <p:cNvPr id="9220" name="Picture 2" descr="http://lategermanphilosophy.files.wordpress.com/2008/02/ludwig-feuerb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925" y="2349500"/>
            <a:ext cx="1873250"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sz="3200" smtClean="0"/>
              <a:t>John Stuart Mill (1806-1873)</a:t>
            </a:r>
          </a:p>
        </p:txBody>
      </p:sp>
      <p:sp>
        <p:nvSpPr>
          <p:cNvPr id="10243" name="Content Placeholder 2"/>
          <p:cNvSpPr>
            <a:spLocks noGrp="1"/>
          </p:cNvSpPr>
          <p:nvPr>
            <p:ph idx="1"/>
          </p:nvPr>
        </p:nvSpPr>
        <p:spPr>
          <a:xfrm>
            <a:off x="685800" y="1700213"/>
            <a:ext cx="5830888" cy="4395787"/>
          </a:xfrm>
        </p:spPr>
        <p:txBody>
          <a:bodyPr>
            <a:normAutofit fontScale="55000" lnSpcReduction="20000"/>
          </a:bodyPr>
          <a:lstStyle/>
          <a:p>
            <a:r>
              <a:rPr lang="en-US" altLang="en-US" sz="2000" dirty="0" smtClean="0"/>
              <a:t>Student of Jeremy Bentham</a:t>
            </a:r>
          </a:p>
          <a:p>
            <a:endParaRPr lang="en-US" altLang="en-US" sz="2000" dirty="0" smtClean="0"/>
          </a:p>
          <a:p>
            <a:r>
              <a:rPr lang="en-US" altLang="en-US" sz="2000" dirty="0" smtClean="0"/>
              <a:t>Learnt Latin </a:t>
            </a:r>
            <a:r>
              <a:rPr lang="en-US" altLang="en-US" sz="2000" dirty="0" smtClean="0"/>
              <a:t>at four, Greek at eight</a:t>
            </a:r>
          </a:p>
          <a:p>
            <a:endParaRPr lang="en-US" altLang="en-US" sz="2000" dirty="0" smtClean="0"/>
          </a:p>
          <a:p>
            <a:r>
              <a:rPr lang="en-US" altLang="en-US" sz="2000" dirty="0" smtClean="0"/>
              <a:t>Pen-friend with Comte</a:t>
            </a:r>
          </a:p>
          <a:p>
            <a:endParaRPr lang="en-US" altLang="en-US" sz="2000" dirty="0" smtClean="0"/>
          </a:p>
          <a:p>
            <a:r>
              <a:rPr lang="en-US" altLang="en-US" sz="2000" dirty="0" smtClean="0"/>
              <a:t>Studied Zoology and Chemistry in France</a:t>
            </a:r>
          </a:p>
          <a:p>
            <a:endParaRPr lang="en-US" altLang="en-US" sz="2000" dirty="0" smtClean="0"/>
          </a:p>
          <a:p>
            <a:r>
              <a:rPr lang="en-US" altLang="en-US" sz="2000" dirty="0" smtClean="0"/>
              <a:t>Refused to study at Oxford or Cambridge as he would not take Anglican Orders</a:t>
            </a:r>
          </a:p>
          <a:p>
            <a:endParaRPr lang="en-US" altLang="en-US" sz="2000" i="1" dirty="0" smtClean="0"/>
          </a:p>
          <a:p>
            <a:r>
              <a:rPr lang="en-US" altLang="en-US" sz="2000" i="1" dirty="0" smtClean="0"/>
              <a:t>On Liberty</a:t>
            </a:r>
            <a:r>
              <a:rPr lang="en-US" altLang="en-US" sz="2000" dirty="0" smtClean="0"/>
              <a:t> (1859) primarily a social work, but massive amount on religion. Also, </a:t>
            </a:r>
            <a:r>
              <a:rPr lang="en-US" altLang="en-US" sz="2000" i="1" dirty="0" smtClean="0"/>
              <a:t>The Utility of Religion</a:t>
            </a:r>
            <a:r>
              <a:rPr lang="en-US" altLang="en-US" sz="2000" dirty="0" smtClean="0"/>
              <a:t> (1874).</a:t>
            </a:r>
          </a:p>
        </p:txBody>
      </p:sp>
      <p:pic>
        <p:nvPicPr>
          <p:cNvPr id="10244" name="Picture 5" descr="http://www.utilitarianism.com/js-mi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4175" y="2420938"/>
            <a:ext cx="2398713" cy="289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3"/>
          <p:cNvSpPr>
            <a:spLocks noGrp="1"/>
          </p:cNvSpPr>
          <p:nvPr>
            <p:ph type="title"/>
          </p:nvPr>
        </p:nvSpPr>
        <p:spPr>
          <a:xfrm>
            <a:off x="685800" y="609600"/>
            <a:ext cx="7772400" cy="6132513"/>
          </a:xfrm>
        </p:spPr>
        <p:txBody>
          <a:bodyPr>
            <a:normAutofit fontScale="90000"/>
          </a:bodyPr>
          <a:lstStyle/>
          <a:p>
            <a:r>
              <a:rPr lang="en-GB" altLang="en-US" sz="1800" dirty="0" smtClean="0"/>
              <a:t/>
            </a:r>
            <a:br>
              <a:rPr lang="en-GB" altLang="en-US" sz="1800" dirty="0" smtClean="0"/>
            </a:br>
            <a:r>
              <a:rPr lang="en-GB" altLang="en-US" sz="1800" dirty="0" smtClean="0"/>
              <a:t>What little recognition the idea of obligation to the public obtains in modern morality is derived from Greek and Roman sources, not from Christian; as, even in the morality of private life, whatever exists of magnanimity, high-</a:t>
            </a:r>
            <a:r>
              <a:rPr lang="en-GB" altLang="en-US" sz="1800" dirty="0" smtClean="0"/>
              <a:t>mindedness</a:t>
            </a:r>
            <a:r>
              <a:rPr lang="en-GB" altLang="en-US" sz="1800" dirty="0" smtClean="0"/>
              <a:t>, personal dignity, even the sense of honor, is derived from the purely human, not the religious part of our education, and never could have grown out of a standard of ethics in which the only worth, professedly recognized, is that of obedience.</a:t>
            </a:r>
            <a:br>
              <a:rPr lang="en-GB" altLang="en-US" sz="1800" dirty="0" smtClean="0"/>
            </a:br>
            <a:r>
              <a:rPr lang="en-GB" altLang="en-US" sz="1800" dirty="0" smtClean="0"/>
              <a:t>-- </a:t>
            </a:r>
            <a:r>
              <a:rPr lang="en-GB" altLang="en-US" sz="1800" b="1" dirty="0" smtClean="0"/>
              <a:t>John Stuart Mill</a:t>
            </a:r>
            <a:r>
              <a:rPr lang="en-GB" altLang="en-US" sz="1800" dirty="0" smtClean="0"/>
              <a:t>, "Chapter II: Of the Liberty of Thought and Discussion“, </a:t>
            </a:r>
            <a:r>
              <a:rPr lang="en-GB" altLang="en-US" sz="1800" i="1" dirty="0" smtClean="0"/>
              <a:t>On Liberty</a:t>
            </a:r>
            <a:r>
              <a:rPr lang="en-GB" altLang="en-US" sz="1800" dirty="0" smtClean="0"/>
              <a:t> (1859)</a:t>
            </a:r>
            <a:br>
              <a:rPr lang="en-GB" altLang="en-US" sz="1800" dirty="0" smtClean="0"/>
            </a:br>
            <a:r>
              <a:rPr lang="en-GB" altLang="en-US" sz="1800" dirty="0" smtClean="0"/>
              <a:t/>
            </a:r>
            <a:br>
              <a:rPr lang="en-GB" altLang="en-US" sz="1800" dirty="0" smtClean="0"/>
            </a:br>
            <a:r>
              <a:rPr lang="en-GB" altLang="en-US" sz="1800" dirty="0" smtClean="0"/>
              <a:t>The world would be astonished if it </a:t>
            </a:r>
            <a:r>
              <a:rPr lang="en-GB" altLang="en-US" sz="1800" dirty="0" smtClean="0"/>
              <a:t>knew </a:t>
            </a:r>
            <a:r>
              <a:rPr lang="en-GB" altLang="en-US" sz="1800" dirty="0" smtClean="0"/>
              <a:t>how great a proportion of its brightest ornaments, of those most distinguished even in popular estimation for wisdom and virtue, are complete </a:t>
            </a:r>
            <a:r>
              <a:rPr lang="en-GB" altLang="en-US" sz="1800" dirty="0" err="1" smtClean="0"/>
              <a:t>skeptics</a:t>
            </a:r>
            <a:r>
              <a:rPr lang="en-GB" altLang="en-US" sz="1800" dirty="0" smtClean="0"/>
              <a:t> in religion.</a:t>
            </a:r>
            <a:br>
              <a:rPr lang="en-GB" altLang="en-US" sz="1800" dirty="0" smtClean="0"/>
            </a:br>
            <a:r>
              <a:rPr lang="en-GB" altLang="en-US" sz="1800" dirty="0" smtClean="0"/>
              <a:t>-- </a:t>
            </a:r>
            <a:r>
              <a:rPr lang="en-GB" altLang="en-US" sz="1800" b="1" dirty="0" smtClean="0"/>
              <a:t>John Stuart Mill</a:t>
            </a:r>
            <a:r>
              <a:rPr lang="en-GB" altLang="en-US" sz="1800" dirty="0" smtClean="0"/>
              <a:t>, </a:t>
            </a:r>
            <a:r>
              <a:rPr lang="en-GB" altLang="en-US" sz="1800" i="1" dirty="0" smtClean="0"/>
              <a:t>Autobiography Of John Stuart Mill,</a:t>
            </a:r>
            <a:r>
              <a:rPr lang="en-GB" altLang="en-US" sz="1800" dirty="0" smtClean="0"/>
              <a:t> "Chapter II Moral Influences in Early Youth. My Father's Character and Opinions" (1873)</a:t>
            </a:r>
            <a:br>
              <a:rPr lang="en-GB" altLang="en-US" sz="1800" dirty="0" smtClean="0"/>
            </a:br>
            <a:r>
              <a:rPr lang="en-GB" altLang="en-US" sz="1800" dirty="0" smtClean="0"/>
              <a:t/>
            </a:r>
            <a:br>
              <a:rPr lang="en-GB" altLang="en-US" sz="1800" dirty="0" smtClean="0"/>
            </a:br>
            <a:r>
              <a:rPr lang="en-GB" altLang="en-US" sz="1800" dirty="0" smtClean="0"/>
              <a:t>Christian morality (so called) has all the characters of a reaction; it is, in great part, a protest against Paganism. Its ideal is negative rather than positive; passive rather than action; innocence rather than Nobleness; Abstinence from Evil, rather than energetic Pursuit of Good: in its precepts (as has been well said) "thou shalt not" predominates unduly over "thou shalt."</a:t>
            </a:r>
            <a:br>
              <a:rPr lang="en-GB" altLang="en-US" sz="1800" dirty="0" smtClean="0"/>
            </a:br>
            <a:r>
              <a:rPr lang="en-GB" altLang="en-US" sz="1800" dirty="0" smtClean="0"/>
              <a:t>-- </a:t>
            </a:r>
            <a:r>
              <a:rPr lang="en-GB" altLang="en-US" sz="1800" b="1" dirty="0" smtClean="0"/>
              <a:t>John Stuart Mill</a:t>
            </a:r>
            <a:r>
              <a:rPr lang="en-GB" altLang="en-US" sz="1800" dirty="0" smtClean="0"/>
              <a:t>, </a:t>
            </a:r>
            <a:r>
              <a:rPr lang="en-GB" altLang="en-US" sz="1800" i="1" dirty="0" smtClean="0"/>
              <a:t>On Liberty</a:t>
            </a:r>
            <a:r>
              <a:rPr lang="en-GB" altLang="en-US" sz="1800" dirty="0" smtClean="0"/>
              <a:t> (1859)</a:t>
            </a:r>
            <a:br>
              <a:rPr lang="en-GB" altLang="en-US" sz="1800" dirty="0" smtClean="0"/>
            </a:br>
            <a:endParaRPr lang="en-GB" altLang="en-US" sz="1800"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a:defRPr/>
            </a:pPr>
            <a:r>
              <a:rPr lang="en-GB" dirty="0" smtClean="0">
                <a:latin typeface="+mn-lt"/>
              </a:rPr>
              <a:t>Charles Darwin</a:t>
            </a:r>
            <a:endParaRPr lang="en-GB" dirty="0">
              <a:latin typeface="+mn-lt"/>
            </a:endParaRPr>
          </a:p>
        </p:txBody>
      </p:sp>
      <p:sp>
        <p:nvSpPr>
          <p:cNvPr id="99331" name="Rectangle 3"/>
          <p:cNvSpPr>
            <a:spLocks noGrp="1" noChangeArrowheads="1"/>
          </p:cNvSpPr>
          <p:nvPr>
            <p:ph type="body" sz="half" idx="1"/>
          </p:nvPr>
        </p:nvSpPr>
        <p:spPr>
          <a:xfrm>
            <a:off x="685800" y="1981200"/>
            <a:ext cx="5334000" cy="4114800"/>
          </a:xfrm>
        </p:spPr>
        <p:txBody>
          <a:bodyPr>
            <a:normAutofit fontScale="92500" lnSpcReduction="10000"/>
          </a:bodyPr>
          <a:lstStyle/>
          <a:p>
            <a:pPr>
              <a:lnSpc>
                <a:spcPct val="90000"/>
              </a:lnSpc>
            </a:pPr>
            <a:r>
              <a:rPr lang="en-GB" altLang="en-US" sz="2000" i="1" dirty="0" smtClean="0"/>
              <a:t>Origin of Species</a:t>
            </a:r>
            <a:r>
              <a:rPr lang="en-GB" altLang="en-US" sz="2000" dirty="0" smtClean="0"/>
              <a:t> - 1859</a:t>
            </a:r>
            <a:endParaRPr lang="en-GB" altLang="en-US" sz="2000" i="1" dirty="0" smtClean="0"/>
          </a:p>
          <a:p>
            <a:pPr>
              <a:lnSpc>
                <a:spcPct val="90000"/>
              </a:lnSpc>
            </a:pPr>
            <a:r>
              <a:rPr lang="en-GB" altLang="en-US" sz="2000" dirty="0" smtClean="0"/>
              <a:t>Theorised that every generation of species includes small random differences between individuals.</a:t>
            </a:r>
          </a:p>
          <a:p>
            <a:pPr>
              <a:lnSpc>
                <a:spcPct val="90000"/>
              </a:lnSpc>
            </a:pPr>
            <a:r>
              <a:rPr lang="en-GB" altLang="en-US" sz="2000" dirty="0" smtClean="0"/>
              <a:t>Species are well adapted to their environment (and thus </a:t>
            </a:r>
            <a:r>
              <a:rPr lang="en-GB" altLang="en-US" sz="2000" i="1" dirty="0" smtClean="0"/>
              <a:t>seem</a:t>
            </a:r>
            <a:r>
              <a:rPr lang="en-GB" altLang="en-US" sz="2000" dirty="0" smtClean="0"/>
              <a:t> to be the products of intelligent design) because the less well-adapted individuals died out and did not reproduce.</a:t>
            </a:r>
          </a:p>
          <a:p>
            <a:pPr>
              <a:lnSpc>
                <a:spcPct val="90000"/>
              </a:lnSpc>
            </a:pPr>
            <a:r>
              <a:rPr lang="en-GB" altLang="en-US" sz="2000" dirty="0" smtClean="0"/>
              <a:t>This turns ‘creation’ and ‘androcentric’ cosmologies on their heads– it is not that the world is perfectly created for the species underneath it, it is that those species that were not perfectly suited did not survive.</a:t>
            </a:r>
          </a:p>
          <a:p>
            <a:pPr>
              <a:lnSpc>
                <a:spcPct val="90000"/>
              </a:lnSpc>
            </a:pPr>
            <a:endParaRPr lang="en-GB" altLang="en-US" sz="2000" dirty="0" smtClean="0"/>
          </a:p>
        </p:txBody>
      </p:sp>
      <p:pic>
        <p:nvPicPr>
          <p:cNvPr id="14340" name="Picture 6" descr="darwin"/>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6248400" y="2286000"/>
            <a:ext cx="1838325" cy="24384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1" name="Text Box 7"/>
          <p:cNvSpPr txBox="1">
            <a:spLocks noChangeArrowheads="1"/>
          </p:cNvSpPr>
          <p:nvPr/>
        </p:nvSpPr>
        <p:spPr bwMode="auto">
          <a:xfrm>
            <a:off x="6324600" y="4953000"/>
            <a:ext cx="2209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GB" altLang="en-US"/>
              <a:t>Charles Darwin (1809-1882)</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93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93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93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93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85800" y="609600"/>
            <a:ext cx="7772400" cy="947738"/>
          </a:xfrm>
        </p:spPr>
        <p:txBody>
          <a:bodyPr/>
          <a:lstStyle/>
          <a:p>
            <a:r>
              <a:rPr lang="en-GB" altLang="en-US" sz="3200" smtClean="0"/>
              <a:t>Karl Marx (1818-1883)</a:t>
            </a:r>
          </a:p>
        </p:txBody>
      </p:sp>
      <p:sp>
        <p:nvSpPr>
          <p:cNvPr id="15363" name="Content Placeholder 2"/>
          <p:cNvSpPr>
            <a:spLocks noGrp="1"/>
          </p:cNvSpPr>
          <p:nvPr>
            <p:ph idx="1"/>
          </p:nvPr>
        </p:nvSpPr>
        <p:spPr>
          <a:xfrm>
            <a:off x="323850" y="1628775"/>
            <a:ext cx="5976938" cy="4467225"/>
          </a:xfrm>
        </p:spPr>
        <p:txBody>
          <a:bodyPr>
            <a:normAutofit fontScale="85000" lnSpcReduction="10000"/>
          </a:bodyPr>
          <a:lstStyle/>
          <a:p>
            <a:r>
              <a:rPr lang="en-GB" altLang="en-US" sz="2000" smtClean="0"/>
              <a:t>Marx saw Capitalism as a new form of social organisation – the </a:t>
            </a:r>
            <a:r>
              <a:rPr lang="en-GB" altLang="en-US" sz="2000" i="1" smtClean="0"/>
              <a:t>exploitation</a:t>
            </a:r>
            <a:r>
              <a:rPr lang="en-GB" altLang="en-US" sz="2000" smtClean="0"/>
              <a:t> of the workers by the owners of capital.</a:t>
            </a:r>
          </a:p>
          <a:p>
            <a:r>
              <a:rPr lang="en-GB" altLang="en-US" sz="2000" smtClean="0"/>
              <a:t>Capital owners = Bourgeois class</a:t>
            </a:r>
          </a:p>
          <a:p>
            <a:r>
              <a:rPr lang="en-GB" altLang="en-US" sz="2000" smtClean="0"/>
              <a:t>Workers = Proletarian class</a:t>
            </a:r>
          </a:p>
          <a:p>
            <a:r>
              <a:rPr lang="en-GB" altLang="en-US" sz="2000" smtClean="0"/>
              <a:t>Bourgeois extracted surplus value from the workers and expanded technologies of production to create a world-wide system of group dominance.  </a:t>
            </a:r>
          </a:p>
          <a:p>
            <a:r>
              <a:rPr lang="en-GB" altLang="en-US" sz="2000" smtClean="0"/>
              <a:t>Marx argued that everything – law, politics, culture, religion – were based on the economic organisation of a society.  This is a universal law, or meta-theory.</a:t>
            </a:r>
          </a:p>
          <a:p>
            <a:r>
              <a:rPr lang="en-GB" altLang="en-US" sz="2000" smtClean="0"/>
              <a:t>Religion was famously described as “the opium of the People” because it distracted from the </a:t>
            </a:r>
            <a:r>
              <a:rPr lang="en-GB" altLang="en-US" sz="2000" i="1" smtClean="0"/>
              <a:t>here and now</a:t>
            </a:r>
            <a:r>
              <a:rPr lang="en-GB" altLang="en-US" sz="2000" smtClean="0"/>
              <a:t>. </a:t>
            </a:r>
          </a:p>
          <a:p>
            <a:endParaRPr lang="en-GB" altLang="en-US" sz="2000" smtClean="0"/>
          </a:p>
        </p:txBody>
      </p:sp>
      <p:pic>
        <p:nvPicPr>
          <p:cNvPr id="15364" name="Picture 4" descr="http://www.york.ac.uk/depts/poli/images/Karl_Mar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1138" y="2349500"/>
            <a:ext cx="2332037"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altLang="en-US" sz="3200" smtClean="0"/>
              <a:t>Friedrich Max Muller (1823-1900)</a:t>
            </a:r>
          </a:p>
        </p:txBody>
      </p:sp>
      <p:sp>
        <p:nvSpPr>
          <p:cNvPr id="16387" name="Content Placeholder 2"/>
          <p:cNvSpPr>
            <a:spLocks noGrp="1"/>
          </p:cNvSpPr>
          <p:nvPr>
            <p:ph idx="1"/>
          </p:nvPr>
        </p:nvSpPr>
        <p:spPr>
          <a:xfrm>
            <a:off x="685800" y="1981200"/>
            <a:ext cx="5973763" cy="4114800"/>
          </a:xfrm>
        </p:spPr>
        <p:txBody>
          <a:bodyPr/>
          <a:lstStyle/>
          <a:p>
            <a:r>
              <a:rPr lang="en-GB" altLang="en-US" sz="2000" dirty="0" smtClean="0"/>
              <a:t>Overlooked for </a:t>
            </a:r>
            <a:r>
              <a:rPr lang="en-GB" altLang="en-US" sz="2000" dirty="0" err="1" smtClean="0"/>
              <a:t>Boden</a:t>
            </a:r>
            <a:r>
              <a:rPr lang="en-GB" altLang="en-US" sz="2000" dirty="0" smtClean="0"/>
              <a:t> Chair as friendly with editor of </a:t>
            </a:r>
            <a:r>
              <a:rPr lang="en-GB" altLang="en-US" sz="2000" i="1" dirty="0" smtClean="0"/>
              <a:t>Essays and Reviews</a:t>
            </a:r>
            <a:r>
              <a:rPr lang="en-GB" altLang="en-US" sz="2000" dirty="0" smtClean="0"/>
              <a:t> (Jowett 1860).</a:t>
            </a:r>
          </a:p>
          <a:p>
            <a:r>
              <a:rPr lang="en-GB" altLang="en-US" sz="2000" dirty="0" smtClean="0"/>
              <a:t>Oversaw translation of 50-volume </a:t>
            </a:r>
            <a:r>
              <a:rPr lang="en-GB" altLang="en-US" sz="2000" i="1" dirty="0" smtClean="0"/>
              <a:t>Sacred Books of the East</a:t>
            </a:r>
            <a:r>
              <a:rPr lang="en-GB" altLang="en-US" sz="2000" dirty="0" smtClean="0"/>
              <a:t> series still used today.</a:t>
            </a:r>
          </a:p>
          <a:p>
            <a:r>
              <a:rPr lang="en-GB" altLang="en-US" sz="2000" dirty="0" smtClean="0"/>
              <a:t>Used </a:t>
            </a:r>
            <a:r>
              <a:rPr lang="en-GB" altLang="en-US" sz="2000" dirty="0" smtClean="0"/>
              <a:t>philology to understand development of religions.</a:t>
            </a:r>
          </a:p>
          <a:p>
            <a:r>
              <a:rPr lang="en-GB" altLang="en-US" sz="2000" dirty="0" smtClean="0"/>
              <a:t>Added </a:t>
            </a:r>
            <a:r>
              <a:rPr lang="en-GB" altLang="en-US" sz="2000" dirty="0" smtClean="0"/>
              <a:t>depth to comparative narratives (Flood &amp; </a:t>
            </a:r>
            <a:r>
              <a:rPr lang="en-GB" altLang="en-US" sz="2000" i="1" dirty="0" err="1" smtClean="0"/>
              <a:t>matsya-avatara</a:t>
            </a:r>
            <a:r>
              <a:rPr lang="en-GB" altLang="en-US" sz="2000" i="1" dirty="0" smtClean="0"/>
              <a:t> </a:t>
            </a:r>
            <a:r>
              <a:rPr lang="en-GB" altLang="en-US" sz="2000" dirty="0" smtClean="0"/>
              <a:t>and Gilgamesh &amp; </a:t>
            </a:r>
            <a:r>
              <a:rPr lang="en-GB" altLang="en-US" sz="2000" dirty="0" err="1" smtClean="0"/>
              <a:t>Enkidu</a:t>
            </a:r>
            <a:r>
              <a:rPr lang="en-GB" altLang="en-US" sz="2000" dirty="0" smtClean="0"/>
              <a:t>)</a:t>
            </a:r>
          </a:p>
        </p:txBody>
      </p:sp>
      <p:pic>
        <p:nvPicPr>
          <p:cNvPr id="16388" name="Picture 10" descr="max mull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950" y="2565400"/>
            <a:ext cx="1582738" cy="23764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GB" altLang="en-US" sz="3200" dirty="0" smtClean="0"/>
              <a:t>Friedrich Nietzsche (1844-1900)</a:t>
            </a:r>
            <a:endParaRPr lang="en-GB" altLang="en-US" sz="3200" dirty="0" smtClean="0"/>
          </a:p>
        </p:txBody>
      </p:sp>
      <p:sp>
        <p:nvSpPr>
          <p:cNvPr id="17411" name="Content Placeholder 2"/>
          <p:cNvSpPr>
            <a:spLocks noGrp="1"/>
          </p:cNvSpPr>
          <p:nvPr>
            <p:ph idx="1"/>
          </p:nvPr>
        </p:nvSpPr>
        <p:spPr>
          <a:xfrm>
            <a:off x="685800" y="1981200"/>
            <a:ext cx="5686425" cy="4114800"/>
          </a:xfrm>
        </p:spPr>
        <p:txBody>
          <a:bodyPr>
            <a:normAutofit fontScale="85000" lnSpcReduction="10000"/>
          </a:bodyPr>
          <a:lstStyle/>
          <a:p>
            <a:r>
              <a:rPr lang="en-US" altLang="en-US" sz="2000" dirty="0" smtClean="0"/>
              <a:t>‘</a:t>
            </a:r>
            <a:r>
              <a:rPr lang="en-US" altLang="en-US" sz="2000" dirty="0" smtClean="0"/>
              <a:t>God is Dead’</a:t>
            </a:r>
          </a:p>
          <a:p>
            <a:r>
              <a:rPr lang="en-US" altLang="en-US" sz="2000" dirty="0" smtClean="0"/>
              <a:t>Nihilism – life is ultimately pointless and there are no substantive truths to existence beyond this.</a:t>
            </a:r>
          </a:p>
          <a:p>
            <a:r>
              <a:rPr lang="en-US" altLang="en-US" sz="2000" dirty="0" smtClean="0"/>
              <a:t>Very different to later atheists who align atheism with humanism and morality.</a:t>
            </a:r>
          </a:p>
          <a:p>
            <a:r>
              <a:rPr lang="en-US" altLang="en-US" sz="2000" dirty="0" smtClean="0"/>
              <a:t>Understood by his successor Heidegger as the ‘death of metaphysics’.</a:t>
            </a:r>
          </a:p>
          <a:p>
            <a:r>
              <a:rPr lang="en-US" altLang="en-US" sz="2000" dirty="0" smtClean="0"/>
              <a:t>Nietzsche himself understood nihilism as something to be overcome – perhaps what other post-Heidegger atheist philosophers have tried to achieve (but note the criticisms of modern theologians – e.g. ‘without God what meaning do we </a:t>
            </a:r>
            <a:r>
              <a:rPr lang="en-US" altLang="en-US" sz="2000" dirty="0" smtClean="0"/>
              <a:t>have’?</a:t>
            </a:r>
            <a:r>
              <a:rPr lang="en-US" altLang="en-US" sz="2000" dirty="0" smtClean="0"/>
              <a:t>)</a:t>
            </a:r>
          </a:p>
        </p:txBody>
      </p:sp>
      <p:pic>
        <p:nvPicPr>
          <p:cNvPr id="17412" name="Picture 7" descr="http://www.iep.utm.edu/wp-content/media/Nietzsche-274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2565400"/>
            <a:ext cx="26098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Grp="1" noChangeArrowheads="1"/>
          </p:cNvSpPr>
          <p:nvPr>
            <p:ph type="title"/>
          </p:nvPr>
        </p:nvSpPr>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3200" smtClean="0"/>
              <a:t>Sigmund Freud (1856-1939)</a:t>
            </a:r>
          </a:p>
        </p:txBody>
      </p:sp>
      <p:sp>
        <p:nvSpPr>
          <p:cNvPr id="18435" name="Rectangle 2"/>
          <p:cNvSpPr>
            <a:spLocks noGrp="1" noChangeArrowheads="1"/>
          </p:cNvSpPr>
          <p:nvPr>
            <p:ph type="body" sz="half" idx="2"/>
          </p:nvPr>
        </p:nvSpPr>
        <p:spPr>
          <a:xfrm>
            <a:off x="468313" y="1773238"/>
            <a:ext cx="5943600" cy="4591050"/>
          </a:xfrm>
        </p:spPr>
        <p:txBody>
          <a:bodyPr/>
          <a:lstStyle/>
          <a:p>
            <a:pPr marL="341313" indent="-341313">
              <a:spcBef>
                <a:spcPts val="7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US" altLang="en-US" sz="2000" smtClean="0"/>
              <a:t>	Defined religion as:   “…illusions, fulfillments of the oldest, strongest, and most insistent wishes of mankind”</a:t>
            </a:r>
          </a:p>
          <a:p>
            <a:pPr marL="341313" indent="-341313">
              <a:spcBef>
                <a:spcPts val="350"/>
              </a:spcBef>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US" altLang="en-US" sz="2000" smtClean="0"/>
              <a:t>	</a:t>
            </a:r>
            <a:r>
              <a:rPr lang="en-US" altLang="en-US" sz="1600" smtClean="0"/>
              <a:t>(</a:t>
            </a:r>
            <a:r>
              <a:rPr lang="en-US" altLang="en-US" sz="1600" i="1" smtClean="0"/>
              <a:t>The Future of Illusion 1927</a:t>
            </a:r>
            <a:r>
              <a:rPr lang="en-US" altLang="en-US" sz="1600" smtClean="0"/>
              <a:t>)</a:t>
            </a:r>
          </a:p>
          <a:p>
            <a:pPr marL="341313" indent="-341313">
              <a:lnSpc>
                <a:spcPct val="90000"/>
              </a:lnSpc>
              <a:spcBef>
                <a:spcPts val="700"/>
              </a:spcBef>
              <a:buFont typeface="Times New Roman" panose="02020603050405020304" pitchFamily="18" charset="0"/>
              <a:buChar cha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2000" smtClean="0"/>
              <a:t>Religion as a ‘Mental Defence’ in life.</a:t>
            </a:r>
          </a:p>
          <a:p>
            <a:pPr marL="341313" indent="-341313">
              <a:lnSpc>
                <a:spcPct val="90000"/>
              </a:lnSpc>
              <a:spcBef>
                <a:spcPts val="700"/>
              </a:spcBef>
              <a:buFont typeface="Times New Roman" panose="02020603050405020304" pitchFamily="18" charset="0"/>
              <a:buChar cha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2000" smtClean="0"/>
              <a:t>In a Judaeo-Christian sense, Freud believed this manifested itself in the ‘Father’ in Heaven as our protector.</a:t>
            </a:r>
          </a:p>
          <a:p>
            <a:pPr marL="341313" indent="-341313">
              <a:lnSpc>
                <a:spcPct val="90000"/>
              </a:lnSpc>
              <a:spcBef>
                <a:spcPts val="700"/>
              </a:spcBef>
              <a:buFont typeface="Times New Roman" panose="02020603050405020304" pitchFamily="18" charset="0"/>
              <a:buChar cha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2000" smtClean="0"/>
              <a:t>Led Freud to describe religion as “…the universal obsessional neurosis of humanity.”</a:t>
            </a:r>
          </a:p>
          <a:p>
            <a:pPr marL="341313" indent="-341313">
              <a:lnSpc>
                <a:spcPct val="90000"/>
              </a:lnSpc>
              <a:spcBef>
                <a:spcPts val="400"/>
              </a:spcBef>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GB" altLang="en-US" sz="1200" smtClean="0"/>
              <a:t>	(</a:t>
            </a:r>
            <a:r>
              <a:rPr lang="en-GB" altLang="en-US" sz="1200" i="1" smtClean="0"/>
              <a:t>The Future Illusion, 1927</a:t>
            </a:r>
            <a:r>
              <a:rPr lang="en-GB" altLang="en-US" sz="1200" smtClean="0"/>
              <a:t>)</a:t>
            </a:r>
          </a:p>
          <a:p>
            <a:pPr marL="341313" indent="-341313">
              <a:spcBef>
                <a:spcPts val="700"/>
              </a:spcBef>
              <a:buFont typeface="Times New Roman" panose="02020603050405020304" pitchFamily="18" charset="0"/>
              <a:buChar char="•"/>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en-US" altLang="en-US" sz="2000" smtClean="0"/>
              <a:t>Linked religious ritual with obsessive behaviour – enacted for no obvious purpose.  Religious acts become acts of deference for ancestors.</a:t>
            </a:r>
          </a:p>
          <a:p>
            <a:pPr marL="341313" indent="-341313">
              <a:spcBef>
                <a:spcPts val="350"/>
              </a:spcBef>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en-US" altLang="en-US" sz="2000" smtClean="0"/>
          </a:p>
          <a:p>
            <a:pPr marL="341313" indent="-341313">
              <a:spcBef>
                <a:spcPts val="350"/>
              </a:spcBef>
              <a:buFont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en-US" altLang="en-US" sz="2000" smtClean="0"/>
          </a:p>
        </p:txBody>
      </p:sp>
      <p:pic>
        <p:nvPicPr>
          <p:cNvPr id="1843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2781300"/>
            <a:ext cx="16843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en-US" sz="3200" smtClean="0"/>
              <a:t>Emile Durkheim (1858-1917)</a:t>
            </a:r>
          </a:p>
        </p:txBody>
      </p:sp>
      <p:sp>
        <p:nvSpPr>
          <p:cNvPr id="19459" name="Rectangle 3"/>
          <p:cNvSpPr>
            <a:spLocks noGrp="1" noChangeArrowheads="1"/>
          </p:cNvSpPr>
          <p:nvPr>
            <p:ph idx="1"/>
          </p:nvPr>
        </p:nvSpPr>
        <p:spPr>
          <a:xfrm>
            <a:off x="685800" y="1700213"/>
            <a:ext cx="6334125" cy="4395787"/>
          </a:xfrm>
        </p:spPr>
        <p:txBody>
          <a:bodyPr>
            <a:normAutofit fontScale="85000" lnSpcReduction="20000"/>
          </a:bodyPr>
          <a:lstStyle/>
          <a:p>
            <a:pPr>
              <a:lnSpc>
                <a:spcPct val="90000"/>
              </a:lnSpc>
              <a:buFontTx/>
              <a:buNone/>
            </a:pPr>
            <a:r>
              <a:rPr lang="en-GB" altLang="en-US" sz="2000" dirty="0" smtClean="0"/>
              <a:t>Mechanical &amp; Organic Solidarity:</a:t>
            </a:r>
          </a:p>
          <a:p>
            <a:pPr>
              <a:lnSpc>
                <a:spcPct val="90000"/>
              </a:lnSpc>
              <a:buFontTx/>
              <a:buNone/>
            </a:pPr>
            <a:endParaRPr lang="en-GB" altLang="en-US" sz="2000" dirty="0" smtClean="0"/>
          </a:p>
          <a:p>
            <a:pPr>
              <a:lnSpc>
                <a:spcPct val="90000"/>
              </a:lnSpc>
            </a:pPr>
            <a:r>
              <a:rPr lang="en-GB" altLang="en-US" sz="2000" dirty="0" smtClean="0"/>
              <a:t>Durkheim grouped societies into different forms of </a:t>
            </a:r>
            <a:r>
              <a:rPr lang="en-GB" altLang="en-US" sz="2000" i="1" dirty="0" smtClean="0"/>
              <a:t>solidarity</a:t>
            </a:r>
            <a:r>
              <a:rPr lang="en-GB" altLang="en-US" sz="2000" dirty="0" smtClean="0"/>
              <a:t> – for Durkheim, this acted like a structure, a joining point of societies, such as the values, customs and beliefs of a given group.  He called this the </a:t>
            </a:r>
            <a:r>
              <a:rPr lang="en-GB" altLang="en-US" sz="2000" i="1" dirty="0" smtClean="0"/>
              <a:t>collective conscience</a:t>
            </a:r>
            <a:r>
              <a:rPr lang="en-GB" altLang="en-US" sz="2000" dirty="0" smtClean="0"/>
              <a:t>.</a:t>
            </a:r>
          </a:p>
          <a:p>
            <a:pPr>
              <a:lnSpc>
                <a:spcPct val="90000"/>
              </a:lnSpc>
            </a:pPr>
            <a:endParaRPr lang="en-GB" altLang="en-US" sz="2000" dirty="0" smtClean="0"/>
          </a:p>
          <a:p>
            <a:pPr>
              <a:lnSpc>
                <a:spcPct val="90000"/>
              </a:lnSpc>
            </a:pPr>
            <a:r>
              <a:rPr lang="en-GB" altLang="en-US" sz="2000" i="1" dirty="0" smtClean="0"/>
              <a:t>Mechanical Solidarity</a:t>
            </a:r>
            <a:r>
              <a:rPr lang="en-GB" altLang="en-US" sz="2000" dirty="0" smtClean="0"/>
              <a:t> – seen in primitive societies where social functions are close-knit affairs.</a:t>
            </a:r>
          </a:p>
          <a:p>
            <a:pPr>
              <a:lnSpc>
                <a:spcPct val="90000"/>
              </a:lnSpc>
            </a:pPr>
            <a:endParaRPr lang="en-GB" altLang="en-US" sz="2000" dirty="0" smtClean="0"/>
          </a:p>
          <a:p>
            <a:pPr>
              <a:lnSpc>
                <a:spcPct val="90000"/>
              </a:lnSpc>
            </a:pPr>
            <a:r>
              <a:rPr lang="en-GB" altLang="en-US" sz="2000" i="1" dirty="0" smtClean="0"/>
              <a:t>Organic Solidarity</a:t>
            </a:r>
            <a:r>
              <a:rPr lang="en-GB" altLang="en-US" sz="2000" dirty="0" smtClean="0"/>
              <a:t> – in complex industrial societies the </a:t>
            </a:r>
            <a:r>
              <a:rPr lang="en-GB" altLang="en-US" sz="2000" i="1" dirty="0" smtClean="0"/>
              <a:t>division of labour</a:t>
            </a:r>
            <a:r>
              <a:rPr lang="en-GB" altLang="en-US" sz="2000" dirty="0" smtClean="0"/>
              <a:t> breaks mechanical solidarity down and produces organic solidarity – including economic interdependence between states.</a:t>
            </a:r>
          </a:p>
          <a:p>
            <a:pPr>
              <a:lnSpc>
                <a:spcPct val="90000"/>
              </a:lnSpc>
            </a:pPr>
            <a:endParaRPr lang="en-GB" altLang="en-US" sz="2000" i="1" dirty="0" smtClean="0"/>
          </a:p>
        </p:txBody>
      </p:sp>
      <p:pic>
        <p:nvPicPr>
          <p:cNvPr id="1946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488" y="2492375"/>
            <a:ext cx="1830387"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s>
</file>

<file path=ppt/theme/theme1.xml><?xml version="1.0" encoding="utf-8"?>
<a:theme xmlns:a="http://schemas.openxmlformats.org/drawingml/2006/main" name="Capital">
  <a:themeElements>
    <a:clrScheme name="Capital">
      <a:dk1>
        <a:srgbClr val="000000"/>
      </a:dk1>
      <a:lt1>
        <a:srgbClr val="FFFFFF"/>
      </a:lt1>
      <a:dk2>
        <a:srgbClr val="6F6D5D"/>
      </a:dk2>
      <a:lt2>
        <a:srgbClr val="7C8F97"/>
      </a:lt2>
      <a:accent1>
        <a:srgbClr val="4B5A60"/>
      </a:accent1>
      <a:accent2>
        <a:srgbClr val="9C5238"/>
      </a:accent2>
      <a:accent3>
        <a:srgbClr val="504539"/>
      </a:accent3>
      <a:accent4>
        <a:srgbClr val="C1AD79"/>
      </a:accent4>
      <a:accent5>
        <a:srgbClr val="667559"/>
      </a:accent5>
      <a:accent6>
        <a:srgbClr val="BAD6AD"/>
      </a:accent6>
      <a:hlink>
        <a:srgbClr val="524A82"/>
      </a:hlink>
      <a:folHlink>
        <a:srgbClr val="8F9954"/>
      </a:folHlink>
    </a:clrScheme>
    <a:fontScheme name="Capital">
      <a:majorFont>
        <a:latin typeface="Calisto MT"/>
        <a:ea typeface=""/>
        <a:cs typeface=""/>
        <a:font script="Jpan" typeface="ＭＳ 明朝"/>
        <a:font script="Hans" typeface="宋体"/>
        <a:font script="Hant" typeface="新細明體"/>
      </a:majorFont>
      <a:minorFont>
        <a:latin typeface="Calisto MT"/>
        <a:ea typeface=""/>
        <a:cs typeface=""/>
        <a:font script="Jpan" typeface="ＭＳ 明朝"/>
        <a:font script="Hans" typeface="宋体"/>
        <a:font script="Hant" typeface="新細明體"/>
      </a:minorFont>
    </a:fontScheme>
    <a:fmtScheme name="Capital">
      <a:fillStyleLst>
        <a:solidFill>
          <a:schemeClr val="phClr"/>
        </a:solidFill>
        <a:blipFill rotWithShape="1">
          <a:blip xmlns:r="http://schemas.openxmlformats.org/officeDocument/2006/relationships" r:embed="rId1">
            <a:duotone>
              <a:schemeClr val="phClr">
                <a:satMod val="150000"/>
                <a:lumMod val="50000"/>
              </a:schemeClr>
              <a:schemeClr val="phClr">
                <a:satMod val="300000"/>
                <a:lumMod val="125000"/>
              </a:schemeClr>
            </a:duotone>
          </a:blip>
          <a:tile tx="0" ty="0" sx="100000" sy="100000" flip="none" algn="tl"/>
        </a:blipFill>
        <a:blipFill rotWithShape="1">
          <a:blip xmlns:r="http://schemas.openxmlformats.org/officeDocument/2006/relationships" r:embed="rId2">
            <a:duotone>
              <a:schemeClr val="phClr">
                <a:satMod val="135000"/>
                <a:lumMod val="80000"/>
              </a:schemeClr>
              <a:schemeClr val="phClr">
                <a:satMod val="250000"/>
                <a:lumMod val="150000"/>
              </a:schemeClr>
            </a:duotone>
          </a:blip>
          <a:stretch/>
        </a:blipFill>
      </a:fillStyleLst>
      <a:lnStyleLst>
        <a:ln w="12700" cap="flat" cmpd="sng" algn="ctr">
          <a:solidFill>
            <a:schemeClr val="phClr">
              <a:shade val="95000"/>
              <a:satMod val="105000"/>
            </a:schemeClr>
          </a:solidFill>
          <a:prstDash val="solid"/>
        </a:ln>
        <a:ln w="31750" cap="flat" cmpd="sng" algn="ctr">
          <a:solidFill>
            <a:schemeClr val="phClr">
              <a:shade val="90000"/>
            </a:schemeClr>
          </a:solidFill>
          <a:prstDash val="solid"/>
        </a:ln>
        <a:ln w="44450" cap="flat" cmpd="sng" algn="ctr">
          <a:solidFill>
            <a:schemeClr val="phClr">
              <a:shade val="85000"/>
            </a:schemeClr>
          </a:solidFill>
          <a:prstDash val="solid"/>
        </a:ln>
      </a:lnStyleLst>
      <a:effectStyleLst>
        <a:effectStyle>
          <a:effectLst/>
        </a:effectStyle>
        <a:effectStyle>
          <a:effectLst>
            <a:outerShdw blurRad="63500" sx="101000" sy="101000" algn="ctr" rotWithShape="0">
              <a:srgbClr val="000000">
                <a:alpha val="40000"/>
              </a:srgbClr>
            </a:outerShdw>
          </a:effectLst>
          <a:scene3d>
            <a:camera prst="perspectiveFront" fov="3000000"/>
            <a:lightRig rig="threePt" dir="tl"/>
          </a:scene3d>
          <a:sp3d>
            <a:bevelT w="0" h="0"/>
          </a:sp3d>
        </a:effectStyle>
        <a:effectStyle>
          <a:effectLst>
            <a:innerShdw blurRad="190500">
              <a:srgbClr val="000000">
                <a:alpha val="50000"/>
              </a:srgbClr>
            </a:innerShdw>
          </a:effectLst>
          <a:scene3d>
            <a:camera prst="perspectiveFront" fov="4800000"/>
            <a:lightRig rig="twoPt" dir="t">
              <a:rot lat="0" lon="0" rev="4800000"/>
            </a:lightRig>
          </a:scene3d>
          <a:sp3d>
            <a:bevelT w="0" h="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3">
            <a:duotone>
              <a:schemeClr val="phClr">
                <a:satMod val="150000"/>
                <a:lumMod val="50000"/>
              </a:schemeClr>
              <a:schemeClr val="phClr">
                <a:satMod val="400000"/>
                <a:lumMod val="16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Capital.thmx</Template>
  <TotalTime>4535</TotalTime>
  <Words>2504</Words>
  <Application>Microsoft Macintosh PowerPoint</Application>
  <PresentationFormat>On-screen Show (4:3)</PresentationFormat>
  <Paragraphs>175</Paragraphs>
  <Slides>33</Slides>
  <Notes>2</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Capital</vt:lpstr>
      <vt:lpstr>Atheism and non-Belief</vt:lpstr>
      <vt:lpstr>Faith vs Reason</vt:lpstr>
      <vt:lpstr>from Faith to Reason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Enlightenment</vt:lpstr>
      <vt:lpstr>Nineteenth Century Developments </vt:lpstr>
      <vt:lpstr>PowerPoint Presentation</vt:lpstr>
      <vt:lpstr>God as Human Invention</vt:lpstr>
      <vt:lpstr>Biblical Criticism</vt:lpstr>
      <vt:lpstr>PowerPoint Presentation</vt:lpstr>
      <vt:lpstr>PowerPoint Presentation</vt:lpstr>
      <vt:lpstr>Historical Criticism </vt:lpstr>
      <vt:lpstr>Moral Criticism </vt:lpstr>
      <vt:lpstr>Criticism from Science </vt:lpstr>
      <vt:lpstr>Jeremy Bentham</vt:lpstr>
      <vt:lpstr>Percy Shelley</vt:lpstr>
      <vt:lpstr>August Comte</vt:lpstr>
      <vt:lpstr>Ludwig Feuerbach (1804-1872)</vt:lpstr>
      <vt:lpstr>John Stuart Mill (1806-1873)</vt:lpstr>
      <vt:lpstr> What little recognition the idea of obligation to the public obtains in modern morality is derived from Greek and Roman sources, not from Christian; as, even in the morality of private life, whatever exists of magnanimity, high-mindedness, personal dignity, even the sense of honor, is derived from the purely human, not the religious part of our education, and never could have grown out of a standard of ethics in which the only worth, professedly recognized, is that of obedience. -- John Stuart Mill, "Chapter II: Of the Liberty of Thought and Discussion“, On Liberty (1859)  The world would be astonished if it knew how great a proportion of its brightest ornaments, of those most distinguished even in popular estimation for wisdom and virtue, are complete skeptics in religion. -- John Stuart Mill, Autobiography Of John Stuart Mill, "Chapter II Moral Influences in Early Youth. My Father's Character and Opinions" (1873)  Christian morality (so called) has all the characters of a reaction; it is, in great part, a protest against Paganism. Its ideal is negative rather than positive; passive rather than action; innocence rather than Nobleness; Abstinence from Evil, rather than energetic Pursuit of Good: in its precepts (as has been well said) "thou shalt not" predominates unduly over "thou shalt." -- John Stuart Mill, On Liberty (1859) </vt:lpstr>
      <vt:lpstr>Charles Darwin</vt:lpstr>
      <vt:lpstr>Karl Marx (1818-1883)</vt:lpstr>
      <vt:lpstr>Friedrich Max Muller (1823-1900)</vt:lpstr>
      <vt:lpstr>Friedrich Nietzsche (1844-1900)</vt:lpstr>
      <vt:lpstr>Sigmund Freud (1856-1939)</vt:lpstr>
      <vt:lpstr>Emile Durkheim (1858-1917)</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Philosophy?</dc:title>
  <dc:creator>Stephen Gregg</dc:creator>
  <cp:lastModifiedBy>Sarah</cp:lastModifiedBy>
  <cp:revision>285</cp:revision>
  <dcterms:created xsi:type="dcterms:W3CDTF">2007-01-27T09:48:36Z</dcterms:created>
  <dcterms:modified xsi:type="dcterms:W3CDTF">2018-10-22T00:04:11Z</dcterms:modified>
</cp:coreProperties>
</file>