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10/20/2024</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10/20/2024</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10/20/2024</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1D8BD707-D9CF-40AE-B4C6-C98DA3205C09}" type="datetimeFigureOut">
              <a:rPr lang="en-US" smtClean="0"/>
              <a:pPr/>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1D8BD707-D9CF-40AE-B4C6-C98DA3205C09}" type="datetimeFigureOut">
              <a:rPr lang="en-US" smtClean="0"/>
              <a:pPr/>
              <a:t>10/20/2024</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10/20/2024</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10/20/2024</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10/20/2024</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fade thruBlk="1"/>
  </p:transition>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228600"/>
            <a:ext cx="6172200" cy="1894362"/>
          </a:xfrm>
        </p:spPr>
        <p:txBody>
          <a:bodyPr/>
          <a:lstStyle/>
          <a:p>
            <a:pPr algn="ctr"/>
            <a:r>
              <a:rPr lang="en-US" sz="3200" dirty="0">
                <a:solidFill>
                  <a:schemeClr val="tx1">
                    <a:lumMod val="95000"/>
                    <a:lumOff val="5000"/>
                  </a:schemeClr>
                </a:solidFill>
                <a:effectLst>
                  <a:outerShdw blurRad="38100" dist="38100" dir="2700000" algn="tl">
                    <a:srgbClr val="000000">
                      <a:alpha val="43137"/>
                    </a:srgbClr>
                  </a:outerShdw>
                </a:effectLst>
                <a:latin typeface="Arial" pitchFamily="34" charset="0"/>
                <a:cs typeface="Arial" pitchFamily="34" charset="0"/>
              </a:rPr>
              <a:t>Module: Developing Emotional Intelligence Skills for the Workplace</a:t>
            </a:r>
            <a:endParaRPr lang="en-US" dirty="0"/>
          </a:p>
        </p:txBody>
      </p:sp>
      <p:sp>
        <p:nvSpPr>
          <p:cNvPr id="3" name="Subtitle 2"/>
          <p:cNvSpPr>
            <a:spLocks noGrp="1"/>
          </p:cNvSpPr>
          <p:nvPr>
            <p:ph type="subTitle" idx="1"/>
          </p:nvPr>
        </p:nvSpPr>
        <p:spPr>
          <a:xfrm>
            <a:off x="2362200" y="3124200"/>
            <a:ext cx="6172200" cy="2881086"/>
          </a:xfrm>
        </p:spPr>
        <p:txBody>
          <a:bodyPr/>
          <a:lstStyle/>
          <a:p>
            <a:pPr algn="ctr"/>
            <a:r>
              <a:rPr lang="en-US" dirty="0">
                <a:solidFill>
                  <a:schemeClr val="tx1">
                    <a:lumMod val="95000"/>
                    <a:lumOff val="5000"/>
                  </a:schemeClr>
                </a:solidFill>
                <a:effectLst>
                  <a:outerShdw blurRad="38100" dist="38100" dir="2700000" algn="tl">
                    <a:srgbClr val="000000">
                      <a:alpha val="43137"/>
                    </a:srgbClr>
                  </a:outerShdw>
                </a:effectLst>
                <a:latin typeface="Arial" pitchFamily="34" charset="0"/>
                <a:cs typeface="Arial" pitchFamily="34" charset="0"/>
              </a:rPr>
              <a:t>Student name: </a:t>
            </a:r>
            <a:r>
              <a:rPr lang="en-US" b="0" dirty="0">
                <a:solidFill>
                  <a:schemeClr val="tx1">
                    <a:lumMod val="95000"/>
                    <a:lumOff val="5000"/>
                  </a:schemeClr>
                </a:solidFill>
                <a:latin typeface="Arial" pitchFamily="34" charset="0"/>
                <a:cs typeface="Arial" pitchFamily="34" charset="0"/>
              </a:rPr>
              <a:t>Frida Izabella Tac</a:t>
            </a:r>
          </a:p>
          <a:p>
            <a:pPr algn="ctr"/>
            <a:r>
              <a:rPr lang="en-US" dirty="0">
                <a:solidFill>
                  <a:schemeClr val="tx1">
                    <a:lumMod val="95000"/>
                    <a:lumOff val="5000"/>
                  </a:schemeClr>
                </a:solidFill>
                <a:effectLst>
                  <a:outerShdw blurRad="38100" dist="38100" dir="2700000" algn="tl">
                    <a:srgbClr val="000000">
                      <a:alpha val="43137"/>
                    </a:srgbClr>
                  </a:outerShdw>
                </a:effectLst>
                <a:latin typeface="Arial" pitchFamily="34" charset="0"/>
                <a:cs typeface="Arial" pitchFamily="34" charset="0"/>
              </a:rPr>
              <a:t>Student ID: </a:t>
            </a:r>
            <a:r>
              <a:rPr lang="en-US" b="0" dirty="0">
                <a:solidFill>
                  <a:schemeClr val="tx1">
                    <a:lumMod val="95000"/>
                    <a:lumOff val="5000"/>
                  </a:schemeClr>
                </a:solidFill>
                <a:latin typeface="Arial" pitchFamily="34" charset="0"/>
                <a:cs typeface="Arial" pitchFamily="34" charset="0"/>
              </a:rPr>
              <a:t>2118358</a:t>
            </a:r>
          </a:p>
          <a:p>
            <a:endParaRPr lang="en-US" dirty="0"/>
          </a:p>
        </p:txBody>
      </p:sp>
      <p:sp>
        <p:nvSpPr>
          <p:cNvPr id="4" name="TextBox 3">
            <a:extLst>
              <a:ext uri="{FF2B5EF4-FFF2-40B4-BE49-F238E27FC236}">
                <a16:creationId xmlns:a16="http://schemas.microsoft.com/office/drawing/2014/main" id="{8FD9A347-6ECF-ADC2-FADD-5E9E0C68970B}"/>
              </a:ext>
            </a:extLst>
          </p:cNvPr>
          <p:cNvSpPr txBox="1"/>
          <p:nvPr/>
        </p:nvSpPr>
        <p:spPr>
          <a:xfrm>
            <a:off x="3657600" y="2528207"/>
            <a:ext cx="4800600" cy="1754326"/>
          </a:xfrm>
          <a:prstGeom prst="rect">
            <a:avLst/>
          </a:prstGeom>
          <a:noFill/>
        </p:spPr>
        <p:txBody>
          <a:bodyPr wrap="square" rtlCol="0">
            <a:spAutoFit/>
          </a:bodyPr>
          <a:lstStyle/>
          <a:p>
            <a:pPr algn="l"/>
            <a:endParaRPr lang="en-GB" dirty="0"/>
          </a:p>
          <a:p>
            <a:pPr algn="l"/>
            <a:endParaRPr lang="en-GB" dirty="0"/>
          </a:p>
          <a:p>
            <a:pPr algn="l"/>
            <a:endParaRPr lang="en-GB" dirty="0"/>
          </a:p>
          <a:p>
            <a:pPr algn="l"/>
            <a:endParaRPr lang="en-GB" dirty="0"/>
          </a:p>
          <a:p>
            <a:pPr algn="l"/>
            <a:endParaRPr lang="en-GB" dirty="0"/>
          </a:p>
          <a:p>
            <a:pPr algn="l"/>
            <a:r>
              <a:rPr lang="en-GB" b="1" dirty="0"/>
              <a:t>Module code: </a:t>
            </a:r>
            <a:r>
              <a:rPr lang="en-GB" dirty="0"/>
              <a:t> </a:t>
            </a:r>
            <a:r>
              <a:rPr lang="en-GB"/>
              <a:t>BMSW 6106</a:t>
            </a:r>
            <a:endParaRPr lang="en-US" b="1" dirty="0"/>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effectLst>
                  <a:outerShdw blurRad="38100" dist="38100" dir="2700000" algn="tl">
                    <a:srgbClr val="000000">
                      <a:alpha val="43137"/>
                    </a:srgbClr>
                  </a:outerShdw>
                </a:effectLst>
                <a:latin typeface="Arial" pitchFamily="34" charset="0"/>
                <a:cs typeface="Arial" pitchFamily="34" charset="0"/>
              </a:rPr>
              <a:t>INTRODUCTION</a:t>
            </a:r>
          </a:p>
        </p:txBody>
      </p:sp>
      <p:sp>
        <p:nvSpPr>
          <p:cNvPr id="3" name="Content Placeholder 2"/>
          <p:cNvSpPr>
            <a:spLocks noGrp="1"/>
          </p:cNvSpPr>
          <p:nvPr>
            <p:ph sz="quarter" idx="1"/>
          </p:nvPr>
        </p:nvSpPr>
        <p:spPr/>
        <p:txBody>
          <a:bodyPr>
            <a:normAutofit/>
          </a:bodyPr>
          <a:lstStyle/>
          <a:p>
            <a:pPr algn="just"/>
            <a:r>
              <a:rPr lang="en-US" sz="1400" dirty="0">
                <a:latin typeface="Arial" pitchFamily="34" charset="0"/>
                <a:cs typeface="Arial" pitchFamily="34" charset="0"/>
              </a:rPr>
              <a:t>Emotional intelligence refers to the capacity of recognizing feelings (in one's self and others), understanding them, managing these emotions, and finally using this understanding of emotions to guide one's thought and behavior. It is very essential in personal and career life for better communication, understanding attitude, and creating better relationships. </a:t>
            </a:r>
          </a:p>
          <a:p>
            <a:pPr algn="just"/>
            <a:r>
              <a:rPr lang="en-US" sz="1400" dirty="0">
                <a:latin typeface="Arial" pitchFamily="34" charset="0"/>
                <a:cs typeface="Arial" pitchFamily="34" charset="0"/>
              </a:rPr>
              <a:t>At the workplace EI helps a person to handle team complexity, handling criticisms and getting relaxed in stressed conditions. Managers with higher EI standards can motivate their employees by providing an encouraging environment. Moreover, such kind of motivation helps in better judgment as it keeps an individual in a composed and tolerant behavior under pressure. This helps make informed decisions no matter the cost. All in all EI is crucial in gaining strong interpersonal bonds, proper cooperation &amp; coordination as well as emotional health thereby pulling through in multifaceted walks of life (O’Boyle, Humphrey, Pollack &amp; Story, 2020).</a:t>
            </a:r>
          </a:p>
        </p:txBody>
      </p:sp>
      <p:pic>
        <p:nvPicPr>
          <p:cNvPr id="4" name="Picture 6" descr="The Role of Emotional Intelligence in Job Success - ENSEARCH"/>
          <p:cNvPicPr>
            <a:picLocks noChangeAspect="1" noChangeArrowheads="1"/>
          </p:cNvPicPr>
          <p:nvPr/>
        </p:nvPicPr>
        <p:blipFill>
          <a:blip r:embed="rId2" cstate="print"/>
          <a:srcRect/>
          <a:stretch>
            <a:fillRect/>
          </a:stretch>
        </p:blipFill>
        <p:spPr bwMode="auto">
          <a:xfrm>
            <a:off x="2667000" y="4648200"/>
            <a:ext cx="3505200" cy="1828800"/>
          </a:xfrm>
          <a:prstGeom prst="rect">
            <a:avLst/>
          </a:prstGeom>
          <a:noFill/>
        </p:spPr>
      </p:pic>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effectLst>
                  <a:outerShdw blurRad="38100" dist="38100" dir="2700000" algn="tl">
                    <a:srgbClr val="000000">
                      <a:alpha val="43137"/>
                    </a:srgbClr>
                  </a:outerShdw>
                </a:effectLst>
                <a:latin typeface="Arial" pitchFamily="34" charset="0"/>
                <a:cs typeface="Arial" pitchFamily="34" charset="0"/>
              </a:rPr>
              <a:t>THE POTENTIAL BENEFITS OF EI</a:t>
            </a:r>
          </a:p>
        </p:txBody>
      </p:sp>
      <p:sp>
        <p:nvSpPr>
          <p:cNvPr id="3" name="Content Placeholder 2"/>
          <p:cNvSpPr>
            <a:spLocks noGrp="1"/>
          </p:cNvSpPr>
          <p:nvPr>
            <p:ph sz="quarter" idx="1"/>
          </p:nvPr>
        </p:nvSpPr>
        <p:spPr>
          <a:xfrm>
            <a:off x="457200" y="1600200"/>
            <a:ext cx="7924800" cy="4873752"/>
          </a:xfrm>
        </p:spPr>
        <p:txBody>
          <a:bodyPr>
            <a:normAutofit/>
          </a:bodyPr>
          <a:lstStyle/>
          <a:p>
            <a:pPr algn="just"/>
            <a:r>
              <a:rPr lang="en-US" sz="1200" dirty="0">
                <a:latin typeface="Arial" pitchFamily="34" charset="0"/>
                <a:cs typeface="Arial" pitchFamily="34" charset="0"/>
              </a:rPr>
              <a:t>The advantages of my Emotional Intelligence are enormous, though most can be distinguished in the areas of mental health, communication, and social intelligence. This implies that I am able to handle emotions, keep calm under pressure, and control stress by avoiding mood swings- factors that greatly enhance better mental health and resilience (</a:t>
            </a:r>
            <a:r>
              <a:rPr lang="en-US" sz="1200" dirty="0" err="1">
                <a:latin typeface="Arial" pitchFamily="34" charset="0"/>
                <a:cs typeface="Arial" pitchFamily="34" charset="0"/>
              </a:rPr>
              <a:t>Salovey</a:t>
            </a:r>
            <a:r>
              <a:rPr lang="en-US" sz="1200" dirty="0">
                <a:latin typeface="Arial" pitchFamily="34" charset="0"/>
                <a:cs typeface="Arial" pitchFamily="34" charset="0"/>
              </a:rPr>
              <a:t>, Caruso &amp; Mayer, 2019). </a:t>
            </a:r>
          </a:p>
          <a:p>
            <a:pPr algn="just"/>
            <a:r>
              <a:rPr lang="en-US" sz="1200" dirty="0">
                <a:latin typeface="Arial" pitchFamily="34" charset="0"/>
                <a:cs typeface="Arial" pitchFamily="34" charset="0"/>
              </a:rPr>
              <a:t>In communication, having emotional intelligence enables active listening as well as the ability to speak clearly and thoughtful responding, therefore improving personal and professional relationships. High levels of social intelligence enable one to effectively sail through social interaction, put oneself in another person's shoe regarding feelings, and adjust to different social situations. This is key to enhancing collaboration and conflict resolution (</a:t>
            </a:r>
            <a:r>
              <a:rPr lang="en-US" sz="1200" dirty="0" err="1">
                <a:latin typeface="Arial" pitchFamily="34" charset="0"/>
                <a:cs typeface="Arial" pitchFamily="34" charset="0"/>
              </a:rPr>
              <a:t>Gignac</a:t>
            </a:r>
            <a:r>
              <a:rPr lang="en-US" sz="1200" dirty="0">
                <a:latin typeface="Arial" pitchFamily="34" charset="0"/>
                <a:cs typeface="Arial" pitchFamily="34" charset="0"/>
              </a:rPr>
              <a:t> &amp; </a:t>
            </a:r>
            <a:r>
              <a:rPr lang="en-US" sz="1200" dirty="0" err="1">
                <a:latin typeface="Arial" pitchFamily="34" charset="0"/>
                <a:cs typeface="Arial" pitchFamily="34" charset="0"/>
              </a:rPr>
              <a:t>Schutte</a:t>
            </a:r>
            <a:r>
              <a:rPr lang="en-US" sz="1200" dirty="0">
                <a:latin typeface="Arial" pitchFamily="34" charset="0"/>
                <a:cs typeface="Arial" pitchFamily="34" charset="0"/>
              </a:rPr>
              <a:t>, 2022). </a:t>
            </a:r>
          </a:p>
          <a:p>
            <a:pPr algn="just"/>
            <a:r>
              <a:rPr lang="en-US" sz="1200" dirty="0">
                <a:latin typeface="Arial" pitchFamily="34" charset="0"/>
                <a:cs typeface="Arial" pitchFamily="34" charset="0"/>
              </a:rPr>
              <a:t>On the whole, my EI has a major influence on mental well-being through mindsets, relationships, and manners relative to work and life that have an impact on peace, longevity but above all, it eases positive and productive interactions leading to long-term success.</a:t>
            </a:r>
          </a:p>
        </p:txBody>
      </p:sp>
      <p:pic>
        <p:nvPicPr>
          <p:cNvPr id="4" name="Picture 2" descr="Emotional Intelligence for Personal and Professional Growth"/>
          <p:cNvPicPr>
            <a:picLocks noChangeAspect="1" noChangeArrowheads="1"/>
          </p:cNvPicPr>
          <p:nvPr/>
        </p:nvPicPr>
        <p:blipFill>
          <a:blip r:embed="rId2" cstate="print"/>
          <a:srcRect/>
          <a:stretch>
            <a:fillRect/>
          </a:stretch>
        </p:blipFill>
        <p:spPr bwMode="auto">
          <a:xfrm>
            <a:off x="2514600" y="4038600"/>
            <a:ext cx="3657600" cy="2667000"/>
          </a:xfrm>
          <a:prstGeom prst="rect">
            <a:avLst/>
          </a:prstGeom>
          <a:noFill/>
        </p:spPr>
      </p:pic>
    </p:spTree>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2162"/>
          </a:xfrm>
        </p:spPr>
        <p:txBody>
          <a:bodyPr/>
          <a:lstStyle/>
          <a:p>
            <a:pPr algn="ctr"/>
            <a:r>
              <a:rPr lang="en-US" b="1" dirty="0">
                <a:solidFill>
                  <a:schemeClr val="tx1"/>
                </a:solidFill>
                <a:effectLst>
                  <a:outerShdw blurRad="38100" dist="38100" dir="2700000" algn="tl">
                    <a:srgbClr val="000000">
                      <a:alpha val="43137"/>
                    </a:srgbClr>
                  </a:outerShdw>
                </a:effectLst>
                <a:latin typeface="Arial" pitchFamily="34" charset="0"/>
                <a:cs typeface="Arial" pitchFamily="34" charset="0"/>
              </a:rPr>
              <a:t>THE TYPES OF EI SKILLS</a:t>
            </a:r>
          </a:p>
        </p:txBody>
      </p:sp>
      <p:sp>
        <p:nvSpPr>
          <p:cNvPr id="3" name="Content Placeholder 2"/>
          <p:cNvSpPr>
            <a:spLocks noGrp="1"/>
          </p:cNvSpPr>
          <p:nvPr>
            <p:ph sz="quarter" idx="1"/>
          </p:nvPr>
        </p:nvSpPr>
        <p:spPr>
          <a:xfrm>
            <a:off x="457200" y="1600200"/>
            <a:ext cx="7924800" cy="4873752"/>
          </a:xfrm>
        </p:spPr>
        <p:txBody>
          <a:bodyPr>
            <a:normAutofit/>
          </a:bodyPr>
          <a:lstStyle/>
          <a:p>
            <a:pPr algn="just"/>
            <a:r>
              <a:rPr lang="en-US" sz="1400" dirty="0">
                <a:latin typeface="Arial" pitchFamily="34" charset="0"/>
                <a:cs typeface="Arial" pitchFamily="34" charset="0"/>
              </a:rPr>
              <a:t>My EI skills enable me to establish deep interpersonal connections by putting oneself in the place of the other person and feeling his/her emotions and seeing from their point of view. This helps me view situations from many different perspectives and respond with empathy and kindness, thereby building stronger and more trusting relationships. I also engage in active listening, where one fully focuses on the speaker, gets the message, and then provides a response that lines up with the message (</a:t>
            </a:r>
            <a:r>
              <a:rPr lang="en-US" sz="1400" dirty="0" err="1">
                <a:latin typeface="Arial" pitchFamily="34" charset="0"/>
                <a:cs typeface="Arial" pitchFamily="34" charset="0"/>
              </a:rPr>
              <a:t>Cherniss</a:t>
            </a:r>
            <a:r>
              <a:rPr lang="en-US" sz="1400" dirty="0">
                <a:latin typeface="Arial" pitchFamily="34" charset="0"/>
                <a:cs typeface="Arial" pitchFamily="34" charset="0"/>
              </a:rPr>
              <a:t>, </a:t>
            </a:r>
            <a:r>
              <a:rPr lang="en-US" sz="1400" dirty="0" err="1">
                <a:latin typeface="Arial" pitchFamily="34" charset="0"/>
                <a:cs typeface="Arial" pitchFamily="34" charset="0"/>
              </a:rPr>
              <a:t>Goleman</a:t>
            </a:r>
            <a:r>
              <a:rPr lang="en-US" sz="1400" dirty="0">
                <a:latin typeface="Arial" pitchFamily="34" charset="0"/>
                <a:cs typeface="Arial" pitchFamily="34" charset="0"/>
              </a:rPr>
              <a:t> &amp; </a:t>
            </a:r>
            <a:r>
              <a:rPr lang="en-US" sz="1400" dirty="0" err="1">
                <a:latin typeface="Arial" pitchFamily="34" charset="0"/>
                <a:cs typeface="Arial" pitchFamily="34" charset="0"/>
              </a:rPr>
              <a:t>Boyatzis</a:t>
            </a:r>
            <a:r>
              <a:rPr lang="en-US" sz="1400" dirty="0">
                <a:latin typeface="Arial" pitchFamily="34" charset="0"/>
                <a:cs typeface="Arial" pitchFamily="34" charset="0"/>
              </a:rPr>
              <a:t>, 2020). </a:t>
            </a:r>
          </a:p>
          <a:p>
            <a:pPr algn="just"/>
            <a:r>
              <a:rPr lang="en-US" sz="1400" dirty="0">
                <a:latin typeface="Arial" pitchFamily="34" charset="0"/>
                <a:cs typeface="Arial" pitchFamily="34" charset="0"/>
              </a:rPr>
              <a:t>This further boosts communication, guarantees the others of being listened to and respected, and cuts down on misunderstandings. Combining empathy and active listening helps me create supportive interactions, manage conflicts well, and install a support system both at personal and professional levels.</a:t>
            </a:r>
          </a:p>
        </p:txBody>
      </p:sp>
      <p:pic>
        <p:nvPicPr>
          <p:cNvPr id="4" name="Picture 4" descr="EI is considered a skill. We can develop/learn it."/>
          <p:cNvPicPr>
            <a:picLocks noChangeAspect="1" noChangeArrowheads="1"/>
          </p:cNvPicPr>
          <p:nvPr/>
        </p:nvPicPr>
        <p:blipFill>
          <a:blip r:embed="rId2"/>
          <a:srcRect/>
          <a:stretch>
            <a:fillRect/>
          </a:stretch>
        </p:blipFill>
        <p:spPr bwMode="auto">
          <a:xfrm>
            <a:off x="2590800" y="4038600"/>
            <a:ext cx="3352800" cy="2514600"/>
          </a:xfrm>
          <a:prstGeom prst="rect">
            <a:avLst/>
          </a:prstGeom>
          <a:noFill/>
        </p:spPr>
      </p:pic>
    </p:spTree>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tx1"/>
                </a:solidFill>
                <a:effectLst>
                  <a:outerShdw blurRad="38100" dist="38100" dir="2700000" algn="tl">
                    <a:srgbClr val="000000">
                      <a:alpha val="43137"/>
                    </a:srgbClr>
                  </a:outerShdw>
                </a:effectLst>
                <a:latin typeface="Arial" pitchFamily="34" charset="0"/>
                <a:cs typeface="Arial" pitchFamily="34" charset="0"/>
              </a:rPr>
              <a:t>HOW TO IMPROVE AND CAPITALISE ON MY EI</a:t>
            </a:r>
          </a:p>
        </p:txBody>
      </p:sp>
      <p:sp>
        <p:nvSpPr>
          <p:cNvPr id="3" name="Content Placeholder 2"/>
          <p:cNvSpPr>
            <a:spLocks noGrp="1"/>
          </p:cNvSpPr>
          <p:nvPr>
            <p:ph sz="quarter" idx="1"/>
          </p:nvPr>
        </p:nvSpPr>
        <p:spPr/>
        <p:txBody>
          <a:bodyPr>
            <a:normAutofit/>
          </a:bodyPr>
          <a:lstStyle/>
          <a:p>
            <a:pPr algn="just"/>
            <a:r>
              <a:rPr lang="en-US" sz="1400" dirty="0">
                <a:latin typeface="Arial" pitchFamily="34" charset="0"/>
                <a:cs typeface="Arial" pitchFamily="34" charset="0"/>
              </a:rPr>
              <a:t>To better improve my Emotional Intelligence (EI) skills and capitalize on them, I could concentrate on first improving self-awareness by frequently thinking back on my emotional responses and noting where he could do better. Regular practice of mindfulness will help in staying at the moment and not letting the feelings get out of control in some given situations. It is necessary to improve empathy by engaging in seeking others’ views and life experiences. Meant also that active listening is in repeat for effective communication (Jiang &amp; Chen, 2021). </a:t>
            </a:r>
          </a:p>
          <a:p>
            <a:pPr algn="just"/>
            <a:r>
              <a:rPr lang="en-US" sz="1400" dirty="0">
                <a:latin typeface="Arial" pitchFamily="34" charset="0"/>
                <a:cs typeface="Arial" pitchFamily="34" charset="0"/>
              </a:rPr>
              <a:t>Another person’s feedback is invaluable about insight into himself. Pursuit in order will refine these EI skills, digs strong relationships, decisions making, in addition to positive and productive work environment.</a:t>
            </a:r>
          </a:p>
        </p:txBody>
      </p:sp>
      <p:pic>
        <p:nvPicPr>
          <p:cNvPr id="14338" name="Picture 2" descr="Emotional Intelligence"/>
          <p:cNvPicPr>
            <a:picLocks noChangeAspect="1" noChangeArrowheads="1"/>
          </p:cNvPicPr>
          <p:nvPr/>
        </p:nvPicPr>
        <p:blipFill>
          <a:blip r:embed="rId2"/>
          <a:srcRect/>
          <a:stretch>
            <a:fillRect/>
          </a:stretch>
        </p:blipFill>
        <p:spPr bwMode="auto">
          <a:xfrm>
            <a:off x="1828800" y="3962400"/>
            <a:ext cx="4876800" cy="2533651"/>
          </a:xfrm>
          <a:prstGeom prst="rect">
            <a:avLst/>
          </a:prstGeom>
          <a:noFill/>
        </p:spPr>
      </p:pic>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rial" pitchFamily="34" charset="0"/>
                <a:cs typeface="Arial" pitchFamily="34" charset="0"/>
              </a:rPr>
              <a:t>REFERENCES</a:t>
            </a:r>
          </a:p>
        </p:txBody>
      </p:sp>
      <p:sp>
        <p:nvSpPr>
          <p:cNvPr id="3" name="Content Placeholder 2"/>
          <p:cNvSpPr>
            <a:spLocks noGrp="1"/>
          </p:cNvSpPr>
          <p:nvPr>
            <p:ph sz="quarter" idx="1"/>
          </p:nvPr>
        </p:nvSpPr>
        <p:spPr/>
        <p:txBody>
          <a:bodyPr>
            <a:normAutofit fontScale="77500" lnSpcReduction="20000"/>
          </a:bodyPr>
          <a:lstStyle/>
          <a:p>
            <a:pPr algn="just"/>
            <a:r>
              <a:rPr lang="en-US" dirty="0" err="1">
                <a:latin typeface="Arial" pitchFamily="34" charset="0"/>
                <a:cs typeface="Arial" pitchFamily="34" charset="0"/>
              </a:rPr>
              <a:t>Cherniss</a:t>
            </a:r>
            <a:r>
              <a:rPr lang="en-US" dirty="0">
                <a:latin typeface="Arial" pitchFamily="34" charset="0"/>
                <a:cs typeface="Arial" pitchFamily="34" charset="0"/>
              </a:rPr>
              <a:t>, C., </a:t>
            </a:r>
            <a:r>
              <a:rPr lang="en-US" dirty="0" err="1">
                <a:latin typeface="Arial" pitchFamily="34" charset="0"/>
                <a:cs typeface="Arial" pitchFamily="34" charset="0"/>
              </a:rPr>
              <a:t>Goleman</a:t>
            </a:r>
            <a:r>
              <a:rPr lang="en-US" dirty="0">
                <a:latin typeface="Arial" pitchFamily="34" charset="0"/>
                <a:cs typeface="Arial" pitchFamily="34" charset="0"/>
              </a:rPr>
              <a:t>, D. &amp; </a:t>
            </a:r>
            <a:r>
              <a:rPr lang="en-US" dirty="0" err="1">
                <a:latin typeface="Arial" pitchFamily="34" charset="0"/>
                <a:cs typeface="Arial" pitchFamily="34" charset="0"/>
              </a:rPr>
              <a:t>Boyatzis</a:t>
            </a:r>
            <a:r>
              <a:rPr lang="en-US" dirty="0">
                <a:latin typeface="Arial" pitchFamily="34" charset="0"/>
                <a:cs typeface="Arial" pitchFamily="34" charset="0"/>
              </a:rPr>
              <a:t>, R.E., (2020). Emotional Intelligence: Perspectives and Applications in the Workplace. 2nd ed. New York: </a:t>
            </a:r>
            <a:r>
              <a:rPr lang="en-US" dirty="0" err="1">
                <a:latin typeface="Arial" pitchFamily="34" charset="0"/>
                <a:cs typeface="Arial" pitchFamily="34" charset="0"/>
              </a:rPr>
              <a:t>Routledge</a:t>
            </a:r>
            <a:r>
              <a:rPr lang="en-US" dirty="0">
                <a:latin typeface="Arial" pitchFamily="34" charset="0"/>
                <a:cs typeface="Arial" pitchFamily="34" charset="0"/>
              </a:rPr>
              <a:t>.</a:t>
            </a:r>
          </a:p>
          <a:p>
            <a:pPr algn="just"/>
            <a:r>
              <a:rPr lang="en-US" dirty="0" err="1">
                <a:latin typeface="Arial" pitchFamily="34" charset="0"/>
                <a:cs typeface="Arial" pitchFamily="34" charset="0"/>
              </a:rPr>
              <a:t>Gignac</a:t>
            </a:r>
            <a:r>
              <a:rPr lang="en-US" dirty="0">
                <a:latin typeface="Arial" pitchFamily="34" charset="0"/>
                <a:cs typeface="Arial" pitchFamily="34" charset="0"/>
              </a:rPr>
              <a:t>, G.E. &amp; </a:t>
            </a:r>
            <a:r>
              <a:rPr lang="en-US" dirty="0" err="1">
                <a:latin typeface="Arial" pitchFamily="34" charset="0"/>
                <a:cs typeface="Arial" pitchFamily="34" charset="0"/>
              </a:rPr>
              <a:t>Schutte</a:t>
            </a:r>
            <a:r>
              <a:rPr lang="en-US" dirty="0">
                <a:latin typeface="Arial" pitchFamily="34" charset="0"/>
                <a:cs typeface="Arial" pitchFamily="34" charset="0"/>
              </a:rPr>
              <a:t>, N.S., (2022). Development of Emotional Intelligence in the Workplace: A Contemporary Review. Journal of Organizational Psychology, 10(1), pp.35-48.</a:t>
            </a:r>
          </a:p>
          <a:p>
            <a:pPr algn="just"/>
            <a:r>
              <a:rPr lang="en-US" dirty="0">
                <a:latin typeface="Arial" pitchFamily="34" charset="0"/>
                <a:cs typeface="Arial" pitchFamily="34" charset="0"/>
              </a:rPr>
              <a:t>Jiang, L. &amp; Chen, Z., (2021). The role of emotional intelligence in improving employee engagement and job satisfaction: A case study of multinational firms. Human Resource Management Review, 31(3), p.100698.</a:t>
            </a:r>
          </a:p>
          <a:p>
            <a:pPr algn="just"/>
            <a:r>
              <a:rPr lang="en-US" dirty="0">
                <a:latin typeface="Arial" pitchFamily="34" charset="0"/>
                <a:cs typeface="Arial" pitchFamily="34" charset="0"/>
              </a:rPr>
              <a:t>O’Boyle, E.H., Humphrey, R.H., Pollack, J.M. &amp; Story, P.A., (2020). The impact of leader emotional intelligence on employee engagement: A cross-cultural study. International Journal of Leadership in Organizations, 12(2), pp.213-230.</a:t>
            </a:r>
          </a:p>
          <a:p>
            <a:pPr algn="just"/>
            <a:r>
              <a:rPr lang="en-US" dirty="0" err="1">
                <a:latin typeface="Arial" pitchFamily="34" charset="0"/>
                <a:cs typeface="Arial" pitchFamily="34" charset="0"/>
              </a:rPr>
              <a:t>Salovey</a:t>
            </a:r>
            <a:r>
              <a:rPr lang="en-US" dirty="0">
                <a:latin typeface="Arial" pitchFamily="34" charset="0"/>
                <a:cs typeface="Arial" pitchFamily="34" charset="0"/>
              </a:rPr>
              <a:t>, P., Caruso, D. &amp; Mayer, J.D., (2019). Emotional Intelligence in the Workplace: Theory, Research, and Practice. Annual Review of Organizational Psychology and Organizational Behavior, 6(1), pp.375-399.</a:t>
            </a:r>
          </a:p>
          <a:p>
            <a:endParaRPr lang="en-US" dirty="0"/>
          </a:p>
        </p:txBody>
      </p:sp>
    </p:spTree>
  </p:cSld>
  <p:clrMapOvr>
    <a:masterClrMapping/>
  </p:clrMapOvr>
  <p:transition spd="slow">
    <p:fade thruBlk="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8</TotalTime>
  <Words>867</Words>
  <Application>Microsoft Office PowerPoint</Application>
  <PresentationFormat>On-screen Show (4:3)</PresentationFormat>
  <Paragraphs>22</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Oriel</vt:lpstr>
      <vt:lpstr>Module: Developing Emotional Intelligence Skills for the Workplace</vt:lpstr>
      <vt:lpstr>INTRODUCTION</vt:lpstr>
      <vt:lpstr>THE POTENTIAL BENEFITS OF EI</vt:lpstr>
      <vt:lpstr>THE TYPES OF EI SKILLS</vt:lpstr>
      <vt:lpstr>HOW TO IMPROVE AND CAPITALISE ON MY EI</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Developing Emotional Intelligence Skills for the Workplace</dc:title>
  <dc:creator>Diana Cutova</dc:creator>
  <cp:lastModifiedBy>Frida Tac</cp:lastModifiedBy>
  <cp:revision>4</cp:revision>
  <dcterms:created xsi:type="dcterms:W3CDTF">2006-08-16T00:00:00Z</dcterms:created>
  <dcterms:modified xsi:type="dcterms:W3CDTF">2024-10-20T17:14:51Z</dcterms:modified>
</cp:coreProperties>
</file>