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CCCC"/>
    <a:srgbClr val="FFCC99"/>
    <a:srgbClr val="CCFF99"/>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F1D2E6-F6AB-E377-5428-DCC2AEF55CEE}" v="562" dt="2026-10-14T10:27:24.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537" autoAdjust="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 Tetteh (2321029)" userId="S::2321029@student.uwtsd.ac.uk::032c2b11-11f0-458f-86f4-f6d6ff498281" providerId="AD" clId="Web-{ADF1D2E6-F6AB-E377-5428-DCC2AEF55CEE}"/>
    <pc:docChg chg="modSld">
      <pc:chgData name="Mary Tetteh (2321029)" userId="S::2321029@student.uwtsd.ac.uk::032c2b11-11f0-458f-86f4-f6d6ff498281" providerId="AD" clId="Web-{ADF1D2E6-F6AB-E377-5428-DCC2AEF55CEE}" dt="2026-10-14T10:27:04.958" v="291" actId="20577"/>
      <pc:docMkLst>
        <pc:docMk/>
      </pc:docMkLst>
      <pc:sldChg chg="modSp">
        <pc:chgData name="Mary Tetteh (2321029)" userId="S::2321029@student.uwtsd.ac.uk::032c2b11-11f0-458f-86f4-f6d6ff498281" providerId="AD" clId="Web-{ADF1D2E6-F6AB-E377-5428-DCC2AEF55CEE}" dt="2026-10-14T10:27:04.958" v="291" actId="20577"/>
        <pc:sldMkLst>
          <pc:docMk/>
          <pc:sldMk cId="3461149809" sldId="256"/>
        </pc:sldMkLst>
        <pc:spChg chg="mod">
          <ac:chgData name="Mary Tetteh (2321029)" userId="S::2321029@student.uwtsd.ac.uk::032c2b11-11f0-458f-86f4-f6d6ff498281" providerId="AD" clId="Web-{ADF1D2E6-F6AB-E377-5428-DCC2AEF55CEE}" dt="2026-10-14T10:27:04.958" v="291" actId="20577"/>
          <ac:spMkLst>
            <pc:docMk/>
            <pc:sldMk cId="3461149809" sldId="256"/>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F32F9-955A-419B-BFFA-674E3036C02A}" type="datetimeFigureOut">
              <a:rPr lang="en-IN" smtClean="0"/>
              <a:t>14-10-2026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C1AE9F-07CF-41D9-AEF1-EF9C6AA4144A}" type="slidenum">
              <a:rPr lang="en-IN" smtClean="0"/>
              <a:t>‹#›</a:t>
            </a:fld>
            <a:endParaRPr lang="en-IN"/>
          </a:p>
        </p:txBody>
      </p:sp>
    </p:spTree>
    <p:extLst>
      <p:ext uri="{BB962C8B-B14F-4D97-AF65-F5344CB8AC3E}">
        <p14:creationId xmlns:p14="http://schemas.microsoft.com/office/powerpoint/2010/main" val="1847846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presentation will critically analyse how Health, wellbeing, and sustainable development will be linked in the context of health and social care in the UK. It will evaluate theories, policies, service delivery, case studies and inequalities.</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2</a:t>
            </a:fld>
            <a:endParaRPr lang="en-IN"/>
          </a:p>
        </p:txBody>
      </p:sp>
    </p:spTree>
    <p:extLst>
      <p:ext uri="{BB962C8B-B14F-4D97-AF65-F5344CB8AC3E}">
        <p14:creationId xmlns:p14="http://schemas.microsoft.com/office/powerpoint/2010/main" val="4199903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will not be confined to an absence of disease but will include physical, mental and social functioning. Wellbeing will integrate feelings and reality; sustainable development will link current requirements for health services and population requirements for the future.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3</a:t>
            </a:fld>
            <a:endParaRPr lang="en-IN"/>
          </a:p>
        </p:txBody>
      </p:sp>
    </p:spTree>
    <p:extLst>
      <p:ext uri="{BB962C8B-B14F-4D97-AF65-F5344CB8AC3E}">
        <p14:creationId xmlns:p14="http://schemas.microsoft.com/office/powerpoint/2010/main" val="2597864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Biopsychosocial Model will be used to discuss how biological, psychological and social influences are interconnected. A person-centred, holistic approach will underpin care, and the Ecological Model will involve analysing across environmental levels.</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4</a:t>
            </a:fld>
            <a:endParaRPr lang="en-IN"/>
          </a:p>
        </p:txBody>
      </p:sp>
    </p:spTree>
    <p:extLst>
      <p:ext uri="{BB962C8B-B14F-4D97-AF65-F5344CB8AC3E}">
        <p14:creationId xmlns:p14="http://schemas.microsoft.com/office/powerpoint/2010/main" val="3903651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SDG 3 will provide an international framework for improving health and wellbeing. An example of UK prevention programmes – such as diabetes prevention – will illustrate how the use of health promotion can diminish the burden of future disease whilst ensuring sustainable use of resources.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5</a:t>
            </a:fld>
            <a:endParaRPr lang="en-IN"/>
          </a:p>
        </p:txBody>
      </p:sp>
    </p:spTree>
    <p:extLst>
      <p:ext uri="{BB962C8B-B14F-4D97-AF65-F5344CB8AC3E}">
        <p14:creationId xmlns:p14="http://schemas.microsoft.com/office/powerpoint/2010/main" val="2157366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in All Policies will foster an interdepartmental focus on health. There are fragmented governance and funding arrangements which can limit implementation of NHS strategies and UK legislation regarding responsibilities for prevention, equality and safety.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6</a:t>
            </a:fld>
            <a:endParaRPr lang="en-IN"/>
          </a:p>
        </p:txBody>
      </p:sp>
    </p:spTree>
    <p:extLst>
      <p:ext uri="{BB962C8B-B14F-4D97-AF65-F5344CB8AC3E}">
        <p14:creationId xmlns:p14="http://schemas.microsoft.com/office/powerpoint/2010/main" val="1044042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Greater fusion of prevention and </a:t>
            </a:r>
            <a:r>
              <a:rPr lang="en-IN" sz="1200" b="0" i="0" u="none" strike="noStrike" kern="1200" dirty="0" err="1">
                <a:solidFill>
                  <a:schemeClr val="tx1"/>
                </a:solidFill>
                <a:effectLst/>
                <a:latin typeface="+mn-lt"/>
                <a:ea typeface="+mn-ea"/>
                <a:cs typeface="+mn-cs"/>
              </a:rPr>
              <a:t>telehealth</a:t>
            </a:r>
            <a:r>
              <a:rPr lang="en-IN" sz="1200" b="0" i="0" u="none" strike="noStrike" kern="1200" dirty="0">
                <a:solidFill>
                  <a:schemeClr val="tx1"/>
                </a:solidFill>
                <a:effectLst/>
                <a:latin typeface="+mn-lt"/>
                <a:ea typeface="+mn-ea"/>
                <a:cs typeface="+mn-cs"/>
              </a:rPr>
              <a:t>, wellness programmes, and community services in future services. While digital models are likely to be more convenient and continuous, workforce pressures, interoperability, privacy and digital exclusion will hinder equitable implementation.</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7</a:t>
            </a:fld>
            <a:endParaRPr lang="en-IN"/>
          </a:p>
        </p:txBody>
      </p:sp>
    </p:spTree>
    <p:extLst>
      <p:ext uri="{BB962C8B-B14F-4D97-AF65-F5344CB8AC3E}">
        <p14:creationId xmlns:p14="http://schemas.microsoft.com/office/powerpoint/2010/main" val="2769922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Better Health Campaign will be used to see implementation of health promotion at a population level - in weight management, healthier eating and moving and physical activity. Its broad reach is a strength, but changing behaviours is difficult as socioeconomic factors affect choices.</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8</a:t>
            </a:fld>
            <a:endParaRPr lang="en-IN"/>
          </a:p>
        </p:txBody>
      </p:sp>
    </p:spTree>
    <p:extLst>
      <p:ext uri="{BB962C8B-B14F-4D97-AF65-F5344CB8AC3E}">
        <p14:creationId xmlns:p14="http://schemas.microsoft.com/office/powerpoint/2010/main" val="2526938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FIT rollout will provide an opportunity to prove prevention methods work with a new system that will allow individuals to have their stool samples collected easily and potential bowel abnormalities identified early. National implementation commenced in 2019, and invitations were then extended to younger adults; this participation and follow-up is being considered as an important challenge.</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9</a:t>
            </a:fld>
            <a:endParaRPr lang="en-IN"/>
          </a:p>
        </p:txBody>
      </p:sp>
    </p:spTree>
    <p:extLst>
      <p:ext uri="{BB962C8B-B14F-4D97-AF65-F5344CB8AC3E}">
        <p14:creationId xmlns:p14="http://schemas.microsoft.com/office/powerpoint/2010/main" val="5102305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inequalities will occur as a result of socioeconomic deprivation, ethnicity, geography and inequality of opportunities. These disparities can be exacerbated in the transition when services make the move to digital. Targeted outreach, in addition to providing universal healthcare, is needed to achieve equitable delivery.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10</a:t>
            </a:fld>
            <a:endParaRPr lang="en-IN"/>
          </a:p>
        </p:txBody>
      </p:sp>
    </p:spTree>
    <p:extLst>
      <p:ext uri="{BB962C8B-B14F-4D97-AF65-F5344CB8AC3E}">
        <p14:creationId xmlns:p14="http://schemas.microsoft.com/office/powerpoint/2010/main" val="3688839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is a need to reinforce the prevention, community outreach and accessible screening offered by future services, without losing the non-digital side of services. There are opportunities to better integrate data and recognise the underserved population, and there are opportunities for cross-sector governance for resources to support population health and sustainability goals.</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11</a:t>
            </a:fld>
            <a:endParaRPr lang="en-IN"/>
          </a:p>
        </p:txBody>
      </p:sp>
    </p:spTree>
    <p:extLst>
      <p:ext uri="{BB962C8B-B14F-4D97-AF65-F5344CB8AC3E}">
        <p14:creationId xmlns:p14="http://schemas.microsoft.com/office/powerpoint/2010/main" val="3322519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wellbeing and sustainable development will demand a unified team effort of prevention, access and governance. Theories offering insights into multiple determinants are complemented by case studies from the UK that illustrate potential practice and ongoing challenges that need a coordinated and sustainable response.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12</a:t>
            </a:fld>
            <a:endParaRPr lang="en-IN"/>
          </a:p>
        </p:txBody>
      </p:sp>
    </p:spTree>
    <p:extLst>
      <p:ext uri="{BB962C8B-B14F-4D97-AF65-F5344CB8AC3E}">
        <p14:creationId xmlns:p14="http://schemas.microsoft.com/office/powerpoint/2010/main" val="2696329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13</a:t>
            </a:fld>
            <a:endParaRPr lang="en-IN"/>
          </a:p>
        </p:txBody>
      </p:sp>
    </p:spTree>
    <p:extLst>
      <p:ext uri="{BB962C8B-B14F-4D97-AF65-F5344CB8AC3E}">
        <p14:creationId xmlns:p14="http://schemas.microsoft.com/office/powerpoint/2010/main" val="3148672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10"/>
          </p:nvPr>
        </p:nvSpPr>
        <p:spPr/>
        <p:txBody>
          <a:bodyPr/>
          <a:lstStyle/>
          <a:p>
            <a:fld id="{09C1AE9F-07CF-41D9-AEF1-EF9C6AA4144A}" type="slidenum">
              <a:rPr lang="en-IN" smtClean="0"/>
              <a:t>14</a:t>
            </a:fld>
            <a:endParaRPr lang="en-IN"/>
          </a:p>
        </p:txBody>
      </p:sp>
    </p:spTree>
    <p:extLst>
      <p:ext uri="{BB962C8B-B14F-4D97-AF65-F5344CB8AC3E}">
        <p14:creationId xmlns:p14="http://schemas.microsoft.com/office/powerpoint/2010/main" val="295895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4112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892900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3291572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5B9915-A3A9-4B35-A008-381D8E057229}" type="datetimeFigureOut">
              <a:rPr lang="en-IN" smtClean="0"/>
              <a:t>14-10-2026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563354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5B9915-A3A9-4B35-A008-381D8E057229}" type="datetimeFigureOut">
              <a:rPr lang="en-IN" smtClean="0"/>
              <a:t>14-10-2026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2272706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5B9915-A3A9-4B35-A008-381D8E057229}" type="datetimeFigureOut">
              <a:rPr lang="en-IN" smtClean="0"/>
              <a:t>14-10-2026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1493347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5B9915-A3A9-4B35-A008-381D8E057229}" type="datetimeFigureOut">
              <a:rPr lang="en-IN" smtClean="0"/>
              <a:t>14-10-2026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402705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5B9915-A3A9-4B35-A008-381D8E057229}" type="datetimeFigureOut">
              <a:rPr lang="en-IN" smtClean="0"/>
              <a:t>14-10-2026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2556697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5B9915-A3A9-4B35-A008-381D8E057229}" type="datetimeFigureOut">
              <a:rPr lang="en-IN" smtClean="0"/>
              <a:t>14-10-2026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1085206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25B9915-A3A9-4B35-A008-381D8E057229}" type="datetimeFigureOut">
              <a:rPr lang="en-IN" smtClean="0"/>
              <a:t>14-10-2026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193180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189470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548164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42439123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00450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2970798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1369349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5B9915-A3A9-4B35-A008-381D8E057229}" type="datetimeFigureOut">
              <a:rPr lang="en-IN" smtClean="0"/>
              <a:t>14-10-2026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41237-C12D-4A7E-AC17-DC36831B1130}" type="slidenum">
              <a:rPr lang="en-IN" smtClean="0"/>
              <a:t>‹#›</a:t>
            </a:fld>
            <a:endParaRPr lang="en-IN"/>
          </a:p>
        </p:txBody>
      </p:sp>
    </p:spTree>
    <p:extLst>
      <p:ext uri="{BB962C8B-B14F-4D97-AF65-F5344CB8AC3E}">
        <p14:creationId xmlns:p14="http://schemas.microsoft.com/office/powerpoint/2010/main" val="653547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25B9915-A3A9-4B35-A008-381D8E057229}" type="datetimeFigureOut">
              <a:rPr lang="en-IN" smtClean="0"/>
              <a:t>14-10-2026</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BC41237-C12D-4A7E-AC17-DC36831B1130}" type="slidenum">
              <a:rPr lang="en-IN" smtClean="0"/>
              <a:t>‹#›</a:t>
            </a:fld>
            <a:endParaRPr lang="en-IN"/>
          </a:p>
        </p:txBody>
      </p:sp>
    </p:spTree>
    <p:extLst>
      <p:ext uri="{BB962C8B-B14F-4D97-AF65-F5344CB8AC3E}">
        <p14:creationId xmlns:p14="http://schemas.microsoft.com/office/powerpoint/2010/main" val="2677234450"/>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researchgate.net/figure/The-six-dimensions-of-health-three-main-dimensions-as-defined-by-2-and-three_fig1_346625483?_tp=eyJjb250ZXh0Ijp7ImZpcnN0UGFnZSI6Il9kaXJlY3QiLCJwYWdlIjoiX2RpcmVjdCJ9f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07/s40520-025-03021-8"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65043" y="268109"/>
            <a:ext cx="2794953" cy="9940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Rectangle 4"/>
          <p:cNvSpPr/>
          <p:nvPr/>
        </p:nvSpPr>
        <p:spPr>
          <a:xfrm>
            <a:off x="2015988" y="1721178"/>
            <a:ext cx="8152327" cy="4611519"/>
          </a:xfrm>
          <a:prstGeom prst="rect">
            <a:avLst/>
          </a:prstGeom>
          <a:ln/>
        </p:spPr>
        <p:style>
          <a:lnRef idx="1">
            <a:schemeClr val="accent2"/>
          </a:lnRef>
          <a:fillRef idx="2">
            <a:schemeClr val="accent2"/>
          </a:fillRef>
          <a:effectRef idx="1">
            <a:schemeClr val="accent2"/>
          </a:effectRef>
          <a:fontRef idx="minor">
            <a:schemeClr val="dk1"/>
          </a:fontRef>
        </p:style>
        <p:txBody>
          <a:bodyPr wrap="square" lIns="91440" tIns="45720" rIns="91440" bIns="45720" anchor="t">
            <a:spAutoFit/>
          </a:bodyPr>
          <a:lstStyle/>
          <a:p>
            <a:pPr>
              <a:lnSpc>
                <a:spcPct val="150000"/>
              </a:lnSpc>
            </a:pPr>
            <a:r>
              <a:rPr lang="en-GB" b="1">
                <a:latin typeface="Arial"/>
                <a:ea typeface="Times New Roman" panose="02020603050405020304" pitchFamily="18" charset="0"/>
                <a:cs typeface="Arial"/>
              </a:rPr>
              <a:t>Student Name: Mary Tetteh</a:t>
            </a:r>
            <a:endParaRPr lang="en-GB" b="1" dirty="0">
              <a:effectLst/>
              <a:latin typeface="Arial"/>
              <a:ea typeface="Times New Roman" panose="02020603050405020304" pitchFamily="18" charset="0"/>
              <a:cs typeface="Arial"/>
            </a:endParaRPr>
          </a:p>
          <a:p>
            <a:pPr>
              <a:lnSpc>
                <a:spcPct val="150000"/>
              </a:lnSpc>
            </a:pPr>
            <a:r>
              <a:rPr lang="en-GB" b="1">
                <a:latin typeface="Arial"/>
                <a:ea typeface="Times New Roman" panose="02020603050405020304" pitchFamily="18" charset="0"/>
                <a:cs typeface="Arial"/>
              </a:rPr>
              <a:t>Student ID: 2321029</a:t>
            </a:r>
            <a:endParaRPr lang="en-GB"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b="1">
                <a:latin typeface="Arial"/>
                <a:ea typeface="Times New Roman" panose="02020603050405020304" pitchFamily="18" charset="0"/>
                <a:cs typeface="Arial"/>
              </a:rPr>
              <a:t>Programme: BSc (Hons) Health and Social Care</a:t>
            </a:r>
            <a:endParaRPr lang="en-GB"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b="1" dirty="0">
                <a:latin typeface="Arial"/>
                <a:ea typeface="Times New Roman" panose="02020603050405020304" pitchFamily="18" charset="0"/>
                <a:cs typeface="Arial"/>
              </a:rPr>
              <a:t>Module: Health, Wellbeing </a:t>
            </a:r>
            <a:r>
              <a:rPr lang="en-GB" b="1">
                <a:latin typeface="Arial"/>
                <a:ea typeface="Times New Roman" panose="02020603050405020304" pitchFamily="18" charset="0"/>
                <a:cs typeface="Arial"/>
              </a:rPr>
              <a:t>Sustainable Development</a:t>
            </a:r>
            <a:endParaRPr lang="en-GB"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b="1">
                <a:latin typeface="Arial"/>
                <a:ea typeface="Times New Roman" panose="02020603050405020304" pitchFamily="18" charset="0"/>
                <a:cs typeface="Arial"/>
              </a:rPr>
              <a:t>Module Code: BMHP6030</a:t>
            </a:r>
            <a:endParaRPr lang="en-GB" b="1"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b="1" dirty="0">
                <a:latin typeface="Arial"/>
                <a:ea typeface="Times New Roman" panose="02020603050405020304" pitchFamily="18" charset="0"/>
                <a:cs typeface="Arial"/>
              </a:rPr>
              <a:t>Lecturer: Olufemi </a:t>
            </a:r>
            <a:r>
              <a:rPr lang="en-GB" b="1" dirty="0" err="1">
                <a:latin typeface="Arial"/>
                <a:ea typeface="Times New Roman" panose="02020603050405020304" pitchFamily="18" charset="0"/>
                <a:cs typeface="Arial"/>
              </a:rPr>
              <a:t>oluranti</a:t>
            </a:r>
            <a:endParaRPr lang="en-GB" b="1" dirty="0" err="1">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b="1" dirty="0">
                <a:latin typeface="Arial"/>
                <a:ea typeface="Times New Roman" panose="02020603050405020304" pitchFamily="18" charset="0"/>
                <a:cs typeface="Arial"/>
              </a:rPr>
              <a:t>Assignment Tile: </a:t>
            </a:r>
            <a:r>
              <a:rPr lang="en-GB" b="1">
                <a:latin typeface="Arial"/>
                <a:ea typeface="Times New Roman" panose="02020603050405020304" pitchFamily="18" charset="0"/>
                <a:cs typeface="Arial"/>
              </a:rPr>
              <a:t>component 1: Presentation.</a:t>
            </a:r>
            <a:endParaRPr lang="en-GB" b="1"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b="1" dirty="0">
                <a:latin typeface="Arial"/>
                <a:ea typeface="Times New Roman" panose="02020603050405020304" pitchFamily="18" charset="0"/>
                <a:cs typeface="Arial"/>
              </a:rPr>
              <a:t>Submission Deadline: Thursday 15th </a:t>
            </a:r>
            <a:r>
              <a:rPr lang="en-GB" b="1">
                <a:latin typeface="Arial"/>
                <a:ea typeface="Times New Roman" panose="02020603050405020304" pitchFamily="18" charset="0"/>
                <a:cs typeface="Arial"/>
              </a:rPr>
              <a:t>October 2026</a:t>
            </a:r>
            <a:endParaRPr lang="en-GB" b="1"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endParaRPr lang="en-GB"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endParaRPr lang="en-GB" b="1"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endParaRPr lang="en-GB"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461149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482" y="207314"/>
            <a:ext cx="11460565" cy="666144"/>
          </a:xfrm>
          <a:solidFill>
            <a:schemeClr val="accent2">
              <a:lumMod val="20000"/>
              <a:lumOff val="80000"/>
            </a:schemeClr>
          </a:solidFill>
        </p:spPr>
        <p:txBody>
          <a:bodyPr>
            <a:normAutofit/>
          </a:bodyPr>
          <a:lstStyle/>
          <a:p>
            <a:pPr algn="ctr"/>
            <a:r>
              <a:rPr lang="en-IN" sz="2400" b="1" dirty="0">
                <a:solidFill>
                  <a:schemeClr val="bg1"/>
                </a:solidFill>
              </a:rPr>
              <a:t>Introduction </a:t>
            </a:r>
            <a:endParaRPr lang="en-IN" sz="2800" dirty="0">
              <a:solidFill>
                <a:schemeClr val="bg1"/>
              </a:solidFill>
            </a:endParaRPr>
          </a:p>
        </p:txBody>
      </p:sp>
      <p:sp>
        <p:nvSpPr>
          <p:cNvPr id="3" name="Content Placeholder 2"/>
          <p:cNvSpPr>
            <a:spLocks noGrp="1"/>
          </p:cNvSpPr>
          <p:nvPr>
            <p:ph idx="1"/>
          </p:nvPr>
        </p:nvSpPr>
        <p:spPr>
          <a:xfrm>
            <a:off x="336482" y="1587321"/>
            <a:ext cx="6412048" cy="4890752"/>
          </a:xfrm>
          <a:solidFill>
            <a:srgbClr val="CCFFFF"/>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impacts of health, wellbeing and sustainable development as the foundations of care will be explored.</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Integration will be measured by prevention, service delivery, policy and outcomes.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There will be a focus on practice as SDG 3 and Health in All Policies are explored.</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There will be examples of NHS initiatives that will highlight strengths and limitations.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Future recommendations will be guided by the principles of equity, access and sustainability.</a:t>
            </a:r>
          </a:p>
        </p:txBody>
      </p:sp>
      <p:pic>
        <p:nvPicPr>
          <p:cNvPr id="4" name="Picture 3"/>
          <p:cNvPicPr>
            <a:picLocks noChangeAspect="1"/>
          </p:cNvPicPr>
          <p:nvPr/>
        </p:nvPicPr>
        <p:blipFill>
          <a:blip r:embed="rId3"/>
          <a:stretch>
            <a:fillRect/>
          </a:stretch>
        </p:blipFill>
        <p:spPr>
          <a:xfrm>
            <a:off x="7012390" y="2109645"/>
            <a:ext cx="4991100" cy="3457575"/>
          </a:xfrm>
          <a:prstGeom prst="rect">
            <a:avLst/>
          </a:prstGeom>
        </p:spPr>
      </p:pic>
      <p:sp>
        <p:nvSpPr>
          <p:cNvPr id="5" name="Rectangle 4"/>
          <p:cNvSpPr/>
          <p:nvPr/>
        </p:nvSpPr>
        <p:spPr>
          <a:xfrm>
            <a:off x="8557400" y="5567220"/>
            <a:ext cx="2165978" cy="276999"/>
          </a:xfrm>
          <a:prstGeom prst="rect">
            <a:avLst/>
          </a:prstGeom>
        </p:spPr>
        <p:txBody>
          <a:bodyPr wrap="none">
            <a:spAutoFit/>
          </a:bodyPr>
          <a:lstStyle/>
          <a:p>
            <a:r>
              <a:rPr lang="en-IN" sz="1200" b="1" dirty="0">
                <a:effectLst/>
                <a:latin typeface="Arial" panose="020B0604020202020204" pitchFamily="34" charset="0"/>
              </a:rPr>
              <a:t>(Source: bsms.ac.uk, 2024)</a:t>
            </a:r>
            <a:endParaRPr lang="en-IN" sz="1200" b="1" dirty="0"/>
          </a:p>
        </p:txBody>
      </p:sp>
    </p:spTree>
    <p:extLst>
      <p:ext uri="{BB962C8B-B14F-4D97-AF65-F5344CB8AC3E}">
        <p14:creationId xmlns:p14="http://schemas.microsoft.com/office/powerpoint/2010/main" val="4258809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952747"/>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Definitions and Key Concepts: Health, Wellbeing and Sustainable Development</a:t>
            </a:r>
            <a:endParaRPr lang="en-IN" sz="24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36482" y="1587321"/>
            <a:ext cx="7224378" cy="4890752"/>
          </a:xfrm>
          <a:solidFill>
            <a:srgbClr val="FFFFCC"/>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Health will extend beyond the absence of disease to be the physical, mental and social health (Holt‐</a:t>
            </a:r>
            <a:r>
              <a:rPr lang="en-IN" sz="1800" dirty="0" err="1">
                <a:solidFill>
                  <a:schemeClr val="bg1"/>
                </a:solidFill>
                <a:latin typeface="Arial" panose="020B0604020202020204" pitchFamily="34" charset="0"/>
                <a:cs typeface="Arial" panose="020B0604020202020204" pitchFamily="34" charset="0"/>
              </a:rPr>
              <a:t>Lunstad</a:t>
            </a:r>
            <a:r>
              <a:rPr lang="en-IN" sz="1800" dirty="0">
                <a:solidFill>
                  <a:schemeClr val="bg1"/>
                </a:solidFill>
                <a:latin typeface="Arial" panose="020B0604020202020204" pitchFamily="34" charset="0"/>
                <a:cs typeface="Arial" panose="020B0604020202020204" pitchFamily="34" charset="0"/>
              </a:rPr>
              <a:t>, 2024).</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Wellbeing will be measured taking into account both subjective satisfaction and objective functioning, relationships and resilience.</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Sustainable development will satisfy the present needs without jeopardising the needs of future generations.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Prevention, wellbeing, resources and population outcomes will be linked through integration.</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Realise that structural barriers are not the responsibility of any one individual or set of behaviours.</a:t>
            </a:r>
          </a:p>
        </p:txBody>
      </p:sp>
      <p:sp>
        <p:nvSpPr>
          <p:cNvPr id="4" name="AutoShape 2" descr="Figure 3.1. The six dimensions of health: three main dimensions ,as...">
            <a:hlinkClick r:id="rId3"/>
          </p:cNvPr>
          <p:cNvSpPr>
            <a:spLocks noChangeAspect="1" noChangeArrowheads="1"/>
          </p:cNvSpPr>
          <p:nvPr/>
        </p:nvSpPr>
        <p:spPr bwMode="auto">
          <a:xfrm>
            <a:off x="155575" y="-280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 name="Picture 4"/>
          <p:cNvPicPr>
            <a:picLocks noChangeAspect="1"/>
          </p:cNvPicPr>
          <p:nvPr/>
        </p:nvPicPr>
        <p:blipFill>
          <a:blip r:embed="rId4"/>
          <a:stretch>
            <a:fillRect/>
          </a:stretch>
        </p:blipFill>
        <p:spPr>
          <a:xfrm>
            <a:off x="7683690" y="1877407"/>
            <a:ext cx="4367283" cy="4291381"/>
          </a:xfrm>
          <a:prstGeom prst="rect">
            <a:avLst/>
          </a:prstGeom>
        </p:spPr>
      </p:pic>
      <p:sp>
        <p:nvSpPr>
          <p:cNvPr id="6" name="Rectangle 5"/>
          <p:cNvSpPr/>
          <p:nvPr/>
        </p:nvSpPr>
        <p:spPr>
          <a:xfrm>
            <a:off x="8258253" y="6293407"/>
            <a:ext cx="3262432" cy="276999"/>
          </a:xfrm>
          <a:prstGeom prst="rect">
            <a:avLst/>
          </a:prstGeom>
        </p:spPr>
        <p:txBody>
          <a:bodyPr wrap="none">
            <a:spAutoFit/>
          </a:bodyPr>
          <a:lstStyle/>
          <a:p>
            <a:r>
              <a:rPr lang="en-IN" sz="1200" b="1" dirty="0">
                <a:effectLst/>
                <a:latin typeface="Arial" panose="020B0604020202020204" pitchFamily="34" charset="0"/>
              </a:rPr>
              <a:t>(Source: noraramkita.blogspot.com, 2016)</a:t>
            </a:r>
            <a:endParaRPr lang="en-IN" sz="1200" b="1" dirty="0"/>
          </a:p>
        </p:txBody>
      </p:sp>
    </p:spTree>
    <p:extLst>
      <p:ext uri="{BB962C8B-B14F-4D97-AF65-F5344CB8AC3E}">
        <p14:creationId xmlns:p14="http://schemas.microsoft.com/office/powerpoint/2010/main" val="3510476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952747"/>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Theories and Models: Biopsychosocial, Ecological and Holistic Approaches</a:t>
            </a:r>
          </a:p>
        </p:txBody>
      </p:sp>
      <p:sp>
        <p:nvSpPr>
          <p:cNvPr id="3" name="Content Placeholder 2"/>
          <p:cNvSpPr>
            <a:spLocks noGrp="1"/>
          </p:cNvSpPr>
          <p:nvPr>
            <p:ph idx="1"/>
          </p:nvPr>
        </p:nvSpPr>
        <p:spPr>
          <a:xfrm>
            <a:off x="336482" y="1587320"/>
            <a:ext cx="6487399" cy="5045491"/>
          </a:xfrm>
          <a:solidFill>
            <a:srgbClr val="FFCC99"/>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biopsychosocial approach shall look at biological, psychological, and social factors (Bolton, 2022).</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ecological model shall look at the effects at the level of individuals and communities, as well as policy contexts (</a:t>
            </a:r>
            <a:r>
              <a:rPr lang="en-IN" sz="1800" dirty="0" err="1">
                <a:solidFill>
                  <a:schemeClr val="bg1"/>
                </a:solidFill>
                <a:latin typeface="Arial" panose="020B0604020202020204" pitchFamily="34" charset="0"/>
                <a:cs typeface="Arial" panose="020B0604020202020204" pitchFamily="34" charset="0"/>
              </a:rPr>
              <a:t>Hariram</a:t>
            </a:r>
            <a:r>
              <a:rPr lang="en-IN" sz="1800" dirty="0">
                <a:solidFill>
                  <a:schemeClr val="bg1"/>
                </a:solidFill>
                <a:latin typeface="Arial" panose="020B0604020202020204" pitchFamily="34" charset="0"/>
                <a:cs typeface="Arial" panose="020B0604020202020204" pitchFamily="34" charset="0"/>
              </a:rPr>
              <a:t>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2023).</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holistic model shall deal with connected physical, emotional, and social factors.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All these models would be able to show why designing services is needed both on individual and structural levels.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strengths of these models are their comprehensive nature.</a:t>
            </a:r>
          </a:p>
        </p:txBody>
      </p:sp>
      <p:pic>
        <p:nvPicPr>
          <p:cNvPr id="5" name="Picture 4"/>
          <p:cNvPicPr>
            <a:picLocks noChangeAspect="1"/>
          </p:cNvPicPr>
          <p:nvPr/>
        </p:nvPicPr>
        <p:blipFill>
          <a:blip r:embed="rId3"/>
          <a:stretch>
            <a:fillRect/>
          </a:stretch>
        </p:blipFill>
        <p:spPr>
          <a:xfrm>
            <a:off x="6946711" y="1587321"/>
            <a:ext cx="5086556" cy="4881718"/>
          </a:xfrm>
          <a:prstGeom prst="rect">
            <a:avLst/>
          </a:prstGeom>
        </p:spPr>
      </p:pic>
      <p:sp>
        <p:nvSpPr>
          <p:cNvPr id="6" name="Rectangle 5"/>
          <p:cNvSpPr/>
          <p:nvPr/>
        </p:nvSpPr>
        <p:spPr>
          <a:xfrm>
            <a:off x="8926534" y="6469039"/>
            <a:ext cx="2029723" cy="276999"/>
          </a:xfrm>
          <a:prstGeom prst="rect">
            <a:avLst/>
          </a:prstGeom>
        </p:spPr>
        <p:txBody>
          <a:bodyPr wrap="none">
            <a:spAutoFit/>
          </a:bodyPr>
          <a:lstStyle/>
          <a:p>
            <a:r>
              <a:rPr lang="en-IN" sz="1200" b="1" dirty="0">
                <a:effectLst/>
                <a:latin typeface="Arial" panose="020B0604020202020204" pitchFamily="34" charset="0"/>
              </a:rPr>
              <a:t>(Source: Hutchens, 2019)</a:t>
            </a:r>
            <a:endParaRPr lang="en-IN" sz="1200" b="1" dirty="0"/>
          </a:p>
        </p:txBody>
      </p:sp>
    </p:spTree>
    <p:extLst>
      <p:ext uri="{BB962C8B-B14F-4D97-AF65-F5344CB8AC3E}">
        <p14:creationId xmlns:p14="http://schemas.microsoft.com/office/powerpoint/2010/main" val="2190982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952747"/>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Sustainable Development Goals: SDG 3, Health Promotion and Sustainable Healthcare</a:t>
            </a:r>
          </a:p>
        </p:txBody>
      </p:sp>
      <p:sp>
        <p:nvSpPr>
          <p:cNvPr id="3" name="Content Placeholder 2"/>
          <p:cNvSpPr>
            <a:spLocks noGrp="1"/>
          </p:cNvSpPr>
          <p:nvPr>
            <p:ph idx="1"/>
          </p:nvPr>
        </p:nvSpPr>
        <p:spPr>
          <a:xfrm>
            <a:off x="245660" y="1419367"/>
            <a:ext cx="6728346" cy="5254388"/>
          </a:xfrm>
          <a:solidFill>
            <a:schemeClr val="accent5">
              <a:lumMod val="20000"/>
              <a:lumOff val="80000"/>
            </a:schemeClr>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SDG 3 will ensure 'Healthy lives, well-being and universal quality care' (</a:t>
            </a:r>
            <a:r>
              <a:rPr lang="en-IN" sz="1800" dirty="0" err="1">
                <a:solidFill>
                  <a:schemeClr val="bg1"/>
                </a:solidFill>
                <a:latin typeface="Arial" panose="020B0604020202020204" pitchFamily="34" charset="0"/>
                <a:cs typeface="Arial" panose="020B0604020202020204" pitchFamily="34" charset="0"/>
              </a:rPr>
              <a:t>Lakioti</a:t>
            </a:r>
            <a:r>
              <a:rPr lang="en-IN" sz="1800" dirty="0">
                <a:solidFill>
                  <a:schemeClr val="bg1"/>
                </a:solidFill>
                <a:latin typeface="Arial" panose="020B0604020202020204" pitchFamily="34" charset="0"/>
                <a:cs typeface="Arial" panose="020B0604020202020204" pitchFamily="34" charset="0"/>
              </a:rPr>
              <a:t>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2025).</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Treatment will be done in parallel with health promotion, which will focus on behaviours, environments and social determinants.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NHS will help by immunising people and by helping to prevent chronic diseases through screening (NHS, 2020).</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Sustainable care will focus on looking to prevention, using resources efficiently and being environmentally respectful.</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DPP will show integration via a systematic, nine-month-long intervention context, despite barriers to engagement &amp; access.</a:t>
            </a:r>
          </a:p>
        </p:txBody>
      </p:sp>
      <p:pic>
        <p:nvPicPr>
          <p:cNvPr id="4" name="Picture 3"/>
          <p:cNvPicPr>
            <a:picLocks noChangeAspect="1"/>
          </p:cNvPicPr>
          <p:nvPr/>
        </p:nvPicPr>
        <p:blipFill>
          <a:blip r:embed="rId3"/>
          <a:stretch>
            <a:fillRect/>
          </a:stretch>
        </p:blipFill>
        <p:spPr>
          <a:xfrm>
            <a:off x="7110485" y="1419367"/>
            <a:ext cx="4893716" cy="4967785"/>
          </a:xfrm>
          <a:prstGeom prst="rect">
            <a:avLst/>
          </a:prstGeom>
        </p:spPr>
      </p:pic>
      <p:sp>
        <p:nvSpPr>
          <p:cNvPr id="5" name="Rectangle 4"/>
          <p:cNvSpPr/>
          <p:nvPr/>
        </p:nvSpPr>
        <p:spPr>
          <a:xfrm>
            <a:off x="8628110" y="6387152"/>
            <a:ext cx="2217274" cy="276999"/>
          </a:xfrm>
          <a:prstGeom prst="rect">
            <a:avLst/>
          </a:prstGeom>
        </p:spPr>
        <p:txBody>
          <a:bodyPr wrap="none">
            <a:spAutoFit/>
          </a:bodyPr>
          <a:lstStyle/>
          <a:p>
            <a:r>
              <a:rPr lang="en-IN" sz="1200" b="1" dirty="0">
                <a:effectLst/>
                <a:latin typeface="Arial" panose="020B0604020202020204" pitchFamily="34" charset="0"/>
              </a:rPr>
              <a:t>(Source: lshtm.ac.UK, 2020)</a:t>
            </a:r>
            <a:endParaRPr lang="en-IN" sz="1200" b="1" dirty="0"/>
          </a:p>
        </p:txBody>
      </p:sp>
    </p:spTree>
    <p:extLst>
      <p:ext uri="{BB962C8B-B14F-4D97-AF65-F5344CB8AC3E}">
        <p14:creationId xmlns:p14="http://schemas.microsoft.com/office/powerpoint/2010/main" val="558898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952747"/>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Policy and Governance: WHO Health in All Policies, NHS Strategies and UK Legislation</a:t>
            </a:r>
          </a:p>
        </p:txBody>
      </p:sp>
      <p:sp>
        <p:nvSpPr>
          <p:cNvPr id="3" name="Content Placeholder 2"/>
          <p:cNvSpPr>
            <a:spLocks noGrp="1"/>
          </p:cNvSpPr>
          <p:nvPr>
            <p:ph idx="1"/>
          </p:nvPr>
        </p:nvSpPr>
        <p:spPr>
          <a:xfrm>
            <a:off x="172708" y="1392071"/>
            <a:ext cx="6733059" cy="5295331"/>
          </a:xfrm>
          <a:solidFill>
            <a:srgbClr val="FFCCCC"/>
          </a:solidFill>
        </p:spPr>
        <p:txBody>
          <a:bodyPr>
            <a:normAutofit fontScale="92500" lnSpcReduction="20000"/>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health aspect will be addressed under the Health in All Policies in relation to transport, housing, and education areas.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following are the key objectives of the NHS Long Term Plan: prevention, personalisation, and digitisation (NHS England, 2021).</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An effective legislative foundation will be developed in the UK for safety, equality, information management, and accountability.</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Coordination can be ensured through governance; however, failure in coordination can become an obstacle due to differences in the funding arrangements and organisations (</a:t>
            </a:r>
            <a:r>
              <a:rPr lang="en-IN" sz="1800" dirty="0" err="1">
                <a:solidFill>
                  <a:schemeClr val="bg1"/>
                </a:solidFill>
                <a:latin typeface="Arial" panose="020B0604020202020204" pitchFamily="34" charset="0"/>
                <a:cs typeface="Arial" panose="020B0604020202020204" pitchFamily="34" charset="0"/>
              </a:rPr>
              <a:t>Lah</a:t>
            </a:r>
            <a:r>
              <a:rPr lang="en-IN" sz="1800" dirty="0">
                <a:solidFill>
                  <a:schemeClr val="bg1"/>
                </a:solidFill>
                <a:latin typeface="Arial" panose="020B0604020202020204" pitchFamily="34" charset="0"/>
                <a:cs typeface="Arial" panose="020B0604020202020204" pitchFamily="34" charset="0"/>
              </a:rPr>
              <a:t>, 2025).</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Policy that will be successful will need to move to more robust frameworks of accountability, collaboration and resourcing that better match prevention aspirations.</a:t>
            </a:r>
          </a:p>
        </p:txBody>
      </p:sp>
      <p:pic>
        <p:nvPicPr>
          <p:cNvPr id="4" name="Picture 3"/>
          <p:cNvPicPr>
            <a:picLocks noChangeAspect="1"/>
          </p:cNvPicPr>
          <p:nvPr/>
        </p:nvPicPr>
        <p:blipFill>
          <a:blip r:embed="rId3"/>
          <a:stretch>
            <a:fillRect/>
          </a:stretch>
        </p:blipFill>
        <p:spPr>
          <a:xfrm>
            <a:off x="7028598" y="2495051"/>
            <a:ext cx="5049672" cy="3291600"/>
          </a:xfrm>
          <a:prstGeom prst="rect">
            <a:avLst/>
          </a:prstGeom>
        </p:spPr>
      </p:pic>
      <p:sp>
        <p:nvSpPr>
          <p:cNvPr id="5" name="Rectangle 4"/>
          <p:cNvSpPr/>
          <p:nvPr/>
        </p:nvSpPr>
        <p:spPr>
          <a:xfrm>
            <a:off x="9026478" y="5786651"/>
            <a:ext cx="1670650" cy="276999"/>
          </a:xfrm>
          <a:prstGeom prst="rect">
            <a:avLst/>
          </a:prstGeom>
        </p:spPr>
        <p:txBody>
          <a:bodyPr wrap="none">
            <a:spAutoFit/>
          </a:bodyPr>
          <a:lstStyle/>
          <a:p>
            <a:r>
              <a:rPr lang="en-IN" sz="1200" b="1" dirty="0">
                <a:effectLst/>
                <a:latin typeface="Arial" panose="020B0604020202020204" pitchFamily="34" charset="0"/>
              </a:rPr>
              <a:t>(Source: </a:t>
            </a:r>
            <a:r>
              <a:rPr lang="en-IN" sz="1200" b="1" dirty="0" err="1">
                <a:effectLst/>
                <a:latin typeface="Arial" panose="020B0604020202020204" pitchFamily="34" charset="0"/>
              </a:rPr>
              <a:t>elias</a:t>
            </a:r>
            <a:r>
              <a:rPr lang="en-IN" sz="1200" b="1" dirty="0">
                <a:effectLst/>
                <a:latin typeface="Arial" panose="020B0604020202020204" pitchFamily="34" charset="0"/>
              </a:rPr>
              <a:t>, 2022)</a:t>
            </a:r>
            <a:endParaRPr lang="en-IN" sz="1200" b="1" dirty="0"/>
          </a:p>
        </p:txBody>
      </p:sp>
    </p:spTree>
    <p:extLst>
      <p:ext uri="{BB962C8B-B14F-4D97-AF65-F5344CB8AC3E}">
        <p14:creationId xmlns:p14="http://schemas.microsoft.com/office/powerpoint/2010/main" val="3061167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952747"/>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Service Delivery: Integrating Prevention, Digital Health, Wellness and Community Care</a:t>
            </a:r>
          </a:p>
        </p:txBody>
      </p:sp>
      <p:sp>
        <p:nvSpPr>
          <p:cNvPr id="3" name="Content Placeholder 2"/>
          <p:cNvSpPr>
            <a:spLocks noGrp="1"/>
          </p:cNvSpPr>
          <p:nvPr>
            <p:ph idx="1"/>
          </p:nvPr>
        </p:nvSpPr>
        <p:spPr>
          <a:xfrm>
            <a:off x="336482" y="1514900"/>
            <a:ext cx="6814945" cy="5104263"/>
          </a:xfrm>
          <a:solidFill>
            <a:srgbClr val="FFFFCC"/>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Delivery Integration will be useful in moving the care delivery system towards prevention and early intervention.</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Although Telehealth will make things easier, digital exclusion can be used as a way of making healthcare less accessible and equitable.</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wellness programs will cover smoking, mental wellness, physical activity, and nutrition.</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community events can be very helpful in increasing access and reducing barriers (</a:t>
            </a:r>
            <a:r>
              <a:rPr lang="en-IN" sz="1800" dirty="0" err="1">
                <a:solidFill>
                  <a:schemeClr val="bg1"/>
                </a:solidFill>
                <a:latin typeface="Arial" panose="020B0604020202020204" pitchFamily="34" charset="0"/>
                <a:cs typeface="Arial" panose="020B0604020202020204" pitchFamily="34" charset="0"/>
              </a:rPr>
              <a:t>Maj</a:t>
            </a:r>
            <a:r>
              <a:rPr lang="en-IN" sz="1800" dirty="0">
                <a:solidFill>
                  <a:schemeClr val="bg1"/>
                </a:solidFill>
                <a:latin typeface="Arial" panose="020B0604020202020204" pitchFamily="34" charset="0"/>
                <a:cs typeface="Arial" panose="020B0604020202020204" pitchFamily="34" charset="0"/>
              </a:rPr>
              <a:t>, 2023).</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advantages are continuity, while the disadvantages are interoperability, staffing, privacy and digital skills.</a:t>
            </a:r>
          </a:p>
        </p:txBody>
      </p:sp>
      <p:pic>
        <p:nvPicPr>
          <p:cNvPr id="5" name="Picture 4"/>
          <p:cNvPicPr>
            <a:picLocks noChangeAspect="1"/>
          </p:cNvPicPr>
          <p:nvPr/>
        </p:nvPicPr>
        <p:blipFill>
          <a:blip r:embed="rId3"/>
          <a:stretch>
            <a:fillRect/>
          </a:stretch>
        </p:blipFill>
        <p:spPr>
          <a:xfrm>
            <a:off x="7246961" y="1733266"/>
            <a:ext cx="4822209" cy="4497503"/>
          </a:xfrm>
          <a:prstGeom prst="rect">
            <a:avLst/>
          </a:prstGeom>
        </p:spPr>
      </p:pic>
      <p:sp>
        <p:nvSpPr>
          <p:cNvPr id="8" name="Rectangle 7"/>
          <p:cNvSpPr/>
          <p:nvPr/>
        </p:nvSpPr>
        <p:spPr>
          <a:xfrm>
            <a:off x="8620617" y="6312654"/>
            <a:ext cx="2331087" cy="276999"/>
          </a:xfrm>
          <a:prstGeom prst="rect">
            <a:avLst/>
          </a:prstGeom>
        </p:spPr>
        <p:txBody>
          <a:bodyPr wrap="none">
            <a:spAutoFit/>
          </a:bodyPr>
          <a:lstStyle/>
          <a:p>
            <a:r>
              <a:rPr lang="en-IN" sz="1200" b="1" dirty="0">
                <a:effectLst/>
                <a:latin typeface="Arial" panose="020B0604020202020204" pitchFamily="34" charset="0"/>
              </a:rPr>
              <a:t>(Source: </a:t>
            </a:r>
            <a:r>
              <a:rPr lang="en-IN" sz="1200" b="1" dirty="0" err="1">
                <a:effectLst/>
                <a:latin typeface="Arial" panose="020B0604020202020204" pitchFamily="34" charset="0"/>
              </a:rPr>
              <a:t>Rabbani</a:t>
            </a:r>
            <a:r>
              <a:rPr lang="en-IN" sz="1200" b="1" dirty="0">
                <a:effectLst/>
                <a:latin typeface="Arial" panose="020B0604020202020204" pitchFamily="34" charset="0"/>
              </a:rPr>
              <a:t> </a:t>
            </a:r>
            <a:r>
              <a:rPr lang="en-IN" sz="1200" b="1" i="1" dirty="0">
                <a:effectLst/>
                <a:latin typeface="Arial" panose="020B0604020202020204" pitchFamily="34" charset="0"/>
              </a:rPr>
              <a:t>et al,.</a:t>
            </a:r>
            <a:r>
              <a:rPr lang="en-IN" sz="1200" b="1" dirty="0">
                <a:effectLst/>
                <a:latin typeface="Arial" panose="020B0604020202020204" pitchFamily="34" charset="0"/>
              </a:rPr>
              <a:t> 2025)</a:t>
            </a:r>
            <a:endParaRPr lang="en-IN" sz="1200" b="1" dirty="0"/>
          </a:p>
        </p:txBody>
      </p:sp>
    </p:spTree>
    <p:extLst>
      <p:ext uri="{BB962C8B-B14F-4D97-AF65-F5344CB8AC3E}">
        <p14:creationId xmlns:p14="http://schemas.microsoft.com/office/powerpoint/2010/main" val="2402301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802621"/>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Case Study: NHS Better Health Campaign 2021</a:t>
            </a:r>
          </a:p>
        </p:txBody>
      </p:sp>
      <p:sp>
        <p:nvSpPr>
          <p:cNvPr id="3" name="Content Placeholder 2"/>
          <p:cNvSpPr>
            <a:spLocks noGrp="1"/>
          </p:cNvSpPr>
          <p:nvPr>
            <p:ph idx="1"/>
          </p:nvPr>
        </p:nvSpPr>
        <p:spPr>
          <a:xfrm>
            <a:off x="336483" y="1269242"/>
            <a:ext cx="5955135" cy="5349921"/>
          </a:xfrm>
          <a:solidFill>
            <a:srgbClr val="CCFF99"/>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Better Health will promote healthy eating and weight loss, as well as exercise (Contreras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2024).</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It was launched in 2020 and continued to be a strong supporter in 2021 by using NHS resources (Freedman and Wolf, 2023).</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12-week weight loss programme will make all the efforts fruitful.</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Raising awareness can be done via population messages to limit the limitations on behaviour.</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Strength: Reaching the population; limitation: Awareness does not always lead to changing the way of life.</a:t>
            </a:r>
          </a:p>
        </p:txBody>
      </p:sp>
      <p:pic>
        <p:nvPicPr>
          <p:cNvPr id="4" name="Picture 3"/>
          <p:cNvPicPr>
            <a:picLocks noChangeAspect="1"/>
          </p:cNvPicPr>
          <p:nvPr/>
        </p:nvPicPr>
        <p:blipFill>
          <a:blip r:embed="rId3"/>
          <a:stretch>
            <a:fillRect/>
          </a:stretch>
        </p:blipFill>
        <p:spPr>
          <a:xfrm>
            <a:off x="6428095" y="1479501"/>
            <a:ext cx="5655554" cy="4743878"/>
          </a:xfrm>
          <a:prstGeom prst="rect">
            <a:avLst/>
          </a:prstGeom>
        </p:spPr>
      </p:pic>
      <p:sp>
        <p:nvSpPr>
          <p:cNvPr id="5" name="Rectangle 4"/>
          <p:cNvSpPr/>
          <p:nvPr/>
        </p:nvSpPr>
        <p:spPr>
          <a:xfrm>
            <a:off x="8280002" y="6318912"/>
            <a:ext cx="2756332" cy="276999"/>
          </a:xfrm>
          <a:prstGeom prst="rect">
            <a:avLst/>
          </a:prstGeom>
        </p:spPr>
        <p:txBody>
          <a:bodyPr wrap="none">
            <a:spAutoFit/>
          </a:bodyPr>
          <a:lstStyle/>
          <a:p>
            <a:r>
              <a:rPr lang="en-IN" sz="1200" b="1" dirty="0">
                <a:latin typeface="Arial" panose="020B0604020202020204" pitchFamily="34" charset="0"/>
                <a:cs typeface="Arial" panose="020B0604020202020204" pitchFamily="34" charset="0"/>
              </a:rPr>
              <a:t>(Source: Freedman and Wolf, 2023)</a:t>
            </a:r>
            <a:endParaRPr lang="en-IN" sz="1200" b="1" dirty="0"/>
          </a:p>
        </p:txBody>
      </p:sp>
    </p:spTree>
    <p:extLst>
      <p:ext uri="{BB962C8B-B14F-4D97-AF65-F5344CB8AC3E}">
        <p14:creationId xmlns:p14="http://schemas.microsoft.com/office/powerpoint/2010/main" val="2768671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993690"/>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Case Study Cont.: NHS Bowel Cancer Screening (FIT Rollout) 2019</a:t>
            </a:r>
          </a:p>
        </p:txBody>
      </p:sp>
      <p:sp>
        <p:nvSpPr>
          <p:cNvPr id="3" name="Content Placeholder 2"/>
          <p:cNvSpPr>
            <a:spLocks noGrp="1"/>
          </p:cNvSpPr>
          <p:nvPr>
            <p:ph idx="1"/>
          </p:nvPr>
        </p:nvSpPr>
        <p:spPr>
          <a:xfrm>
            <a:off x="268244" y="1514900"/>
            <a:ext cx="6023374" cy="5104263"/>
          </a:xfrm>
          <a:solidFill>
            <a:srgbClr val="FFCC99"/>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FIT will be able to identify occult blood in the stool, hence facilitating early screening of colon cancer.</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England adopted FIT in 2019 in the country for people between the ages of 60 and 74 years (Chen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2022).</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This test superseded the use of guaiac-based tests and improved the sampling process.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From April 2021, invitations were extended to people aged 56 years and above (</a:t>
            </a:r>
            <a:r>
              <a:rPr lang="en-IN" sz="1800" dirty="0" err="1">
                <a:solidFill>
                  <a:schemeClr val="bg1"/>
                </a:solidFill>
                <a:latin typeface="Arial" panose="020B0604020202020204" pitchFamily="34" charset="0"/>
                <a:cs typeface="Arial" panose="020B0604020202020204" pitchFamily="34" charset="0"/>
              </a:rPr>
              <a:t>Drysdale</a:t>
            </a:r>
            <a:r>
              <a:rPr lang="en-IN" sz="1800" dirty="0">
                <a:solidFill>
                  <a:schemeClr val="bg1"/>
                </a:solidFill>
                <a:latin typeface="Arial" panose="020B0604020202020204" pitchFamily="34" charset="0"/>
                <a:cs typeface="Arial" panose="020B0604020202020204" pitchFamily="34" charset="0"/>
              </a:rPr>
              <a:t> </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 2022).</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Advantage: Early diagnosis; Disadvantages: Response, diagnostics and inequality.</a:t>
            </a:r>
          </a:p>
        </p:txBody>
      </p:sp>
      <p:pic>
        <p:nvPicPr>
          <p:cNvPr id="6" name="Picture 5"/>
          <p:cNvPicPr>
            <a:picLocks noChangeAspect="1"/>
          </p:cNvPicPr>
          <p:nvPr/>
        </p:nvPicPr>
        <p:blipFill>
          <a:blip r:embed="rId3"/>
          <a:stretch>
            <a:fillRect/>
          </a:stretch>
        </p:blipFill>
        <p:spPr>
          <a:xfrm>
            <a:off x="6482687" y="1610436"/>
            <a:ext cx="5598140" cy="4858603"/>
          </a:xfrm>
          <a:prstGeom prst="rect">
            <a:avLst/>
          </a:prstGeom>
        </p:spPr>
      </p:pic>
      <p:sp>
        <p:nvSpPr>
          <p:cNvPr id="7" name="Rectangle 6"/>
          <p:cNvSpPr/>
          <p:nvPr/>
        </p:nvSpPr>
        <p:spPr>
          <a:xfrm>
            <a:off x="8158676" y="6434497"/>
            <a:ext cx="2400016" cy="276999"/>
          </a:xfrm>
          <a:prstGeom prst="rect">
            <a:avLst/>
          </a:prstGeom>
        </p:spPr>
        <p:txBody>
          <a:bodyPr wrap="none">
            <a:spAutoFit/>
          </a:bodyPr>
          <a:lstStyle/>
          <a:p>
            <a:r>
              <a:rPr lang="en-IN" sz="1200" b="1" dirty="0">
                <a:effectLst/>
                <a:latin typeface="Arial" panose="020B0604020202020204" pitchFamily="34" charset="0"/>
              </a:rPr>
              <a:t>(Source: </a:t>
            </a:r>
            <a:r>
              <a:rPr lang="en-IN" sz="1200" b="1" dirty="0" err="1">
                <a:effectLst/>
                <a:latin typeface="Arial" panose="020B0604020202020204" pitchFamily="34" charset="0"/>
              </a:rPr>
              <a:t>Gianfredi</a:t>
            </a:r>
            <a:r>
              <a:rPr lang="en-IN" sz="1200" b="1" dirty="0">
                <a:effectLst/>
                <a:latin typeface="Arial" panose="020B0604020202020204" pitchFamily="34" charset="0"/>
              </a:rPr>
              <a:t> </a:t>
            </a:r>
            <a:r>
              <a:rPr lang="en-IN" sz="1200" b="1" i="1" dirty="0">
                <a:effectLst/>
                <a:latin typeface="Arial" panose="020B0604020202020204" pitchFamily="34" charset="0"/>
              </a:rPr>
              <a:t>et al.</a:t>
            </a:r>
            <a:r>
              <a:rPr lang="en-IN" sz="1200" b="1" dirty="0">
                <a:effectLst/>
                <a:latin typeface="Arial" panose="020B0604020202020204" pitchFamily="34" charset="0"/>
              </a:rPr>
              <a:t>, 2025)</a:t>
            </a:r>
            <a:endParaRPr lang="en-IN" sz="1200" b="1" dirty="0"/>
          </a:p>
        </p:txBody>
      </p:sp>
    </p:spTree>
    <p:extLst>
      <p:ext uri="{BB962C8B-B14F-4D97-AF65-F5344CB8AC3E}">
        <p14:creationId xmlns:p14="http://schemas.microsoft.com/office/powerpoint/2010/main" val="1511771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993690"/>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Equity and Access: Health Inequalities, Deprivation, Ethnicity and Digital Exclusion</a:t>
            </a:r>
          </a:p>
        </p:txBody>
      </p:sp>
      <p:sp>
        <p:nvSpPr>
          <p:cNvPr id="3" name="Content Placeholder 2"/>
          <p:cNvSpPr>
            <a:spLocks noGrp="1"/>
          </p:cNvSpPr>
          <p:nvPr>
            <p:ph idx="1"/>
          </p:nvPr>
        </p:nvSpPr>
        <p:spPr>
          <a:xfrm>
            <a:off x="204716" y="1446664"/>
            <a:ext cx="6237027" cy="5172500"/>
          </a:xfrm>
          <a:solidFill>
            <a:srgbClr val="FFCCCC"/>
          </a:solidFill>
        </p:spPr>
        <p:txBody>
          <a:bodyPr>
            <a:normAutofit fontScale="92500" lnSpcReduction="10000"/>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social inequalities in health are systematic differences related to deprivation, ethnicity, opportunity and geography (</a:t>
            </a:r>
            <a:r>
              <a:rPr lang="en-IN" sz="1800" dirty="0" err="1">
                <a:solidFill>
                  <a:schemeClr val="bg1"/>
                </a:solidFill>
                <a:latin typeface="Arial" panose="020B0604020202020204" pitchFamily="34" charset="0"/>
                <a:cs typeface="Arial" panose="020B0604020202020204" pitchFamily="34" charset="0"/>
              </a:rPr>
              <a:t>Bambra</a:t>
            </a:r>
            <a:r>
              <a:rPr lang="en-IN" sz="1800" dirty="0">
                <a:solidFill>
                  <a:schemeClr val="bg1"/>
                </a:solidFill>
                <a:latin typeface="Arial" panose="020B0604020202020204" pitchFamily="34" charset="0"/>
                <a:cs typeface="Arial" panose="020B0604020202020204" pitchFamily="34" charset="0"/>
              </a:rPr>
              <a:t>, 2022).</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 lack of income can also exacerbate living in squalor, a poor job and unsafe environmental exposure.</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Ethnic inequalities can include discrimination, language issues, cultural mismatch and/or service experiences.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Digital Exclusion is when device or connectivity, skills or confidence is limited.</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However, for all services to be made accessible to all populations, proportional support is needed to ensure equity.</a:t>
            </a:r>
          </a:p>
        </p:txBody>
      </p:sp>
      <p:pic>
        <p:nvPicPr>
          <p:cNvPr id="4" name="Picture 3"/>
          <p:cNvPicPr>
            <a:picLocks noChangeAspect="1"/>
          </p:cNvPicPr>
          <p:nvPr/>
        </p:nvPicPr>
        <p:blipFill>
          <a:blip r:embed="rId3"/>
          <a:stretch>
            <a:fillRect/>
          </a:stretch>
        </p:blipFill>
        <p:spPr>
          <a:xfrm>
            <a:off x="6540973" y="1877206"/>
            <a:ext cx="5524500" cy="4346173"/>
          </a:xfrm>
          <a:prstGeom prst="rect">
            <a:avLst/>
          </a:prstGeom>
        </p:spPr>
      </p:pic>
      <p:sp>
        <p:nvSpPr>
          <p:cNvPr id="5" name="Rectangle 4"/>
          <p:cNvSpPr/>
          <p:nvPr/>
        </p:nvSpPr>
        <p:spPr>
          <a:xfrm>
            <a:off x="8033261" y="6249832"/>
            <a:ext cx="2957861" cy="276999"/>
          </a:xfrm>
          <a:prstGeom prst="rect">
            <a:avLst/>
          </a:prstGeom>
        </p:spPr>
        <p:txBody>
          <a:bodyPr wrap="none">
            <a:spAutoFit/>
          </a:bodyPr>
          <a:lstStyle/>
          <a:p>
            <a:r>
              <a:rPr lang="en-IN" sz="1200" b="1" dirty="0">
                <a:effectLst/>
                <a:latin typeface="Arial" panose="020B0604020202020204" pitchFamily="34" charset="0"/>
              </a:rPr>
              <a:t>(Source: Public Health England, 2017)</a:t>
            </a:r>
            <a:endParaRPr lang="en-IN" sz="1200" b="1" dirty="0"/>
          </a:p>
        </p:txBody>
      </p:sp>
    </p:spTree>
    <p:extLst>
      <p:ext uri="{BB962C8B-B14F-4D97-AF65-F5344CB8AC3E}">
        <p14:creationId xmlns:p14="http://schemas.microsoft.com/office/powerpoint/2010/main" val="2225053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775326"/>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Recommendations </a:t>
            </a:r>
          </a:p>
        </p:txBody>
      </p:sp>
      <p:sp>
        <p:nvSpPr>
          <p:cNvPr id="3" name="Content Placeholder 2"/>
          <p:cNvSpPr>
            <a:spLocks noGrp="1"/>
          </p:cNvSpPr>
          <p:nvPr>
            <p:ph idx="1"/>
          </p:nvPr>
        </p:nvSpPr>
        <p:spPr>
          <a:xfrm>
            <a:off x="336482" y="1337482"/>
            <a:ext cx="7429093" cy="5268034"/>
          </a:xfrm>
          <a:solidFill>
            <a:srgbClr val="FFFFCC"/>
          </a:solidFill>
        </p:spPr>
        <p:txBody>
          <a:bodyPr>
            <a:normAutofit/>
          </a:bodyPr>
          <a:lstStyle/>
          <a:p>
            <a:pPr algn="just" fontAlgn="base">
              <a:lnSpc>
                <a:spcPct val="16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Work towards prevention through sustained community-based prevention initiatives on activity, nutrition, smoking and screening.</a:t>
            </a:r>
          </a:p>
          <a:p>
            <a:pPr algn="just" fontAlgn="base">
              <a:lnSpc>
                <a:spcPct val="16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Ensure lines of communication with these groups remain open through electronic, telephone, face-to-face, and outreach channels.</a:t>
            </a:r>
          </a:p>
          <a:p>
            <a:pPr algn="just" fontAlgn="base">
              <a:lnSpc>
                <a:spcPct val="16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Deliver results and develop NHS, local authorities, social services, and voluntary organisations around the basis of results.</a:t>
            </a:r>
          </a:p>
          <a:p>
            <a:pPr algn="just" fontAlgn="base">
              <a:lnSpc>
                <a:spcPct val="16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Find resources through information on deprivation, ethnicity, age, and access.</a:t>
            </a:r>
          </a:p>
          <a:p>
            <a:pPr algn="just" fontAlgn="base">
              <a:lnSpc>
                <a:spcPct val="16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Embed prevention, workforce expansion, efficiency, and sustainability into governance.</a:t>
            </a:r>
          </a:p>
        </p:txBody>
      </p:sp>
      <p:pic>
        <p:nvPicPr>
          <p:cNvPr id="4098" name="Picture 2" descr="How to write recommendations for board pap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6645" y="2770495"/>
            <a:ext cx="3935936" cy="2686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20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16" y="220961"/>
            <a:ext cx="11460565" cy="775326"/>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Conclusion </a:t>
            </a:r>
          </a:p>
        </p:txBody>
      </p:sp>
      <p:sp>
        <p:nvSpPr>
          <p:cNvPr id="3" name="Content Placeholder 2"/>
          <p:cNvSpPr>
            <a:spLocks noGrp="1"/>
          </p:cNvSpPr>
          <p:nvPr>
            <p:ph idx="1"/>
          </p:nvPr>
        </p:nvSpPr>
        <p:spPr>
          <a:xfrm>
            <a:off x="432016" y="1473958"/>
            <a:ext cx="7333559" cy="4913194"/>
          </a:xfrm>
          <a:solidFill>
            <a:schemeClr val="bg2">
              <a:lumMod val="20000"/>
              <a:lumOff val="80000"/>
            </a:schemeClr>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Integrated Health and Wellbeing and Sustainability will require prevention and governance.</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Theories will help understand individual and structural factors, while Goal 3 of the SDGs provides the guidelines.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Case studies will highlight the positive aspects and the participation and inequality issues.</a:t>
            </a:r>
          </a:p>
          <a:p>
            <a:pPr algn="just" fontAlgn="base">
              <a:lnSpc>
                <a:spcPct val="150000"/>
              </a:lnSpc>
              <a:buClr>
                <a:schemeClr val="bg1"/>
              </a:buClr>
              <a:buFont typeface="Wingdings" panose="05000000000000000000" pitchFamily="2" charset="2"/>
              <a:buChar char="Ø"/>
            </a:pPr>
            <a:r>
              <a:rPr lang="en-IN" sz="1800" dirty="0">
                <a:solidFill>
                  <a:schemeClr val="bg1"/>
                </a:solidFill>
                <a:latin typeface="Arial" panose="020B0604020202020204" pitchFamily="34" charset="0"/>
                <a:cs typeface="Arial" panose="020B0604020202020204" pitchFamily="34" charset="0"/>
              </a:rPr>
              <a:t>Care in the future needs to be inclusive in ensuring the population’s wellbeing and sustainability.</a:t>
            </a:r>
          </a:p>
        </p:txBody>
      </p:sp>
      <p:pic>
        <p:nvPicPr>
          <p:cNvPr id="5" name="Picture 4"/>
          <p:cNvPicPr>
            <a:picLocks noChangeAspect="1"/>
          </p:cNvPicPr>
          <p:nvPr/>
        </p:nvPicPr>
        <p:blipFill>
          <a:blip r:embed="rId3"/>
          <a:stretch>
            <a:fillRect/>
          </a:stretch>
        </p:blipFill>
        <p:spPr>
          <a:xfrm>
            <a:off x="7874759" y="2636645"/>
            <a:ext cx="4207958" cy="2808812"/>
          </a:xfrm>
          <a:prstGeom prst="rect">
            <a:avLst/>
          </a:prstGeom>
        </p:spPr>
      </p:pic>
    </p:spTree>
    <p:extLst>
      <p:ext uri="{BB962C8B-B14F-4D97-AF65-F5344CB8AC3E}">
        <p14:creationId xmlns:p14="http://schemas.microsoft.com/office/powerpoint/2010/main" val="2696842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900" y="166370"/>
            <a:ext cx="11578681" cy="584257"/>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313900" y="941696"/>
            <a:ext cx="11578682" cy="5609229"/>
          </a:xfrm>
          <a:solidFill>
            <a:schemeClr val="tx1">
              <a:lumMod val="95000"/>
            </a:schemeClr>
          </a:solidFill>
        </p:spPr>
        <p:txBody>
          <a:bodyPr>
            <a:normAutofit fontScale="62500" lnSpcReduction="20000"/>
          </a:bodyPr>
          <a:lstStyle/>
          <a:p>
            <a:pPr algn="just">
              <a:lnSpc>
                <a:spcPct val="170000"/>
              </a:lnSpc>
              <a:buClr>
                <a:schemeClr val="bg1"/>
              </a:buClr>
            </a:pPr>
            <a:r>
              <a:rPr lang="en-IN" sz="1800" dirty="0" err="1">
                <a:latin typeface="Arial" panose="020B0604020202020204" pitchFamily="34" charset="0"/>
                <a:cs typeface="Arial" panose="020B0604020202020204" pitchFamily="34" charset="0"/>
              </a:rPr>
              <a:t>Bambra</a:t>
            </a:r>
            <a:r>
              <a:rPr lang="en-IN" sz="1800" dirty="0">
                <a:latin typeface="Arial" panose="020B0604020202020204" pitchFamily="34" charset="0"/>
                <a:cs typeface="Arial" panose="020B0604020202020204" pitchFamily="34" charset="0"/>
              </a:rPr>
              <a:t>, C. (2022) “Placing intersectional inequalities in health,” </a:t>
            </a:r>
            <a:r>
              <a:rPr lang="en-IN" sz="1800" i="1" dirty="0">
                <a:latin typeface="Arial" panose="020B0604020202020204" pitchFamily="34" charset="0"/>
                <a:cs typeface="Arial" panose="020B0604020202020204" pitchFamily="34" charset="0"/>
              </a:rPr>
              <a:t>Health &amp; Place</a:t>
            </a:r>
            <a:r>
              <a:rPr lang="en-IN" sz="1800" dirty="0">
                <a:latin typeface="Arial" panose="020B0604020202020204" pitchFamily="34" charset="0"/>
                <a:cs typeface="Arial" panose="020B0604020202020204" pitchFamily="34" charset="0"/>
              </a:rPr>
              <a:t>, 75(1), p. 102761. Available at: https://doi.org/10.1016/j.healthplace.2022.102761.</a:t>
            </a:r>
          </a:p>
          <a:p>
            <a:pPr algn="just">
              <a:lnSpc>
                <a:spcPct val="170000"/>
              </a:lnSpc>
              <a:buClr>
                <a:schemeClr val="bg1"/>
              </a:buClr>
            </a:pPr>
            <a:r>
              <a:rPr lang="en-IN" sz="1800" dirty="0">
                <a:latin typeface="Arial" panose="020B0604020202020204" pitchFamily="34" charset="0"/>
                <a:cs typeface="Arial" panose="020B0604020202020204" pitchFamily="34" charset="0"/>
              </a:rPr>
              <a:t>Bolton, D. (2022) “Looking forward to a decade of the biopsychosocial model,” </a:t>
            </a:r>
            <a:r>
              <a:rPr lang="en-IN" sz="1800" i="1" dirty="0" err="1">
                <a:latin typeface="Arial" panose="020B0604020202020204" pitchFamily="34" charset="0"/>
                <a:cs typeface="Arial" panose="020B0604020202020204" pitchFamily="34" charset="0"/>
              </a:rPr>
              <a:t>BJPsych</a:t>
            </a:r>
            <a:r>
              <a:rPr lang="en-IN" sz="1800" i="1" dirty="0">
                <a:latin typeface="Arial" panose="020B0604020202020204" pitchFamily="34" charset="0"/>
                <a:cs typeface="Arial" panose="020B0604020202020204" pitchFamily="34" charset="0"/>
              </a:rPr>
              <a:t> Bulletin</a:t>
            </a:r>
            <a:r>
              <a:rPr lang="en-IN" sz="1800" dirty="0">
                <a:latin typeface="Arial" panose="020B0604020202020204" pitchFamily="34" charset="0"/>
                <a:cs typeface="Arial" panose="020B0604020202020204" pitchFamily="34" charset="0"/>
              </a:rPr>
              <a:t>, 46(4), pp. 1–5. Available at: https://doi.org/10.1192/bjb.2022.34.</a:t>
            </a:r>
          </a:p>
          <a:p>
            <a:pPr algn="just">
              <a:lnSpc>
                <a:spcPct val="170000"/>
              </a:lnSpc>
              <a:buClr>
                <a:schemeClr val="bg1"/>
              </a:buClr>
            </a:pPr>
            <a:r>
              <a:rPr lang="en-IN" sz="1800" dirty="0">
                <a:latin typeface="Arial" panose="020B0604020202020204" pitchFamily="34" charset="0"/>
                <a:cs typeface="Arial" panose="020B0604020202020204" pitchFamily="34" charset="0"/>
              </a:rPr>
              <a:t>bsms.ac.uk (2024) </a:t>
            </a:r>
            <a:r>
              <a:rPr lang="en-IN" sz="1800" i="1" dirty="0">
                <a:latin typeface="Arial" panose="020B0604020202020204" pitchFamily="34" charset="0"/>
                <a:cs typeface="Arial" panose="020B0604020202020204" pitchFamily="34" charset="0"/>
              </a:rPr>
              <a:t>BSMS Green Healthcare hub - BSMS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Bsms.ac.uk</a:t>
            </a:r>
            <a:r>
              <a:rPr lang="en-IN" sz="1800" dirty="0">
                <a:latin typeface="Arial" panose="020B0604020202020204" pitchFamily="34" charset="0"/>
                <a:cs typeface="Arial" panose="020B0604020202020204" pitchFamily="34" charset="0"/>
              </a:rPr>
              <a:t>. Available at: https://www.bsms.ac.uk/about/sustainability.aspx? (Accessed: September 24, 2026).</a:t>
            </a:r>
          </a:p>
          <a:p>
            <a:pPr algn="just">
              <a:lnSpc>
                <a:spcPct val="170000"/>
              </a:lnSpc>
              <a:buClr>
                <a:schemeClr val="bg1"/>
              </a:buClr>
            </a:pPr>
            <a:r>
              <a:rPr lang="en-IN" sz="1800" dirty="0">
                <a:latin typeface="Arial" panose="020B0604020202020204" pitchFamily="34" charset="0"/>
                <a:cs typeface="Arial" panose="020B0604020202020204" pitchFamily="34" charset="0"/>
              </a:rPr>
              <a:t>Chen, X., Giles, J., Yao, Y., Yip, W., </a:t>
            </a:r>
            <a:r>
              <a:rPr lang="en-IN" sz="1800" dirty="0" err="1">
                <a:latin typeface="Arial" panose="020B0604020202020204" pitchFamily="34" charset="0"/>
                <a:cs typeface="Arial" panose="020B0604020202020204" pitchFamily="34" charset="0"/>
              </a:rPr>
              <a:t>Meng</a:t>
            </a:r>
            <a:r>
              <a:rPr lang="en-IN" sz="1800" dirty="0">
                <a:latin typeface="Arial" panose="020B0604020202020204" pitchFamily="34" charset="0"/>
                <a:cs typeface="Arial" panose="020B0604020202020204" pitchFamily="34" charset="0"/>
              </a:rPr>
              <a:t>, Q., </a:t>
            </a:r>
            <a:r>
              <a:rPr lang="en-IN" sz="1800" dirty="0" err="1">
                <a:latin typeface="Arial" panose="020B0604020202020204" pitchFamily="34" charset="0"/>
                <a:cs typeface="Arial" panose="020B0604020202020204" pitchFamily="34" charset="0"/>
              </a:rPr>
              <a:t>Berkman</a:t>
            </a:r>
            <a:r>
              <a:rPr lang="en-IN" sz="1800" dirty="0">
                <a:latin typeface="Arial" panose="020B0604020202020204" pitchFamily="34" charset="0"/>
                <a:cs typeface="Arial" panose="020B0604020202020204" pitchFamily="34" charset="0"/>
              </a:rPr>
              <a:t>, L., Chen, H., Chen, X., Feng, J., Feng, Z., </a:t>
            </a:r>
            <a:r>
              <a:rPr lang="en-IN" sz="1800" dirty="0" err="1">
                <a:latin typeface="Arial" panose="020B0604020202020204" pitchFamily="34" charset="0"/>
                <a:cs typeface="Arial" panose="020B0604020202020204" pitchFamily="34" charset="0"/>
              </a:rPr>
              <a:t>Glinskaya</a:t>
            </a:r>
            <a:r>
              <a:rPr lang="en-IN" sz="1800" dirty="0">
                <a:latin typeface="Arial" panose="020B0604020202020204" pitchFamily="34" charset="0"/>
                <a:cs typeface="Arial" panose="020B0604020202020204" pitchFamily="34" charset="0"/>
              </a:rPr>
              <a:t>, E., Gong, J., Hu, P., </a:t>
            </a:r>
            <a:r>
              <a:rPr lang="en-IN" sz="1800" dirty="0" err="1">
                <a:latin typeface="Arial" panose="020B0604020202020204" pitchFamily="34" charset="0"/>
                <a:cs typeface="Arial" panose="020B0604020202020204" pitchFamily="34" charset="0"/>
              </a:rPr>
              <a:t>Kan</a:t>
            </a:r>
            <a:r>
              <a:rPr lang="en-IN" sz="1800" dirty="0">
                <a:latin typeface="Arial" panose="020B0604020202020204" pitchFamily="34" charset="0"/>
                <a:cs typeface="Arial" panose="020B0604020202020204" pitchFamily="34" charset="0"/>
              </a:rPr>
              <a:t>, H., Lei, X., Liu, X., Steptoe, A., Wang, G., Wang, H., Wang, H., Wang, X., Wang, Y., Yang, L., Zhang, L., Zhang, Q., Wu, J., Wu, Z., Strauss, J., Smith, J. and Zhao, Y. (2022) “The path to healthy ageing in China: A </a:t>
            </a:r>
            <a:r>
              <a:rPr lang="en-IN" sz="1800" dirty="0" err="1">
                <a:latin typeface="Arial" panose="020B0604020202020204" pitchFamily="34" charset="0"/>
                <a:cs typeface="Arial" panose="020B0604020202020204" pitchFamily="34" charset="0"/>
              </a:rPr>
              <a:t>peking</a:t>
            </a:r>
            <a:r>
              <a:rPr lang="en-IN" sz="1800" dirty="0">
                <a:latin typeface="Arial" panose="020B0604020202020204" pitchFamily="34" charset="0"/>
                <a:cs typeface="Arial" panose="020B0604020202020204" pitchFamily="34" charset="0"/>
              </a:rPr>
              <a:t> university–lancet commission,” </a:t>
            </a:r>
            <a:r>
              <a:rPr lang="en-IN" sz="1800" i="1" dirty="0">
                <a:latin typeface="Arial" panose="020B0604020202020204" pitchFamily="34" charset="0"/>
                <a:cs typeface="Arial" panose="020B0604020202020204" pitchFamily="34" charset="0"/>
              </a:rPr>
              <a:t>The Lancet</a:t>
            </a:r>
            <a:r>
              <a:rPr lang="en-IN" sz="1800" dirty="0">
                <a:latin typeface="Arial" panose="020B0604020202020204" pitchFamily="34" charset="0"/>
                <a:cs typeface="Arial" panose="020B0604020202020204" pitchFamily="34" charset="0"/>
              </a:rPr>
              <a:t>, 400(10367). Available at: https://doi.org/10.1016/S0140-6736(22)01546-X.</a:t>
            </a:r>
          </a:p>
          <a:p>
            <a:pPr algn="just">
              <a:lnSpc>
                <a:spcPct val="170000"/>
              </a:lnSpc>
              <a:buClr>
                <a:schemeClr val="bg1"/>
              </a:buClr>
            </a:pPr>
            <a:r>
              <a:rPr lang="en-IN" sz="1800" dirty="0">
                <a:latin typeface="Arial" panose="020B0604020202020204" pitchFamily="34" charset="0"/>
                <a:cs typeface="Arial" panose="020B0604020202020204" pitchFamily="34" charset="0"/>
              </a:rPr>
              <a:t>Contreras, F., Al-</a:t>
            </a:r>
            <a:r>
              <a:rPr lang="en-IN" sz="1800" dirty="0" err="1">
                <a:latin typeface="Arial" panose="020B0604020202020204" pitchFamily="34" charset="0"/>
                <a:cs typeface="Arial" panose="020B0604020202020204" pitchFamily="34" charset="0"/>
              </a:rPr>
              <a:t>Najim</a:t>
            </a:r>
            <a:r>
              <a:rPr lang="en-IN" sz="1800" dirty="0">
                <a:latin typeface="Arial" panose="020B0604020202020204" pitchFamily="34" charset="0"/>
                <a:cs typeface="Arial" panose="020B0604020202020204" pitchFamily="34" charset="0"/>
              </a:rPr>
              <a:t>, W. and le Roux, C.W. (2024) “Health benefits beyond the scale: The role of diet and nutrition during weight loss programmes,” </a:t>
            </a:r>
            <a:r>
              <a:rPr lang="en-IN" sz="1800" i="1" dirty="0">
                <a:latin typeface="Arial" panose="020B0604020202020204" pitchFamily="34" charset="0"/>
                <a:cs typeface="Arial" panose="020B0604020202020204" pitchFamily="34" charset="0"/>
              </a:rPr>
              <a:t>Nutrients</a:t>
            </a:r>
            <a:r>
              <a:rPr lang="en-IN" sz="1800" dirty="0">
                <a:latin typeface="Arial" panose="020B0604020202020204" pitchFamily="34" charset="0"/>
                <a:cs typeface="Arial" panose="020B0604020202020204" pitchFamily="34" charset="0"/>
              </a:rPr>
              <a:t>, 16(21), p. 3585. Available at: https://doi.org/10.3390/nu16213585.</a:t>
            </a:r>
          </a:p>
          <a:p>
            <a:pPr algn="just">
              <a:lnSpc>
                <a:spcPct val="170000"/>
              </a:lnSpc>
              <a:buClr>
                <a:schemeClr val="bg1"/>
              </a:buClr>
            </a:pPr>
            <a:r>
              <a:rPr lang="en-IN" sz="1800" dirty="0" err="1">
                <a:latin typeface="Arial" panose="020B0604020202020204" pitchFamily="34" charset="0"/>
                <a:cs typeface="Arial" panose="020B0604020202020204" pitchFamily="34" charset="0"/>
              </a:rPr>
              <a:t>Drysdale</a:t>
            </a:r>
            <a:r>
              <a:rPr lang="en-IN" sz="1800" dirty="0">
                <a:latin typeface="Arial" panose="020B0604020202020204" pitchFamily="34" charset="0"/>
                <a:cs typeface="Arial" panose="020B0604020202020204" pitchFamily="34" charset="0"/>
              </a:rPr>
              <a:t>, H., Marlow, L.A., Lim, A., </a:t>
            </a:r>
            <a:r>
              <a:rPr lang="en-IN" sz="1800" dirty="0" err="1">
                <a:latin typeface="Arial" panose="020B0604020202020204" pitchFamily="34" charset="0"/>
                <a:cs typeface="Arial" panose="020B0604020202020204" pitchFamily="34" charset="0"/>
              </a:rPr>
              <a:t>Sasieni</a:t>
            </a:r>
            <a:r>
              <a:rPr lang="en-IN" sz="1800" dirty="0">
                <a:latin typeface="Arial" panose="020B0604020202020204" pitchFamily="34" charset="0"/>
                <a:cs typeface="Arial" panose="020B0604020202020204" pitchFamily="34" charset="0"/>
              </a:rPr>
              <a:t>, P. and Waller, J. (2022) “Self-sampling for cervical screening offered at the point of invitation: A cross-sectional study of preferences in England,” </a:t>
            </a:r>
            <a:r>
              <a:rPr lang="en-IN" sz="1800" i="1" dirty="0">
                <a:latin typeface="Arial" panose="020B0604020202020204" pitchFamily="34" charset="0"/>
                <a:cs typeface="Arial" panose="020B0604020202020204" pitchFamily="34" charset="0"/>
              </a:rPr>
              <a:t>Journal of Medical Screening</a:t>
            </a:r>
            <a:r>
              <a:rPr lang="en-IN" sz="1800" dirty="0">
                <a:latin typeface="Arial" panose="020B0604020202020204" pitchFamily="34" charset="0"/>
                <a:cs typeface="Arial" panose="020B0604020202020204" pitchFamily="34" charset="0"/>
              </a:rPr>
              <a:t>, 29(3), p. 096914132210922. Available at: https://doi.org/10.1177/09691413221092246.</a:t>
            </a:r>
          </a:p>
          <a:p>
            <a:pPr algn="just">
              <a:lnSpc>
                <a:spcPct val="170000"/>
              </a:lnSpc>
              <a:buClr>
                <a:schemeClr val="bg1"/>
              </a:buClr>
            </a:pPr>
            <a:r>
              <a:rPr lang="en-IN" sz="1800" dirty="0" err="1">
                <a:latin typeface="Arial" panose="020B0604020202020204" pitchFamily="34" charset="0"/>
                <a:cs typeface="Arial" panose="020B0604020202020204" pitchFamily="34" charset="0"/>
              </a:rPr>
              <a:t>elias</a:t>
            </a:r>
            <a:r>
              <a:rPr lang="en-IN" sz="1800" dirty="0">
                <a:latin typeface="Arial" panose="020B0604020202020204" pitchFamily="34" charset="0"/>
                <a:cs typeface="Arial" panose="020B0604020202020204" pitchFamily="34" charset="0"/>
              </a:rPr>
              <a:t> (2022) </a:t>
            </a:r>
            <a:r>
              <a:rPr lang="en-IN" sz="1800" i="1" dirty="0">
                <a:latin typeface="Arial" panose="020B0604020202020204" pitchFamily="34" charset="0"/>
                <a:cs typeface="Arial" panose="020B0604020202020204" pitchFamily="34" charset="0"/>
              </a:rPr>
              <a:t>Horizon scanning: The NHS long term plan sharing learning: VCSE partnerships </a:t>
            </a:r>
            <a:r>
              <a:rPr lang="en-IN" sz="1800" i="1" dirty="0" err="1">
                <a:latin typeface="Arial" panose="020B0604020202020204" pitchFamily="34" charset="0"/>
                <a:cs typeface="Arial" panose="020B0604020202020204" pitchFamily="34" charset="0"/>
              </a:rPr>
              <a:t>april</a:t>
            </a:r>
            <a:r>
              <a:rPr lang="en-IN" sz="1800" i="1" dirty="0">
                <a:latin typeface="Arial" panose="020B0604020202020204" pitchFamily="34" charset="0"/>
                <a:cs typeface="Arial" panose="020B0604020202020204" pitchFamily="34" charset="0"/>
              </a:rPr>
              <a:t> 2019 - </a:t>
            </a:r>
            <a:r>
              <a:rPr lang="en-IN" sz="1800" i="1" dirty="0" err="1">
                <a:latin typeface="Arial" panose="020B0604020202020204" pitchFamily="34" charset="0"/>
                <a:cs typeface="Arial" panose="020B0604020202020204" pitchFamily="34" charset="0"/>
              </a:rPr>
              <a:t>SlideServe</a:t>
            </a:r>
            <a:r>
              <a:rPr lang="en-IN" sz="1800" dirty="0">
                <a:latin typeface="Arial" panose="020B0604020202020204" pitchFamily="34" charset="0"/>
                <a:cs typeface="Arial" panose="020B0604020202020204" pitchFamily="34" charset="0"/>
              </a:rPr>
              <a:t>, </a:t>
            </a:r>
            <a:r>
              <a:rPr lang="en-IN" sz="1800" i="1" dirty="0" err="1">
                <a:latin typeface="Arial" panose="020B0604020202020204" pitchFamily="34" charset="0"/>
                <a:cs typeface="Arial" panose="020B0604020202020204" pitchFamily="34" charset="0"/>
              </a:rPr>
              <a:t>SlideServe</a:t>
            </a:r>
            <a:r>
              <a:rPr lang="en-IN" sz="1800" dirty="0">
                <a:latin typeface="Arial" panose="020B0604020202020204" pitchFamily="34" charset="0"/>
                <a:cs typeface="Arial" panose="020B0604020202020204" pitchFamily="34" charset="0"/>
              </a:rPr>
              <a:t>. Available at: https://www.slideserve.com/elias/forensic-mental-health-services-managed-care-network-an-introduction (Accessed: September 24, 2026).</a:t>
            </a:r>
          </a:p>
          <a:p>
            <a:pPr algn="just">
              <a:lnSpc>
                <a:spcPct val="170000"/>
              </a:lnSpc>
              <a:buClr>
                <a:schemeClr val="bg1"/>
              </a:buClr>
            </a:pPr>
            <a:r>
              <a:rPr lang="en-IN" sz="1800" dirty="0">
                <a:latin typeface="Arial" panose="020B0604020202020204" pitchFamily="34" charset="0"/>
                <a:cs typeface="Arial" panose="020B0604020202020204" pitchFamily="34" charset="0"/>
              </a:rPr>
              <a:t>Freedman, S. and Wolf, R. (2023) </a:t>
            </a:r>
            <a:r>
              <a:rPr lang="en-IN" sz="1800" i="1" dirty="0">
                <a:latin typeface="Arial" panose="020B0604020202020204" pitchFamily="34" charset="0"/>
                <a:cs typeface="Arial" panose="020B0604020202020204" pitchFamily="34" charset="0"/>
              </a:rPr>
              <a:t>The NHS productivity puzzle</a:t>
            </a:r>
            <a:r>
              <a:rPr lang="en-IN" sz="1800" dirty="0">
                <a:latin typeface="Arial" panose="020B0604020202020204" pitchFamily="34" charset="0"/>
                <a:cs typeface="Arial" panose="020B0604020202020204" pitchFamily="34" charset="0"/>
              </a:rPr>
              <a:t>. Available at: https://www.instituteforgovernment.org.uk/sites/default/files/2023-06/nhs-productivity-puzzle.pdf (Accessed: September 24, 2026).</a:t>
            </a:r>
          </a:p>
          <a:p>
            <a:pPr algn="just">
              <a:lnSpc>
                <a:spcPct val="170000"/>
              </a:lnSpc>
              <a:buClr>
                <a:schemeClr val="bg1"/>
              </a:buClr>
            </a:pPr>
            <a:r>
              <a:rPr lang="en-IN" sz="1800" dirty="0" err="1">
                <a:latin typeface="Arial" panose="020B0604020202020204" pitchFamily="34" charset="0"/>
                <a:cs typeface="Arial" panose="020B0604020202020204" pitchFamily="34" charset="0"/>
              </a:rPr>
              <a:t>Gianfredi</a:t>
            </a:r>
            <a:r>
              <a:rPr lang="en-IN" sz="1800" dirty="0">
                <a:latin typeface="Arial" panose="020B0604020202020204" pitchFamily="34" charset="0"/>
                <a:cs typeface="Arial" panose="020B0604020202020204" pitchFamily="34" charset="0"/>
              </a:rPr>
              <a:t>, V., </a:t>
            </a:r>
            <a:r>
              <a:rPr lang="en-IN" sz="1800" dirty="0" err="1">
                <a:latin typeface="Arial" panose="020B0604020202020204" pitchFamily="34" charset="0"/>
                <a:cs typeface="Arial" panose="020B0604020202020204" pitchFamily="34" charset="0"/>
              </a:rPr>
              <a:t>Nucci</a:t>
            </a:r>
            <a:r>
              <a:rPr lang="en-IN" sz="1800" dirty="0">
                <a:latin typeface="Arial" panose="020B0604020202020204" pitchFamily="34" charset="0"/>
                <a:cs typeface="Arial" panose="020B0604020202020204" pitchFamily="34" charset="0"/>
              </a:rPr>
              <a:t>, D., </a:t>
            </a:r>
            <a:r>
              <a:rPr lang="en-IN" sz="1800" dirty="0" err="1">
                <a:latin typeface="Arial" panose="020B0604020202020204" pitchFamily="34" charset="0"/>
                <a:cs typeface="Arial" panose="020B0604020202020204" pitchFamily="34" charset="0"/>
              </a:rPr>
              <a:t>Pennisi</a:t>
            </a:r>
            <a:r>
              <a:rPr lang="en-IN" sz="1800" dirty="0">
                <a:latin typeface="Arial" panose="020B0604020202020204" pitchFamily="34" charset="0"/>
                <a:cs typeface="Arial" panose="020B0604020202020204" pitchFamily="34" charset="0"/>
              </a:rPr>
              <a:t>, F., Maggi, S., Veronese, N. and </a:t>
            </a:r>
            <a:r>
              <a:rPr lang="en-IN" sz="1800" dirty="0" err="1">
                <a:latin typeface="Arial" panose="020B0604020202020204" pitchFamily="34" charset="0"/>
                <a:cs typeface="Arial" panose="020B0604020202020204" pitchFamily="34" charset="0"/>
              </a:rPr>
              <a:t>Soysal</a:t>
            </a:r>
            <a:r>
              <a:rPr lang="en-IN" sz="1800" dirty="0">
                <a:latin typeface="Arial" panose="020B0604020202020204" pitchFamily="34" charset="0"/>
                <a:cs typeface="Arial" panose="020B0604020202020204" pitchFamily="34" charset="0"/>
              </a:rPr>
              <a:t>, P. (2025) “Aging, longevity, and healthy aging: The public health approach,” </a:t>
            </a:r>
            <a:r>
              <a:rPr lang="en-IN" sz="1800" i="1" dirty="0">
                <a:latin typeface="Arial" panose="020B0604020202020204" pitchFamily="34" charset="0"/>
                <a:cs typeface="Arial" panose="020B0604020202020204" pitchFamily="34" charset="0"/>
              </a:rPr>
              <a:t>Aging Clinical and Experimental Research</a:t>
            </a:r>
            <a:r>
              <a:rPr lang="en-IN" sz="1800" dirty="0">
                <a:latin typeface="Arial" panose="020B0604020202020204" pitchFamily="34" charset="0"/>
                <a:cs typeface="Arial" panose="020B0604020202020204" pitchFamily="34" charset="0"/>
              </a:rPr>
              <a:t>, 37(1). Available at: </a:t>
            </a:r>
            <a:r>
              <a:rPr lang="en-IN" sz="1800" dirty="0">
                <a:latin typeface="Arial" panose="020B0604020202020204" pitchFamily="34" charset="0"/>
                <a:cs typeface="Arial" panose="020B0604020202020204" pitchFamily="34" charset="0"/>
                <a:hlinkClick r:id="rId3"/>
              </a:rPr>
              <a:t>https://doi.org/10.1007/s40520-025-03021-8</a:t>
            </a:r>
            <a:r>
              <a:rPr lang="en-IN" sz="1800" dirty="0">
                <a:latin typeface="Arial" panose="020B0604020202020204" pitchFamily="34" charset="0"/>
                <a:cs typeface="Arial" panose="020B0604020202020204" pitchFamily="34" charset="0"/>
              </a:rPr>
              <a:t>.</a:t>
            </a:r>
          </a:p>
          <a:p>
            <a:pPr algn="just">
              <a:lnSpc>
                <a:spcPct val="170000"/>
              </a:lnSpc>
              <a:buClr>
                <a:schemeClr val="bg1"/>
              </a:buClr>
            </a:pPr>
            <a:r>
              <a:rPr lang="en-IN" sz="1800" dirty="0" err="1">
                <a:latin typeface="Arial" panose="020B0604020202020204" pitchFamily="34" charset="0"/>
                <a:cs typeface="Arial" panose="020B0604020202020204" pitchFamily="34" charset="0"/>
              </a:rPr>
              <a:t>Hariram</a:t>
            </a:r>
            <a:r>
              <a:rPr lang="en-IN" sz="1800" dirty="0">
                <a:latin typeface="Arial" panose="020B0604020202020204" pitchFamily="34" charset="0"/>
                <a:cs typeface="Arial" panose="020B0604020202020204" pitchFamily="34" charset="0"/>
              </a:rPr>
              <a:t>, N.P., </a:t>
            </a:r>
            <a:r>
              <a:rPr lang="en-IN" sz="1800" dirty="0" err="1">
                <a:latin typeface="Arial" panose="020B0604020202020204" pitchFamily="34" charset="0"/>
                <a:cs typeface="Arial" panose="020B0604020202020204" pitchFamily="34" charset="0"/>
              </a:rPr>
              <a:t>Mekha</a:t>
            </a:r>
            <a:r>
              <a:rPr lang="en-IN" sz="1800" dirty="0">
                <a:latin typeface="Arial" panose="020B0604020202020204" pitchFamily="34" charset="0"/>
                <a:cs typeface="Arial" panose="020B0604020202020204" pitchFamily="34" charset="0"/>
              </a:rPr>
              <a:t>, K.B., </a:t>
            </a:r>
            <a:r>
              <a:rPr lang="en-IN" sz="1800" dirty="0" err="1">
                <a:latin typeface="Arial" panose="020B0604020202020204" pitchFamily="34" charset="0"/>
                <a:cs typeface="Arial" panose="020B0604020202020204" pitchFamily="34" charset="0"/>
              </a:rPr>
              <a:t>Suganthan</a:t>
            </a:r>
            <a:r>
              <a:rPr lang="en-IN" sz="1800" dirty="0">
                <a:latin typeface="Arial" panose="020B0604020202020204" pitchFamily="34" charset="0"/>
                <a:cs typeface="Arial" panose="020B0604020202020204" pitchFamily="34" charset="0"/>
              </a:rPr>
              <a:t>, V. and </a:t>
            </a:r>
            <a:r>
              <a:rPr lang="en-IN" sz="1800" dirty="0" err="1">
                <a:latin typeface="Arial" panose="020B0604020202020204" pitchFamily="34" charset="0"/>
                <a:cs typeface="Arial" panose="020B0604020202020204" pitchFamily="34" charset="0"/>
              </a:rPr>
              <a:t>Sudhakar</a:t>
            </a:r>
            <a:r>
              <a:rPr lang="en-IN" sz="1800" dirty="0">
                <a:latin typeface="Arial" panose="020B0604020202020204" pitchFamily="34" charset="0"/>
                <a:cs typeface="Arial" panose="020B0604020202020204" pitchFamily="34" charset="0"/>
              </a:rPr>
              <a:t>, K. (2023) “</a:t>
            </a:r>
            <a:r>
              <a:rPr lang="en-IN" sz="1800" dirty="0" err="1">
                <a:latin typeface="Arial" panose="020B0604020202020204" pitchFamily="34" charset="0"/>
                <a:cs typeface="Arial" panose="020B0604020202020204" pitchFamily="34" charset="0"/>
              </a:rPr>
              <a:t>Sustainalism</a:t>
            </a:r>
            <a:r>
              <a:rPr lang="en-IN" sz="1800" dirty="0">
                <a:latin typeface="Arial" panose="020B0604020202020204" pitchFamily="34" charset="0"/>
                <a:cs typeface="Arial" panose="020B0604020202020204" pitchFamily="34" charset="0"/>
              </a:rPr>
              <a:t>: An integrated socio-economic-environmental model to address sustainable development and sustainability,” </a:t>
            </a:r>
            <a:r>
              <a:rPr lang="en-IN" sz="1800" i="1" dirty="0">
                <a:latin typeface="Arial" panose="020B0604020202020204" pitchFamily="34" charset="0"/>
                <a:cs typeface="Arial" panose="020B0604020202020204" pitchFamily="34" charset="0"/>
              </a:rPr>
              <a:t>Sustainability</a:t>
            </a:r>
            <a:r>
              <a:rPr lang="en-IN" sz="1800" dirty="0">
                <a:latin typeface="Arial" panose="020B0604020202020204" pitchFamily="34" charset="0"/>
                <a:cs typeface="Arial" panose="020B0604020202020204" pitchFamily="34" charset="0"/>
              </a:rPr>
              <a:t>, 15(13), p. 10682. Available at: https://www.mdpi.com/2071-1050/15/13/10682 (Accessed: September 24, 2026).</a:t>
            </a:r>
          </a:p>
        </p:txBody>
      </p:sp>
    </p:spTree>
    <p:extLst>
      <p:ext uri="{BB962C8B-B14F-4D97-AF65-F5344CB8AC3E}">
        <p14:creationId xmlns:p14="http://schemas.microsoft.com/office/powerpoint/2010/main" val="3314720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900" y="220961"/>
            <a:ext cx="11578681" cy="584257"/>
          </a:xfrm>
          <a:solidFill>
            <a:schemeClr val="accent2">
              <a:lumMod val="20000"/>
              <a:lumOff val="80000"/>
            </a:schemeClr>
          </a:solidFill>
        </p:spPr>
        <p:txBody>
          <a:bodyPr>
            <a:normAutofit/>
          </a:bodyPr>
          <a:lstStyle/>
          <a:p>
            <a:pPr algn="ctr"/>
            <a:r>
              <a:rPr lang="en-IN" sz="2400" b="1" dirty="0">
                <a:solidFill>
                  <a:schemeClr val="bg1"/>
                </a:solidFill>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313899" y="982640"/>
            <a:ext cx="11578682" cy="5636526"/>
          </a:xfrm>
          <a:solidFill>
            <a:schemeClr val="tx1">
              <a:lumMod val="95000"/>
            </a:schemeClr>
          </a:solidFill>
        </p:spPr>
        <p:txBody>
          <a:bodyPr>
            <a:noAutofit/>
          </a:bodyPr>
          <a:lstStyle/>
          <a:p>
            <a:pPr algn="just">
              <a:lnSpc>
                <a:spcPct val="150000"/>
              </a:lnSpc>
              <a:buClr>
                <a:schemeClr val="bg1"/>
              </a:buClr>
            </a:pPr>
            <a:r>
              <a:rPr lang="en-IN" sz="1000" dirty="0">
                <a:latin typeface="Arial" panose="020B0604020202020204" pitchFamily="34" charset="0"/>
                <a:cs typeface="Arial" panose="020B0604020202020204" pitchFamily="34" charset="0"/>
              </a:rPr>
              <a:t>Holt‐</a:t>
            </a:r>
            <a:r>
              <a:rPr lang="en-IN" sz="1000" dirty="0" err="1">
                <a:latin typeface="Arial" panose="020B0604020202020204" pitchFamily="34" charset="0"/>
                <a:cs typeface="Arial" panose="020B0604020202020204" pitchFamily="34" charset="0"/>
              </a:rPr>
              <a:t>Lunstad</a:t>
            </a:r>
            <a:r>
              <a:rPr lang="en-IN" sz="1000" dirty="0">
                <a:latin typeface="Arial" panose="020B0604020202020204" pitchFamily="34" charset="0"/>
                <a:cs typeface="Arial" panose="020B0604020202020204" pitchFamily="34" charset="0"/>
              </a:rPr>
              <a:t>, J. (2024) “Social connection as a critical factor for mental and physical health: Evidence, trends, challenges, and future implications,” </a:t>
            </a:r>
            <a:r>
              <a:rPr lang="en-IN" sz="1000" i="1" dirty="0">
                <a:latin typeface="Arial" panose="020B0604020202020204" pitchFamily="34" charset="0"/>
                <a:cs typeface="Arial" panose="020B0604020202020204" pitchFamily="34" charset="0"/>
              </a:rPr>
              <a:t>World Psychiatry</a:t>
            </a:r>
            <a:r>
              <a:rPr lang="en-IN" sz="1000" dirty="0">
                <a:latin typeface="Arial" panose="020B0604020202020204" pitchFamily="34" charset="0"/>
                <a:cs typeface="Arial" panose="020B0604020202020204" pitchFamily="34" charset="0"/>
              </a:rPr>
              <a:t>, 23(3), pp. 312–332. Available at: https://doi.org/10.1002/wps.21224.</a:t>
            </a:r>
          </a:p>
          <a:p>
            <a:pPr algn="just">
              <a:lnSpc>
                <a:spcPct val="150000"/>
              </a:lnSpc>
              <a:buClr>
                <a:schemeClr val="bg1"/>
              </a:buClr>
            </a:pPr>
            <a:r>
              <a:rPr lang="en-IN" sz="1000" dirty="0">
                <a:latin typeface="Arial" panose="020B0604020202020204" pitchFamily="34" charset="0"/>
                <a:cs typeface="Arial" panose="020B0604020202020204" pitchFamily="34" charset="0"/>
              </a:rPr>
              <a:t>Hutchens, F. (2019) </a:t>
            </a:r>
            <a:r>
              <a:rPr lang="en-IN" sz="1000" i="1" dirty="0">
                <a:latin typeface="Arial" panose="020B0604020202020204" pitchFamily="34" charset="0"/>
                <a:cs typeface="Arial" panose="020B0604020202020204" pitchFamily="34" charset="0"/>
              </a:rPr>
              <a:t>Health</a:t>
            </a:r>
            <a:r>
              <a:rPr lang="en-IN" sz="1000" dirty="0">
                <a:latin typeface="Arial" panose="020B0604020202020204" pitchFamily="34" charset="0"/>
                <a:cs typeface="Arial" panose="020B0604020202020204" pitchFamily="34" charset="0"/>
              </a:rPr>
              <a:t>, </a:t>
            </a:r>
            <a:r>
              <a:rPr lang="en-IN" sz="1000" i="1" dirty="0" err="1">
                <a:latin typeface="Arial" panose="020B0604020202020204" pitchFamily="34" charset="0"/>
                <a:cs typeface="Arial" panose="020B0604020202020204" pitchFamily="34" charset="0"/>
              </a:rPr>
              <a:t>Movementum</a:t>
            </a:r>
            <a:r>
              <a:rPr lang="en-IN" sz="1000" dirty="0">
                <a:latin typeface="Arial" panose="020B0604020202020204" pitchFamily="34" charset="0"/>
                <a:cs typeface="Arial" panose="020B0604020202020204" pitchFamily="34" charset="0"/>
              </a:rPr>
              <a:t>. Available at: https://movementum.co.uk/journal/2019/1/21/health (Accessed: September 24, 2026).</a:t>
            </a:r>
          </a:p>
          <a:p>
            <a:pPr algn="just">
              <a:lnSpc>
                <a:spcPct val="150000"/>
              </a:lnSpc>
              <a:buClr>
                <a:schemeClr val="bg1"/>
              </a:buClr>
            </a:pPr>
            <a:r>
              <a:rPr lang="en-IN" sz="1000" dirty="0" err="1">
                <a:latin typeface="Arial" panose="020B0604020202020204" pitchFamily="34" charset="0"/>
                <a:cs typeface="Arial" panose="020B0604020202020204" pitchFamily="34" charset="0"/>
              </a:rPr>
              <a:t>Lah</a:t>
            </a:r>
            <a:r>
              <a:rPr lang="en-IN" sz="1000" dirty="0">
                <a:latin typeface="Arial" panose="020B0604020202020204" pitchFamily="34" charset="0"/>
                <a:cs typeface="Arial" panose="020B0604020202020204" pitchFamily="34" charset="0"/>
              </a:rPr>
              <a:t>, O. (2025) “Breaking the silos: Integrated approaches to foster sustainable development and climate action,” </a:t>
            </a:r>
            <a:r>
              <a:rPr lang="en-IN" sz="1000" i="1" dirty="0">
                <a:latin typeface="Arial" panose="020B0604020202020204" pitchFamily="34" charset="0"/>
                <a:cs typeface="Arial" panose="020B0604020202020204" pitchFamily="34" charset="0"/>
              </a:rPr>
              <a:t>Sustainable Earth Reviews</a:t>
            </a:r>
            <a:r>
              <a:rPr lang="en-IN" sz="1000" dirty="0">
                <a:latin typeface="Arial" panose="020B0604020202020204" pitchFamily="34" charset="0"/>
                <a:cs typeface="Arial" panose="020B0604020202020204" pitchFamily="34" charset="0"/>
              </a:rPr>
              <a:t>, 8(1). Available at: https://doi.org/10.1186/s42055-024-00102-w.</a:t>
            </a:r>
          </a:p>
          <a:p>
            <a:pPr algn="just">
              <a:lnSpc>
                <a:spcPct val="150000"/>
              </a:lnSpc>
              <a:buClr>
                <a:schemeClr val="bg1"/>
              </a:buClr>
            </a:pPr>
            <a:r>
              <a:rPr lang="en-IN" sz="1000" dirty="0" err="1">
                <a:latin typeface="Arial" panose="020B0604020202020204" pitchFamily="34" charset="0"/>
                <a:cs typeface="Arial" panose="020B0604020202020204" pitchFamily="34" charset="0"/>
              </a:rPr>
              <a:t>Lakioti</a:t>
            </a:r>
            <a:r>
              <a:rPr lang="en-IN" sz="1000" dirty="0">
                <a:latin typeface="Arial" panose="020B0604020202020204" pitchFamily="34" charset="0"/>
                <a:cs typeface="Arial" panose="020B0604020202020204" pitchFamily="34" charset="0"/>
              </a:rPr>
              <a:t>, E., Pagonis, N., </a:t>
            </a:r>
            <a:r>
              <a:rPr lang="en-IN" sz="1000" dirty="0" err="1">
                <a:latin typeface="Arial" panose="020B0604020202020204" pitchFamily="34" charset="0"/>
                <a:cs typeface="Arial" panose="020B0604020202020204" pitchFamily="34" charset="0"/>
              </a:rPr>
              <a:t>Flegkas</a:t>
            </a:r>
            <a:r>
              <a:rPr lang="en-IN" sz="1000" dirty="0">
                <a:latin typeface="Arial" panose="020B0604020202020204" pitchFamily="34" charset="0"/>
                <a:cs typeface="Arial" panose="020B0604020202020204" pitchFamily="34" charset="0"/>
              </a:rPr>
              <a:t>, D., </a:t>
            </a:r>
            <a:r>
              <a:rPr lang="en-IN" sz="1000" dirty="0" err="1">
                <a:latin typeface="Arial" panose="020B0604020202020204" pitchFamily="34" charset="0"/>
                <a:cs typeface="Arial" panose="020B0604020202020204" pitchFamily="34" charset="0"/>
              </a:rPr>
              <a:t>Itziou</a:t>
            </a:r>
            <a:r>
              <a:rPr lang="en-IN" sz="1000" dirty="0">
                <a:latin typeface="Arial" panose="020B0604020202020204" pitchFamily="34" charset="0"/>
                <a:cs typeface="Arial" panose="020B0604020202020204" pitchFamily="34" charset="0"/>
              </a:rPr>
              <a:t>, A., </a:t>
            </a:r>
            <a:r>
              <a:rPr lang="en-IN" sz="1000" dirty="0" err="1">
                <a:latin typeface="Arial" panose="020B0604020202020204" pitchFamily="34" charset="0"/>
                <a:cs typeface="Arial" panose="020B0604020202020204" pitchFamily="34" charset="0"/>
              </a:rPr>
              <a:t>Moustakas</a:t>
            </a:r>
            <a:r>
              <a:rPr lang="en-IN" sz="1000" dirty="0">
                <a:latin typeface="Arial" panose="020B0604020202020204" pitchFamily="34" charset="0"/>
                <a:cs typeface="Arial" panose="020B0604020202020204" pitchFamily="34" charset="0"/>
              </a:rPr>
              <a:t>, K. and </a:t>
            </a:r>
            <a:r>
              <a:rPr lang="en-IN" sz="1000" dirty="0" err="1">
                <a:latin typeface="Arial" panose="020B0604020202020204" pitchFamily="34" charset="0"/>
                <a:cs typeface="Arial" panose="020B0604020202020204" pitchFamily="34" charset="0"/>
              </a:rPr>
              <a:t>Karayannis</a:t>
            </a:r>
            <a:r>
              <a:rPr lang="en-IN" sz="1000" dirty="0">
                <a:latin typeface="Arial" panose="020B0604020202020204" pitchFamily="34" charset="0"/>
                <a:cs typeface="Arial" panose="020B0604020202020204" pitchFamily="34" charset="0"/>
              </a:rPr>
              <a:t>, V. (2025) “Social factors and policies promoting good health and well-being as a sustainable development goal: Current achievements and future pathways,”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17(11), p. 5063. Available at: https://doi.org/10.3390/su17115063.</a:t>
            </a:r>
          </a:p>
          <a:p>
            <a:pPr algn="just">
              <a:lnSpc>
                <a:spcPct val="150000"/>
              </a:lnSpc>
              <a:buClr>
                <a:schemeClr val="bg1"/>
              </a:buClr>
            </a:pPr>
            <a:r>
              <a:rPr lang="en-IN" sz="1000" dirty="0">
                <a:latin typeface="Arial" panose="020B0604020202020204" pitchFamily="34" charset="0"/>
                <a:cs typeface="Arial" panose="020B0604020202020204" pitchFamily="34" charset="0"/>
              </a:rPr>
              <a:t>lshtm.ac.UK (2020) </a:t>
            </a:r>
            <a:r>
              <a:rPr lang="en-IN" sz="1000" i="1" dirty="0">
                <a:latin typeface="Arial" panose="020B0604020202020204" pitchFamily="34" charset="0"/>
                <a:cs typeface="Arial" panose="020B0604020202020204" pitchFamily="34" charset="0"/>
              </a:rPr>
              <a:t>Sustainable development goal: Health &amp; wellbeing (SDG-</a:t>
            </a:r>
            <a:r>
              <a:rPr lang="en-IN" sz="1000" i="1" dirty="0" err="1">
                <a:latin typeface="Arial" panose="020B0604020202020204" pitchFamily="34" charset="0"/>
                <a:cs typeface="Arial" panose="020B0604020202020204" pitchFamily="34" charset="0"/>
              </a:rPr>
              <a:t>HaW</a:t>
            </a:r>
            <a:r>
              <a:rPr lang="en-IN" sz="1000" i="1" dirty="0">
                <a:latin typeface="Arial" panose="020B0604020202020204" pitchFamily="34" charset="0"/>
                <a:cs typeface="Arial" panose="020B0604020202020204" pitchFamily="34" charset="0"/>
              </a:rPr>
              <a:t>) research consortium</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LSHTM</a:t>
            </a:r>
            <a:r>
              <a:rPr lang="en-IN" sz="1000" dirty="0">
                <a:latin typeface="Arial" panose="020B0604020202020204" pitchFamily="34" charset="0"/>
                <a:cs typeface="Arial" panose="020B0604020202020204" pitchFamily="34" charset="0"/>
              </a:rPr>
              <a:t>. Available at: https://www.lshtm.ac.uk/research/centres-projects-groups/sdg-haw (Accessed: September 24, 2026).</a:t>
            </a:r>
          </a:p>
          <a:p>
            <a:pPr algn="just">
              <a:lnSpc>
                <a:spcPct val="150000"/>
              </a:lnSpc>
              <a:buClr>
                <a:schemeClr val="bg1"/>
              </a:buClr>
            </a:pPr>
            <a:r>
              <a:rPr lang="en-IN" sz="1000" dirty="0" err="1">
                <a:latin typeface="Arial" panose="020B0604020202020204" pitchFamily="34" charset="0"/>
                <a:cs typeface="Arial" panose="020B0604020202020204" pitchFamily="34" charset="0"/>
              </a:rPr>
              <a:t>Maj</a:t>
            </a:r>
            <a:r>
              <a:rPr lang="en-IN" sz="1000" dirty="0">
                <a:latin typeface="Arial" panose="020B0604020202020204" pitchFamily="34" charset="0"/>
                <a:cs typeface="Arial" panose="020B0604020202020204" pitchFamily="34" charset="0"/>
              </a:rPr>
              <a:t>, I. (2023) </a:t>
            </a:r>
            <a:r>
              <a:rPr lang="en-IN" sz="1000" i="1" dirty="0">
                <a:latin typeface="Arial" panose="020B0604020202020204" pitchFamily="34" charset="0"/>
                <a:cs typeface="Arial" panose="020B0604020202020204" pitchFamily="34" charset="0"/>
              </a:rPr>
              <a:t>Improving accessibility and inclusion of hybrid events with people with disabilities : Removing barriers to enable participation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Theseus.fi</a:t>
            </a:r>
            <a:r>
              <a:rPr lang="en-IN" sz="1000" dirty="0">
                <a:latin typeface="Arial" panose="020B0604020202020204" pitchFamily="34" charset="0"/>
                <a:cs typeface="Arial" panose="020B0604020202020204" pitchFamily="34" charset="0"/>
              </a:rPr>
              <a:t>. Available at: https://www.theseus.fi/handle/10024/816198 (Accessed: September 24, 2026).</a:t>
            </a:r>
          </a:p>
          <a:p>
            <a:pPr algn="just">
              <a:lnSpc>
                <a:spcPct val="150000"/>
              </a:lnSpc>
              <a:buClr>
                <a:schemeClr val="bg1"/>
              </a:buClr>
            </a:pPr>
            <a:r>
              <a:rPr lang="en-IN" sz="1000" dirty="0">
                <a:latin typeface="Arial" panose="020B0604020202020204" pitchFamily="34" charset="0"/>
                <a:cs typeface="Arial" panose="020B0604020202020204" pitchFamily="34" charset="0"/>
              </a:rPr>
              <a:t>NHS (2020) </a:t>
            </a:r>
            <a:r>
              <a:rPr lang="en-IN" sz="1000" i="1" dirty="0">
                <a:latin typeface="Arial" panose="020B0604020202020204" pitchFamily="34" charset="0"/>
                <a:cs typeface="Arial" panose="020B0604020202020204" pitchFamily="34" charset="0"/>
              </a:rPr>
              <a:t>Better Health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nhs.uk</a:t>
            </a:r>
            <a:r>
              <a:rPr lang="en-IN" sz="1000" dirty="0">
                <a:latin typeface="Arial" panose="020B0604020202020204" pitchFamily="34" charset="0"/>
                <a:cs typeface="Arial" panose="020B0604020202020204" pitchFamily="34" charset="0"/>
              </a:rPr>
              <a:t>. NHS. Available at: https://www.nhs.uk/better-health/ (Accessed: September 24, 2026).</a:t>
            </a:r>
          </a:p>
          <a:p>
            <a:pPr algn="just">
              <a:lnSpc>
                <a:spcPct val="150000"/>
              </a:lnSpc>
              <a:buClr>
                <a:schemeClr val="bg1"/>
              </a:buClr>
            </a:pPr>
            <a:r>
              <a:rPr lang="en-IN" sz="1000" dirty="0">
                <a:latin typeface="Arial" panose="020B0604020202020204" pitchFamily="34" charset="0"/>
                <a:cs typeface="Arial" panose="020B0604020202020204" pitchFamily="34" charset="0"/>
              </a:rPr>
              <a:t>NHS England (2021) </a:t>
            </a:r>
            <a:r>
              <a:rPr lang="en-IN" sz="1000" i="1" dirty="0">
                <a:latin typeface="Arial" panose="020B0604020202020204" pitchFamily="34" charset="0"/>
                <a:cs typeface="Arial" panose="020B0604020202020204" pitchFamily="34" charset="0"/>
              </a:rPr>
              <a:t>NHS England » Digital to support personalised care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England.nhs.uk</a:t>
            </a:r>
            <a:r>
              <a:rPr lang="en-IN" sz="1000" dirty="0">
                <a:latin typeface="Arial" panose="020B0604020202020204" pitchFamily="34" charset="0"/>
                <a:cs typeface="Arial" panose="020B0604020202020204" pitchFamily="34" charset="0"/>
              </a:rPr>
              <a:t>. Available at: https://www.england.nhs.uk/personalisedcare/technology-to-support-personalised-health-and-care/ (Accessed: September 24, 2026).</a:t>
            </a:r>
          </a:p>
          <a:p>
            <a:pPr algn="just">
              <a:lnSpc>
                <a:spcPct val="150000"/>
              </a:lnSpc>
              <a:buClr>
                <a:schemeClr val="bg1"/>
              </a:buClr>
            </a:pPr>
            <a:r>
              <a:rPr lang="en-IN" sz="1000" dirty="0">
                <a:latin typeface="Arial" panose="020B0604020202020204" pitchFamily="34" charset="0"/>
                <a:cs typeface="Arial" panose="020B0604020202020204" pitchFamily="34" charset="0"/>
              </a:rPr>
              <a:t>noraramkita.blogspot.com (2016) </a:t>
            </a:r>
            <a:r>
              <a:rPr lang="en-IN" sz="1000" i="1" dirty="0" err="1">
                <a:latin typeface="Arial" panose="020B0604020202020204" pitchFamily="34" charset="0"/>
                <a:cs typeface="Arial" panose="020B0604020202020204" pitchFamily="34" charset="0"/>
              </a:rPr>
              <a:t>Konsep</a:t>
            </a:r>
            <a:r>
              <a:rPr lang="en-IN" sz="1000" i="1" dirty="0">
                <a:latin typeface="Arial" panose="020B0604020202020204" pitchFamily="34" charset="0"/>
                <a:cs typeface="Arial" panose="020B0604020202020204" pitchFamily="34" charset="0"/>
              </a:rPr>
              <a:t> Mandala of Health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Blogspot.com</a:t>
            </a:r>
            <a:r>
              <a:rPr lang="en-IN" sz="1000" dirty="0">
                <a:latin typeface="Arial" panose="020B0604020202020204" pitchFamily="34" charset="0"/>
                <a:cs typeface="Arial" panose="020B0604020202020204" pitchFamily="34" charset="0"/>
              </a:rPr>
              <a:t>. Available at: http://noraramkita.blogspot.com/2014/04/ilmu-kedokteran-komunitas.html (Accessed: September 24, 2026).</a:t>
            </a:r>
          </a:p>
          <a:p>
            <a:pPr algn="just">
              <a:lnSpc>
                <a:spcPct val="150000"/>
              </a:lnSpc>
              <a:buClr>
                <a:schemeClr val="bg1"/>
              </a:buClr>
            </a:pPr>
            <a:r>
              <a:rPr lang="en-IN" sz="1000" dirty="0">
                <a:latin typeface="Arial" panose="020B0604020202020204" pitchFamily="34" charset="0"/>
                <a:cs typeface="Arial" panose="020B0604020202020204" pitchFamily="34" charset="0"/>
              </a:rPr>
              <a:t>Public Health England (2017) </a:t>
            </a:r>
            <a:r>
              <a:rPr lang="en-IN" sz="1000" i="1" dirty="0">
                <a:latin typeface="Arial" panose="020B0604020202020204" pitchFamily="34" charset="0"/>
                <a:cs typeface="Arial" panose="020B0604020202020204" pitchFamily="34" charset="0"/>
              </a:rPr>
              <a:t>Chapter 5: Inequality in health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GOV.UK</a:t>
            </a:r>
            <a:r>
              <a:rPr lang="en-IN" sz="1000" dirty="0">
                <a:latin typeface="Arial" panose="020B0604020202020204" pitchFamily="34" charset="0"/>
                <a:cs typeface="Arial" panose="020B0604020202020204" pitchFamily="34" charset="0"/>
              </a:rPr>
              <a:t>. Available at: https://www.gov.uk/government/publications/health-profile-for-england/chapter-5-inequality-in-health? (Accessed: September 24, 2026).</a:t>
            </a:r>
          </a:p>
          <a:p>
            <a:pPr algn="just">
              <a:lnSpc>
                <a:spcPct val="150000"/>
              </a:lnSpc>
              <a:buClr>
                <a:schemeClr val="bg1"/>
              </a:buClr>
            </a:pPr>
            <a:r>
              <a:rPr lang="en-IN" sz="1000" dirty="0" err="1">
                <a:latin typeface="Arial" panose="020B0604020202020204" pitchFamily="34" charset="0"/>
                <a:cs typeface="Arial" panose="020B0604020202020204" pitchFamily="34" charset="0"/>
              </a:rPr>
              <a:t>Rabbani</a:t>
            </a:r>
            <a:r>
              <a:rPr lang="en-IN" sz="1000" dirty="0">
                <a:latin typeface="Arial" panose="020B0604020202020204" pitchFamily="34" charset="0"/>
                <a:cs typeface="Arial" panose="020B0604020202020204" pitchFamily="34" charset="0"/>
              </a:rPr>
              <a:t>, M.G., </a:t>
            </a:r>
            <a:r>
              <a:rPr lang="en-IN" sz="1000" dirty="0" err="1">
                <a:latin typeface="Arial" panose="020B0604020202020204" pitchFamily="34" charset="0"/>
                <a:cs typeface="Arial" panose="020B0604020202020204" pitchFamily="34" charset="0"/>
              </a:rPr>
              <a:t>Alam</a:t>
            </a:r>
            <a:r>
              <a:rPr lang="en-IN" sz="1000" dirty="0">
                <a:latin typeface="Arial" panose="020B0604020202020204" pitchFamily="34" charset="0"/>
                <a:cs typeface="Arial" panose="020B0604020202020204" pitchFamily="34" charset="0"/>
              </a:rPr>
              <a:t>, A. and </a:t>
            </a:r>
            <a:r>
              <a:rPr lang="en-IN" sz="1000" dirty="0" err="1">
                <a:latin typeface="Arial" panose="020B0604020202020204" pitchFamily="34" charset="0"/>
                <a:cs typeface="Arial" panose="020B0604020202020204" pitchFamily="34" charset="0"/>
              </a:rPr>
              <a:t>Prybutok</a:t>
            </a:r>
            <a:r>
              <a:rPr lang="en-IN" sz="1000" dirty="0">
                <a:latin typeface="Arial" panose="020B0604020202020204" pitchFamily="34" charset="0"/>
                <a:cs typeface="Arial" panose="020B0604020202020204" pitchFamily="34" charset="0"/>
              </a:rPr>
              <a:t>, V.R. (2025) “Telehealth as a sociotechnical system: A systems analysis of adoption and efficacy among older adults Post-COVID-19,” </a:t>
            </a:r>
            <a:r>
              <a:rPr lang="en-IN" sz="1000" i="1" dirty="0">
                <a:latin typeface="Arial" panose="020B0604020202020204" pitchFamily="34" charset="0"/>
                <a:cs typeface="Arial" panose="020B0604020202020204" pitchFamily="34" charset="0"/>
              </a:rPr>
              <a:t>Systems</a:t>
            </a:r>
            <a:r>
              <a:rPr lang="en-IN" sz="1000" dirty="0">
                <a:latin typeface="Arial" panose="020B0604020202020204" pitchFamily="34" charset="0"/>
                <a:cs typeface="Arial" panose="020B0604020202020204" pitchFamily="34" charset="0"/>
              </a:rPr>
              <a:t>, 13(10), p. 843. Available at: https://doi.org/10.3390/systems13100843.</a:t>
            </a:r>
          </a:p>
        </p:txBody>
      </p:sp>
    </p:spTree>
    <p:extLst>
      <p:ext uri="{BB962C8B-B14F-4D97-AF65-F5344CB8AC3E}">
        <p14:creationId xmlns:p14="http://schemas.microsoft.com/office/powerpoint/2010/main" val="3387882862"/>
      </p:ext>
    </p:extLst>
  </p:cSld>
  <p:clrMapOvr>
    <a:masterClrMapping/>
  </p:clrMapOvr>
</p:sld>
</file>

<file path=ppt/theme/theme1.xml><?xml version="1.0" encoding="utf-8"?>
<a:theme xmlns:a="http://schemas.openxmlformats.org/drawingml/2006/main" name="Slic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121</TotalTime>
  <Words>2930</Words>
  <Application>Microsoft Office PowerPoint</Application>
  <PresentationFormat>Widescreen</PresentationFormat>
  <Paragraphs>141</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Slice</vt:lpstr>
      <vt:lpstr>PowerPoint Presentation</vt:lpstr>
      <vt:lpstr>Introduction </vt:lpstr>
      <vt:lpstr>Definitions and Key Concepts: Health, Wellbeing and Sustainable Development</vt:lpstr>
      <vt:lpstr>Theories and Models: Biopsychosocial, Ecological and Holistic Approaches</vt:lpstr>
      <vt:lpstr>Sustainable Development Goals: SDG 3, Health Promotion and Sustainable Healthcare</vt:lpstr>
      <vt:lpstr>Policy and Governance: WHO Health in All Policies, NHS Strategies and UK Legislation</vt:lpstr>
      <vt:lpstr>Service Delivery: Integrating Prevention, Digital Health, Wellness and Community Care</vt:lpstr>
      <vt:lpstr>Case Study: NHS Better Health Campaign 2021</vt:lpstr>
      <vt:lpstr>Case Study Cont.: NHS Bowel Cancer Screening (FIT Rollout) 2019</vt:lpstr>
      <vt:lpstr>Equity and Access: Health Inequalities, Deprivation, Ethnicity and Digital Exclusion</vt:lpstr>
      <vt:lpstr>Recommendations </vt:lpstr>
      <vt:lpstr>Conclusion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Mary Tetteh (2321029)</cp:lastModifiedBy>
  <cp:revision>200</cp:revision>
  <dcterms:created xsi:type="dcterms:W3CDTF">2026-09-24T08:00:32Z</dcterms:created>
  <dcterms:modified xsi:type="dcterms:W3CDTF">2026-10-14T10:27:27Z</dcterms:modified>
</cp:coreProperties>
</file>