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 id="2147483660" r:id="rId2"/>
  </p:sldMasterIdLst>
  <p:sldIdLst>
    <p:sldId id="256" r:id="rId3"/>
    <p:sldId id="269" r:id="rId4"/>
    <p:sldId id="268" r:id="rId5"/>
    <p:sldId id="267" r:id="rId6"/>
    <p:sldId id="270" r:id="rId7"/>
    <p:sldId id="271" r:id="rId8"/>
    <p:sldId id="272" r:id="rId9"/>
    <p:sldId id="275" r:id="rId10"/>
    <p:sldId id="257" r:id="rId11"/>
    <p:sldId id="258" r:id="rId12"/>
    <p:sldId id="259" r:id="rId13"/>
    <p:sldId id="260" r:id="rId14"/>
    <p:sldId id="262" r:id="rId15"/>
    <p:sldId id="265" r:id="rId16"/>
    <p:sldId id="295" r:id="rId17"/>
    <p:sldId id="266" r:id="rId18"/>
    <p:sldId id="261" r:id="rId19"/>
    <p:sldId id="273" r:id="rId20"/>
    <p:sldId id="274" r:id="rId21"/>
    <p:sldId id="276" r:id="rId22"/>
    <p:sldId id="263" r:id="rId23"/>
    <p:sldId id="264" r:id="rId24"/>
    <p:sldId id="279" r:id="rId25"/>
    <p:sldId id="280" r:id="rId26"/>
    <p:sldId id="281" r:id="rId27"/>
    <p:sldId id="283" r:id="rId28"/>
    <p:sldId id="284" r:id="rId29"/>
    <p:sldId id="285" r:id="rId30"/>
    <p:sldId id="286" r:id="rId31"/>
    <p:sldId id="287" r:id="rId32"/>
    <p:sldId id="288" r:id="rId33"/>
    <p:sldId id="289" r:id="rId34"/>
    <p:sldId id="291" r:id="rId35"/>
    <p:sldId id="290" r:id="rId36"/>
    <p:sldId id="292" r:id="rId37"/>
    <p:sldId id="293" r:id="rId38"/>
    <p:sldId id="294" r:id="rId39"/>
    <p:sldId id="29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43CF2D-CB0A-4F9F-B8E0-952BADF61074}" v="182" dt="2023-03-02T08:57:29.2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5" autoAdjust="0"/>
    <p:restoredTop sz="94660"/>
  </p:normalViewPr>
  <p:slideViewPr>
    <p:cSldViewPr snapToGrid="0">
      <p:cViewPr>
        <p:scale>
          <a:sx n="85" d="100"/>
          <a:sy n="85" d="100"/>
        </p:scale>
        <p:origin x="48"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001490-FDE0-49C0-85AF-699E5ACE0C4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424F52EE-195F-4A72-A256-1CD14AD0E83F}">
      <dgm:prSet/>
      <dgm:spPr/>
      <dgm:t>
        <a:bodyPr/>
        <a:lstStyle/>
        <a:p>
          <a:r>
            <a:rPr lang="en-GB"/>
            <a:t>Labour victory in the UK in 1997.</a:t>
          </a:r>
          <a:endParaRPr lang="en-US"/>
        </a:p>
      </dgm:t>
    </dgm:pt>
    <dgm:pt modelId="{4A906C8D-9829-4131-8982-11B09E966E2C}" type="parTrans" cxnId="{5A4F7E98-99AE-4FB4-B5E6-2274285E89F7}">
      <dgm:prSet/>
      <dgm:spPr/>
      <dgm:t>
        <a:bodyPr/>
        <a:lstStyle/>
        <a:p>
          <a:endParaRPr lang="en-US"/>
        </a:p>
      </dgm:t>
    </dgm:pt>
    <dgm:pt modelId="{F6B8CC71-8396-4162-9550-F3EDCBBBFF69}" type="sibTrans" cxnId="{5A4F7E98-99AE-4FB4-B5E6-2274285E89F7}">
      <dgm:prSet/>
      <dgm:spPr/>
      <dgm:t>
        <a:bodyPr/>
        <a:lstStyle/>
        <a:p>
          <a:endParaRPr lang="en-US"/>
        </a:p>
      </dgm:t>
    </dgm:pt>
    <dgm:pt modelId="{30F59D3A-2A50-4AB9-ACA1-42C9E91ADD9F}">
      <dgm:prSet/>
      <dgm:spPr/>
      <dgm:t>
        <a:bodyPr/>
        <a:lstStyle/>
        <a:p>
          <a:r>
            <a:rPr lang="en-GB"/>
            <a:t>Wales and Scotland voting positively for devolution in 1997, and the Good Friday Agreement gaining the support of the Northern Irish population in 1998.</a:t>
          </a:r>
          <a:endParaRPr lang="en-US"/>
        </a:p>
      </dgm:t>
    </dgm:pt>
    <dgm:pt modelId="{526AC70F-8689-4D08-A94C-FE331E8F18C9}" type="parTrans" cxnId="{CED8D5DC-C718-40B8-BC21-6F76540FCC02}">
      <dgm:prSet/>
      <dgm:spPr/>
      <dgm:t>
        <a:bodyPr/>
        <a:lstStyle/>
        <a:p>
          <a:endParaRPr lang="en-US"/>
        </a:p>
      </dgm:t>
    </dgm:pt>
    <dgm:pt modelId="{A31102DB-9857-41D8-94A9-5FB61DBED1D8}" type="sibTrans" cxnId="{CED8D5DC-C718-40B8-BC21-6F76540FCC02}">
      <dgm:prSet/>
      <dgm:spPr/>
      <dgm:t>
        <a:bodyPr/>
        <a:lstStyle/>
        <a:p>
          <a:endParaRPr lang="en-US"/>
        </a:p>
      </dgm:t>
    </dgm:pt>
    <dgm:pt modelId="{D5279E6B-019F-4D3D-9974-0371257D9B98}">
      <dgm:prSet/>
      <dgm:spPr/>
      <dgm:t>
        <a:bodyPr/>
        <a:lstStyle/>
        <a:p>
          <a:r>
            <a:rPr lang="en-GB" i="1"/>
            <a:t>‘The law in Northern Ireland is very different, because it is a special case…”</a:t>
          </a:r>
          <a:r>
            <a:rPr lang="en-GB"/>
            <a:t> Secretary of State for Scotland Donald Dewar.</a:t>
          </a:r>
          <a:endParaRPr lang="en-US"/>
        </a:p>
      </dgm:t>
    </dgm:pt>
    <dgm:pt modelId="{CD59F34A-AAD4-4ED6-B989-EA9F831AB3BD}" type="parTrans" cxnId="{9D9496B1-855B-4C10-B241-10B5C40402AC}">
      <dgm:prSet/>
      <dgm:spPr/>
      <dgm:t>
        <a:bodyPr/>
        <a:lstStyle/>
        <a:p>
          <a:endParaRPr lang="en-US"/>
        </a:p>
      </dgm:t>
    </dgm:pt>
    <dgm:pt modelId="{CBA29F4C-93DE-4BAF-85A7-2F3E7FFD90BA}" type="sibTrans" cxnId="{9D9496B1-855B-4C10-B241-10B5C40402AC}">
      <dgm:prSet/>
      <dgm:spPr/>
      <dgm:t>
        <a:bodyPr/>
        <a:lstStyle/>
        <a:p>
          <a:endParaRPr lang="en-US"/>
        </a:p>
      </dgm:t>
    </dgm:pt>
    <dgm:pt modelId="{3C43B71F-92A9-4ABD-A405-FCF699BFEB5E}">
      <dgm:prSet/>
      <dgm:spPr/>
      <dgm:t>
        <a:bodyPr/>
        <a:lstStyle/>
        <a:p>
          <a:r>
            <a:rPr lang="en-GB" dirty="0"/>
            <a:t>Separate cultural tastes on Abortion. NI ‘different’, ‘special’.</a:t>
          </a:r>
          <a:endParaRPr lang="en-US" dirty="0"/>
        </a:p>
      </dgm:t>
    </dgm:pt>
    <dgm:pt modelId="{4ED7F52D-1586-477A-84B5-A1B09C59CD8D}" type="parTrans" cxnId="{80B0FC5B-ACAD-4CD6-8688-AC12E380FDAC}">
      <dgm:prSet/>
      <dgm:spPr/>
      <dgm:t>
        <a:bodyPr/>
        <a:lstStyle/>
        <a:p>
          <a:endParaRPr lang="en-US"/>
        </a:p>
      </dgm:t>
    </dgm:pt>
    <dgm:pt modelId="{493D0B71-3C60-4470-8329-21D40F9C703F}" type="sibTrans" cxnId="{80B0FC5B-ACAD-4CD6-8688-AC12E380FDAC}">
      <dgm:prSet/>
      <dgm:spPr/>
      <dgm:t>
        <a:bodyPr/>
        <a:lstStyle/>
        <a:p>
          <a:endParaRPr lang="en-US"/>
        </a:p>
      </dgm:t>
    </dgm:pt>
    <dgm:pt modelId="{C22466EE-41B9-4681-91C3-5655985809A4}" type="pres">
      <dgm:prSet presAssocID="{5C001490-FDE0-49C0-85AF-699E5ACE0C4D}" presName="linear" presStyleCnt="0">
        <dgm:presLayoutVars>
          <dgm:animLvl val="lvl"/>
          <dgm:resizeHandles val="exact"/>
        </dgm:presLayoutVars>
      </dgm:prSet>
      <dgm:spPr/>
    </dgm:pt>
    <dgm:pt modelId="{287433B6-C463-430F-87B6-29106489B798}" type="pres">
      <dgm:prSet presAssocID="{424F52EE-195F-4A72-A256-1CD14AD0E83F}" presName="parentText" presStyleLbl="node1" presStyleIdx="0" presStyleCnt="4">
        <dgm:presLayoutVars>
          <dgm:chMax val="0"/>
          <dgm:bulletEnabled val="1"/>
        </dgm:presLayoutVars>
      </dgm:prSet>
      <dgm:spPr/>
    </dgm:pt>
    <dgm:pt modelId="{AC753860-4AC7-496F-A640-0B6E482F6147}" type="pres">
      <dgm:prSet presAssocID="{F6B8CC71-8396-4162-9550-F3EDCBBBFF69}" presName="spacer" presStyleCnt="0"/>
      <dgm:spPr/>
    </dgm:pt>
    <dgm:pt modelId="{AB7EE52C-A0D8-4A96-B29C-5987441E7F67}" type="pres">
      <dgm:prSet presAssocID="{30F59D3A-2A50-4AB9-ACA1-42C9E91ADD9F}" presName="parentText" presStyleLbl="node1" presStyleIdx="1" presStyleCnt="4">
        <dgm:presLayoutVars>
          <dgm:chMax val="0"/>
          <dgm:bulletEnabled val="1"/>
        </dgm:presLayoutVars>
      </dgm:prSet>
      <dgm:spPr/>
    </dgm:pt>
    <dgm:pt modelId="{900A8469-8518-4D00-8878-3AB21B70A277}" type="pres">
      <dgm:prSet presAssocID="{A31102DB-9857-41D8-94A9-5FB61DBED1D8}" presName="spacer" presStyleCnt="0"/>
      <dgm:spPr/>
    </dgm:pt>
    <dgm:pt modelId="{B58579EE-C9F1-4740-B625-E8C11A303085}" type="pres">
      <dgm:prSet presAssocID="{D5279E6B-019F-4D3D-9974-0371257D9B98}" presName="parentText" presStyleLbl="node1" presStyleIdx="2" presStyleCnt="4">
        <dgm:presLayoutVars>
          <dgm:chMax val="0"/>
          <dgm:bulletEnabled val="1"/>
        </dgm:presLayoutVars>
      </dgm:prSet>
      <dgm:spPr/>
    </dgm:pt>
    <dgm:pt modelId="{411E760A-84B1-442D-8B80-12B5055E9FDC}" type="pres">
      <dgm:prSet presAssocID="{CBA29F4C-93DE-4BAF-85A7-2F3E7FFD90BA}" presName="spacer" presStyleCnt="0"/>
      <dgm:spPr/>
    </dgm:pt>
    <dgm:pt modelId="{46E56FF8-999B-446E-A8F9-111A56C7C5E9}" type="pres">
      <dgm:prSet presAssocID="{3C43B71F-92A9-4ABD-A405-FCF699BFEB5E}" presName="parentText" presStyleLbl="node1" presStyleIdx="3" presStyleCnt="4">
        <dgm:presLayoutVars>
          <dgm:chMax val="0"/>
          <dgm:bulletEnabled val="1"/>
        </dgm:presLayoutVars>
      </dgm:prSet>
      <dgm:spPr/>
    </dgm:pt>
  </dgm:ptLst>
  <dgm:cxnLst>
    <dgm:cxn modelId="{E8C44831-0702-4CB8-B359-42A3535C99D3}" type="presOf" srcId="{3C43B71F-92A9-4ABD-A405-FCF699BFEB5E}" destId="{46E56FF8-999B-446E-A8F9-111A56C7C5E9}" srcOrd="0" destOrd="0" presId="urn:microsoft.com/office/officeart/2005/8/layout/vList2"/>
    <dgm:cxn modelId="{80B0FC5B-ACAD-4CD6-8688-AC12E380FDAC}" srcId="{5C001490-FDE0-49C0-85AF-699E5ACE0C4D}" destId="{3C43B71F-92A9-4ABD-A405-FCF699BFEB5E}" srcOrd="3" destOrd="0" parTransId="{4ED7F52D-1586-477A-84B5-A1B09C59CD8D}" sibTransId="{493D0B71-3C60-4470-8329-21D40F9C703F}"/>
    <dgm:cxn modelId="{DC157C46-09F8-4485-B400-24BEC42F1299}" type="presOf" srcId="{424F52EE-195F-4A72-A256-1CD14AD0E83F}" destId="{287433B6-C463-430F-87B6-29106489B798}" srcOrd="0" destOrd="0" presId="urn:microsoft.com/office/officeart/2005/8/layout/vList2"/>
    <dgm:cxn modelId="{53AC5A56-D7A8-4686-BB8A-6C77DAB40AB4}" type="presOf" srcId="{D5279E6B-019F-4D3D-9974-0371257D9B98}" destId="{B58579EE-C9F1-4740-B625-E8C11A303085}" srcOrd="0" destOrd="0" presId="urn:microsoft.com/office/officeart/2005/8/layout/vList2"/>
    <dgm:cxn modelId="{5A4F7E98-99AE-4FB4-B5E6-2274285E89F7}" srcId="{5C001490-FDE0-49C0-85AF-699E5ACE0C4D}" destId="{424F52EE-195F-4A72-A256-1CD14AD0E83F}" srcOrd="0" destOrd="0" parTransId="{4A906C8D-9829-4131-8982-11B09E966E2C}" sibTransId="{F6B8CC71-8396-4162-9550-F3EDCBBBFF69}"/>
    <dgm:cxn modelId="{C2C873A5-7583-4E88-BB93-B8AFF2BBDA0C}" type="presOf" srcId="{30F59D3A-2A50-4AB9-ACA1-42C9E91ADD9F}" destId="{AB7EE52C-A0D8-4A96-B29C-5987441E7F67}" srcOrd="0" destOrd="0" presId="urn:microsoft.com/office/officeart/2005/8/layout/vList2"/>
    <dgm:cxn modelId="{9D9496B1-855B-4C10-B241-10B5C40402AC}" srcId="{5C001490-FDE0-49C0-85AF-699E5ACE0C4D}" destId="{D5279E6B-019F-4D3D-9974-0371257D9B98}" srcOrd="2" destOrd="0" parTransId="{CD59F34A-AAD4-4ED6-B989-EA9F831AB3BD}" sibTransId="{CBA29F4C-93DE-4BAF-85A7-2F3E7FFD90BA}"/>
    <dgm:cxn modelId="{674979BF-7D63-479B-90D2-96B5420E83AA}" type="presOf" srcId="{5C001490-FDE0-49C0-85AF-699E5ACE0C4D}" destId="{C22466EE-41B9-4681-91C3-5655985809A4}" srcOrd="0" destOrd="0" presId="urn:microsoft.com/office/officeart/2005/8/layout/vList2"/>
    <dgm:cxn modelId="{CED8D5DC-C718-40B8-BC21-6F76540FCC02}" srcId="{5C001490-FDE0-49C0-85AF-699E5ACE0C4D}" destId="{30F59D3A-2A50-4AB9-ACA1-42C9E91ADD9F}" srcOrd="1" destOrd="0" parTransId="{526AC70F-8689-4D08-A94C-FE331E8F18C9}" sibTransId="{A31102DB-9857-41D8-94A9-5FB61DBED1D8}"/>
    <dgm:cxn modelId="{214BCE95-A836-4A5C-B507-6FBA64A64A06}" type="presParOf" srcId="{C22466EE-41B9-4681-91C3-5655985809A4}" destId="{287433B6-C463-430F-87B6-29106489B798}" srcOrd="0" destOrd="0" presId="urn:microsoft.com/office/officeart/2005/8/layout/vList2"/>
    <dgm:cxn modelId="{A3E653C0-4F09-43C4-A5B6-0FB987027B56}" type="presParOf" srcId="{C22466EE-41B9-4681-91C3-5655985809A4}" destId="{AC753860-4AC7-496F-A640-0B6E482F6147}" srcOrd="1" destOrd="0" presId="urn:microsoft.com/office/officeart/2005/8/layout/vList2"/>
    <dgm:cxn modelId="{DA0874DE-176E-4C50-9573-12D284289667}" type="presParOf" srcId="{C22466EE-41B9-4681-91C3-5655985809A4}" destId="{AB7EE52C-A0D8-4A96-B29C-5987441E7F67}" srcOrd="2" destOrd="0" presId="urn:microsoft.com/office/officeart/2005/8/layout/vList2"/>
    <dgm:cxn modelId="{6F3B3A2B-8EC5-47EF-A57F-603ADBA161DA}" type="presParOf" srcId="{C22466EE-41B9-4681-91C3-5655985809A4}" destId="{900A8469-8518-4D00-8878-3AB21B70A277}" srcOrd="3" destOrd="0" presId="urn:microsoft.com/office/officeart/2005/8/layout/vList2"/>
    <dgm:cxn modelId="{FFD223FC-FC2A-47FA-BBBF-EAE4AFF974CA}" type="presParOf" srcId="{C22466EE-41B9-4681-91C3-5655985809A4}" destId="{B58579EE-C9F1-4740-B625-E8C11A303085}" srcOrd="4" destOrd="0" presId="urn:microsoft.com/office/officeart/2005/8/layout/vList2"/>
    <dgm:cxn modelId="{376002B7-70D0-4D2D-80EF-1E5ECEC68415}" type="presParOf" srcId="{C22466EE-41B9-4681-91C3-5655985809A4}" destId="{411E760A-84B1-442D-8B80-12B5055E9FDC}" srcOrd="5" destOrd="0" presId="urn:microsoft.com/office/officeart/2005/8/layout/vList2"/>
    <dgm:cxn modelId="{5DA30CB0-2E7F-4191-B90E-316A294BC251}" type="presParOf" srcId="{C22466EE-41B9-4681-91C3-5655985809A4}" destId="{46E56FF8-999B-446E-A8F9-111A56C7C5E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2581FDA-8C78-433C-AF4C-EF64EDDC9923}"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9849EAE6-F023-4855-BFC7-78EA74350D66}">
      <dgm:prSet custT="1"/>
      <dgm:spPr/>
      <dgm:t>
        <a:bodyPr/>
        <a:lstStyle/>
        <a:p>
          <a:r>
            <a:rPr lang="en-GB" sz="1800" dirty="0"/>
            <a:t>In 2008 a serious attempt at Westminster for the first time to extend the 1967 Act to NI. The Human Fertilisation and Embryology (HFE) Bill was then passing through Parliament.</a:t>
          </a:r>
          <a:endParaRPr lang="en-US" sz="1800" dirty="0"/>
        </a:p>
      </dgm:t>
    </dgm:pt>
    <dgm:pt modelId="{2D6A2488-DDFE-474B-AE1A-72380F17ECF1}" type="parTrans" cxnId="{CB7C2E3B-4B19-472E-A3EA-FFAA3AFA8B5E}">
      <dgm:prSet/>
      <dgm:spPr/>
      <dgm:t>
        <a:bodyPr/>
        <a:lstStyle/>
        <a:p>
          <a:endParaRPr lang="en-US"/>
        </a:p>
      </dgm:t>
    </dgm:pt>
    <dgm:pt modelId="{B79019CE-DC1E-42DD-9C93-663C1704AD4D}" type="sibTrans" cxnId="{CB7C2E3B-4B19-472E-A3EA-FFAA3AFA8B5E}">
      <dgm:prSet/>
      <dgm:spPr/>
      <dgm:t>
        <a:bodyPr/>
        <a:lstStyle/>
        <a:p>
          <a:endParaRPr lang="en-US"/>
        </a:p>
      </dgm:t>
    </dgm:pt>
    <dgm:pt modelId="{EE1D49D4-D57F-4E78-AE17-D90661FDB941}">
      <dgm:prSet custT="1"/>
      <dgm:spPr/>
      <dgm:t>
        <a:bodyPr/>
        <a:lstStyle/>
        <a:p>
          <a:r>
            <a:rPr lang="en-GB" sz="1800" dirty="0"/>
            <a:t>It was quietly inserted into a larger bill which was only tenuously related to terminations.</a:t>
          </a:r>
          <a:endParaRPr lang="en-US" sz="1800" dirty="0"/>
        </a:p>
      </dgm:t>
    </dgm:pt>
    <dgm:pt modelId="{C2094EF7-FDBC-41BC-AC72-50873EACED2D}" type="parTrans" cxnId="{3DDB36F3-2FB1-4F7F-B789-9F54CE698765}">
      <dgm:prSet/>
      <dgm:spPr/>
      <dgm:t>
        <a:bodyPr/>
        <a:lstStyle/>
        <a:p>
          <a:endParaRPr lang="en-US"/>
        </a:p>
      </dgm:t>
    </dgm:pt>
    <dgm:pt modelId="{BFF2EE13-5DE2-4330-A468-1DE7522798C2}" type="sibTrans" cxnId="{3DDB36F3-2FB1-4F7F-B789-9F54CE698765}">
      <dgm:prSet/>
      <dgm:spPr/>
      <dgm:t>
        <a:bodyPr/>
        <a:lstStyle/>
        <a:p>
          <a:endParaRPr lang="en-US"/>
        </a:p>
      </dgm:t>
    </dgm:pt>
    <dgm:pt modelId="{8F8F3747-46D0-4161-8186-2CC5000C2EF6}">
      <dgm:prSet custT="1"/>
      <dgm:spPr/>
      <dgm:t>
        <a:bodyPr/>
        <a:lstStyle/>
        <a:p>
          <a:r>
            <a:rPr lang="en-GB" sz="2000" i="1" dirty="0"/>
            <a:t>It would be ‘entirely wrong for this House to legislate against the wishes of the parties in the Assembly’ because Northern Irish political parties would then have to bring about a law they did not agree with </a:t>
          </a:r>
          <a:r>
            <a:rPr lang="en-GB" sz="1400" i="1" dirty="0"/>
            <a:t>(HC Jeffrey Donaldson (DUP) MP , 2008.</a:t>
          </a:r>
          <a:endParaRPr lang="en-US" sz="1400" i="1" dirty="0"/>
        </a:p>
      </dgm:t>
    </dgm:pt>
    <dgm:pt modelId="{60C539EF-E724-4C52-B711-2F1AA188610F}" type="parTrans" cxnId="{598C989B-A8D1-4529-A83E-A1D8AE40102B}">
      <dgm:prSet/>
      <dgm:spPr/>
      <dgm:t>
        <a:bodyPr/>
        <a:lstStyle/>
        <a:p>
          <a:endParaRPr lang="en-US"/>
        </a:p>
      </dgm:t>
    </dgm:pt>
    <dgm:pt modelId="{A370991A-4CDD-480D-9B6C-DE3E20BB8ED6}" type="sibTrans" cxnId="{598C989B-A8D1-4529-A83E-A1D8AE40102B}">
      <dgm:prSet/>
      <dgm:spPr/>
      <dgm:t>
        <a:bodyPr/>
        <a:lstStyle/>
        <a:p>
          <a:endParaRPr lang="en-US"/>
        </a:p>
      </dgm:t>
    </dgm:pt>
    <dgm:pt modelId="{2C42183C-FEAC-4A7E-A2FF-1202DEBB8A01}" type="pres">
      <dgm:prSet presAssocID="{72581FDA-8C78-433C-AF4C-EF64EDDC9923}" presName="vert0" presStyleCnt="0">
        <dgm:presLayoutVars>
          <dgm:dir/>
          <dgm:animOne val="branch"/>
          <dgm:animLvl val="lvl"/>
        </dgm:presLayoutVars>
      </dgm:prSet>
      <dgm:spPr/>
    </dgm:pt>
    <dgm:pt modelId="{665FB66A-1A14-4D6F-AD7B-45EF8FBA22B9}" type="pres">
      <dgm:prSet presAssocID="{9849EAE6-F023-4855-BFC7-78EA74350D66}" presName="thickLine" presStyleLbl="alignNode1" presStyleIdx="0" presStyleCnt="3"/>
      <dgm:spPr/>
    </dgm:pt>
    <dgm:pt modelId="{D7F0469A-0A20-472B-9076-C8ADE1FDEFE0}" type="pres">
      <dgm:prSet presAssocID="{9849EAE6-F023-4855-BFC7-78EA74350D66}" presName="horz1" presStyleCnt="0"/>
      <dgm:spPr/>
    </dgm:pt>
    <dgm:pt modelId="{4D69C148-478B-4B8A-8003-B1AEF99E310A}" type="pres">
      <dgm:prSet presAssocID="{9849EAE6-F023-4855-BFC7-78EA74350D66}" presName="tx1" presStyleLbl="revTx" presStyleIdx="0" presStyleCnt="3"/>
      <dgm:spPr/>
    </dgm:pt>
    <dgm:pt modelId="{57AB8FA0-8F5A-4937-BAA9-E7DC493B77D8}" type="pres">
      <dgm:prSet presAssocID="{9849EAE6-F023-4855-BFC7-78EA74350D66}" presName="vert1" presStyleCnt="0"/>
      <dgm:spPr/>
    </dgm:pt>
    <dgm:pt modelId="{C7FB2F0B-56C4-45BA-8D35-18FE75D3C41F}" type="pres">
      <dgm:prSet presAssocID="{EE1D49D4-D57F-4E78-AE17-D90661FDB941}" presName="thickLine" presStyleLbl="alignNode1" presStyleIdx="1" presStyleCnt="3"/>
      <dgm:spPr/>
    </dgm:pt>
    <dgm:pt modelId="{C43B7F1A-EDAE-44DA-9E91-DD252BF9D622}" type="pres">
      <dgm:prSet presAssocID="{EE1D49D4-D57F-4E78-AE17-D90661FDB941}" presName="horz1" presStyleCnt="0"/>
      <dgm:spPr/>
    </dgm:pt>
    <dgm:pt modelId="{9B45B5C2-EE12-4808-9177-CE844DF312FB}" type="pres">
      <dgm:prSet presAssocID="{EE1D49D4-D57F-4E78-AE17-D90661FDB941}" presName="tx1" presStyleLbl="revTx" presStyleIdx="1" presStyleCnt="3"/>
      <dgm:spPr/>
    </dgm:pt>
    <dgm:pt modelId="{31096D3E-F81A-4A3E-A2D3-56B7D604E3C1}" type="pres">
      <dgm:prSet presAssocID="{EE1D49D4-D57F-4E78-AE17-D90661FDB941}" presName="vert1" presStyleCnt="0"/>
      <dgm:spPr/>
    </dgm:pt>
    <dgm:pt modelId="{14D561BA-7FA1-423A-BC71-C204107D7737}" type="pres">
      <dgm:prSet presAssocID="{8F8F3747-46D0-4161-8186-2CC5000C2EF6}" presName="thickLine" presStyleLbl="alignNode1" presStyleIdx="2" presStyleCnt="3"/>
      <dgm:spPr/>
    </dgm:pt>
    <dgm:pt modelId="{B101BD80-C9D8-4798-964C-163CA1A00CAD}" type="pres">
      <dgm:prSet presAssocID="{8F8F3747-46D0-4161-8186-2CC5000C2EF6}" presName="horz1" presStyleCnt="0"/>
      <dgm:spPr/>
    </dgm:pt>
    <dgm:pt modelId="{723E4FEB-6559-421A-9F6A-8EE219AA76C5}" type="pres">
      <dgm:prSet presAssocID="{8F8F3747-46D0-4161-8186-2CC5000C2EF6}" presName="tx1" presStyleLbl="revTx" presStyleIdx="2" presStyleCnt="3"/>
      <dgm:spPr/>
    </dgm:pt>
    <dgm:pt modelId="{58395027-6749-4A3F-8453-9AF9D797F856}" type="pres">
      <dgm:prSet presAssocID="{8F8F3747-46D0-4161-8186-2CC5000C2EF6}" presName="vert1" presStyleCnt="0"/>
      <dgm:spPr/>
    </dgm:pt>
  </dgm:ptLst>
  <dgm:cxnLst>
    <dgm:cxn modelId="{EA4E102C-0E08-4FAF-BA66-FA16983A8CFF}" type="presOf" srcId="{9849EAE6-F023-4855-BFC7-78EA74350D66}" destId="{4D69C148-478B-4B8A-8003-B1AEF99E310A}" srcOrd="0" destOrd="0" presId="urn:microsoft.com/office/officeart/2008/layout/LinedList"/>
    <dgm:cxn modelId="{CB7C2E3B-4B19-472E-A3EA-FFAA3AFA8B5E}" srcId="{72581FDA-8C78-433C-AF4C-EF64EDDC9923}" destId="{9849EAE6-F023-4855-BFC7-78EA74350D66}" srcOrd="0" destOrd="0" parTransId="{2D6A2488-DDFE-474B-AE1A-72380F17ECF1}" sibTransId="{B79019CE-DC1E-42DD-9C93-663C1704AD4D}"/>
    <dgm:cxn modelId="{8D55778E-0CCB-4708-A13E-074AAEB78AD3}" type="presOf" srcId="{EE1D49D4-D57F-4E78-AE17-D90661FDB941}" destId="{9B45B5C2-EE12-4808-9177-CE844DF312FB}" srcOrd="0" destOrd="0" presId="urn:microsoft.com/office/officeart/2008/layout/LinedList"/>
    <dgm:cxn modelId="{2AB27990-4964-4A7C-A951-016B19452E01}" type="presOf" srcId="{72581FDA-8C78-433C-AF4C-EF64EDDC9923}" destId="{2C42183C-FEAC-4A7E-A2FF-1202DEBB8A01}" srcOrd="0" destOrd="0" presId="urn:microsoft.com/office/officeart/2008/layout/LinedList"/>
    <dgm:cxn modelId="{598C989B-A8D1-4529-A83E-A1D8AE40102B}" srcId="{72581FDA-8C78-433C-AF4C-EF64EDDC9923}" destId="{8F8F3747-46D0-4161-8186-2CC5000C2EF6}" srcOrd="2" destOrd="0" parTransId="{60C539EF-E724-4C52-B711-2F1AA188610F}" sibTransId="{A370991A-4CDD-480D-9B6C-DE3E20BB8ED6}"/>
    <dgm:cxn modelId="{3DDB36F3-2FB1-4F7F-B789-9F54CE698765}" srcId="{72581FDA-8C78-433C-AF4C-EF64EDDC9923}" destId="{EE1D49D4-D57F-4E78-AE17-D90661FDB941}" srcOrd="1" destOrd="0" parTransId="{C2094EF7-FDBC-41BC-AC72-50873EACED2D}" sibTransId="{BFF2EE13-5DE2-4330-A468-1DE7522798C2}"/>
    <dgm:cxn modelId="{3E0698FB-52EE-4E89-A3E0-8511A9E2E251}" type="presOf" srcId="{8F8F3747-46D0-4161-8186-2CC5000C2EF6}" destId="{723E4FEB-6559-421A-9F6A-8EE219AA76C5}" srcOrd="0" destOrd="0" presId="urn:microsoft.com/office/officeart/2008/layout/LinedList"/>
    <dgm:cxn modelId="{39DF0215-616E-48D0-943E-E4488AE6B169}" type="presParOf" srcId="{2C42183C-FEAC-4A7E-A2FF-1202DEBB8A01}" destId="{665FB66A-1A14-4D6F-AD7B-45EF8FBA22B9}" srcOrd="0" destOrd="0" presId="urn:microsoft.com/office/officeart/2008/layout/LinedList"/>
    <dgm:cxn modelId="{EFAD11AC-9CF6-42E5-8D94-8A87BE7CE5F3}" type="presParOf" srcId="{2C42183C-FEAC-4A7E-A2FF-1202DEBB8A01}" destId="{D7F0469A-0A20-472B-9076-C8ADE1FDEFE0}" srcOrd="1" destOrd="0" presId="urn:microsoft.com/office/officeart/2008/layout/LinedList"/>
    <dgm:cxn modelId="{414776CF-5C0B-4BB8-ABCD-6B9A8F862CC7}" type="presParOf" srcId="{D7F0469A-0A20-472B-9076-C8ADE1FDEFE0}" destId="{4D69C148-478B-4B8A-8003-B1AEF99E310A}" srcOrd="0" destOrd="0" presId="urn:microsoft.com/office/officeart/2008/layout/LinedList"/>
    <dgm:cxn modelId="{63497F70-C427-4DFE-A174-69E541BD6113}" type="presParOf" srcId="{D7F0469A-0A20-472B-9076-C8ADE1FDEFE0}" destId="{57AB8FA0-8F5A-4937-BAA9-E7DC493B77D8}" srcOrd="1" destOrd="0" presId="urn:microsoft.com/office/officeart/2008/layout/LinedList"/>
    <dgm:cxn modelId="{838372C8-EC14-4B6C-8D9E-7F439E14A0C9}" type="presParOf" srcId="{2C42183C-FEAC-4A7E-A2FF-1202DEBB8A01}" destId="{C7FB2F0B-56C4-45BA-8D35-18FE75D3C41F}" srcOrd="2" destOrd="0" presId="urn:microsoft.com/office/officeart/2008/layout/LinedList"/>
    <dgm:cxn modelId="{8257343F-EBD9-49BA-AAB0-E91A0110A147}" type="presParOf" srcId="{2C42183C-FEAC-4A7E-A2FF-1202DEBB8A01}" destId="{C43B7F1A-EDAE-44DA-9E91-DD252BF9D622}" srcOrd="3" destOrd="0" presId="urn:microsoft.com/office/officeart/2008/layout/LinedList"/>
    <dgm:cxn modelId="{A824231A-4428-4642-A41D-DB15B2C55BEC}" type="presParOf" srcId="{C43B7F1A-EDAE-44DA-9E91-DD252BF9D622}" destId="{9B45B5C2-EE12-4808-9177-CE844DF312FB}" srcOrd="0" destOrd="0" presId="urn:microsoft.com/office/officeart/2008/layout/LinedList"/>
    <dgm:cxn modelId="{4D468603-AF78-4614-BAC9-360529101A28}" type="presParOf" srcId="{C43B7F1A-EDAE-44DA-9E91-DD252BF9D622}" destId="{31096D3E-F81A-4A3E-A2D3-56B7D604E3C1}" srcOrd="1" destOrd="0" presId="urn:microsoft.com/office/officeart/2008/layout/LinedList"/>
    <dgm:cxn modelId="{AEADAECE-D902-4B15-8A61-AC03F0BFF152}" type="presParOf" srcId="{2C42183C-FEAC-4A7E-A2FF-1202DEBB8A01}" destId="{14D561BA-7FA1-423A-BC71-C204107D7737}" srcOrd="4" destOrd="0" presId="urn:microsoft.com/office/officeart/2008/layout/LinedList"/>
    <dgm:cxn modelId="{5B002900-2863-4268-B387-17AEE958424F}" type="presParOf" srcId="{2C42183C-FEAC-4A7E-A2FF-1202DEBB8A01}" destId="{B101BD80-C9D8-4798-964C-163CA1A00CAD}" srcOrd="5" destOrd="0" presId="urn:microsoft.com/office/officeart/2008/layout/LinedList"/>
    <dgm:cxn modelId="{27AB18A1-A648-4CDB-9F9E-319F29E3CF97}" type="presParOf" srcId="{B101BD80-C9D8-4798-964C-163CA1A00CAD}" destId="{723E4FEB-6559-421A-9F6A-8EE219AA76C5}" srcOrd="0" destOrd="0" presId="urn:microsoft.com/office/officeart/2008/layout/LinedList"/>
    <dgm:cxn modelId="{8BF47B3B-3A53-425C-A0A5-3109E3C266C7}" type="presParOf" srcId="{B101BD80-C9D8-4798-964C-163CA1A00CAD}" destId="{58395027-6749-4A3F-8453-9AF9D797F85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C8769D-8DA9-435B-81AC-7798892C183D}"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211CD4D5-F3A0-4607-A7C3-14F901A4E36B}">
      <dgm:prSet/>
      <dgm:spPr/>
      <dgm:t>
        <a:bodyPr/>
        <a:lstStyle/>
        <a:p>
          <a:r>
            <a:rPr lang="en-GB" dirty="0"/>
            <a:t>This was a lonely road, both nationally and internationally, as abortion rights had often been ignored. </a:t>
          </a:r>
          <a:endParaRPr lang="en-US" dirty="0"/>
        </a:p>
      </dgm:t>
    </dgm:pt>
    <dgm:pt modelId="{03B7CC4D-C0C2-49CF-A112-1085047A75EF}" type="parTrans" cxnId="{C91B86CF-6E2A-40A8-96B9-73962EBB02F3}">
      <dgm:prSet/>
      <dgm:spPr/>
      <dgm:t>
        <a:bodyPr/>
        <a:lstStyle/>
        <a:p>
          <a:endParaRPr lang="en-US"/>
        </a:p>
      </dgm:t>
    </dgm:pt>
    <dgm:pt modelId="{F1D60CED-D1A7-4AFE-8D2E-AE6A5D1D7CEC}" type="sibTrans" cxnId="{C91B86CF-6E2A-40A8-96B9-73962EBB02F3}">
      <dgm:prSet/>
      <dgm:spPr/>
      <dgm:t>
        <a:bodyPr/>
        <a:lstStyle/>
        <a:p>
          <a:endParaRPr lang="en-US"/>
        </a:p>
      </dgm:t>
    </dgm:pt>
    <dgm:pt modelId="{4A095F60-263C-4A9C-BE27-EEF573F950D9}">
      <dgm:prSet/>
      <dgm:spPr/>
      <dgm:t>
        <a:bodyPr/>
        <a:lstStyle/>
        <a:p>
          <a:r>
            <a:rPr lang="en-GB"/>
            <a:t>Decades of </a:t>
          </a:r>
          <a:r>
            <a:rPr lang="en-GB" b="1"/>
            <a:t>confusion and gaslighting about Northern Irish access </a:t>
          </a:r>
          <a:r>
            <a:rPr lang="en-GB"/>
            <a:t>to abortion as well as lack of priority due to the </a:t>
          </a:r>
          <a:r>
            <a:rPr lang="en-GB" b="1"/>
            <a:t>political conflict.</a:t>
          </a:r>
          <a:endParaRPr lang="en-US"/>
        </a:p>
      </dgm:t>
    </dgm:pt>
    <dgm:pt modelId="{7FE40CF6-C092-401B-8ED7-CF58344FCD06}" type="parTrans" cxnId="{A5044C6C-BB82-4C8A-B152-CB5ACBDF951A}">
      <dgm:prSet/>
      <dgm:spPr/>
      <dgm:t>
        <a:bodyPr/>
        <a:lstStyle/>
        <a:p>
          <a:endParaRPr lang="en-US"/>
        </a:p>
      </dgm:t>
    </dgm:pt>
    <dgm:pt modelId="{A0E6FA20-511D-4180-AEFE-6EFF2E72D450}" type="sibTrans" cxnId="{A5044C6C-BB82-4C8A-B152-CB5ACBDF951A}">
      <dgm:prSet/>
      <dgm:spPr/>
      <dgm:t>
        <a:bodyPr/>
        <a:lstStyle/>
        <a:p>
          <a:endParaRPr lang="en-US"/>
        </a:p>
      </dgm:t>
    </dgm:pt>
    <dgm:pt modelId="{DAB5A52C-4CFF-47A8-837D-80F4443B7B77}">
      <dgm:prSet/>
      <dgm:spPr/>
      <dgm:t>
        <a:bodyPr/>
        <a:lstStyle/>
        <a:p>
          <a:r>
            <a:rPr lang="en-GB" dirty="0"/>
            <a:t>Small group leading the process. </a:t>
          </a:r>
          <a:endParaRPr lang="en-US" dirty="0"/>
        </a:p>
      </dgm:t>
    </dgm:pt>
    <dgm:pt modelId="{217F6ADA-F1C6-4D23-8382-C73890D19480}" type="parTrans" cxnId="{2278FBE5-AD7F-4371-80C9-ED3EB1110B07}">
      <dgm:prSet/>
      <dgm:spPr/>
      <dgm:t>
        <a:bodyPr/>
        <a:lstStyle/>
        <a:p>
          <a:endParaRPr lang="en-US"/>
        </a:p>
      </dgm:t>
    </dgm:pt>
    <dgm:pt modelId="{7297965C-FB1E-4396-AA26-C9F5F40BD52A}" type="sibTrans" cxnId="{2278FBE5-AD7F-4371-80C9-ED3EB1110B07}">
      <dgm:prSet/>
      <dgm:spPr/>
      <dgm:t>
        <a:bodyPr/>
        <a:lstStyle/>
        <a:p>
          <a:endParaRPr lang="en-US"/>
        </a:p>
      </dgm:t>
    </dgm:pt>
    <dgm:pt modelId="{9CE0C90B-E7AA-4BF7-BEBB-5C3E3702CA17}">
      <dgm:prSet/>
      <dgm:spPr/>
      <dgm:t>
        <a:bodyPr/>
        <a:lstStyle/>
        <a:p>
          <a:r>
            <a:rPr lang="en-GB"/>
            <a:t>‘we always had to campaign in three different legal systems. Ireland, our own and the UK.’ AfC activist.</a:t>
          </a:r>
          <a:endParaRPr lang="en-US" dirty="0"/>
        </a:p>
      </dgm:t>
    </dgm:pt>
    <dgm:pt modelId="{731C90DD-E8BF-43CD-89EA-D27B0E316BF0}" type="parTrans" cxnId="{854ACAF7-FCAE-4554-BA76-81E38ED6D67D}">
      <dgm:prSet/>
      <dgm:spPr/>
      <dgm:t>
        <a:bodyPr/>
        <a:lstStyle/>
        <a:p>
          <a:endParaRPr lang="en-GB"/>
        </a:p>
      </dgm:t>
    </dgm:pt>
    <dgm:pt modelId="{5368258C-0E5A-4B02-9B93-4BF45561D366}" type="sibTrans" cxnId="{854ACAF7-FCAE-4554-BA76-81E38ED6D67D}">
      <dgm:prSet/>
      <dgm:spPr/>
      <dgm:t>
        <a:bodyPr/>
        <a:lstStyle/>
        <a:p>
          <a:endParaRPr lang="en-GB"/>
        </a:p>
      </dgm:t>
    </dgm:pt>
    <dgm:pt modelId="{BC1021E8-A827-49EA-AD74-6E605CFBB624}" type="pres">
      <dgm:prSet presAssocID="{FBC8769D-8DA9-435B-81AC-7798892C183D}" presName="outerComposite" presStyleCnt="0">
        <dgm:presLayoutVars>
          <dgm:chMax val="5"/>
          <dgm:dir/>
          <dgm:resizeHandles val="exact"/>
        </dgm:presLayoutVars>
      </dgm:prSet>
      <dgm:spPr/>
    </dgm:pt>
    <dgm:pt modelId="{81ED3776-CF7C-4901-88D6-91661D11A4CA}" type="pres">
      <dgm:prSet presAssocID="{FBC8769D-8DA9-435B-81AC-7798892C183D}" presName="dummyMaxCanvas" presStyleCnt="0">
        <dgm:presLayoutVars/>
      </dgm:prSet>
      <dgm:spPr/>
    </dgm:pt>
    <dgm:pt modelId="{31D7DF41-DDBD-4226-B0A4-9EE59830CA44}" type="pres">
      <dgm:prSet presAssocID="{FBC8769D-8DA9-435B-81AC-7798892C183D}" presName="FourNodes_1" presStyleLbl="node1" presStyleIdx="0" presStyleCnt="4">
        <dgm:presLayoutVars>
          <dgm:bulletEnabled val="1"/>
        </dgm:presLayoutVars>
      </dgm:prSet>
      <dgm:spPr/>
    </dgm:pt>
    <dgm:pt modelId="{18290112-224C-4A1A-B3FF-E2AECE4D140E}" type="pres">
      <dgm:prSet presAssocID="{FBC8769D-8DA9-435B-81AC-7798892C183D}" presName="FourNodes_2" presStyleLbl="node1" presStyleIdx="1" presStyleCnt="4">
        <dgm:presLayoutVars>
          <dgm:bulletEnabled val="1"/>
        </dgm:presLayoutVars>
      </dgm:prSet>
      <dgm:spPr/>
    </dgm:pt>
    <dgm:pt modelId="{A3CA4F74-0202-423B-9DC8-00A5FD2DC9B7}" type="pres">
      <dgm:prSet presAssocID="{FBC8769D-8DA9-435B-81AC-7798892C183D}" presName="FourNodes_3" presStyleLbl="node1" presStyleIdx="2" presStyleCnt="4">
        <dgm:presLayoutVars>
          <dgm:bulletEnabled val="1"/>
        </dgm:presLayoutVars>
      </dgm:prSet>
      <dgm:spPr/>
    </dgm:pt>
    <dgm:pt modelId="{A5FDA72C-61BA-42AF-A00A-BF60665AE21E}" type="pres">
      <dgm:prSet presAssocID="{FBC8769D-8DA9-435B-81AC-7798892C183D}" presName="FourNodes_4" presStyleLbl="node1" presStyleIdx="3" presStyleCnt="4">
        <dgm:presLayoutVars>
          <dgm:bulletEnabled val="1"/>
        </dgm:presLayoutVars>
      </dgm:prSet>
      <dgm:spPr/>
    </dgm:pt>
    <dgm:pt modelId="{0CF85AD3-19B0-4F7F-9F68-5A015F0F65F2}" type="pres">
      <dgm:prSet presAssocID="{FBC8769D-8DA9-435B-81AC-7798892C183D}" presName="FourConn_1-2" presStyleLbl="fgAccFollowNode1" presStyleIdx="0" presStyleCnt="3">
        <dgm:presLayoutVars>
          <dgm:bulletEnabled val="1"/>
        </dgm:presLayoutVars>
      </dgm:prSet>
      <dgm:spPr/>
    </dgm:pt>
    <dgm:pt modelId="{DA9DFF02-C2DE-4013-B7FC-F710A7C07D83}" type="pres">
      <dgm:prSet presAssocID="{FBC8769D-8DA9-435B-81AC-7798892C183D}" presName="FourConn_2-3" presStyleLbl="fgAccFollowNode1" presStyleIdx="1" presStyleCnt="3">
        <dgm:presLayoutVars>
          <dgm:bulletEnabled val="1"/>
        </dgm:presLayoutVars>
      </dgm:prSet>
      <dgm:spPr/>
    </dgm:pt>
    <dgm:pt modelId="{FA3B291B-FE53-46E7-AA14-6CFEA2DDA808}" type="pres">
      <dgm:prSet presAssocID="{FBC8769D-8DA9-435B-81AC-7798892C183D}" presName="FourConn_3-4" presStyleLbl="fgAccFollowNode1" presStyleIdx="2" presStyleCnt="3">
        <dgm:presLayoutVars>
          <dgm:bulletEnabled val="1"/>
        </dgm:presLayoutVars>
      </dgm:prSet>
      <dgm:spPr/>
    </dgm:pt>
    <dgm:pt modelId="{B429D5F3-4E66-4B2F-AD67-BC79F11EC514}" type="pres">
      <dgm:prSet presAssocID="{FBC8769D-8DA9-435B-81AC-7798892C183D}" presName="FourNodes_1_text" presStyleLbl="node1" presStyleIdx="3" presStyleCnt="4">
        <dgm:presLayoutVars>
          <dgm:bulletEnabled val="1"/>
        </dgm:presLayoutVars>
      </dgm:prSet>
      <dgm:spPr/>
    </dgm:pt>
    <dgm:pt modelId="{A8E84DAD-FEA1-47CB-96D3-F89BE2BAB1C8}" type="pres">
      <dgm:prSet presAssocID="{FBC8769D-8DA9-435B-81AC-7798892C183D}" presName="FourNodes_2_text" presStyleLbl="node1" presStyleIdx="3" presStyleCnt="4">
        <dgm:presLayoutVars>
          <dgm:bulletEnabled val="1"/>
        </dgm:presLayoutVars>
      </dgm:prSet>
      <dgm:spPr/>
    </dgm:pt>
    <dgm:pt modelId="{206C0C1E-4250-4548-9D54-B4933899F4A8}" type="pres">
      <dgm:prSet presAssocID="{FBC8769D-8DA9-435B-81AC-7798892C183D}" presName="FourNodes_3_text" presStyleLbl="node1" presStyleIdx="3" presStyleCnt="4">
        <dgm:presLayoutVars>
          <dgm:bulletEnabled val="1"/>
        </dgm:presLayoutVars>
      </dgm:prSet>
      <dgm:spPr/>
    </dgm:pt>
    <dgm:pt modelId="{9E65B326-4BA0-4E04-99D5-32BD115E1E66}" type="pres">
      <dgm:prSet presAssocID="{FBC8769D-8DA9-435B-81AC-7798892C183D}" presName="FourNodes_4_text" presStyleLbl="node1" presStyleIdx="3" presStyleCnt="4">
        <dgm:presLayoutVars>
          <dgm:bulletEnabled val="1"/>
        </dgm:presLayoutVars>
      </dgm:prSet>
      <dgm:spPr/>
    </dgm:pt>
  </dgm:ptLst>
  <dgm:cxnLst>
    <dgm:cxn modelId="{6DE7BF0A-655B-46F4-BA89-D2A47DD9A467}" type="presOf" srcId="{9CE0C90B-E7AA-4BF7-BEBB-5C3E3702CA17}" destId="{9E65B326-4BA0-4E04-99D5-32BD115E1E66}" srcOrd="1" destOrd="0" presId="urn:microsoft.com/office/officeart/2005/8/layout/vProcess5"/>
    <dgm:cxn modelId="{4FF63F1E-9473-4583-9DDC-007F0AC1C66E}" type="presOf" srcId="{FBC8769D-8DA9-435B-81AC-7798892C183D}" destId="{BC1021E8-A827-49EA-AD74-6E605CFBB624}" srcOrd="0" destOrd="0" presId="urn:microsoft.com/office/officeart/2005/8/layout/vProcess5"/>
    <dgm:cxn modelId="{804C6833-E6CE-45CE-B244-156D7F1448F4}" type="presOf" srcId="{4A095F60-263C-4A9C-BE27-EEF573F950D9}" destId="{A8E84DAD-FEA1-47CB-96D3-F89BE2BAB1C8}" srcOrd="1" destOrd="0" presId="urn:microsoft.com/office/officeart/2005/8/layout/vProcess5"/>
    <dgm:cxn modelId="{A5044C6C-BB82-4C8A-B152-CB5ACBDF951A}" srcId="{FBC8769D-8DA9-435B-81AC-7798892C183D}" destId="{4A095F60-263C-4A9C-BE27-EEF573F950D9}" srcOrd="1" destOrd="0" parTransId="{7FE40CF6-C092-401B-8ED7-CF58344FCD06}" sibTransId="{A0E6FA20-511D-4180-AEFE-6EFF2E72D450}"/>
    <dgm:cxn modelId="{6AD7FC56-0681-4D94-BE7A-BAC81E52660E}" type="presOf" srcId="{4A095F60-263C-4A9C-BE27-EEF573F950D9}" destId="{18290112-224C-4A1A-B3FF-E2AECE4D140E}" srcOrd="0" destOrd="0" presId="urn:microsoft.com/office/officeart/2005/8/layout/vProcess5"/>
    <dgm:cxn modelId="{8503F894-9CDF-4280-AED1-0A12757997F7}" type="presOf" srcId="{211CD4D5-F3A0-4607-A7C3-14F901A4E36B}" destId="{B429D5F3-4E66-4B2F-AD67-BC79F11EC514}" srcOrd="1" destOrd="0" presId="urn:microsoft.com/office/officeart/2005/8/layout/vProcess5"/>
    <dgm:cxn modelId="{9066489A-9893-4B5E-86CC-449DB28D882A}" type="presOf" srcId="{9CE0C90B-E7AA-4BF7-BEBB-5C3E3702CA17}" destId="{A5FDA72C-61BA-42AF-A00A-BF60665AE21E}" srcOrd="0" destOrd="0" presId="urn:microsoft.com/office/officeart/2005/8/layout/vProcess5"/>
    <dgm:cxn modelId="{424D5FB2-6CAF-4706-8321-2D7671E4CFA0}" type="presOf" srcId="{F1D60CED-D1A7-4AFE-8D2E-AE6A5D1D7CEC}" destId="{0CF85AD3-19B0-4F7F-9F68-5A015F0F65F2}" srcOrd="0" destOrd="0" presId="urn:microsoft.com/office/officeart/2005/8/layout/vProcess5"/>
    <dgm:cxn modelId="{7E1719BA-0BA2-4693-A3F7-3285180591B4}" type="presOf" srcId="{DAB5A52C-4CFF-47A8-837D-80F4443B7B77}" destId="{206C0C1E-4250-4548-9D54-B4933899F4A8}" srcOrd="1" destOrd="0" presId="urn:microsoft.com/office/officeart/2005/8/layout/vProcess5"/>
    <dgm:cxn modelId="{61D5B8CC-9250-41DE-B57D-0F0B37BF0192}" type="presOf" srcId="{7297965C-FB1E-4396-AA26-C9F5F40BD52A}" destId="{FA3B291B-FE53-46E7-AA14-6CFEA2DDA808}" srcOrd="0" destOrd="0" presId="urn:microsoft.com/office/officeart/2005/8/layout/vProcess5"/>
    <dgm:cxn modelId="{C91B86CF-6E2A-40A8-96B9-73962EBB02F3}" srcId="{FBC8769D-8DA9-435B-81AC-7798892C183D}" destId="{211CD4D5-F3A0-4607-A7C3-14F901A4E36B}" srcOrd="0" destOrd="0" parTransId="{03B7CC4D-C0C2-49CF-A112-1085047A75EF}" sibTransId="{F1D60CED-D1A7-4AFE-8D2E-AE6A5D1D7CEC}"/>
    <dgm:cxn modelId="{DDE85DD1-4385-48E1-8D77-75966F282C93}" type="presOf" srcId="{DAB5A52C-4CFF-47A8-837D-80F4443B7B77}" destId="{A3CA4F74-0202-423B-9DC8-00A5FD2DC9B7}" srcOrd="0" destOrd="0" presId="urn:microsoft.com/office/officeart/2005/8/layout/vProcess5"/>
    <dgm:cxn modelId="{2278FBE5-AD7F-4371-80C9-ED3EB1110B07}" srcId="{FBC8769D-8DA9-435B-81AC-7798892C183D}" destId="{DAB5A52C-4CFF-47A8-837D-80F4443B7B77}" srcOrd="2" destOrd="0" parTransId="{217F6ADA-F1C6-4D23-8382-C73890D19480}" sibTransId="{7297965C-FB1E-4396-AA26-C9F5F40BD52A}"/>
    <dgm:cxn modelId="{4B5D00E7-60D1-4702-940C-3D86F7DB76AD}" type="presOf" srcId="{A0E6FA20-511D-4180-AEFE-6EFF2E72D450}" destId="{DA9DFF02-C2DE-4013-B7FC-F710A7C07D83}" srcOrd="0" destOrd="0" presId="urn:microsoft.com/office/officeart/2005/8/layout/vProcess5"/>
    <dgm:cxn modelId="{C6909BF1-A5C9-44FA-9A9C-AF3E1156237D}" type="presOf" srcId="{211CD4D5-F3A0-4607-A7C3-14F901A4E36B}" destId="{31D7DF41-DDBD-4226-B0A4-9EE59830CA44}" srcOrd="0" destOrd="0" presId="urn:microsoft.com/office/officeart/2005/8/layout/vProcess5"/>
    <dgm:cxn modelId="{854ACAF7-FCAE-4554-BA76-81E38ED6D67D}" srcId="{FBC8769D-8DA9-435B-81AC-7798892C183D}" destId="{9CE0C90B-E7AA-4BF7-BEBB-5C3E3702CA17}" srcOrd="3" destOrd="0" parTransId="{731C90DD-E8BF-43CD-89EA-D27B0E316BF0}" sibTransId="{5368258C-0E5A-4B02-9B93-4BF45561D366}"/>
    <dgm:cxn modelId="{EBE5AF3D-A4D2-4F45-8D0F-29B1F0909EA6}" type="presParOf" srcId="{BC1021E8-A827-49EA-AD74-6E605CFBB624}" destId="{81ED3776-CF7C-4901-88D6-91661D11A4CA}" srcOrd="0" destOrd="0" presId="urn:microsoft.com/office/officeart/2005/8/layout/vProcess5"/>
    <dgm:cxn modelId="{09064D1B-B986-4243-8126-4F537D832F6A}" type="presParOf" srcId="{BC1021E8-A827-49EA-AD74-6E605CFBB624}" destId="{31D7DF41-DDBD-4226-B0A4-9EE59830CA44}" srcOrd="1" destOrd="0" presId="urn:microsoft.com/office/officeart/2005/8/layout/vProcess5"/>
    <dgm:cxn modelId="{FAF3BF2F-E30C-49D5-B0E9-24CFD297DA43}" type="presParOf" srcId="{BC1021E8-A827-49EA-AD74-6E605CFBB624}" destId="{18290112-224C-4A1A-B3FF-E2AECE4D140E}" srcOrd="2" destOrd="0" presId="urn:microsoft.com/office/officeart/2005/8/layout/vProcess5"/>
    <dgm:cxn modelId="{83319DCA-9304-4515-83DB-323E22FA4D9A}" type="presParOf" srcId="{BC1021E8-A827-49EA-AD74-6E605CFBB624}" destId="{A3CA4F74-0202-423B-9DC8-00A5FD2DC9B7}" srcOrd="3" destOrd="0" presId="urn:microsoft.com/office/officeart/2005/8/layout/vProcess5"/>
    <dgm:cxn modelId="{D5042B22-9BB4-49A5-9730-3DDB5187B94C}" type="presParOf" srcId="{BC1021E8-A827-49EA-AD74-6E605CFBB624}" destId="{A5FDA72C-61BA-42AF-A00A-BF60665AE21E}" srcOrd="4" destOrd="0" presId="urn:microsoft.com/office/officeart/2005/8/layout/vProcess5"/>
    <dgm:cxn modelId="{A89201AF-0C8B-4E1D-9D5A-121C9957EBED}" type="presParOf" srcId="{BC1021E8-A827-49EA-AD74-6E605CFBB624}" destId="{0CF85AD3-19B0-4F7F-9F68-5A015F0F65F2}" srcOrd="5" destOrd="0" presId="urn:microsoft.com/office/officeart/2005/8/layout/vProcess5"/>
    <dgm:cxn modelId="{7A8C7F39-A663-46BD-B802-2CEC0FFC2A38}" type="presParOf" srcId="{BC1021E8-A827-49EA-AD74-6E605CFBB624}" destId="{DA9DFF02-C2DE-4013-B7FC-F710A7C07D83}" srcOrd="6" destOrd="0" presId="urn:microsoft.com/office/officeart/2005/8/layout/vProcess5"/>
    <dgm:cxn modelId="{39DEC2BA-3AAF-47E3-889E-1E92A5164968}" type="presParOf" srcId="{BC1021E8-A827-49EA-AD74-6E605CFBB624}" destId="{FA3B291B-FE53-46E7-AA14-6CFEA2DDA808}" srcOrd="7" destOrd="0" presId="urn:microsoft.com/office/officeart/2005/8/layout/vProcess5"/>
    <dgm:cxn modelId="{07BB4A22-8ED2-441C-80A5-B550F333DBAB}" type="presParOf" srcId="{BC1021E8-A827-49EA-AD74-6E605CFBB624}" destId="{B429D5F3-4E66-4B2F-AD67-BC79F11EC514}" srcOrd="8" destOrd="0" presId="urn:microsoft.com/office/officeart/2005/8/layout/vProcess5"/>
    <dgm:cxn modelId="{A798241A-B161-4262-B8C8-322A996E78BE}" type="presParOf" srcId="{BC1021E8-A827-49EA-AD74-6E605CFBB624}" destId="{A8E84DAD-FEA1-47CB-96D3-F89BE2BAB1C8}" srcOrd="9" destOrd="0" presId="urn:microsoft.com/office/officeart/2005/8/layout/vProcess5"/>
    <dgm:cxn modelId="{C9C4BB1E-4337-4C16-9358-C6955E04CF12}" type="presParOf" srcId="{BC1021E8-A827-49EA-AD74-6E605CFBB624}" destId="{206C0C1E-4250-4548-9D54-B4933899F4A8}" srcOrd="10" destOrd="0" presId="urn:microsoft.com/office/officeart/2005/8/layout/vProcess5"/>
    <dgm:cxn modelId="{20FEB25E-23A0-440A-B6E7-F0F615BE3699}" type="presParOf" srcId="{BC1021E8-A827-49EA-AD74-6E605CFBB624}" destId="{9E65B326-4BA0-4E04-99D5-32BD115E1E66}"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E73BBB3-999E-4ECD-9BAE-4286C6944562}"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A3A67EA8-E787-4A99-AB27-3B7FB466281D}">
      <dgm:prSet/>
      <dgm:spPr/>
      <dgm:t>
        <a:bodyPr/>
        <a:lstStyle/>
        <a:p>
          <a:r>
            <a:rPr lang="en-GB"/>
            <a:t>The Hillsborough Agreement of 2010 devolved justice and policing powers to NI.</a:t>
          </a:r>
          <a:endParaRPr lang="en-US"/>
        </a:p>
      </dgm:t>
    </dgm:pt>
    <dgm:pt modelId="{0B497F8E-3022-4D97-A810-D67C569F4811}" type="parTrans" cxnId="{2A1D99CC-81D5-4350-85EC-B673CC666AB1}">
      <dgm:prSet/>
      <dgm:spPr/>
      <dgm:t>
        <a:bodyPr/>
        <a:lstStyle/>
        <a:p>
          <a:endParaRPr lang="en-US"/>
        </a:p>
      </dgm:t>
    </dgm:pt>
    <dgm:pt modelId="{858F5672-B6C9-43DB-AC91-1B25959BC187}" type="sibTrans" cxnId="{2A1D99CC-81D5-4350-85EC-B673CC666AB1}">
      <dgm:prSet/>
      <dgm:spPr/>
      <dgm:t>
        <a:bodyPr/>
        <a:lstStyle/>
        <a:p>
          <a:endParaRPr lang="en-US"/>
        </a:p>
      </dgm:t>
    </dgm:pt>
    <dgm:pt modelId="{B9BB30D2-2EDA-433B-9238-E80D44E37FF4}">
      <dgm:prSet/>
      <dgm:spPr/>
      <dgm:t>
        <a:bodyPr/>
        <a:lstStyle/>
        <a:p>
          <a:r>
            <a:rPr lang="en-GB"/>
            <a:t>UK against the obligations under the Convention on the Elimination of All Forms of Discrimination against Women (CEDAW).</a:t>
          </a:r>
          <a:endParaRPr lang="en-US"/>
        </a:p>
      </dgm:t>
    </dgm:pt>
    <dgm:pt modelId="{28FB5A72-3EC3-4674-A6C4-1DF1418797E6}" type="parTrans" cxnId="{53C5E451-3F10-4E0D-8584-C1AEE37BB55C}">
      <dgm:prSet/>
      <dgm:spPr/>
      <dgm:t>
        <a:bodyPr/>
        <a:lstStyle/>
        <a:p>
          <a:endParaRPr lang="en-US"/>
        </a:p>
      </dgm:t>
    </dgm:pt>
    <dgm:pt modelId="{2B421B52-DB87-451D-8D22-BD76BFC9C23B}" type="sibTrans" cxnId="{53C5E451-3F10-4E0D-8584-C1AEE37BB55C}">
      <dgm:prSet/>
      <dgm:spPr/>
      <dgm:t>
        <a:bodyPr/>
        <a:lstStyle/>
        <a:p>
          <a:endParaRPr lang="en-US"/>
        </a:p>
      </dgm:t>
    </dgm:pt>
    <dgm:pt modelId="{E0C7FD02-2BE8-4741-A3B9-0A49028727D1}">
      <dgm:prSet/>
      <dgm:spPr/>
      <dgm:t>
        <a:bodyPr/>
        <a:lstStyle/>
        <a:p>
          <a:r>
            <a:rPr lang="en-GB"/>
            <a:t>Until 2017, Westminster was completely closed to change its position. </a:t>
          </a:r>
          <a:endParaRPr lang="en-US"/>
        </a:p>
      </dgm:t>
    </dgm:pt>
    <dgm:pt modelId="{B2E6D01D-8C68-436D-BA9F-1B82B176AABA}" type="parTrans" cxnId="{DDB75E9E-80B1-4806-ACA8-C3F13E0AF8EC}">
      <dgm:prSet/>
      <dgm:spPr/>
      <dgm:t>
        <a:bodyPr/>
        <a:lstStyle/>
        <a:p>
          <a:endParaRPr lang="en-US"/>
        </a:p>
      </dgm:t>
    </dgm:pt>
    <dgm:pt modelId="{94058C5B-3B8E-4939-8C3A-EFE9AA5131A0}" type="sibTrans" cxnId="{DDB75E9E-80B1-4806-ACA8-C3F13E0AF8EC}">
      <dgm:prSet/>
      <dgm:spPr/>
      <dgm:t>
        <a:bodyPr/>
        <a:lstStyle/>
        <a:p>
          <a:endParaRPr lang="en-US"/>
        </a:p>
      </dgm:t>
    </dgm:pt>
    <dgm:pt modelId="{98FEF797-C1CF-4781-A028-15EFF7CF04AC}" type="pres">
      <dgm:prSet presAssocID="{CE73BBB3-999E-4ECD-9BAE-4286C6944562}" presName="outerComposite" presStyleCnt="0">
        <dgm:presLayoutVars>
          <dgm:chMax val="5"/>
          <dgm:dir/>
          <dgm:resizeHandles val="exact"/>
        </dgm:presLayoutVars>
      </dgm:prSet>
      <dgm:spPr/>
    </dgm:pt>
    <dgm:pt modelId="{BD177753-1400-4EEE-8722-7F074B4F5BD4}" type="pres">
      <dgm:prSet presAssocID="{CE73BBB3-999E-4ECD-9BAE-4286C6944562}" presName="dummyMaxCanvas" presStyleCnt="0">
        <dgm:presLayoutVars/>
      </dgm:prSet>
      <dgm:spPr/>
    </dgm:pt>
    <dgm:pt modelId="{969AB03D-6A3B-4038-987D-4D1534403F7D}" type="pres">
      <dgm:prSet presAssocID="{CE73BBB3-999E-4ECD-9BAE-4286C6944562}" presName="ThreeNodes_1" presStyleLbl="node1" presStyleIdx="0" presStyleCnt="3">
        <dgm:presLayoutVars>
          <dgm:bulletEnabled val="1"/>
        </dgm:presLayoutVars>
      </dgm:prSet>
      <dgm:spPr/>
    </dgm:pt>
    <dgm:pt modelId="{A42FD34A-BC2A-49CA-977C-E66F5D2E3D7F}" type="pres">
      <dgm:prSet presAssocID="{CE73BBB3-999E-4ECD-9BAE-4286C6944562}" presName="ThreeNodes_2" presStyleLbl="node1" presStyleIdx="1" presStyleCnt="3">
        <dgm:presLayoutVars>
          <dgm:bulletEnabled val="1"/>
        </dgm:presLayoutVars>
      </dgm:prSet>
      <dgm:spPr/>
    </dgm:pt>
    <dgm:pt modelId="{F632FEA9-7E15-4961-8577-BCB697FFCECD}" type="pres">
      <dgm:prSet presAssocID="{CE73BBB3-999E-4ECD-9BAE-4286C6944562}" presName="ThreeNodes_3" presStyleLbl="node1" presStyleIdx="2" presStyleCnt="3">
        <dgm:presLayoutVars>
          <dgm:bulletEnabled val="1"/>
        </dgm:presLayoutVars>
      </dgm:prSet>
      <dgm:spPr/>
    </dgm:pt>
    <dgm:pt modelId="{975B05A4-B40E-4511-B62F-7C5623A37294}" type="pres">
      <dgm:prSet presAssocID="{CE73BBB3-999E-4ECD-9BAE-4286C6944562}" presName="ThreeConn_1-2" presStyleLbl="fgAccFollowNode1" presStyleIdx="0" presStyleCnt="2">
        <dgm:presLayoutVars>
          <dgm:bulletEnabled val="1"/>
        </dgm:presLayoutVars>
      </dgm:prSet>
      <dgm:spPr/>
    </dgm:pt>
    <dgm:pt modelId="{FC4B5666-FC68-4CBA-BDEB-6F93576EA41A}" type="pres">
      <dgm:prSet presAssocID="{CE73BBB3-999E-4ECD-9BAE-4286C6944562}" presName="ThreeConn_2-3" presStyleLbl="fgAccFollowNode1" presStyleIdx="1" presStyleCnt="2">
        <dgm:presLayoutVars>
          <dgm:bulletEnabled val="1"/>
        </dgm:presLayoutVars>
      </dgm:prSet>
      <dgm:spPr/>
    </dgm:pt>
    <dgm:pt modelId="{1382E2B4-A215-4140-BE74-BB1272E9B5D3}" type="pres">
      <dgm:prSet presAssocID="{CE73BBB3-999E-4ECD-9BAE-4286C6944562}" presName="ThreeNodes_1_text" presStyleLbl="node1" presStyleIdx="2" presStyleCnt="3">
        <dgm:presLayoutVars>
          <dgm:bulletEnabled val="1"/>
        </dgm:presLayoutVars>
      </dgm:prSet>
      <dgm:spPr/>
    </dgm:pt>
    <dgm:pt modelId="{2FCAAFD0-0355-4C74-9AFB-4F5AFED85218}" type="pres">
      <dgm:prSet presAssocID="{CE73BBB3-999E-4ECD-9BAE-4286C6944562}" presName="ThreeNodes_2_text" presStyleLbl="node1" presStyleIdx="2" presStyleCnt="3">
        <dgm:presLayoutVars>
          <dgm:bulletEnabled val="1"/>
        </dgm:presLayoutVars>
      </dgm:prSet>
      <dgm:spPr/>
    </dgm:pt>
    <dgm:pt modelId="{B63CAEEF-8105-4C9D-ADF7-8098FDFCD26A}" type="pres">
      <dgm:prSet presAssocID="{CE73BBB3-999E-4ECD-9BAE-4286C6944562}" presName="ThreeNodes_3_text" presStyleLbl="node1" presStyleIdx="2" presStyleCnt="3">
        <dgm:presLayoutVars>
          <dgm:bulletEnabled val="1"/>
        </dgm:presLayoutVars>
      </dgm:prSet>
      <dgm:spPr/>
    </dgm:pt>
  </dgm:ptLst>
  <dgm:cxnLst>
    <dgm:cxn modelId="{EDC9353F-3C05-4A57-86BD-007C741C49E8}" type="presOf" srcId="{B9BB30D2-2EDA-433B-9238-E80D44E37FF4}" destId="{2FCAAFD0-0355-4C74-9AFB-4F5AFED85218}" srcOrd="1" destOrd="0" presId="urn:microsoft.com/office/officeart/2005/8/layout/vProcess5"/>
    <dgm:cxn modelId="{53C5E451-3F10-4E0D-8584-C1AEE37BB55C}" srcId="{CE73BBB3-999E-4ECD-9BAE-4286C6944562}" destId="{B9BB30D2-2EDA-433B-9238-E80D44E37FF4}" srcOrd="1" destOrd="0" parTransId="{28FB5A72-3EC3-4674-A6C4-1DF1418797E6}" sibTransId="{2B421B52-DB87-451D-8D22-BD76BFC9C23B}"/>
    <dgm:cxn modelId="{4B63A977-A245-46D6-8211-41DA5D8429F3}" type="presOf" srcId="{E0C7FD02-2BE8-4741-A3B9-0A49028727D1}" destId="{B63CAEEF-8105-4C9D-ADF7-8098FDFCD26A}" srcOrd="1" destOrd="0" presId="urn:microsoft.com/office/officeart/2005/8/layout/vProcess5"/>
    <dgm:cxn modelId="{0ACEE378-AEFF-4C92-BE5C-0104E2F0E879}" type="presOf" srcId="{B9BB30D2-2EDA-433B-9238-E80D44E37FF4}" destId="{A42FD34A-BC2A-49CA-977C-E66F5D2E3D7F}" srcOrd="0" destOrd="0" presId="urn:microsoft.com/office/officeart/2005/8/layout/vProcess5"/>
    <dgm:cxn modelId="{2CDCCC79-E3DD-4FB7-A51B-67ECB84CB294}" type="presOf" srcId="{CE73BBB3-999E-4ECD-9BAE-4286C6944562}" destId="{98FEF797-C1CF-4781-A028-15EFF7CF04AC}" srcOrd="0" destOrd="0" presId="urn:microsoft.com/office/officeart/2005/8/layout/vProcess5"/>
    <dgm:cxn modelId="{8B969B7B-3E98-422F-BD29-9D6CFE980CBB}" type="presOf" srcId="{2B421B52-DB87-451D-8D22-BD76BFC9C23B}" destId="{FC4B5666-FC68-4CBA-BDEB-6F93576EA41A}" srcOrd="0" destOrd="0" presId="urn:microsoft.com/office/officeart/2005/8/layout/vProcess5"/>
    <dgm:cxn modelId="{DDB75E9E-80B1-4806-ACA8-C3F13E0AF8EC}" srcId="{CE73BBB3-999E-4ECD-9BAE-4286C6944562}" destId="{E0C7FD02-2BE8-4741-A3B9-0A49028727D1}" srcOrd="2" destOrd="0" parTransId="{B2E6D01D-8C68-436D-BA9F-1B82B176AABA}" sibTransId="{94058C5B-3B8E-4939-8C3A-EFE9AA5131A0}"/>
    <dgm:cxn modelId="{C8BE879F-1F0F-429D-9771-EF83B9BE779A}" type="presOf" srcId="{A3A67EA8-E787-4A99-AB27-3B7FB466281D}" destId="{969AB03D-6A3B-4038-987D-4D1534403F7D}" srcOrd="0" destOrd="0" presId="urn:microsoft.com/office/officeart/2005/8/layout/vProcess5"/>
    <dgm:cxn modelId="{C4A625A4-71F5-4ADD-BCDA-F4A2A06B52B6}" type="presOf" srcId="{858F5672-B6C9-43DB-AC91-1B25959BC187}" destId="{975B05A4-B40E-4511-B62F-7C5623A37294}" srcOrd="0" destOrd="0" presId="urn:microsoft.com/office/officeart/2005/8/layout/vProcess5"/>
    <dgm:cxn modelId="{BB9605C3-778A-45E6-8B61-8B337F426898}" type="presOf" srcId="{A3A67EA8-E787-4A99-AB27-3B7FB466281D}" destId="{1382E2B4-A215-4140-BE74-BB1272E9B5D3}" srcOrd="1" destOrd="0" presId="urn:microsoft.com/office/officeart/2005/8/layout/vProcess5"/>
    <dgm:cxn modelId="{2A1D99CC-81D5-4350-85EC-B673CC666AB1}" srcId="{CE73BBB3-999E-4ECD-9BAE-4286C6944562}" destId="{A3A67EA8-E787-4A99-AB27-3B7FB466281D}" srcOrd="0" destOrd="0" parTransId="{0B497F8E-3022-4D97-A810-D67C569F4811}" sibTransId="{858F5672-B6C9-43DB-AC91-1B25959BC187}"/>
    <dgm:cxn modelId="{16F48ECD-C551-4127-B39E-451EB043FE0F}" type="presOf" srcId="{E0C7FD02-2BE8-4741-A3B9-0A49028727D1}" destId="{F632FEA9-7E15-4961-8577-BCB697FFCECD}" srcOrd="0" destOrd="0" presId="urn:microsoft.com/office/officeart/2005/8/layout/vProcess5"/>
    <dgm:cxn modelId="{7F4A509B-8DD4-44FE-A420-D6BBDE8F50F7}" type="presParOf" srcId="{98FEF797-C1CF-4781-A028-15EFF7CF04AC}" destId="{BD177753-1400-4EEE-8722-7F074B4F5BD4}" srcOrd="0" destOrd="0" presId="urn:microsoft.com/office/officeart/2005/8/layout/vProcess5"/>
    <dgm:cxn modelId="{E0E3802D-7E80-443B-971C-F67ED41C7329}" type="presParOf" srcId="{98FEF797-C1CF-4781-A028-15EFF7CF04AC}" destId="{969AB03D-6A3B-4038-987D-4D1534403F7D}" srcOrd="1" destOrd="0" presId="urn:microsoft.com/office/officeart/2005/8/layout/vProcess5"/>
    <dgm:cxn modelId="{4610AF9C-0CD8-47DD-901F-A8E215E348B0}" type="presParOf" srcId="{98FEF797-C1CF-4781-A028-15EFF7CF04AC}" destId="{A42FD34A-BC2A-49CA-977C-E66F5D2E3D7F}" srcOrd="2" destOrd="0" presId="urn:microsoft.com/office/officeart/2005/8/layout/vProcess5"/>
    <dgm:cxn modelId="{0306626B-646F-477F-836F-3E9396DD2B5A}" type="presParOf" srcId="{98FEF797-C1CF-4781-A028-15EFF7CF04AC}" destId="{F632FEA9-7E15-4961-8577-BCB697FFCECD}" srcOrd="3" destOrd="0" presId="urn:microsoft.com/office/officeart/2005/8/layout/vProcess5"/>
    <dgm:cxn modelId="{2AE89A07-5B90-4227-93E3-B1D79D52305C}" type="presParOf" srcId="{98FEF797-C1CF-4781-A028-15EFF7CF04AC}" destId="{975B05A4-B40E-4511-B62F-7C5623A37294}" srcOrd="4" destOrd="0" presId="urn:microsoft.com/office/officeart/2005/8/layout/vProcess5"/>
    <dgm:cxn modelId="{FB272F8A-2652-48B4-A8F0-8867181C38CB}" type="presParOf" srcId="{98FEF797-C1CF-4781-A028-15EFF7CF04AC}" destId="{FC4B5666-FC68-4CBA-BDEB-6F93576EA41A}" srcOrd="5" destOrd="0" presId="urn:microsoft.com/office/officeart/2005/8/layout/vProcess5"/>
    <dgm:cxn modelId="{642C1332-B03B-4F75-B1D8-C07260F3EAD0}" type="presParOf" srcId="{98FEF797-C1CF-4781-A028-15EFF7CF04AC}" destId="{1382E2B4-A215-4140-BE74-BB1272E9B5D3}" srcOrd="6" destOrd="0" presId="urn:microsoft.com/office/officeart/2005/8/layout/vProcess5"/>
    <dgm:cxn modelId="{B347D647-715B-4E83-9AE8-DCA674513C95}" type="presParOf" srcId="{98FEF797-C1CF-4781-A028-15EFF7CF04AC}" destId="{2FCAAFD0-0355-4C74-9AFB-4F5AFED85218}" srcOrd="7" destOrd="0" presId="urn:microsoft.com/office/officeart/2005/8/layout/vProcess5"/>
    <dgm:cxn modelId="{3854F2E4-DC36-4463-955F-D9F12F62CF89}" type="presParOf" srcId="{98FEF797-C1CF-4781-A028-15EFF7CF04AC}" destId="{B63CAEEF-8105-4C9D-ADF7-8098FDFCD26A}"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97A6857-D902-4D36-9A0A-9B45AAE9AFA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BB660BA-0DB1-47AC-A376-1EA09A0DD7E5}">
      <dgm:prSet/>
      <dgm:spPr/>
      <dgm:t>
        <a:bodyPr/>
        <a:lstStyle/>
        <a:p>
          <a:r>
            <a:rPr lang="en-GB"/>
            <a:t>Financial resources are essential.</a:t>
          </a:r>
          <a:endParaRPr lang="en-US"/>
        </a:p>
      </dgm:t>
    </dgm:pt>
    <dgm:pt modelId="{021BEF98-74B1-4C57-B012-BEA4284B0F75}" type="parTrans" cxnId="{DD75DB78-DE79-4CE2-A056-C73F81EFAA07}">
      <dgm:prSet/>
      <dgm:spPr/>
      <dgm:t>
        <a:bodyPr/>
        <a:lstStyle/>
        <a:p>
          <a:endParaRPr lang="en-US"/>
        </a:p>
      </dgm:t>
    </dgm:pt>
    <dgm:pt modelId="{961F7327-319A-479C-AD8F-662C0C34C510}" type="sibTrans" cxnId="{DD75DB78-DE79-4CE2-A056-C73F81EFAA07}">
      <dgm:prSet/>
      <dgm:spPr/>
      <dgm:t>
        <a:bodyPr/>
        <a:lstStyle/>
        <a:p>
          <a:endParaRPr lang="en-US"/>
        </a:p>
      </dgm:t>
    </dgm:pt>
    <dgm:pt modelId="{67878901-31AF-4662-83B0-79AF026A2D82}">
      <dgm:prSet/>
      <dgm:spPr/>
      <dgm:t>
        <a:bodyPr/>
        <a:lstStyle/>
        <a:p>
          <a:r>
            <a:rPr lang="en-GB" i="1"/>
            <a:t>Global gatherings </a:t>
          </a:r>
          <a:r>
            <a:rPr lang="en-GB"/>
            <a:t>were designed by and for activists and enabled exchange of ideas, methodologies, strategies and emotional support.</a:t>
          </a:r>
          <a:endParaRPr lang="en-US"/>
        </a:p>
      </dgm:t>
    </dgm:pt>
    <dgm:pt modelId="{8C145EEE-FCB0-45CD-816E-5D4836CB30A9}" type="parTrans" cxnId="{594BF389-29F2-47F6-978B-286D2C91FFBA}">
      <dgm:prSet/>
      <dgm:spPr/>
      <dgm:t>
        <a:bodyPr/>
        <a:lstStyle/>
        <a:p>
          <a:endParaRPr lang="en-US"/>
        </a:p>
      </dgm:t>
    </dgm:pt>
    <dgm:pt modelId="{C7BC2E9B-87C2-4401-B3EE-6752C2C144FA}" type="sibTrans" cxnId="{594BF389-29F2-47F6-978B-286D2C91FFBA}">
      <dgm:prSet/>
      <dgm:spPr/>
      <dgm:t>
        <a:bodyPr/>
        <a:lstStyle/>
        <a:p>
          <a:endParaRPr lang="en-US"/>
        </a:p>
      </dgm:t>
    </dgm:pt>
    <dgm:pt modelId="{692701BC-3752-4AAC-900E-DB0074E50887}">
      <dgm:prSet/>
      <dgm:spPr/>
      <dgm:t>
        <a:bodyPr/>
        <a:lstStyle/>
        <a:p>
          <a:r>
            <a:rPr lang="en-GB"/>
            <a:t>Strategic allies to open a broader discussion: Doctors for Choice and Catholics for Choice. Academia.</a:t>
          </a:r>
          <a:endParaRPr lang="en-US"/>
        </a:p>
      </dgm:t>
    </dgm:pt>
    <dgm:pt modelId="{96801809-BD18-4D4F-84F9-7637057C91F2}" type="parTrans" cxnId="{B5DFE143-A6A8-40FA-A8DE-F8B31C3B6DAC}">
      <dgm:prSet/>
      <dgm:spPr/>
      <dgm:t>
        <a:bodyPr/>
        <a:lstStyle/>
        <a:p>
          <a:endParaRPr lang="en-US"/>
        </a:p>
      </dgm:t>
    </dgm:pt>
    <dgm:pt modelId="{A8305C35-85EF-401F-92D2-4CCC90D08269}" type="sibTrans" cxnId="{B5DFE143-A6A8-40FA-A8DE-F8B31C3B6DAC}">
      <dgm:prSet/>
      <dgm:spPr/>
      <dgm:t>
        <a:bodyPr/>
        <a:lstStyle/>
        <a:p>
          <a:endParaRPr lang="en-US"/>
        </a:p>
      </dgm:t>
    </dgm:pt>
    <dgm:pt modelId="{693E4D5E-F481-47E6-897B-9266AEA6B07A}">
      <dgm:prSet/>
      <dgm:spPr/>
      <dgm:t>
        <a:bodyPr/>
        <a:lstStyle/>
        <a:p>
          <a:r>
            <a:rPr lang="en-GB"/>
            <a:t>Sharing experiences with Ireland and English organisations, even being part of their steering group.</a:t>
          </a:r>
          <a:endParaRPr lang="en-US"/>
        </a:p>
      </dgm:t>
    </dgm:pt>
    <dgm:pt modelId="{D1F1C691-7507-4D48-BBE0-47C53F93903E}" type="parTrans" cxnId="{150B944B-1835-450E-B50E-D1285EC50858}">
      <dgm:prSet/>
      <dgm:spPr/>
      <dgm:t>
        <a:bodyPr/>
        <a:lstStyle/>
        <a:p>
          <a:endParaRPr lang="en-US"/>
        </a:p>
      </dgm:t>
    </dgm:pt>
    <dgm:pt modelId="{7E8CB244-B552-4B6B-BFDC-D55BD6638C64}" type="sibTrans" cxnId="{150B944B-1835-450E-B50E-D1285EC50858}">
      <dgm:prSet/>
      <dgm:spPr/>
      <dgm:t>
        <a:bodyPr/>
        <a:lstStyle/>
        <a:p>
          <a:endParaRPr lang="en-US"/>
        </a:p>
      </dgm:t>
    </dgm:pt>
    <dgm:pt modelId="{03934A55-8477-4164-BBA3-7C236DFE9897}" type="pres">
      <dgm:prSet presAssocID="{C97A6857-D902-4D36-9A0A-9B45AAE9AFA6}" presName="linear" presStyleCnt="0">
        <dgm:presLayoutVars>
          <dgm:animLvl val="lvl"/>
          <dgm:resizeHandles val="exact"/>
        </dgm:presLayoutVars>
      </dgm:prSet>
      <dgm:spPr/>
    </dgm:pt>
    <dgm:pt modelId="{2BE1F6FA-8FBB-4ED6-BD13-C22F29CB8C71}" type="pres">
      <dgm:prSet presAssocID="{FBB660BA-0DB1-47AC-A376-1EA09A0DD7E5}" presName="parentText" presStyleLbl="node1" presStyleIdx="0" presStyleCnt="4">
        <dgm:presLayoutVars>
          <dgm:chMax val="0"/>
          <dgm:bulletEnabled val="1"/>
        </dgm:presLayoutVars>
      </dgm:prSet>
      <dgm:spPr/>
    </dgm:pt>
    <dgm:pt modelId="{D93A61D5-B530-4789-9B9A-07D8388E1A54}" type="pres">
      <dgm:prSet presAssocID="{961F7327-319A-479C-AD8F-662C0C34C510}" presName="spacer" presStyleCnt="0"/>
      <dgm:spPr/>
    </dgm:pt>
    <dgm:pt modelId="{4E6B474F-A019-472E-955F-649A5092DABD}" type="pres">
      <dgm:prSet presAssocID="{67878901-31AF-4662-83B0-79AF026A2D82}" presName="parentText" presStyleLbl="node1" presStyleIdx="1" presStyleCnt="4">
        <dgm:presLayoutVars>
          <dgm:chMax val="0"/>
          <dgm:bulletEnabled val="1"/>
        </dgm:presLayoutVars>
      </dgm:prSet>
      <dgm:spPr/>
    </dgm:pt>
    <dgm:pt modelId="{7EE15DD7-212F-47B5-A5C1-31FCC0E87F25}" type="pres">
      <dgm:prSet presAssocID="{C7BC2E9B-87C2-4401-B3EE-6752C2C144FA}" presName="spacer" presStyleCnt="0"/>
      <dgm:spPr/>
    </dgm:pt>
    <dgm:pt modelId="{9A0F4AAE-6574-4348-9EE2-E92456B952FD}" type="pres">
      <dgm:prSet presAssocID="{692701BC-3752-4AAC-900E-DB0074E50887}" presName="parentText" presStyleLbl="node1" presStyleIdx="2" presStyleCnt="4">
        <dgm:presLayoutVars>
          <dgm:chMax val="0"/>
          <dgm:bulletEnabled val="1"/>
        </dgm:presLayoutVars>
      </dgm:prSet>
      <dgm:spPr/>
    </dgm:pt>
    <dgm:pt modelId="{C2FEAEA1-9F7A-43F6-AD50-CA38B8B3CE71}" type="pres">
      <dgm:prSet presAssocID="{A8305C35-85EF-401F-92D2-4CCC90D08269}" presName="spacer" presStyleCnt="0"/>
      <dgm:spPr/>
    </dgm:pt>
    <dgm:pt modelId="{3678DEA0-09F0-4E9B-9F93-8BCE6EB11508}" type="pres">
      <dgm:prSet presAssocID="{693E4D5E-F481-47E6-897B-9266AEA6B07A}" presName="parentText" presStyleLbl="node1" presStyleIdx="3" presStyleCnt="4">
        <dgm:presLayoutVars>
          <dgm:chMax val="0"/>
          <dgm:bulletEnabled val="1"/>
        </dgm:presLayoutVars>
      </dgm:prSet>
      <dgm:spPr/>
    </dgm:pt>
  </dgm:ptLst>
  <dgm:cxnLst>
    <dgm:cxn modelId="{5F753C04-DF35-4241-900A-2B86A2B19BBB}" type="presOf" srcId="{693E4D5E-F481-47E6-897B-9266AEA6B07A}" destId="{3678DEA0-09F0-4E9B-9F93-8BCE6EB11508}" srcOrd="0" destOrd="0" presId="urn:microsoft.com/office/officeart/2005/8/layout/vList2"/>
    <dgm:cxn modelId="{3C3BD413-8A19-4EF1-8AA0-5F2911B774BA}" type="presOf" srcId="{67878901-31AF-4662-83B0-79AF026A2D82}" destId="{4E6B474F-A019-472E-955F-649A5092DABD}" srcOrd="0" destOrd="0" presId="urn:microsoft.com/office/officeart/2005/8/layout/vList2"/>
    <dgm:cxn modelId="{CD4B1518-E0B7-4B43-BDF8-A4067C261D8B}" type="presOf" srcId="{692701BC-3752-4AAC-900E-DB0074E50887}" destId="{9A0F4AAE-6574-4348-9EE2-E92456B952FD}" srcOrd="0" destOrd="0" presId="urn:microsoft.com/office/officeart/2005/8/layout/vList2"/>
    <dgm:cxn modelId="{FC524B39-09FD-4F45-93C8-EE2C487C2B4B}" type="presOf" srcId="{FBB660BA-0DB1-47AC-A376-1EA09A0DD7E5}" destId="{2BE1F6FA-8FBB-4ED6-BD13-C22F29CB8C71}" srcOrd="0" destOrd="0" presId="urn:microsoft.com/office/officeart/2005/8/layout/vList2"/>
    <dgm:cxn modelId="{B5DFE143-A6A8-40FA-A8DE-F8B31C3B6DAC}" srcId="{C97A6857-D902-4D36-9A0A-9B45AAE9AFA6}" destId="{692701BC-3752-4AAC-900E-DB0074E50887}" srcOrd="2" destOrd="0" parTransId="{96801809-BD18-4D4F-84F9-7637057C91F2}" sibTransId="{A8305C35-85EF-401F-92D2-4CCC90D08269}"/>
    <dgm:cxn modelId="{150B944B-1835-450E-B50E-D1285EC50858}" srcId="{C97A6857-D902-4D36-9A0A-9B45AAE9AFA6}" destId="{693E4D5E-F481-47E6-897B-9266AEA6B07A}" srcOrd="3" destOrd="0" parTransId="{D1F1C691-7507-4D48-BBE0-47C53F93903E}" sibTransId="{7E8CB244-B552-4B6B-BFDC-D55BD6638C64}"/>
    <dgm:cxn modelId="{DD75DB78-DE79-4CE2-A056-C73F81EFAA07}" srcId="{C97A6857-D902-4D36-9A0A-9B45AAE9AFA6}" destId="{FBB660BA-0DB1-47AC-A376-1EA09A0DD7E5}" srcOrd="0" destOrd="0" parTransId="{021BEF98-74B1-4C57-B012-BEA4284B0F75}" sibTransId="{961F7327-319A-479C-AD8F-662C0C34C510}"/>
    <dgm:cxn modelId="{594BF389-29F2-47F6-978B-286D2C91FFBA}" srcId="{C97A6857-D902-4D36-9A0A-9B45AAE9AFA6}" destId="{67878901-31AF-4662-83B0-79AF026A2D82}" srcOrd="1" destOrd="0" parTransId="{8C145EEE-FCB0-45CD-816E-5D4836CB30A9}" sibTransId="{C7BC2E9B-87C2-4401-B3EE-6752C2C144FA}"/>
    <dgm:cxn modelId="{15750BE7-1A21-4583-B5F7-84802FBBD23B}" type="presOf" srcId="{C97A6857-D902-4D36-9A0A-9B45AAE9AFA6}" destId="{03934A55-8477-4164-BBA3-7C236DFE9897}" srcOrd="0" destOrd="0" presId="urn:microsoft.com/office/officeart/2005/8/layout/vList2"/>
    <dgm:cxn modelId="{BD05CBC6-9415-483B-8448-9CB889B43E0A}" type="presParOf" srcId="{03934A55-8477-4164-BBA3-7C236DFE9897}" destId="{2BE1F6FA-8FBB-4ED6-BD13-C22F29CB8C71}" srcOrd="0" destOrd="0" presId="urn:microsoft.com/office/officeart/2005/8/layout/vList2"/>
    <dgm:cxn modelId="{7D2BB72C-CDBE-4AC0-8496-F7CF35AB731F}" type="presParOf" srcId="{03934A55-8477-4164-BBA3-7C236DFE9897}" destId="{D93A61D5-B530-4789-9B9A-07D8388E1A54}" srcOrd="1" destOrd="0" presId="urn:microsoft.com/office/officeart/2005/8/layout/vList2"/>
    <dgm:cxn modelId="{026BB238-B41F-4B58-B6A5-6D3B62E61B7D}" type="presParOf" srcId="{03934A55-8477-4164-BBA3-7C236DFE9897}" destId="{4E6B474F-A019-472E-955F-649A5092DABD}" srcOrd="2" destOrd="0" presId="urn:microsoft.com/office/officeart/2005/8/layout/vList2"/>
    <dgm:cxn modelId="{3E562DBB-657C-4801-B091-6DB7D63CC7FE}" type="presParOf" srcId="{03934A55-8477-4164-BBA3-7C236DFE9897}" destId="{7EE15DD7-212F-47B5-A5C1-31FCC0E87F25}" srcOrd="3" destOrd="0" presId="urn:microsoft.com/office/officeart/2005/8/layout/vList2"/>
    <dgm:cxn modelId="{D9FB3CA9-C3DB-40E7-A726-0616BDF3BBFF}" type="presParOf" srcId="{03934A55-8477-4164-BBA3-7C236DFE9897}" destId="{9A0F4AAE-6574-4348-9EE2-E92456B952FD}" srcOrd="4" destOrd="0" presId="urn:microsoft.com/office/officeart/2005/8/layout/vList2"/>
    <dgm:cxn modelId="{4784D825-513A-4ED1-916F-21704CA4FAF5}" type="presParOf" srcId="{03934A55-8477-4164-BBA3-7C236DFE9897}" destId="{C2FEAEA1-9F7A-43F6-AD50-CA38B8B3CE71}" srcOrd="5" destOrd="0" presId="urn:microsoft.com/office/officeart/2005/8/layout/vList2"/>
    <dgm:cxn modelId="{B36F62D9-0B32-4832-933F-D9BDEED93571}" type="presParOf" srcId="{03934A55-8477-4164-BBA3-7C236DFE9897}" destId="{3678DEA0-09F0-4E9B-9F93-8BCE6EB1150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1F2269E-BE1C-4631-9F2F-19860B51CB8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219D94C-C2B5-4965-AF8E-46B5B00E4567}">
      <dgm:prSet/>
      <dgm:spPr/>
      <dgm:t>
        <a:bodyPr/>
        <a:lstStyle/>
        <a:p>
          <a:r>
            <a:rPr lang="en-GB"/>
            <a:t>Referendum: 2018 Ireland repealed the 8th amendment to its constitution legalising abortion: ‘now’ for the north and ‘the north is next’. </a:t>
          </a:r>
          <a:endParaRPr lang="en-US"/>
        </a:p>
      </dgm:t>
    </dgm:pt>
    <dgm:pt modelId="{E86EFD54-0377-4D52-944C-F3C5292AB471}" type="parTrans" cxnId="{73E02A2C-27BA-4E55-A077-C64AFB427439}">
      <dgm:prSet/>
      <dgm:spPr/>
      <dgm:t>
        <a:bodyPr/>
        <a:lstStyle/>
        <a:p>
          <a:endParaRPr lang="en-US"/>
        </a:p>
      </dgm:t>
    </dgm:pt>
    <dgm:pt modelId="{3B9C75D1-9AEA-4161-BC0C-DC39D3CCF181}" type="sibTrans" cxnId="{73E02A2C-27BA-4E55-A077-C64AFB427439}">
      <dgm:prSet/>
      <dgm:spPr/>
      <dgm:t>
        <a:bodyPr/>
        <a:lstStyle/>
        <a:p>
          <a:endParaRPr lang="en-US"/>
        </a:p>
      </dgm:t>
    </dgm:pt>
    <dgm:pt modelId="{DD39E19A-ECFB-4890-9591-332376685D4A}">
      <dgm:prSet/>
      <dgm:spPr/>
      <dgm:t>
        <a:bodyPr/>
        <a:lstStyle/>
        <a:p>
          <a:r>
            <a:rPr lang="en-GB" dirty="0"/>
            <a:t>UN shadow reports, canvassing door-to-door before referendum, keep external actors and decision-makers accountable. </a:t>
          </a:r>
          <a:endParaRPr lang="en-US" dirty="0"/>
        </a:p>
      </dgm:t>
    </dgm:pt>
    <dgm:pt modelId="{6BB95804-CF03-4B51-9D0E-41A33EEDB7BB}" type="parTrans" cxnId="{D2FCB24E-6FBB-4552-84FF-A4626C895424}">
      <dgm:prSet/>
      <dgm:spPr/>
      <dgm:t>
        <a:bodyPr/>
        <a:lstStyle/>
        <a:p>
          <a:endParaRPr lang="en-US"/>
        </a:p>
      </dgm:t>
    </dgm:pt>
    <dgm:pt modelId="{1A89D55A-C6D3-4CAD-92C3-B28A7F994142}" type="sibTrans" cxnId="{D2FCB24E-6FBB-4552-84FF-A4626C895424}">
      <dgm:prSet/>
      <dgm:spPr/>
      <dgm:t>
        <a:bodyPr/>
        <a:lstStyle/>
        <a:p>
          <a:endParaRPr lang="en-US"/>
        </a:p>
      </dgm:t>
    </dgm:pt>
    <dgm:pt modelId="{193A143B-B016-403A-8DF5-4260AB17D1A7}" type="pres">
      <dgm:prSet presAssocID="{F1F2269E-BE1C-4631-9F2F-19860B51CB8C}" presName="linear" presStyleCnt="0">
        <dgm:presLayoutVars>
          <dgm:animLvl val="lvl"/>
          <dgm:resizeHandles val="exact"/>
        </dgm:presLayoutVars>
      </dgm:prSet>
      <dgm:spPr/>
    </dgm:pt>
    <dgm:pt modelId="{FC71900F-CE1B-4F22-98A5-AFD6DDFED6FA}" type="pres">
      <dgm:prSet presAssocID="{1219D94C-C2B5-4965-AF8E-46B5B00E4567}" presName="parentText" presStyleLbl="node1" presStyleIdx="0" presStyleCnt="2" custLinFactY="99251" custLinFactNeighborY="100000">
        <dgm:presLayoutVars>
          <dgm:chMax val="0"/>
          <dgm:bulletEnabled val="1"/>
        </dgm:presLayoutVars>
      </dgm:prSet>
      <dgm:spPr/>
    </dgm:pt>
    <dgm:pt modelId="{ACB76115-249A-4D31-B510-92634E63AA59}" type="pres">
      <dgm:prSet presAssocID="{3B9C75D1-9AEA-4161-BC0C-DC39D3CCF181}" presName="spacer" presStyleCnt="0"/>
      <dgm:spPr/>
    </dgm:pt>
    <dgm:pt modelId="{2FB967EE-C208-4698-98C7-80C1D78840AE}" type="pres">
      <dgm:prSet presAssocID="{DD39E19A-ECFB-4890-9591-332376685D4A}" presName="parentText" presStyleLbl="node1" presStyleIdx="1" presStyleCnt="2" custLinFactY="-107633" custLinFactNeighborX="0" custLinFactNeighborY="-200000">
        <dgm:presLayoutVars>
          <dgm:chMax val="0"/>
          <dgm:bulletEnabled val="1"/>
        </dgm:presLayoutVars>
      </dgm:prSet>
      <dgm:spPr/>
    </dgm:pt>
  </dgm:ptLst>
  <dgm:cxnLst>
    <dgm:cxn modelId="{75633B06-9DCC-44DB-995D-183BD17E5D0B}" type="presOf" srcId="{DD39E19A-ECFB-4890-9591-332376685D4A}" destId="{2FB967EE-C208-4698-98C7-80C1D78840AE}" srcOrd="0" destOrd="0" presId="urn:microsoft.com/office/officeart/2005/8/layout/vList2"/>
    <dgm:cxn modelId="{73E02A2C-27BA-4E55-A077-C64AFB427439}" srcId="{F1F2269E-BE1C-4631-9F2F-19860B51CB8C}" destId="{1219D94C-C2B5-4965-AF8E-46B5B00E4567}" srcOrd="0" destOrd="0" parTransId="{E86EFD54-0377-4D52-944C-F3C5292AB471}" sibTransId="{3B9C75D1-9AEA-4161-BC0C-DC39D3CCF181}"/>
    <dgm:cxn modelId="{BBFB233E-2FDB-42F9-9939-DA71CBA5161B}" type="presOf" srcId="{1219D94C-C2B5-4965-AF8E-46B5B00E4567}" destId="{FC71900F-CE1B-4F22-98A5-AFD6DDFED6FA}" srcOrd="0" destOrd="0" presId="urn:microsoft.com/office/officeart/2005/8/layout/vList2"/>
    <dgm:cxn modelId="{D2FCB24E-6FBB-4552-84FF-A4626C895424}" srcId="{F1F2269E-BE1C-4631-9F2F-19860B51CB8C}" destId="{DD39E19A-ECFB-4890-9591-332376685D4A}" srcOrd="1" destOrd="0" parTransId="{6BB95804-CF03-4B51-9D0E-41A33EEDB7BB}" sibTransId="{1A89D55A-C6D3-4CAD-92C3-B28A7F994142}"/>
    <dgm:cxn modelId="{B856AFD7-5073-42D8-A3C2-FB577952D6DB}" type="presOf" srcId="{F1F2269E-BE1C-4631-9F2F-19860B51CB8C}" destId="{193A143B-B016-403A-8DF5-4260AB17D1A7}" srcOrd="0" destOrd="0" presId="urn:microsoft.com/office/officeart/2005/8/layout/vList2"/>
    <dgm:cxn modelId="{9D497666-8B2F-4049-BA4B-46769B0E94A4}" type="presParOf" srcId="{193A143B-B016-403A-8DF5-4260AB17D1A7}" destId="{FC71900F-CE1B-4F22-98A5-AFD6DDFED6FA}" srcOrd="0" destOrd="0" presId="urn:microsoft.com/office/officeart/2005/8/layout/vList2"/>
    <dgm:cxn modelId="{C1253D5F-17E0-40F9-A56E-172A604C4FDB}" type="presParOf" srcId="{193A143B-B016-403A-8DF5-4260AB17D1A7}" destId="{ACB76115-249A-4D31-B510-92634E63AA59}" srcOrd="1" destOrd="0" presId="urn:microsoft.com/office/officeart/2005/8/layout/vList2"/>
    <dgm:cxn modelId="{0DD447FC-3E7A-466D-A85F-8A8F04A3A6BE}" type="presParOf" srcId="{193A143B-B016-403A-8DF5-4260AB17D1A7}" destId="{2FB967EE-C208-4698-98C7-80C1D78840A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3CFCD91-498C-4F30-894D-4D0E109B9C1A}"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FA8F592E-8CAC-492B-8A65-D6EC347157AC}">
      <dgm:prSet/>
      <dgm:spPr/>
      <dgm:t>
        <a:bodyPr/>
        <a:lstStyle/>
        <a:p>
          <a:r>
            <a:rPr lang="en-GB" dirty="0"/>
            <a:t>“legal abortion is social justice” </a:t>
          </a:r>
          <a:endParaRPr lang="en-US" dirty="0"/>
        </a:p>
      </dgm:t>
    </dgm:pt>
    <dgm:pt modelId="{1D49AA02-BB06-4FD8-A4A9-03F429BE1317}" type="parTrans" cxnId="{796C2823-B568-4388-8D8B-1DD8EA46966E}">
      <dgm:prSet/>
      <dgm:spPr/>
      <dgm:t>
        <a:bodyPr/>
        <a:lstStyle/>
        <a:p>
          <a:endParaRPr lang="en-US"/>
        </a:p>
      </dgm:t>
    </dgm:pt>
    <dgm:pt modelId="{D3F29AB5-8141-4B50-AC62-76D211C4A41B}" type="sibTrans" cxnId="{796C2823-B568-4388-8D8B-1DD8EA46966E}">
      <dgm:prSet/>
      <dgm:spPr/>
      <dgm:t>
        <a:bodyPr/>
        <a:lstStyle/>
        <a:p>
          <a:endParaRPr lang="en-US"/>
        </a:p>
      </dgm:t>
    </dgm:pt>
    <dgm:pt modelId="{BA396F02-ECCA-47B8-BA42-00C227C4E2F7}">
      <dgm:prSet/>
      <dgm:spPr/>
      <dgm:t>
        <a:bodyPr/>
        <a:lstStyle/>
        <a:p>
          <a:r>
            <a:rPr lang="en-GB" dirty="0"/>
            <a:t>“abortion, more information, less risk” </a:t>
          </a:r>
          <a:endParaRPr lang="en-US" dirty="0"/>
        </a:p>
      </dgm:t>
    </dgm:pt>
    <dgm:pt modelId="{F7C3CCB5-52DD-47C2-97B6-2DB938EB7CCA}" type="parTrans" cxnId="{C0BD636B-CBB2-4584-90A4-26343CF993E9}">
      <dgm:prSet/>
      <dgm:spPr/>
      <dgm:t>
        <a:bodyPr/>
        <a:lstStyle/>
        <a:p>
          <a:endParaRPr lang="en-US"/>
        </a:p>
      </dgm:t>
    </dgm:pt>
    <dgm:pt modelId="{3A1CAD47-7092-48BE-9FBA-62869BC4CE20}" type="sibTrans" cxnId="{C0BD636B-CBB2-4584-90A4-26343CF993E9}">
      <dgm:prSet/>
      <dgm:spPr/>
      <dgm:t>
        <a:bodyPr/>
        <a:lstStyle/>
        <a:p>
          <a:endParaRPr lang="en-US"/>
        </a:p>
      </dgm:t>
    </dgm:pt>
    <dgm:pt modelId="{0B99F263-E278-4403-A08E-1BA0E18D8819}">
      <dgm:prSet/>
      <dgm:spPr/>
      <dgm:t>
        <a:bodyPr/>
        <a:lstStyle/>
        <a:p>
          <a:r>
            <a:rPr lang="en-GB"/>
            <a:t>“Sex Education for Choice, Contraception to Prevent Abortion, Legal Abortion to Prevent Death”</a:t>
          </a:r>
          <a:endParaRPr lang="en-US"/>
        </a:p>
      </dgm:t>
    </dgm:pt>
    <dgm:pt modelId="{599036C7-B8F3-4264-AD56-A2539F865886}" type="parTrans" cxnId="{11CFBEF3-9E44-4627-93A8-5AA1789D58D5}">
      <dgm:prSet/>
      <dgm:spPr/>
      <dgm:t>
        <a:bodyPr/>
        <a:lstStyle/>
        <a:p>
          <a:endParaRPr lang="en-US"/>
        </a:p>
      </dgm:t>
    </dgm:pt>
    <dgm:pt modelId="{F2BE946E-DAEA-48D6-A777-4B94AAF241DA}" type="sibTrans" cxnId="{11CFBEF3-9E44-4627-93A8-5AA1789D58D5}">
      <dgm:prSet/>
      <dgm:spPr/>
      <dgm:t>
        <a:bodyPr/>
        <a:lstStyle/>
        <a:p>
          <a:endParaRPr lang="en-US"/>
        </a:p>
      </dgm:t>
    </dgm:pt>
    <dgm:pt modelId="{E57C41FC-B99F-4C3C-8B4A-130D86E047D2}">
      <dgm:prSet/>
      <dgm:spPr/>
      <dgm:t>
        <a:bodyPr/>
        <a:lstStyle/>
        <a:p>
          <a:r>
            <a:rPr lang="en-GB"/>
            <a:t>Blogs with vital information.</a:t>
          </a:r>
          <a:endParaRPr lang="en-US"/>
        </a:p>
      </dgm:t>
    </dgm:pt>
    <dgm:pt modelId="{589772C5-2545-4DF7-815B-335BE1A5BDA1}" type="parTrans" cxnId="{D766F14A-0C1E-4B48-91B2-BC497E5B4FDE}">
      <dgm:prSet/>
      <dgm:spPr/>
      <dgm:t>
        <a:bodyPr/>
        <a:lstStyle/>
        <a:p>
          <a:endParaRPr lang="en-US"/>
        </a:p>
      </dgm:t>
    </dgm:pt>
    <dgm:pt modelId="{9A282AA0-3B1D-45E2-9100-941FA73E5E1D}" type="sibTrans" cxnId="{D766F14A-0C1E-4B48-91B2-BC497E5B4FDE}">
      <dgm:prSet/>
      <dgm:spPr/>
      <dgm:t>
        <a:bodyPr/>
        <a:lstStyle/>
        <a:p>
          <a:endParaRPr lang="en-US"/>
        </a:p>
      </dgm:t>
    </dgm:pt>
    <dgm:pt modelId="{9C8A89F0-145A-499B-B515-DA1BE5EA0B93}">
      <dgm:prSet/>
      <dgm:spPr/>
      <dgm:t>
        <a:bodyPr/>
        <a:lstStyle/>
        <a:p>
          <a:r>
            <a:rPr lang="en-GB" dirty="0"/>
            <a:t>Authoritative voices: World Health Organization, Worldwide Data, IHR framework</a:t>
          </a:r>
          <a:endParaRPr lang="en-US" dirty="0"/>
        </a:p>
      </dgm:t>
    </dgm:pt>
    <dgm:pt modelId="{9207F340-DCB9-4A52-81F0-454EE10E3FB0}" type="parTrans" cxnId="{6384B4C5-4B8C-4AD3-B59B-90EAA4C16DF4}">
      <dgm:prSet/>
      <dgm:spPr/>
      <dgm:t>
        <a:bodyPr/>
        <a:lstStyle/>
        <a:p>
          <a:endParaRPr lang="en-US"/>
        </a:p>
      </dgm:t>
    </dgm:pt>
    <dgm:pt modelId="{EF64235D-B890-4EC2-912D-498B2E1486B2}" type="sibTrans" cxnId="{6384B4C5-4B8C-4AD3-B59B-90EAA4C16DF4}">
      <dgm:prSet/>
      <dgm:spPr/>
      <dgm:t>
        <a:bodyPr/>
        <a:lstStyle/>
        <a:p>
          <a:endParaRPr lang="en-US"/>
        </a:p>
      </dgm:t>
    </dgm:pt>
    <dgm:pt modelId="{306B1A2E-09B9-4EF7-A1BF-4A064ECE5E5E}" type="pres">
      <dgm:prSet presAssocID="{73CFCD91-498C-4F30-894D-4D0E109B9C1A}" presName="diagram" presStyleCnt="0">
        <dgm:presLayoutVars>
          <dgm:dir/>
          <dgm:resizeHandles val="exact"/>
        </dgm:presLayoutVars>
      </dgm:prSet>
      <dgm:spPr/>
    </dgm:pt>
    <dgm:pt modelId="{C51E6650-ADD1-485A-ABAD-E1338FFF460B}" type="pres">
      <dgm:prSet presAssocID="{FA8F592E-8CAC-492B-8A65-D6EC347157AC}" presName="node" presStyleLbl="node1" presStyleIdx="0" presStyleCnt="5">
        <dgm:presLayoutVars>
          <dgm:bulletEnabled val="1"/>
        </dgm:presLayoutVars>
      </dgm:prSet>
      <dgm:spPr/>
    </dgm:pt>
    <dgm:pt modelId="{0D7FE287-8AD1-407E-9503-BF0B1F0F675A}" type="pres">
      <dgm:prSet presAssocID="{D3F29AB5-8141-4B50-AC62-76D211C4A41B}" presName="sibTrans" presStyleCnt="0"/>
      <dgm:spPr/>
    </dgm:pt>
    <dgm:pt modelId="{6D4D306D-4752-4E21-BCA7-79665F038B65}" type="pres">
      <dgm:prSet presAssocID="{BA396F02-ECCA-47B8-BA42-00C227C4E2F7}" presName="node" presStyleLbl="node1" presStyleIdx="1" presStyleCnt="5">
        <dgm:presLayoutVars>
          <dgm:bulletEnabled val="1"/>
        </dgm:presLayoutVars>
      </dgm:prSet>
      <dgm:spPr/>
    </dgm:pt>
    <dgm:pt modelId="{047989F3-816E-4491-863F-18CAF65A2180}" type="pres">
      <dgm:prSet presAssocID="{3A1CAD47-7092-48BE-9FBA-62869BC4CE20}" presName="sibTrans" presStyleCnt="0"/>
      <dgm:spPr/>
    </dgm:pt>
    <dgm:pt modelId="{535ED641-9A34-43D2-85C3-320CE089E9A0}" type="pres">
      <dgm:prSet presAssocID="{0B99F263-E278-4403-A08E-1BA0E18D8819}" presName="node" presStyleLbl="node1" presStyleIdx="2" presStyleCnt="5">
        <dgm:presLayoutVars>
          <dgm:bulletEnabled val="1"/>
        </dgm:presLayoutVars>
      </dgm:prSet>
      <dgm:spPr/>
    </dgm:pt>
    <dgm:pt modelId="{2A5BD1E1-6EB5-4225-8757-2A5C892E5F7C}" type="pres">
      <dgm:prSet presAssocID="{F2BE946E-DAEA-48D6-A777-4B94AAF241DA}" presName="sibTrans" presStyleCnt="0"/>
      <dgm:spPr/>
    </dgm:pt>
    <dgm:pt modelId="{3C73DEDB-BECB-4F3E-935E-D84DB5779AC5}" type="pres">
      <dgm:prSet presAssocID="{E57C41FC-B99F-4C3C-8B4A-130D86E047D2}" presName="node" presStyleLbl="node1" presStyleIdx="3" presStyleCnt="5">
        <dgm:presLayoutVars>
          <dgm:bulletEnabled val="1"/>
        </dgm:presLayoutVars>
      </dgm:prSet>
      <dgm:spPr/>
    </dgm:pt>
    <dgm:pt modelId="{630B4CB5-D76E-48C8-8565-F206117F35FB}" type="pres">
      <dgm:prSet presAssocID="{9A282AA0-3B1D-45E2-9100-941FA73E5E1D}" presName="sibTrans" presStyleCnt="0"/>
      <dgm:spPr/>
    </dgm:pt>
    <dgm:pt modelId="{567A24CE-2597-4BFD-8739-3E70EFAB1626}" type="pres">
      <dgm:prSet presAssocID="{9C8A89F0-145A-499B-B515-DA1BE5EA0B93}" presName="node" presStyleLbl="node1" presStyleIdx="4" presStyleCnt="5">
        <dgm:presLayoutVars>
          <dgm:bulletEnabled val="1"/>
        </dgm:presLayoutVars>
      </dgm:prSet>
      <dgm:spPr/>
    </dgm:pt>
  </dgm:ptLst>
  <dgm:cxnLst>
    <dgm:cxn modelId="{796C2823-B568-4388-8D8B-1DD8EA46966E}" srcId="{73CFCD91-498C-4F30-894D-4D0E109B9C1A}" destId="{FA8F592E-8CAC-492B-8A65-D6EC347157AC}" srcOrd="0" destOrd="0" parTransId="{1D49AA02-BB06-4FD8-A4A9-03F429BE1317}" sibTransId="{D3F29AB5-8141-4B50-AC62-76D211C4A41B}"/>
    <dgm:cxn modelId="{C8095B5D-1E44-46C8-90AE-528C737437DC}" type="presOf" srcId="{73CFCD91-498C-4F30-894D-4D0E109B9C1A}" destId="{306B1A2E-09B9-4EF7-A1BF-4A064ECE5E5E}" srcOrd="0" destOrd="0" presId="urn:microsoft.com/office/officeart/2005/8/layout/default"/>
    <dgm:cxn modelId="{D766F14A-0C1E-4B48-91B2-BC497E5B4FDE}" srcId="{73CFCD91-498C-4F30-894D-4D0E109B9C1A}" destId="{E57C41FC-B99F-4C3C-8B4A-130D86E047D2}" srcOrd="3" destOrd="0" parTransId="{589772C5-2545-4DF7-815B-335BE1A5BDA1}" sibTransId="{9A282AA0-3B1D-45E2-9100-941FA73E5E1D}"/>
    <dgm:cxn modelId="{C0BD636B-CBB2-4584-90A4-26343CF993E9}" srcId="{73CFCD91-498C-4F30-894D-4D0E109B9C1A}" destId="{BA396F02-ECCA-47B8-BA42-00C227C4E2F7}" srcOrd="1" destOrd="0" parTransId="{F7C3CCB5-52DD-47C2-97B6-2DB938EB7CCA}" sibTransId="{3A1CAD47-7092-48BE-9FBA-62869BC4CE20}"/>
    <dgm:cxn modelId="{40C6B774-4ED3-4C14-BC4E-06B82102FDCC}" type="presOf" srcId="{0B99F263-E278-4403-A08E-1BA0E18D8819}" destId="{535ED641-9A34-43D2-85C3-320CE089E9A0}" srcOrd="0" destOrd="0" presId="urn:microsoft.com/office/officeart/2005/8/layout/default"/>
    <dgm:cxn modelId="{DDA4B194-59DF-4871-96E5-F37AC0193D63}" type="presOf" srcId="{FA8F592E-8CAC-492B-8A65-D6EC347157AC}" destId="{C51E6650-ADD1-485A-ABAD-E1338FFF460B}" srcOrd="0" destOrd="0" presId="urn:microsoft.com/office/officeart/2005/8/layout/default"/>
    <dgm:cxn modelId="{55594EB0-15B6-46A3-8B1F-C920BB9B6716}" type="presOf" srcId="{E57C41FC-B99F-4C3C-8B4A-130D86E047D2}" destId="{3C73DEDB-BECB-4F3E-935E-D84DB5779AC5}" srcOrd="0" destOrd="0" presId="urn:microsoft.com/office/officeart/2005/8/layout/default"/>
    <dgm:cxn modelId="{6384B4C5-4B8C-4AD3-B59B-90EAA4C16DF4}" srcId="{73CFCD91-498C-4F30-894D-4D0E109B9C1A}" destId="{9C8A89F0-145A-499B-B515-DA1BE5EA0B93}" srcOrd="4" destOrd="0" parTransId="{9207F340-DCB9-4A52-81F0-454EE10E3FB0}" sibTransId="{EF64235D-B890-4EC2-912D-498B2E1486B2}"/>
    <dgm:cxn modelId="{C84B55CD-FA18-4D12-A7F4-86A27F3AB24A}" type="presOf" srcId="{BA396F02-ECCA-47B8-BA42-00C227C4E2F7}" destId="{6D4D306D-4752-4E21-BCA7-79665F038B65}" srcOrd="0" destOrd="0" presId="urn:microsoft.com/office/officeart/2005/8/layout/default"/>
    <dgm:cxn modelId="{494DD4DC-9C10-41DA-B72E-89D6AA992C7B}" type="presOf" srcId="{9C8A89F0-145A-499B-B515-DA1BE5EA0B93}" destId="{567A24CE-2597-4BFD-8739-3E70EFAB1626}" srcOrd="0" destOrd="0" presId="urn:microsoft.com/office/officeart/2005/8/layout/default"/>
    <dgm:cxn modelId="{11CFBEF3-9E44-4627-93A8-5AA1789D58D5}" srcId="{73CFCD91-498C-4F30-894D-4D0E109B9C1A}" destId="{0B99F263-E278-4403-A08E-1BA0E18D8819}" srcOrd="2" destOrd="0" parTransId="{599036C7-B8F3-4264-AD56-A2539F865886}" sibTransId="{F2BE946E-DAEA-48D6-A777-4B94AAF241DA}"/>
    <dgm:cxn modelId="{C02B317E-88F0-4B26-9D58-DB40CCD00B83}" type="presParOf" srcId="{306B1A2E-09B9-4EF7-A1BF-4A064ECE5E5E}" destId="{C51E6650-ADD1-485A-ABAD-E1338FFF460B}" srcOrd="0" destOrd="0" presId="urn:microsoft.com/office/officeart/2005/8/layout/default"/>
    <dgm:cxn modelId="{256B1479-A3B4-4E75-88AB-BBE332C56352}" type="presParOf" srcId="{306B1A2E-09B9-4EF7-A1BF-4A064ECE5E5E}" destId="{0D7FE287-8AD1-407E-9503-BF0B1F0F675A}" srcOrd="1" destOrd="0" presId="urn:microsoft.com/office/officeart/2005/8/layout/default"/>
    <dgm:cxn modelId="{4DD6D943-BB59-4EAF-8C7E-9F95CF904B0B}" type="presParOf" srcId="{306B1A2E-09B9-4EF7-A1BF-4A064ECE5E5E}" destId="{6D4D306D-4752-4E21-BCA7-79665F038B65}" srcOrd="2" destOrd="0" presId="urn:microsoft.com/office/officeart/2005/8/layout/default"/>
    <dgm:cxn modelId="{77272ABA-E0E4-4FF3-BC63-8F333FD38C79}" type="presParOf" srcId="{306B1A2E-09B9-4EF7-A1BF-4A064ECE5E5E}" destId="{047989F3-816E-4491-863F-18CAF65A2180}" srcOrd="3" destOrd="0" presId="urn:microsoft.com/office/officeart/2005/8/layout/default"/>
    <dgm:cxn modelId="{A5CF7CC5-CBE0-486A-8DA3-B9EC6D79BF04}" type="presParOf" srcId="{306B1A2E-09B9-4EF7-A1BF-4A064ECE5E5E}" destId="{535ED641-9A34-43D2-85C3-320CE089E9A0}" srcOrd="4" destOrd="0" presId="urn:microsoft.com/office/officeart/2005/8/layout/default"/>
    <dgm:cxn modelId="{CD4E9765-F35C-4015-88E1-D3AEC6A5D6C3}" type="presParOf" srcId="{306B1A2E-09B9-4EF7-A1BF-4A064ECE5E5E}" destId="{2A5BD1E1-6EB5-4225-8757-2A5C892E5F7C}" srcOrd="5" destOrd="0" presId="urn:microsoft.com/office/officeart/2005/8/layout/default"/>
    <dgm:cxn modelId="{D00AECC4-5B05-4A04-99B6-F4A3F30902F9}" type="presParOf" srcId="{306B1A2E-09B9-4EF7-A1BF-4A064ECE5E5E}" destId="{3C73DEDB-BECB-4F3E-935E-D84DB5779AC5}" srcOrd="6" destOrd="0" presId="urn:microsoft.com/office/officeart/2005/8/layout/default"/>
    <dgm:cxn modelId="{9750ED47-C9F3-4973-8C52-C24D3BD4C1C1}" type="presParOf" srcId="{306B1A2E-09B9-4EF7-A1BF-4A064ECE5E5E}" destId="{630B4CB5-D76E-48C8-8565-F206117F35FB}" srcOrd="7" destOrd="0" presId="urn:microsoft.com/office/officeart/2005/8/layout/default"/>
    <dgm:cxn modelId="{A6165858-F0C7-497D-A08C-BA32B99C12FE}" type="presParOf" srcId="{306B1A2E-09B9-4EF7-A1BF-4A064ECE5E5E}" destId="{567A24CE-2597-4BFD-8739-3E70EFAB1626}"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7433B6-C463-430F-87B6-29106489B798}">
      <dsp:nvSpPr>
        <dsp:cNvPr id="0" name=""/>
        <dsp:cNvSpPr/>
      </dsp:nvSpPr>
      <dsp:spPr>
        <a:xfrm>
          <a:off x="0" y="477237"/>
          <a:ext cx="5869737" cy="10538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Labour victory in the UK in 1997.</a:t>
          </a:r>
          <a:endParaRPr lang="en-US" sz="1900" kern="1200"/>
        </a:p>
      </dsp:txBody>
      <dsp:txXfrm>
        <a:off x="51444" y="528681"/>
        <a:ext cx="5766849" cy="950952"/>
      </dsp:txXfrm>
    </dsp:sp>
    <dsp:sp modelId="{AB7EE52C-A0D8-4A96-B29C-5987441E7F67}">
      <dsp:nvSpPr>
        <dsp:cNvPr id="0" name=""/>
        <dsp:cNvSpPr/>
      </dsp:nvSpPr>
      <dsp:spPr>
        <a:xfrm>
          <a:off x="0" y="1585798"/>
          <a:ext cx="5869737" cy="1053840"/>
        </a:xfrm>
        <a:prstGeom prst="roundRect">
          <a:avLst/>
        </a:prstGeom>
        <a:solidFill>
          <a:schemeClr val="accent2">
            <a:hueOff val="-497753"/>
            <a:satOff val="-327"/>
            <a:lumOff val="483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Wales and Scotland voting positively for devolution in 1997, and the Good Friday Agreement gaining the support of the Northern Irish population in 1998.</a:t>
          </a:r>
          <a:endParaRPr lang="en-US" sz="1900" kern="1200"/>
        </a:p>
      </dsp:txBody>
      <dsp:txXfrm>
        <a:off x="51444" y="1637242"/>
        <a:ext cx="5766849" cy="950952"/>
      </dsp:txXfrm>
    </dsp:sp>
    <dsp:sp modelId="{B58579EE-C9F1-4740-B625-E8C11A303085}">
      <dsp:nvSpPr>
        <dsp:cNvPr id="0" name=""/>
        <dsp:cNvSpPr/>
      </dsp:nvSpPr>
      <dsp:spPr>
        <a:xfrm>
          <a:off x="0" y="2694359"/>
          <a:ext cx="5869737" cy="1053840"/>
        </a:xfrm>
        <a:prstGeom prst="roundRect">
          <a:avLst/>
        </a:prstGeom>
        <a:solidFill>
          <a:schemeClr val="accent2">
            <a:hueOff val="-995505"/>
            <a:satOff val="-653"/>
            <a:lumOff val="96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i="1" kern="1200"/>
            <a:t>‘The law in Northern Ireland is very different, because it is a special case…”</a:t>
          </a:r>
          <a:r>
            <a:rPr lang="en-GB" sz="1900" kern="1200"/>
            <a:t> Secretary of State for Scotland Donald Dewar.</a:t>
          </a:r>
          <a:endParaRPr lang="en-US" sz="1900" kern="1200"/>
        </a:p>
      </dsp:txBody>
      <dsp:txXfrm>
        <a:off x="51444" y="2745803"/>
        <a:ext cx="5766849" cy="950952"/>
      </dsp:txXfrm>
    </dsp:sp>
    <dsp:sp modelId="{46E56FF8-999B-446E-A8F9-111A56C7C5E9}">
      <dsp:nvSpPr>
        <dsp:cNvPr id="0" name=""/>
        <dsp:cNvSpPr/>
      </dsp:nvSpPr>
      <dsp:spPr>
        <a:xfrm>
          <a:off x="0" y="3802920"/>
          <a:ext cx="5869737" cy="1053840"/>
        </a:xfrm>
        <a:prstGeom prst="roundRect">
          <a:avLst/>
        </a:prstGeom>
        <a:solidFill>
          <a:schemeClr val="accent2">
            <a:hueOff val="-1493258"/>
            <a:satOff val="-980"/>
            <a:lumOff val="145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Separate cultural tastes on Abortion. NI ‘different’, ‘special’.</a:t>
          </a:r>
          <a:endParaRPr lang="en-US" sz="1900" kern="1200" dirty="0"/>
        </a:p>
      </dsp:txBody>
      <dsp:txXfrm>
        <a:off x="51444" y="3854364"/>
        <a:ext cx="5766849" cy="9509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5FB66A-1A14-4D6F-AD7B-45EF8FBA22B9}">
      <dsp:nvSpPr>
        <dsp:cNvPr id="0" name=""/>
        <dsp:cNvSpPr/>
      </dsp:nvSpPr>
      <dsp:spPr>
        <a:xfrm>
          <a:off x="0" y="2604"/>
          <a:ext cx="572388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69C148-478B-4B8A-8003-B1AEF99E310A}">
      <dsp:nvSpPr>
        <dsp:cNvPr id="0" name=""/>
        <dsp:cNvSpPr/>
      </dsp:nvSpPr>
      <dsp:spPr>
        <a:xfrm>
          <a:off x="0" y="2604"/>
          <a:ext cx="5723882" cy="17762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t>In 2008 a serious attempt at Westminster for the first time to extend the 1967 Act to NI. The Human Fertilisation and Embryology (HFE) Bill was then passing through Parliament.</a:t>
          </a:r>
          <a:endParaRPr lang="en-US" sz="1800" kern="1200" dirty="0"/>
        </a:p>
      </dsp:txBody>
      <dsp:txXfrm>
        <a:off x="0" y="2604"/>
        <a:ext cx="5723882" cy="1776263"/>
      </dsp:txXfrm>
    </dsp:sp>
    <dsp:sp modelId="{C7FB2F0B-56C4-45BA-8D35-18FE75D3C41F}">
      <dsp:nvSpPr>
        <dsp:cNvPr id="0" name=""/>
        <dsp:cNvSpPr/>
      </dsp:nvSpPr>
      <dsp:spPr>
        <a:xfrm>
          <a:off x="0" y="1778867"/>
          <a:ext cx="5723882" cy="0"/>
        </a:xfrm>
        <a:prstGeom prst="line">
          <a:avLst/>
        </a:prstGeom>
        <a:solidFill>
          <a:schemeClr val="accent2">
            <a:hueOff val="-746629"/>
            <a:satOff val="-490"/>
            <a:lumOff val="7255"/>
            <a:alphaOff val="0"/>
          </a:schemeClr>
        </a:solidFill>
        <a:ln w="12700" cap="flat" cmpd="sng" algn="ctr">
          <a:solidFill>
            <a:schemeClr val="accent2">
              <a:hueOff val="-746629"/>
              <a:satOff val="-490"/>
              <a:lumOff val="725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45B5C2-EE12-4808-9177-CE844DF312FB}">
      <dsp:nvSpPr>
        <dsp:cNvPr id="0" name=""/>
        <dsp:cNvSpPr/>
      </dsp:nvSpPr>
      <dsp:spPr>
        <a:xfrm>
          <a:off x="0" y="1778867"/>
          <a:ext cx="5723882" cy="17762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t>It was quietly inserted into a larger bill which was only tenuously related to terminations.</a:t>
          </a:r>
          <a:endParaRPr lang="en-US" sz="1800" kern="1200" dirty="0"/>
        </a:p>
      </dsp:txBody>
      <dsp:txXfrm>
        <a:off x="0" y="1778867"/>
        <a:ext cx="5723882" cy="1776263"/>
      </dsp:txXfrm>
    </dsp:sp>
    <dsp:sp modelId="{14D561BA-7FA1-423A-BC71-C204107D7737}">
      <dsp:nvSpPr>
        <dsp:cNvPr id="0" name=""/>
        <dsp:cNvSpPr/>
      </dsp:nvSpPr>
      <dsp:spPr>
        <a:xfrm>
          <a:off x="0" y="3555131"/>
          <a:ext cx="5723882" cy="0"/>
        </a:xfrm>
        <a:prstGeom prst="line">
          <a:avLst/>
        </a:prstGeom>
        <a:solidFill>
          <a:schemeClr val="accent2">
            <a:hueOff val="-1493258"/>
            <a:satOff val="-980"/>
            <a:lumOff val="14509"/>
            <a:alphaOff val="0"/>
          </a:schemeClr>
        </a:solidFill>
        <a:ln w="12700" cap="flat" cmpd="sng" algn="ctr">
          <a:solidFill>
            <a:schemeClr val="accent2">
              <a:hueOff val="-1493258"/>
              <a:satOff val="-980"/>
              <a:lumOff val="145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3E4FEB-6559-421A-9F6A-8EE219AA76C5}">
      <dsp:nvSpPr>
        <dsp:cNvPr id="0" name=""/>
        <dsp:cNvSpPr/>
      </dsp:nvSpPr>
      <dsp:spPr>
        <a:xfrm>
          <a:off x="0" y="3555131"/>
          <a:ext cx="5723882" cy="17762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i="1" kern="1200" dirty="0"/>
            <a:t>It would be ‘entirely wrong for this House to legislate against the wishes of the parties in the Assembly’ because Northern Irish political parties would then have to bring about a law they did not agree with </a:t>
          </a:r>
          <a:r>
            <a:rPr lang="en-GB" sz="1400" i="1" kern="1200" dirty="0"/>
            <a:t>(HC Jeffrey Donaldson (DUP) MP , 2008.</a:t>
          </a:r>
          <a:endParaRPr lang="en-US" sz="1400" i="1" kern="1200" dirty="0"/>
        </a:p>
      </dsp:txBody>
      <dsp:txXfrm>
        <a:off x="0" y="3555131"/>
        <a:ext cx="5723882" cy="17762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D7DF41-DDBD-4226-B0A4-9EE59830CA44}">
      <dsp:nvSpPr>
        <dsp:cNvPr id="0" name=""/>
        <dsp:cNvSpPr/>
      </dsp:nvSpPr>
      <dsp:spPr>
        <a:xfrm>
          <a:off x="0" y="0"/>
          <a:ext cx="8289196" cy="83820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This was a lonely road, both nationally and internationally, as abortion rights had often been ignored. </a:t>
          </a:r>
          <a:endParaRPr lang="en-US" sz="1900" kern="1200" dirty="0"/>
        </a:p>
      </dsp:txBody>
      <dsp:txXfrm>
        <a:off x="24550" y="24550"/>
        <a:ext cx="7313885" cy="789100"/>
      </dsp:txXfrm>
    </dsp:sp>
    <dsp:sp modelId="{18290112-224C-4A1A-B3FF-E2AECE4D140E}">
      <dsp:nvSpPr>
        <dsp:cNvPr id="0" name=""/>
        <dsp:cNvSpPr/>
      </dsp:nvSpPr>
      <dsp:spPr>
        <a:xfrm>
          <a:off x="694220" y="990600"/>
          <a:ext cx="8289196" cy="838200"/>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Decades of </a:t>
          </a:r>
          <a:r>
            <a:rPr lang="en-GB" sz="1900" b="1" kern="1200"/>
            <a:t>confusion and gaslighting about Northern Irish access </a:t>
          </a:r>
          <a:r>
            <a:rPr lang="en-GB" sz="1900" kern="1200"/>
            <a:t>to abortion as well as lack of priority due to the </a:t>
          </a:r>
          <a:r>
            <a:rPr lang="en-GB" sz="1900" b="1" kern="1200"/>
            <a:t>political conflict.</a:t>
          </a:r>
          <a:endParaRPr lang="en-US" sz="1900" kern="1200"/>
        </a:p>
      </dsp:txBody>
      <dsp:txXfrm>
        <a:off x="718770" y="1015150"/>
        <a:ext cx="7001045" cy="789099"/>
      </dsp:txXfrm>
    </dsp:sp>
    <dsp:sp modelId="{A3CA4F74-0202-423B-9DC8-00A5FD2DC9B7}">
      <dsp:nvSpPr>
        <dsp:cNvPr id="0" name=""/>
        <dsp:cNvSpPr/>
      </dsp:nvSpPr>
      <dsp:spPr>
        <a:xfrm>
          <a:off x="1378078" y="1981200"/>
          <a:ext cx="8289196" cy="83820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Small group leading the process. </a:t>
          </a:r>
          <a:endParaRPr lang="en-US" sz="1900" kern="1200" dirty="0"/>
        </a:p>
      </dsp:txBody>
      <dsp:txXfrm>
        <a:off x="1402628" y="2005750"/>
        <a:ext cx="7011407" cy="789099"/>
      </dsp:txXfrm>
    </dsp:sp>
    <dsp:sp modelId="{A5FDA72C-61BA-42AF-A00A-BF60665AE21E}">
      <dsp:nvSpPr>
        <dsp:cNvPr id="0" name=""/>
        <dsp:cNvSpPr/>
      </dsp:nvSpPr>
      <dsp:spPr>
        <a:xfrm>
          <a:off x="2072298" y="2971800"/>
          <a:ext cx="8289196" cy="83820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‘we always had to campaign in three different legal systems. Ireland, our own and the UK.’ AfC activist.</a:t>
          </a:r>
          <a:endParaRPr lang="en-US" sz="1900" kern="1200" dirty="0"/>
        </a:p>
      </dsp:txBody>
      <dsp:txXfrm>
        <a:off x="2096848" y="2996350"/>
        <a:ext cx="7001045" cy="789099"/>
      </dsp:txXfrm>
    </dsp:sp>
    <dsp:sp modelId="{0CF85AD3-19B0-4F7F-9F68-5A015F0F65F2}">
      <dsp:nvSpPr>
        <dsp:cNvPr id="0" name=""/>
        <dsp:cNvSpPr/>
      </dsp:nvSpPr>
      <dsp:spPr>
        <a:xfrm>
          <a:off x="7744366" y="641985"/>
          <a:ext cx="544830" cy="54483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7866953" y="641985"/>
        <a:ext cx="299656" cy="409985"/>
      </dsp:txXfrm>
    </dsp:sp>
    <dsp:sp modelId="{DA9DFF02-C2DE-4013-B7FC-F710A7C07D83}">
      <dsp:nvSpPr>
        <dsp:cNvPr id="0" name=""/>
        <dsp:cNvSpPr/>
      </dsp:nvSpPr>
      <dsp:spPr>
        <a:xfrm>
          <a:off x="8438586" y="1632584"/>
          <a:ext cx="544830" cy="544830"/>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8561173" y="1632584"/>
        <a:ext cx="299656" cy="409985"/>
      </dsp:txXfrm>
    </dsp:sp>
    <dsp:sp modelId="{FA3B291B-FE53-46E7-AA14-6CFEA2DDA808}">
      <dsp:nvSpPr>
        <dsp:cNvPr id="0" name=""/>
        <dsp:cNvSpPr/>
      </dsp:nvSpPr>
      <dsp:spPr>
        <a:xfrm>
          <a:off x="9122444" y="2623185"/>
          <a:ext cx="544830" cy="544830"/>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9245031" y="2623185"/>
        <a:ext cx="299656" cy="4099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9AB03D-6A3B-4038-987D-4D1534403F7D}">
      <dsp:nvSpPr>
        <dsp:cNvPr id="0" name=""/>
        <dsp:cNvSpPr/>
      </dsp:nvSpPr>
      <dsp:spPr>
        <a:xfrm>
          <a:off x="0" y="0"/>
          <a:ext cx="7852012" cy="114300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The Hillsborough Agreement of 2010 devolved justice and policing powers to NI.</a:t>
          </a:r>
          <a:endParaRPr lang="en-US" sz="2200" kern="1200"/>
        </a:p>
      </dsp:txBody>
      <dsp:txXfrm>
        <a:off x="33477" y="33477"/>
        <a:ext cx="6618627" cy="1076046"/>
      </dsp:txXfrm>
    </dsp:sp>
    <dsp:sp modelId="{A42FD34A-BC2A-49CA-977C-E66F5D2E3D7F}">
      <dsp:nvSpPr>
        <dsp:cNvPr id="0" name=""/>
        <dsp:cNvSpPr/>
      </dsp:nvSpPr>
      <dsp:spPr>
        <a:xfrm>
          <a:off x="692824" y="1333500"/>
          <a:ext cx="7852012" cy="1143000"/>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UK against the obligations under the Convention on the Elimination of All Forms of Discrimination against Women (CEDAW).</a:t>
          </a:r>
          <a:endParaRPr lang="en-US" sz="2200" kern="1200"/>
        </a:p>
      </dsp:txBody>
      <dsp:txXfrm>
        <a:off x="726301" y="1366977"/>
        <a:ext cx="6349284" cy="1076046"/>
      </dsp:txXfrm>
    </dsp:sp>
    <dsp:sp modelId="{F632FEA9-7E15-4961-8577-BCB697FFCECD}">
      <dsp:nvSpPr>
        <dsp:cNvPr id="0" name=""/>
        <dsp:cNvSpPr/>
      </dsp:nvSpPr>
      <dsp:spPr>
        <a:xfrm>
          <a:off x="1385649" y="2667000"/>
          <a:ext cx="7852012" cy="114300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Until 2017, Westminster was completely closed to change its position. </a:t>
          </a:r>
          <a:endParaRPr lang="en-US" sz="2200" kern="1200"/>
        </a:p>
      </dsp:txBody>
      <dsp:txXfrm>
        <a:off x="1419126" y="2700477"/>
        <a:ext cx="6349284" cy="1076046"/>
      </dsp:txXfrm>
    </dsp:sp>
    <dsp:sp modelId="{975B05A4-B40E-4511-B62F-7C5623A37294}">
      <dsp:nvSpPr>
        <dsp:cNvPr id="0" name=""/>
        <dsp:cNvSpPr/>
      </dsp:nvSpPr>
      <dsp:spPr>
        <a:xfrm>
          <a:off x="7109062" y="866775"/>
          <a:ext cx="742950" cy="74295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7276226" y="866775"/>
        <a:ext cx="408622" cy="559070"/>
      </dsp:txXfrm>
    </dsp:sp>
    <dsp:sp modelId="{FC4B5666-FC68-4CBA-BDEB-6F93576EA41A}">
      <dsp:nvSpPr>
        <dsp:cNvPr id="0" name=""/>
        <dsp:cNvSpPr/>
      </dsp:nvSpPr>
      <dsp:spPr>
        <a:xfrm>
          <a:off x="7801887" y="2192655"/>
          <a:ext cx="742950" cy="742950"/>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7969051" y="2192655"/>
        <a:ext cx="408622" cy="55907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E1F6FA-8FBB-4ED6-BD13-C22F29CB8C71}">
      <dsp:nvSpPr>
        <dsp:cNvPr id="0" name=""/>
        <dsp:cNvSpPr/>
      </dsp:nvSpPr>
      <dsp:spPr>
        <a:xfrm>
          <a:off x="0" y="361986"/>
          <a:ext cx="5600466" cy="110930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Financial resources are essential.</a:t>
          </a:r>
          <a:endParaRPr lang="en-US" sz="2000" kern="1200"/>
        </a:p>
      </dsp:txBody>
      <dsp:txXfrm>
        <a:off x="54152" y="416138"/>
        <a:ext cx="5492162" cy="1001002"/>
      </dsp:txXfrm>
    </dsp:sp>
    <dsp:sp modelId="{4E6B474F-A019-472E-955F-649A5092DABD}">
      <dsp:nvSpPr>
        <dsp:cNvPr id="0" name=""/>
        <dsp:cNvSpPr/>
      </dsp:nvSpPr>
      <dsp:spPr>
        <a:xfrm>
          <a:off x="0" y="1528893"/>
          <a:ext cx="5600466" cy="1109306"/>
        </a:xfrm>
        <a:prstGeom prst="roundRect">
          <a:avLst/>
        </a:prstGeom>
        <a:solidFill>
          <a:schemeClr val="accent2">
            <a:hueOff val="-497753"/>
            <a:satOff val="-327"/>
            <a:lumOff val="483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i="1" kern="1200"/>
            <a:t>Global gatherings </a:t>
          </a:r>
          <a:r>
            <a:rPr lang="en-GB" sz="2000" kern="1200"/>
            <a:t>were designed by and for activists and enabled exchange of ideas, methodologies, strategies and emotional support.</a:t>
          </a:r>
          <a:endParaRPr lang="en-US" sz="2000" kern="1200"/>
        </a:p>
      </dsp:txBody>
      <dsp:txXfrm>
        <a:off x="54152" y="1583045"/>
        <a:ext cx="5492162" cy="1001002"/>
      </dsp:txXfrm>
    </dsp:sp>
    <dsp:sp modelId="{9A0F4AAE-6574-4348-9EE2-E92456B952FD}">
      <dsp:nvSpPr>
        <dsp:cNvPr id="0" name=""/>
        <dsp:cNvSpPr/>
      </dsp:nvSpPr>
      <dsp:spPr>
        <a:xfrm>
          <a:off x="0" y="2695799"/>
          <a:ext cx="5600466" cy="1109306"/>
        </a:xfrm>
        <a:prstGeom prst="roundRect">
          <a:avLst/>
        </a:prstGeom>
        <a:solidFill>
          <a:schemeClr val="accent2">
            <a:hueOff val="-995505"/>
            <a:satOff val="-653"/>
            <a:lumOff val="96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Strategic allies to open a broader discussion: Doctors for Choice and Catholics for Choice. Academia.</a:t>
          </a:r>
          <a:endParaRPr lang="en-US" sz="2000" kern="1200"/>
        </a:p>
      </dsp:txBody>
      <dsp:txXfrm>
        <a:off x="54152" y="2749951"/>
        <a:ext cx="5492162" cy="1001002"/>
      </dsp:txXfrm>
    </dsp:sp>
    <dsp:sp modelId="{3678DEA0-09F0-4E9B-9F93-8BCE6EB11508}">
      <dsp:nvSpPr>
        <dsp:cNvPr id="0" name=""/>
        <dsp:cNvSpPr/>
      </dsp:nvSpPr>
      <dsp:spPr>
        <a:xfrm>
          <a:off x="0" y="3862705"/>
          <a:ext cx="5600466" cy="1109306"/>
        </a:xfrm>
        <a:prstGeom prst="roundRect">
          <a:avLst/>
        </a:prstGeom>
        <a:solidFill>
          <a:schemeClr val="accent2">
            <a:hueOff val="-1493258"/>
            <a:satOff val="-980"/>
            <a:lumOff val="145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Sharing experiences with Ireland and English organisations, even being part of their steering group.</a:t>
          </a:r>
          <a:endParaRPr lang="en-US" sz="2000" kern="1200"/>
        </a:p>
      </dsp:txBody>
      <dsp:txXfrm>
        <a:off x="54152" y="3916857"/>
        <a:ext cx="5492162" cy="10010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71900F-CE1B-4F22-98A5-AFD6DDFED6FA}">
      <dsp:nvSpPr>
        <dsp:cNvPr id="0" name=""/>
        <dsp:cNvSpPr/>
      </dsp:nvSpPr>
      <dsp:spPr>
        <a:xfrm>
          <a:off x="0" y="1938928"/>
          <a:ext cx="9238434" cy="1814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Referendum: 2018 Ireland repealed the 8th amendment to its constitution legalising abortion: ‘now’ for the north and ‘the north is next’. </a:t>
          </a:r>
          <a:endParaRPr lang="en-US" sz="3300" kern="1200"/>
        </a:p>
      </dsp:txBody>
      <dsp:txXfrm>
        <a:off x="88585" y="2027513"/>
        <a:ext cx="9061264" cy="1637500"/>
      </dsp:txXfrm>
    </dsp:sp>
    <dsp:sp modelId="{2FB967EE-C208-4698-98C7-80C1D78840AE}">
      <dsp:nvSpPr>
        <dsp:cNvPr id="0" name=""/>
        <dsp:cNvSpPr/>
      </dsp:nvSpPr>
      <dsp:spPr>
        <a:xfrm>
          <a:off x="0" y="0"/>
          <a:ext cx="9238434" cy="1814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dirty="0"/>
            <a:t>UN shadow reports, canvassing door-to-door before referendum, keep external actors and decision-makers accountable. </a:t>
          </a:r>
          <a:endParaRPr lang="en-US" sz="3300" kern="1200" dirty="0"/>
        </a:p>
      </dsp:txBody>
      <dsp:txXfrm>
        <a:off x="88585" y="88585"/>
        <a:ext cx="9061264" cy="16375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E6650-ADD1-485A-ABAD-E1338FFF460B}">
      <dsp:nvSpPr>
        <dsp:cNvPr id="0" name=""/>
        <dsp:cNvSpPr/>
      </dsp:nvSpPr>
      <dsp:spPr>
        <a:xfrm>
          <a:off x="0" y="28599"/>
          <a:ext cx="2886769" cy="173206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“legal abortion is social justice” </a:t>
          </a:r>
          <a:endParaRPr lang="en-US" sz="2200" kern="1200" dirty="0"/>
        </a:p>
      </dsp:txBody>
      <dsp:txXfrm>
        <a:off x="0" y="28599"/>
        <a:ext cx="2886769" cy="1732061"/>
      </dsp:txXfrm>
    </dsp:sp>
    <dsp:sp modelId="{6D4D306D-4752-4E21-BCA7-79665F038B65}">
      <dsp:nvSpPr>
        <dsp:cNvPr id="0" name=""/>
        <dsp:cNvSpPr/>
      </dsp:nvSpPr>
      <dsp:spPr>
        <a:xfrm>
          <a:off x="3175446" y="28599"/>
          <a:ext cx="2886769" cy="173206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“abortion, more information, less risk” </a:t>
          </a:r>
          <a:endParaRPr lang="en-US" sz="2200" kern="1200" dirty="0"/>
        </a:p>
      </dsp:txBody>
      <dsp:txXfrm>
        <a:off x="3175446" y="28599"/>
        <a:ext cx="2886769" cy="1732061"/>
      </dsp:txXfrm>
    </dsp:sp>
    <dsp:sp modelId="{535ED641-9A34-43D2-85C3-320CE089E9A0}">
      <dsp:nvSpPr>
        <dsp:cNvPr id="0" name=""/>
        <dsp:cNvSpPr/>
      </dsp:nvSpPr>
      <dsp:spPr>
        <a:xfrm>
          <a:off x="6350892" y="28599"/>
          <a:ext cx="2886769" cy="173206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“Sex Education for Choice, Contraception to Prevent Abortion, Legal Abortion to Prevent Death”</a:t>
          </a:r>
          <a:endParaRPr lang="en-US" sz="2200" kern="1200"/>
        </a:p>
      </dsp:txBody>
      <dsp:txXfrm>
        <a:off x="6350892" y="28599"/>
        <a:ext cx="2886769" cy="1732061"/>
      </dsp:txXfrm>
    </dsp:sp>
    <dsp:sp modelId="{3C73DEDB-BECB-4F3E-935E-D84DB5779AC5}">
      <dsp:nvSpPr>
        <dsp:cNvPr id="0" name=""/>
        <dsp:cNvSpPr/>
      </dsp:nvSpPr>
      <dsp:spPr>
        <a:xfrm>
          <a:off x="1587723" y="2049338"/>
          <a:ext cx="2886769" cy="173206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Blogs with vital information.</a:t>
          </a:r>
          <a:endParaRPr lang="en-US" sz="2200" kern="1200"/>
        </a:p>
      </dsp:txBody>
      <dsp:txXfrm>
        <a:off x="1587723" y="2049338"/>
        <a:ext cx="2886769" cy="1732061"/>
      </dsp:txXfrm>
    </dsp:sp>
    <dsp:sp modelId="{567A24CE-2597-4BFD-8739-3E70EFAB1626}">
      <dsp:nvSpPr>
        <dsp:cNvPr id="0" name=""/>
        <dsp:cNvSpPr/>
      </dsp:nvSpPr>
      <dsp:spPr>
        <a:xfrm>
          <a:off x="4763169" y="2049338"/>
          <a:ext cx="2886769" cy="1732061"/>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Authoritative voices: World Health Organization, Worldwide Data, IHR framework</a:t>
          </a:r>
          <a:endParaRPr lang="en-US" sz="2200" kern="1200" dirty="0"/>
        </a:p>
      </dsp:txBody>
      <dsp:txXfrm>
        <a:off x="4763169" y="2049338"/>
        <a:ext cx="2886769" cy="173206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0F8CF-692C-4963-8B5E-D1C0928CF160}"/>
              </a:ext>
            </a:extLst>
          </p:cNvPr>
          <p:cNvSpPr>
            <a:spLocks noGrp="1"/>
          </p:cNvSpPr>
          <p:nvPr>
            <p:ph type="ctrTitle"/>
          </p:nvPr>
        </p:nvSpPr>
        <p:spPr>
          <a:xfrm>
            <a:off x="1429612" y="1013984"/>
            <a:ext cx="7714388" cy="3260635"/>
          </a:xfrm>
        </p:spPr>
        <p:txBody>
          <a:bodyPr anchor="b"/>
          <a:lstStyle>
            <a:lvl1pPr algn="l">
              <a:defRPr sz="2800"/>
            </a:lvl1pPr>
          </a:lstStyle>
          <a:p>
            <a:r>
              <a:rPr lang="en-US" dirty="0"/>
              <a:t>Click to edit Master title style</a:t>
            </a:r>
          </a:p>
        </p:txBody>
      </p:sp>
      <p:sp>
        <p:nvSpPr>
          <p:cNvPr id="3" name="Subtitle 2">
            <a:extLst>
              <a:ext uri="{FF2B5EF4-FFF2-40B4-BE49-F238E27FC236}">
                <a16:creationId xmlns:a16="http://schemas.microsoft.com/office/drawing/2014/main" id="{9F419655-1613-4CC0-BBE9-BD2CB2C3C766}"/>
              </a:ext>
            </a:extLst>
          </p:cNvPr>
          <p:cNvSpPr>
            <a:spLocks noGrp="1"/>
          </p:cNvSpPr>
          <p:nvPr>
            <p:ph type="subTitle" idx="1"/>
          </p:nvPr>
        </p:nvSpPr>
        <p:spPr>
          <a:xfrm>
            <a:off x="1429612" y="4848464"/>
            <a:ext cx="7714388" cy="1085849"/>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40267FFF-6BC4-4DF0-BC55-B2C3BFD8ED12}"/>
              </a:ext>
            </a:extLst>
          </p:cNvPr>
          <p:cNvSpPr>
            <a:spLocks noGrp="1"/>
          </p:cNvSpPr>
          <p:nvPr>
            <p:ph type="dt" sz="half" idx="10"/>
          </p:nvPr>
        </p:nvSpPr>
        <p:spPr/>
        <p:txBody>
          <a:bodyPr/>
          <a:lstStyle/>
          <a:p>
            <a:fld id="{3C2B07E4-CDF9-4C88-A2F3-04620E58224D}" type="datetimeFigureOut">
              <a:rPr lang="en-US" smtClean="0"/>
              <a:t>3/2/2023</a:t>
            </a:fld>
            <a:endParaRPr lang="en-US"/>
          </a:p>
        </p:txBody>
      </p:sp>
      <p:sp>
        <p:nvSpPr>
          <p:cNvPr id="5" name="Footer Placeholder 4">
            <a:extLst>
              <a:ext uri="{FF2B5EF4-FFF2-40B4-BE49-F238E27FC236}">
                <a16:creationId xmlns:a16="http://schemas.microsoft.com/office/drawing/2014/main" id="{D6389830-A1B7-484B-832C-F64A558BDF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A8F727-72C8-47A9-8E54-AD84590286F9}"/>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7" name="Straight Connector 6">
            <a:extLst>
              <a:ext uri="{FF2B5EF4-FFF2-40B4-BE49-F238E27FC236}">
                <a16:creationId xmlns:a16="http://schemas.microsoft.com/office/drawing/2014/main" id="{AEED5540-64E5-4258-ABA4-753F07B71B38}"/>
              </a:ext>
            </a:extLst>
          </p:cNvPr>
          <p:cNvCxnSpPr>
            <a:cxnSpLocks/>
          </p:cNvCxnSpPr>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1499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EF94C-BCB1-4F4C-AF70-DD2A5C4E3318}"/>
              </a:ext>
            </a:extLst>
          </p:cNvPr>
          <p:cNvSpPr>
            <a:spLocks noGrp="1"/>
          </p:cNvSpPr>
          <p:nvPr>
            <p:ph type="title"/>
          </p:nvPr>
        </p:nvSpPr>
        <p:spPr>
          <a:xfrm>
            <a:off x="1429566" y="1045445"/>
            <a:ext cx="9238434" cy="857559"/>
          </a:xfrm>
        </p:spPr>
        <p:txBody>
          <a:bodyPr anchor="b"/>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8A909B75-A057-44B5-872F-DF01BDC8EA07}"/>
              </a:ext>
            </a:extLst>
          </p:cNvPr>
          <p:cNvSpPr>
            <a:spLocks noGrp="1"/>
          </p:cNvSpPr>
          <p:nvPr>
            <p:ph idx="1"/>
          </p:nvPr>
        </p:nvSpPr>
        <p:spPr>
          <a:xfrm>
            <a:off x="1429566" y="2286000"/>
            <a:ext cx="9238434" cy="3810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806260C-3219-4812-88F2-3162D37F293B}"/>
              </a:ext>
            </a:extLst>
          </p:cNvPr>
          <p:cNvSpPr>
            <a:spLocks noGrp="1"/>
          </p:cNvSpPr>
          <p:nvPr>
            <p:ph type="dt" sz="half" idx="10"/>
          </p:nvPr>
        </p:nvSpPr>
        <p:spPr/>
        <p:txBody>
          <a:bodyPr/>
          <a:lstStyle/>
          <a:p>
            <a:fld id="{3C2B07E4-CDF9-4C88-A2F3-04620E58224D}" type="datetimeFigureOut">
              <a:rPr lang="en-US" smtClean="0"/>
              <a:t>3/2/2023</a:t>
            </a:fld>
            <a:endParaRPr lang="en-US"/>
          </a:p>
        </p:txBody>
      </p:sp>
      <p:sp>
        <p:nvSpPr>
          <p:cNvPr id="5" name="Footer Placeholder 4">
            <a:extLst>
              <a:ext uri="{FF2B5EF4-FFF2-40B4-BE49-F238E27FC236}">
                <a16:creationId xmlns:a16="http://schemas.microsoft.com/office/drawing/2014/main" id="{F2762B73-9C01-4BE3-A199-782BE6EBA6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761492-EB56-4454-9D2A-8BB94AACB89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43817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980A128-A52A-402C-865B-1BF08D7F045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900447-3778-4AB7-ACB3-7C2313FE9A47}"/>
              </a:ext>
            </a:extLst>
          </p:cNvPr>
          <p:cNvSpPr>
            <a:spLocks noGrp="1"/>
          </p:cNvSpPr>
          <p:nvPr>
            <p:ph type="title"/>
          </p:nvPr>
        </p:nvSpPr>
        <p:spPr>
          <a:xfrm>
            <a:off x="1421745" y="1287554"/>
            <a:ext cx="8284963" cy="3113064"/>
          </a:xfrm>
        </p:spPr>
        <p:txBody>
          <a:bodyPr anchor="t"/>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F9B910C9-BA3C-4D31-9C62-2C2408591FF2}"/>
              </a:ext>
            </a:extLst>
          </p:cNvPr>
          <p:cNvSpPr>
            <a:spLocks noGrp="1"/>
          </p:cNvSpPr>
          <p:nvPr>
            <p:ph type="body" idx="1"/>
          </p:nvPr>
        </p:nvSpPr>
        <p:spPr>
          <a:xfrm>
            <a:off x="1421744" y="4619707"/>
            <a:ext cx="7722256" cy="1476293"/>
          </a:xfrm>
        </p:spPr>
        <p:txBody>
          <a:bodyPr anchor="b">
            <a:normAutofit/>
          </a:bodyPr>
          <a:lstStyle>
            <a:lvl1pPr marL="0" indent="0">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8742E8A-6B69-406B-A3DF-0A1B76832E0A}"/>
              </a:ext>
            </a:extLst>
          </p:cNvPr>
          <p:cNvSpPr>
            <a:spLocks noGrp="1"/>
          </p:cNvSpPr>
          <p:nvPr>
            <p:ph type="dt" sz="half" idx="10"/>
          </p:nvPr>
        </p:nvSpPr>
        <p:spPr/>
        <p:txBody>
          <a:bodyPr/>
          <a:lstStyle/>
          <a:p>
            <a:fld id="{3C2B07E4-CDF9-4C88-A2F3-04620E58224D}" type="datetimeFigureOut">
              <a:rPr lang="en-US" smtClean="0"/>
              <a:t>3/2/2023</a:t>
            </a:fld>
            <a:endParaRPr lang="en-US"/>
          </a:p>
        </p:txBody>
      </p:sp>
      <p:sp>
        <p:nvSpPr>
          <p:cNvPr id="5" name="Footer Placeholder 4">
            <a:extLst>
              <a:ext uri="{FF2B5EF4-FFF2-40B4-BE49-F238E27FC236}">
                <a16:creationId xmlns:a16="http://schemas.microsoft.com/office/drawing/2014/main" id="{64D665CF-4461-4BB8-8F3A-ED1CB1084C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898B27-5EF3-49F4-B3CE-F3CF419AE06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187524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3F3BA-5AD5-4F15-97B2-E4652D1D4E15}"/>
              </a:ext>
            </a:extLst>
          </p:cNvPr>
          <p:cNvSpPr>
            <a:spLocks noGrp="1"/>
          </p:cNvSpPr>
          <p:nvPr>
            <p:ph type="title"/>
          </p:nvPr>
        </p:nvSpPr>
        <p:spPr>
          <a:xfrm>
            <a:off x="1429566" y="1013411"/>
            <a:ext cx="9238434" cy="889592"/>
          </a:xfrm>
        </p:spPr>
        <p:txBody>
          <a:bodyPr/>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7EA997B8-1FD3-40E6-A486-256EB41DB70A}"/>
              </a:ext>
            </a:extLst>
          </p:cNvPr>
          <p:cNvSpPr>
            <a:spLocks noGrp="1"/>
          </p:cNvSpPr>
          <p:nvPr>
            <p:ph sz="half" idx="1"/>
          </p:nvPr>
        </p:nvSpPr>
        <p:spPr>
          <a:xfrm>
            <a:off x="1429566"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183F4D8-AA9A-4AF7-86EA-E4D797B98CE9}"/>
              </a:ext>
            </a:extLst>
          </p:cNvPr>
          <p:cNvSpPr>
            <a:spLocks noGrp="1"/>
          </p:cNvSpPr>
          <p:nvPr>
            <p:ph sz="half" idx="2"/>
          </p:nvPr>
        </p:nvSpPr>
        <p:spPr>
          <a:xfrm>
            <a:off x="6172200"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A08823E-BC08-4810-9BFF-35D2EA2AE729}"/>
              </a:ext>
            </a:extLst>
          </p:cNvPr>
          <p:cNvSpPr>
            <a:spLocks noGrp="1"/>
          </p:cNvSpPr>
          <p:nvPr>
            <p:ph type="dt" sz="half" idx="10"/>
          </p:nvPr>
        </p:nvSpPr>
        <p:spPr/>
        <p:txBody>
          <a:bodyPr/>
          <a:lstStyle/>
          <a:p>
            <a:fld id="{3C2B07E4-CDF9-4C88-A2F3-04620E58224D}" type="datetimeFigureOut">
              <a:rPr lang="en-US" smtClean="0"/>
              <a:t>3/2/2023</a:t>
            </a:fld>
            <a:endParaRPr lang="en-US"/>
          </a:p>
        </p:txBody>
      </p:sp>
      <p:sp>
        <p:nvSpPr>
          <p:cNvPr id="6" name="Footer Placeholder 5">
            <a:extLst>
              <a:ext uri="{FF2B5EF4-FFF2-40B4-BE49-F238E27FC236}">
                <a16:creationId xmlns:a16="http://schemas.microsoft.com/office/drawing/2014/main" id="{2FDD2BFB-BB2C-4C4A-A6E1-DD223C2BE0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D369B2-12F8-4583-8A7F-523C9A3EF09B}"/>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086090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C717F-84B9-44BA-8DD6-680394AB193E}"/>
              </a:ext>
            </a:extLst>
          </p:cNvPr>
          <p:cNvSpPr>
            <a:spLocks noGrp="1"/>
          </p:cNvSpPr>
          <p:nvPr>
            <p:ph type="title"/>
          </p:nvPr>
        </p:nvSpPr>
        <p:spPr>
          <a:xfrm>
            <a:off x="1429566" y="1079150"/>
            <a:ext cx="9238434" cy="823912"/>
          </a:xfr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2A1217D6-7448-4625-964F-5D82F65F11F7}"/>
              </a:ext>
            </a:extLst>
          </p:cNvPr>
          <p:cNvSpPr>
            <a:spLocks noGrp="1"/>
          </p:cNvSpPr>
          <p:nvPr>
            <p:ph type="body" idx="1"/>
          </p:nvPr>
        </p:nvSpPr>
        <p:spPr>
          <a:xfrm>
            <a:off x="1429567" y="2013217"/>
            <a:ext cx="4495799" cy="704232"/>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253A534C-0B54-4327-99C0-4F0019FD21F6}"/>
              </a:ext>
            </a:extLst>
          </p:cNvPr>
          <p:cNvSpPr>
            <a:spLocks noGrp="1"/>
          </p:cNvSpPr>
          <p:nvPr>
            <p:ph sz="half" idx="2"/>
          </p:nvPr>
        </p:nvSpPr>
        <p:spPr>
          <a:xfrm>
            <a:off x="1429567"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89D4A63-0795-4B74-8C11-5FE7944118C7}"/>
              </a:ext>
            </a:extLst>
          </p:cNvPr>
          <p:cNvSpPr>
            <a:spLocks noGrp="1"/>
          </p:cNvSpPr>
          <p:nvPr>
            <p:ph type="body" sz="quarter" idx="3"/>
          </p:nvPr>
        </p:nvSpPr>
        <p:spPr>
          <a:xfrm>
            <a:off x="6172200" y="2013215"/>
            <a:ext cx="4495800" cy="704233"/>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823D16F3-F747-441B-9854-27225954DEC4}"/>
              </a:ext>
            </a:extLst>
          </p:cNvPr>
          <p:cNvSpPr>
            <a:spLocks noGrp="1"/>
          </p:cNvSpPr>
          <p:nvPr>
            <p:ph sz="quarter" idx="4"/>
          </p:nvPr>
        </p:nvSpPr>
        <p:spPr>
          <a:xfrm>
            <a:off x="6172200"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E8168E2-6B97-486E-B0E4-4E7F5CDBB5B1}"/>
              </a:ext>
            </a:extLst>
          </p:cNvPr>
          <p:cNvSpPr>
            <a:spLocks noGrp="1"/>
          </p:cNvSpPr>
          <p:nvPr>
            <p:ph type="dt" sz="half" idx="10"/>
          </p:nvPr>
        </p:nvSpPr>
        <p:spPr/>
        <p:txBody>
          <a:bodyPr/>
          <a:lstStyle/>
          <a:p>
            <a:fld id="{3C2B07E4-CDF9-4C88-A2F3-04620E58224D}" type="datetimeFigureOut">
              <a:rPr lang="en-US" smtClean="0"/>
              <a:t>3/2/2023</a:t>
            </a:fld>
            <a:endParaRPr lang="en-US"/>
          </a:p>
        </p:txBody>
      </p:sp>
      <p:sp>
        <p:nvSpPr>
          <p:cNvPr id="8" name="Footer Placeholder 7">
            <a:extLst>
              <a:ext uri="{FF2B5EF4-FFF2-40B4-BE49-F238E27FC236}">
                <a16:creationId xmlns:a16="http://schemas.microsoft.com/office/drawing/2014/main" id="{D05D3E2B-2F4E-4347-A8E9-27EB7D0359B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C1FC4F5-6876-414E-9E30-84706A3F528C}"/>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11" name="Straight Connector 10">
            <a:extLst>
              <a:ext uri="{FF2B5EF4-FFF2-40B4-BE49-F238E27FC236}">
                <a16:creationId xmlns:a16="http://schemas.microsoft.com/office/drawing/2014/main" id="{A70D2F04-5474-46B9-B838-858CDF4AB2D2}"/>
              </a:ext>
            </a:extLst>
          </p:cNvPr>
          <p:cNvCxnSpPr>
            <a:cxnSpLocks/>
          </p:cNvCxnSpPr>
          <p:nvPr/>
        </p:nvCxnSpPr>
        <p:spPr>
          <a:xfrm>
            <a:off x="6270727"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CADEE893-BE45-47F3-BCF0-02424B3503CC}"/>
              </a:ext>
            </a:extLst>
          </p:cNvPr>
          <p:cNvSpPr/>
          <p:nvPr/>
        </p:nvSpPr>
        <p:spPr>
          <a:xfrm>
            <a:off x="-1171838" y="4592406"/>
            <a:ext cx="808262" cy="3897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3FB5178A-4501-4B56-8BF1-D083D7B021CE}"/>
              </a:ext>
            </a:extLst>
          </p:cNvPr>
          <p:cNvCxnSpPr>
            <a:cxnSpLocks/>
          </p:cNvCxnSpPr>
          <p:nvPr/>
        </p:nvCxnSpPr>
        <p:spPr>
          <a:xfrm>
            <a:off x="1524000"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17744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52109C6-041C-42BA-B507-8EA298046EDD}"/>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7BF877-20DD-40F4-AEA8-E1B6D5350D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7DC874-15B5-4338-B7D1-8E393AB4C16E}"/>
              </a:ext>
            </a:extLst>
          </p:cNvPr>
          <p:cNvSpPr>
            <a:spLocks noGrp="1"/>
          </p:cNvSpPr>
          <p:nvPr>
            <p:ph type="dt" sz="half" idx="10"/>
          </p:nvPr>
        </p:nvSpPr>
        <p:spPr/>
        <p:txBody>
          <a:bodyPr/>
          <a:lstStyle/>
          <a:p>
            <a:fld id="{3C2B07E4-CDF9-4C88-A2F3-04620E58224D}" type="datetimeFigureOut">
              <a:rPr lang="en-US" smtClean="0"/>
              <a:t>3/2/2023</a:t>
            </a:fld>
            <a:endParaRPr lang="en-US"/>
          </a:p>
        </p:txBody>
      </p:sp>
      <p:sp>
        <p:nvSpPr>
          <p:cNvPr id="4" name="Footer Placeholder 3">
            <a:extLst>
              <a:ext uri="{FF2B5EF4-FFF2-40B4-BE49-F238E27FC236}">
                <a16:creationId xmlns:a16="http://schemas.microsoft.com/office/drawing/2014/main" id="{7E66BAE3-24C5-483F-9141-D860A265E78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59AEEB4-66F8-4008-B616-804FB9D91CF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00005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C975-8FFB-4A4B-9213-774EE3901DE9}"/>
              </a:ext>
            </a:extLst>
          </p:cNvPr>
          <p:cNvSpPr>
            <a:spLocks noGrp="1"/>
          </p:cNvSpPr>
          <p:nvPr>
            <p:ph type="dt" sz="half" idx="10"/>
          </p:nvPr>
        </p:nvSpPr>
        <p:spPr/>
        <p:txBody>
          <a:bodyPr/>
          <a:lstStyle/>
          <a:p>
            <a:fld id="{3C2B07E4-CDF9-4C88-A2F3-04620E58224D}" type="datetimeFigureOut">
              <a:rPr lang="en-US" smtClean="0"/>
              <a:t>3/2/2023</a:t>
            </a:fld>
            <a:endParaRPr lang="en-US"/>
          </a:p>
        </p:txBody>
      </p:sp>
      <p:sp>
        <p:nvSpPr>
          <p:cNvPr id="3" name="Footer Placeholder 2">
            <a:extLst>
              <a:ext uri="{FF2B5EF4-FFF2-40B4-BE49-F238E27FC236}">
                <a16:creationId xmlns:a16="http://schemas.microsoft.com/office/drawing/2014/main" id="{4FBA744F-475D-4105-8E4A-02581554953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F3FA64C-7966-4D6F-88D7-4B89F2A1DF2C}"/>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502680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4ED5F-AB94-4DCF-8971-B8B2B55AF653}"/>
              </a:ext>
            </a:extLst>
          </p:cNvPr>
          <p:cNvSpPr>
            <a:spLocks noGrp="1"/>
          </p:cNvSpPr>
          <p:nvPr>
            <p:ph type="title"/>
          </p:nvPr>
        </p:nvSpPr>
        <p:spPr>
          <a:xfrm>
            <a:off x="1443740" y="1558944"/>
            <a:ext cx="3279689" cy="1864196"/>
          </a:xfrm>
        </p:spPr>
        <p:txBody>
          <a:bodyPr anchor="b"/>
          <a:lstStyle>
            <a:lvl1pPr algn="r">
              <a:defRPr sz="2800">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141EE4CB-68CF-4BF3-A891-8277AFD13D88}"/>
              </a:ext>
            </a:extLst>
          </p:cNvPr>
          <p:cNvSpPr>
            <a:spLocks noGrp="1"/>
          </p:cNvSpPr>
          <p:nvPr>
            <p:ph idx="1"/>
          </p:nvPr>
        </p:nvSpPr>
        <p:spPr>
          <a:xfrm>
            <a:off x="5334000" y="762000"/>
            <a:ext cx="5333999" cy="5334000"/>
          </a:xfrm>
        </p:spPr>
        <p:txBody>
          <a:bodyPr anchor="ct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95292E72-B66D-40EE-B182-5585382A6DC9}"/>
              </a:ext>
            </a:extLst>
          </p:cNvPr>
          <p:cNvSpPr>
            <a:spLocks noGrp="1"/>
          </p:cNvSpPr>
          <p:nvPr>
            <p:ph type="body" sz="half" idx="2"/>
          </p:nvPr>
        </p:nvSpPr>
        <p:spPr>
          <a:xfrm>
            <a:off x="1443741" y="3649682"/>
            <a:ext cx="3233096" cy="1933605"/>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D73B694-B050-45F3-AE6F-A86A129F1C64}"/>
              </a:ext>
            </a:extLst>
          </p:cNvPr>
          <p:cNvSpPr>
            <a:spLocks noGrp="1"/>
          </p:cNvSpPr>
          <p:nvPr>
            <p:ph type="dt" sz="half" idx="10"/>
          </p:nvPr>
        </p:nvSpPr>
        <p:spPr/>
        <p:txBody>
          <a:bodyPr/>
          <a:lstStyle/>
          <a:p>
            <a:fld id="{3C2B07E4-CDF9-4C88-A2F3-04620E58224D}" type="datetimeFigureOut">
              <a:rPr lang="en-US" smtClean="0"/>
              <a:t>3/2/2023</a:t>
            </a:fld>
            <a:endParaRPr lang="en-US"/>
          </a:p>
        </p:txBody>
      </p:sp>
      <p:sp>
        <p:nvSpPr>
          <p:cNvPr id="6" name="Footer Placeholder 5">
            <a:extLst>
              <a:ext uri="{FF2B5EF4-FFF2-40B4-BE49-F238E27FC236}">
                <a16:creationId xmlns:a16="http://schemas.microsoft.com/office/drawing/2014/main" id="{7E8AE423-9CA5-46B3-96B1-7586AD0208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4B973D-F1F7-47BC-996D-6100B7C89520}"/>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198468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9949-4A1F-4DA9-9B75-A6180F954B8D}"/>
              </a:ext>
            </a:extLst>
          </p:cNvPr>
          <p:cNvSpPr>
            <a:spLocks noGrp="1"/>
          </p:cNvSpPr>
          <p:nvPr>
            <p:ph type="title"/>
          </p:nvPr>
        </p:nvSpPr>
        <p:spPr>
          <a:xfrm>
            <a:off x="1433543" y="1383126"/>
            <a:ext cx="3289886" cy="2045874"/>
          </a:xfrm>
        </p:spPr>
        <p:txBody>
          <a:bodyPr anchor="b"/>
          <a:lstStyle>
            <a:lvl1pPr algn="r">
              <a:defRPr sz="2800">
                <a:solidFill>
                  <a:schemeClr val="tx1"/>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79A8D794-C670-4569-93D9-0FF8B35AA7AE}"/>
              </a:ext>
            </a:extLst>
          </p:cNvPr>
          <p:cNvSpPr>
            <a:spLocks noGrp="1"/>
          </p:cNvSpPr>
          <p:nvPr>
            <p:ph type="pic" idx="1"/>
          </p:nvPr>
        </p:nvSpPr>
        <p:spPr>
          <a:xfrm>
            <a:off x="5334001" y="762000"/>
            <a:ext cx="5333999" cy="5334000"/>
          </a:xfrm>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2486F6-AE67-4B34-B8E2-0B7576DC2E3A}"/>
              </a:ext>
            </a:extLst>
          </p:cNvPr>
          <p:cNvSpPr>
            <a:spLocks noGrp="1"/>
          </p:cNvSpPr>
          <p:nvPr>
            <p:ph type="body" sz="half" idx="2"/>
          </p:nvPr>
        </p:nvSpPr>
        <p:spPr>
          <a:xfrm>
            <a:off x="1433544" y="3649682"/>
            <a:ext cx="3243292" cy="1684317"/>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198B11C-BB63-49A6-B488-29D4FBF8E107}"/>
              </a:ext>
            </a:extLst>
          </p:cNvPr>
          <p:cNvSpPr>
            <a:spLocks noGrp="1"/>
          </p:cNvSpPr>
          <p:nvPr>
            <p:ph type="dt" sz="half" idx="10"/>
          </p:nvPr>
        </p:nvSpPr>
        <p:spPr/>
        <p:txBody>
          <a:bodyPr/>
          <a:lstStyle/>
          <a:p>
            <a:fld id="{3C2B07E4-CDF9-4C88-A2F3-04620E58224D}" type="datetimeFigureOut">
              <a:rPr lang="en-US" smtClean="0"/>
              <a:t>3/2/2023</a:t>
            </a:fld>
            <a:endParaRPr lang="en-US"/>
          </a:p>
        </p:txBody>
      </p:sp>
      <p:sp>
        <p:nvSpPr>
          <p:cNvPr id="6" name="Footer Placeholder 5">
            <a:extLst>
              <a:ext uri="{FF2B5EF4-FFF2-40B4-BE49-F238E27FC236}">
                <a16:creationId xmlns:a16="http://schemas.microsoft.com/office/drawing/2014/main" id="{324B9166-6D36-4F0A-9ADD-33D49A0C3A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B22B8F-7760-41B3-9053-DD90255B9EE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083721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8A5DE-E5C6-4DB9-AD28-8F1EAC6F5513}"/>
              </a:ext>
            </a:extLst>
          </p:cNvPr>
          <p:cNvSpPr>
            <a:spLocks noGrp="1"/>
          </p:cNvSpPr>
          <p:nvPr>
            <p:ph type="title"/>
          </p:nvPr>
        </p:nvSpPr>
        <p:spPr/>
        <p:txBody>
          <a:bodyPr/>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4363E08E-9B2D-4740-9AC6-D5E1CFB95FC6}"/>
              </a:ext>
            </a:extLst>
          </p:cNvPr>
          <p:cNvSpPr>
            <a:spLocks noGrp="1"/>
          </p:cNvSpPr>
          <p:nvPr>
            <p:ph type="body" orient="vert" idx="1"/>
          </p:nvPr>
        </p:nvSpPr>
        <p:spPr>
          <a:xfrm>
            <a:off x="1429566" y="2229957"/>
            <a:ext cx="9238434" cy="3866043"/>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E4E3736-E8AA-4F58-9D3A-27050B287F9D}"/>
              </a:ext>
            </a:extLst>
          </p:cNvPr>
          <p:cNvSpPr>
            <a:spLocks noGrp="1"/>
          </p:cNvSpPr>
          <p:nvPr>
            <p:ph type="dt" sz="half" idx="10"/>
          </p:nvPr>
        </p:nvSpPr>
        <p:spPr/>
        <p:txBody>
          <a:bodyPr/>
          <a:lstStyle/>
          <a:p>
            <a:fld id="{3C2B07E4-CDF9-4C88-A2F3-04620E58224D}" type="datetimeFigureOut">
              <a:rPr lang="en-US" smtClean="0"/>
              <a:t>3/2/2023</a:t>
            </a:fld>
            <a:endParaRPr lang="en-US"/>
          </a:p>
        </p:txBody>
      </p:sp>
      <p:sp>
        <p:nvSpPr>
          <p:cNvPr id="5" name="Footer Placeholder 4">
            <a:extLst>
              <a:ext uri="{FF2B5EF4-FFF2-40B4-BE49-F238E27FC236}">
                <a16:creationId xmlns:a16="http://schemas.microsoft.com/office/drawing/2014/main" id="{1DE95E84-15BC-478B-9DAB-15025867BB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E9D98F-E0A8-4254-A957-7F17811D017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709326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DE70F5-2276-4F91-9FC2-8DA4B528814A}"/>
              </a:ext>
            </a:extLst>
          </p:cNvPr>
          <p:cNvSpPr>
            <a:spLocks noGrp="1"/>
          </p:cNvSpPr>
          <p:nvPr>
            <p:ph type="title" orient="vert"/>
          </p:nvPr>
        </p:nvSpPr>
        <p:spPr>
          <a:xfrm>
            <a:off x="9144000" y="1467699"/>
            <a:ext cx="1758461" cy="4628301"/>
          </a:xfrm>
        </p:spPr>
        <p:txBody>
          <a:bodyPr vert="eaVert"/>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D21856C5-C2FD-45E4-A631-AC06B5495BEA}"/>
              </a:ext>
            </a:extLst>
          </p:cNvPr>
          <p:cNvSpPr>
            <a:spLocks noGrp="1"/>
          </p:cNvSpPr>
          <p:nvPr>
            <p:ph type="body" orient="vert" idx="1"/>
          </p:nvPr>
        </p:nvSpPr>
        <p:spPr>
          <a:xfrm>
            <a:off x="1182312" y="1467699"/>
            <a:ext cx="7839379" cy="4628301"/>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EE336EA-B6DD-4115-9C67-79A24C866ED4}"/>
              </a:ext>
            </a:extLst>
          </p:cNvPr>
          <p:cNvSpPr>
            <a:spLocks noGrp="1"/>
          </p:cNvSpPr>
          <p:nvPr>
            <p:ph type="dt" sz="half" idx="10"/>
          </p:nvPr>
        </p:nvSpPr>
        <p:spPr/>
        <p:txBody>
          <a:bodyPr/>
          <a:lstStyle/>
          <a:p>
            <a:fld id="{3C2B07E4-CDF9-4C88-A2F3-04620E58224D}" type="datetimeFigureOut">
              <a:rPr lang="en-US" smtClean="0"/>
              <a:t>3/2/2023</a:t>
            </a:fld>
            <a:endParaRPr lang="en-US"/>
          </a:p>
        </p:txBody>
      </p:sp>
      <p:sp>
        <p:nvSpPr>
          <p:cNvPr id="5" name="Footer Placeholder 4">
            <a:extLst>
              <a:ext uri="{FF2B5EF4-FFF2-40B4-BE49-F238E27FC236}">
                <a16:creationId xmlns:a16="http://schemas.microsoft.com/office/drawing/2014/main" id="{C2EA668B-1DAB-449C-9BA4-7B1572A22B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6567E-119D-4C98-93FF-73A332803A13}"/>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8273791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GB"/>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909574F-D035-0447-AA11-B1160698868E}" type="datetimeFigureOut">
              <a:rPr lang="en-US" smtClean="0"/>
              <a:t>3/2/2023</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FD18587-A9E1-4249-8331-94A1F6C40F4C}" type="slidenum">
              <a:rPr lang="en-US" smtClean="0"/>
              <a:t>‹#›</a:t>
            </a:fld>
            <a:endParaRPr lang="en-US"/>
          </a:p>
        </p:txBody>
      </p:sp>
    </p:spTree>
    <p:extLst>
      <p:ext uri="{BB962C8B-B14F-4D97-AF65-F5344CB8AC3E}">
        <p14:creationId xmlns:p14="http://schemas.microsoft.com/office/powerpoint/2010/main" val="4268860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84152A-7FE0-4708-B7C1-DBEC8F133766}"/>
              </a:ext>
            </a:extLst>
          </p:cNvPr>
          <p:cNvSpPr>
            <a:spLocks noGrp="1"/>
          </p:cNvSpPr>
          <p:nvPr>
            <p:ph type="title"/>
          </p:nvPr>
        </p:nvSpPr>
        <p:spPr>
          <a:xfrm>
            <a:off x="1429566" y="1041621"/>
            <a:ext cx="9238434" cy="861383"/>
          </a:xfrm>
          <a:prstGeom prst="rect">
            <a:avLst/>
          </a:prstGeom>
        </p:spPr>
        <p:txBody>
          <a:bodyPr vert="horz" lIns="91440" tIns="45720" rIns="91440" bIns="45720" rtlCol="0" anchor="b">
            <a:noAutofit/>
          </a:bodyPr>
          <a:lstStyle/>
          <a:p>
            <a:r>
              <a:rPr lang="en-US" dirty="0"/>
              <a:t>Click to edit Master title style</a:t>
            </a:r>
          </a:p>
        </p:txBody>
      </p:sp>
      <p:sp>
        <p:nvSpPr>
          <p:cNvPr id="3" name="Text Placeholder 2">
            <a:extLst>
              <a:ext uri="{FF2B5EF4-FFF2-40B4-BE49-F238E27FC236}">
                <a16:creationId xmlns:a16="http://schemas.microsoft.com/office/drawing/2014/main" id="{B911AB53-BAF9-439D-9451-47193CF2FF8E}"/>
              </a:ext>
            </a:extLst>
          </p:cNvPr>
          <p:cNvSpPr>
            <a:spLocks noGrp="1"/>
          </p:cNvSpPr>
          <p:nvPr>
            <p:ph type="body" idx="1"/>
          </p:nvPr>
        </p:nvSpPr>
        <p:spPr>
          <a:xfrm>
            <a:off x="1429566" y="2285999"/>
            <a:ext cx="9238434" cy="38100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FB96D9F-562A-496F-A530-A561994DC5EF}"/>
              </a:ext>
            </a:extLst>
          </p:cNvPr>
          <p:cNvSpPr>
            <a:spLocks noGrp="1"/>
          </p:cNvSpPr>
          <p:nvPr>
            <p:ph type="dt" sz="half" idx="2"/>
          </p:nvPr>
        </p:nvSpPr>
        <p:spPr>
          <a:xfrm rot="5400000">
            <a:off x="10471087" y="4891318"/>
            <a:ext cx="2673295"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3C2B07E4-CDF9-4C88-A2F3-04620E58224D}" type="datetimeFigureOut">
              <a:rPr lang="en-US" smtClean="0"/>
              <a:pPr/>
              <a:t>3/2/2023</a:t>
            </a:fld>
            <a:endParaRPr lang="en-US" dirty="0"/>
          </a:p>
        </p:txBody>
      </p:sp>
      <p:sp>
        <p:nvSpPr>
          <p:cNvPr id="5" name="Footer Placeholder 4">
            <a:extLst>
              <a:ext uri="{FF2B5EF4-FFF2-40B4-BE49-F238E27FC236}">
                <a16:creationId xmlns:a16="http://schemas.microsoft.com/office/drawing/2014/main" id="{CC3060FE-AAC3-4FAE-9EB4-BCAE72D95670}"/>
              </a:ext>
            </a:extLst>
          </p:cNvPr>
          <p:cNvSpPr>
            <a:spLocks noGrp="1"/>
          </p:cNvSpPr>
          <p:nvPr>
            <p:ph type="ftr" sz="quarter" idx="3"/>
          </p:nvPr>
        </p:nvSpPr>
        <p:spPr>
          <a:xfrm rot="5400000">
            <a:off x="10473021" y="1609893"/>
            <a:ext cx="2669427"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4777EDB2-8F31-42FA-B253-62D241466385}"/>
              </a:ext>
            </a:extLst>
          </p:cNvPr>
          <p:cNvSpPr>
            <a:spLocks noGrp="1"/>
          </p:cNvSpPr>
          <p:nvPr>
            <p:ph type="sldNum" sz="quarter" idx="4"/>
          </p:nvPr>
        </p:nvSpPr>
        <p:spPr>
          <a:xfrm>
            <a:off x="11492908" y="3219853"/>
            <a:ext cx="629653" cy="429830"/>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fld id="{EFE71E98-A417-4ECC-ACEB-C0490C20DB04}" type="slidenum">
              <a:rPr lang="en-US" smtClean="0"/>
              <a:pPr/>
              <a:t>‹#›</a:t>
            </a:fld>
            <a:endParaRPr lang="en-US"/>
          </a:p>
        </p:txBody>
      </p:sp>
    </p:spTree>
    <p:extLst>
      <p:ext uri="{BB962C8B-B14F-4D97-AF65-F5344CB8AC3E}">
        <p14:creationId xmlns:p14="http://schemas.microsoft.com/office/powerpoint/2010/main" val="972243422"/>
      </p:ext>
    </p:extLst>
  </p:cSld>
  <p:clrMap bg1="dk1" tx1="lt1" bg2="dk2" tx2="lt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74320" indent="-274320" algn="l" defTabSz="914400" rtl="0" eaLnBrk="1" latinLnBrk="0" hangingPunct="1">
        <a:lnSpc>
          <a:spcPct val="130000"/>
        </a:lnSpc>
        <a:spcBef>
          <a:spcPts val="1000"/>
        </a:spcBef>
        <a:buSzPct val="85000"/>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30000"/>
        </a:lnSpc>
        <a:spcBef>
          <a:spcPts val="500"/>
        </a:spcBef>
        <a:buSzPct val="85000"/>
        <a:buFontTx/>
        <a:buNone/>
        <a:defRPr sz="1600" b="1" kern="1200">
          <a:solidFill>
            <a:schemeClr val="tx1"/>
          </a:solidFill>
          <a:latin typeface="+mn-lt"/>
          <a:ea typeface="+mn-ea"/>
          <a:cs typeface="+mn-cs"/>
        </a:defRPr>
      </a:lvl2pPr>
      <a:lvl3pPr marL="457200" indent="-18288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3pPr>
      <a:lvl4pPr marL="466344" indent="0" algn="l" defTabSz="914400" rtl="0" eaLnBrk="1" latinLnBrk="0" hangingPunct="1">
        <a:lnSpc>
          <a:spcPct val="130000"/>
        </a:lnSpc>
        <a:spcBef>
          <a:spcPts val="500"/>
        </a:spcBef>
        <a:buSzPct val="85000"/>
        <a:buFontTx/>
        <a:buNone/>
        <a:defRPr sz="1200" b="1" kern="1200">
          <a:solidFill>
            <a:schemeClr val="tx1"/>
          </a:solidFill>
          <a:latin typeface="+mn-lt"/>
          <a:ea typeface="+mn-ea"/>
          <a:cs typeface="+mn-cs"/>
        </a:defRPr>
      </a:lvl4pPr>
      <a:lvl5pPr marL="640080" indent="-182880" algn="l" defTabSz="914400" rtl="0" eaLnBrk="1" latinLnBrk="0" hangingPunct="1">
        <a:lnSpc>
          <a:spcPct val="130000"/>
        </a:lnSpc>
        <a:spcBef>
          <a:spcPts val="500"/>
        </a:spcBef>
        <a:buSzPct val="85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8909574F-D035-0447-AA11-B1160698868E}" type="datetimeFigureOut">
              <a:rPr lang="en-US" smtClean="0"/>
              <a:t>3/2/2023</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1FD18587-A9E1-4249-8331-94A1F6C40F4C}" type="slidenum">
              <a:rPr lang="en-US" smtClean="0"/>
              <a:t>‹#›</a:t>
            </a:fld>
            <a:endParaRPr lang="en-US"/>
          </a:p>
        </p:txBody>
      </p:sp>
    </p:spTree>
    <p:extLst>
      <p:ext uri="{BB962C8B-B14F-4D97-AF65-F5344CB8AC3E}">
        <p14:creationId xmlns:p14="http://schemas.microsoft.com/office/powerpoint/2010/main" val="632634042"/>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1C3281D-A46F-4842-9340-4CBC29E1B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1311E31-4338-F6ED-39F9-DCD78B9264EB}"/>
              </a:ext>
            </a:extLst>
          </p:cNvPr>
          <p:cNvPicPr>
            <a:picLocks noChangeAspect="1"/>
          </p:cNvPicPr>
          <p:nvPr/>
        </p:nvPicPr>
        <p:blipFill rotWithShape="1">
          <a:blip r:embed="rId2">
            <a:alphaModFix amt="50000"/>
          </a:blip>
          <a:srcRect t="1342" b="42408"/>
          <a:stretch/>
        </p:blipFill>
        <p:spPr>
          <a:xfrm>
            <a:off x="20" y="10"/>
            <a:ext cx="12191980" cy="6857990"/>
          </a:xfrm>
          <a:prstGeom prst="rect">
            <a:avLst/>
          </a:prstGeom>
        </p:spPr>
      </p:pic>
      <p:sp>
        <p:nvSpPr>
          <p:cNvPr id="2" name="Title 1">
            <a:extLst>
              <a:ext uri="{FF2B5EF4-FFF2-40B4-BE49-F238E27FC236}">
                <a16:creationId xmlns:a16="http://schemas.microsoft.com/office/drawing/2014/main" id="{BF71420F-E77D-06C8-0986-4C617F3DC761}"/>
              </a:ext>
            </a:extLst>
          </p:cNvPr>
          <p:cNvSpPr>
            <a:spLocks noGrp="1"/>
          </p:cNvSpPr>
          <p:nvPr>
            <p:ph type="ctrTitle"/>
          </p:nvPr>
        </p:nvSpPr>
        <p:spPr>
          <a:xfrm>
            <a:off x="2238258" y="1424473"/>
            <a:ext cx="7714388" cy="2850146"/>
          </a:xfrm>
        </p:spPr>
        <p:txBody>
          <a:bodyPr>
            <a:normAutofit/>
          </a:bodyPr>
          <a:lstStyle/>
          <a:p>
            <a:pPr algn="ctr"/>
            <a:r>
              <a:rPr lang="en-GB" dirty="0"/>
              <a:t>Abortion Rights Campaigns: NORTHERN IRELAND, Argentina and Colombia</a:t>
            </a:r>
          </a:p>
        </p:txBody>
      </p:sp>
      <p:sp>
        <p:nvSpPr>
          <p:cNvPr id="3" name="Subtitle 2">
            <a:extLst>
              <a:ext uri="{FF2B5EF4-FFF2-40B4-BE49-F238E27FC236}">
                <a16:creationId xmlns:a16="http://schemas.microsoft.com/office/drawing/2014/main" id="{C9EEC5FD-7481-AE82-AF85-61CAF2E640E9}"/>
              </a:ext>
            </a:extLst>
          </p:cNvPr>
          <p:cNvSpPr>
            <a:spLocks noGrp="1"/>
          </p:cNvSpPr>
          <p:nvPr>
            <p:ph type="subTitle" idx="1"/>
          </p:nvPr>
        </p:nvSpPr>
        <p:spPr>
          <a:xfrm>
            <a:off x="2238258" y="4848464"/>
            <a:ext cx="7714388" cy="1085849"/>
          </a:xfrm>
        </p:spPr>
        <p:txBody>
          <a:bodyPr>
            <a:normAutofit/>
          </a:bodyPr>
          <a:lstStyle/>
          <a:p>
            <a:pPr algn="ctr"/>
            <a:r>
              <a:rPr lang="en-GB" dirty="0"/>
              <a:t>Dr Lina Malagon</a:t>
            </a:r>
          </a:p>
        </p:txBody>
      </p:sp>
      <p:cxnSp>
        <p:nvCxnSpPr>
          <p:cNvPr id="11" name="Straight Connector 10">
            <a:extLst>
              <a:ext uri="{FF2B5EF4-FFF2-40B4-BE49-F238E27FC236}">
                <a16:creationId xmlns:a16="http://schemas.microsoft.com/office/drawing/2014/main" id="{D4EDB048-C82F-4E9B-BCE9-3D1DBE5D59C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09875" y="4578595"/>
            <a:ext cx="971155" cy="0"/>
          </a:xfrm>
          <a:prstGeom prst="line">
            <a:avLst/>
          </a:prstGeom>
          <a:ln w="317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8349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47266-84D4-3F26-ECD2-C94DB438D133}"/>
              </a:ext>
            </a:extLst>
          </p:cNvPr>
          <p:cNvSpPr>
            <a:spLocks noGrp="1"/>
          </p:cNvSpPr>
          <p:nvPr>
            <p:ph type="title"/>
          </p:nvPr>
        </p:nvSpPr>
        <p:spPr>
          <a:xfrm>
            <a:off x="939880" y="3492417"/>
            <a:ext cx="3289886" cy="2045874"/>
          </a:xfrm>
        </p:spPr>
        <p:txBody>
          <a:bodyPr/>
          <a:lstStyle/>
          <a:p>
            <a:r>
              <a:rPr lang="en-GB" dirty="0"/>
              <a:t>Great Britain and Ireland</a:t>
            </a:r>
          </a:p>
        </p:txBody>
      </p:sp>
      <p:pic>
        <p:nvPicPr>
          <p:cNvPr id="5" name="Picture Placeholder 4">
            <a:extLst>
              <a:ext uri="{FF2B5EF4-FFF2-40B4-BE49-F238E27FC236}">
                <a16:creationId xmlns:a16="http://schemas.microsoft.com/office/drawing/2014/main" id="{CE873E41-21D8-6367-4DB1-2F8828F6A726}"/>
              </a:ext>
            </a:extLst>
          </p:cNvPr>
          <p:cNvPicPr>
            <a:picLocks noGrp="1" noChangeAspect="1"/>
          </p:cNvPicPr>
          <p:nvPr>
            <p:ph type="pic" idx="1"/>
          </p:nvPr>
        </p:nvPicPr>
        <p:blipFill>
          <a:blip r:embed="rId2"/>
          <a:srcRect/>
          <a:stretch>
            <a:fillRect/>
          </a:stretch>
        </p:blipFill>
        <p:spPr>
          <a:prstGeom prst="rect">
            <a:avLst/>
          </a:prstGeom>
        </p:spPr>
      </p:pic>
      <p:sp>
        <p:nvSpPr>
          <p:cNvPr id="4" name="Text Placeholder 3">
            <a:extLst>
              <a:ext uri="{FF2B5EF4-FFF2-40B4-BE49-F238E27FC236}">
                <a16:creationId xmlns:a16="http://schemas.microsoft.com/office/drawing/2014/main" id="{2E3B62FD-104F-E4BC-C92C-0A74EFDBE974}"/>
              </a:ext>
            </a:extLst>
          </p:cNvPr>
          <p:cNvSpPr>
            <a:spLocks noGrp="1"/>
          </p:cNvSpPr>
          <p:nvPr>
            <p:ph type="body" sz="half" idx="2"/>
          </p:nvPr>
        </p:nvSpPr>
        <p:spPr>
          <a:xfrm>
            <a:off x="939880" y="614772"/>
            <a:ext cx="3243292" cy="1684317"/>
          </a:xfrm>
        </p:spPr>
        <p:txBody>
          <a:bodyPr>
            <a:normAutofit/>
          </a:bodyPr>
          <a:lstStyle/>
          <a:p>
            <a:pPr algn="l"/>
            <a:endParaRPr lang="en-GB" sz="3600" dirty="0"/>
          </a:p>
          <a:p>
            <a:pPr algn="l"/>
            <a:r>
              <a:rPr lang="en-GB" sz="3600" b="1" dirty="0"/>
              <a:t>Glossary</a:t>
            </a:r>
          </a:p>
        </p:txBody>
      </p:sp>
    </p:spTree>
    <p:extLst>
      <p:ext uri="{BB962C8B-B14F-4D97-AF65-F5344CB8AC3E}">
        <p14:creationId xmlns:p14="http://schemas.microsoft.com/office/powerpoint/2010/main" val="3238555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76552-AEF1-8F56-5F59-0BFD4130B2D0}"/>
              </a:ext>
            </a:extLst>
          </p:cNvPr>
          <p:cNvSpPr>
            <a:spLocks noGrp="1"/>
          </p:cNvSpPr>
          <p:nvPr>
            <p:ph type="title"/>
          </p:nvPr>
        </p:nvSpPr>
        <p:spPr>
          <a:xfrm>
            <a:off x="914399" y="2619784"/>
            <a:ext cx="4105689" cy="3085399"/>
          </a:xfrm>
        </p:spPr>
        <p:txBody>
          <a:bodyPr>
            <a:normAutofit/>
          </a:bodyPr>
          <a:lstStyle/>
          <a:p>
            <a:r>
              <a:rPr lang="en-US" dirty="0">
                <a:latin typeface="Goudy Old Style" panose="02020502050305020303" pitchFamily="18" charset="0"/>
                <a:cs typeface="Times New Roman" panose="02020603050405020304" pitchFamily="18" charset="0"/>
              </a:rPr>
              <a:t>Argentina &amp; Colombia, South America</a:t>
            </a:r>
          </a:p>
        </p:txBody>
      </p:sp>
      <p:sp>
        <p:nvSpPr>
          <p:cNvPr id="4" name="Text Placeholder 3">
            <a:extLst>
              <a:ext uri="{FF2B5EF4-FFF2-40B4-BE49-F238E27FC236}">
                <a16:creationId xmlns:a16="http://schemas.microsoft.com/office/drawing/2014/main" id="{E64F6116-6983-1D8B-3D7E-C80D76A63603}"/>
              </a:ext>
            </a:extLst>
          </p:cNvPr>
          <p:cNvSpPr>
            <a:spLocks noGrp="1"/>
          </p:cNvSpPr>
          <p:nvPr>
            <p:ph type="body" sz="half" idx="2"/>
          </p:nvPr>
        </p:nvSpPr>
        <p:spPr>
          <a:xfrm>
            <a:off x="691833" y="1065865"/>
            <a:ext cx="4891488" cy="820791"/>
          </a:xfrm>
        </p:spPr>
        <p:txBody>
          <a:bodyPr>
            <a:normAutofit/>
          </a:bodyPr>
          <a:lstStyle/>
          <a:p>
            <a:r>
              <a:rPr lang="en-US" sz="3600" dirty="0"/>
              <a:t>Glossary</a:t>
            </a:r>
          </a:p>
        </p:txBody>
      </p:sp>
      <p:pic>
        <p:nvPicPr>
          <p:cNvPr id="5" name="Picture Placeholder 4">
            <a:extLst>
              <a:ext uri="{FF2B5EF4-FFF2-40B4-BE49-F238E27FC236}">
                <a16:creationId xmlns:a16="http://schemas.microsoft.com/office/drawing/2014/main" id="{0A7B12D9-9226-0038-4785-411AB6D73A17}"/>
              </a:ext>
            </a:extLst>
          </p:cNvPr>
          <p:cNvPicPr>
            <a:picLocks noGrp="1" noChangeAspect="1"/>
          </p:cNvPicPr>
          <p:nvPr>
            <p:ph type="pic" idx="1"/>
          </p:nvPr>
        </p:nvPicPr>
        <p:blipFill>
          <a:blip r:embed="rId2"/>
          <a:srcRect t="2779" b="2779"/>
          <a:stretch>
            <a:fillRect/>
          </a:stretch>
        </p:blipFill>
        <p:spPr>
          <a:xfrm>
            <a:off x="5955754" y="0"/>
            <a:ext cx="4964687" cy="6459624"/>
          </a:xfrm>
          <a:prstGeom prst="rect">
            <a:avLst/>
          </a:prstGeom>
          <a:solidFill>
            <a:schemeClr val="accent4"/>
          </a:solidFill>
        </p:spPr>
      </p:pic>
      <p:sp>
        <p:nvSpPr>
          <p:cNvPr id="6" name="Oval 5">
            <a:extLst>
              <a:ext uri="{FF2B5EF4-FFF2-40B4-BE49-F238E27FC236}">
                <a16:creationId xmlns:a16="http://schemas.microsoft.com/office/drawing/2014/main" id="{88276848-90FA-E183-CB7D-30F93466FB53}"/>
              </a:ext>
            </a:extLst>
          </p:cNvPr>
          <p:cNvSpPr/>
          <p:nvPr/>
        </p:nvSpPr>
        <p:spPr>
          <a:xfrm>
            <a:off x="8164122" y="3274758"/>
            <a:ext cx="1157287" cy="1200150"/>
          </a:xfrm>
          <a:prstGeom prst="ellipse">
            <a:avLst/>
          </a:prstGeom>
          <a:noFill/>
          <a:ln w="4762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FA60F5C2-482A-C7EF-A226-A08478936288}"/>
              </a:ext>
            </a:extLst>
          </p:cNvPr>
          <p:cNvSpPr/>
          <p:nvPr/>
        </p:nvSpPr>
        <p:spPr>
          <a:xfrm>
            <a:off x="8235210" y="4874931"/>
            <a:ext cx="1761481" cy="1716602"/>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14801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AEED5540-64E5-4258-ABA4-753F07B71B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B1C3281D-A46F-4842-9340-4CBC29E1B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road leading to a large white building&#10;&#10;Description automatically generated with medium confidence">
            <a:extLst>
              <a:ext uri="{FF2B5EF4-FFF2-40B4-BE49-F238E27FC236}">
                <a16:creationId xmlns:a16="http://schemas.microsoft.com/office/drawing/2014/main" id="{32A4BA3F-9B6E-B615-E26B-01A79B7C9C4E}"/>
              </a:ext>
            </a:extLst>
          </p:cNvPr>
          <p:cNvPicPr>
            <a:picLocks noChangeAspect="1"/>
          </p:cNvPicPr>
          <p:nvPr/>
        </p:nvPicPr>
        <p:blipFill rotWithShape="1">
          <a:blip r:embed="rId2">
            <a:alphaModFix amt="50000"/>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330BBED9-77B8-C095-5639-A0FF10053BF1}"/>
              </a:ext>
            </a:extLst>
          </p:cNvPr>
          <p:cNvSpPr>
            <a:spLocks noGrp="1"/>
          </p:cNvSpPr>
          <p:nvPr>
            <p:ph type="title"/>
          </p:nvPr>
        </p:nvSpPr>
        <p:spPr>
          <a:xfrm>
            <a:off x="2238258" y="1424473"/>
            <a:ext cx="7714388" cy="2850146"/>
          </a:xfrm>
        </p:spPr>
        <p:txBody>
          <a:bodyPr vert="horz" lIns="91440" tIns="45720" rIns="91440" bIns="45720" rtlCol="0" anchor="b">
            <a:normAutofit/>
          </a:bodyPr>
          <a:lstStyle/>
          <a:p>
            <a:pPr algn="ctr"/>
            <a:r>
              <a:rPr lang="en-US"/>
              <a:t>Stormont</a:t>
            </a:r>
          </a:p>
        </p:txBody>
      </p:sp>
      <p:sp>
        <p:nvSpPr>
          <p:cNvPr id="3" name="Content Placeholder 2">
            <a:extLst>
              <a:ext uri="{FF2B5EF4-FFF2-40B4-BE49-F238E27FC236}">
                <a16:creationId xmlns:a16="http://schemas.microsoft.com/office/drawing/2014/main" id="{8488B865-7E81-C370-6A77-5BB564700F59}"/>
              </a:ext>
            </a:extLst>
          </p:cNvPr>
          <p:cNvSpPr>
            <a:spLocks noGrp="1"/>
          </p:cNvSpPr>
          <p:nvPr>
            <p:ph idx="1"/>
          </p:nvPr>
        </p:nvSpPr>
        <p:spPr>
          <a:xfrm>
            <a:off x="2238258" y="4848464"/>
            <a:ext cx="7714388" cy="1085849"/>
          </a:xfrm>
        </p:spPr>
        <p:txBody>
          <a:bodyPr vert="horz" lIns="91440" tIns="45720" rIns="91440" bIns="45720" rtlCol="0">
            <a:normAutofit/>
          </a:bodyPr>
          <a:lstStyle/>
          <a:p>
            <a:pPr marL="0" indent="0" algn="ctr">
              <a:buNone/>
            </a:pPr>
            <a:r>
              <a:rPr lang="en-US"/>
              <a:t>Parliament Building in Northern Ireland</a:t>
            </a:r>
          </a:p>
        </p:txBody>
      </p:sp>
      <p:cxnSp>
        <p:nvCxnSpPr>
          <p:cNvPr id="13" name="Straight Connector 12">
            <a:extLst>
              <a:ext uri="{FF2B5EF4-FFF2-40B4-BE49-F238E27FC236}">
                <a16:creationId xmlns:a16="http://schemas.microsoft.com/office/drawing/2014/main" id="{D4EDB048-C82F-4E9B-BCE9-3D1DBE5D59C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09875" y="4578595"/>
            <a:ext cx="971155" cy="0"/>
          </a:xfrm>
          <a:prstGeom prst="line">
            <a:avLst/>
          </a:prstGeom>
          <a:ln w="317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4360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3DAD064D-86F0-42ED-B520-996898579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46B537-CD74-BED6-7169-41675E42DE1A}"/>
              </a:ext>
            </a:extLst>
          </p:cNvPr>
          <p:cNvSpPr>
            <a:spLocks noGrp="1"/>
          </p:cNvSpPr>
          <p:nvPr>
            <p:ph type="title"/>
          </p:nvPr>
        </p:nvSpPr>
        <p:spPr>
          <a:xfrm>
            <a:off x="1104900" y="762001"/>
            <a:ext cx="4229100" cy="1141004"/>
          </a:xfrm>
        </p:spPr>
        <p:txBody>
          <a:bodyPr>
            <a:normAutofit/>
          </a:bodyPr>
          <a:lstStyle/>
          <a:p>
            <a:r>
              <a:rPr lang="en-GB" dirty="0"/>
              <a:t>Westminster</a:t>
            </a:r>
          </a:p>
        </p:txBody>
      </p:sp>
      <p:sp>
        <p:nvSpPr>
          <p:cNvPr id="3" name="Content Placeholder 2">
            <a:extLst>
              <a:ext uri="{FF2B5EF4-FFF2-40B4-BE49-F238E27FC236}">
                <a16:creationId xmlns:a16="http://schemas.microsoft.com/office/drawing/2014/main" id="{964C9630-4114-7DE4-A602-0CCD673113C8}"/>
              </a:ext>
            </a:extLst>
          </p:cNvPr>
          <p:cNvSpPr>
            <a:spLocks noGrp="1"/>
          </p:cNvSpPr>
          <p:nvPr>
            <p:ph idx="1"/>
          </p:nvPr>
        </p:nvSpPr>
        <p:spPr>
          <a:xfrm>
            <a:off x="1104900" y="2286000"/>
            <a:ext cx="4028209" cy="3810000"/>
          </a:xfrm>
        </p:spPr>
        <p:txBody>
          <a:bodyPr>
            <a:normAutofit/>
          </a:bodyPr>
          <a:lstStyle/>
          <a:p>
            <a:pPr marL="0" indent="0">
              <a:buNone/>
            </a:pPr>
            <a:r>
              <a:rPr lang="en-GB" b="0" i="0" dirty="0">
                <a:effectLst/>
                <a:latin typeface="Roboto" panose="02000000000000000000" pitchFamily="2" charset="0"/>
              </a:rPr>
              <a:t>The Palace of Westminster (London) serves as the meeting place for both the House of Commons and the House of Lords, the two houses of the Parliament of the United Kingdom.</a:t>
            </a:r>
            <a:endParaRPr lang="en-GB" dirty="0"/>
          </a:p>
        </p:txBody>
      </p:sp>
      <p:sp>
        <p:nvSpPr>
          <p:cNvPr id="17" name="Rectangle 10">
            <a:extLst>
              <a:ext uri="{FF2B5EF4-FFF2-40B4-BE49-F238E27FC236}">
                <a16:creationId xmlns:a16="http://schemas.microsoft.com/office/drawing/2014/main" id="{1D7071EC-BCB9-494C-A9A6-CF6667C00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river with boats in front of a large building&#10;&#10;Description automatically generated with low confidence">
            <a:extLst>
              <a:ext uri="{FF2B5EF4-FFF2-40B4-BE49-F238E27FC236}">
                <a16:creationId xmlns:a16="http://schemas.microsoft.com/office/drawing/2014/main" id="{EE4B6A29-94FE-E422-A9D1-3529327CF7E4}"/>
              </a:ext>
            </a:extLst>
          </p:cNvPr>
          <p:cNvPicPr>
            <a:picLocks noChangeAspect="1"/>
          </p:cNvPicPr>
          <p:nvPr/>
        </p:nvPicPr>
        <p:blipFill rotWithShape="1">
          <a:blip r:embed="rId2"/>
          <a:srcRect l="12314" r="19185" b="-2"/>
          <a:stretch/>
        </p:blipFill>
        <p:spPr>
          <a:xfrm>
            <a:off x="6238008" y="398296"/>
            <a:ext cx="5778217" cy="5503229"/>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2334786010"/>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DAD064D-86F0-42ED-B520-996898579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FC9ABF-3FAC-B2B3-2645-2A70F950D38F}"/>
              </a:ext>
            </a:extLst>
          </p:cNvPr>
          <p:cNvSpPr>
            <a:spLocks noGrp="1"/>
          </p:cNvSpPr>
          <p:nvPr>
            <p:ph type="title"/>
          </p:nvPr>
        </p:nvSpPr>
        <p:spPr>
          <a:xfrm>
            <a:off x="1104900" y="762001"/>
            <a:ext cx="4229100" cy="1141004"/>
          </a:xfrm>
        </p:spPr>
        <p:txBody>
          <a:bodyPr>
            <a:normAutofit/>
          </a:bodyPr>
          <a:lstStyle/>
          <a:p>
            <a:r>
              <a:rPr lang="en-GB" dirty="0" err="1"/>
              <a:t>Cedaw</a:t>
            </a:r>
            <a:r>
              <a:rPr lang="en-GB" dirty="0"/>
              <a:t> (UN)</a:t>
            </a:r>
          </a:p>
        </p:txBody>
      </p:sp>
      <p:sp>
        <p:nvSpPr>
          <p:cNvPr id="3" name="Content Placeholder 2">
            <a:extLst>
              <a:ext uri="{FF2B5EF4-FFF2-40B4-BE49-F238E27FC236}">
                <a16:creationId xmlns:a16="http://schemas.microsoft.com/office/drawing/2014/main" id="{D87B3525-3D30-DC7F-B9D6-34FC8D6F4EEE}"/>
              </a:ext>
            </a:extLst>
          </p:cNvPr>
          <p:cNvSpPr>
            <a:spLocks noGrp="1"/>
          </p:cNvSpPr>
          <p:nvPr>
            <p:ph idx="1"/>
          </p:nvPr>
        </p:nvSpPr>
        <p:spPr>
          <a:xfrm>
            <a:off x="443176" y="2286000"/>
            <a:ext cx="4689934" cy="3810000"/>
          </a:xfrm>
        </p:spPr>
        <p:txBody>
          <a:bodyPr>
            <a:normAutofit fontScale="92500" lnSpcReduction="10000"/>
          </a:bodyPr>
          <a:lstStyle/>
          <a:p>
            <a:pPr marL="0" indent="0">
              <a:buNone/>
            </a:pPr>
            <a:r>
              <a:rPr lang="en-GB" b="1" dirty="0"/>
              <a:t>The Convention on the Elimination of All Forms of Discrimination Against Women (CEDAW) </a:t>
            </a:r>
            <a:r>
              <a:rPr lang="en-GB" dirty="0"/>
              <a:t>is an international legal instrument that requires countries to eliminate discrimination against women and girls in all areas and promotes women's and girls' equal rights.</a:t>
            </a:r>
          </a:p>
          <a:p>
            <a:pPr marL="0" indent="0">
              <a:buNone/>
            </a:pPr>
            <a:r>
              <a:rPr lang="en-GB" b="0" i="0" dirty="0">
                <a:solidFill>
                  <a:srgbClr val="4A4A4A"/>
                </a:solidFill>
                <a:effectLst/>
                <a:latin typeface="Roboto" panose="02000000000000000000" pitchFamily="2" charset="0"/>
              </a:rPr>
              <a:t>The Committee on the Elimination of Discrimination against Women (CEDAW)</a:t>
            </a:r>
          </a:p>
          <a:p>
            <a:pPr marL="0" indent="0">
              <a:buNone/>
            </a:pPr>
            <a:r>
              <a:rPr lang="en-GB" dirty="0"/>
              <a:t>96% UN countries have ratified it. Except: Iran, Palau, Somalia, Sudan, Tonga, and the United States.</a:t>
            </a:r>
          </a:p>
        </p:txBody>
      </p:sp>
      <p:sp>
        <p:nvSpPr>
          <p:cNvPr id="11" name="Rectangle 10">
            <a:extLst>
              <a:ext uri="{FF2B5EF4-FFF2-40B4-BE49-F238E27FC236}">
                <a16:creationId xmlns:a16="http://schemas.microsoft.com/office/drawing/2014/main" id="{1D7071EC-BCB9-494C-A9A6-CF6667C00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865FB3D1-1804-2535-D692-65704859A2EE}"/>
              </a:ext>
            </a:extLst>
          </p:cNvPr>
          <p:cNvPicPr>
            <a:picLocks noChangeAspect="1"/>
          </p:cNvPicPr>
          <p:nvPr/>
        </p:nvPicPr>
        <p:blipFill rotWithShape="1">
          <a:blip r:embed="rId2"/>
          <a:srcRect/>
          <a:stretch/>
        </p:blipFill>
        <p:spPr>
          <a:xfrm>
            <a:off x="6829197"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199111142"/>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id="{09949130-F4C8-4E64-AD1A-B3611E435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9">
            <a:extLst>
              <a:ext uri="{FF2B5EF4-FFF2-40B4-BE49-F238E27FC236}">
                <a16:creationId xmlns:a16="http://schemas.microsoft.com/office/drawing/2014/main" id="{20DB4423-716D-4B40-9498-69F5F3E5E0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Oval 11">
            <a:extLst>
              <a:ext uri="{FF2B5EF4-FFF2-40B4-BE49-F238E27FC236}">
                <a16:creationId xmlns:a16="http://schemas.microsoft.com/office/drawing/2014/main" id="{0B339CD8-1850-4DF2-BCDF-1CAAE5F8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49D9F2-2934-8174-F717-5727F01171B5}"/>
              </a:ext>
            </a:extLst>
          </p:cNvPr>
          <p:cNvSpPr>
            <a:spLocks noGrp="1"/>
          </p:cNvSpPr>
          <p:nvPr>
            <p:ph type="title"/>
          </p:nvPr>
        </p:nvSpPr>
        <p:spPr>
          <a:xfrm>
            <a:off x="1044054" y="2286000"/>
            <a:ext cx="3965456" cy="2285999"/>
          </a:xfrm>
        </p:spPr>
        <p:txBody>
          <a:bodyPr anchor="ctr">
            <a:normAutofit/>
          </a:bodyPr>
          <a:lstStyle/>
          <a:p>
            <a:pPr algn="ctr"/>
            <a:r>
              <a:rPr lang="en-GB" dirty="0"/>
              <a:t>Reproductive rights: abortion rights</a:t>
            </a:r>
          </a:p>
        </p:txBody>
      </p:sp>
      <p:sp>
        <p:nvSpPr>
          <p:cNvPr id="3" name="Content Placeholder 2">
            <a:extLst>
              <a:ext uri="{FF2B5EF4-FFF2-40B4-BE49-F238E27FC236}">
                <a16:creationId xmlns:a16="http://schemas.microsoft.com/office/drawing/2014/main" id="{D6CF99F9-D1C1-F1EB-5DB8-C4E4B7BF55E4}"/>
              </a:ext>
            </a:extLst>
          </p:cNvPr>
          <p:cNvSpPr>
            <a:spLocks noGrp="1"/>
          </p:cNvSpPr>
          <p:nvPr>
            <p:ph idx="1"/>
          </p:nvPr>
        </p:nvSpPr>
        <p:spPr>
          <a:xfrm>
            <a:off x="7188680" y="762000"/>
            <a:ext cx="3897332" cy="5334000"/>
          </a:xfrm>
        </p:spPr>
        <p:txBody>
          <a:bodyPr anchor="ctr">
            <a:normAutofit/>
          </a:bodyPr>
          <a:lstStyle/>
          <a:p>
            <a:pPr marL="0" indent="0">
              <a:buNone/>
            </a:pPr>
            <a:r>
              <a:rPr lang="en-GB" b="0" i="0" dirty="0">
                <a:effectLst/>
                <a:latin typeface="Roboto" panose="02000000000000000000" pitchFamily="2" charset="0"/>
              </a:rPr>
              <a:t>Article 16. States Parties shall take all appropriate </a:t>
            </a:r>
            <a:r>
              <a:rPr lang="en-GB" b="1" i="0" dirty="0">
                <a:effectLst/>
                <a:latin typeface="Roboto" panose="02000000000000000000" pitchFamily="2" charset="0"/>
              </a:rPr>
              <a:t>measures to eliminate discrimination against women</a:t>
            </a:r>
            <a:r>
              <a:rPr lang="en-GB" b="0" i="0" dirty="0">
                <a:effectLst/>
                <a:latin typeface="Roboto" panose="02000000000000000000" pitchFamily="2" charset="0"/>
              </a:rPr>
              <a:t> in all matters relating to marriage and family relations and in particular shall ensure, on a basis of equality of men and women:</a:t>
            </a:r>
          </a:p>
          <a:p>
            <a:pPr marL="0" indent="0">
              <a:buNone/>
            </a:pPr>
            <a:endParaRPr lang="en-GB" dirty="0">
              <a:latin typeface="Roboto" panose="02000000000000000000" pitchFamily="2" charset="0"/>
            </a:endParaRPr>
          </a:p>
          <a:p>
            <a:pPr marL="0" indent="0">
              <a:buNone/>
            </a:pPr>
            <a:r>
              <a:rPr lang="en-GB" dirty="0">
                <a:latin typeface="Roboto" panose="02000000000000000000" pitchFamily="2" charset="0"/>
              </a:rPr>
              <a:t>e) </a:t>
            </a:r>
            <a:r>
              <a:rPr lang="en-GB" b="0" i="0" dirty="0">
                <a:effectLst/>
                <a:latin typeface="Roboto" panose="02000000000000000000" pitchFamily="2" charset="0"/>
              </a:rPr>
              <a:t>The same rights to decide freely and responsibly on the number and spacing of their children and to have access to the information, education and </a:t>
            </a:r>
            <a:r>
              <a:rPr lang="en-GB" b="1" i="0" dirty="0">
                <a:effectLst/>
                <a:latin typeface="Roboto" panose="02000000000000000000" pitchFamily="2" charset="0"/>
              </a:rPr>
              <a:t>means to enable them to exercise these rights;</a:t>
            </a:r>
            <a:endParaRPr lang="en-GB" b="1" dirty="0"/>
          </a:p>
        </p:txBody>
      </p:sp>
    </p:spTree>
    <p:extLst>
      <p:ext uri="{BB962C8B-B14F-4D97-AF65-F5344CB8AC3E}">
        <p14:creationId xmlns:p14="http://schemas.microsoft.com/office/powerpoint/2010/main" val="2396065873"/>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15C774-05AB-EFA1-2381-C096F57C6B8A}"/>
              </a:ext>
            </a:extLst>
          </p:cNvPr>
          <p:cNvSpPr>
            <a:spLocks noGrp="1"/>
          </p:cNvSpPr>
          <p:nvPr>
            <p:ph type="title"/>
          </p:nvPr>
        </p:nvSpPr>
        <p:spPr>
          <a:xfrm>
            <a:off x="1429566" y="448785"/>
            <a:ext cx="5008696" cy="1454220"/>
          </a:xfrm>
        </p:spPr>
        <p:txBody>
          <a:bodyPr>
            <a:normAutofit fontScale="90000"/>
          </a:bodyPr>
          <a:lstStyle/>
          <a:p>
            <a:r>
              <a:rPr lang="en-GB" dirty="0"/>
              <a:t>The troubles in Northern Ireland (late 1960</a:t>
            </a:r>
            <a:r>
              <a:rPr lang="en-GB" i="1" dirty="0"/>
              <a:t>s</a:t>
            </a:r>
            <a:r>
              <a:rPr lang="en-GB" dirty="0"/>
              <a:t> to 1998)</a:t>
            </a:r>
          </a:p>
        </p:txBody>
      </p:sp>
      <p:sp>
        <p:nvSpPr>
          <p:cNvPr id="3" name="Content Placeholder 2">
            <a:extLst>
              <a:ext uri="{FF2B5EF4-FFF2-40B4-BE49-F238E27FC236}">
                <a16:creationId xmlns:a16="http://schemas.microsoft.com/office/drawing/2014/main" id="{B86D4334-8A51-3426-0E2E-685BDA5A60EC}"/>
              </a:ext>
            </a:extLst>
          </p:cNvPr>
          <p:cNvSpPr>
            <a:spLocks noGrp="1"/>
          </p:cNvSpPr>
          <p:nvPr>
            <p:ph idx="1"/>
          </p:nvPr>
        </p:nvSpPr>
        <p:spPr>
          <a:xfrm>
            <a:off x="1429566" y="2259698"/>
            <a:ext cx="4479398" cy="3836301"/>
          </a:xfrm>
        </p:spPr>
        <p:txBody>
          <a:bodyPr>
            <a:normAutofit fontScale="92500" lnSpcReduction="20000"/>
          </a:bodyPr>
          <a:lstStyle/>
          <a:p>
            <a:pPr>
              <a:lnSpc>
                <a:spcPct val="120000"/>
              </a:lnSpc>
            </a:pPr>
            <a:endParaRPr lang="en-GB" dirty="0"/>
          </a:p>
          <a:p>
            <a:pPr>
              <a:lnSpc>
                <a:spcPct val="120000"/>
              </a:lnSpc>
            </a:pPr>
            <a:r>
              <a:rPr lang="en-GB" sz="2000" dirty="0"/>
              <a:t>The conflict was primarily political and nationalistic, fuelled by historical events.</a:t>
            </a:r>
          </a:p>
          <a:p>
            <a:pPr>
              <a:lnSpc>
                <a:spcPct val="120000"/>
              </a:lnSpc>
            </a:pPr>
            <a:endParaRPr lang="en-GB" sz="2000" dirty="0"/>
          </a:p>
          <a:p>
            <a:pPr>
              <a:lnSpc>
                <a:spcPct val="120000"/>
              </a:lnSpc>
            </a:pPr>
            <a:r>
              <a:rPr lang="en-GB" sz="2000" dirty="0"/>
              <a:t>It also had an ethnic or sectarian dimension (unionists and republicans). Still, despite using the terms 'Protestant' and 'Catholic' to refer to the two sides, it was not necessarily a religious conflict. </a:t>
            </a:r>
          </a:p>
        </p:txBody>
      </p:sp>
      <p:pic>
        <p:nvPicPr>
          <p:cNvPr id="4" name="Picture 3" descr="A wall with graffiti&#10;&#10;Description automatically generated with low confidence">
            <a:extLst>
              <a:ext uri="{FF2B5EF4-FFF2-40B4-BE49-F238E27FC236}">
                <a16:creationId xmlns:a16="http://schemas.microsoft.com/office/drawing/2014/main" id="{BA765DF7-8318-4519-92AB-58E2A3158203}"/>
              </a:ext>
            </a:extLst>
          </p:cNvPr>
          <p:cNvPicPr>
            <a:picLocks noChangeAspect="1"/>
          </p:cNvPicPr>
          <p:nvPr/>
        </p:nvPicPr>
        <p:blipFill rotWithShape="1">
          <a:blip r:embed="rId2"/>
          <a:srcRect l="17657" r="15591" b="-2"/>
          <a:stretch/>
        </p:blipFill>
        <p:spPr>
          <a:xfrm>
            <a:off x="6639965"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1235457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709097-1D5E-461B-A75A-2CB4E0B19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8E7CE3D-756A-41A4-9B20-2A2FC3A1E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road leading to a large white building&#10;&#10;Description automatically generated with medium confidence">
            <a:extLst>
              <a:ext uri="{FF2B5EF4-FFF2-40B4-BE49-F238E27FC236}">
                <a16:creationId xmlns:a16="http://schemas.microsoft.com/office/drawing/2014/main" id="{9C0CBE7C-AC65-8094-49A0-9590138306CD}"/>
              </a:ext>
            </a:extLst>
          </p:cNvPr>
          <p:cNvPicPr>
            <a:picLocks noChangeAspect="1"/>
          </p:cNvPicPr>
          <p:nvPr/>
        </p:nvPicPr>
        <p:blipFill rotWithShape="1">
          <a:blip r:embed="rId2">
            <a:alphaModFix amt="50000"/>
          </a:blip>
          <a:srcRect t="19588" b="6182"/>
          <a:stretch/>
        </p:blipFill>
        <p:spPr>
          <a:xfrm>
            <a:off x="20" y="2520"/>
            <a:ext cx="12191980" cy="6855480"/>
          </a:xfrm>
          <a:prstGeom prst="rect">
            <a:avLst/>
          </a:prstGeom>
        </p:spPr>
      </p:pic>
      <p:sp>
        <p:nvSpPr>
          <p:cNvPr id="2" name="Title 1">
            <a:extLst>
              <a:ext uri="{FF2B5EF4-FFF2-40B4-BE49-F238E27FC236}">
                <a16:creationId xmlns:a16="http://schemas.microsoft.com/office/drawing/2014/main" id="{565BB05A-41A0-E7E1-1BDB-78CF52D909F7}"/>
              </a:ext>
            </a:extLst>
          </p:cNvPr>
          <p:cNvSpPr>
            <a:spLocks noGrp="1"/>
          </p:cNvSpPr>
          <p:nvPr>
            <p:ph type="title"/>
          </p:nvPr>
        </p:nvSpPr>
        <p:spPr>
          <a:xfrm>
            <a:off x="1429566" y="1045445"/>
            <a:ext cx="9238434" cy="857559"/>
          </a:xfrm>
        </p:spPr>
        <p:txBody>
          <a:bodyPr>
            <a:normAutofit/>
          </a:bodyPr>
          <a:lstStyle/>
          <a:p>
            <a:r>
              <a:rPr lang="en-GB" dirty="0">
                <a:solidFill>
                  <a:srgbClr val="FFFFFF"/>
                </a:solidFill>
              </a:rPr>
              <a:t>The battle for abortion rights: CONTEXT</a:t>
            </a:r>
          </a:p>
        </p:txBody>
      </p:sp>
      <p:cxnSp>
        <p:nvCxnSpPr>
          <p:cNvPr id="13" name="Straight Connector 12">
            <a:extLst>
              <a:ext uri="{FF2B5EF4-FFF2-40B4-BE49-F238E27FC236}">
                <a16:creationId xmlns:a16="http://schemas.microsoft.com/office/drawing/2014/main" id="{837CF948-9F12-4674-98E3-7A7FE57A19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2286000"/>
            <a:ext cx="971155" cy="0"/>
          </a:xfrm>
          <a:prstGeom prst="line">
            <a:avLst/>
          </a:prstGeom>
          <a:ln w="317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6A36B2C-1889-F5FB-D4CC-C8592C2B5FE5}"/>
              </a:ext>
            </a:extLst>
          </p:cNvPr>
          <p:cNvSpPr>
            <a:spLocks noGrp="1"/>
          </p:cNvSpPr>
          <p:nvPr>
            <p:ph idx="1"/>
          </p:nvPr>
        </p:nvSpPr>
        <p:spPr>
          <a:xfrm>
            <a:off x="1429555" y="2743199"/>
            <a:ext cx="9498366" cy="3438815"/>
          </a:xfrm>
        </p:spPr>
        <p:txBody>
          <a:bodyPr>
            <a:normAutofit/>
          </a:bodyPr>
          <a:lstStyle/>
          <a:p>
            <a:r>
              <a:rPr lang="en-GB" sz="2000" dirty="0">
                <a:solidFill>
                  <a:srgbClr val="FFFFFF"/>
                </a:solidFill>
              </a:rPr>
              <a:t>Abortion has been legal in the UK since </a:t>
            </a:r>
            <a:r>
              <a:rPr lang="en-GB" sz="2000" b="1" dirty="0">
                <a:solidFill>
                  <a:srgbClr val="FFFFFF"/>
                </a:solidFill>
              </a:rPr>
              <a:t>1967. </a:t>
            </a:r>
          </a:p>
          <a:p>
            <a:r>
              <a:rPr lang="en-GB" sz="2000" dirty="0">
                <a:solidFill>
                  <a:srgbClr val="FFFFFF"/>
                </a:solidFill>
              </a:rPr>
              <a:t>The 1967 Abortion Act covers England, Wales and Scotland. Never extended to NI.</a:t>
            </a:r>
          </a:p>
          <a:p>
            <a:r>
              <a:rPr lang="en-GB" sz="2000" dirty="0">
                <a:solidFill>
                  <a:srgbClr val="FFFFFF"/>
                </a:solidFill>
              </a:rPr>
              <a:t>The NI Parliament of 1922–74 does not record one debate with reference to abortion. </a:t>
            </a:r>
          </a:p>
          <a:p>
            <a:r>
              <a:rPr lang="en-GB" sz="2000" dirty="0">
                <a:solidFill>
                  <a:srgbClr val="FFFFFF"/>
                </a:solidFill>
              </a:rPr>
              <a:t>Stormont was suspended 1972-1998. </a:t>
            </a:r>
          </a:p>
          <a:p>
            <a:r>
              <a:rPr lang="en-GB" sz="2000" dirty="0">
                <a:solidFill>
                  <a:srgbClr val="FFFFFF"/>
                </a:solidFill>
              </a:rPr>
              <a:t>No debates in </a:t>
            </a:r>
            <a:r>
              <a:rPr lang="en-GB" sz="2000" dirty="0"/>
              <a:t>Westminster : “differing public sentiment around the issue in the region”.</a:t>
            </a:r>
            <a:endParaRPr lang="en-GB" sz="2000" dirty="0">
              <a:solidFill>
                <a:srgbClr val="FFFFFF"/>
              </a:solidFill>
            </a:endParaRPr>
          </a:p>
          <a:p>
            <a:endParaRPr lang="en-GB" dirty="0">
              <a:solidFill>
                <a:srgbClr val="FFFFFF"/>
              </a:solidFill>
            </a:endParaRPr>
          </a:p>
          <a:p>
            <a:endParaRPr lang="en-GB" dirty="0">
              <a:solidFill>
                <a:srgbClr val="FFFFFF"/>
              </a:solidFill>
            </a:endParaRPr>
          </a:p>
          <a:p>
            <a:endParaRPr lang="en-GB" dirty="0">
              <a:solidFill>
                <a:srgbClr val="FFFFFF"/>
              </a:solidFill>
            </a:endParaRPr>
          </a:p>
        </p:txBody>
      </p:sp>
    </p:spTree>
    <p:extLst>
      <p:ext uri="{BB962C8B-B14F-4D97-AF65-F5344CB8AC3E}">
        <p14:creationId xmlns:p14="http://schemas.microsoft.com/office/powerpoint/2010/main" val="2713366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949130-F4C8-4E64-AD1A-B3611E435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0DB4423-716D-4B40-9498-69F5F3E5E0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Oval 11">
            <a:extLst>
              <a:ext uri="{FF2B5EF4-FFF2-40B4-BE49-F238E27FC236}">
                <a16:creationId xmlns:a16="http://schemas.microsoft.com/office/drawing/2014/main" id="{0B339CD8-1850-4DF2-BCDF-1CAAE5F8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39A926-8588-42E6-845E-0B9530B5660F}"/>
              </a:ext>
            </a:extLst>
          </p:cNvPr>
          <p:cNvSpPr>
            <a:spLocks noGrp="1"/>
          </p:cNvSpPr>
          <p:nvPr>
            <p:ph type="title"/>
          </p:nvPr>
        </p:nvSpPr>
        <p:spPr>
          <a:xfrm>
            <a:off x="1044054" y="2286000"/>
            <a:ext cx="3965456" cy="2285999"/>
          </a:xfrm>
        </p:spPr>
        <p:txBody>
          <a:bodyPr anchor="ctr">
            <a:normAutofit/>
          </a:bodyPr>
          <a:lstStyle/>
          <a:p>
            <a:pPr algn="ctr"/>
            <a:r>
              <a:rPr lang="en-GB" dirty="0"/>
              <a:t>Obstacles for recognition</a:t>
            </a:r>
          </a:p>
        </p:txBody>
      </p:sp>
      <p:sp>
        <p:nvSpPr>
          <p:cNvPr id="3" name="Content Placeholder 2">
            <a:extLst>
              <a:ext uri="{FF2B5EF4-FFF2-40B4-BE49-F238E27FC236}">
                <a16:creationId xmlns:a16="http://schemas.microsoft.com/office/drawing/2014/main" id="{F79B026C-C685-5DF1-6D75-43FEA6D9B8C3}"/>
              </a:ext>
            </a:extLst>
          </p:cNvPr>
          <p:cNvSpPr>
            <a:spLocks noGrp="1"/>
          </p:cNvSpPr>
          <p:nvPr>
            <p:ph idx="1"/>
          </p:nvPr>
        </p:nvSpPr>
        <p:spPr>
          <a:xfrm>
            <a:off x="6406857" y="762000"/>
            <a:ext cx="5340097" cy="5334000"/>
          </a:xfrm>
        </p:spPr>
        <p:txBody>
          <a:bodyPr anchor="ctr">
            <a:normAutofit/>
          </a:bodyPr>
          <a:lstStyle/>
          <a:p>
            <a:pPr marL="0" indent="0">
              <a:lnSpc>
                <a:spcPct val="120000"/>
              </a:lnSpc>
              <a:buNone/>
            </a:pPr>
            <a:r>
              <a:rPr lang="en-GB" sz="1700" dirty="0"/>
              <a:t>‘</a:t>
            </a:r>
            <a:r>
              <a:rPr lang="en-GB" sz="2000" i="1" dirty="0"/>
              <a:t>The legalisation of abortion in Northern Ireland was last reviewed in 1987. At that time, it was concluded that any change in the law would be opposed by an overwhelming majority of the population. I believe that remains the case</a:t>
            </a:r>
            <a:r>
              <a:rPr lang="en-GB" sz="2000" dirty="0"/>
              <a:t>’ (Secretary of State for NI, Michael </a:t>
            </a:r>
            <a:r>
              <a:rPr lang="en-GB" sz="2000" dirty="0" err="1"/>
              <a:t>Ancram</a:t>
            </a:r>
            <a:r>
              <a:rPr lang="en-GB" sz="2000" dirty="0"/>
              <a:t> May 1994).</a:t>
            </a:r>
          </a:p>
          <a:p>
            <a:pPr marL="0" indent="0">
              <a:lnSpc>
                <a:spcPct val="120000"/>
              </a:lnSpc>
              <a:buNone/>
            </a:pPr>
            <a:endParaRPr lang="en-GB" sz="2000" dirty="0"/>
          </a:p>
          <a:p>
            <a:pPr marL="0" indent="0">
              <a:lnSpc>
                <a:spcPct val="120000"/>
              </a:lnSpc>
              <a:buNone/>
            </a:pPr>
            <a:r>
              <a:rPr lang="en-GB" sz="2000" dirty="0"/>
              <a:t>The anti-choice voice was loud in Westminster. Several representations from districts visited to reject the extension of the 1967 Abortion Act.</a:t>
            </a:r>
          </a:p>
          <a:p>
            <a:pPr marL="0" indent="0">
              <a:lnSpc>
                <a:spcPct val="120000"/>
              </a:lnSpc>
              <a:buNone/>
            </a:pPr>
            <a:endParaRPr lang="en-GB" sz="1700" dirty="0"/>
          </a:p>
          <a:p>
            <a:pPr marL="0" indent="0">
              <a:lnSpc>
                <a:spcPct val="120000"/>
              </a:lnSpc>
              <a:buNone/>
            </a:pPr>
            <a:r>
              <a:rPr lang="en-GB" sz="1700" dirty="0"/>
              <a:t> </a:t>
            </a:r>
          </a:p>
        </p:txBody>
      </p:sp>
    </p:spTree>
    <p:extLst>
      <p:ext uri="{BB962C8B-B14F-4D97-AF65-F5344CB8AC3E}">
        <p14:creationId xmlns:p14="http://schemas.microsoft.com/office/powerpoint/2010/main" val="1050589272"/>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A94AE6-0978-4A09-B78E-D60AC48423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52F1AF-FC00-B7CB-8108-9B42789EB778}"/>
              </a:ext>
            </a:extLst>
          </p:cNvPr>
          <p:cNvSpPr>
            <a:spLocks noGrp="1"/>
          </p:cNvSpPr>
          <p:nvPr>
            <p:ph type="title"/>
          </p:nvPr>
        </p:nvSpPr>
        <p:spPr>
          <a:xfrm>
            <a:off x="1207828" y="2286000"/>
            <a:ext cx="3643951" cy="2286000"/>
          </a:xfrm>
        </p:spPr>
        <p:txBody>
          <a:bodyPr anchor="ctr">
            <a:normAutofit/>
          </a:bodyPr>
          <a:lstStyle/>
          <a:p>
            <a:pPr algn="ctr"/>
            <a:r>
              <a:rPr lang="en-GB">
                <a:solidFill>
                  <a:schemeClr val="bg1"/>
                </a:solidFill>
              </a:rPr>
              <a:t>Devolution and abortion at Westminster</a:t>
            </a:r>
          </a:p>
        </p:txBody>
      </p:sp>
      <p:graphicFrame>
        <p:nvGraphicFramePr>
          <p:cNvPr id="5" name="Content Placeholder 2">
            <a:extLst>
              <a:ext uri="{FF2B5EF4-FFF2-40B4-BE49-F238E27FC236}">
                <a16:creationId xmlns:a16="http://schemas.microsoft.com/office/drawing/2014/main" id="{67F4E553-4109-1F41-EE9D-4AEBB2AB804F}"/>
              </a:ext>
            </a:extLst>
          </p:cNvPr>
          <p:cNvGraphicFramePr>
            <a:graphicFrameLocks noGrp="1"/>
          </p:cNvGraphicFramePr>
          <p:nvPr>
            <p:ph idx="1"/>
            <p:extLst>
              <p:ext uri="{D42A27DB-BD31-4B8C-83A1-F6EECF244321}">
                <p14:modId xmlns:p14="http://schemas.microsoft.com/office/powerpoint/2010/main" val="2422151968"/>
              </p:ext>
            </p:extLst>
          </p:nvPr>
        </p:nvGraphicFramePr>
        <p:xfrm>
          <a:off x="6095999" y="762001"/>
          <a:ext cx="5869737" cy="5333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5231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9">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01A94AE6-0978-4A09-B78E-D60AC48423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25051F-C759-EF55-8892-F4266FEDB728}"/>
              </a:ext>
            </a:extLst>
          </p:cNvPr>
          <p:cNvSpPr>
            <a:spLocks noGrp="1"/>
          </p:cNvSpPr>
          <p:nvPr>
            <p:ph type="title"/>
          </p:nvPr>
        </p:nvSpPr>
        <p:spPr>
          <a:xfrm>
            <a:off x="1207828" y="2286000"/>
            <a:ext cx="3643951" cy="2286000"/>
          </a:xfrm>
        </p:spPr>
        <p:txBody>
          <a:bodyPr anchor="ctr">
            <a:normAutofit/>
          </a:bodyPr>
          <a:lstStyle/>
          <a:p>
            <a:pPr algn="ctr"/>
            <a:r>
              <a:rPr lang="en-GB">
                <a:solidFill>
                  <a:schemeClr val="bg1"/>
                </a:solidFill>
              </a:rPr>
              <a:t>Another decade of denial</a:t>
            </a:r>
          </a:p>
        </p:txBody>
      </p:sp>
      <p:graphicFrame>
        <p:nvGraphicFramePr>
          <p:cNvPr id="5" name="Content Placeholder 2">
            <a:extLst>
              <a:ext uri="{FF2B5EF4-FFF2-40B4-BE49-F238E27FC236}">
                <a16:creationId xmlns:a16="http://schemas.microsoft.com/office/drawing/2014/main" id="{5FCA00AE-137B-F529-AF6D-262D1FBD4354}"/>
              </a:ext>
            </a:extLst>
          </p:cNvPr>
          <p:cNvGraphicFramePr>
            <a:graphicFrameLocks noGrp="1"/>
          </p:cNvGraphicFramePr>
          <p:nvPr>
            <p:ph idx="1"/>
            <p:extLst>
              <p:ext uri="{D42A27DB-BD31-4B8C-83A1-F6EECF244321}">
                <p14:modId xmlns:p14="http://schemas.microsoft.com/office/powerpoint/2010/main" val="1220825937"/>
              </p:ext>
            </p:extLst>
          </p:nvPr>
        </p:nvGraphicFramePr>
        <p:xfrm>
          <a:off x="6096000" y="762001"/>
          <a:ext cx="5723882" cy="5333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9053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1180E24-59EF-8799-A4CB-308A3233626B}"/>
              </a:ext>
            </a:extLst>
          </p:cNvPr>
          <p:cNvSpPr txBox="1"/>
          <p:nvPr/>
        </p:nvSpPr>
        <p:spPr>
          <a:xfrm>
            <a:off x="1429566" y="2259698"/>
            <a:ext cx="4479398" cy="3836301"/>
          </a:xfrm>
          <a:prstGeom prst="rect">
            <a:avLst/>
          </a:prstGeom>
        </p:spPr>
        <p:txBody>
          <a:bodyPr vert="horz" lIns="91440" tIns="45720" rIns="91440" bIns="45720" rtlCol="0">
            <a:normAutofit/>
          </a:bodyPr>
          <a:lstStyle/>
          <a:p>
            <a:pPr marL="0" indent="0">
              <a:lnSpc>
                <a:spcPct val="130000"/>
              </a:lnSpc>
              <a:spcAft>
                <a:spcPts val="600"/>
              </a:spcAft>
              <a:buSzPct val="85000"/>
              <a:buNone/>
            </a:pPr>
            <a:r>
              <a:rPr lang="en-US" i="1" dirty="0"/>
              <a:t>[Northern Ireland] is known as a quirky little place and people don’t really understand it so they kind of want to leave us well alone. So, if you tell them something like abortion could put the peace process in jeopardy then they’re inclined to probably believe them.</a:t>
            </a:r>
          </a:p>
          <a:p>
            <a:pPr marL="0" indent="0">
              <a:lnSpc>
                <a:spcPct val="130000"/>
              </a:lnSpc>
              <a:spcAft>
                <a:spcPts val="600"/>
              </a:spcAft>
              <a:buSzPct val="85000"/>
              <a:buNone/>
            </a:pPr>
            <a:endParaRPr lang="en-US" i="1" dirty="0"/>
          </a:p>
          <a:p>
            <a:pPr marL="0" indent="0">
              <a:lnSpc>
                <a:spcPct val="130000"/>
              </a:lnSpc>
              <a:spcAft>
                <a:spcPts val="600"/>
              </a:spcAft>
              <a:buSzPct val="85000"/>
              <a:buNone/>
            </a:pPr>
            <a:r>
              <a:rPr lang="en-US" dirty="0"/>
              <a:t> (Pro-Choice activist, 2014)</a:t>
            </a:r>
          </a:p>
        </p:txBody>
      </p:sp>
      <p:pic>
        <p:nvPicPr>
          <p:cNvPr id="4" name="Picture 3" descr="Text&#10;&#10;Description automatically generated">
            <a:extLst>
              <a:ext uri="{FF2B5EF4-FFF2-40B4-BE49-F238E27FC236}">
                <a16:creationId xmlns:a16="http://schemas.microsoft.com/office/drawing/2014/main" id="{D17E8975-5D87-E634-852B-BC0A106F4343}"/>
              </a:ext>
            </a:extLst>
          </p:cNvPr>
          <p:cNvPicPr>
            <a:picLocks noChangeAspect="1"/>
          </p:cNvPicPr>
          <p:nvPr/>
        </p:nvPicPr>
        <p:blipFill rotWithShape="1">
          <a:blip r:embed="rId2"/>
          <a:srcRect l="32044" r="19658"/>
          <a:stretch/>
        </p:blipFill>
        <p:spPr>
          <a:xfrm>
            <a:off x="6639965"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2928517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70C75B-CE56-A62B-623C-A81330DCB730}"/>
              </a:ext>
            </a:extLst>
          </p:cNvPr>
          <p:cNvSpPr>
            <a:spLocks noGrp="1"/>
          </p:cNvSpPr>
          <p:nvPr>
            <p:ph type="title"/>
          </p:nvPr>
        </p:nvSpPr>
        <p:spPr>
          <a:xfrm>
            <a:off x="1524000" y="762001"/>
            <a:ext cx="9144000" cy="869092"/>
          </a:xfrm>
        </p:spPr>
        <p:txBody>
          <a:bodyPr>
            <a:normAutofit/>
          </a:bodyPr>
          <a:lstStyle/>
          <a:p>
            <a:pPr algn="ctr"/>
            <a:r>
              <a:rPr lang="en-GB" sz="2600" dirty="0"/>
              <a:t>Alliance for choice and Ni civil society </a:t>
            </a:r>
          </a:p>
        </p:txBody>
      </p:sp>
      <p:graphicFrame>
        <p:nvGraphicFramePr>
          <p:cNvPr id="5" name="Content Placeholder 2">
            <a:extLst>
              <a:ext uri="{FF2B5EF4-FFF2-40B4-BE49-F238E27FC236}">
                <a16:creationId xmlns:a16="http://schemas.microsoft.com/office/drawing/2014/main" id="{031B0054-1D83-D27E-3072-9F3D55D82977}"/>
              </a:ext>
            </a:extLst>
          </p:cNvPr>
          <p:cNvGraphicFramePr>
            <a:graphicFrameLocks noGrp="1"/>
          </p:cNvGraphicFramePr>
          <p:nvPr>
            <p:ph idx="1"/>
            <p:extLst>
              <p:ext uri="{D42A27DB-BD31-4B8C-83A1-F6EECF244321}">
                <p14:modId xmlns:p14="http://schemas.microsoft.com/office/powerpoint/2010/main" val="1208750461"/>
              </p:ext>
            </p:extLst>
          </p:nvPr>
        </p:nvGraphicFramePr>
        <p:xfrm>
          <a:off x="1430337" y="2286000"/>
          <a:ext cx="10361495" cy="38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377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6A150-4D23-C4F0-7E62-9E84552F75B8}"/>
              </a:ext>
            </a:extLst>
          </p:cNvPr>
          <p:cNvSpPr>
            <a:spLocks noGrp="1"/>
          </p:cNvSpPr>
          <p:nvPr>
            <p:ph type="title"/>
          </p:nvPr>
        </p:nvSpPr>
        <p:spPr/>
        <p:txBody>
          <a:bodyPr/>
          <a:lstStyle/>
          <a:p>
            <a:r>
              <a:rPr lang="en-GB" dirty="0"/>
              <a:t>legislatures</a:t>
            </a:r>
          </a:p>
        </p:txBody>
      </p:sp>
      <p:sp>
        <p:nvSpPr>
          <p:cNvPr id="3" name="Content Placeholder 2">
            <a:extLst>
              <a:ext uri="{FF2B5EF4-FFF2-40B4-BE49-F238E27FC236}">
                <a16:creationId xmlns:a16="http://schemas.microsoft.com/office/drawing/2014/main" id="{D36CA14A-0919-F350-1C48-ABD8EE7F56B8}"/>
              </a:ext>
            </a:extLst>
          </p:cNvPr>
          <p:cNvSpPr>
            <a:spLocks noGrp="1"/>
          </p:cNvSpPr>
          <p:nvPr>
            <p:ph idx="1"/>
          </p:nvPr>
        </p:nvSpPr>
        <p:spPr/>
        <p:txBody>
          <a:bodyPr/>
          <a:lstStyle/>
          <a:p>
            <a:endParaRPr lang="en-GB" dirty="0"/>
          </a:p>
          <a:p>
            <a:r>
              <a:rPr lang="en-GB" sz="2000" dirty="0"/>
              <a:t>1998-2002 Devolution</a:t>
            </a:r>
          </a:p>
          <a:p>
            <a:r>
              <a:rPr lang="en-GB" sz="2000" dirty="0"/>
              <a:t>October 2002- May 2007 Suspension</a:t>
            </a:r>
          </a:p>
          <a:p>
            <a:r>
              <a:rPr lang="en-GB" sz="2000" dirty="0"/>
              <a:t>January 2017 -  January 2020 Suspension</a:t>
            </a:r>
          </a:p>
        </p:txBody>
      </p:sp>
    </p:spTree>
    <p:extLst>
      <p:ext uri="{BB962C8B-B14F-4D97-AF65-F5344CB8AC3E}">
        <p14:creationId xmlns:p14="http://schemas.microsoft.com/office/powerpoint/2010/main" val="30721271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709097-1D5E-461B-A75A-2CB4E0B19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8E7CE3D-756A-41A4-9B20-2A2FC3A1E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ap&#10;&#10;Description automatically generated">
            <a:extLst>
              <a:ext uri="{FF2B5EF4-FFF2-40B4-BE49-F238E27FC236}">
                <a16:creationId xmlns:a16="http://schemas.microsoft.com/office/drawing/2014/main" id="{B0A61396-33A2-0C6B-0012-4FB7BA449084}"/>
              </a:ext>
            </a:extLst>
          </p:cNvPr>
          <p:cNvPicPr>
            <a:picLocks noChangeAspect="1"/>
          </p:cNvPicPr>
          <p:nvPr/>
        </p:nvPicPr>
        <p:blipFill rotWithShape="1">
          <a:blip r:embed="rId2">
            <a:alphaModFix amt="50000"/>
          </a:blip>
          <a:srcRect r="3520"/>
          <a:stretch/>
        </p:blipFill>
        <p:spPr>
          <a:xfrm>
            <a:off x="20" y="2520"/>
            <a:ext cx="12191980" cy="6855480"/>
          </a:xfrm>
          <a:prstGeom prst="rect">
            <a:avLst/>
          </a:prstGeom>
        </p:spPr>
      </p:pic>
      <p:sp>
        <p:nvSpPr>
          <p:cNvPr id="2" name="Title 1">
            <a:extLst>
              <a:ext uri="{FF2B5EF4-FFF2-40B4-BE49-F238E27FC236}">
                <a16:creationId xmlns:a16="http://schemas.microsoft.com/office/drawing/2014/main" id="{D1F9D23F-6877-66F0-7E90-C414BEF06A59}"/>
              </a:ext>
            </a:extLst>
          </p:cNvPr>
          <p:cNvSpPr>
            <a:spLocks noGrp="1"/>
          </p:cNvSpPr>
          <p:nvPr>
            <p:ph type="title"/>
          </p:nvPr>
        </p:nvSpPr>
        <p:spPr>
          <a:xfrm>
            <a:off x="1429566" y="1045445"/>
            <a:ext cx="9238434" cy="857559"/>
          </a:xfrm>
        </p:spPr>
        <p:txBody>
          <a:bodyPr>
            <a:normAutofit/>
          </a:bodyPr>
          <a:lstStyle/>
          <a:p>
            <a:r>
              <a:rPr lang="en-GB" sz="2600" dirty="0">
                <a:solidFill>
                  <a:srgbClr val="FFFFFF"/>
                </a:solidFill>
              </a:rPr>
              <a:t>Leveraging the international frameworks</a:t>
            </a:r>
          </a:p>
        </p:txBody>
      </p:sp>
      <p:cxnSp>
        <p:nvCxnSpPr>
          <p:cNvPr id="13" name="Straight Connector 12">
            <a:extLst>
              <a:ext uri="{FF2B5EF4-FFF2-40B4-BE49-F238E27FC236}">
                <a16:creationId xmlns:a16="http://schemas.microsoft.com/office/drawing/2014/main" id="{837CF948-9F12-4674-98E3-7A7FE57A19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2286000"/>
            <a:ext cx="971155" cy="0"/>
          </a:xfrm>
          <a:prstGeom prst="line">
            <a:avLst/>
          </a:prstGeom>
          <a:ln w="317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2FE16EB-589B-677A-69BF-6F64FA409445}"/>
              </a:ext>
            </a:extLst>
          </p:cNvPr>
          <p:cNvSpPr>
            <a:spLocks noGrp="1"/>
          </p:cNvSpPr>
          <p:nvPr>
            <p:ph idx="1"/>
          </p:nvPr>
        </p:nvSpPr>
        <p:spPr>
          <a:xfrm>
            <a:off x="493664" y="2743199"/>
            <a:ext cx="10591331" cy="3999799"/>
          </a:xfrm>
        </p:spPr>
        <p:txBody>
          <a:bodyPr>
            <a:normAutofit/>
          </a:bodyPr>
          <a:lstStyle/>
          <a:p>
            <a:r>
              <a:rPr lang="en-GB" sz="2000" b="1" dirty="0"/>
              <a:t>‘We had not much else to use’. </a:t>
            </a:r>
            <a:r>
              <a:rPr lang="en-GB" sz="2000" b="1" dirty="0" err="1"/>
              <a:t>AfC</a:t>
            </a:r>
            <a:endParaRPr lang="en-GB" sz="2000" b="1" dirty="0"/>
          </a:p>
          <a:p>
            <a:r>
              <a:rPr lang="en-GB" sz="2000" b="1" dirty="0"/>
              <a:t>Several activists attended CEDAW training and attended the Commission on the Status of Women (CSW)</a:t>
            </a:r>
          </a:p>
          <a:p>
            <a:r>
              <a:rPr lang="en-GB" sz="2000" b="1" dirty="0"/>
              <a:t>In 2010, </a:t>
            </a:r>
            <a:r>
              <a:rPr lang="en-GB" sz="2000" b="1" dirty="0" err="1"/>
              <a:t>AfC</a:t>
            </a:r>
            <a:r>
              <a:rPr lang="en-GB" sz="2000" b="1" dirty="0"/>
              <a:t>, FPA NI and NIWEP made a submission to the CEDAW Committee to request an inquiry under the CEDAW Optional Protocol.</a:t>
            </a:r>
          </a:p>
          <a:p>
            <a:r>
              <a:rPr lang="en-GB" sz="2000" b="1" dirty="0"/>
              <a:t>After six years of waiting the CEDAW committee conducted an inquiry into NI and rapporteurs came to meet activists (2016).</a:t>
            </a:r>
          </a:p>
        </p:txBody>
      </p:sp>
    </p:spTree>
    <p:extLst>
      <p:ext uri="{BB962C8B-B14F-4D97-AF65-F5344CB8AC3E}">
        <p14:creationId xmlns:p14="http://schemas.microsoft.com/office/powerpoint/2010/main" val="17654193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53CF5F-BE6C-DB51-0A86-20D1C8781EFC}"/>
              </a:ext>
            </a:extLst>
          </p:cNvPr>
          <p:cNvSpPr>
            <a:spLocks noGrp="1"/>
          </p:cNvSpPr>
          <p:nvPr>
            <p:ph type="title"/>
          </p:nvPr>
        </p:nvSpPr>
        <p:spPr>
          <a:xfrm>
            <a:off x="1524000" y="762001"/>
            <a:ext cx="9144000" cy="869092"/>
          </a:xfrm>
        </p:spPr>
        <p:txBody>
          <a:bodyPr>
            <a:normAutofit/>
          </a:bodyPr>
          <a:lstStyle/>
          <a:p>
            <a:pPr algn="ctr"/>
            <a:r>
              <a:rPr lang="en-GB" b="0" i="0" dirty="0">
                <a:effectLst/>
                <a:latin typeface="Roboto" panose="02000000000000000000" pitchFamily="2" charset="0"/>
              </a:rPr>
              <a:t>Westminster ignored the problem</a:t>
            </a:r>
            <a:endParaRPr lang="en-GB" dirty="0"/>
          </a:p>
        </p:txBody>
      </p:sp>
      <p:graphicFrame>
        <p:nvGraphicFramePr>
          <p:cNvPr id="5" name="Content Placeholder 2">
            <a:extLst>
              <a:ext uri="{FF2B5EF4-FFF2-40B4-BE49-F238E27FC236}">
                <a16:creationId xmlns:a16="http://schemas.microsoft.com/office/drawing/2014/main" id="{D8D9EDDD-2265-D0D7-308B-EA0B50634D2E}"/>
              </a:ext>
            </a:extLst>
          </p:cNvPr>
          <p:cNvGraphicFramePr>
            <a:graphicFrameLocks noGrp="1"/>
          </p:cNvGraphicFramePr>
          <p:nvPr>
            <p:ph idx="1"/>
            <p:extLst>
              <p:ext uri="{D42A27DB-BD31-4B8C-83A1-F6EECF244321}">
                <p14:modId xmlns:p14="http://schemas.microsoft.com/office/powerpoint/2010/main" val="3259957147"/>
              </p:ext>
            </p:extLst>
          </p:nvPr>
        </p:nvGraphicFramePr>
        <p:xfrm>
          <a:off x="1430338" y="2286000"/>
          <a:ext cx="9237662" cy="38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74166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7" name="Rectangle 53">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50EB99-A263-B7BF-86D6-116B1B54D552}"/>
              </a:ext>
            </a:extLst>
          </p:cNvPr>
          <p:cNvSpPr>
            <a:spLocks noGrp="1"/>
          </p:cNvSpPr>
          <p:nvPr>
            <p:ph type="title"/>
          </p:nvPr>
        </p:nvSpPr>
        <p:spPr>
          <a:xfrm>
            <a:off x="1429566" y="762001"/>
            <a:ext cx="5008696" cy="1141004"/>
          </a:xfrm>
        </p:spPr>
        <p:txBody>
          <a:bodyPr>
            <a:normAutofit/>
          </a:bodyPr>
          <a:lstStyle/>
          <a:p>
            <a:r>
              <a:rPr lang="en-GB" dirty="0"/>
              <a:t>International and local solidarity</a:t>
            </a:r>
          </a:p>
        </p:txBody>
      </p:sp>
      <p:sp>
        <p:nvSpPr>
          <p:cNvPr id="42" name="Content Placeholder 2">
            <a:extLst>
              <a:ext uri="{FF2B5EF4-FFF2-40B4-BE49-F238E27FC236}">
                <a16:creationId xmlns:a16="http://schemas.microsoft.com/office/drawing/2014/main" id="{24EC341F-1824-9615-9A3B-CB69E49CB7B1}"/>
              </a:ext>
            </a:extLst>
          </p:cNvPr>
          <p:cNvSpPr>
            <a:spLocks noGrp="1"/>
          </p:cNvSpPr>
          <p:nvPr>
            <p:ph idx="1"/>
          </p:nvPr>
        </p:nvSpPr>
        <p:spPr>
          <a:xfrm>
            <a:off x="330979" y="2210268"/>
            <a:ext cx="6107283" cy="4050288"/>
          </a:xfrm>
        </p:spPr>
        <p:txBody>
          <a:bodyPr>
            <a:normAutofit lnSpcReduction="10000"/>
          </a:bodyPr>
          <a:lstStyle/>
          <a:p>
            <a:pPr>
              <a:lnSpc>
                <a:spcPct val="120000"/>
              </a:lnSpc>
            </a:pPr>
            <a:r>
              <a:rPr lang="en-GB" sz="1600" dirty="0"/>
              <a:t>Late international solidarity: </a:t>
            </a:r>
          </a:p>
          <a:p>
            <a:pPr marL="0" indent="0">
              <a:lnSpc>
                <a:spcPct val="120000"/>
              </a:lnSpc>
              <a:buNone/>
            </a:pPr>
            <a:r>
              <a:rPr lang="en-GB" sz="1600" dirty="0"/>
              <a:t>Amnesty International  (2016)</a:t>
            </a:r>
          </a:p>
          <a:p>
            <a:pPr marL="0" indent="0">
              <a:lnSpc>
                <a:spcPct val="120000"/>
              </a:lnSpc>
              <a:buNone/>
            </a:pPr>
            <a:r>
              <a:rPr lang="en-GB" sz="1600" dirty="0"/>
              <a:t>International Federation of Professional Abortion and Contraception Associates (2016)</a:t>
            </a:r>
          </a:p>
          <a:p>
            <a:pPr marL="0" indent="0">
              <a:lnSpc>
                <a:spcPct val="120000"/>
              </a:lnSpc>
              <a:buNone/>
            </a:pPr>
            <a:r>
              <a:rPr lang="en-GB" sz="1600" dirty="0" err="1"/>
              <a:t>AfC</a:t>
            </a:r>
            <a:r>
              <a:rPr lang="en-GB" sz="1600" dirty="0"/>
              <a:t> and Ulster University hosted an international conference (2016). </a:t>
            </a:r>
          </a:p>
          <a:p>
            <a:pPr marL="0" indent="0">
              <a:lnSpc>
                <a:spcPct val="120000"/>
              </a:lnSpc>
              <a:buNone/>
            </a:pPr>
            <a:r>
              <a:rPr lang="en-GB" sz="1600" dirty="0"/>
              <a:t>Dr Angela Davis visited for International Women’s Day (2017)</a:t>
            </a:r>
          </a:p>
          <a:p>
            <a:pPr>
              <a:lnSpc>
                <a:spcPct val="120000"/>
              </a:lnSpc>
            </a:pPr>
            <a:r>
              <a:rPr lang="en-GB" sz="1600" dirty="0"/>
              <a:t>‘Bad solidarity’,  local and regional politicians  ‘hijacked’ the issue for their own agenda.</a:t>
            </a:r>
          </a:p>
          <a:p>
            <a:pPr>
              <a:lnSpc>
                <a:spcPct val="120000"/>
              </a:lnSpc>
            </a:pPr>
            <a:r>
              <a:rPr lang="en-GB" sz="1600" dirty="0"/>
              <a:t>Some awareness-raising efforts, taken against the will of local activists, caused problems in drawing attention to lines of access to pills and information.</a:t>
            </a:r>
          </a:p>
          <a:p>
            <a:pPr>
              <a:lnSpc>
                <a:spcPct val="120000"/>
              </a:lnSpc>
            </a:pPr>
            <a:endParaRPr lang="en-GB" sz="1300" dirty="0"/>
          </a:p>
        </p:txBody>
      </p:sp>
      <p:pic>
        <p:nvPicPr>
          <p:cNvPr id="5" name="Picture 4" descr="A group of people marching with banners&#10;&#10;Description automatically generated with low confidence">
            <a:extLst>
              <a:ext uri="{FF2B5EF4-FFF2-40B4-BE49-F238E27FC236}">
                <a16:creationId xmlns:a16="http://schemas.microsoft.com/office/drawing/2014/main" id="{F02424A0-11AA-E9D9-F9B9-9E122CDF96CE}"/>
              </a:ext>
            </a:extLst>
          </p:cNvPr>
          <p:cNvPicPr>
            <a:picLocks noChangeAspect="1"/>
          </p:cNvPicPr>
          <p:nvPr/>
        </p:nvPicPr>
        <p:blipFill rotWithShape="1">
          <a:blip r:embed="rId2"/>
          <a:srcRect l="13063" r="13438"/>
          <a:stretch/>
        </p:blipFill>
        <p:spPr>
          <a:xfrm>
            <a:off x="6639965"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4043165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A94AE6-0978-4A09-B78E-D60AC48423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5E6168-4852-1A60-7914-EDA467423DBF}"/>
              </a:ext>
            </a:extLst>
          </p:cNvPr>
          <p:cNvSpPr>
            <a:spLocks noGrp="1"/>
          </p:cNvSpPr>
          <p:nvPr>
            <p:ph type="title"/>
          </p:nvPr>
        </p:nvSpPr>
        <p:spPr>
          <a:xfrm>
            <a:off x="1207828" y="2286000"/>
            <a:ext cx="3643951" cy="2286000"/>
          </a:xfrm>
        </p:spPr>
        <p:txBody>
          <a:bodyPr anchor="ctr">
            <a:normAutofit/>
          </a:bodyPr>
          <a:lstStyle/>
          <a:p>
            <a:pPr algn="ctr"/>
            <a:r>
              <a:rPr lang="en-GB">
                <a:solidFill>
                  <a:schemeClr val="bg1"/>
                </a:solidFill>
              </a:rPr>
              <a:t>International and local solidarity</a:t>
            </a:r>
          </a:p>
        </p:txBody>
      </p:sp>
      <p:graphicFrame>
        <p:nvGraphicFramePr>
          <p:cNvPr id="5" name="Content Placeholder 2">
            <a:extLst>
              <a:ext uri="{FF2B5EF4-FFF2-40B4-BE49-F238E27FC236}">
                <a16:creationId xmlns:a16="http://schemas.microsoft.com/office/drawing/2014/main" id="{447600BD-9075-40D1-237A-80ABEB44891A}"/>
              </a:ext>
            </a:extLst>
          </p:cNvPr>
          <p:cNvGraphicFramePr>
            <a:graphicFrameLocks noGrp="1"/>
          </p:cNvGraphicFramePr>
          <p:nvPr>
            <p:ph idx="1"/>
            <p:extLst>
              <p:ext uri="{D42A27DB-BD31-4B8C-83A1-F6EECF244321}">
                <p14:modId xmlns:p14="http://schemas.microsoft.com/office/powerpoint/2010/main" val="2467522075"/>
              </p:ext>
            </p:extLst>
          </p:nvPr>
        </p:nvGraphicFramePr>
        <p:xfrm>
          <a:off x="6096000" y="762001"/>
          <a:ext cx="5600466" cy="5333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83810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74D53-8F09-1441-565C-EF27C6C0DF43}"/>
              </a:ext>
            </a:extLst>
          </p:cNvPr>
          <p:cNvSpPr>
            <a:spLocks noGrp="1"/>
          </p:cNvSpPr>
          <p:nvPr>
            <p:ph type="title"/>
          </p:nvPr>
        </p:nvSpPr>
        <p:spPr/>
        <p:txBody>
          <a:bodyPr/>
          <a:lstStyle/>
          <a:p>
            <a:r>
              <a:rPr lang="en-GB"/>
              <a:t>Alliance with Irish activism</a:t>
            </a:r>
            <a:endParaRPr lang="en-GB" dirty="0"/>
          </a:p>
        </p:txBody>
      </p:sp>
      <p:graphicFrame>
        <p:nvGraphicFramePr>
          <p:cNvPr id="19" name="Content Placeholder 2">
            <a:extLst>
              <a:ext uri="{FF2B5EF4-FFF2-40B4-BE49-F238E27FC236}">
                <a16:creationId xmlns:a16="http://schemas.microsoft.com/office/drawing/2014/main" id="{3E91164B-AAA7-50DC-6B07-8BFB47E5B4FB}"/>
              </a:ext>
            </a:extLst>
          </p:cNvPr>
          <p:cNvGraphicFramePr>
            <a:graphicFrameLocks noGrp="1"/>
          </p:cNvGraphicFramePr>
          <p:nvPr>
            <p:ph idx="1"/>
            <p:extLst>
              <p:ext uri="{D42A27DB-BD31-4B8C-83A1-F6EECF244321}">
                <p14:modId xmlns:p14="http://schemas.microsoft.com/office/powerpoint/2010/main" val="2535930871"/>
              </p:ext>
            </p:extLst>
          </p:nvPr>
        </p:nvGraphicFramePr>
        <p:xfrm>
          <a:off x="1429566" y="2286000"/>
          <a:ext cx="9238434" cy="38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199399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8">
            <a:extLst>
              <a:ext uri="{FF2B5EF4-FFF2-40B4-BE49-F238E27FC236}">
                <a16:creationId xmlns:a16="http://schemas.microsoft.com/office/drawing/2014/main" id="{5669F72C-E3FB-4C48-AEBD-AF7AC0D749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0">
            <a:extLst>
              <a:ext uri="{FF2B5EF4-FFF2-40B4-BE49-F238E27FC236}">
                <a16:creationId xmlns:a16="http://schemas.microsoft.com/office/drawing/2014/main" id="{BFDE77F2-18D0-49FF-860C-62E2AC424E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12">
            <a:extLst>
              <a:ext uri="{FF2B5EF4-FFF2-40B4-BE49-F238E27FC236}">
                <a16:creationId xmlns:a16="http://schemas.microsoft.com/office/drawing/2014/main" id="{5CA22715-D05D-465E-A9CB-5AD7BC6C9C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4197"/>
            <a:ext cx="4629606" cy="462960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8D416B7-09C4-447E-CB54-D554944CD641}"/>
              </a:ext>
            </a:extLst>
          </p:cNvPr>
          <p:cNvPicPr>
            <a:picLocks noChangeAspect="1"/>
          </p:cNvPicPr>
          <p:nvPr/>
        </p:nvPicPr>
        <p:blipFill rotWithShape="1">
          <a:blip r:embed="rId2">
            <a:alphaModFix amt="50000"/>
          </a:blip>
          <a:srcRect l="8611" r="16486"/>
          <a:stretch/>
        </p:blipFill>
        <p:spPr>
          <a:xfrm>
            <a:off x="733196"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
        <p:nvSpPr>
          <p:cNvPr id="2" name="Title 1">
            <a:extLst>
              <a:ext uri="{FF2B5EF4-FFF2-40B4-BE49-F238E27FC236}">
                <a16:creationId xmlns:a16="http://schemas.microsoft.com/office/drawing/2014/main" id="{F6804EA7-D777-C0CD-951D-8F70269E7A84}"/>
              </a:ext>
            </a:extLst>
          </p:cNvPr>
          <p:cNvSpPr>
            <a:spLocks noGrp="1"/>
          </p:cNvSpPr>
          <p:nvPr>
            <p:ph type="title"/>
          </p:nvPr>
        </p:nvSpPr>
        <p:spPr>
          <a:xfrm>
            <a:off x="1043180" y="2286001"/>
            <a:ext cx="4009639" cy="2286000"/>
          </a:xfrm>
        </p:spPr>
        <p:txBody>
          <a:bodyPr anchor="ctr">
            <a:normAutofit/>
          </a:bodyPr>
          <a:lstStyle/>
          <a:p>
            <a:pPr algn="ctr"/>
            <a:r>
              <a:rPr lang="en-GB">
                <a:solidFill>
                  <a:srgbClr val="FFFFFF"/>
                </a:solidFill>
              </a:rPr>
              <a:t>Brexit’s debate gave a boost</a:t>
            </a:r>
          </a:p>
        </p:txBody>
      </p:sp>
      <p:sp>
        <p:nvSpPr>
          <p:cNvPr id="3" name="Content Placeholder 2">
            <a:extLst>
              <a:ext uri="{FF2B5EF4-FFF2-40B4-BE49-F238E27FC236}">
                <a16:creationId xmlns:a16="http://schemas.microsoft.com/office/drawing/2014/main" id="{84779A71-917B-FE08-22BB-6461775CC165}"/>
              </a:ext>
            </a:extLst>
          </p:cNvPr>
          <p:cNvSpPr>
            <a:spLocks noGrp="1"/>
          </p:cNvSpPr>
          <p:nvPr>
            <p:ph idx="1"/>
          </p:nvPr>
        </p:nvSpPr>
        <p:spPr>
          <a:xfrm>
            <a:off x="6405983" y="762000"/>
            <a:ext cx="5481217" cy="5334000"/>
          </a:xfrm>
        </p:spPr>
        <p:txBody>
          <a:bodyPr anchor="ctr">
            <a:normAutofit lnSpcReduction="10000"/>
          </a:bodyPr>
          <a:lstStyle/>
          <a:p>
            <a:pPr>
              <a:lnSpc>
                <a:spcPct val="120000"/>
              </a:lnSpc>
            </a:pPr>
            <a:r>
              <a:rPr lang="en-GB" sz="2000" dirty="0"/>
              <a:t>2016 Brexit referendum onwards forced Westminster to act on Northern Irish discrepancy around abortion laws.</a:t>
            </a:r>
          </a:p>
          <a:p>
            <a:pPr>
              <a:lnSpc>
                <a:spcPct val="120000"/>
              </a:lnSpc>
            </a:pPr>
            <a:r>
              <a:rPr lang="en-GB" sz="2000" dirty="0"/>
              <a:t>Following the 2017 General Election, a Conservative minority government was elected. </a:t>
            </a:r>
          </a:p>
          <a:p>
            <a:pPr>
              <a:lnSpc>
                <a:spcPct val="120000"/>
              </a:lnSpc>
            </a:pPr>
            <a:r>
              <a:rPr lang="en-GB" sz="2000" dirty="0"/>
              <a:t>Stella Creasy (Labour Party) seized the opportunity proposing an amendment to the Queen’s speech to pressurise the government to enact change, ensuring that the cost of terminations for Northern Irish women travelling to England would be covered by the NHS.</a:t>
            </a:r>
          </a:p>
          <a:p>
            <a:pPr>
              <a:lnSpc>
                <a:spcPct val="120000"/>
              </a:lnSpc>
            </a:pPr>
            <a:r>
              <a:rPr lang="en-GB" sz="2000" dirty="0"/>
              <a:t>The abortion law was still a devolved issue. </a:t>
            </a:r>
          </a:p>
        </p:txBody>
      </p:sp>
    </p:spTree>
    <p:extLst>
      <p:ext uri="{BB962C8B-B14F-4D97-AF65-F5344CB8AC3E}">
        <p14:creationId xmlns:p14="http://schemas.microsoft.com/office/powerpoint/2010/main" val="3601550920"/>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17">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230305-F27B-1A0E-F226-33DA38347B7E}"/>
              </a:ext>
            </a:extLst>
          </p:cNvPr>
          <p:cNvSpPr>
            <a:spLocks noGrp="1"/>
          </p:cNvSpPr>
          <p:nvPr>
            <p:ph type="title"/>
          </p:nvPr>
        </p:nvSpPr>
        <p:spPr>
          <a:xfrm>
            <a:off x="325369" y="762001"/>
            <a:ext cx="6112893" cy="618014"/>
          </a:xfrm>
        </p:spPr>
        <p:txBody>
          <a:bodyPr>
            <a:normAutofit/>
          </a:bodyPr>
          <a:lstStyle/>
          <a:p>
            <a:r>
              <a:rPr lang="en-GB" dirty="0"/>
              <a:t>Liberalisation at last</a:t>
            </a:r>
          </a:p>
        </p:txBody>
      </p:sp>
      <p:sp>
        <p:nvSpPr>
          <p:cNvPr id="3" name="Content Placeholder 2">
            <a:extLst>
              <a:ext uri="{FF2B5EF4-FFF2-40B4-BE49-F238E27FC236}">
                <a16:creationId xmlns:a16="http://schemas.microsoft.com/office/drawing/2014/main" id="{FEDB90B6-C3E7-FBE4-3E49-A4F94BA65764}"/>
              </a:ext>
            </a:extLst>
          </p:cNvPr>
          <p:cNvSpPr>
            <a:spLocks noGrp="1"/>
          </p:cNvSpPr>
          <p:nvPr>
            <p:ph idx="1"/>
          </p:nvPr>
        </p:nvSpPr>
        <p:spPr>
          <a:xfrm>
            <a:off x="246832" y="2259698"/>
            <a:ext cx="6266164" cy="4242079"/>
          </a:xfrm>
        </p:spPr>
        <p:txBody>
          <a:bodyPr>
            <a:normAutofit/>
          </a:bodyPr>
          <a:lstStyle/>
          <a:p>
            <a:pPr>
              <a:lnSpc>
                <a:spcPct val="120000"/>
              </a:lnSpc>
            </a:pPr>
            <a:r>
              <a:rPr lang="en-GB" i="0" dirty="0">
                <a:effectLst/>
              </a:rPr>
              <a:t>Stormont suspended 2017-2020. DUP and Sinn Féin split over the DUP's handling of </a:t>
            </a:r>
            <a:r>
              <a:rPr lang="it-IT" i="0" dirty="0" err="1">
                <a:effectLst/>
              </a:rPr>
              <a:t>Renewable</a:t>
            </a:r>
            <a:r>
              <a:rPr lang="it-IT" i="0" dirty="0">
                <a:effectLst/>
              </a:rPr>
              <a:t> </a:t>
            </a:r>
            <a:r>
              <a:rPr lang="it-IT" i="0" dirty="0" err="1">
                <a:effectLst/>
              </a:rPr>
              <a:t>Heat</a:t>
            </a:r>
            <a:r>
              <a:rPr lang="it-IT" i="0" dirty="0">
                <a:effectLst/>
              </a:rPr>
              <a:t> Incentive </a:t>
            </a:r>
            <a:r>
              <a:rPr lang="it-IT" i="0" dirty="0" err="1">
                <a:effectLst/>
              </a:rPr>
              <a:t>scandal</a:t>
            </a:r>
            <a:r>
              <a:rPr lang="it-IT" i="0" dirty="0">
                <a:effectLst/>
              </a:rPr>
              <a:t> (RHI </a:t>
            </a:r>
            <a:r>
              <a:rPr lang="it-IT" i="0" dirty="0" err="1">
                <a:effectLst/>
              </a:rPr>
              <a:t>scandal</a:t>
            </a:r>
            <a:r>
              <a:rPr lang="it-IT" i="0" dirty="0">
                <a:effectLst/>
              </a:rPr>
              <a:t>).</a:t>
            </a:r>
            <a:endParaRPr lang="en-GB" i="0" dirty="0">
              <a:effectLst/>
            </a:endParaRPr>
          </a:p>
          <a:p>
            <a:pPr>
              <a:lnSpc>
                <a:spcPct val="120000"/>
              </a:lnSpc>
            </a:pPr>
            <a:r>
              <a:rPr lang="en-GB" dirty="0"/>
              <a:t>Stella Creasy and Connor McGinn (Labour MPs) Bill amendments aimed at liberalising abortion, introducing same sex marriage (civil partnership 2005) and victims’ pension scheme if Stormont was not re-established by October 2019. </a:t>
            </a:r>
          </a:p>
          <a:p>
            <a:pPr>
              <a:lnSpc>
                <a:spcPct val="120000"/>
              </a:lnSpc>
            </a:pPr>
            <a:r>
              <a:rPr lang="en-GB" dirty="0"/>
              <a:t>In line with the CEDAW recommendations, abortion had to be made available in NI by the end of March 2020.</a:t>
            </a:r>
          </a:p>
          <a:p>
            <a:pPr>
              <a:lnSpc>
                <a:spcPct val="120000"/>
              </a:lnSpc>
            </a:pPr>
            <a:r>
              <a:rPr lang="en-GB" dirty="0"/>
              <a:t>The changes came into law from 1 April 2020.</a:t>
            </a:r>
          </a:p>
          <a:p>
            <a:pPr>
              <a:lnSpc>
                <a:spcPct val="120000"/>
              </a:lnSpc>
            </a:pPr>
            <a:endParaRPr lang="en-GB" sz="1300" dirty="0"/>
          </a:p>
          <a:p>
            <a:pPr>
              <a:lnSpc>
                <a:spcPct val="120000"/>
              </a:lnSpc>
            </a:pPr>
            <a:endParaRPr lang="en-GB" sz="1300" dirty="0"/>
          </a:p>
          <a:p>
            <a:pPr>
              <a:lnSpc>
                <a:spcPct val="120000"/>
              </a:lnSpc>
            </a:pPr>
            <a:endParaRPr lang="en-GB" sz="1300" dirty="0"/>
          </a:p>
        </p:txBody>
      </p:sp>
      <p:pic>
        <p:nvPicPr>
          <p:cNvPr id="4" name="Picture 3" descr="A group of people holding signs&#10;&#10;Description automatically generated">
            <a:extLst>
              <a:ext uri="{FF2B5EF4-FFF2-40B4-BE49-F238E27FC236}">
                <a16:creationId xmlns:a16="http://schemas.microsoft.com/office/drawing/2014/main" id="{14DA4BE2-0C8B-8947-7F48-6769AF15474F}"/>
              </a:ext>
            </a:extLst>
          </p:cNvPr>
          <p:cNvPicPr>
            <a:picLocks noChangeAspect="1"/>
          </p:cNvPicPr>
          <p:nvPr/>
        </p:nvPicPr>
        <p:blipFill rotWithShape="1">
          <a:blip r:embed="rId2"/>
          <a:srcRect l="17109" r="26641"/>
          <a:stretch/>
        </p:blipFill>
        <p:spPr>
          <a:xfrm>
            <a:off x="6639965"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4065387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A4D44C-A9FF-E330-E6BE-8B922B9B3A33}"/>
              </a:ext>
            </a:extLst>
          </p:cNvPr>
          <p:cNvSpPr>
            <a:spLocks noGrp="1"/>
          </p:cNvSpPr>
          <p:nvPr>
            <p:ph type="title"/>
          </p:nvPr>
        </p:nvSpPr>
        <p:spPr>
          <a:xfrm>
            <a:off x="1429566" y="762001"/>
            <a:ext cx="5008696" cy="1141004"/>
          </a:xfrm>
        </p:spPr>
        <p:txBody>
          <a:bodyPr>
            <a:normAutofit/>
          </a:bodyPr>
          <a:lstStyle/>
          <a:p>
            <a:r>
              <a:rPr lang="en-GB" dirty="0"/>
              <a:t>Colombian case</a:t>
            </a:r>
          </a:p>
        </p:txBody>
      </p:sp>
      <p:sp>
        <p:nvSpPr>
          <p:cNvPr id="3" name="Content Placeholder 2">
            <a:extLst>
              <a:ext uri="{FF2B5EF4-FFF2-40B4-BE49-F238E27FC236}">
                <a16:creationId xmlns:a16="http://schemas.microsoft.com/office/drawing/2014/main" id="{31B9F76E-13C4-0A5B-6390-0E6CB46DC5FF}"/>
              </a:ext>
            </a:extLst>
          </p:cNvPr>
          <p:cNvSpPr>
            <a:spLocks noGrp="1"/>
          </p:cNvSpPr>
          <p:nvPr>
            <p:ph idx="1"/>
          </p:nvPr>
        </p:nvSpPr>
        <p:spPr>
          <a:xfrm>
            <a:off x="488053" y="2165389"/>
            <a:ext cx="5950209" cy="4629605"/>
          </a:xfrm>
        </p:spPr>
        <p:txBody>
          <a:bodyPr>
            <a:noAutofit/>
          </a:bodyPr>
          <a:lstStyle/>
          <a:p>
            <a:pPr>
              <a:lnSpc>
                <a:spcPct val="120000"/>
              </a:lnSpc>
            </a:pPr>
            <a:r>
              <a:rPr lang="en-GB" i="0" dirty="0">
                <a:effectLst/>
                <a:latin typeface="Lucida Grande"/>
              </a:rPr>
              <a:t>Since 1995, the NGO, Working table for women's life and health linked researchers, academics, and service providers. </a:t>
            </a:r>
          </a:p>
          <a:p>
            <a:pPr>
              <a:lnSpc>
                <a:spcPct val="120000"/>
              </a:lnSpc>
            </a:pPr>
            <a:r>
              <a:rPr lang="en-GB" i="0" dirty="0">
                <a:effectLst/>
                <a:latin typeface="Lucida Grande"/>
              </a:rPr>
              <a:t>The international organisation Women's Link Worldwide opened its doors in 2002 and began working in Colombia.</a:t>
            </a:r>
          </a:p>
          <a:p>
            <a:pPr>
              <a:lnSpc>
                <a:spcPct val="120000"/>
              </a:lnSpc>
            </a:pPr>
            <a:r>
              <a:rPr lang="en-GB" i="0" dirty="0">
                <a:effectLst/>
                <a:latin typeface="Lucida Grande"/>
              </a:rPr>
              <a:t>Experience on advocacy before Parliaments and policy makers.  </a:t>
            </a:r>
            <a:r>
              <a:rPr lang="en-GB" dirty="0">
                <a:latin typeface="Lucida Grande"/>
              </a:rPr>
              <a:t>i.e.</a:t>
            </a:r>
            <a:r>
              <a:rPr lang="en-GB" i="0" dirty="0">
                <a:effectLst/>
                <a:latin typeface="Lucida Grande"/>
              </a:rPr>
              <a:t> NI.</a:t>
            </a:r>
          </a:p>
          <a:p>
            <a:pPr>
              <a:lnSpc>
                <a:spcPct val="120000"/>
              </a:lnSpc>
            </a:pPr>
            <a:r>
              <a:rPr lang="en-GB" dirty="0">
                <a:latin typeface="Lucida Grande"/>
              </a:rPr>
              <a:t>Women’s Link Worldwide leaded by a Colombian Lawyer and its international expertise presented a case before the Constitutional Court.</a:t>
            </a:r>
            <a:endParaRPr lang="en-GB" i="0" dirty="0">
              <a:effectLst/>
              <a:latin typeface="Lucida Grande"/>
            </a:endParaRPr>
          </a:p>
        </p:txBody>
      </p:sp>
      <p:pic>
        <p:nvPicPr>
          <p:cNvPr id="5" name="Picture 4" descr="A row of buildings with balconies and a steeple&#10;&#10;Description automatically generated with low confidence">
            <a:extLst>
              <a:ext uri="{FF2B5EF4-FFF2-40B4-BE49-F238E27FC236}">
                <a16:creationId xmlns:a16="http://schemas.microsoft.com/office/drawing/2014/main" id="{3ADF6D46-269C-C676-B158-99247659125D}"/>
              </a:ext>
            </a:extLst>
          </p:cNvPr>
          <p:cNvPicPr>
            <a:picLocks noChangeAspect="1"/>
          </p:cNvPicPr>
          <p:nvPr/>
        </p:nvPicPr>
        <p:blipFill rotWithShape="1">
          <a:blip r:embed="rId2"/>
          <a:srcRect l="25294" r="24706"/>
          <a:stretch/>
        </p:blipFill>
        <p:spPr>
          <a:xfrm>
            <a:off x="6639965"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23581430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09949130-F4C8-4E64-AD1A-B3611E435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
            <a:extLst>
              <a:ext uri="{FF2B5EF4-FFF2-40B4-BE49-F238E27FC236}">
                <a16:creationId xmlns:a16="http://schemas.microsoft.com/office/drawing/2014/main" id="{20DB4423-716D-4B40-9498-69F5F3E5E0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Oval 11">
            <a:extLst>
              <a:ext uri="{FF2B5EF4-FFF2-40B4-BE49-F238E27FC236}">
                <a16:creationId xmlns:a16="http://schemas.microsoft.com/office/drawing/2014/main" id="{0B339CD8-1850-4DF2-BCDF-1CAAE5F8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C1C42F-42AC-7E31-B20A-EDEBC2FC9FD2}"/>
              </a:ext>
            </a:extLst>
          </p:cNvPr>
          <p:cNvSpPr>
            <a:spLocks noGrp="1"/>
          </p:cNvSpPr>
          <p:nvPr>
            <p:ph type="title"/>
          </p:nvPr>
        </p:nvSpPr>
        <p:spPr>
          <a:xfrm>
            <a:off x="1044054" y="2286000"/>
            <a:ext cx="3965456" cy="2285999"/>
          </a:xfrm>
        </p:spPr>
        <p:txBody>
          <a:bodyPr anchor="ctr">
            <a:normAutofit fontScale="90000"/>
          </a:bodyPr>
          <a:lstStyle/>
          <a:p>
            <a:pPr algn="ctr">
              <a:lnSpc>
                <a:spcPct val="110000"/>
              </a:lnSpc>
            </a:pPr>
            <a:br>
              <a:rPr lang="en-GB" sz="1100" b="1" i="0" dirty="0">
                <a:effectLst/>
                <a:latin typeface="Open Sans" panose="020B0606030504020204" pitchFamily="34" charset="0"/>
              </a:rPr>
            </a:br>
            <a:br>
              <a:rPr lang="en-GB" sz="1100" b="1" i="0" dirty="0">
                <a:effectLst/>
                <a:latin typeface="Open Sans" panose="020B0606030504020204" pitchFamily="34" charset="0"/>
              </a:rPr>
            </a:br>
            <a:br>
              <a:rPr lang="en-GB" sz="1100" b="1" i="0" dirty="0">
                <a:effectLst/>
                <a:latin typeface="Open Sans" panose="020B0606030504020204" pitchFamily="34" charset="0"/>
              </a:rPr>
            </a:br>
            <a:br>
              <a:rPr lang="en-GB" sz="1100" b="1" i="0" dirty="0">
                <a:effectLst/>
                <a:latin typeface="Open Sans" panose="020B0606030504020204" pitchFamily="34" charset="0"/>
              </a:rPr>
            </a:br>
            <a:br>
              <a:rPr lang="en-GB" sz="1100" b="1" i="0" dirty="0">
                <a:effectLst/>
                <a:latin typeface="Open Sans" panose="020B0606030504020204" pitchFamily="34" charset="0"/>
              </a:rPr>
            </a:br>
            <a:br>
              <a:rPr lang="en-GB" sz="2000" b="1" i="0" dirty="0">
                <a:effectLst/>
                <a:latin typeface="Open Sans" panose="020B0606030504020204" pitchFamily="34" charset="0"/>
              </a:rPr>
            </a:br>
            <a:br>
              <a:rPr lang="en-GB" sz="2000" b="1" i="0" dirty="0">
                <a:effectLst/>
                <a:latin typeface="Open Sans" panose="020B0606030504020204" pitchFamily="34" charset="0"/>
              </a:rPr>
            </a:br>
            <a:r>
              <a:rPr lang="en-GB" sz="2000" b="1" i="0" dirty="0">
                <a:effectLst/>
                <a:latin typeface="Open Sans" panose="020B0606030504020204" pitchFamily="34" charset="0"/>
              </a:rPr>
              <a:t>BUILDING JURISPRUDENCE: </a:t>
            </a:r>
            <a:r>
              <a:rPr lang="en-GB" sz="2000" b="0" i="0" dirty="0">
                <a:effectLst/>
                <a:latin typeface="Lucida Grande"/>
              </a:rPr>
              <a:t>Women's Link Worldwide</a:t>
            </a:r>
            <a:r>
              <a:rPr lang="en-GB" sz="2000" b="1" i="0" dirty="0">
                <a:effectLst/>
                <a:latin typeface="Open Sans" panose="020B0606030504020204" pitchFamily="34" charset="0"/>
              </a:rPr>
              <a:t> </a:t>
            </a:r>
            <a:br>
              <a:rPr lang="en-GB" sz="2000" b="0" i="0" dirty="0">
                <a:effectLst/>
                <a:latin typeface="Open Sans" panose="020B0606030504020204" pitchFamily="34" charset="0"/>
              </a:rPr>
            </a:br>
            <a:endParaRPr lang="en-GB" sz="2000" dirty="0"/>
          </a:p>
        </p:txBody>
      </p:sp>
      <p:sp>
        <p:nvSpPr>
          <p:cNvPr id="3" name="Content Placeholder 2">
            <a:extLst>
              <a:ext uri="{FF2B5EF4-FFF2-40B4-BE49-F238E27FC236}">
                <a16:creationId xmlns:a16="http://schemas.microsoft.com/office/drawing/2014/main" id="{4F10ECCD-4469-4C61-071D-F595A981B078}"/>
              </a:ext>
            </a:extLst>
          </p:cNvPr>
          <p:cNvSpPr>
            <a:spLocks noGrp="1"/>
          </p:cNvSpPr>
          <p:nvPr>
            <p:ph idx="1"/>
          </p:nvPr>
        </p:nvSpPr>
        <p:spPr>
          <a:xfrm>
            <a:off x="6406857" y="213173"/>
            <a:ext cx="5570100" cy="6299823"/>
          </a:xfrm>
        </p:spPr>
        <p:txBody>
          <a:bodyPr anchor="ctr">
            <a:normAutofit lnSpcReduction="10000"/>
          </a:bodyPr>
          <a:lstStyle/>
          <a:p>
            <a:pPr>
              <a:lnSpc>
                <a:spcPct val="120000"/>
              </a:lnSpc>
            </a:pPr>
            <a:endParaRPr lang="en-GB" sz="1300" b="0" i="0" dirty="0">
              <a:effectLst/>
              <a:latin typeface="Open Sans" panose="020B0606030504020204" pitchFamily="34" charset="0"/>
            </a:endParaRPr>
          </a:p>
          <a:p>
            <a:pPr marL="0" indent="0">
              <a:lnSpc>
                <a:spcPct val="120000"/>
              </a:lnSpc>
              <a:buNone/>
            </a:pPr>
            <a:r>
              <a:rPr lang="en-GB" sz="2200" b="1" i="0" dirty="0">
                <a:effectLst/>
                <a:latin typeface="Open Sans" panose="020B0606030504020204" pitchFamily="34" charset="0"/>
              </a:rPr>
              <a:t>Examining the existing rights framework</a:t>
            </a:r>
            <a:endParaRPr lang="en-GB" sz="2200" b="0" i="0" dirty="0">
              <a:effectLst/>
              <a:latin typeface="Open Sans" panose="020B0606030504020204" pitchFamily="34" charset="0"/>
            </a:endParaRPr>
          </a:p>
          <a:p>
            <a:pPr marL="0" indent="0">
              <a:lnSpc>
                <a:spcPct val="120000"/>
              </a:lnSpc>
              <a:buNone/>
            </a:pPr>
            <a:r>
              <a:rPr lang="en-GB" sz="1400" b="0" i="0" dirty="0">
                <a:effectLst/>
                <a:latin typeface="Open Sans" panose="020B0606030504020204" pitchFamily="34" charset="0"/>
              </a:rPr>
              <a:t>Before each initiative, Women’s Link Worldwide </a:t>
            </a:r>
            <a:r>
              <a:rPr lang="en-GB" sz="1400" b="1" i="0" dirty="0">
                <a:effectLst/>
                <a:latin typeface="Open Sans" panose="020B0606030504020204" pitchFamily="34" charset="0"/>
              </a:rPr>
              <a:t>examines existing laws</a:t>
            </a:r>
            <a:r>
              <a:rPr lang="en-GB" sz="1400" b="0" i="0" dirty="0">
                <a:effectLst/>
                <a:latin typeface="Open Sans" panose="020B0606030504020204" pitchFamily="34" charset="0"/>
              </a:rPr>
              <a:t> to determine how we can leverage the rights framework to create change.</a:t>
            </a:r>
          </a:p>
          <a:p>
            <a:pPr marL="0" indent="0">
              <a:lnSpc>
                <a:spcPct val="120000"/>
              </a:lnSpc>
              <a:buNone/>
            </a:pPr>
            <a:r>
              <a:rPr lang="en-GB" sz="1400" b="0" i="0" dirty="0">
                <a:effectLst/>
                <a:latin typeface="Open Sans" panose="020B0606030504020204" pitchFamily="34" charset="0"/>
              </a:rPr>
              <a:t> Our expertise in </a:t>
            </a:r>
            <a:r>
              <a:rPr lang="en-GB" sz="1400" b="1" i="0" dirty="0">
                <a:effectLst/>
                <a:latin typeface="Open Sans" panose="020B0606030504020204" pitchFamily="34" charset="0"/>
              </a:rPr>
              <a:t>comparative law </a:t>
            </a:r>
            <a:r>
              <a:rPr lang="en-GB" sz="1400" b="0" i="0" dirty="0">
                <a:effectLst/>
                <a:latin typeface="Open Sans" panose="020B0606030504020204" pitchFamily="34" charset="0"/>
              </a:rPr>
              <a:t>enables us to monitor and develop legal standards based on the </a:t>
            </a:r>
            <a:r>
              <a:rPr lang="en-GB" sz="1400" b="1" i="0" dirty="0">
                <a:effectLst/>
                <a:latin typeface="Open Sans" panose="020B0606030504020204" pitchFamily="34" charset="0"/>
              </a:rPr>
              <a:t>most effective arguments and strategies </a:t>
            </a:r>
            <a:r>
              <a:rPr lang="en-GB" sz="1400" b="0" i="0" dirty="0">
                <a:effectLst/>
                <a:latin typeface="Open Sans" panose="020B0606030504020204" pitchFamily="34" charset="0"/>
              </a:rPr>
              <a:t>available worldwide.</a:t>
            </a:r>
          </a:p>
          <a:p>
            <a:pPr marL="0" indent="0">
              <a:lnSpc>
                <a:spcPct val="120000"/>
              </a:lnSpc>
              <a:buNone/>
            </a:pPr>
            <a:endParaRPr lang="en-GB" b="0" i="0" dirty="0">
              <a:effectLst/>
              <a:latin typeface="Open Sans" panose="020B0606030504020204" pitchFamily="34" charset="0"/>
            </a:endParaRPr>
          </a:p>
          <a:p>
            <a:pPr marL="0" indent="0">
              <a:lnSpc>
                <a:spcPct val="120000"/>
              </a:lnSpc>
              <a:buNone/>
            </a:pPr>
            <a:r>
              <a:rPr lang="en-GB" sz="2200" b="1" i="0" dirty="0">
                <a:effectLst/>
                <a:latin typeface="Open Sans" panose="020B0606030504020204" pitchFamily="34" charset="0"/>
              </a:rPr>
              <a:t>Creating and promoting progressive legal innovations</a:t>
            </a:r>
            <a:endParaRPr lang="en-GB" sz="2200" b="0" i="0" dirty="0">
              <a:effectLst/>
              <a:latin typeface="Open Sans" panose="020B0606030504020204" pitchFamily="34" charset="0"/>
            </a:endParaRPr>
          </a:p>
          <a:p>
            <a:pPr marL="0" indent="0">
              <a:lnSpc>
                <a:spcPct val="120000"/>
              </a:lnSpc>
              <a:buNone/>
            </a:pPr>
            <a:r>
              <a:rPr lang="en-GB" sz="1500" b="0" i="0" dirty="0">
                <a:effectLst/>
                <a:latin typeface="Open Sans" panose="020B0606030504020204" pitchFamily="34" charset="0"/>
              </a:rPr>
              <a:t>We work to build upon and amplify human rights standards. </a:t>
            </a:r>
          </a:p>
          <a:p>
            <a:pPr marL="0" indent="0">
              <a:lnSpc>
                <a:spcPct val="120000"/>
              </a:lnSpc>
              <a:buNone/>
            </a:pPr>
            <a:r>
              <a:rPr lang="en-GB" sz="1500" b="0" i="0" dirty="0">
                <a:effectLst/>
                <a:latin typeface="Open Sans" panose="020B0606030504020204" pitchFamily="34" charset="0"/>
              </a:rPr>
              <a:t>We successfully litigate for the rights of women and girls by utilising international human rights principles in national contexts. </a:t>
            </a:r>
          </a:p>
          <a:p>
            <a:pPr marL="0" indent="0">
              <a:lnSpc>
                <a:spcPct val="120000"/>
              </a:lnSpc>
              <a:buNone/>
            </a:pPr>
            <a:r>
              <a:rPr lang="en-GB" sz="1500" b="0" i="0" dirty="0">
                <a:effectLst/>
                <a:latin typeface="Open Sans" panose="020B0606030504020204" pitchFamily="34" charset="0"/>
              </a:rPr>
              <a:t>We then strengthen the resulting legal precedents, leveraging them in other national, regional and international bodies.</a:t>
            </a:r>
          </a:p>
          <a:p>
            <a:pPr marL="0" indent="0">
              <a:lnSpc>
                <a:spcPct val="120000"/>
              </a:lnSpc>
              <a:buNone/>
            </a:pPr>
            <a:endParaRPr lang="en-GB" sz="1300" b="0" i="0" dirty="0">
              <a:effectLst/>
              <a:latin typeface="Open Sans" panose="020B0606030504020204" pitchFamily="34" charset="0"/>
            </a:endParaRPr>
          </a:p>
          <a:p>
            <a:pPr>
              <a:lnSpc>
                <a:spcPct val="120000"/>
              </a:lnSpc>
            </a:pPr>
            <a:endParaRPr lang="en-GB" sz="1300" dirty="0"/>
          </a:p>
        </p:txBody>
      </p:sp>
    </p:spTree>
    <p:extLst>
      <p:ext uri="{BB962C8B-B14F-4D97-AF65-F5344CB8AC3E}">
        <p14:creationId xmlns:p14="http://schemas.microsoft.com/office/powerpoint/2010/main" val="47326009"/>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709097-1D5E-461B-A75A-2CB4E0B19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8E7CE3D-756A-41A4-9B20-2A2FC3A1E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4042F0B-3D94-BA4B-F717-4DAB053F4240}"/>
              </a:ext>
            </a:extLst>
          </p:cNvPr>
          <p:cNvPicPr>
            <a:picLocks noChangeAspect="1"/>
          </p:cNvPicPr>
          <p:nvPr/>
        </p:nvPicPr>
        <p:blipFill rotWithShape="1">
          <a:blip r:embed="rId2">
            <a:alphaModFix amt="50000"/>
          </a:blip>
          <a:srcRect t="37"/>
          <a:stretch/>
        </p:blipFill>
        <p:spPr>
          <a:xfrm>
            <a:off x="230023" y="125936"/>
            <a:ext cx="12191980" cy="6855480"/>
          </a:xfrm>
          <a:prstGeom prst="rect">
            <a:avLst/>
          </a:prstGeom>
        </p:spPr>
      </p:pic>
      <p:sp>
        <p:nvSpPr>
          <p:cNvPr id="2" name="Title 1">
            <a:extLst>
              <a:ext uri="{FF2B5EF4-FFF2-40B4-BE49-F238E27FC236}">
                <a16:creationId xmlns:a16="http://schemas.microsoft.com/office/drawing/2014/main" id="{C7E558EC-905C-C916-E8B2-CA9EDE9367F2}"/>
              </a:ext>
            </a:extLst>
          </p:cNvPr>
          <p:cNvSpPr>
            <a:spLocks noGrp="1"/>
          </p:cNvSpPr>
          <p:nvPr>
            <p:ph type="title"/>
          </p:nvPr>
        </p:nvSpPr>
        <p:spPr>
          <a:xfrm>
            <a:off x="1429566" y="1045445"/>
            <a:ext cx="9238434" cy="857559"/>
          </a:xfrm>
        </p:spPr>
        <p:txBody>
          <a:bodyPr>
            <a:normAutofit/>
          </a:bodyPr>
          <a:lstStyle/>
          <a:p>
            <a:r>
              <a:rPr lang="en-GB" dirty="0"/>
              <a:t>Sentence C-355/06 (may 2006)</a:t>
            </a:r>
            <a:endParaRPr lang="en-GB" dirty="0">
              <a:solidFill>
                <a:srgbClr val="FFFFFF"/>
              </a:solidFill>
            </a:endParaRPr>
          </a:p>
        </p:txBody>
      </p:sp>
      <p:cxnSp>
        <p:nvCxnSpPr>
          <p:cNvPr id="13" name="Straight Connector 12">
            <a:extLst>
              <a:ext uri="{FF2B5EF4-FFF2-40B4-BE49-F238E27FC236}">
                <a16:creationId xmlns:a16="http://schemas.microsoft.com/office/drawing/2014/main" id="{837CF948-9F12-4674-98E3-7A7FE57A19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2286000"/>
            <a:ext cx="971155" cy="0"/>
          </a:xfrm>
          <a:prstGeom prst="line">
            <a:avLst/>
          </a:prstGeom>
          <a:ln w="317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85DF4A9-CD2B-1138-2711-CC1523671766}"/>
              </a:ext>
            </a:extLst>
          </p:cNvPr>
          <p:cNvSpPr>
            <a:spLocks noGrp="1"/>
          </p:cNvSpPr>
          <p:nvPr>
            <p:ph idx="1"/>
          </p:nvPr>
        </p:nvSpPr>
        <p:spPr>
          <a:xfrm>
            <a:off x="516103" y="2286000"/>
            <a:ext cx="10151897" cy="3810000"/>
          </a:xfrm>
        </p:spPr>
        <p:txBody>
          <a:bodyPr>
            <a:normAutofit/>
          </a:bodyPr>
          <a:lstStyle/>
          <a:p>
            <a:pPr>
              <a:lnSpc>
                <a:spcPct val="120000"/>
              </a:lnSpc>
            </a:pPr>
            <a:r>
              <a:rPr lang="en-GB" sz="2000" i="0" dirty="0">
                <a:solidFill>
                  <a:srgbClr val="FFFFFF"/>
                </a:solidFill>
                <a:effectLst/>
                <a:latin typeface="Open Sans" panose="020B0606030504020204" pitchFamily="34" charset="0"/>
              </a:rPr>
              <a:t> </a:t>
            </a:r>
            <a:r>
              <a:rPr lang="en-GB" sz="2000" i="0" dirty="0">
                <a:solidFill>
                  <a:srgbClr val="FFFFFF"/>
                </a:solidFill>
                <a:effectLst/>
                <a:latin typeface="Lucida Grande"/>
              </a:rPr>
              <a:t>In April 2005, Women's Link asked the Constitutional Court of Colombia to liberalise the country's abortion law, which outlawed the procedure under all circumstances.</a:t>
            </a:r>
          </a:p>
          <a:p>
            <a:pPr>
              <a:lnSpc>
                <a:spcPct val="120000"/>
              </a:lnSpc>
            </a:pPr>
            <a:r>
              <a:rPr lang="en-GB" sz="2000" b="1" dirty="0">
                <a:solidFill>
                  <a:srgbClr val="FFFFFF"/>
                </a:solidFill>
              </a:rPr>
              <a:t>It permitted access to abortion under three conditions:</a:t>
            </a:r>
          </a:p>
          <a:p>
            <a:pPr lvl="1">
              <a:lnSpc>
                <a:spcPct val="120000"/>
              </a:lnSpc>
              <a:buFont typeface="Wingdings" panose="05000000000000000000" pitchFamily="2" charset="2"/>
              <a:buChar char="v"/>
            </a:pPr>
            <a:r>
              <a:rPr lang="en-GB" sz="2000" b="1" dirty="0">
                <a:solidFill>
                  <a:srgbClr val="FFFFFF"/>
                </a:solidFill>
              </a:rPr>
              <a:t>Coercion, including rape and incest; </a:t>
            </a:r>
          </a:p>
          <a:p>
            <a:pPr lvl="1">
              <a:lnSpc>
                <a:spcPct val="120000"/>
              </a:lnSpc>
              <a:buFont typeface="Wingdings" panose="05000000000000000000" pitchFamily="2" charset="2"/>
              <a:buChar char="v"/>
            </a:pPr>
            <a:r>
              <a:rPr lang="en-GB" sz="2000" b="1" dirty="0">
                <a:solidFill>
                  <a:srgbClr val="FFFFFF"/>
                </a:solidFill>
              </a:rPr>
              <a:t>Risk to the foetus’ life; </a:t>
            </a:r>
          </a:p>
          <a:p>
            <a:pPr lvl="1">
              <a:lnSpc>
                <a:spcPct val="120000"/>
              </a:lnSpc>
              <a:buFont typeface="Wingdings" panose="05000000000000000000" pitchFamily="2" charset="2"/>
              <a:buChar char="v"/>
            </a:pPr>
            <a:r>
              <a:rPr lang="en-GB" sz="2000" b="1" dirty="0">
                <a:solidFill>
                  <a:srgbClr val="FFFFFF"/>
                </a:solidFill>
              </a:rPr>
              <a:t>and risk to the health of the pregnant woman.</a:t>
            </a:r>
          </a:p>
          <a:p>
            <a:pPr>
              <a:lnSpc>
                <a:spcPct val="120000"/>
              </a:lnSpc>
            </a:pPr>
            <a:r>
              <a:rPr lang="en-GB" sz="2200" b="1" dirty="0">
                <a:solidFill>
                  <a:srgbClr val="FFFFFF"/>
                </a:solidFill>
              </a:rPr>
              <a:t>In other cases, abortion was still a crime (Penal Code).</a:t>
            </a:r>
          </a:p>
          <a:p>
            <a:pPr>
              <a:lnSpc>
                <a:spcPct val="120000"/>
              </a:lnSpc>
            </a:pPr>
            <a:endParaRPr lang="en-GB" sz="1500" dirty="0">
              <a:solidFill>
                <a:srgbClr val="FFFFFF"/>
              </a:solidFill>
            </a:endParaRPr>
          </a:p>
          <a:p>
            <a:pPr>
              <a:lnSpc>
                <a:spcPct val="120000"/>
              </a:lnSpc>
            </a:pPr>
            <a:endParaRPr lang="en-GB" sz="1500" dirty="0">
              <a:solidFill>
                <a:srgbClr val="FFFFFF"/>
              </a:solidFill>
            </a:endParaRPr>
          </a:p>
        </p:txBody>
      </p:sp>
    </p:spTree>
    <p:extLst>
      <p:ext uri="{BB962C8B-B14F-4D97-AF65-F5344CB8AC3E}">
        <p14:creationId xmlns:p14="http://schemas.microsoft.com/office/powerpoint/2010/main" val="15931926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17">
            <a:extLst>
              <a:ext uri="{FF2B5EF4-FFF2-40B4-BE49-F238E27FC236}">
                <a16:creationId xmlns:a16="http://schemas.microsoft.com/office/drawing/2014/main" id="{35709097-1D5E-461B-A75A-2CB4E0B19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9">
            <a:extLst>
              <a:ext uri="{FF2B5EF4-FFF2-40B4-BE49-F238E27FC236}">
                <a16:creationId xmlns:a16="http://schemas.microsoft.com/office/drawing/2014/main" id="{F8E7CE3D-756A-41A4-9B20-2A2FC3A1E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sitting at a table with food and drinks&#10;&#10;Description automatically generated with low confidence">
            <a:extLst>
              <a:ext uri="{FF2B5EF4-FFF2-40B4-BE49-F238E27FC236}">
                <a16:creationId xmlns:a16="http://schemas.microsoft.com/office/drawing/2014/main" id="{CFA0752F-4EAD-5D46-88D5-044FD4B28FCD}"/>
              </a:ext>
            </a:extLst>
          </p:cNvPr>
          <p:cNvPicPr>
            <a:picLocks noChangeAspect="1"/>
          </p:cNvPicPr>
          <p:nvPr/>
        </p:nvPicPr>
        <p:blipFill rotWithShape="1">
          <a:blip r:embed="rId2">
            <a:alphaModFix amt="50000"/>
          </a:blip>
          <a:srcRect b="37"/>
          <a:stretch/>
        </p:blipFill>
        <p:spPr>
          <a:xfrm>
            <a:off x="20" y="8130"/>
            <a:ext cx="12191980" cy="6855480"/>
          </a:xfrm>
          <a:prstGeom prst="rect">
            <a:avLst/>
          </a:prstGeom>
        </p:spPr>
      </p:pic>
      <p:sp>
        <p:nvSpPr>
          <p:cNvPr id="2" name="Title 1">
            <a:extLst>
              <a:ext uri="{FF2B5EF4-FFF2-40B4-BE49-F238E27FC236}">
                <a16:creationId xmlns:a16="http://schemas.microsoft.com/office/drawing/2014/main" id="{E5F3596B-01EC-D281-13DC-886EBCE3C75B}"/>
              </a:ext>
            </a:extLst>
          </p:cNvPr>
          <p:cNvSpPr>
            <a:spLocks noGrp="1"/>
          </p:cNvSpPr>
          <p:nvPr>
            <p:ph type="title"/>
          </p:nvPr>
        </p:nvSpPr>
        <p:spPr>
          <a:xfrm>
            <a:off x="1429566" y="1045445"/>
            <a:ext cx="9238434" cy="857559"/>
          </a:xfrm>
        </p:spPr>
        <p:txBody>
          <a:bodyPr>
            <a:normAutofit/>
          </a:bodyPr>
          <a:lstStyle/>
          <a:p>
            <a:r>
              <a:rPr lang="en-GB" dirty="0">
                <a:solidFill>
                  <a:srgbClr val="FFFFFF"/>
                </a:solidFill>
              </a:rPr>
              <a:t>The campaign: communications strategy</a:t>
            </a:r>
          </a:p>
        </p:txBody>
      </p:sp>
      <p:cxnSp>
        <p:nvCxnSpPr>
          <p:cNvPr id="22" name="Straight Connector 21">
            <a:extLst>
              <a:ext uri="{FF2B5EF4-FFF2-40B4-BE49-F238E27FC236}">
                <a16:creationId xmlns:a16="http://schemas.microsoft.com/office/drawing/2014/main" id="{837CF948-9F12-4674-98E3-7A7FE57A19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2286000"/>
            <a:ext cx="971155" cy="0"/>
          </a:xfrm>
          <a:prstGeom prst="line">
            <a:avLst/>
          </a:prstGeom>
          <a:ln w="317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5A7125B-5E1E-A95B-588E-043F70A2DAD9}"/>
              </a:ext>
            </a:extLst>
          </p:cNvPr>
          <p:cNvSpPr>
            <a:spLocks noGrp="1"/>
          </p:cNvSpPr>
          <p:nvPr>
            <p:ph idx="1"/>
          </p:nvPr>
        </p:nvSpPr>
        <p:spPr>
          <a:xfrm>
            <a:off x="1429555" y="2417833"/>
            <a:ext cx="9638612" cy="3678167"/>
          </a:xfrm>
        </p:spPr>
        <p:txBody>
          <a:bodyPr>
            <a:normAutofit/>
          </a:bodyPr>
          <a:lstStyle/>
          <a:p>
            <a:r>
              <a:rPr lang="en-GB" dirty="0">
                <a:solidFill>
                  <a:srgbClr val="FFFFFF"/>
                </a:solidFill>
              </a:rPr>
              <a:t>The campaign worked to put the topic in the media. The abortion became a everyday discussion.</a:t>
            </a:r>
          </a:p>
          <a:p>
            <a:r>
              <a:rPr lang="en-GB" dirty="0">
                <a:solidFill>
                  <a:srgbClr val="FFFFFF"/>
                </a:solidFill>
              </a:rPr>
              <a:t>Everybody started to talk: private and publicly. </a:t>
            </a:r>
          </a:p>
          <a:p>
            <a:r>
              <a:rPr lang="en-GB" dirty="0">
                <a:solidFill>
                  <a:srgbClr val="FFFFFF"/>
                </a:solidFill>
              </a:rPr>
              <a:t>The topic was included during the electoral campaign.</a:t>
            </a:r>
          </a:p>
          <a:p>
            <a:r>
              <a:rPr lang="en-GB" dirty="0">
                <a:solidFill>
                  <a:srgbClr val="FFFFFF"/>
                </a:solidFill>
              </a:rPr>
              <a:t>•Media had an essential role in allowing to hear different voices: medical community, academics, ONG such as Women Catholics for the right to choice.</a:t>
            </a:r>
          </a:p>
          <a:p>
            <a:r>
              <a:rPr lang="en-GB" dirty="0">
                <a:solidFill>
                  <a:srgbClr val="FFFFFF"/>
                </a:solidFill>
              </a:rPr>
              <a:t>Scientific debate using data and strong arguments.</a:t>
            </a:r>
          </a:p>
          <a:p>
            <a:r>
              <a:rPr lang="en-GB" dirty="0">
                <a:solidFill>
                  <a:srgbClr val="FFFFFF"/>
                </a:solidFill>
              </a:rPr>
              <a:t>Catholic church was another voice in a wider spectrum. </a:t>
            </a:r>
          </a:p>
        </p:txBody>
      </p:sp>
    </p:spTree>
    <p:extLst>
      <p:ext uri="{BB962C8B-B14F-4D97-AF65-F5344CB8AC3E}">
        <p14:creationId xmlns:p14="http://schemas.microsoft.com/office/powerpoint/2010/main" val="26309479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E0EC6-63C7-8F2A-D2D3-C3BD08383A9A}"/>
              </a:ext>
            </a:extLst>
          </p:cNvPr>
          <p:cNvSpPr>
            <a:spLocks noGrp="1"/>
          </p:cNvSpPr>
          <p:nvPr>
            <p:ph type="title"/>
          </p:nvPr>
        </p:nvSpPr>
        <p:spPr>
          <a:xfrm>
            <a:off x="1429566" y="1041621"/>
            <a:ext cx="9238434" cy="4680391"/>
          </a:xfrm>
        </p:spPr>
        <p:txBody>
          <a:bodyPr/>
          <a:lstStyle/>
          <a:p>
            <a:r>
              <a:rPr lang="en-GB" dirty="0"/>
              <a:t>A public hospital performed the first lawful abortion on August 2006 on an 11-years-old girl who was raped by her stepfather.</a:t>
            </a:r>
          </a:p>
        </p:txBody>
      </p:sp>
    </p:spTree>
    <p:extLst>
      <p:ext uri="{BB962C8B-B14F-4D97-AF65-F5344CB8AC3E}">
        <p14:creationId xmlns:p14="http://schemas.microsoft.com/office/powerpoint/2010/main" val="16173585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48C208-5763-6789-B016-77FC8BC2C360}"/>
              </a:ext>
            </a:extLst>
          </p:cNvPr>
          <p:cNvSpPr>
            <a:spLocks noGrp="1"/>
          </p:cNvSpPr>
          <p:nvPr>
            <p:ph type="title"/>
          </p:nvPr>
        </p:nvSpPr>
        <p:spPr>
          <a:xfrm>
            <a:off x="1429566" y="762001"/>
            <a:ext cx="5008696" cy="1141004"/>
          </a:xfrm>
        </p:spPr>
        <p:txBody>
          <a:bodyPr>
            <a:normAutofit/>
          </a:bodyPr>
          <a:lstStyle/>
          <a:p>
            <a:r>
              <a:rPr lang="en-GB" sz="2600" dirty="0"/>
              <a:t>The green tide: </a:t>
            </a:r>
            <a:br>
              <a:rPr lang="en-GB" sz="2600" dirty="0"/>
            </a:br>
            <a:r>
              <a:rPr lang="en-GB" sz="2600" dirty="0"/>
              <a:t>just cause movement</a:t>
            </a:r>
          </a:p>
        </p:txBody>
      </p:sp>
      <p:sp>
        <p:nvSpPr>
          <p:cNvPr id="8" name="Content Placeholder 7">
            <a:extLst>
              <a:ext uri="{FF2B5EF4-FFF2-40B4-BE49-F238E27FC236}">
                <a16:creationId xmlns:a16="http://schemas.microsoft.com/office/drawing/2014/main" id="{C2680653-5739-6E03-0DB1-1F13C23677F2}"/>
              </a:ext>
            </a:extLst>
          </p:cNvPr>
          <p:cNvSpPr>
            <a:spLocks noGrp="1"/>
          </p:cNvSpPr>
          <p:nvPr>
            <p:ph idx="1"/>
          </p:nvPr>
        </p:nvSpPr>
        <p:spPr>
          <a:xfrm>
            <a:off x="224393" y="2259698"/>
            <a:ext cx="6013722" cy="3836301"/>
          </a:xfrm>
        </p:spPr>
        <p:txBody>
          <a:bodyPr>
            <a:normAutofit lnSpcReduction="10000"/>
          </a:bodyPr>
          <a:lstStyle/>
          <a:p>
            <a:pPr>
              <a:lnSpc>
                <a:spcPct val="120000"/>
              </a:lnSpc>
            </a:pPr>
            <a:r>
              <a:rPr lang="en-GB" dirty="0">
                <a:latin typeface="Roboto" panose="02000000000000000000" pitchFamily="2" charset="0"/>
              </a:rPr>
              <a:t>M</a:t>
            </a:r>
            <a:r>
              <a:rPr lang="en-GB" b="0" i="0" dirty="0">
                <a:effectLst/>
                <a:latin typeface="Roboto" panose="02000000000000000000" pitchFamily="2" charset="0"/>
              </a:rPr>
              <a:t>ore than 100 organisations and thousands of activists in 20 departments of the country</a:t>
            </a:r>
            <a:r>
              <a:rPr lang="en-GB" dirty="0">
                <a:latin typeface="Roboto" panose="02000000000000000000" pitchFamily="2" charset="0"/>
              </a:rPr>
              <a:t>,</a:t>
            </a:r>
            <a:r>
              <a:rPr lang="en-GB" b="0" i="0" dirty="0">
                <a:effectLst/>
                <a:latin typeface="Roboto" panose="02000000000000000000" pitchFamily="2" charset="0"/>
              </a:rPr>
              <a:t> academics and medical services.</a:t>
            </a:r>
            <a:endParaRPr lang="en-GB" b="1" dirty="0"/>
          </a:p>
          <a:p>
            <a:pPr>
              <a:lnSpc>
                <a:spcPct val="120000"/>
              </a:lnSpc>
            </a:pPr>
            <a:r>
              <a:rPr lang="en-GB" b="1" dirty="0"/>
              <a:t>The movement used </a:t>
            </a:r>
            <a:r>
              <a:rPr lang="en-GB" b="1" i="1" dirty="0"/>
              <a:t>tutela</a:t>
            </a:r>
            <a:r>
              <a:rPr lang="en-GB" b="1" dirty="0"/>
              <a:t> to present the case to the Constitutional Court. </a:t>
            </a:r>
          </a:p>
          <a:p>
            <a:pPr>
              <a:lnSpc>
                <a:spcPct val="120000"/>
              </a:lnSpc>
            </a:pPr>
            <a:r>
              <a:rPr lang="en-GB" b="1" dirty="0"/>
              <a:t>On 21 February 2022</a:t>
            </a:r>
            <a:r>
              <a:rPr lang="en-GB" dirty="0"/>
              <a:t>, Colombian Constitutional Court delivered an historic ruling in response to a legal challenge—or tutela—</a:t>
            </a:r>
          </a:p>
          <a:p>
            <a:pPr>
              <a:lnSpc>
                <a:spcPct val="120000"/>
              </a:lnSpc>
            </a:pPr>
            <a:r>
              <a:rPr lang="en-GB" dirty="0"/>
              <a:t>After 1 year and 4 months, the Court ruled that abortion should be removed from the penal code and decriminalised up to 24 weeks’ gestation. </a:t>
            </a:r>
          </a:p>
          <a:p>
            <a:pPr>
              <a:lnSpc>
                <a:spcPct val="120000"/>
              </a:lnSpc>
            </a:pPr>
            <a:endParaRPr lang="en-US" sz="1500" dirty="0"/>
          </a:p>
        </p:txBody>
      </p:sp>
      <p:pic>
        <p:nvPicPr>
          <p:cNvPr id="4" name="Content Placeholder 3" descr="A group of people with paint on their faces&#10;&#10;Description automatically generated with low confidence">
            <a:extLst>
              <a:ext uri="{FF2B5EF4-FFF2-40B4-BE49-F238E27FC236}">
                <a16:creationId xmlns:a16="http://schemas.microsoft.com/office/drawing/2014/main" id="{29B10243-4154-2E29-643F-BF7F5F549F32}"/>
              </a:ext>
            </a:extLst>
          </p:cNvPr>
          <p:cNvPicPr>
            <a:picLocks noChangeAspect="1"/>
          </p:cNvPicPr>
          <p:nvPr/>
        </p:nvPicPr>
        <p:blipFill rotWithShape="1">
          <a:blip r:embed="rId2"/>
          <a:srcRect r="33249" b="-2"/>
          <a:stretch/>
        </p:blipFill>
        <p:spPr>
          <a:xfrm>
            <a:off x="6639965"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39385332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53FA7A-45DF-52AD-0C95-071A1CBCD454}"/>
              </a:ext>
            </a:extLst>
          </p:cNvPr>
          <p:cNvSpPr>
            <a:spLocks noGrp="1"/>
          </p:cNvSpPr>
          <p:nvPr>
            <p:ph type="title"/>
          </p:nvPr>
        </p:nvSpPr>
        <p:spPr>
          <a:xfrm>
            <a:off x="1429566" y="762001"/>
            <a:ext cx="5008696" cy="1141004"/>
          </a:xfrm>
        </p:spPr>
        <p:txBody>
          <a:bodyPr>
            <a:normAutofit/>
          </a:bodyPr>
          <a:lstStyle/>
          <a:p>
            <a:r>
              <a:rPr lang="en-GB" dirty="0"/>
              <a:t>Argentina</a:t>
            </a:r>
          </a:p>
        </p:txBody>
      </p:sp>
      <p:sp>
        <p:nvSpPr>
          <p:cNvPr id="3" name="Content Placeholder 2">
            <a:extLst>
              <a:ext uri="{FF2B5EF4-FFF2-40B4-BE49-F238E27FC236}">
                <a16:creationId xmlns:a16="http://schemas.microsoft.com/office/drawing/2014/main" id="{C367ED44-F889-630A-7018-47512521D830}"/>
              </a:ext>
            </a:extLst>
          </p:cNvPr>
          <p:cNvSpPr>
            <a:spLocks noGrp="1"/>
          </p:cNvSpPr>
          <p:nvPr>
            <p:ph idx="1"/>
          </p:nvPr>
        </p:nvSpPr>
        <p:spPr>
          <a:xfrm>
            <a:off x="370247" y="2259698"/>
            <a:ext cx="5806159" cy="3836301"/>
          </a:xfrm>
        </p:spPr>
        <p:txBody>
          <a:bodyPr>
            <a:normAutofit/>
          </a:bodyPr>
          <a:lstStyle/>
          <a:p>
            <a:r>
              <a:rPr lang="en-GB" sz="2000" b="0" i="0" dirty="0">
                <a:effectLst/>
                <a:latin typeface="+mj-lt"/>
              </a:rPr>
              <a:t>Section 86 of the 1921 </a:t>
            </a:r>
            <a:r>
              <a:rPr lang="en-GB" sz="2000" dirty="0">
                <a:latin typeface="+mj-lt"/>
              </a:rPr>
              <a:t>Argentine Penal Code defines abortion as a crime that carries prison time. Exceptions: Rape or risk to a woman’s life or health.</a:t>
            </a:r>
          </a:p>
          <a:p>
            <a:r>
              <a:rPr lang="en-GB" sz="2000" dirty="0">
                <a:latin typeface="+mj-lt"/>
              </a:rPr>
              <a:t>The implementation was  almost null and permanently controversial.</a:t>
            </a:r>
          </a:p>
          <a:p>
            <a:r>
              <a:rPr lang="en-GB" sz="2000" dirty="0">
                <a:latin typeface="+mj-lt"/>
              </a:rPr>
              <a:t>A movement to decriminalise and legalise abortion has been growing in Argentina since the country’s transition from military dictatorship (1983)</a:t>
            </a:r>
            <a:endParaRPr lang="en-GB" sz="2000" b="0" i="0" dirty="0">
              <a:effectLst/>
              <a:latin typeface="+mj-lt"/>
            </a:endParaRPr>
          </a:p>
          <a:p>
            <a:endParaRPr lang="en-GB" dirty="0"/>
          </a:p>
        </p:txBody>
      </p:sp>
      <p:pic>
        <p:nvPicPr>
          <p:cNvPr id="4" name="Picture 3" descr="A flag flying in the air&#10;&#10;Description automatically generated with low confidence">
            <a:extLst>
              <a:ext uri="{FF2B5EF4-FFF2-40B4-BE49-F238E27FC236}">
                <a16:creationId xmlns:a16="http://schemas.microsoft.com/office/drawing/2014/main" id="{38FDA6D0-1337-6D6F-5362-56AFD48218B8}"/>
              </a:ext>
            </a:extLst>
          </p:cNvPr>
          <p:cNvPicPr>
            <a:picLocks noChangeAspect="1"/>
          </p:cNvPicPr>
          <p:nvPr/>
        </p:nvPicPr>
        <p:blipFill rotWithShape="1">
          <a:blip r:embed="rId2"/>
          <a:srcRect l="31057" r="17193" b="-1"/>
          <a:stretch/>
        </p:blipFill>
        <p:spPr>
          <a:xfrm>
            <a:off x="6639965"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24205678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5911B-1E2F-489E-97EF-A15A9299E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119D4F1-CE65-4D74-A168-F27C15F1B0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rowd of people holding signs&#10;&#10;Description automatically generated with medium confidence">
            <a:extLst>
              <a:ext uri="{FF2B5EF4-FFF2-40B4-BE49-F238E27FC236}">
                <a16:creationId xmlns:a16="http://schemas.microsoft.com/office/drawing/2014/main" id="{B8BA5FCE-0077-E531-ADFA-D6FF00B615B6}"/>
              </a:ext>
            </a:extLst>
          </p:cNvPr>
          <p:cNvPicPr>
            <a:picLocks noChangeAspect="1"/>
          </p:cNvPicPr>
          <p:nvPr/>
        </p:nvPicPr>
        <p:blipFill rotWithShape="1">
          <a:blip r:embed="rId2">
            <a:alphaModFix amt="50000"/>
          </a:blip>
          <a:srcRect l="24148" r="25852"/>
          <a:stretch/>
        </p:blipFill>
        <p:spPr>
          <a:xfrm>
            <a:off x="20" y="10"/>
            <a:ext cx="6095979" cy="6857990"/>
          </a:xfrm>
          <a:prstGeom prst="rect">
            <a:avLst/>
          </a:prstGeom>
        </p:spPr>
      </p:pic>
      <p:sp>
        <p:nvSpPr>
          <p:cNvPr id="2" name="Title 1">
            <a:extLst>
              <a:ext uri="{FF2B5EF4-FFF2-40B4-BE49-F238E27FC236}">
                <a16:creationId xmlns:a16="http://schemas.microsoft.com/office/drawing/2014/main" id="{454C6C74-33BD-A6E8-82E5-7A9EE97B01BA}"/>
              </a:ext>
            </a:extLst>
          </p:cNvPr>
          <p:cNvSpPr>
            <a:spLocks noGrp="1"/>
          </p:cNvSpPr>
          <p:nvPr>
            <p:ph type="title"/>
          </p:nvPr>
        </p:nvSpPr>
        <p:spPr>
          <a:xfrm>
            <a:off x="1028700" y="1025718"/>
            <a:ext cx="4057650" cy="4770783"/>
          </a:xfrm>
        </p:spPr>
        <p:txBody>
          <a:bodyPr anchor="ctr">
            <a:normAutofit/>
          </a:bodyPr>
          <a:lstStyle/>
          <a:p>
            <a:pPr algn="ctr"/>
            <a:br>
              <a:rPr lang="en-GB" dirty="0">
                <a:solidFill>
                  <a:srgbClr val="FFFFFF"/>
                </a:solidFill>
              </a:rPr>
            </a:br>
            <a:r>
              <a:rPr lang="en-GB" dirty="0">
                <a:solidFill>
                  <a:srgbClr val="FFFFFF"/>
                </a:solidFill>
              </a:rPr>
              <a:t>National Campaign for the Right to Legal, Safe, and Free Abortion (2005)</a:t>
            </a:r>
            <a:br>
              <a:rPr lang="en-GB" dirty="0">
                <a:solidFill>
                  <a:srgbClr val="FFFFFF"/>
                </a:solidFill>
              </a:rPr>
            </a:br>
            <a:endParaRPr lang="en-GB" dirty="0">
              <a:solidFill>
                <a:srgbClr val="FFFFFF"/>
              </a:solidFill>
            </a:endParaRPr>
          </a:p>
        </p:txBody>
      </p:sp>
      <p:sp>
        <p:nvSpPr>
          <p:cNvPr id="3" name="Content Placeholder 2">
            <a:extLst>
              <a:ext uri="{FF2B5EF4-FFF2-40B4-BE49-F238E27FC236}">
                <a16:creationId xmlns:a16="http://schemas.microsoft.com/office/drawing/2014/main" id="{A61861B0-828B-7297-B282-8CA2CDEC3423}"/>
              </a:ext>
            </a:extLst>
          </p:cNvPr>
          <p:cNvSpPr>
            <a:spLocks noGrp="1"/>
          </p:cNvSpPr>
          <p:nvPr>
            <p:ph idx="1"/>
          </p:nvPr>
        </p:nvSpPr>
        <p:spPr>
          <a:xfrm>
            <a:off x="7179972" y="762000"/>
            <a:ext cx="3825025" cy="5334000"/>
          </a:xfrm>
        </p:spPr>
        <p:txBody>
          <a:bodyPr anchor="ctr">
            <a:normAutofit/>
          </a:bodyPr>
          <a:lstStyle/>
          <a:p>
            <a:endParaRPr lang="en-GB" dirty="0"/>
          </a:p>
          <a:p>
            <a:pPr marL="0" indent="0">
              <a:buNone/>
            </a:pPr>
            <a:r>
              <a:rPr lang="en-GB" dirty="0"/>
              <a:t>Coalition elaborated its </a:t>
            </a:r>
            <a:r>
              <a:rPr lang="en-GB" b="1" dirty="0"/>
              <a:t>own abortion legalisation bill </a:t>
            </a:r>
            <a:r>
              <a:rPr lang="en-GB" dirty="0"/>
              <a:t>and gained the support of hundreds of organisations, including political parties, labour unions, university-affiliated groups, human rights organisations, and LGBT, feminist, and women’s groups.</a:t>
            </a:r>
          </a:p>
        </p:txBody>
      </p:sp>
    </p:spTree>
    <p:extLst>
      <p:ext uri="{BB962C8B-B14F-4D97-AF65-F5344CB8AC3E}">
        <p14:creationId xmlns:p14="http://schemas.microsoft.com/office/powerpoint/2010/main" val="35828475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16E017-1712-BB80-76C6-178EE9574933}"/>
              </a:ext>
            </a:extLst>
          </p:cNvPr>
          <p:cNvSpPr>
            <a:spLocks noGrp="1"/>
          </p:cNvSpPr>
          <p:nvPr>
            <p:ph type="title"/>
          </p:nvPr>
        </p:nvSpPr>
        <p:spPr>
          <a:xfrm>
            <a:off x="269271" y="762001"/>
            <a:ext cx="6168991" cy="1141004"/>
          </a:xfrm>
        </p:spPr>
        <p:txBody>
          <a:bodyPr>
            <a:noAutofit/>
          </a:bodyPr>
          <a:lstStyle/>
          <a:p>
            <a:pPr>
              <a:lnSpc>
                <a:spcPct val="110000"/>
              </a:lnSpc>
            </a:pPr>
            <a:r>
              <a:rPr lang="en-GB" sz="2000" dirty="0"/>
              <a:t>Lesbians and Feminists for the Decriminalisation of Abortion</a:t>
            </a:r>
          </a:p>
        </p:txBody>
      </p:sp>
      <p:sp>
        <p:nvSpPr>
          <p:cNvPr id="3" name="Content Placeholder 2">
            <a:extLst>
              <a:ext uri="{FF2B5EF4-FFF2-40B4-BE49-F238E27FC236}">
                <a16:creationId xmlns:a16="http://schemas.microsoft.com/office/drawing/2014/main" id="{5238D02D-2A2F-FC54-92A2-12C4C22E371F}"/>
              </a:ext>
            </a:extLst>
          </p:cNvPr>
          <p:cNvSpPr>
            <a:spLocks noGrp="1"/>
          </p:cNvSpPr>
          <p:nvPr>
            <p:ph idx="1"/>
          </p:nvPr>
        </p:nvSpPr>
        <p:spPr>
          <a:xfrm>
            <a:off x="381467" y="2259698"/>
            <a:ext cx="5714533" cy="4101833"/>
          </a:xfrm>
        </p:spPr>
        <p:txBody>
          <a:bodyPr>
            <a:normAutofit fontScale="92500"/>
          </a:bodyPr>
          <a:lstStyle/>
          <a:p>
            <a:pPr>
              <a:lnSpc>
                <a:spcPct val="120000"/>
              </a:lnSpc>
              <a:buFont typeface="Wingdings" panose="05000000000000000000" pitchFamily="2" charset="2"/>
              <a:buChar char="v"/>
            </a:pPr>
            <a:r>
              <a:rPr lang="en-GB" dirty="0"/>
              <a:t>Hotline: information on how to perform self-induced abortions using the pharmaceutical misoprostol (2009).</a:t>
            </a:r>
          </a:p>
          <a:p>
            <a:pPr>
              <a:lnSpc>
                <a:spcPct val="120000"/>
              </a:lnSpc>
              <a:buFont typeface="Wingdings" panose="05000000000000000000" pitchFamily="2" charset="2"/>
              <a:buChar char="v"/>
            </a:pPr>
            <a:r>
              <a:rPr lang="en-GB" dirty="0"/>
              <a:t>Abortion handbook (2010, 2012).</a:t>
            </a:r>
          </a:p>
          <a:p>
            <a:pPr>
              <a:lnSpc>
                <a:spcPct val="120000"/>
              </a:lnSpc>
              <a:buFont typeface="Wingdings" panose="05000000000000000000" pitchFamily="2" charset="2"/>
              <a:buChar char="v"/>
            </a:pPr>
            <a:r>
              <a:rPr lang="en-GB" dirty="0"/>
              <a:t>Network of first responders— Feminists who abort (2012).</a:t>
            </a:r>
          </a:p>
          <a:p>
            <a:pPr>
              <a:lnSpc>
                <a:spcPct val="120000"/>
              </a:lnSpc>
              <a:buFont typeface="Wingdings" panose="05000000000000000000" pitchFamily="2" charset="2"/>
              <a:buChar char="v"/>
            </a:pPr>
            <a:r>
              <a:rPr lang="en-GB" dirty="0"/>
              <a:t>Lobbying legislators </a:t>
            </a:r>
          </a:p>
          <a:p>
            <a:pPr>
              <a:lnSpc>
                <a:spcPct val="120000"/>
              </a:lnSpc>
              <a:buFont typeface="Wingdings" panose="05000000000000000000" pitchFamily="2" charset="2"/>
              <a:buChar char="v"/>
            </a:pPr>
            <a:r>
              <a:rPr lang="en-GB" dirty="0"/>
              <a:t> Protesting in the streets </a:t>
            </a:r>
          </a:p>
          <a:p>
            <a:pPr>
              <a:lnSpc>
                <a:spcPct val="120000"/>
              </a:lnSpc>
              <a:buFont typeface="Wingdings" panose="05000000000000000000" pitchFamily="2" charset="2"/>
              <a:buChar char="v"/>
            </a:pPr>
            <a:r>
              <a:rPr lang="en-GB" dirty="0"/>
              <a:t>Debating in the media and other public spaces. </a:t>
            </a:r>
          </a:p>
          <a:p>
            <a:pPr>
              <a:lnSpc>
                <a:spcPct val="120000"/>
              </a:lnSpc>
              <a:buFont typeface="Wingdings" panose="05000000000000000000" pitchFamily="2" charset="2"/>
              <a:buChar char="v"/>
            </a:pPr>
            <a:r>
              <a:rPr lang="en-GB" dirty="0"/>
              <a:t>Activists made alliances with health professionals friendly to their cause.</a:t>
            </a:r>
          </a:p>
          <a:p>
            <a:pPr marL="0" indent="0">
              <a:lnSpc>
                <a:spcPct val="120000"/>
              </a:lnSpc>
              <a:buNone/>
            </a:pPr>
            <a:endParaRPr lang="en-GB" sz="1300" dirty="0"/>
          </a:p>
          <a:p>
            <a:pPr marL="0" indent="0">
              <a:lnSpc>
                <a:spcPct val="120000"/>
              </a:lnSpc>
              <a:buNone/>
            </a:pPr>
            <a:endParaRPr lang="en-GB" sz="1300" dirty="0"/>
          </a:p>
        </p:txBody>
      </p:sp>
      <p:pic>
        <p:nvPicPr>
          <p:cNvPr id="4" name="Picture 3">
            <a:extLst>
              <a:ext uri="{FF2B5EF4-FFF2-40B4-BE49-F238E27FC236}">
                <a16:creationId xmlns:a16="http://schemas.microsoft.com/office/drawing/2014/main" id="{B00A2054-336E-4AAE-6580-5057242F639B}"/>
              </a:ext>
            </a:extLst>
          </p:cNvPr>
          <p:cNvPicPr>
            <a:picLocks noChangeAspect="1"/>
          </p:cNvPicPr>
          <p:nvPr/>
        </p:nvPicPr>
        <p:blipFill rotWithShape="1">
          <a:blip r:embed="rId2"/>
          <a:srcRect t="14953" b="10047"/>
          <a:stretch/>
        </p:blipFill>
        <p:spPr>
          <a:xfrm>
            <a:off x="6639965"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476905137"/>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9">
            <a:extLst>
              <a:ext uri="{FF2B5EF4-FFF2-40B4-BE49-F238E27FC236}">
                <a16:creationId xmlns:a16="http://schemas.microsoft.com/office/drawing/2014/main" id="{278DB8A0-9FF5-471F-BAC3-098541F74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1">
            <a:extLst>
              <a:ext uri="{FF2B5EF4-FFF2-40B4-BE49-F238E27FC236}">
                <a16:creationId xmlns:a16="http://schemas.microsoft.com/office/drawing/2014/main" id="{670E223C-0E61-4DC8-99BA-100F26827A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3">
            <a:extLst>
              <a:ext uri="{FF2B5EF4-FFF2-40B4-BE49-F238E27FC236}">
                <a16:creationId xmlns:a16="http://schemas.microsoft.com/office/drawing/2014/main" id="{22A21990-63C7-495D-80A1-46249F19ED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00" y="762000"/>
            <a:ext cx="10668000" cy="5334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64AC0C-FE51-71D2-8365-20D210D81526}"/>
              </a:ext>
            </a:extLst>
          </p:cNvPr>
          <p:cNvSpPr>
            <a:spLocks noGrp="1"/>
          </p:cNvSpPr>
          <p:nvPr>
            <p:ph type="title"/>
          </p:nvPr>
        </p:nvSpPr>
        <p:spPr>
          <a:xfrm>
            <a:off x="1429566" y="1239914"/>
            <a:ext cx="4898663" cy="712301"/>
          </a:xfrm>
        </p:spPr>
        <p:txBody>
          <a:bodyPr>
            <a:noAutofit/>
          </a:bodyPr>
          <a:lstStyle/>
          <a:p>
            <a:pPr>
              <a:lnSpc>
                <a:spcPct val="110000"/>
              </a:lnSpc>
            </a:pPr>
            <a:r>
              <a:rPr lang="en-GB" sz="2000" dirty="0"/>
              <a:t>Replicating good practices and innovating</a:t>
            </a:r>
          </a:p>
        </p:txBody>
      </p:sp>
      <p:sp>
        <p:nvSpPr>
          <p:cNvPr id="3" name="Content Placeholder 2">
            <a:extLst>
              <a:ext uri="{FF2B5EF4-FFF2-40B4-BE49-F238E27FC236}">
                <a16:creationId xmlns:a16="http://schemas.microsoft.com/office/drawing/2014/main" id="{F7DEBBFE-2D32-32ED-F049-7CCAF6FB8D37}"/>
              </a:ext>
            </a:extLst>
          </p:cNvPr>
          <p:cNvSpPr>
            <a:spLocks noGrp="1"/>
          </p:cNvSpPr>
          <p:nvPr>
            <p:ph idx="1"/>
          </p:nvPr>
        </p:nvSpPr>
        <p:spPr>
          <a:xfrm>
            <a:off x="1150013" y="2070022"/>
            <a:ext cx="5531278" cy="3736138"/>
          </a:xfrm>
        </p:spPr>
        <p:txBody>
          <a:bodyPr>
            <a:normAutofit fontScale="85000" lnSpcReduction="20000"/>
          </a:bodyPr>
          <a:lstStyle/>
          <a:p>
            <a:r>
              <a:rPr lang="en-GB" sz="2300" dirty="0"/>
              <a:t>An abortion legalisation bill was debated in Congress for the first time (2018).</a:t>
            </a:r>
          </a:p>
          <a:p>
            <a:r>
              <a:rPr lang="en-GB" sz="2300" dirty="0"/>
              <a:t>New arguments: Women’s lives matter.</a:t>
            </a:r>
          </a:p>
          <a:p>
            <a:r>
              <a:rPr lang="en-GB" sz="2300" dirty="0"/>
              <a:t>Green as the colour of abortion rights</a:t>
            </a:r>
          </a:p>
          <a:p>
            <a:r>
              <a:rPr lang="en-GB" sz="2300" dirty="0"/>
              <a:t>The green kerchief: “a kind of “loan” from the Mothers of the Plaza de Mayo” (moral and political reference for many Argentines).</a:t>
            </a:r>
          </a:p>
          <a:p>
            <a:r>
              <a:rPr lang="en-GB" sz="2300" dirty="0"/>
              <a:t>“Unsafe Abortion Never Again” referring the phrase “Never Again” (</a:t>
            </a:r>
            <a:r>
              <a:rPr lang="en-GB" sz="2300" dirty="0" err="1"/>
              <a:t>Nunca</a:t>
            </a:r>
            <a:r>
              <a:rPr lang="en-GB" sz="2300" dirty="0"/>
              <a:t> Más).</a:t>
            </a:r>
          </a:p>
          <a:p>
            <a:endParaRPr lang="en-GB" dirty="0"/>
          </a:p>
        </p:txBody>
      </p:sp>
      <p:pic>
        <p:nvPicPr>
          <p:cNvPr id="4" name="Picture 3" descr="Text&#10;&#10;Description automatically generated">
            <a:extLst>
              <a:ext uri="{FF2B5EF4-FFF2-40B4-BE49-F238E27FC236}">
                <a16:creationId xmlns:a16="http://schemas.microsoft.com/office/drawing/2014/main" id="{2013D17A-91EE-C363-8153-6F1E50F0E5E0}"/>
              </a:ext>
            </a:extLst>
          </p:cNvPr>
          <p:cNvPicPr>
            <a:picLocks noChangeAspect="1"/>
          </p:cNvPicPr>
          <p:nvPr/>
        </p:nvPicPr>
        <p:blipFill>
          <a:blip r:embed="rId2"/>
          <a:stretch>
            <a:fillRect/>
          </a:stretch>
        </p:blipFill>
        <p:spPr>
          <a:xfrm>
            <a:off x="7174956" y="1093914"/>
            <a:ext cx="3587478" cy="2174219"/>
          </a:xfrm>
          <a:prstGeom prst="rect">
            <a:avLst/>
          </a:prstGeom>
        </p:spPr>
      </p:pic>
      <p:pic>
        <p:nvPicPr>
          <p:cNvPr id="5" name="Picture 4" descr="A person wearing a green hat&#10;&#10;Description automatically generated with low confidence">
            <a:extLst>
              <a:ext uri="{FF2B5EF4-FFF2-40B4-BE49-F238E27FC236}">
                <a16:creationId xmlns:a16="http://schemas.microsoft.com/office/drawing/2014/main" id="{D03976E0-77B2-3D59-389D-333765187A47}"/>
              </a:ext>
            </a:extLst>
          </p:cNvPr>
          <p:cNvPicPr>
            <a:picLocks noChangeAspect="1"/>
          </p:cNvPicPr>
          <p:nvPr/>
        </p:nvPicPr>
        <p:blipFill>
          <a:blip r:embed="rId3"/>
          <a:stretch>
            <a:fillRect/>
          </a:stretch>
        </p:blipFill>
        <p:spPr>
          <a:xfrm>
            <a:off x="7174955" y="3506135"/>
            <a:ext cx="3587479" cy="2070022"/>
          </a:xfrm>
          <a:prstGeom prst="rect">
            <a:avLst/>
          </a:prstGeom>
        </p:spPr>
      </p:pic>
    </p:spTree>
    <p:extLst>
      <p:ext uri="{BB962C8B-B14F-4D97-AF65-F5344CB8AC3E}">
        <p14:creationId xmlns:p14="http://schemas.microsoft.com/office/powerpoint/2010/main" val="2518854514"/>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20DB92-25A6-D002-7365-925B1A2B762A}"/>
              </a:ext>
            </a:extLst>
          </p:cNvPr>
          <p:cNvSpPr>
            <a:spLocks noGrp="1"/>
          </p:cNvSpPr>
          <p:nvPr>
            <p:ph type="title"/>
          </p:nvPr>
        </p:nvSpPr>
        <p:spPr>
          <a:xfrm>
            <a:off x="1524000" y="762001"/>
            <a:ext cx="9144000" cy="869092"/>
          </a:xfrm>
        </p:spPr>
        <p:txBody>
          <a:bodyPr>
            <a:normAutofit fontScale="90000"/>
          </a:bodyPr>
          <a:lstStyle/>
          <a:p>
            <a:pPr algn="ctr"/>
            <a:r>
              <a:rPr lang="en-GB" sz="2600" dirty="0"/>
              <a:t>Amplifying voices through innovative tools</a:t>
            </a:r>
          </a:p>
        </p:txBody>
      </p:sp>
      <p:graphicFrame>
        <p:nvGraphicFramePr>
          <p:cNvPr id="5" name="Content Placeholder 2">
            <a:extLst>
              <a:ext uri="{FF2B5EF4-FFF2-40B4-BE49-F238E27FC236}">
                <a16:creationId xmlns:a16="http://schemas.microsoft.com/office/drawing/2014/main" id="{C584EB97-34DB-ED06-E10D-F1E201723932}"/>
              </a:ext>
            </a:extLst>
          </p:cNvPr>
          <p:cNvGraphicFramePr>
            <a:graphicFrameLocks noGrp="1"/>
          </p:cNvGraphicFramePr>
          <p:nvPr>
            <p:ph idx="1"/>
            <p:extLst>
              <p:ext uri="{D42A27DB-BD31-4B8C-83A1-F6EECF244321}">
                <p14:modId xmlns:p14="http://schemas.microsoft.com/office/powerpoint/2010/main" val="2043433006"/>
              </p:ext>
            </p:extLst>
          </p:nvPr>
        </p:nvGraphicFramePr>
        <p:xfrm>
          <a:off x="1430338" y="2286000"/>
          <a:ext cx="9237662" cy="38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56684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9E301E5-1206-47D0-9CDF-72583D7390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FA31FBE-7948-4384-B68A-75DEFDC495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erson holding an umbrella&#10;&#10;Description automatically generated with medium confidence">
            <a:extLst>
              <a:ext uri="{FF2B5EF4-FFF2-40B4-BE49-F238E27FC236}">
                <a16:creationId xmlns:a16="http://schemas.microsoft.com/office/drawing/2014/main" id="{396372FC-DFF9-C081-A213-9C529E6AD2E9}"/>
              </a:ext>
            </a:extLst>
          </p:cNvPr>
          <p:cNvPicPr>
            <a:picLocks noChangeAspect="1"/>
          </p:cNvPicPr>
          <p:nvPr/>
        </p:nvPicPr>
        <p:blipFill rotWithShape="1">
          <a:blip r:embed="rId2"/>
          <a:srcRect t="8702" r="4" b="23956"/>
          <a:stretch/>
        </p:blipFill>
        <p:spPr>
          <a:xfrm>
            <a:off x="641276" y="643467"/>
            <a:ext cx="4013020" cy="2702558"/>
          </a:xfrm>
          <a:prstGeom prst="rect">
            <a:avLst/>
          </a:prstGeom>
        </p:spPr>
      </p:pic>
      <p:pic>
        <p:nvPicPr>
          <p:cNvPr id="5" name="Picture 4" descr="A person carrying a baby&#10;&#10;Description automatically generated">
            <a:extLst>
              <a:ext uri="{FF2B5EF4-FFF2-40B4-BE49-F238E27FC236}">
                <a16:creationId xmlns:a16="http://schemas.microsoft.com/office/drawing/2014/main" id="{2E9D8F11-12A8-2563-1057-64BAF323DE59}"/>
              </a:ext>
            </a:extLst>
          </p:cNvPr>
          <p:cNvPicPr>
            <a:picLocks noChangeAspect="1"/>
          </p:cNvPicPr>
          <p:nvPr/>
        </p:nvPicPr>
        <p:blipFill rotWithShape="1">
          <a:blip r:embed="rId3"/>
          <a:srcRect r="16601" b="3"/>
          <a:stretch/>
        </p:blipFill>
        <p:spPr>
          <a:xfrm>
            <a:off x="643467" y="3509433"/>
            <a:ext cx="4010830" cy="2705099"/>
          </a:xfrm>
          <a:prstGeom prst="rect">
            <a:avLst/>
          </a:prstGeom>
        </p:spPr>
      </p:pic>
      <p:pic>
        <p:nvPicPr>
          <p:cNvPr id="2" name="Picture 1">
            <a:extLst>
              <a:ext uri="{FF2B5EF4-FFF2-40B4-BE49-F238E27FC236}">
                <a16:creationId xmlns:a16="http://schemas.microsoft.com/office/drawing/2014/main" id="{DC474471-123A-61D2-176E-F9D201109077}"/>
              </a:ext>
            </a:extLst>
          </p:cNvPr>
          <p:cNvPicPr>
            <a:picLocks noChangeAspect="1"/>
          </p:cNvPicPr>
          <p:nvPr/>
        </p:nvPicPr>
        <p:blipFill rotWithShape="1">
          <a:blip r:embed="rId4"/>
          <a:srcRect l="14876" r="9769"/>
          <a:stretch/>
        </p:blipFill>
        <p:spPr>
          <a:xfrm>
            <a:off x="4812633" y="643467"/>
            <a:ext cx="6735900" cy="5571066"/>
          </a:xfrm>
          <a:prstGeom prst="rect">
            <a:avLst/>
          </a:prstGeom>
        </p:spPr>
      </p:pic>
    </p:spTree>
    <p:extLst>
      <p:ext uri="{BB962C8B-B14F-4D97-AF65-F5344CB8AC3E}">
        <p14:creationId xmlns:p14="http://schemas.microsoft.com/office/powerpoint/2010/main" val="12362658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0">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DA527F-A4D5-2441-C51D-01E134FFF23B}"/>
              </a:ext>
            </a:extLst>
          </p:cNvPr>
          <p:cNvSpPr>
            <a:spLocks noGrp="1"/>
          </p:cNvSpPr>
          <p:nvPr>
            <p:ph type="title"/>
          </p:nvPr>
        </p:nvSpPr>
        <p:spPr>
          <a:xfrm>
            <a:off x="1104897" y="762001"/>
            <a:ext cx="4991103" cy="1141004"/>
          </a:xfrm>
        </p:spPr>
        <p:txBody>
          <a:bodyPr vert="horz" lIns="91440" tIns="45720" rIns="91440" bIns="45720" rtlCol="0" anchor="b">
            <a:normAutofit/>
          </a:bodyPr>
          <a:lstStyle/>
          <a:p>
            <a:r>
              <a:rPr lang="en-US" dirty="0"/>
              <a:t>Inclusion of LGBTQ+ population</a:t>
            </a:r>
          </a:p>
        </p:txBody>
      </p:sp>
      <p:sp>
        <p:nvSpPr>
          <p:cNvPr id="6" name="TextBox 5">
            <a:extLst>
              <a:ext uri="{FF2B5EF4-FFF2-40B4-BE49-F238E27FC236}">
                <a16:creationId xmlns:a16="http://schemas.microsoft.com/office/drawing/2014/main" id="{F4FC9554-5CD2-5270-9BB2-07AD7287F996}"/>
              </a:ext>
            </a:extLst>
          </p:cNvPr>
          <p:cNvSpPr txBox="1"/>
          <p:nvPr/>
        </p:nvSpPr>
        <p:spPr>
          <a:xfrm>
            <a:off x="1104897" y="2286000"/>
            <a:ext cx="4991103" cy="3809999"/>
          </a:xfrm>
          <a:prstGeom prst="rect">
            <a:avLst/>
          </a:prstGeom>
        </p:spPr>
        <p:txBody>
          <a:bodyPr vert="horz" lIns="91440" tIns="45720" rIns="91440" bIns="45720" rtlCol="0">
            <a:normAutofit/>
          </a:bodyPr>
          <a:lstStyle/>
          <a:p>
            <a:pPr>
              <a:lnSpc>
                <a:spcPct val="130000"/>
              </a:lnSpc>
              <a:spcAft>
                <a:spcPts val="600"/>
              </a:spcAft>
              <a:buSzPct val="85000"/>
            </a:pPr>
            <a:endParaRPr lang="en-US" dirty="0"/>
          </a:p>
          <a:p>
            <a:pPr>
              <a:lnSpc>
                <a:spcPct val="130000"/>
              </a:lnSpc>
              <a:spcAft>
                <a:spcPts val="600"/>
              </a:spcAft>
              <a:buSzPct val="85000"/>
            </a:pPr>
            <a:endParaRPr lang="en-US" dirty="0"/>
          </a:p>
          <a:p>
            <a:pPr>
              <a:lnSpc>
                <a:spcPct val="130000"/>
              </a:lnSpc>
              <a:spcAft>
                <a:spcPts val="600"/>
              </a:spcAft>
              <a:buSzPct val="85000"/>
            </a:pPr>
            <a:r>
              <a:rPr lang="en-US" dirty="0"/>
              <a:t>“Everything you want to know about how to perform an abortion with Pills”. “Easy, Inexpensive and Safe at home”.</a:t>
            </a:r>
          </a:p>
          <a:p>
            <a:pPr>
              <a:lnSpc>
                <a:spcPct val="130000"/>
              </a:lnSpc>
              <a:spcAft>
                <a:spcPts val="600"/>
              </a:spcAft>
              <a:buSzPct val="85000"/>
            </a:pPr>
            <a:r>
              <a:rPr lang="en-US" dirty="0"/>
              <a:t>Lesbians and feminists for the decriminalization of abortion, 2010.</a:t>
            </a:r>
          </a:p>
        </p:txBody>
      </p:sp>
      <p:pic>
        <p:nvPicPr>
          <p:cNvPr id="4" name="Content Placeholder 3" descr="Text&#10;&#10;Description automatically generated">
            <a:extLst>
              <a:ext uri="{FF2B5EF4-FFF2-40B4-BE49-F238E27FC236}">
                <a16:creationId xmlns:a16="http://schemas.microsoft.com/office/drawing/2014/main" id="{E19B20A8-B148-2D63-7BE6-5C6DF0E6AD91}"/>
              </a:ext>
            </a:extLst>
          </p:cNvPr>
          <p:cNvPicPr>
            <a:picLocks noGrp="1" noChangeAspect="1"/>
          </p:cNvPicPr>
          <p:nvPr>
            <p:ph idx="1"/>
          </p:nvPr>
        </p:nvPicPr>
        <p:blipFill>
          <a:blip r:embed="rId2"/>
          <a:stretch>
            <a:fillRect/>
          </a:stretch>
        </p:blipFill>
        <p:spPr>
          <a:xfrm>
            <a:off x="7283064" y="762001"/>
            <a:ext cx="3727849" cy="5333998"/>
          </a:xfrm>
          <a:prstGeom prst="rect">
            <a:avLst/>
          </a:prstGeom>
        </p:spPr>
      </p:pic>
    </p:spTree>
    <p:extLst>
      <p:ext uri="{BB962C8B-B14F-4D97-AF65-F5344CB8AC3E}">
        <p14:creationId xmlns:p14="http://schemas.microsoft.com/office/powerpoint/2010/main" val="3558565633"/>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1" name="Rectangle 1050">
            <a:extLst>
              <a:ext uri="{FF2B5EF4-FFF2-40B4-BE49-F238E27FC236}">
                <a16:creationId xmlns:a16="http://schemas.microsoft.com/office/drawing/2014/main" id="{6A027DD1-A31E-4BED-83B8-ED31F386F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3" name="Rectangle 1052">
            <a:extLst>
              <a:ext uri="{FF2B5EF4-FFF2-40B4-BE49-F238E27FC236}">
                <a16:creationId xmlns:a16="http://schemas.microsoft.com/office/drawing/2014/main" id="{961C2FB6-1414-4D9D-BE7A-1FF2A7AAEC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1999" y="762000"/>
            <a:ext cx="10664151" cy="5334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128EAE3-6F0B-012D-69D8-B27CC5104FF1}"/>
              </a:ext>
            </a:extLst>
          </p:cNvPr>
          <p:cNvSpPr txBox="1"/>
          <p:nvPr/>
        </p:nvSpPr>
        <p:spPr>
          <a:xfrm>
            <a:off x="1429566" y="1374753"/>
            <a:ext cx="4827799" cy="1034217"/>
          </a:xfrm>
          <a:prstGeom prst="rect">
            <a:avLst/>
          </a:prstGeom>
        </p:spPr>
        <p:txBody>
          <a:bodyPr vert="horz" lIns="91440" tIns="45720" rIns="91440" bIns="45720" rtlCol="0" anchor="b">
            <a:normAutofit/>
          </a:bodyPr>
          <a:lstStyle/>
          <a:p>
            <a:pPr>
              <a:lnSpc>
                <a:spcPct val="110000"/>
              </a:lnSpc>
              <a:spcBef>
                <a:spcPct val="0"/>
              </a:spcBef>
              <a:spcAft>
                <a:spcPts val="600"/>
              </a:spcAft>
            </a:pPr>
            <a:r>
              <a:rPr lang="en-US" sz="2800" b="1" cap="all" spc="600">
                <a:solidFill>
                  <a:schemeClr val="bg1"/>
                </a:solidFill>
                <a:latin typeface="+mj-lt"/>
                <a:ea typeface="+mj-ea"/>
                <a:cs typeface="+mj-cs"/>
              </a:rPr>
              <a:t>Network of first responders</a:t>
            </a:r>
          </a:p>
        </p:txBody>
      </p:sp>
      <p:sp>
        <p:nvSpPr>
          <p:cNvPr id="1035" name="Content Placeholder 1034">
            <a:extLst>
              <a:ext uri="{FF2B5EF4-FFF2-40B4-BE49-F238E27FC236}">
                <a16:creationId xmlns:a16="http://schemas.microsoft.com/office/drawing/2014/main" id="{083BA5B5-EFF5-41B3-760C-072E6989F718}"/>
              </a:ext>
            </a:extLst>
          </p:cNvPr>
          <p:cNvSpPr>
            <a:spLocks noGrp="1"/>
          </p:cNvSpPr>
          <p:nvPr>
            <p:ph idx="1"/>
          </p:nvPr>
        </p:nvSpPr>
        <p:spPr>
          <a:xfrm>
            <a:off x="1429566" y="2662484"/>
            <a:ext cx="4666434" cy="2774820"/>
          </a:xfrm>
        </p:spPr>
        <p:txBody>
          <a:bodyPr vert="horz" lIns="91440" tIns="45720" rIns="91440" bIns="45720" rtlCol="0">
            <a:normAutofit/>
          </a:bodyPr>
          <a:lstStyle/>
          <a:p>
            <a:pPr marL="0" indent="0">
              <a:buNone/>
            </a:pPr>
            <a:r>
              <a:rPr lang="en-GB" dirty="0">
                <a:solidFill>
                  <a:schemeClr val="bg1"/>
                </a:solidFill>
              </a:rPr>
              <a:t>call themselves </a:t>
            </a:r>
            <a:r>
              <a:rPr lang="en-GB" dirty="0" err="1">
                <a:solidFill>
                  <a:schemeClr val="bg1"/>
                </a:solidFill>
              </a:rPr>
              <a:t>aborteras</a:t>
            </a:r>
            <a:r>
              <a:rPr lang="en-GB" dirty="0">
                <a:solidFill>
                  <a:schemeClr val="bg1"/>
                </a:solidFill>
              </a:rPr>
              <a:t> (abortionists), appropriating a stigmatised label. </a:t>
            </a:r>
          </a:p>
          <a:p>
            <a:pPr marL="0" indent="0">
              <a:buNone/>
            </a:pPr>
            <a:r>
              <a:rPr lang="en-GB" dirty="0">
                <a:solidFill>
                  <a:schemeClr val="bg1"/>
                </a:solidFill>
              </a:rPr>
              <a:t>Their approach to self-managed abortion is based on solidarity among women, with community health components.</a:t>
            </a:r>
            <a:endParaRPr lang="en-US" dirty="0">
              <a:solidFill>
                <a:schemeClr val="bg1"/>
              </a:solidFill>
            </a:endParaRPr>
          </a:p>
        </p:txBody>
      </p:sp>
      <p:pic>
        <p:nvPicPr>
          <p:cNvPr id="6" name="Picture 5">
            <a:extLst>
              <a:ext uri="{FF2B5EF4-FFF2-40B4-BE49-F238E27FC236}">
                <a16:creationId xmlns:a16="http://schemas.microsoft.com/office/drawing/2014/main" id="{DD4E27E2-B83F-FAD1-F722-69853DADD096}"/>
              </a:ext>
            </a:extLst>
          </p:cNvPr>
          <p:cNvPicPr>
            <a:picLocks noChangeAspect="1"/>
          </p:cNvPicPr>
          <p:nvPr/>
        </p:nvPicPr>
        <p:blipFill>
          <a:blip r:embed="rId2"/>
          <a:stretch>
            <a:fillRect/>
          </a:stretch>
        </p:blipFill>
        <p:spPr>
          <a:xfrm>
            <a:off x="6035978" y="2976905"/>
            <a:ext cx="4768528" cy="2145978"/>
          </a:xfrm>
          <a:prstGeom prst="rect">
            <a:avLst/>
          </a:prstGeom>
        </p:spPr>
      </p:pic>
    </p:spTree>
    <p:extLst>
      <p:ext uri="{BB962C8B-B14F-4D97-AF65-F5344CB8AC3E}">
        <p14:creationId xmlns:p14="http://schemas.microsoft.com/office/powerpoint/2010/main" val="13160734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184DF83-39E6-4BDC-9E23-17F25AB44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38FC5A-86F0-A05D-7C2D-F352A9001664}"/>
              </a:ext>
            </a:extLst>
          </p:cNvPr>
          <p:cNvSpPr>
            <a:spLocks noGrp="1"/>
          </p:cNvSpPr>
          <p:nvPr>
            <p:ph type="title"/>
          </p:nvPr>
        </p:nvSpPr>
        <p:spPr>
          <a:xfrm>
            <a:off x="1104900" y="762001"/>
            <a:ext cx="4229100" cy="1141004"/>
          </a:xfrm>
        </p:spPr>
        <p:txBody>
          <a:bodyPr>
            <a:normAutofit/>
          </a:bodyPr>
          <a:lstStyle/>
          <a:p>
            <a:pPr>
              <a:lnSpc>
                <a:spcPct val="110000"/>
              </a:lnSpc>
            </a:pPr>
            <a:r>
              <a:rPr lang="en-GB" sz="2000" dirty="0"/>
              <a:t>Using politics as a leverage of abortion rights struggles</a:t>
            </a:r>
          </a:p>
        </p:txBody>
      </p:sp>
      <p:sp>
        <p:nvSpPr>
          <p:cNvPr id="3" name="Content Placeholder 2">
            <a:extLst>
              <a:ext uri="{FF2B5EF4-FFF2-40B4-BE49-F238E27FC236}">
                <a16:creationId xmlns:a16="http://schemas.microsoft.com/office/drawing/2014/main" id="{90087F57-6306-8BBD-8F36-703A1BCEFDD7}"/>
              </a:ext>
            </a:extLst>
          </p:cNvPr>
          <p:cNvSpPr>
            <a:spLocks noGrp="1"/>
          </p:cNvSpPr>
          <p:nvPr>
            <p:ph idx="1"/>
          </p:nvPr>
        </p:nvSpPr>
        <p:spPr>
          <a:xfrm>
            <a:off x="185124" y="2286000"/>
            <a:ext cx="5430302" cy="4114800"/>
          </a:xfrm>
        </p:spPr>
        <p:txBody>
          <a:bodyPr>
            <a:normAutofit/>
          </a:bodyPr>
          <a:lstStyle/>
          <a:p>
            <a:pPr>
              <a:lnSpc>
                <a:spcPct val="120000"/>
              </a:lnSpc>
            </a:pPr>
            <a:r>
              <a:rPr lang="en-GB" dirty="0"/>
              <a:t>“Legal Abortion, a Debt of Democracy”</a:t>
            </a:r>
          </a:p>
          <a:p>
            <a:pPr>
              <a:lnSpc>
                <a:spcPct val="120000"/>
              </a:lnSpc>
            </a:pPr>
            <a:r>
              <a:rPr lang="en-GB" dirty="0"/>
              <a:t>“to ban abortion is gorilla”</a:t>
            </a:r>
          </a:p>
          <a:p>
            <a:pPr>
              <a:lnSpc>
                <a:spcPct val="120000"/>
              </a:lnSpc>
            </a:pPr>
            <a:r>
              <a:rPr lang="en-GB" dirty="0"/>
              <a:t>Blogs: visual representations suggesting Peronist leaders’ support abortion rights.</a:t>
            </a:r>
          </a:p>
          <a:p>
            <a:pPr>
              <a:lnSpc>
                <a:spcPct val="120000"/>
              </a:lnSpc>
            </a:pPr>
            <a:r>
              <a:rPr lang="en-GB" dirty="0"/>
              <a:t>In 2018, the bill ultimately did not pass.</a:t>
            </a:r>
          </a:p>
          <a:p>
            <a:pPr>
              <a:lnSpc>
                <a:spcPct val="120000"/>
              </a:lnSpc>
            </a:pPr>
            <a:r>
              <a:rPr lang="en-GB" dirty="0"/>
              <a:t>Congress approved the Law in December 2020.</a:t>
            </a:r>
          </a:p>
          <a:p>
            <a:pPr>
              <a:lnSpc>
                <a:spcPct val="120000"/>
              </a:lnSpc>
            </a:pPr>
            <a:r>
              <a:rPr lang="en-GB" dirty="0"/>
              <a:t>Argentine President Alberto Fernández signed the law on January  2021 permitting abortion during the first 14 weeks of pregnancy. </a:t>
            </a:r>
          </a:p>
          <a:p>
            <a:pPr>
              <a:lnSpc>
                <a:spcPct val="120000"/>
              </a:lnSpc>
            </a:pPr>
            <a:endParaRPr lang="en-GB" sz="1400" dirty="0"/>
          </a:p>
        </p:txBody>
      </p:sp>
      <p:pic>
        <p:nvPicPr>
          <p:cNvPr id="5" name="Picture 4" descr="A person and person posing for a picture&#10;&#10;Description automatically generated with medium confidence">
            <a:extLst>
              <a:ext uri="{FF2B5EF4-FFF2-40B4-BE49-F238E27FC236}">
                <a16:creationId xmlns:a16="http://schemas.microsoft.com/office/drawing/2014/main" id="{25E5AC6E-219D-8B10-11AA-CA3240D75C4A}"/>
              </a:ext>
            </a:extLst>
          </p:cNvPr>
          <p:cNvPicPr>
            <a:picLocks noChangeAspect="1"/>
          </p:cNvPicPr>
          <p:nvPr/>
        </p:nvPicPr>
        <p:blipFill rotWithShape="1">
          <a:blip r:embed="rId2"/>
          <a:srcRect r="334" b="-1"/>
          <a:stretch/>
        </p:blipFill>
        <p:spPr>
          <a:xfrm>
            <a:off x="5956690" y="3901934"/>
            <a:ext cx="5543433" cy="2824849"/>
          </a:xfrm>
          <a:prstGeom prst="rect">
            <a:avLst/>
          </a:prstGeom>
        </p:spPr>
      </p:pic>
      <p:pic>
        <p:nvPicPr>
          <p:cNvPr id="4" name="Picture 3" descr="A crowd of people holding umbrellas&#10;&#10;Description automatically generated">
            <a:extLst>
              <a:ext uri="{FF2B5EF4-FFF2-40B4-BE49-F238E27FC236}">
                <a16:creationId xmlns:a16="http://schemas.microsoft.com/office/drawing/2014/main" id="{B27703BE-74F7-D943-D803-FD54BB00CCA5}"/>
              </a:ext>
            </a:extLst>
          </p:cNvPr>
          <p:cNvPicPr>
            <a:picLocks noChangeAspect="1"/>
          </p:cNvPicPr>
          <p:nvPr/>
        </p:nvPicPr>
        <p:blipFill rotWithShape="1">
          <a:blip r:embed="rId3"/>
          <a:srcRect t="15447"/>
          <a:stretch/>
        </p:blipFill>
        <p:spPr>
          <a:xfrm>
            <a:off x="5956690" y="936838"/>
            <a:ext cx="5543433" cy="2965095"/>
          </a:xfrm>
          <a:prstGeom prst="rect">
            <a:avLst/>
          </a:prstGeom>
        </p:spPr>
      </p:pic>
    </p:spTree>
    <p:extLst>
      <p:ext uri="{BB962C8B-B14F-4D97-AF65-F5344CB8AC3E}">
        <p14:creationId xmlns:p14="http://schemas.microsoft.com/office/powerpoint/2010/main" val="217023795"/>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AC4B3-27F3-F42A-BD27-73A14B815DA0}"/>
              </a:ext>
            </a:extLst>
          </p:cNvPr>
          <p:cNvSpPr>
            <a:spLocks noGrp="1"/>
          </p:cNvSpPr>
          <p:nvPr>
            <p:ph type="title"/>
          </p:nvPr>
        </p:nvSpPr>
        <p:spPr/>
        <p:txBody>
          <a:bodyPr/>
          <a:lstStyle/>
          <a:p>
            <a:r>
              <a:rPr lang="en-GB" dirty="0"/>
              <a:t>QUESTIONS</a:t>
            </a:r>
          </a:p>
        </p:txBody>
      </p:sp>
      <p:sp>
        <p:nvSpPr>
          <p:cNvPr id="3" name="Content Placeholder 2">
            <a:extLst>
              <a:ext uri="{FF2B5EF4-FFF2-40B4-BE49-F238E27FC236}">
                <a16:creationId xmlns:a16="http://schemas.microsoft.com/office/drawing/2014/main" id="{9C44655F-34B2-ECDF-F37C-424996A68C6B}"/>
              </a:ext>
            </a:extLst>
          </p:cNvPr>
          <p:cNvSpPr>
            <a:spLocks noGrp="1"/>
          </p:cNvSpPr>
          <p:nvPr>
            <p:ph idx="1"/>
          </p:nvPr>
        </p:nvSpPr>
        <p:spPr/>
        <p:txBody>
          <a:bodyPr/>
          <a:lstStyle/>
          <a:p>
            <a:pPr marL="0" indent="0">
              <a:buNone/>
            </a:pPr>
            <a:endParaRPr lang="en-GB" dirty="0"/>
          </a:p>
          <a:p>
            <a:pPr marL="0" indent="0">
              <a:buNone/>
            </a:pPr>
            <a:endParaRPr lang="en-GB" dirty="0"/>
          </a:p>
          <a:p>
            <a:pPr marL="0" indent="0">
              <a:buNone/>
            </a:pPr>
            <a:r>
              <a:rPr lang="en-GB" dirty="0"/>
              <a:t>1. What mechanisms/alliances/tools did these movements use to carry out these campaigns?</a:t>
            </a:r>
          </a:p>
          <a:p>
            <a:pPr marL="0" indent="0">
              <a:buNone/>
            </a:pPr>
            <a:r>
              <a:rPr lang="en-GB" dirty="0"/>
              <a:t>2. What challenges and obstacles can be identified in these campaigns?</a:t>
            </a:r>
          </a:p>
          <a:p>
            <a:pPr marL="0" indent="0">
              <a:buNone/>
            </a:pPr>
            <a:r>
              <a:rPr lang="en-GB" dirty="0"/>
              <a:t>3. What learned lessons do these campaigns leave us in terms of organising and carrying out campaigns for social justice? </a:t>
            </a:r>
          </a:p>
        </p:txBody>
      </p:sp>
    </p:spTree>
    <p:extLst>
      <p:ext uri="{BB962C8B-B14F-4D97-AF65-F5344CB8AC3E}">
        <p14:creationId xmlns:p14="http://schemas.microsoft.com/office/powerpoint/2010/main" val="400161041"/>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ortalVTI">
  <a:themeElements>
    <a:clrScheme name="AnalogousFromRegularSeedLeftStep">
      <a:dk1>
        <a:srgbClr val="000000"/>
      </a:dk1>
      <a:lt1>
        <a:srgbClr val="FFFFFF"/>
      </a:lt1>
      <a:dk2>
        <a:srgbClr val="1E1835"/>
      </a:dk2>
      <a:lt2>
        <a:srgbClr val="F1F0F3"/>
      </a:lt2>
      <a:accent1>
        <a:srgbClr val="82AF1F"/>
      </a:accent1>
      <a:accent2>
        <a:srgbClr val="B3A213"/>
      </a:accent2>
      <a:accent3>
        <a:srgbClr val="E78429"/>
      </a:accent3>
      <a:accent4>
        <a:srgbClr val="D52317"/>
      </a:accent4>
      <a:accent5>
        <a:srgbClr val="E7296C"/>
      </a:accent5>
      <a:accent6>
        <a:srgbClr val="D517AA"/>
      </a:accent6>
      <a:hlink>
        <a:srgbClr val="7753C5"/>
      </a:hlink>
      <a:folHlink>
        <a:srgbClr val="7F7F7F"/>
      </a:folHlink>
    </a:clrScheme>
    <a:fontScheme name="Earth">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rtalVTI" id="{0E0D5035-C7F2-4607-91F4-D5D5F886A15A}" vid="{EAFF3D8B-AC13-4E90-80A9-182200FBC866}"/>
    </a:ext>
  </a:extLst>
</a:theme>
</file>

<file path=ppt/theme/theme2.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otalTime>0</TotalTime>
  <Words>2296</Words>
  <Application>Microsoft Office PowerPoint</Application>
  <PresentationFormat>Widescreen</PresentationFormat>
  <Paragraphs>178</Paragraphs>
  <Slides>38</Slides>
  <Notes>0</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38</vt:i4>
      </vt:variant>
    </vt:vector>
  </HeadingPairs>
  <TitlesOfParts>
    <vt:vector size="50" baseType="lpstr">
      <vt:lpstr>Lucida Grande</vt:lpstr>
      <vt:lpstr>Arial</vt:lpstr>
      <vt:lpstr>Century Gothic</vt:lpstr>
      <vt:lpstr>Goudy Old Style</vt:lpstr>
      <vt:lpstr>Open Sans</vt:lpstr>
      <vt:lpstr>Roboto</vt:lpstr>
      <vt:lpstr>Trade Gothic Next Cond</vt:lpstr>
      <vt:lpstr>Trade Gothic Next Light</vt:lpstr>
      <vt:lpstr>Wingdings</vt:lpstr>
      <vt:lpstr>Wingdings 3</vt:lpstr>
      <vt:lpstr>PortalVTI</vt:lpstr>
      <vt:lpstr>Ion Boardroom</vt:lpstr>
      <vt:lpstr>Abortion Rights Campaigns: NORTHERN IRELAND, Argentina and Colombia</vt:lpstr>
      <vt:lpstr>Great Britain and Ireland</vt:lpstr>
      <vt:lpstr>Argentina &amp; Colombia, South America</vt:lpstr>
      <vt:lpstr>Stormont</vt:lpstr>
      <vt:lpstr>Westminster</vt:lpstr>
      <vt:lpstr>Cedaw (UN)</vt:lpstr>
      <vt:lpstr>Reproductive rights: abortion rights</vt:lpstr>
      <vt:lpstr>The troubles in Northern Ireland (late 1960s to 1998)</vt:lpstr>
      <vt:lpstr>The battle for abortion rights: CONTEXT</vt:lpstr>
      <vt:lpstr>Obstacles for recognition</vt:lpstr>
      <vt:lpstr>Devolution and abortion at Westminster</vt:lpstr>
      <vt:lpstr>Another decade of denial</vt:lpstr>
      <vt:lpstr>PowerPoint Presentation</vt:lpstr>
      <vt:lpstr>Alliance for choice and Ni civil society </vt:lpstr>
      <vt:lpstr>legislatures</vt:lpstr>
      <vt:lpstr>Leveraging the international frameworks</vt:lpstr>
      <vt:lpstr>Westminster ignored the problem</vt:lpstr>
      <vt:lpstr>International and local solidarity</vt:lpstr>
      <vt:lpstr>International and local solidarity</vt:lpstr>
      <vt:lpstr>Alliance with Irish activism</vt:lpstr>
      <vt:lpstr>Brexit’s debate gave a boost</vt:lpstr>
      <vt:lpstr>Liberalisation at last</vt:lpstr>
      <vt:lpstr>Colombian case</vt:lpstr>
      <vt:lpstr>       BUILDING JURISPRUDENCE: Women's Link Worldwide  </vt:lpstr>
      <vt:lpstr>Sentence C-355/06 (may 2006)</vt:lpstr>
      <vt:lpstr>The campaign: communications strategy</vt:lpstr>
      <vt:lpstr>A public hospital performed the first lawful abortion on August 2006 on an 11-years-old girl who was raped by her stepfather.</vt:lpstr>
      <vt:lpstr>The green tide:  just cause movement</vt:lpstr>
      <vt:lpstr>Argentina</vt:lpstr>
      <vt:lpstr> National Campaign for the Right to Legal, Safe, and Free Abortion (2005) </vt:lpstr>
      <vt:lpstr>Lesbians and Feminists for the Decriminalisation of Abortion</vt:lpstr>
      <vt:lpstr>Replicating good practices and innovating</vt:lpstr>
      <vt:lpstr>Amplifying voices through innovative tools</vt:lpstr>
      <vt:lpstr>PowerPoint Presentation</vt:lpstr>
      <vt:lpstr>Inclusion of LGBTQ+ population</vt:lpstr>
      <vt:lpstr>PowerPoint Presentation</vt:lpstr>
      <vt:lpstr>Using politics as a leverage of abortion rights struggles</vt:lpstr>
      <vt:lpstr>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Abortion Rights Campaigns: NORTHERN IRELAND, Argentina and Colombia</dc:title>
  <dc:creator>Lina Malagon</dc:creator>
  <cp:lastModifiedBy>Lina Malagon</cp:lastModifiedBy>
  <cp:revision>2</cp:revision>
  <dcterms:created xsi:type="dcterms:W3CDTF">2023-02-14T18:34:16Z</dcterms:created>
  <dcterms:modified xsi:type="dcterms:W3CDTF">2023-03-02T09:47:52Z</dcterms:modified>
</cp:coreProperties>
</file>