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Masters/slideMaster1.xml" ContentType="application/vnd.openxmlformats-officedocument.presentationml.slideMaster+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13.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authors.xml" ContentType="application/vnd.ms-powerpoint.authors+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revisionInfo.xml" ContentType="application/vnd.ms-powerpoint.revisioninfo+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4"/>
  </p:notesMasterIdLst>
  <p:sldIdLst>
    <p:sldId id="256" r:id="rId2"/>
    <p:sldId id="257" r:id="rId3"/>
    <p:sldId id="258" r:id="rId4"/>
    <p:sldId id="259" r:id="rId5"/>
    <p:sldId id="261" r:id="rId6"/>
    <p:sldId id="269" r:id="rId7"/>
    <p:sldId id="275" r:id="rId8"/>
    <p:sldId id="272" r:id="rId9"/>
    <p:sldId id="270" r:id="rId10"/>
    <p:sldId id="266" r:id="rId11"/>
    <p:sldId id="263" r:id="rId12"/>
    <p:sldId id="264" r:id="rId13"/>
    <p:sldId id="260" r:id="rId14"/>
    <p:sldId id="262" r:id="rId15"/>
    <p:sldId id="276" r:id="rId16"/>
    <p:sldId id="277" r:id="rId17"/>
    <p:sldId id="279" r:id="rId18"/>
    <p:sldId id="265" r:id="rId19"/>
    <p:sldId id="278" r:id="rId20"/>
    <p:sldId id="267" r:id="rId21"/>
    <p:sldId id="271" r:id="rId22"/>
    <p:sldId id="26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1E427E-A375-9A8F-F6E2-B8EF97751657}" name="Joey Or Joe Stone-Evans (2003730)" initials="J(" userId="S::2003730@student.uwtsd.ac.uk::947f4d70-f739-4ef8-83f3-7005ddbd3149"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A47C3-D75E-FAAF-DA65-2D12174F156E}" v="18" dt="2022-10-20T09:54:05.210"/>
    <p1510:client id="{2333EEE7-DED9-D336-DF88-0C71EC60FADA}" v="3" dt="2022-10-20T15:57:17.535"/>
    <p1510:client id="{3A8AE9FC-4D89-A82F-5BF6-06D0710D01DA}" v="26" dt="2022-10-21T10:01:39.260"/>
    <p1510:client id="{3E7FAEBD-8C08-1996-7FF8-5959A161945B}" v="1869" dt="2022-11-02T11:45:55.858"/>
    <p1510:client id="{3FF29898-9E73-C051-B5BD-D0D572284236}" v="300" dt="2022-10-19T13:44:24.082"/>
    <p1510:client id="{548E187A-F791-4E87-9E76-029E3CDE75DB}" v="76" dt="2022-10-26T15:29:51.093"/>
    <p1510:client id="{6D3509EF-DAE2-522F-F515-01F4F54E06BF}" v="11" dt="2022-10-19T18:00:13.698"/>
    <p1510:client id="{72AD2EED-7319-4F17-BF35-16004939ADE1}" v="657" dt="2022-10-19T09:34:06.109"/>
    <p1510:client id="{76EF1EAC-A3CF-38BF-FEDD-A858B5130A27}" v="57" dt="2022-10-27T11:06:18.178"/>
    <p1510:client id="{7B4AE14C-D383-3A27-5D97-62236D3D27A6}" v="6" dt="2022-10-27T11:52:10.394"/>
    <p1510:client id="{8B6A1859-E60D-428F-9F60-DCD10918B998}" v="168" dt="2022-10-25T12:38:23.746"/>
    <p1510:client id="{8C9F868A-B3DB-56D9-5AB2-B404C415C493}" v="1" dt="2022-11-02T15:08:37.430"/>
    <p1510:client id="{92A74769-C35B-90FA-C509-A9CE5CFF016C}" v="46" dt="2022-10-26T17:20:01.956"/>
    <p1510:client id="{9FA17852-77D0-A734-CE91-BC1C9A68B972}" v="19" dt="2022-11-01T21:20:28.875"/>
    <p1510:client id="{A325DB9F-CB28-15B8-D876-522FF342596C}" v="382" dt="2022-11-03T21:02:33.277"/>
    <p1510:client id="{A7B3CBBA-1BCC-B2D6-0B41-0A380C75462A}" v="145" dt="2022-10-25T00:08:41.588"/>
    <p1510:client id="{CCCBB97D-E62C-D6FB-716D-8B21533C6C5D}" v="78" dt="2022-10-25T12:58:17.149"/>
    <p1510:client id="{D8404A2F-6F5E-9EA7-C36C-7D1AC5BAC2C9}" v="19" dt="2022-10-27T21:49:53.857"/>
    <p1510:client id="{DB7644CC-F9D7-45CC-9735-C884D3C25427}" v="432" dt="2022-10-19T15:09:25.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33"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8/10/relationships/authors" Targe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C82FD-8FD6-40AF-8BF6-5378BF48575D}" type="datetimeFigureOut">
              <a:t>11/3/2022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CE5D19-6D9F-4C38-A4F1-5E3238A87B57}" type="slidenum">
              <a:t>‹#›</a:t>
            </a:fld>
            <a:endParaRPr lang="en-GB"/>
          </a:p>
        </p:txBody>
      </p:sp>
    </p:spTree>
    <p:extLst>
      <p:ext uri="{BB962C8B-B14F-4D97-AF65-F5344CB8AC3E}">
        <p14:creationId xmlns:p14="http://schemas.microsoft.com/office/powerpoint/2010/main" val="3012749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The aim for this project is to create a VFX mockumentary-style film at about a minute and a half up to two minutes in length, taking loose inspiration from Andy Frazer's Dragons of Wales books, David </a:t>
            </a:r>
            <a:r>
              <a:rPr lang="en-GB" err="1"/>
              <a:t>Armsby's</a:t>
            </a:r>
            <a:r>
              <a:rPr lang="en-GB"/>
              <a:t> Dinosauria series [1-2] and nature documentaries featuring one dragon character and some fireflies. I will be focusing mainly on creature design, modelling, rigging and animation with the opportunity to go into </a:t>
            </a:r>
            <a:r>
              <a:rPr lang="en-GB" err="1"/>
              <a:t>XGen</a:t>
            </a:r>
            <a:r>
              <a:rPr lang="en-GB"/>
              <a:t> with feather/fur simulations which can be taken back if time restrictions are too much.</a:t>
            </a:r>
            <a:endParaRPr lang="en-US">
              <a:cs typeface="Calibri"/>
            </a:endParaRPr>
          </a:p>
          <a:p>
            <a:pPr>
              <a:lnSpc>
                <a:spcPct val="90000"/>
              </a:lnSpc>
              <a:spcBef>
                <a:spcPts val="1000"/>
              </a:spcBef>
            </a:pPr>
            <a:r>
              <a:rPr lang="en-GB"/>
              <a:t>At the end of this project, I aim to deliver an animated film uploaded online and a fully modelled, textured, rigged and possibly groomed model that is animation ready. Alongside this, I will also deliver a written report of my process of making all of it from start to finish as well as the gathering and analysis of research that I will collect from various sources like online forums, books, films and online video.</a:t>
            </a:r>
            <a:endParaRPr lang="en-GB">
              <a:cs typeface="Calibri"/>
            </a:endParaRPr>
          </a:p>
          <a:p>
            <a:pPr>
              <a:lnSpc>
                <a:spcPct val="90000"/>
              </a:lnSpc>
              <a:spcBef>
                <a:spcPts val="1000"/>
              </a:spcBef>
            </a:pPr>
            <a:r>
              <a:rPr lang="en-GB">
                <a:cs typeface="Calibri"/>
              </a:rPr>
              <a:t>The written report will be done through an online blog, written as a production diary/journal, documenting everything that I have done, learned and what issues I had to overcome and how I did so.</a:t>
            </a:r>
          </a:p>
        </p:txBody>
      </p:sp>
      <p:sp>
        <p:nvSpPr>
          <p:cNvPr id="4" name="Slide Number Placeholder 3"/>
          <p:cNvSpPr>
            <a:spLocks noGrp="1"/>
          </p:cNvSpPr>
          <p:nvPr>
            <p:ph type="sldNum" sz="quarter" idx="5"/>
          </p:nvPr>
        </p:nvSpPr>
        <p:spPr/>
        <p:txBody>
          <a:bodyPr/>
          <a:lstStyle/>
          <a:p>
            <a:fld id="{57CE5D19-6D9F-4C38-A4F1-5E3238A87B57}" type="slidenum">
              <a:t>3</a:t>
            </a:fld>
            <a:endParaRPr lang="en-GB"/>
          </a:p>
        </p:txBody>
      </p:sp>
    </p:spTree>
    <p:extLst>
      <p:ext uri="{BB962C8B-B14F-4D97-AF65-F5344CB8AC3E}">
        <p14:creationId xmlns:p14="http://schemas.microsoft.com/office/powerpoint/2010/main" val="1465315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order to keep on track for this project, I have made a Gantt Chart that will follow everything in the project from the creature designing and modelling, the filming for the VFX and all the way to assignment deadlines.</a:t>
            </a:r>
          </a:p>
          <a:p>
            <a:r>
              <a:rPr lang="en-US">
                <a:cs typeface="Calibri"/>
              </a:rPr>
              <a:t>So far I have been able to follow the Gantt Chart pretty well as I have extended time needed for tasks that are high demand to account for </a:t>
            </a:r>
            <a:r>
              <a:rPr lang="en-GB"/>
              <a:t>contingencies.</a:t>
            </a:r>
            <a:endParaRPr lang="en-GB">
              <a:cs typeface="Calibri"/>
            </a:endParaRPr>
          </a:p>
          <a:p>
            <a:r>
              <a:rPr lang="en-GB">
                <a:cs typeface="Calibri"/>
              </a:rPr>
              <a:t>I decided to use an online Gantt Chart in particular as I can upload files to the different tasks so, at a glance, I know what I have done and what I still need to do. It is also easier to use and share across multiple devices including my phone.</a:t>
            </a:r>
          </a:p>
          <a:p>
            <a:r>
              <a:rPr lang="en-GB">
                <a:cs typeface="Calibri"/>
              </a:rPr>
              <a:t>As I work further on this project, I will continue to follow this Gantt Chart and alter it accordingly for if anything changes or I need more time on a particular task.</a:t>
            </a:r>
          </a:p>
        </p:txBody>
      </p:sp>
      <p:sp>
        <p:nvSpPr>
          <p:cNvPr id="4" name="Slide Number Placeholder 3"/>
          <p:cNvSpPr>
            <a:spLocks noGrp="1"/>
          </p:cNvSpPr>
          <p:nvPr>
            <p:ph type="sldNum" sz="quarter" idx="5"/>
          </p:nvPr>
        </p:nvSpPr>
        <p:spPr/>
        <p:txBody>
          <a:bodyPr/>
          <a:lstStyle/>
          <a:p>
            <a:fld id="{57CE5D19-6D9F-4C38-A4F1-5E3238A87B57}" type="slidenum">
              <a:t>4</a:t>
            </a:fld>
            <a:endParaRPr lang="en-GB"/>
          </a:p>
        </p:txBody>
      </p:sp>
    </p:spTree>
    <p:extLst>
      <p:ext uri="{BB962C8B-B14F-4D97-AF65-F5344CB8AC3E}">
        <p14:creationId xmlns:p14="http://schemas.microsoft.com/office/powerpoint/2010/main" val="2318372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 off, I went and put together some mood board and reference boards together to help aid me during my design process. I naturally gravitated towards more reptilian and avian animals including dinosaurs, so that is something that I brought more into the creature design as I worked on it. For the creature mood board, I picked more reptilian and avian looking creatures as I felt that these best suited what kind of environment the dragon will be inhabiting. Not only that but the streamline designs often lent well into convincing that the creatures would be able to fly. While conducting research into how I can improve upon my creature designing, I discovered </a:t>
            </a:r>
            <a:r>
              <a:rPr lang="en-GB" i="1"/>
              <a:t>Fundamentals of Creature Design: How to Create Successful Concepts Using Functionality, Anatomy, </a:t>
            </a:r>
            <a:r>
              <a:rPr lang="en-GB" i="1" err="1"/>
              <a:t>Color</a:t>
            </a:r>
            <a:r>
              <a:rPr lang="en-GB" i="1"/>
              <a:t>, Shape &amp; Scale</a:t>
            </a:r>
            <a:r>
              <a:rPr lang="en-GB"/>
              <a:t> by Alex Ries, Brynn Metheney, Andrew Baker &amp; Kate </a:t>
            </a:r>
            <a:r>
              <a:rPr lang="en-GB" err="1"/>
              <a:t>Pfeilschiefter</a:t>
            </a:r>
            <a:r>
              <a:rPr lang="en-GB"/>
              <a:t> [3]. In the book, it suggests using different animal combinations and mixing them well to make cohesive designs. Using real world animals and animal genera to subtly imply the animal's function within the biodiversity of the forest as well as try to convince the viewer that this is a living breathing creature.</a:t>
            </a:r>
          </a:p>
        </p:txBody>
      </p:sp>
      <p:sp>
        <p:nvSpPr>
          <p:cNvPr id="4" name="Slide Number Placeholder 3"/>
          <p:cNvSpPr>
            <a:spLocks noGrp="1"/>
          </p:cNvSpPr>
          <p:nvPr>
            <p:ph type="sldNum" sz="quarter" idx="5"/>
          </p:nvPr>
        </p:nvSpPr>
        <p:spPr/>
        <p:txBody>
          <a:bodyPr/>
          <a:lstStyle/>
          <a:p>
            <a:fld id="{57CE5D19-6D9F-4C38-A4F1-5E3238A87B57}" type="slidenum">
              <a:t>5</a:t>
            </a:fld>
            <a:endParaRPr lang="en-GB"/>
          </a:p>
        </p:txBody>
      </p:sp>
    </p:spTree>
    <p:extLst>
      <p:ext uri="{BB962C8B-B14F-4D97-AF65-F5344CB8AC3E}">
        <p14:creationId xmlns:p14="http://schemas.microsoft.com/office/powerpoint/2010/main" val="4209834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Early concepts for the creature design were much more bird-like, with feathered crowns on the head and tail and having more beak-like mouths. I iterated the design on the bottom a little more to see if I could make a better silhouette however I ultimately scrapped it. Although I liked the look of this design, I felt that it was a little too complicated, mainly for modelling and rigging and was not as thought out as it could be on top of the silhouette not being as distinct as I wanted it to be.</a:t>
            </a:r>
          </a:p>
        </p:txBody>
      </p:sp>
      <p:sp>
        <p:nvSpPr>
          <p:cNvPr id="4" name="Slide Number Placeholder 3"/>
          <p:cNvSpPr>
            <a:spLocks noGrp="1"/>
          </p:cNvSpPr>
          <p:nvPr>
            <p:ph type="sldNum" sz="quarter" idx="5"/>
          </p:nvPr>
        </p:nvSpPr>
        <p:spPr/>
        <p:txBody>
          <a:bodyPr/>
          <a:lstStyle/>
          <a:p>
            <a:fld id="{57CE5D19-6D9F-4C38-A4F1-5E3238A87B57}" type="slidenum">
              <a:t>6</a:t>
            </a:fld>
            <a:endParaRPr lang="en-GB"/>
          </a:p>
        </p:txBody>
      </p:sp>
    </p:spTree>
    <p:extLst>
      <p:ext uri="{BB962C8B-B14F-4D97-AF65-F5344CB8AC3E}">
        <p14:creationId xmlns:p14="http://schemas.microsoft.com/office/powerpoint/2010/main" val="3154740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Once the initial sketches and brain storming for the creature design was done and since I wasn't liking how the current design was looking, I went and had a look at other designs from films that have successful creature designs. Some designs that I looked to when researching for inspiration and ideas for my creature design were the ones from the franchise How to Train Your Dragon [4-7]. The designs in this franchise are well thought out with subtle clues into how they function and what abilities they my have. For example, the Deadly Nadder uses spikes from its tail as a projectile, adding spikes on the head and giving the overall design a more spikey silhouette even in the wings, subliminally gives the idea that the dragon is sharp. The </a:t>
            </a:r>
            <a:r>
              <a:rPr lang="en-GB" err="1">
                <a:cs typeface="Calibri"/>
              </a:rPr>
              <a:t>Snaptrapper</a:t>
            </a:r>
            <a:r>
              <a:rPr lang="en-GB">
                <a:cs typeface="Calibri"/>
              </a:rPr>
              <a:t> has a mouth that opens to reveal tongues that resemble a sundew plant and sharp teeth that resemble </a:t>
            </a:r>
            <a:r>
              <a:rPr lang="en-GB" err="1">
                <a:cs typeface="Calibri"/>
              </a:rPr>
              <a:t>venus</a:t>
            </a:r>
            <a:r>
              <a:rPr lang="en-GB">
                <a:cs typeface="Calibri"/>
              </a:rPr>
              <a:t> flytraps. It also has leaf-like spines running along its back which suggests that it hunts similarly to a carnivorous plant.</a:t>
            </a:r>
          </a:p>
        </p:txBody>
      </p:sp>
      <p:sp>
        <p:nvSpPr>
          <p:cNvPr id="4" name="Slide Number Placeholder 3"/>
          <p:cNvSpPr>
            <a:spLocks noGrp="1"/>
          </p:cNvSpPr>
          <p:nvPr>
            <p:ph type="sldNum" sz="quarter" idx="5"/>
          </p:nvPr>
        </p:nvSpPr>
        <p:spPr/>
        <p:txBody>
          <a:bodyPr/>
          <a:lstStyle/>
          <a:p>
            <a:fld id="{57CE5D19-6D9F-4C38-A4F1-5E3238A87B57}" type="slidenum">
              <a:t>7</a:t>
            </a:fld>
            <a:endParaRPr lang="en-GB"/>
          </a:p>
        </p:txBody>
      </p:sp>
    </p:spTree>
    <p:extLst>
      <p:ext uri="{BB962C8B-B14F-4D97-AF65-F5344CB8AC3E}">
        <p14:creationId xmlns:p14="http://schemas.microsoft.com/office/powerpoint/2010/main" val="883016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Another film franchise I looked at was Fantastic Beasts and Where to Find Them [11-13]. These designs are a lot more realistic and more in tune with the kind of style that I want to go for in my own film. Designs like the </a:t>
            </a:r>
            <a:r>
              <a:rPr lang="en-GB" dirty="0" err="1">
                <a:cs typeface="Calibri"/>
              </a:rPr>
              <a:t>Niffler</a:t>
            </a:r>
            <a:r>
              <a:rPr lang="en-GB" dirty="0">
                <a:cs typeface="Calibri"/>
              </a:rPr>
              <a:t> for example suggest that it is good at burrowing underground due to the design taking inspiration from real world animals lime moles, ant-eaters and echidnas. It also has a pouch similar to some marsupials that suggests that it needs to store things away, like it does with shiny objects. It also takes inspiration from these animals because they are often seen as cute and endearing which is how the </a:t>
            </a:r>
            <a:r>
              <a:rPr lang="en-GB" dirty="0" err="1">
                <a:cs typeface="Calibri"/>
              </a:rPr>
              <a:t>Niffler</a:t>
            </a:r>
            <a:r>
              <a:rPr lang="en-GB" dirty="0">
                <a:cs typeface="Calibri"/>
              </a:rPr>
              <a:t> is characterised as in the films. The Nundu on the other hand is very clearly characterised as dangerous due to the use of lions and pufferfish in the design. The pufferfish is deadly poisonous and adorns spikes all over its body and the lion is one of the most efficient land hunters, both of them combined suggests that this creature is poisonous and deadly. Not only that but its silhouette leans into the fact that it's dangerous again due to the spikes and also the size of the creatures proportions, suggesting its powerful and full of muscle.</a:t>
            </a:r>
            <a:endParaRPr lang="en-US"/>
          </a:p>
        </p:txBody>
      </p:sp>
      <p:sp>
        <p:nvSpPr>
          <p:cNvPr id="4" name="Slide Number Placeholder 3"/>
          <p:cNvSpPr>
            <a:spLocks noGrp="1"/>
          </p:cNvSpPr>
          <p:nvPr>
            <p:ph type="sldNum" sz="quarter" idx="5"/>
          </p:nvPr>
        </p:nvSpPr>
        <p:spPr/>
        <p:txBody>
          <a:bodyPr/>
          <a:lstStyle/>
          <a:p>
            <a:fld id="{57CE5D19-6D9F-4C38-A4F1-5E3238A87B57}" type="slidenum">
              <a:t>8</a:t>
            </a:fld>
            <a:endParaRPr lang="en-GB"/>
          </a:p>
        </p:txBody>
      </p:sp>
    </p:spTree>
    <p:extLst>
      <p:ext uri="{BB962C8B-B14F-4D97-AF65-F5344CB8AC3E}">
        <p14:creationId xmlns:p14="http://schemas.microsoft.com/office/powerpoint/2010/main" val="175425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After </a:t>
            </a:r>
            <a:r>
              <a:rPr lang="en-US" dirty="0"/>
              <a:t>doing more research into creature design,</a:t>
            </a:r>
            <a:r>
              <a:rPr lang="en-GB" i="1" dirty="0"/>
              <a:t> </a:t>
            </a:r>
            <a:r>
              <a:rPr lang="en-GB" dirty="0"/>
              <a:t>I was inspired to start over from scratch, I went a lot more streamlined, consciously thinking how the creature would function and fly. I chose to pull reference from Kingfishers, Iguanas, Chinese Water Dragons, Sailfin Lizards, Anglerfish, </a:t>
            </a:r>
            <a:r>
              <a:rPr lang="en-GB" dirty="0" err="1"/>
              <a:t>Drepanosaurs</a:t>
            </a:r>
            <a:r>
              <a:rPr lang="en-GB" dirty="0"/>
              <a:t> and Yi Qi to create this design. This time the creature would be a lot more adapted to living in the trees with fingered wings and long toes on it's feet to aid in gripping onto bark, a long tail to keep balance, a small head that would aid in it's ability to fly, a long sail that runs down it's back to help with steering in the air, act as an intimidation display and be used as a lure due to the glowing tips on the first two spines.</a:t>
            </a:r>
            <a:endParaRPr lang="en-GB" dirty="0">
              <a:cs typeface="Calibri"/>
            </a:endParaRPr>
          </a:p>
          <a:p>
            <a:r>
              <a:rPr lang="en-GB" dirty="0">
                <a:cs typeface="Calibri"/>
              </a:rPr>
              <a:t>The colouration was also pulled from Kingfishers, foxes, iguanas and perch fish with the blue pigmentation being a result of nano scale structures in the scales/feathered fuzz that coats the body, only truly visible in bright light, which is something that occurs in nature with animals like peafowl, </a:t>
            </a:r>
            <a:r>
              <a:rPr lang="en-GB" dirty="0"/>
              <a:t>panther chameleons, scarlet macaws and blue-ringed octopuses just to name a few. The blue pigmentation in the creature would be useful for finding mates and deterring bigger predators away from them. The orange acts as a camouflage similar to that of a fox. Not only that but blue and orange are complimentary.</a:t>
            </a:r>
            <a:endParaRPr lang="en-GB" dirty="0">
              <a:cs typeface="Calibri"/>
            </a:endParaRPr>
          </a:p>
        </p:txBody>
      </p:sp>
      <p:sp>
        <p:nvSpPr>
          <p:cNvPr id="4" name="Slide Number Placeholder 3"/>
          <p:cNvSpPr>
            <a:spLocks noGrp="1"/>
          </p:cNvSpPr>
          <p:nvPr>
            <p:ph type="sldNum" sz="quarter" idx="5"/>
          </p:nvPr>
        </p:nvSpPr>
        <p:spPr/>
        <p:txBody>
          <a:bodyPr/>
          <a:lstStyle/>
          <a:p>
            <a:fld id="{57CE5D19-6D9F-4C38-A4F1-5E3238A87B57}" type="slidenum">
              <a:t>9</a:t>
            </a:fld>
            <a:endParaRPr lang="en-GB"/>
          </a:p>
        </p:txBody>
      </p:sp>
    </p:spTree>
    <p:extLst>
      <p:ext uri="{BB962C8B-B14F-4D97-AF65-F5344CB8AC3E}">
        <p14:creationId xmlns:p14="http://schemas.microsoft.com/office/powerpoint/2010/main" val="2370077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cs typeface="Calibri"/>
              </a:rPr>
              <a:t>Igniventris</a:t>
            </a:r>
            <a:r>
              <a:rPr lang="en-US">
                <a:cs typeface="Calibri"/>
              </a:rPr>
              <a:t> </a:t>
            </a:r>
            <a:r>
              <a:rPr lang="en-US" err="1">
                <a:cs typeface="Calibri"/>
              </a:rPr>
              <a:t>Lumenspina</a:t>
            </a:r>
            <a:r>
              <a:rPr lang="en-US">
                <a:cs typeface="Calibri"/>
              </a:rPr>
              <a:t> (</a:t>
            </a:r>
            <a:r>
              <a:rPr lang="en-US" i="1">
                <a:cs typeface="Calibri"/>
              </a:rPr>
              <a:t>Fire-belly </a:t>
            </a:r>
            <a:r>
              <a:rPr lang="en-US" i="1" err="1">
                <a:cs typeface="Calibri"/>
              </a:rPr>
              <a:t>glowspine</a:t>
            </a:r>
            <a:r>
              <a:rPr lang="en-US">
                <a:cs typeface="Calibri"/>
              </a:rPr>
              <a:t>) is a small, pigeon sized dragon that hunts invertebrates within woodland. It's main diet consists of fireflies and ants, the nutrients from which it can produce chemicals in its body to make it's spines glow and give it the ability to launch boiling hot acid from the bottom of its mouth, both of which help it hunt.</a:t>
            </a:r>
          </a:p>
        </p:txBody>
      </p:sp>
      <p:sp>
        <p:nvSpPr>
          <p:cNvPr id="4" name="Slide Number Placeholder 3"/>
          <p:cNvSpPr>
            <a:spLocks noGrp="1"/>
          </p:cNvSpPr>
          <p:nvPr>
            <p:ph type="sldNum" sz="quarter" idx="5"/>
          </p:nvPr>
        </p:nvSpPr>
        <p:spPr/>
        <p:txBody>
          <a:bodyPr/>
          <a:lstStyle/>
          <a:p>
            <a:fld id="{57CE5D19-6D9F-4C38-A4F1-5E3238A87B57}" type="slidenum">
              <a:t>10</a:t>
            </a:fld>
            <a:endParaRPr lang="en-GB"/>
          </a:p>
        </p:txBody>
      </p:sp>
    </p:spTree>
    <p:extLst>
      <p:ext uri="{BB962C8B-B14F-4D97-AF65-F5344CB8AC3E}">
        <p14:creationId xmlns:p14="http://schemas.microsoft.com/office/powerpoint/2010/main" val="542529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researching for animation reference to pull from for the dragon, I looked at many different animals in flight like bats, flying squirrels, pheasants and peafowl, I chose these mainly because I doubt that this dragon would be able to fly for very long distances but would be able to navigate in the air pretty well to aid it in crossing from tree to tree in the forest.</a:t>
            </a:r>
          </a:p>
          <a:p>
            <a:r>
              <a:rPr lang="en-US">
                <a:cs typeface="Calibri"/>
              </a:rPr>
              <a:t>For it's movement on the ground or branches, I took reference from iguanas and bats in particular as they have a similar body structure.</a:t>
            </a:r>
          </a:p>
          <a:p>
            <a:r>
              <a:rPr lang="en-US">
                <a:cs typeface="Calibri"/>
              </a:rPr>
              <a:t>I also looked at pheasants and other birds as reference for the movement of the dragon's head and emoting due to the similar structure in the head and where the eyes are placed. Not only this but I took inspiration reference from David </a:t>
            </a:r>
            <a:r>
              <a:rPr lang="en-US" err="1">
                <a:cs typeface="Calibri"/>
              </a:rPr>
              <a:t>Armsby's</a:t>
            </a:r>
            <a:r>
              <a:rPr lang="en-US">
                <a:cs typeface="Calibri"/>
              </a:rPr>
              <a:t> Dinosauria series on YouTube, in particular "Our Frozen Past" and "Sea and Sky" [1-2]. He has a naturalistic approach when it comes to animating the dinosaurs which I thought would also suit my dragon really well. Another video that I came across while researching was an online demo of a paleo artist reconstructing Struthiomimus using a paper/cardboard puppet that he had made[14]. Not only does it provide some animation inspiration in terms of how the head could move, but during the demo he explains how different parts of the body move and what muscles move what, which was really helpful when thinking about the realism of my own creature's design.</a:t>
            </a:r>
          </a:p>
          <a:p>
            <a:r>
              <a:rPr lang="en-US">
                <a:cs typeface="Calibri"/>
              </a:rPr>
              <a:t>I also went and conducted my own research by filming iguanas and birds for reference. This way I have research that is specific to what I need for the project.</a:t>
            </a:r>
          </a:p>
        </p:txBody>
      </p:sp>
      <p:sp>
        <p:nvSpPr>
          <p:cNvPr id="4" name="Slide Number Placeholder 3"/>
          <p:cNvSpPr>
            <a:spLocks noGrp="1"/>
          </p:cNvSpPr>
          <p:nvPr>
            <p:ph type="sldNum" sz="quarter" idx="5"/>
          </p:nvPr>
        </p:nvSpPr>
        <p:spPr/>
        <p:txBody>
          <a:bodyPr/>
          <a:lstStyle/>
          <a:p>
            <a:fld id="{57CE5D19-6D9F-4C38-A4F1-5E3238A87B57}" type="slidenum">
              <a:rPr lang="en-GB"/>
              <a:t>11</a:t>
            </a:fld>
            <a:endParaRPr lang="en-GB"/>
          </a:p>
        </p:txBody>
      </p:sp>
    </p:spTree>
    <p:extLst>
      <p:ext uri="{BB962C8B-B14F-4D97-AF65-F5344CB8AC3E}">
        <p14:creationId xmlns:p14="http://schemas.microsoft.com/office/powerpoint/2010/main" val="696672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Through the use of what I learned in </a:t>
            </a:r>
            <a:r>
              <a:rPr lang="en-GB" i="1"/>
              <a:t>Fundamentals of Creature Design </a:t>
            </a:r>
            <a:r>
              <a:rPr lang="en-GB"/>
              <a:t>[3] as well as </a:t>
            </a:r>
            <a:r>
              <a:rPr lang="en-GB" i="1"/>
              <a:t>Principles of Creature Design </a:t>
            </a:r>
            <a:r>
              <a:rPr lang="en-GB"/>
              <a:t>by Terryl Whitlatch [15] in combination with research done by MIT [16] and the Natural History Museum [17] on the biology behind </a:t>
            </a:r>
            <a:r>
              <a:rPr lang="en-GB" err="1"/>
              <a:t>Bombadier</a:t>
            </a:r>
            <a:r>
              <a:rPr lang="en-GB"/>
              <a:t> Beetles and how they are able to launch boiling acid from their rear, I was able to do a series of breakdowns of the </a:t>
            </a:r>
            <a:r>
              <a:rPr lang="en-GB" err="1"/>
              <a:t>Igni's</a:t>
            </a:r>
            <a:r>
              <a:rPr lang="en-GB"/>
              <a:t> anatomy as well as begin to plan how the rigging would be constructed using the skeleton as reference.</a:t>
            </a:r>
          </a:p>
          <a:p>
            <a:r>
              <a:rPr lang="en-GB">
                <a:cs typeface="Calibri"/>
              </a:rPr>
              <a:t>I also looked at various images and look my own images of lizards, mostly Chinese Water Dragons and iguanas for reference for scales and how they were constructed on different parts of the body.</a:t>
            </a:r>
          </a:p>
        </p:txBody>
      </p:sp>
      <p:sp>
        <p:nvSpPr>
          <p:cNvPr id="4" name="Slide Number Placeholder 3"/>
          <p:cNvSpPr>
            <a:spLocks noGrp="1"/>
          </p:cNvSpPr>
          <p:nvPr>
            <p:ph type="sldNum" sz="quarter" idx="5"/>
          </p:nvPr>
        </p:nvSpPr>
        <p:spPr/>
        <p:txBody>
          <a:bodyPr/>
          <a:lstStyle/>
          <a:p>
            <a:fld id="{57CE5D19-6D9F-4C38-A4F1-5E3238A87B57}" type="slidenum">
              <a:rPr lang="en-US"/>
              <a:t>12</a:t>
            </a:fld>
            <a:endParaRPr lang="en-US"/>
          </a:p>
        </p:txBody>
      </p:sp>
    </p:spTree>
    <p:extLst>
      <p:ext uri="{BB962C8B-B14F-4D97-AF65-F5344CB8AC3E}">
        <p14:creationId xmlns:p14="http://schemas.microsoft.com/office/powerpoint/2010/main" val="2317286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For the story of this film, I wanted to do something more simpler than what I had done last year. For this film it is going to follow </a:t>
            </a:r>
            <a:r>
              <a:rPr lang="en-US" err="1"/>
              <a:t>Igni</a:t>
            </a:r>
            <a:r>
              <a:rPr lang="en-US"/>
              <a:t> as he traverses the forest in search of food. He spots fireflies off in the distance and prepares to lure the insects to him. He lands on a branch and hunches down, raising the spines on his back that begin to glow, this causes the fireflies to follow the light being emitted by </a:t>
            </a:r>
            <a:r>
              <a:rPr lang="en-US" err="1"/>
              <a:t>Igni</a:t>
            </a:r>
            <a:r>
              <a:rPr lang="en-US"/>
              <a:t>. Once they are surrounding him, he slowly raises his head and sprays boiling hot acid at them, causing the fireflies to fall down, either stunned or dead. </a:t>
            </a:r>
            <a:r>
              <a:rPr lang="en-US" err="1"/>
              <a:t>Igni</a:t>
            </a:r>
            <a:r>
              <a:rPr lang="en-US"/>
              <a:t> then picks one up in his mouth and eats it as we fade to black.</a:t>
            </a:r>
          </a:p>
          <a:p>
            <a:r>
              <a:rPr lang="en-US">
                <a:cs typeface="Calibri"/>
              </a:rPr>
              <a:t>The story is very simple mainly due to the fact that I want to focus on the creature and VFX aspects.</a:t>
            </a:r>
          </a:p>
        </p:txBody>
      </p:sp>
      <p:sp>
        <p:nvSpPr>
          <p:cNvPr id="4" name="Slide Number Placeholder 3"/>
          <p:cNvSpPr>
            <a:spLocks noGrp="1"/>
          </p:cNvSpPr>
          <p:nvPr>
            <p:ph type="sldNum" sz="quarter" idx="5"/>
          </p:nvPr>
        </p:nvSpPr>
        <p:spPr/>
        <p:txBody>
          <a:bodyPr/>
          <a:lstStyle/>
          <a:p>
            <a:fld id="{57CE5D19-6D9F-4C38-A4F1-5E3238A87B57}" type="slidenum">
              <a:rPr lang="en-GB"/>
              <a:t>13</a:t>
            </a:fld>
            <a:endParaRPr lang="en-GB"/>
          </a:p>
        </p:txBody>
      </p:sp>
    </p:spTree>
    <p:extLst>
      <p:ext uri="{BB962C8B-B14F-4D97-AF65-F5344CB8AC3E}">
        <p14:creationId xmlns:p14="http://schemas.microsoft.com/office/powerpoint/2010/main" val="5117519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To obtain shots for this film, I am going to be filming my own shots. This way I have more control over how the camera will move, what lighting will be in the scene and the exposure of each shot. The control over exposure is most important as I want to be able to film at day, but during post production I would edit the footage to make it look like night. This is a technique that I learned from Tom Antos where he changed the exposure more and altered the colour balance to make the shots appear to be at night.</a:t>
            </a:r>
          </a:p>
          <a:p>
            <a:r>
              <a:rPr lang="en-GB">
                <a:cs typeface="Calibri"/>
              </a:rPr>
              <a:t>For the filming, I have looked at a couple of different locations that are located within easy travel distance from where my parents are to make it easier on myself for getting shots at the right time when the weather is right.</a:t>
            </a:r>
          </a:p>
          <a:p>
            <a:r>
              <a:rPr lang="en-GB">
                <a:cs typeface="Calibri"/>
              </a:rPr>
              <a:t>When location scouting, I wanted to look at a variety of different locations to make sure that I can get the right compositions of shots. I also took many photos of the locations so that I could compare them side by side and see which place would be the best location to film at.</a:t>
            </a:r>
            <a:endParaRPr lang="en-GB"/>
          </a:p>
          <a:p>
            <a:r>
              <a:rPr lang="en-GB">
                <a:cs typeface="Calibri"/>
              </a:rPr>
              <a:t>Unfortunately I was quite limited to where I could scout due to unforeseen circumstances. I was only able to scout two different locations, one within Swansea and one in the Forest of Dean. The location in the Forest of Dean, </a:t>
            </a:r>
            <a:r>
              <a:rPr lang="en-GB" err="1">
                <a:cs typeface="Calibri"/>
              </a:rPr>
              <a:t>Nagshead</a:t>
            </a:r>
            <a:r>
              <a:rPr lang="en-GB">
                <a:cs typeface="Calibri"/>
              </a:rPr>
              <a:t> Plantation, was very varied in what vegetation was around, sometimes looking a lot more tropical than other areas. One thing I found difficult was trying to find areas with good spacing in-between the fore, mid and background and the images often came out cluttered and messy. It might be worth me going back and scouting further in particular areas.</a:t>
            </a:r>
          </a:p>
          <a:p>
            <a:r>
              <a:rPr lang="en-GB">
                <a:cs typeface="Calibri"/>
              </a:rPr>
              <a:t>The location in Swansea, </a:t>
            </a:r>
            <a:r>
              <a:rPr lang="en-GB" err="1">
                <a:cs typeface="Calibri"/>
              </a:rPr>
              <a:t>Kilvey</a:t>
            </a:r>
            <a:r>
              <a:rPr lang="en-GB">
                <a:cs typeface="Calibri"/>
              </a:rPr>
              <a:t> Hill Community Woodland, was quite similar in terms of vegetation. Not only that but there were some small streams and waterfalls which could also make for some good shots to use in the film. One thing I will need to bear in mind if I were to use this location for the film, I would need to get out really early in order to get the right lighting due to how far away the location is walking wise.</a:t>
            </a:r>
          </a:p>
          <a:p>
            <a:endParaRPr lang="en-GB">
              <a:cs typeface="Calibri"/>
            </a:endParaRPr>
          </a:p>
          <a:p>
            <a:r>
              <a:rPr lang="en-GB">
                <a:cs typeface="Calibri"/>
              </a:rPr>
              <a:t>I feel that I might need to do some more searching for locations in general before making my final decision, but so far it looks like I might use a combination of a few locations with similar foliage to suit particular shots.</a:t>
            </a:r>
          </a:p>
          <a:p>
            <a:endParaRPr lang="en-GB">
              <a:cs typeface="Calibri"/>
            </a:endParaRPr>
          </a:p>
          <a:p>
            <a:r>
              <a:rPr lang="en-GB">
                <a:cs typeface="Calibri"/>
              </a:rPr>
              <a:t>Once the final shots are filmed, I am going to set up the 3D camera tracking in After Effects and import the camera data into Maya ready for animating. I will also model some very basic geometry for the tree/branch that </a:t>
            </a:r>
            <a:r>
              <a:rPr lang="en-GB" err="1">
                <a:cs typeface="Calibri"/>
              </a:rPr>
              <a:t>Igni</a:t>
            </a:r>
            <a:r>
              <a:rPr lang="en-GB">
                <a:cs typeface="Calibri"/>
              </a:rPr>
              <a:t> will be resting on in these scenes so that I can have a prop in Maya to work with and also so that I can light the scene to produce an accurate shadow on the tree instead of having to add it myself.</a:t>
            </a:r>
          </a:p>
        </p:txBody>
      </p:sp>
      <p:sp>
        <p:nvSpPr>
          <p:cNvPr id="4" name="Slide Number Placeholder 3"/>
          <p:cNvSpPr>
            <a:spLocks noGrp="1"/>
          </p:cNvSpPr>
          <p:nvPr>
            <p:ph type="sldNum" sz="quarter" idx="5"/>
          </p:nvPr>
        </p:nvSpPr>
        <p:spPr/>
        <p:txBody>
          <a:bodyPr/>
          <a:lstStyle/>
          <a:p>
            <a:fld id="{57CE5D19-6D9F-4C38-A4F1-5E3238A87B57}" type="slidenum">
              <a:rPr lang="en-GB"/>
              <a:t>14</a:t>
            </a:fld>
            <a:endParaRPr lang="en-GB"/>
          </a:p>
        </p:txBody>
      </p:sp>
    </p:spTree>
    <p:extLst>
      <p:ext uri="{BB962C8B-B14F-4D97-AF65-F5344CB8AC3E}">
        <p14:creationId xmlns:p14="http://schemas.microsoft.com/office/powerpoint/2010/main" val="34788181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obtain shots for this film, I am going to be filming my own shots. This way I have more control over how the camera will move, what lighting will be in the scene and the exposure of each shot. The control over exposure is most important as I want to be able to film at day, but during post production I would edit the footage to make it look like night. This is a technique that I learned from Tom Antos where he changed the exposure more and altered the colour balance to make the shots appear to be at night.</a:t>
            </a:r>
            <a:endParaRPr lang="en-US"/>
          </a:p>
          <a:p>
            <a:r>
              <a:rPr lang="en-GB"/>
              <a:t>For the filming, I have looked at a couple of different locations that are located within easy travel distance from where my parents are to make it easier on myself for getting shots at the right time when the weather is right.</a:t>
            </a:r>
            <a:endParaRPr lang="en-US"/>
          </a:p>
          <a:p>
            <a:r>
              <a:rPr lang="en-GB"/>
              <a:t>When location scouting, I wanted to look at a variety of different locations to make sure that I can get the right compositions of shots. I also took many photos of the locations so that I could compare them side by side and see which place would be the best location to film at.</a:t>
            </a:r>
            <a:endParaRPr lang="en-GB">
              <a:cs typeface="Calibri"/>
            </a:endParaRPr>
          </a:p>
          <a:p>
            <a:r>
              <a:rPr lang="en-GB"/>
              <a:t>Unfortunately I was quite limited to where I could scout due to unforeseen circumstances. I was only able to scout two different locations, one within Swansea and one in the Forest of Dean. The location in the Forest of Dean, </a:t>
            </a:r>
            <a:r>
              <a:rPr lang="en-GB" err="1"/>
              <a:t>Nagshead</a:t>
            </a:r>
            <a:r>
              <a:rPr lang="en-GB"/>
              <a:t> Plantation, was very varied in what vegetation was around, sometimes looking a lot more tropical than other areas. One thing I found difficult was trying to find areas with good spacing in-between the fore, mid and background and the images often came out cluttered and messy. It might be worth me going back and scouting further in particular areas.</a:t>
            </a:r>
            <a:endParaRPr lang="en-US"/>
          </a:p>
          <a:p>
            <a:r>
              <a:rPr lang="en-GB"/>
              <a:t>The location in Swansea, </a:t>
            </a:r>
            <a:r>
              <a:rPr lang="en-GB" err="1"/>
              <a:t>Kilvey</a:t>
            </a:r>
            <a:r>
              <a:rPr lang="en-GB"/>
              <a:t> Hill Community Woodland, was quite similar in terms of vegetation. Not only that but there were some small streams and waterfalls which could also make for some good shots to use in the film. One thing I will need to bear in mind if I were to use this location for the film, I would need to get out really early in order to get the right lighting due to how far away the location is walking wise.</a:t>
            </a:r>
            <a:endParaRPr lang="en-US"/>
          </a:p>
          <a:p>
            <a:endParaRPr lang="en-GB"/>
          </a:p>
          <a:p>
            <a:r>
              <a:rPr lang="en-GB"/>
              <a:t>I feel that I might need to do some more searching for locations in general before making my final decision, but so far it looks like I might use a combination of a few locations with similar foliage to suit particular shots.</a:t>
            </a:r>
          </a:p>
          <a:p>
            <a:endParaRPr lang="en-GB"/>
          </a:p>
          <a:p>
            <a:r>
              <a:rPr lang="en-GB"/>
              <a:t>Once the final shots are filmed, I am going to set up the 3D camera tracking in After Effects and import the camera data into Maya ready for animating. I will also model some very basic geometry for the tree/branch that </a:t>
            </a:r>
            <a:r>
              <a:rPr lang="en-GB" err="1"/>
              <a:t>Igni</a:t>
            </a:r>
            <a:r>
              <a:rPr lang="en-GB"/>
              <a:t> will be resting on in these scenes so that I can have a prop in Maya to work with and also so that I can light the scene to produce an accurate shadow on the tree instead of having to add it myself.</a:t>
            </a:r>
            <a:endParaRPr lang="en-US"/>
          </a:p>
        </p:txBody>
      </p:sp>
      <p:sp>
        <p:nvSpPr>
          <p:cNvPr id="4" name="Slide Number Placeholder 3"/>
          <p:cNvSpPr>
            <a:spLocks noGrp="1"/>
          </p:cNvSpPr>
          <p:nvPr>
            <p:ph type="sldNum" sz="quarter" idx="5"/>
          </p:nvPr>
        </p:nvSpPr>
        <p:spPr/>
        <p:txBody>
          <a:bodyPr/>
          <a:lstStyle/>
          <a:p>
            <a:fld id="{57CE5D19-6D9F-4C38-A4F1-5E3238A87B57}" type="slidenum">
              <a:rPr lang="en-GB"/>
              <a:t>15</a:t>
            </a:fld>
            <a:endParaRPr lang="en-GB"/>
          </a:p>
        </p:txBody>
      </p:sp>
    </p:spTree>
    <p:extLst>
      <p:ext uri="{BB962C8B-B14F-4D97-AF65-F5344CB8AC3E}">
        <p14:creationId xmlns:p14="http://schemas.microsoft.com/office/powerpoint/2010/main" val="1474397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film, I am going to be filming my own shots. This way I have more control over how the camera will move, what lighting will be in the scene and the exposure of each shot. The control over exposure is most important as I want to be able to film at day, but during post production I would edit the footage to make it look like night. This is a technique that I learned from Tom Antos where he changed the exposure more and altered the colour balance to make the shots appear to be at night.</a:t>
            </a:r>
            <a:endParaRPr lang="en-US" dirty="0"/>
          </a:p>
          <a:p>
            <a:r>
              <a:rPr lang="en-GB" dirty="0"/>
              <a:t>For the filming, I have looked at a couple of different locations that are located within easy travel distance from where my parents are to make it easier on myself for getting shots at the right time when the weather is right.</a:t>
            </a:r>
            <a:endParaRPr lang="en-US" dirty="0"/>
          </a:p>
          <a:p>
            <a:r>
              <a:rPr lang="en-GB" dirty="0"/>
              <a:t>When location scouting, I wanted to look at a variety of different locations to make sure that I can get the right compositions of shots. I also took many photos of the locations so that I could compare them side by side and see which place would be the best location to film at.</a:t>
            </a:r>
            <a:endParaRPr lang="en-GB" dirty="0">
              <a:cs typeface="Calibri"/>
            </a:endParaRPr>
          </a:p>
          <a:p>
            <a:r>
              <a:rPr lang="en-GB" dirty="0"/>
              <a:t>Unfortunately I was quite limited to where I could scout due to unforeseen circumstances. I was only able to scout two different locations, one within Swansea and one in the Forest of Dean. The location in the Forest of Dean, </a:t>
            </a:r>
            <a:r>
              <a:rPr lang="en-GB" dirty="0" err="1"/>
              <a:t>Nagshead</a:t>
            </a:r>
            <a:r>
              <a:rPr lang="en-GB" dirty="0"/>
              <a:t> Plantation, was very varied in what vegetation was around, sometimes looking a lot more tropical than other areas. One thing I found difficult was trying to find areas with good spacing in-between the fore, mid and background and the images often came out cluttered and messy. It might be worth me going back and scouting further in particular areas.</a:t>
            </a:r>
            <a:endParaRPr lang="en-US" dirty="0"/>
          </a:p>
          <a:p>
            <a:r>
              <a:rPr lang="en-GB" dirty="0"/>
              <a:t>The location in Swansea, </a:t>
            </a:r>
            <a:r>
              <a:rPr lang="en-GB" dirty="0" err="1"/>
              <a:t>Kilvey</a:t>
            </a:r>
            <a:r>
              <a:rPr lang="en-GB" dirty="0"/>
              <a:t> Hill Community Woodland, was quite similar in terms of vegetation. Not only that but there were some small streams and waterfalls which could also make for some good shots to use in the film. One thing I will need to bear in mind if I were to use this location for the film, I would need to get out really early in order to get the right lighting due to how far away the location is walking wise.</a:t>
            </a:r>
            <a:endParaRPr lang="en-US" dirty="0"/>
          </a:p>
          <a:p>
            <a:endParaRPr lang="en-GB"/>
          </a:p>
          <a:p>
            <a:r>
              <a:rPr lang="en-GB" dirty="0"/>
              <a:t>I feel that I might need to do some more searching for locations in general before making my final decision, but so far it looks like I might use a combination of a few locations with similar foliage to suit particular shots.</a:t>
            </a:r>
            <a:endParaRPr lang="en-GB" dirty="0">
              <a:cs typeface="Calibri"/>
            </a:endParaRPr>
          </a:p>
          <a:p>
            <a:endParaRPr lang="en-GB"/>
          </a:p>
          <a:p>
            <a:r>
              <a:rPr lang="en-GB" dirty="0"/>
              <a:t>Once the final shots are filmed, I am going to set up the 3D camera tracking in After Effects and import the camera data into Maya ready for animating. I will also model some very basic geometry for the tree/branch that </a:t>
            </a:r>
            <a:r>
              <a:rPr lang="en-GB" dirty="0" err="1"/>
              <a:t>Igni</a:t>
            </a:r>
            <a:r>
              <a:rPr lang="en-GB" dirty="0"/>
              <a:t> will be resting on in these scenes so that I can have a prop in Maya to work with and also so that I can light the scene to produce an accurate shadow on the tree instead of having to add it myself.</a:t>
            </a:r>
            <a:endParaRPr lang="en-US" dirty="0"/>
          </a:p>
        </p:txBody>
      </p:sp>
      <p:sp>
        <p:nvSpPr>
          <p:cNvPr id="4" name="Slide Number Placeholder 3"/>
          <p:cNvSpPr>
            <a:spLocks noGrp="1"/>
          </p:cNvSpPr>
          <p:nvPr>
            <p:ph type="sldNum" sz="quarter" idx="5"/>
          </p:nvPr>
        </p:nvSpPr>
        <p:spPr/>
        <p:txBody>
          <a:bodyPr/>
          <a:lstStyle/>
          <a:p>
            <a:fld id="{57CE5D19-6D9F-4C38-A4F1-5E3238A87B57}" type="slidenum">
              <a:rPr lang="en-GB"/>
              <a:t>16</a:t>
            </a:fld>
            <a:endParaRPr lang="en-GB"/>
          </a:p>
        </p:txBody>
      </p:sp>
    </p:spTree>
    <p:extLst>
      <p:ext uri="{BB962C8B-B14F-4D97-AF65-F5344CB8AC3E}">
        <p14:creationId xmlns:p14="http://schemas.microsoft.com/office/powerpoint/2010/main" val="3513524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To get a better grasp of how to go about creating my own VFX film in terms of techniques, analysing how other films do the VFX well and what I could take from it in my own film and methods as well as building a visual library to pull from while working, I went and looked at some VFX from both Bad Wolf Studios released in late 2019 [35-36] and another independent creator, Colin Vine, on a similar budget to me from 2013 [34].</a:t>
            </a:r>
          </a:p>
          <a:p>
            <a:r>
              <a:rPr lang="en-GB" dirty="0">
                <a:cs typeface="Calibri"/>
              </a:rPr>
              <a:t>Looking at Faery Dust from Colin Vine, it was a similar premise VFX wise in terms of the creatures being super imposed into real life footage. Seeing as this is from nearing 10 years ago and considering the advances in CGI technology, I feel more confident in my ability to work on my own film. One other thing I might do is contact the creator for advice on VFX and what techniques I could learn from them.</a:t>
            </a:r>
          </a:p>
          <a:p>
            <a:r>
              <a:rPr lang="en-GB" dirty="0">
                <a:cs typeface="Calibri"/>
              </a:rPr>
              <a:t>Another VFX project I looked at was Bad Wolf Studios' work on His Dark Materials, namely the Daemons. The series makes the daemons believable due to the real world influences from both designing the creatures and making sure they look realistic but also the movement from looking at both real world references from existing animals and having puppeteers on set, acting out the characters and getting the subtleties of their personal needs through in that performance too.</a:t>
            </a:r>
          </a:p>
        </p:txBody>
      </p:sp>
      <p:sp>
        <p:nvSpPr>
          <p:cNvPr id="4" name="Slide Number Placeholder 3"/>
          <p:cNvSpPr>
            <a:spLocks noGrp="1"/>
          </p:cNvSpPr>
          <p:nvPr>
            <p:ph type="sldNum" sz="quarter" idx="5"/>
          </p:nvPr>
        </p:nvSpPr>
        <p:spPr/>
        <p:txBody>
          <a:bodyPr/>
          <a:lstStyle/>
          <a:p>
            <a:fld id="{57CE5D19-6D9F-4C38-A4F1-5E3238A87B57}" type="slidenum">
              <a:rPr lang="en-GB"/>
              <a:t>17</a:t>
            </a:fld>
            <a:endParaRPr lang="en-GB"/>
          </a:p>
        </p:txBody>
      </p:sp>
    </p:spTree>
    <p:extLst>
      <p:ext uri="{BB962C8B-B14F-4D97-AF65-F5344CB8AC3E}">
        <p14:creationId xmlns:p14="http://schemas.microsoft.com/office/powerpoint/2010/main" val="23366132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To move onto the next stages in production, I first made a proxy model of Ignis so that I can have a base mesh to work from when it comes to sculpting and creating a rough rig to visualise how shots are going to look later in production. Using Voxel Vagrant's video on Previs Character Modelling, I went ahead and used some polygon primitives to make a rudimentary model that I can combine the polygons ready to be sculpted in ZBrush and then later </a:t>
            </a:r>
            <a:r>
              <a:rPr lang="en-GB"/>
              <a:t>retopologized to be prepared for rigging and animation.</a:t>
            </a:r>
          </a:p>
          <a:p>
            <a:r>
              <a:rPr lang="en-GB">
                <a:cs typeface="Calibri"/>
              </a:rPr>
              <a:t>Using this walkthrough in making a </a:t>
            </a:r>
            <a:r>
              <a:rPr lang="en-GB" err="1">
                <a:cs typeface="Calibri"/>
              </a:rPr>
              <a:t>previs</a:t>
            </a:r>
            <a:r>
              <a:rPr lang="en-GB">
                <a:cs typeface="Calibri"/>
              </a:rPr>
              <a:t> model, it was easier to create an accurate sized model to be used in the film, this way materials and lighting when rending will look more realistic.</a:t>
            </a:r>
          </a:p>
        </p:txBody>
      </p:sp>
      <p:sp>
        <p:nvSpPr>
          <p:cNvPr id="4" name="Slide Number Placeholder 3"/>
          <p:cNvSpPr>
            <a:spLocks noGrp="1"/>
          </p:cNvSpPr>
          <p:nvPr>
            <p:ph type="sldNum" sz="quarter" idx="5"/>
          </p:nvPr>
        </p:nvSpPr>
        <p:spPr/>
        <p:txBody>
          <a:bodyPr/>
          <a:lstStyle/>
          <a:p>
            <a:fld id="{57CE5D19-6D9F-4C38-A4F1-5E3238A87B57}" type="slidenum">
              <a:rPr lang="en-GB"/>
              <a:t>18</a:t>
            </a:fld>
            <a:endParaRPr lang="en-GB"/>
          </a:p>
        </p:txBody>
      </p:sp>
    </p:spTree>
    <p:extLst>
      <p:ext uri="{BB962C8B-B14F-4D97-AF65-F5344CB8AC3E}">
        <p14:creationId xmlns:p14="http://schemas.microsoft.com/office/powerpoint/2010/main" val="3476755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To move onto the next stages in production, I first made a proxy model of Ignis so that I can have a base mesh to work from when it comes to sculpting and creating a rough rig to visualise how shots are going to look later in production. Using Voxel Vagrant's video on Previs Character Modelling, I went ahead and used some polygon primitives to make a rudimentary model that I can combine the polygons ready to be sculpted in ZBrush and then later </a:t>
            </a:r>
            <a:r>
              <a:rPr lang="en-GB"/>
              <a:t>retopologized to be prepared for rigging and animation.</a:t>
            </a:r>
          </a:p>
          <a:p>
            <a:r>
              <a:rPr lang="en-GB">
                <a:cs typeface="Calibri"/>
              </a:rPr>
              <a:t>Using this walkthrough in making a </a:t>
            </a:r>
            <a:r>
              <a:rPr lang="en-GB" err="1">
                <a:cs typeface="Calibri"/>
              </a:rPr>
              <a:t>previs</a:t>
            </a:r>
            <a:r>
              <a:rPr lang="en-GB">
                <a:cs typeface="Calibri"/>
              </a:rPr>
              <a:t> model, it was easier to create an accurate sized model to be used in the film, this way materials and lighting when rending will look more realistic.</a:t>
            </a:r>
          </a:p>
        </p:txBody>
      </p:sp>
      <p:sp>
        <p:nvSpPr>
          <p:cNvPr id="4" name="Slide Number Placeholder 3"/>
          <p:cNvSpPr>
            <a:spLocks noGrp="1"/>
          </p:cNvSpPr>
          <p:nvPr>
            <p:ph type="sldNum" sz="quarter" idx="5"/>
          </p:nvPr>
        </p:nvSpPr>
        <p:spPr/>
        <p:txBody>
          <a:bodyPr/>
          <a:lstStyle/>
          <a:p>
            <a:fld id="{57CE5D19-6D9F-4C38-A4F1-5E3238A87B57}" type="slidenum">
              <a:rPr lang="en-GB"/>
              <a:t>19</a:t>
            </a:fld>
            <a:endParaRPr lang="en-GB"/>
          </a:p>
        </p:txBody>
      </p:sp>
    </p:spTree>
    <p:extLst>
      <p:ext uri="{BB962C8B-B14F-4D97-AF65-F5344CB8AC3E}">
        <p14:creationId xmlns:p14="http://schemas.microsoft.com/office/powerpoint/2010/main" val="3117605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for this project moving forward, I am going to work on getting the final shots for the VFX filmed and backed up on OneDrive, get the model fully sculpted, modelled, rigged and hopefully groomed if I am on track and then work on updating and refining the rigging ready to animate the dragon into the shots. After that it's just a matter of compositing the animation with the footage, making any last adjustments, adding any audio and then it should be done.</a:t>
            </a:r>
          </a:p>
          <a:p>
            <a:r>
              <a:rPr lang="en-US" dirty="0"/>
              <a:t>Some challenges that I will most likely come across when working on this project will be learning how to do </a:t>
            </a:r>
            <a:r>
              <a:rPr lang="en-US" dirty="0" err="1"/>
              <a:t>XGen</a:t>
            </a:r>
            <a:r>
              <a:rPr lang="en-US" dirty="0"/>
              <a:t> for the whiskers of the creature, learning how to sculpt realistically and using more advanced features in </a:t>
            </a:r>
            <a:r>
              <a:rPr lang="en-US" dirty="0" err="1"/>
              <a:t>ZBrush</a:t>
            </a:r>
            <a:r>
              <a:rPr lang="en-US" dirty="0"/>
              <a:t> and learning how to make driver-based rigs for the legs and wings.</a:t>
            </a:r>
            <a:endParaRPr lang="en-US" dirty="0">
              <a:cs typeface="Calibri"/>
            </a:endParaRPr>
          </a:p>
          <a:p>
            <a:r>
              <a:rPr lang="en-US" dirty="0"/>
              <a:t>In order to begin to take steps in overcoming these challenges, I have looked at various online tutorials for both advanced character rigging by using python coding, driver joints and ribbons by </a:t>
            </a:r>
            <a:r>
              <a:rPr lang="en-US" dirty="0" err="1"/>
              <a:t>antCGI</a:t>
            </a:r>
            <a:r>
              <a:rPr lang="en-US" dirty="0"/>
              <a:t> [37-38] and both some walkthroughs and speed sculpts from YouTube channels such as </a:t>
            </a:r>
            <a:r>
              <a:rPr lang="en-US" dirty="0" err="1"/>
              <a:t>Artruism</a:t>
            </a:r>
            <a:r>
              <a:rPr lang="en-US" dirty="0"/>
              <a:t> Digital who has a good number of walkthroughs of sculpting realistic looking lizards in </a:t>
            </a:r>
            <a:r>
              <a:rPr lang="en-US" dirty="0" err="1"/>
              <a:t>ZBrush</a:t>
            </a:r>
            <a:r>
              <a:rPr lang="en-US" dirty="0"/>
              <a:t> and Substance Painter [39-40].</a:t>
            </a:r>
            <a:endParaRPr lang="en-US" dirty="0">
              <a:cs typeface="Calibri"/>
            </a:endParaRPr>
          </a:p>
        </p:txBody>
      </p:sp>
      <p:sp>
        <p:nvSpPr>
          <p:cNvPr id="4" name="Slide Number Placeholder 3"/>
          <p:cNvSpPr>
            <a:spLocks noGrp="1"/>
          </p:cNvSpPr>
          <p:nvPr>
            <p:ph type="sldNum" sz="quarter" idx="5"/>
          </p:nvPr>
        </p:nvSpPr>
        <p:spPr/>
        <p:txBody>
          <a:bodyPr/>
          <a:lstStyle/>
          <a:p>
            <a:fld id="{57CE5D19-6D9F-4C38-A4F1-5E3238A87B57}" type="slidenum">
              <a:rPr lang="en-GB"/>
              <a:t>20</a:t>
            </a:fld>
            <a:endParaRPr lang="en-GB"/>
          </a:p>
        </p:txBody>
      </p:sp>
    </p:spTree>
    <p:extLst>
      <p:ext uri="{BB962C8B-B14F-4D97-AF65-F5344CB8AC3E}">
        <p14:creationId xmlns:p14="http://schemas.microsoft.com/office/powerpoint/2010/main" val="1445178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57CE5D19-6D9F-4C38-A4F1-5E3238A87B57}" type="slidenum">
              <a:rPr lang="en-GB"/>
              <a:t>21</a:t>
            </a:fld>
            <a:endParaRPr lang="en-GB"/>
          </a:p>
        </p:txBody>
      </p:sp>
    </p:spTree>
    <p:extLst>
      <p:ext uri="{BB962C8B-B14F-4D97-AF65-F5344CB8AC3E}">
        <p14:creationId xmlns:p14="http://schemas.microsoft.com/office/powerpoint/2010/main" val="5885395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7CE5D19-6D9F-4C38-A4F1-5E3238A87B57}" type="slidenum">
              <a:rPr lang="en-GB"/>
              <a:t>22</a:t>
            </a:fld>
            <a:endParaRPr lang="en-GB"/>
          </a:p>
        </p:txBody>
      </p:sp>
    </p:spTree>
    <p:extLst>
      <p:ext uri="{BB962C8B-B14F-4D97-AF65-F5344CB8AC3E}">
        <p14:creationId xmlns:p14="http://schemas.microsoft.com/office/powerpoint/2010/main" val="2723877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677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1045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2738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01571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62340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6176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2515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637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2971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33783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91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77866893"/>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app.smartsheet.com/sheets/hJxV9m7R2x87v556MM9R992HVX46v7C9QVmVvFX1?view=gant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kVq7sQ_J1wA?feature=oembed" TargetMode="Externa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1.jpeg"/><Relationship Id="rId11" Type="http://schemas.openxmlformats.org/officeDocument/2006/relationships/image" Target="../media/image36.jpeg"/><Relationship Id="rId5" Type="http://schemas.openxmlformats.org/officeDocument/2006/relationships/image" Target="../media/image30.jpeg"/><Relationship Id="rId10" Type="http://schemas.openxmlformats.org/officeDocument/2006/relationships/image" Target="../media/image35.jpeg"/><Relationship Id="rId4" Type="http://schemas.openxmlformats.org/officeDocument/2006/relationships/image" Target="../media/image29.jpeg"/><Relationship Id="rId9" Type="http://schemas.openxmlformats.org/officeDocument/2006/relationships/image" Target="../media/image34.jpeg"/></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KSwy_hN4cUM?feature=oembed" TargetMode="External"/><Relationship Id="rId4" Type="http://schemas.openxmlformats.org/officeDocument/2006/relationships/image" Target="../media/image42.jpeg"/></Relationships>
</file>

<file path=ppt/slides/_rels/slide17.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video" Target="https://www.youtube.com/embed/WTV9FiY2Ca4?feature=oembed" TargetMode="External"/><Relationship Id="rId7" Type="http://schemas.openxmlformats.org/officeDocument/2006/relationships/image" Target="../media/image44.jpeg"/><Relationship Id="rId2" Type="http://schemas.openxmlformats.org/officeDocument/2006/relationships/video" Target="https://www.youtube.com/embed/Y75XclvEuDM?feature=oembed" TargetMode="External"/><Relationship Id="rId1" Type="http://schemas.openxmlformats.org/officeDocument/2006/relationships/video" Target="https://player.vimeo.com/video/66921596?h=6328932a1a&amp;app_id=122963" TargetMode="External"/><Relationship Id="rId6" Type="http://schemas.openxmlformats.org/officeDocument/2006/relationships/image" Target="../media/image43.jpe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3" Type="http://schemas.openxmlformats.org/officeDocument/2006/relationships/image" Target="../media/image52.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video" Target="https://www.youtube.com/embed/9k9tUYfywTQ?feature=oembed" TargetMode="External"/><Relationship Id="rId7" Type="http://schemas.openxmlformats.org/officeDocument/2006/relationships/image" Target="../media/image53.jpeg"/><Relationship Id="rId2" Type="http://schemas.openxmlformats.org/officeDocument/2006/relationships/video" Target="https://www.youtube.com/embed/videoseries?list=PLgala72Uap1oClPtT7oCtrdwxA5xsHsFV" TargetMode="External"/><Relationship Id="rId1" Type="http://schemas.openxmlformats.org/officeDocument/2006/relationships/video" Target="https://www.youtube.com/embed/videoseries?list=PLgala72Uap1rtRRi-MAI0RMc7w1fpD2Io" TargetMode="External"/><Relationship Id="rId6" Type="http://schemas.openxmlformats.org/officeDocument/2006/relationships/notesSlide" Target="../notesSlides/notesSlide18.xml"/><Relationship Id="rId5" Type="http://schemas.openxmlformats.org/officeDocument/2006/relationships/slideLayout" Target="../slideLayouts/slideLayout2.xml"/><Relationship Id="rId10" Type="http://schemas.openxmlformats.org/officeDocument/2006/relationships/image" Target="../media/image56.jpeg"/><Relationship Id="rId4" Type="http://schemas.openxmlformats.org/officeDocument/2006/relationships/video" Target="https://www.youtube.com/embed/XAsCliUf8Fg?feature=oembed" TargetMode="External"/><Relationship Id="rId9" Type="http://schemas.openxmlformats.org/officeDocument/2006/relationships/image" Target="../media/image55.jpe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object&#10;&#10;Description automatically generated">
            <a:extLst>
              <a:ext uri="{FF2B5EF4-FFF2-40B4-BE49-F238E27FC236}">
                <a16:creationId xmlns:a16="http://schemas.microsoft.com/office/drawing/2014/main" id="{FCC1EFB6-8315-C22B-3447-E66CBA23B1D9}"/>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pic>
        <p:nvPicPr>
          <p:cNvPr id="3" name="Picture 5" descr="Text, logo&#10;&#10;Description automatically generated">
            <a:extLst>
              <a:ext uri="{FF2B5EF4-FFF2-40B4-BE49-F238E27FC236}">
                <a16:creationId xmlns:a16="http://schemas.microsoft.com/office/drawing/2014/main" id="{DED900BD-2CA9-E600-AEF9-FC3C0B7D708B}"/>
              </a:ext>
            </a:extLst>
          </p:cNvPr>
          <p:cNvPicPr>
            <a:picLocks noChangeAspect="1"/>
          </p:cNvPicPr>
          <p:nvPr/>
        </p:nvPicPr>
        <p:blipFill>
          <a:blip r:embed="rId3"/>
          <a:stretch>
            <a:fillRect/>
          </a:stretch>
        </p:blipFill>
        <p:spPr>
          <a:xfrm>
            <a:off x="1407072" y="515992"/>
            <a:ext cx="9371286" cy="525451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4" descr="A picture containing outdoor object&#10;&#10;Description automatically generated">
            <a:extLst>
              <a:ext uri="{FF2B5EF4-FFF2-40B4-BE49-F238E27FC236}">
                <a16:creationId xmlns:a16="http://schemas.microsoft.com/office/drawing/2014/main" id="{BE630664-0C86-651F-302D-94B6E1CAF6EF}"/>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95838D4-FE85-9783-950C-ED7DF49D4C1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Synopsis</a:t>
            </a:r>
          </a:p>
        </p:txBody>
      </p:sp>
      <p:sp>
        <p:nvSpPr>
          <p:cNvPr id="3" name="Content Placeholder 2">
            <a:extLst>
              <a:ext uri="{FF2B5EF4-FFF2-40B4-BE49-F238E27FC236}">
                <a16:creationId xmlns:a16="http://schemas.microsoft.com/office/drawing/2014/main" id="{41336F43-A02C-F292-F04C-B223C2CBBF24}"/>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A forest-gliding dragon goes out in the middle of the night to hunt fireflies.</a:t>
            </a:r>
          </a:p>
        </p:txBody>
      </p:sp>
    </p:spTree>
    <p:extLst>
      <p:ext uri="{BB962C8B-B14F-4D97-AF65-F5344CB8AC3E}">
        <p14:creationId xmlns:p14="http://schemas.microsoft.com/office/powerpoint/2010/main" val="3989384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85A1-20E4-05A4-4897-4E3C34348BC5}"/>
              </a:ext>
            </a:extLst>
          </p:cNvPr>
          <p:cNvSpPr>
            <a:spLocks noGrp="1"/>
          </p:cNvSpPr>
          <p:nvPr>
            <p:ph type="title"/>
          </p:nvPr>
        </p:nvSpPr>
        <p:spPr>
          <a:xfrm>
            <a:off x="3848668" y="2245810"/>
            <a:ext cx="7505132" cy="1355750"/>
          </a:xfrm>
        </p:spPr>
        <p:txBody>
          <a:bodyPr vert="horz" lIns="91440" tIns="45720" rIns="91440" bIns="45720" rtlCol="0" anchor="b">
            <a:normAutofit/>
          </a:bodyPr>
          <a:lstStyle/>
          <a:p>
            <a:r>
              <a:rPr lang="en-US" sz="5400" kern="1200">
                <a:solidFill>
                  <a:schemeClr val="tx1"/>
                </a:solidFill>
                <a:latin typeface="+mj-lt"/>
                <a:ea typeface="+mj-ea"/>
                <a:cs typeface="+mj-cs"/>
              </a:rPr>
              <a:t>Aims for the project</a:t>
            </a:r>
          </a:p>
        </p:txBody>
      </p:sp>
      <p:pic>
        <p:nvPicPr>
          <p:cNvPr id="6" name="Picture 6">
            <a:extLst>
              <a:ext uri="{FF2B5EF4-FFF2-40B4-BE49-F238E27FC236}">
                <a16:creationId xmlns:a16="http://schemas.microsoft.com/office/drawing/2014/main" id="{8E36280A-8E7E-2C7D-DDE1-8F0267CBABC8}"/>
              </a:ext>
            </a:extLst>
          </p:cNvPr>
          <p:cNvPicPr>
            <a:picLocks noChangeAspect="1"/>
          </p:cNvPicPr>
          <p:nvPr/>
        </p:nvPicPr>
        <p:blipFill rotWithShape="1">
          <a:blip r:embed="rId3"/>
          <a:srcRect t="15941" r="1" b="24681"/>
          <a:stretch/>
        </p:blipFill>
        <p:spPr>
          <a:xfrm>
            <a:off x="3649318" y="1"/>
            <a:ext cx="8542682" cy="2130473"/>
          </a:xfrm>
          <a:custGeom>
            <a:avLst/>
            <a:gdLst/>
            <a:ahLst/>
            <a:cxnLst/>
            <a:rect l="l" t="t" r="r" b="b"/>
            <a:pathLst>
              <a:path w="8542682" h="2130473">
                <a:moveTo>
                  <a:pt x="986689" y="0"/>
                </a:moveTo>
                <a:lnTo>
                  <a:pt x="8542682" y="0"/>
                </a:lnTo>
                <a:lnTo>
                  <a:pt x="8542682" y="2130473"/>
                </a:lnTo>
                <a:lnTo>
                  <a:pt x="0" y="2130473"/>
                </a:lnTo>
                <a:close/>
              </a:path>
            </a:pathLst>
          </a:custGeom>
        </p:spPr>
      </p:pic>
      <p:pic>
        <p:nvPicPr>
          <p:cNvPr id="5" name="Picture 5" descr="A picture containing bird, clouds&#10;&#10;Description automatically generated">
            <a:extLst>
              <a:ext uri="{FF2B5EF4-FFF2-40B4-BE49-F238E27FC236}">
                <a16:creationId xmlns:a16="http://schemas.microsoft.com/office/drawing/2014/main" id="{B236BD84-F94C-BE5B-85ED-A7A9E004A3A6}"/>
              </a:ext>
            </a:extLst>
          </p:cNvPr>
          <p:cNvPicPr>
            <a:picLocks noChangeAspect="1"/>
          </p:cNvPicPr>
          <p:nvPr/>
        </p:nvPicPr>
        <p:blipFill rotWithShape="1">
          <a:blip r:embed="rId4"/>
          <a:srcRect t="10788" r="2" b="4579"/>
          <a:stretch/>
        </p:blipFill>
        <p:spPr>
          <a:xfrm>
            <a:off x="20" y="-6955"/>
            <a:ext cx="4475120"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p:spPr>
      </p:pic>
      <p:pic>
        <p:nvPicPr>
          <p:cNvPr id="3" name="Picture 3">
            <a:extLst>
              <a:ext uri="{FF2B5EF4-FFF2-40B4-BE49-F238E27FC236}">
                <a16:creationId xmlns:a16="http://schemas.microsoft.com/office/drawing/2014/main" id="{75B50323-7327-0566-1A18-B32FB64C3200}"/>
              </a:ext>
            </a:extLst>
          </p:cNvPr>
          <p:cNvPicPr>
            <a:picLocks noChangeAspect="1"/>
          </p:cNvPicPr>
          <p:nvPr/>
        </p:nvPicPr>
        <p:blipFill rotWithShape="1">
          <a:blip r:embed="rId5"/>
          <a:srcRect t="2471" r="4" b="6485"/>
          <a:stretch/>
        </p:blipFill>
        <p:spPr>
          <a:xfrm>
            <a:off x="20" y="2279768"/>
            <a:ext cx="3484262" cy="2244420"/>
          </a:xfrm>
          <a:prstGeom prst="rect">
            <a:avLst/>
          </a:prstGeom>
        </p:spPr>
      </p:pic>
      <p:pic>
        <p:nvPicPr>
          <p:cNvPr id="7" name="Picture 7" descr="A picture containing night, light, star, outdoor object&#10;&#10;Description automatically generated">
            <a:extLst>
              <a:ext uri="{FF2B5EF4-FFF2-40B4-BE49-F238E27FC236}">
                <a16:creationId xmlns:a16="http://schemas.microsoft.com/office/drawing/2014/main" id="{646616A7-EAB7-F51D-1719-A9B834ADE77A}"/>
              </a:ext>
            </a:extLst>
          </p:cNvPr>
          <p:cNvPicPr>
            <a:picLocks noChangeAspect="1"/>
          </p:cNvPicPr>
          <p:nvPr/>
        </p:nvPicPr>
        <p:blipFill rotWithShape="1">
          <a:blip r:embed="rId6"/>
          <a:srcRect t="5067" r="1" b="8543"/>
          <a:stretch/>
        </p:blipFill>
        <p:spPr>
          <a:xfrm>
            <a:off x="7716860" y="4683320"/>
            <a:ext cx="4475140"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p:spPr>
      </p:pic>
      <p:pic>
        <p:nvPicPr>
          <p:cNvPr id="4" name="Picture 4">
            <a:extLst>
              <a:ext uri="{FF2B5EF4-FFF2-40B4-BE49-F238E27FC236}">
                <a16:creationId xmlns:a16="http://schemas.microsoft.com/office/drawing/2014/main" id="{F25BB4AD-D663-EF31-281B-964D01281A75}"/>
              </a:ext>
            </a:extLst>
          </p:cNvPr>
          <p:cNvPicPr>
            <a:picLocks noChangeAspect="1"/>
          </p:cNvPicPr>
          <p:nvPr/>
        </p:nvPicPr>
        <p:blipFill rotWithShape="1">
          <a:blip r:embed="rId7"/>
          <a:srcRect t="47908" r="-2" b="15933"/>
          <a:stretch/>
        </p:blipFill>
        <p:spPr>
          <a:xfrm>
            <a:off x="20" y="4682839"/>
            <a:ext cx="8563356" cy="2175160"/>
          </a:xfrm>
          <a:custGeom>
            <a:avLst/>
            <a:gdLst/>
            <a:ahLst/>
            <a:cxnLst/>
            <a:rect l="l" t="t" r="r" b="b"/>
            <a:pathLst>
              <a:path w="8563376" h="2175160">
                <a:moveTo>
                  <a:pt x="0" y="0"/>
                </a:moveTo>
                <a:lnTo>
                  <a:pt x="8563376" y="0"/>
                </a:lnTo>
                <a:lnTo>
                  <a:pt x="7555992" y="2175160"/>
                </a:lnTo>
                <a:lnTo>
                  <a:pt x="0" y="2175160"/>
                </a:lnTo>
                <a:close/>
              </a:path>
            </a:pathLst>
          </a:custGeom>
        </p:spPr>
      </p:pic>
      <p:sp>
        <p:nvSpPr>
          <p:cNvPr id="8" name="TextBox 7">
            <a:extLst>
              <a:ext uri="{FF2B5EF4-FFF2-40B4-BE49-F238E27FC236}">
                <a16:creationId xmlns:a16="http://schemas.microsoft.com/office/drawing/2014/main" id="{EE064829-A871-6609-6707-07C400BE88C7}"/>
              </a:ext>
            </a:extLst>
          </p:cNvPr>
          <p:cNvSpPr txBox="1"/>
          <p:nvPr/>
        </p:nvSpPr>
        <p:spPr>
          <a:xfrm>
            <a:off x="11598233" y="2127661"/>
            <a:ext cx="56407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a:cs typeface="Calibri"/>
              </a:rPr>
              <a:t>[18-21]</a:t>
            </a:r>
          </a:p>
        </p:txBody>
      </p:sp>
    </p:spTree>
    <p:extLst>
      <p:ext uri="{BB962C8B-B14F-4D97-AF65-F5344CB8AC3E}">
        <p14:creationId xmlns:p14="http://schemas.microsoft.com/office/powerpoint/2010/main" val="1627083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A0FB-FA55-7EAA-8E5B-15AC54E0F0E2}"/>
              </a:ext>
            </a:extLst>
          </p:cNvPr>
          <p:cNvSpPr>
            <a:spLocks noGrp="1"/>
          </p:cNvSpPr>
          <p:nvPr>
            <p:ph type="title"/>
          </p:nvPr>
        </p:nvSpPr>
        <p:spPr/>
        <p:txBody>
          <a:bodyPr/>
          <a:lstStyle/>
          <a:p>
            <a:pPr algn="ctr"/>
            <a:r>
              <a:rPr lang="en-GB">
                <a:cs typeface="Calibri Light"/>
              </a:rPr>
              <a:t>Timeline</a:t>
            </a:r>
          </a:p>
        </p:txBody>
      </p:sp>
      <p:sp>
        <p:nvSpPr>
          <p:cNvPr id="3" name="TextBox 2">
            <a:extLst>
              <a:ext uri="{FF2B5EF4-FFF2-40B4-BE49-F238E27FC236}">
                <a16:creationId xmlns:a16="http://schemas.microsoft.com/office/drawing/2014/main" id="{C30FB496-D7BF-2080-2BE6-A5726A1FC6AB}"/>
              </a:ext>
            </a:extLst>
          </p:cNvPr>
          <p:cNvSpPr txBox="1"/>
          <p:nvPr/>
        </p:nvSpPr>
        <p:spPr>
          <a:xfrm>
            <a:off x="2774830" y="1545566"/>
            <a:ext cx="664359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lumMod val="85000"/>
                    <a:lumOff val="15000"/>
                  </a:schemeClr>
                </a:solidFill>
                <a:ea typeface="+mn-lt"/>
                <a:cs typeface="+mn-lt"/>
                <a:hlinkClick r:id="rId3">
                  <a:extLst>
                    <a:ext uri="{A12FA001-AC4F-418D-AE19-62706E023703}">
                      <ahyp:hlinkClr xmlns:ahyp="http://schemas.microsoft.com/office/drawing/2018/hyperlinkcolor" val="tx"/>
                    </a:ext>
                  </a:extLst>
                </a:hlinkClick>
              </a:rPr>
              <a:t>https://app.smartsheet.com/sheets/hJxV9m7R2x87v556MM9R992HVX46v7C9QVmVvFX1?view=gantt</a:t>
            </a:r>
            <a:r>
              <a:rPr lang="en-GB" sz="1200">
                <a:solidFill>
                  <a:schemeClr val="bg1">
                    <a:lumMod val="85000"/>
                    <a:lumOff val="15000"/>
                  </a:schemeClr>
                </a:solidFill>
                <a:ea typeface="+mn-lt"/>
                <a:cs typeface="+mn-lt"/>
              </a:rPr>
              <a:t> </a:t>
            </a:r>
            <a:endParaRPr lang="en-US" sz="1200">
              <a:solidFill>
                <a:schemeClr val="bg1">
                  <a:lumMod val="85000"/>
                  <a:lumOff val="15000"/>
                </a:schemeClr>
              </a:solidFill>
              <a:cs typeface="Calibri" panose="020F0502020204030204"/>
            </a:endParaRPr>
          </a:p>
        </p:txBody>
      </p:sp>
      <p:pic>
        <p:nvPicPr>
          <p:cNvPr id="5" name="Picture 4" descr="A picture containing outdoor object&#10;&#10;Description automatically generated">
            <a:extLst>
              <a:ext uri="{FF2B5EF4-FFF2-40B4-BE49-F238E27FC236}">
                <a16:creationId xmlns:a16="http://schemas.microsoft.com/office/drawing/2014/main" id="{D198CC1B-5A7B-103C-5773-1F27708B0B8C}"/>
              </a:ext>
            </a:extLst>
          </p:cNvPr>
          <p:cNvPicPr>
            <a:picLocks noChangeAspect="1"/>
          </p:cNvPicPr>
          <p:nvPr/>
        </p:nvPicPr>
        <p:blipFill rotWithShape="1">
          <a:blip r:embed="rId4">
            <a:alphaModFix amt="50000"/>
          </a:blip>
          <a:srcRect/>
          <a:stretch/>
        </p:blipFill>
        <p:spPr>
          <a:xfrm>
            <a:off x="20" y="1"/>
            <a:ext cx="12191980" cy="6857999"/>
          </a:xfrm>
          <a:prstGeom prst="rect">
            <a:avLst/>
          </a:prstGeom>
        </p:spPr>
      </p:pic>
    </p:spTree>
    <p:extLst>
      <p:ext uri="{BB962C8B-B14F-4D97-AF65-F5344CB8AC3E}">
        <p14:creationId xmlns:p14="http://schemas.microsoft.com/office/powerpoint/2010/main" val="53376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bedclothes, fabric&#10;&#10;Description automatically generated">
            <a:extLst>
              <a:ext uri="{FF2B5EF4-FFF2-40B4-BE49-F238E27FC236}">
                <a16:creationId xmlns:a16="http://schemas.microsoft.com/office/drawing/2014/main" id="{FCF151D5-7904-6607-9ECF-473EB7648435}"/>
              </a:ext>
            </a:extLst>
          </p:cNvPr>
          <p:cNvPicPr>
            <a:picLocks noChangeAspect="1"/>
          </p:cNvPicPr>
          <p:nvPr/>
        </p:nvPicPr>
        <p:blipFill>
          <a:blip r:embed="rId3"/>
          <a:stretch>
            <a:fillRect/>
          </a:stretch>
        </p:blipFill>
        <p:spPr>
          <a:xfrm>
            <a:off x="1636713" y="1844675"/>
            <a:ext cx="8915400" cy="2430463"/>
          </a:xfrm>
          <a:prstGeom prst="rect">
            <a:avLst/>
          </a:prstGeom>
          <a:ln w="28575">
            <a:solidFill>
              <a:schemeClr val="tx1"/>
            </a:solidFill>
          </a:ln>
        </p:spPr>
      </p:pic>
      <p:pic>
        <p:nvPicPr>
          <p:cNvPr id="5" name="Picture 5" descr="A picture containing text, bedclothes&#10;&#10;Description automatically generated">
            <a:extLst>
              <a:ext uri="{FF2B5EF4-FFF2-40B4-BE49-F238E27FC236}">
                <a16:creationId xmlns:a16="http://schemas.microsoft.com/office/drawing/2014/main" id="{C807681B-BF70-8795-6CDC-F6B34C8CF2F2}"/>
              </a:ext>
            </a:extLst>
          </p:cNvPr>
          <p:cNvPicPr>
            <a:picLocks noChangeAspect="1"/>
          </p:cNvPicPr>
          <p:nvPr/>
        </p:nvPicPr>
        <p:blipFill>
          <a:blip r:embed="rId4"/>
          <a:stretch>
            <a:fillRect/>
          </a:stretch>
        </p:blipFill>
        <p:spPr>
          <a:xfrm>
            <a:off x="1636713" y="4335463"/>
            <a:ext cx="8915400" cy="1958975"/>
          </a:xfrm>
          <a:prstGeom prst="rect">
            <a:avLst/>
          </a:prstGeom>
          <a:ln w="28575">
            <a:solidFill>
              <a:schemeClr val="tx1"/>
            </a:solidFill>
          </a:ln>
        </p:spPr>
      </p:pic>
      <p:sp>
        <p:nvSpPr>
          <p:cNvPr id="2" name="Title 1">
            <a:extLst>
              <a:ext uri="{FF2B5EF4-FFF2-40B4-BE49-F238E27FC236}">
                <a16:creationId xmlns:a16="http://schemas.microsoft.com/office/drawing/2014/main" id="{3177DC7B-C0EE-6EAA-67B3-F1485EC2C14C}"/>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kern="1200">
                <a:latin typeface="+mj-lt"/>
                <a:ea typeface="+mj-ea"/>
                <a:cs typeface="+mj-cs"/>
              </a:rPr>
              <a:t>Designing the Creature</a:t>
            </a:r>
            <a:endParaRPr lang="en-US">
              <a:ea typeface="+mj-ea"/>
              <a:cs typeface="+mj-cs"/>
            </a:endParaRPr>
          </a:p>
        </p:txBody>
      </p:sp>
    </p:spTree>
    <p:extLst>
      <p:ext uri="{BB962C8B-B14F-4D97-AF65-F5344CB8AC3E}">
        <p14:creationId xmlns:p14="http://schemas.microsoft.com/office/powerpoint/2010/main" val="96450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5" descr="Diagram&#10;&#10;Description automatically generated">
            <a:extLst>
              <a:ext uri="{FF2B5EF4-FFF2-40B4-BE49-F238E27FC236}">
                <a16:creationId xmlns:a16="http://schemas.microsoft.com/office/drawing/2014/main" id="{89709060-63D7-896E-015C-19A9D61ECB3E}"/>
              </a:ext>
            </a:extLst>
          </p:cNvPr>
          <p:cNvPicPr>
            <a:picLocks noChangeAspect="1"/>
          </p:cNvPicPr>
          <p:nvPr/>
        </p:nvPicPr>
        <p:blipFill>
          <a:blip r:embed="rId3"/>
          <a:stretch>
            <a:fillRect/>
          </a:stretch>
        </p:blipFill>
        <p:spPr>
          <a:xfrm>
            <a:off x="4776788" y="644525"/>
            <a:ext cx="6780213" cy="3322638"/>
          </a:xfrm>
          <a:prstGeom prst="rect">
            <a:avLst/>
          </a:prstGeom>
          <a:ln w="28575">
            <a:solidFill>
              <a:schemeClr val="tx1"/>
            </a:solidFill>
          </a:ln>
        </p:spPr>
      </p:pic>
      <p:pic>
        <p:nvPicPr>
          <p:cNvPr id="6" name="Picture 6">
            <a:extLst>
              <a:ext uri="{FF2B5EF4-FFF2-40B4-BE49-F238E27FC236}">
                <a16:creationId xmlns:a16="http://schemas.microsoft.com/office/drawing/2014/main" id="{C66F22ED-4A3E-FF8D-78DF-531A57579192}"/>
              </a:ext>
            </a:extLst>
          </p:cNvPr>
          <p:cNvPicPr>
            <a:picLocks noChangeAspect="1"/>
          </p:cNvPicPr>
          <p:nvPr/>
        </p:nvPicPr>
        <p:blipFill>
          <a:blip r:embed="rId4"/>
          <a:stretch>
            <a:fillRect/>
          </a:stretch>
        </p:blipFill>
        <p:spPr>
          <a:xfrm>
            <a:off x="4776788" y="4035425"/>
            <a:ext cx="6780213" cy="2174875"/>
          </a:xfrm>
          <a:prstGeom prst="rect">
            <a:avLst/>
          </a:prstGeom>
          <a:ln w="28575">
            <a:solidFill>
              <a:schemeClr val="tx1"/>
            </a:solidFill>
          </a:ln>
        </p:spPr>
      </p:pic>
      <p:sp>
        <p:nvSpPr>
          <p:cNvPr id="2" name="Title 1">
            <a:extLst>
              <a:ext uri="{FF2B5EF4-FFF2-40B4-BE49-F238E27FC236}">
                <a16:creationId xmlns:a16="http://schemas.microsoft.com/office/drawing/2014/main" id="{3177DC7B-C0EE-6EAA-67B3-F1485EC2C14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Designing the Creature</a:t>
            </a:r>
          </a:p>
        </p:txBody>
      </p:sp>
    </p:spTree>
    <p:extLst>
      <p:ext uri="{BB962C8B-B14F-4D97-AF65-F5344CB8AC3E}">
        <p14:creationId xmlns:p14="http://schemas.microsoft.com/office/powerpoint/2010/main" val="2092430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7DC7B-C0EE-6EAA-67B3-F1485EC2C14C}"/>
              </a:ext>
            </a:extLst>
          </p:cNvPr>
          <p:cNvSpPr>
            <a:spLocks noGrp="1"/>
          </p:cNvSpPr>
          <p:nvPr>
            <p:ph type="title"/>
          </p:nvPr>
        </p:nvSpPr>
        <p:spPr>
          <a:xfrm>
            <a:off x="838211" y="556994"/>
            <a:ext cx="4802240" cy="3908249"/>
          </a:xfrm>
        </p:spPr>
        <p:txBody>
          <a:bodyPr vert="horz" lIns="91440" tIns="45720" rIns="91440" bIns="45720" rtlCol="0" anchor="b">
            <a:normAutofit/>
          </a:bodyPr>
          <a:lstStyle/>
          <a:p>
            <a:r>
              <a:rPr lang="en-US" sz="5200" kern="1200">
                <a:solidFill>
                  <a:schemeClr val="tx1"/>
                </a:solidFill>
                <a:latin typeface="+mj-lt"/>
                <a:ea typeface="+mj-ea"/>
                <a:cs typeface="+mj-cs"/>
              </a:rPr>
              <a:t>Designing the Creature: How to Train Your Dragon</a:t>
            </a:r>
          </a:p>
        </p:txBody>
      </p:sp>
      <p:pic>
        <p:nvPicPr>
          <p:cNvPr id="14" name="Picture 14">
            <a:extLst>
              <a:ext uri="{FF2B5EF4-FFF2-40B4-BE49-F238E27FC236}">
                <a16:creationId xmlns:a16="http://schemas.microsoft.com/office/drawing/2014/main" id="{2C26FD3E-3BC1-6541-A79D-0FA64438F555}"/>
              </a:ext>
            </a:extLst>
          </p:cNvPr>
          <p:cNvPicPr>
            <a:picLocks noChangeAspect="1"/>
          </p:cNvPicPr>
          <p:nvPr/>
        </p:nvPicPr>
        <p:blipFill rotWithShape="1">
          <a:blip r:embed="rId3"/>
          <a:srcRect l="1357" r="22459" b="-1"/>
          <a:stretch/>
        </p:blipFill>
        <p:spPr>
          <a:xfrm>
            <a:off x="5989579" y="10"/>
            <a:ext cx="3017520" cy="2227970"/>
          </a:xfrm>
          <a:prstGeom prst="rect">
            <a:avLst/>
          </a:prstGeom>
          <a:ln w="28575">
            <a:solidFill>
              <a:schemeClr val="tx1"/>
            </a:solidFill>
          </a:ln>
        </p:spPr>
      </p:pic>
      <p:pic>
        <p:nvPicPr>
          <p:cNvPr id="15" name="Picture 16" descr="A picture containing text, outdoor, jumping, air&#10;&#10;Description automatically generated">
            <a:extLst>
              <a:ext uri="{FF2B5EF4-FFF2-40B4-BE49-F238E27FC236}">
                <a16:creationId xmlns:a16="http://schemas.microsoft.com/office/drawing/2014/main" id="{34E73589-01A2-BEDA-84AA-2E90385D9C74}"/>
              </a:ext>
            </a:extLst>
          </p:cNvPr>
          <p:cNvPicPr>
            <a:picLocks noChangeAspect="1"/>
          </p:cNvPicPr>
          <p:nvPr/>
        </p:nvPicPr>
        <p:blipFill rotWithShape="1">
          <a:blip r:embed="rId4"/>
          <a:srcRect r="2811" b="-6"/>
          <a:stretch/>
        </p:blipFill>
        <p:spPr>
          <a:xfrm>
            <a:off x="5989579" y="2416031"/>
            <a:ext cx="3017520" cy="2033768"/>
          </a:xfrm>
          <a:prstGeom prst="rect">
            <a:avLst/>
          </a:prstGeom>
          <a:ln w="28575">
            <a:solidFill>
              <a:schemeClr val="tx1"/>
            </a:solidFill>
          </a:ln>
        </p:spPr>
      </p:pic>
      <p:pic>
        <p:nvPicPr>
          <p:cNvPr id="18" name="Picture 18" descr="A picture containing grass, outdoor, painting&#10;&#10;Description automatically generated">
            <a:extLst>
              <a:ext uri="{FF2B5EF4-FFF2-40B4-BE49-F238E27FC236}">
                <a16:creationId xmlns:a16="http://schemas.microsoft.com/office/drawing/2014/main" id="{15CE3AC2-0042-D100-D12A-E45CCFDA896D}"/>
              </a:ext>
            </a:extLst>
          </p:cNvPr>
          <p:cNvPicPr>
            <a:picLocks noChangeAspect="1"/>
          </p:cNvPicPr>
          <p:nvPr/>
        </p:nvPicPr>
        <p:blipFill rotWithShape="1">
          <a:blip r:embed="rId5"/>
          <a:srcRect l="9499" r="9657" b="4"/>
          <a:stretch/>
        </p:blipFill>
        <p:spPr>
          <a:xfrm>
            <a:off x="9174480" y="-2"/>
            <a:ext cx="3017520" cy="3908250"/>
          </a:xfrm>
          <a:prstGeom prst="rect">
            <a:avLst/>
          </a:prstGeom>
          <a:ln w="28575">
            <a:solidFill>
              <a:schemeClr val="tx1"/>
            </a:solidFill>
          </a:ln>
        </p:spPr>
      </p:pic>
      <p:pic>
        <p:nvPicPr>
          <p:cNvPr id="19" name="Picture 19" descr="A picture containing sky, reptile, dinosaur, several&#10;&#10;Description automatically generated">
            <a:extLst>
              <a:ext uri="{FF2B5EF4-FFF2-40B4-BE49-F238E27FC236}">
                <a16:creationId xmlns:a16="http://schemas.microsoft.com/office/drawing/2014/main" id="{3060C3C3-02A0-6A5D-201C-C2998F07A4DE}"/>
              </a:ext>
            </a:extLst>
          </p:cNvPr>
          <p:cNvPicPr>
            <a:picLocks noChangeAspect="1"/>
          </p:cNvPicPr>
          <p:nvPr/>
        </p:nvPicPr>
        <p:blipFill rotWithShape="1">
          <a:blip r:embed="rId6"/>
          <a:srcRect l="3161" r="20685" b="4"/>
          <a:stretch/>
        </p:blipFill>
        <p:spPr>
          <a:xfrm>
            <a:off x="5989579" y="4629236"/>
            <a:ext cx="3017520" cy="2228765"/>
          </a:xfrm>
          <a:prstGeom prst="rect">
            <a:avLst/>
          </a:prstGeom>
          <a:ln w="28575">
            <a:solidFill>
              <a:schemeClr val="tx1"/>
            </a:solidFill>
          </a:ln>
        </p:spPr>
      </p:pic>
      <p:pic>
        <p:nvPicPr>
          <p:cNvPr id="13" name="Picture 13" descr="A picture containing text&#10;&#10;Description automatically generated">
            <a:extLst>
              <a:ext uri="{FF2B5EF4-FFF2-40B4-BE49-F238E27FC236}">
                <a16:creationId xmlns:a16="http://schemas.microsoft.com/office/drawing/2014/main" id="{2F6BF2FF-9D5B-D359-D025-88FC6C90BFD7}"/>
              </a:ext>
            </a:extLst>
          </p:cNvPr>
          <p:cNvPicPr>
            <a:picLocks noChangeAspect="1"/>
          </p:cNvPicPr>
          <p:nvPr/>
        </p:nvPicPr>
        <p:blipFill rotWithShape="1">
          <a:blip r:embed="rId7"/>
          <a:srcRect l="25976" r="13128"/>
          <a:stretch/>
        </p:blipFill>
        <p:spPr>
          <a:xfrm>
            <a:off x="9174480" y="4070705"/>
            <a:ext cx="3017520" cy="2787295"/>
          </a:xfrm>
          <a:prstGeom prst="rect">
            <a:avLst/>
          </a:prstGeom>
          <a:ln w="28575">
            <a:solidFill>
              <a:schemeClr val="tx1"/>
            </a:solidFill>
          </a:ln>
        </p:spPr>
      </p:pic>
    </p:spTree>
    <p:extLst>
      <p:ext uri="{BB962C8B-B14F-4D97-AF65-F5344CB8AC3E}">
        <p14:creationId xmlns:p14="http://schemas.microsoft.com/office/powerpoint/2010/main" val="2302798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7" descr="A picture containing building, outdoor, mammal, cement&#10;&#10;Description automatically generated">
            <a:extLst>
              <a:ext uri="{FF2B5EF4-FFF2-40B4-BE49-F238E27FC236}">
                <a16:creationId xmlns:a16="http://schemas.microsoft.com/office/drawing/2014/main" id="{D6902E94-E0F7-FC27-887D-BA95583DE53C}"/>
              </a:ext>
            </a:extLst>
          </p:cNvPr>
          <p:cNvPicPr>
            <a:picLocks noChangeAspect="1"/>
          </p:cNvPicPr>
          <p:nvPr/>
        </p:nvPicPr>
        <p:blipFill>
          <a:blip r:embed="rId3"/>
          <a:stretch>
            <a:fillRect/>
          </a:stretch>
        </p:blipFill>
        <p:spPr>
          <a:xfrm>
            <a:off x="838200" y="1857375"/>
            <a:ext cx="3937000" cy="2159000"/>
          </a:xfrm>
          <a:prstGeom prst="rect">
            <a:avLst/>
          </a:prstGeom>
          <a:ln w="28575">
            <a:solidFill>
              <a:schemeClr val="tx1"/>
            </a:solidFill>
          </a:ln>
        </p:spPr>
      </p:pic>
      <p:pic>
        <p:nvPicPr>
          <p:cNvPr id="18" name="Picture 18" descr="A picture containing tree, outdoor&#10;&#10;Description automatically generated">
            <a:extLst>
              <a:ext uri="{FF2B5EF4-FFF2-40B4-BE49-F238E27FC236}">
                <a16:creationId xmlns:a16="http://schemas.microsoft.com/office/drawing/2014/main" id="{6EC2B4F7-7D5D-4232-046F-131F71FDF0E1}"/>
              </a:ext>
            </a:extLst>
          </p:cNvPr>
          <p:cNvPicPr>
            <a:picLocks noChangeAspect="1"/>
          </p:cNvPicPr>
          <p:nvPr/>
        </p:nvPicPr>
        <p:blipFill>
          <a:blip r:embed="rId4"/>
          <a:stretch>
            <a:fillRect/>
          </a:stretch>
        </p:blipFill>
        <p:spPr>
          <a:xfrm>
            <a:off x="838200" y="4087813"/>
            <a:ext cx="3937000" cy="2193925"/>
          </a:xfrm>
          <a:prstGeom prst="rect">
            <a:avLst/>
          </a:prstGeom>
          <a:ln w="28575">
            <a:solidFill>
              <a:schemeClr val="tx1"/>
            </a:solidFill>
          </a:ln>
        </p:spPr>
      </p:pic>
      <p:pic>
        <p:nvPicPr>
          <p:cNvPr id="21" name="Picture 21" descr="A picture containing reptile, dinosaur&#10;&#10;Description automatically generated">
            <a:extLst>
              <a:ext uri="{FF2B5EF4-FFF2-40B4-BE49-F238E27FC236}">
                <a16:creationId xmlns:a16="http://schemas.microsoft.com/office/drawing/2014/main" id="{4AE49E96-7C87-3379-C36A-17E5D9A5796B}"/>
              </a:ext>
            </a:extLst>
          </p:cNvPr>
          <p:cNvPicPr>
            <a:picLocks noChangeAspect="1"/>
          </p:cNvPicPr>
          <p:nvPr/>
        </p:nvPicPr>
        <p:blipFill>
          <a:blip r:embed="rId5"/>
          <a:stretch>
            <a:fillRect/>
          </a:stretch>
        </p:blipFill>
        <p:spPr>
          <a:xfrm>
            <a:off x="4846638" y="1857375"/>
            <a:ext cx="3576638" cy="1773238"/>
          </a:xfrm>
          <a:prstGeom prst="rect">
            <a:avLst/>
          </a:prstGeom>
          <a:ln w="28575">
            <a:solidFill>
              <a:schemeClr val="tx1"/>
            </a:solidFill>
          </a:ln>
        </p:spPr>
      </p:pic>
      <p:pic>
        <p:nvPicPr>
          <p:cNvPr id="19" name="Picture 19" descr="A picture containing plant, green, palm&#10;&#10;Description automatically generated">
            <a:extLst>
              <a:ext uri="{FF2B5EF4-FFF2-40B4-BE49-F238E27FC236}">
                <a16:creationId xmlns:a16="http://schemas.microsoft.com/office/drawing/2014/main" id="{3124A625-50C1-D0A9-CD64-68DB9CB96D4E}"/>
              </a:ext>
            </a:extLst>
          </p:cNvPr>
          <p:cNvPicPr>
            <a:picLocks noChangeAspect="1"/>
          </p:cNvPicPr>
          <p:nvPr/>
        </p:nvPicPr>
        <p:blipFill>
          <a:blip r:embed="rId6"/>
          <a:stretch>
            <a:fillRect/>
          </a:stretch>
        </p:blipFill>
        <p:spPr>
          <a:xfrm>
            <a:off x="4846638" y="3702050"/>
            <a:ext cx="3576638" cy="2579688"/>
          </a:xfrm>
          <a:prstGeom prst="rect">
            <a:avLst/>
          </a:prstGeom>
          <a:ln w="28575">
            <a:solidFill>
              <a:schemeClr val="tx1"/>
            </a:solidFill>
          </a:ln>
        </p:spPr>
      </p:pic>
      <p:pic>
        <p:nvPicPr>
          <p:cNvPr id="20" name="Picture 20" descr="A picture containing tree, grass, plant, vegetable&#10;&#10;Description automatically generated">
            <a:extLst>
              <a:ext uri="{FF2B5EF4-FFF2-40B4-BE49-F238E27FC236}">
                <a16:creationId xmlns:a16="http://schemas.microsoft.com/office/drawing/2014/main" id="{8043AAD7-AC7F-1DCB-870D-52BAC70A81A1}"/>
              </a:ext>
            </a:extLst>
          </p:cNvPr>
          <p:cNvPicPr>
            <a:picLocks noChangeAspect="1"/>
          </p:cNvPicPr>
          <p:nvPr/>
        </p:nvPicPr>
        <p:blipFill>
          <a:blip r:embed="rId7"/>
          <a:stretch>
            <a:fillRect/>
          </a:stretch>
        </p:blipFill>
        <p:spPr>
          <a:xfrm>
            <a:off x="8494713" y="1857375"/>
            <a:ext cx="2855913" cy="4425950"/>
          </a:xfrm>
          <a:prstGeom prst="rect">
            <a:avLst/>
          </a:prstGeom>
          <a:ln w="28575">
            <a:solidFill>
              <a:schemeClr val="tx1"/>
            </a:solidFill>
          </a:ln>
        </p:spPr>
      </p:pic>
      <p:sp>
        <p:nvSpPr>
          <p:cNvPr id="2" name="Title 1">
            <a:extLst>
              <a:ext uri="{FF2B5EF4-FFF2-40B4-BE49-F238E27FC236}">
                <a16:creationId xmlns:a16="http://schemas.microsoft.com/office/drawing/2014/main" id="{3177DC7B-C0EE-6EAA-67B3-F1485EC2C14C}"/>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Designing the Creature: Fantastic Beasts</a:t>
            </a:r>
          </a:p>
        </p:txBody>
      </p:sp>
    </p:spTree>
    <p:extLst>
      <p:ext uri="{BB962C8B-B14F-4D97-AF65-F5344CB8AC3E}">
        <p14:creationId xmlns:p14="http://schemas.microsoft.com/office/powerpoint/2010/main" val="1770236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7DC7B-C0EE-6EAA-67B3-F1485EC2C14C}"/>
              </a:ext>
            </a:extLst>
          </p:cNvPr>
          <p:cNvSpPr>
            <a:spLocks noGrp="1"/>
          </p:cNvSpPr>
          <p:nvPr>
            <p:ph type="title"/>
          </p:nvPr>
        </p:nvSpPr>
        <p:spPr/>
        <p:txBody>
          <a:bodyPr/>
          <a:lstStyle/>
          <a:p>
            <a:pPr algn="ctr"/>
            <a:r>
              <a:rPr lang="en-GB">
                <a:cs typeface="Calibri Light"/>
              </a:rPr>
              <a:t>Designing the Creature</a:t>
            </a:r>
          </a:p>
        </p:txBody>
      </p:sp>
      <p:pic>
        <p:nvPicPr>
          <p:cNvPr id="5" name="Picture 6" descr="Diagram&#10;&#10;Description automatically generated">
            <a:extLst>
              <a:ext uri="{FF2B5EF4-FFF2-40B4-BE49-F238E27FC236}">
                <a16:creationId xmlns:a16="http://schemas.microsoft.com/office/drawing/2014/main" id="{1EF5C5FD-F66F-FDED-A619-975682BA3FD9}"/>
              </a:ext>
            </a:extLst>
          </p:cNvPr>
          <p:cNvPicPr>
            <a:picLocks noChangeAspect="1"/>
          </p:cNvPicPr>
          <p:nvPr/>
        </p:nvPicPr>
        <p:blipFill>
          <a:blip r:embed="rId3"/>
          <a:stretch>
            <a:fillRect/>
          </a:stretch>
        </p:blipFill>
        <p:spPr>
          <a:xfrm>
            <a:off x="614111" y="1695290"/>
            <a:ext cx="6172200" cy="2211993"/>
          </a:xfrm>
          <a:prstGeom prst="rect">
            <a:avLst/>
          </a:prstGeom>
          <a:ln w="28575">
            <a:solidFill>
              <a:schemeClr val="tx1"/>
            </a:solidFill>
          </a:ln>
        </p:spPr>
      </p:pic>
      <p:pic>
        <p:nvPicPr>
          <p:cNvPr id="7" name="Picture 7" descr="A picture containing sky, different, air, colorful&#10;&#10;Description automatically generated">
            <a:extLst>
              <a:ext uri="{FF2B5EF4-FFF2-40B4-BE49-F238E27FC236}">
                <a16:creationId xmlns:a16="http://schemas.microsoft.com/office/drawing/2014/main" id="{6CFE548F-8A50-3372-0AA9-442CCA6A8070}"/>
              </a:ext>
            </a:extLst>
          </p:cNvPr>
          <p:cNvPicPr>
            <a:picLocks noChangeAspect="1"/>
          </p:cNvPicPr>
          <p:nvPr/>
        </p:nvPicPr>
        <p:blipFill>
          <a:blip r:embed="rId4"/>
          <a:stretch>
            <a:fillRect/>
          </a:stretch>
        </p:blipFill>
        <p:spPr>
          <a:xfrm>
            <a:off x="5030449" y="3687307"/>
            <a:ext cx="6759314" cy="2856173"/>
          </a:xfrm>
          <a:prstGeom prst="rect">
            <a:avLst/>
          </a:prstGeom>
          <a:ln w="28575">
            <a:solidFill>
              <a:schemeClr val="tx1"/>
            </a:solidFill>
          </a:ln>
        </p:spPr>
      </p:pic>
    </p:spTree>
    <p:extLst>
      <p:ext uri="{BB962C8B-B14F-4D97-AF65-F5344CB8AC3E}">
        <p14:creationId xmlns:p14="http://schemas.microsoft.com/office/powerpoint/2010/main" val="3075571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5769-48A2-08F3-40E9-08570489AE4F}"/>
              </a:ext>
            </a:extLst>
          </p:cNvPr>
          <p:cNvSpPr>
            <a:spLocks noGrp="1"/>
          </p:cNvSpPr>
          <p:nvPr>
            <p:ph type="title"/>
          </p:nvPr>
        </p:nvSpPr>
        <p:spPr/>
        <p:txBody>
          <a:bodyPr/>
          <a:lstStyle/>
          <a:p>
            <a:pPr algn="ctr"/>
            <a:r>
              <a:rPr lang="en-GB">
                <a:cs typeface="Calibri Light"/>
              </a:rPr>
              <a:t>Final Design</a:t>
            </a:r>
          </a:p>
        </p:txBody>
      </p:sp>
      <p:pic>
        <p:nvPicPr>
          <p:cNvPr id="4" name="Picture 4">
            <a:extLst>
              <a:ext uri="{FF2B5EF4-FFF2-40B4-BE49-F238E27FC236}">
                <a16:creationId xmlns:a16="http://schemas.microsoft.com/office/drawing/2014/main" id="{759FBB50-F730-2F50-6ABE-6A6ABCEB1E35}"/>
              </a:ext>
            </a:extLst>
          </p:cNvPr>
          <p:cNvPicPr>
            <a:picLocks noGrp="1" noChangeAspect="1"/>
          </p:cNvPicPr>
          <p:nvPr>
            <p:ph idx="1"/>
          </p:nvPr>
        </p:nvPicPr>
        <p:blipFill>
          <a:blip r:embed="rId3"/>
          <a:stretch>
            <a:fillRect/>
          </a:stretch>
        </p:blipFill>
        <p:spPr>
          <a:xfrm>
            <a:off x="541317" y="1688394"/>
            <a:ext cx="11109366" cy="3695565"/>
          </a:xfrm>
        </p:spPr>
      </p:pic>
    </p:spTree>
    <p:extLst>
      <p:ext uri="{BB962C8B-B14F-4D97-AF65-F5344CB8AC3E}">
        <p14:creationId xmlns:p14="http://schemas.microsoft.com/office/powerpoint/2010/main" val="547759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B708D-260A-5F75-6069-8222CB518ADC}"/>
              </a:ext>
            </a:extLst>
          </p:cNvPr>
          <p:cNvSpPr>
            <a:spLocks noGrp="1"/>
          </p:cNvSpPr>
          <p:nvPr>
            <p:ph type="title"/>
          </p:nvPr>
        </p:nvSpPr>
        <p:spPr/>
        <p:txBody>
          <a:bodyPr/>
          <a:lstStyle/>
          <a:p>
            <a:pPr algn="ctr"/>
            <a:r>
              <a:rPr lang="en-GB" dirty="0">
                <a:cs typeface="Calibri Light"/>
              </a:rPr>
              <a:t>Animation Research</a:t>
            </a:r>
          </a:p>
        </p:txBody>
      </p:sp>
      <p:pic>
        <p:nvPicPr>
          <p:cNvPr id="3" name="Online Media 2" title="Animation Reference Compilation">
            <a:hlinkClick r:id="" action="ppaction://media"/>
            <a:extLst>
              <a:ext uri="{FF2B5EF4-FFF2-40B4-BE49-F238E27FC236}">
                <a16:creationId xmlns:a16="http://schemas.microsoft.com/office/drawing/2014/main" id="{D13E56AD-A7F2-749A-7575-D42C3AF56428}"/>
              </a:ext>
            </a:extLst>
          </p:cNvPr>
          <p:cNvPicPr>
            <a:picLocks noRot="1" noChangeAspect="1"/>
          </p:cNvPicPr>
          <p:nvPr>
            <a:videoFile r:link="rId1"/>
          </p:nvPr>
        </p:nvPicPr>
        <p:blipFill>
          <a:blip r:embed="rId4"/>
          <a:stretch>
            <a:fillRect/>
          </a:stretch>
        </p:blipFill>
        <p:spPr>
          <a:xfrm>
            <a:off x="1945014" y="1270957"/>
            <a:ext cx="8844766" cy="5245099"/>
          </a:xfrm>
          <a:prstGeom prst="rect">
            <a:avLst/>
          </a:prstGeom>
        </p:spPr>
      </p:pic>
      <p:sp>
        <p:nvSpPr>
          <p:cNvPr id="4" name="TextBox 3">
            <a:extLst>
              <a:ext uri="{FF2B5EF4-FFF2-40B4-BE49-F238E27FC236}">
                <a16:creationId xmlns:a16="http://schemas.microsoft.com/office/drawing/2014/main" id="{FE0EA6D3-AEAC-786A-CE0F-35E3451EA6F6}"/>
              </a:ext>
            </a:extLst>
          </p:cNvPr>
          <p:cNvSpPr txBox="1"/>
          <p:nvPr/>
        </p:nvSpPr>
        <p:spPr>
          <a:xfrm>
            <a:off x="9729706" y="6411029"/>
            <a:ext cx="118533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cs typeface="Calibri"/>
              </a:rPr>
              <a:t>[1 – 2, 14 &amp; 22-33]</a:t>
            </a:r>
          </a:p>
        </p:txBody>
      </p:sp>
    </p:spTree>
    <p:extLst>
      <p:ext uri="{BB962C8B-B14F-4D97-AF65-F5344CB8AC3E}">
        <p14:creationId xmlns:p14="http://schemas.microsoft.com/office/powerpoint/2010/main" val="1570873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AB0A-6B59-3812-F6F5-D9045E28687D}"/>
              </a:ext>
            </a:extLst>
          </p:cNvPr>
          <p:cNvSpPr>
            <a:spLocks noGrp="1"/>
          </p:cNvSpPr>
          <p:nvPr>
            <p:ph type="title"/>
          </p:nvPr>
        </p:nvSpPr>
        <p:spPr/>
        <p:txBody>
          <a:bodyPr/>
          <a:lstStyle/>
          <a:p>
            <a:pPr algn="ctr"/>
            <a:r>
              <a:rPr lang="en-GB">
                <a:cs typeface="Calibri Light"/>
              </a:rPr>
              <a:t>Creature Breakdown</a:t>
            </a:r>
          </a:p>
        </p:txBody>
      </p:sp>
      <p:pic>
        <p:nvPicPr>
          <p:cNvPr id="3" name="Picture 3">
            <a:extLst>
              <a:ext uri="{FF2B5EF4-FFF2-40B4-BE49-F238E27FC236}">
                <a16:creationId xmlns:a16="http://schemas.microsoft.com/office/drawing/2014/main" id="{2B0C2E63-7816-10EC-1BBF-D5FB64DA88FF}"/>
              </a:ext>
            </a:extLst>
          </p:cNvPr>
          <p:cNvPicPr>
            <a:picLocks noGrp="1" noChangeAspect="1"/>
          </p:cNvPicPr>
          <p:nvPr>
            <p:ph idx="1"/>
          </p:nvPr>
        </p:nvPicPr>
        <p:blipFill>
          <a:blip r:embed="rId3"/>
          <a:stretch>
            <a:fillRect/>
          </a:stretch>
        </p:blipFill>
        <p:spPr>
          <a:xfrm>
            <a:off x="4112680" y="1413802"/>
            <a:ext cx="3966246" cy="5142092"/>
          </a:xfrm>
        </p:spPr>
      </p:pic>
    </p:spTree>
    <p:extLst>
      <p:ext uri="{BB962C8B-B14F-4D97-AF65-F5344CB8AC3E}">
        <p14:creationId xmlns:p14="http://schemas.microsoft.com/office/powerpoint/2010/main" val="703860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775B7-B469-FB9A-B498-A6B4D0C80A08}"/>
              </a:ext>
            </a:extLst>
          </p:cNvPr>
          <p:cNvSpPr>
            <a:spLocks noGrp="1"/>
          </p:cNvSpPr>
          <p:nvPr>
            <p:ph type="title"/>
          </p:nvPr>
        </p:nvSpPr>
        <p:spPr/>
        <p:txBody>
          <a:bodyPr/>
          <a:lstStyle/>
          <a:p>
            <a:pPr algn="ctr"/>
            <a:r>
              <a:rPr lang="en-GB">
                <a:cs typeface="Calibri Light"/>
              </a:rPr>
              <a:t>Story</a:t>
            </a:r>
          </a:p>
        </p:txBody>
      </p:sp>
      <p:pic>
        <p:nvPicPr>
          <p:cNvPr id="4" name="Picture 4">
            <a:extLst>
              <a:ext uri="{FF2B5EF4-FFF2-40B4-BE49-F238E27FC236}">
                <a16:creationId xmlns:a16="http://schemas.microsoft.com/office/drawing/2014/main" id="{F153976C-D65E-BF26-C758-7A77818DB83D}"/>
              </a:ext>
            </a:extLst>
          </p:cNvPr>
          <p:cNvPicPr>
            <a:picLocks noGrp="1" noChangeAspect="1"/>
          </p:cNvPicPr>
          <p:nvPr>
            <p:ph idx="1"/>
          </p:nvPr>
        </p:nvPicPr>
        <p:blipFill>
          <a:blip r:embed="rId3"/>
          <a:stretch>
            <a:fillRect/>
          </a:stretch>
        </p:blipFill>
        <p:spPr>
          <a:xfrm>
            <a:off x="133727" y="1394305"/>
            <a:ext cx="11910169" cy="5027073"/>
          </a:xfrm>
        </p:spPr>
      </p:pic>
    </p:spTree>
    <p:extLst>
      <p:ext uri="{BB962C8B-B14F-4D97-AF65-F5344CB8AC3E}">
        <p14:creationId xmlns:p14="http://schemas.microsoft.com/office/powerpoint/2010/main" val="2692736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picture containing tree, outdoor, plant, forest&#10;&#10;Description automatically generated">
            <a:extLst>
              <a:ext uri="{FF2B5EF4-FFF2-40B4-BE49-F238E27FC236}">
                <a16:creationId xmlns:a16="http://schemas.microsoft.com/office/drawing/2014/main" id="{45780AB6-13F7-5ED9-AF1E-7FBE3163F4AA}"/>
              </a:ext>
            </a:extLst>
          </p:cNvPr>
          <p:cNvPicPr>
            <a:picLocks noChangeAspect="1"/>
          </p:cNvPicPr>
          <p:nvPr/>
        </p:nvPicPr>
        <p:blipFill>
          <a:blip r:embed="rId3"/>
          <a:stretch>
            <a:fillRect/>
          </a:stretch>
        </p:blipFill>
        <p:spPr>
          <a:xfrm rot="10800000">
            <a:off x="838200" y="1870075"/>
            <a:ext cx="2814638" cy="2093913"/>
          </a:xfrm>
          <a:prstGeom prst="rect">
            <a:avLst/>
          </a:prstGeom>
        </p:spPr>
      </p:pic>
      <p:pic>
        <p:nvPicPr>
          <p:cNvPr id="9" name="Picture 9" descr="A picture containing tree, outdoor, plant, forest&#10;&#10;Description automatically generated">
            <a:extLst>
              <a:ext uri="{FF2B5EF4-FFF2-40B4-BE49-F238E27FC236}">
                <a16:creationId xmlns:a16="http://schemas.microsoft.com/office/drawing/2014/main" id="{9E70D842-181B-AF4C-5817-4574D78796D8}"/>
              </a:ext>
            </a:extLst>
          </p:cNvPr>
          <p:cNvPicPr>
            <a:picLocks noChangeAspect="1"/>
          </p:cNvPicPr>
          <p:nvPr/>
        </p:nvPicPr>
        <p:blipFill>
          <a:blip r:embed="rId4"/>
          <a:stretch>
            <a:fillRect/>
          </a:stretch>
        </p:blipFill>
        <p:spPr>
          <a:xfrm rot="10800000">
            <a:off x="838200" y="4035425"/>
            <a:ext cx="2814638" cy="2097088"/>
          </a:xfrm>
          <a:prstGeom prst="rect">
            <a:avLst/>
          </a:prstGeom>
        </p:spPr>
      </p:pic>
      <p:sp>
        <p:nvSpPr>
          <p:cNvPr id="2" name="Title 1">
            <a:extLst>
              <a:ext uri="{FF2B5EF4-FFF2-40B4-BE49-F238E27FC236}">
                <a16:creationId xmlns:a16="http://schemas.microsoft.com/office/drawing/2014/main" id="{74AD4E07-2218-2C74-E5DF-3EE184AC2101}"/>
              </a:ext>
            </a:extLst>
          </p:cNvPr>
          <p:cNvSpPr>
            <a:spLocks noGrp="1"/>
          </p:cNvSpPr>
          <p:nvPr>
            <p:ph type="title"/>
          </p:nvPr>
        </p:nvSpPr>
        <p:spPr/>
        <p:txBody>
          <a:bodyPr>
            <a:normAutofit/>
          </a:bodyPr>
          <a:lstStyle/>
          <a:p>
            <a:pPr algn="ctr"/>
            <a:r>
              <a:rPr lang="en-GB">
                <a:cs typeface="Calibri Light"/>
              </a:rPr>
              <a:t>VFX Filming</a:t>
            </a:r>
          </a:p>
        </p:txBody>
      </p:sp>
      <p:pic>
        <p:nvPicPr>
          <p:cNvPr id="4" name="Picture 4" descr="A picture containing tree, outdoor, grass, plant&#10;&#10;Description automatically generated">
            <a:extLst>
              <a:ext uri="{FF2B5EF4-FFF2-40B4-BE49-F238E27FC236}">
                <a16:creationId xmlns:a16="http://schemas.microsoft.com/office/drawing/2014/main" id="{35F5A2B6-878B-B54E-0AA7-0FA38450052C}"/>
              </a:ext>
            </a:extLst>
          </p:cNvPr>
          <p:cNvPicPr>
            <a:picLocks noGrp="1" noChangeAspect="1"/>
          </p:cNvPicPr>
          <p:nvPr>
            <p:ph idx="1"/>
          </p:nvPr>
        </p:nvPicPr>
        <p:blipFill>
          <a:blip r:embed="rId5"/>
          <a:stretch>
            <a:fillRect/>
          </a:stretch>
        </p:blipFill>
        <p:spPr>
          <a:xfrm rot="10800000">
            <a:off x="3724275" y="1870075"/>
            <a:ext cx="1855788" cy="1366838"/>
          </a:xfrm>
        </p:spPr>
      </p:pic>
      <p:pic>
        <p:nvPicPr>
          <p:cNvPr id="5" name="Picture 5" descr="A picture containing tree, outdoor, fungus, forest&#10;&#10;Description automatically generated">
            <a:extLst>
              <a:ext uri="{FF2B5EF4-FFF2-40B4-BE49-F238E27FC236}">
                <a16:creationId xmlns:a16="http://schemas.microsoft.com/office/drawing/2014/main" id="{E2413EAF-9C60-F260-12B8-02072DA1A25B}"/>
              </a:ext>
            </a:extLst>
          </p:cNvPr>
          <p:cNvPicPr>
            <a:picLocks noChangeAspect="1"/>
          </p:cNvPicPr>
          <p:nvPr/>
        </p:nvPicPr>
        <p:blipFill>
          <a:blip r:embed="rId6"/>
          <a:stretch>
            <a:fillRect/>
          </a:stretch>
        </p:blipFill>
        <p:spPr>
          <a:xfrm rot="10800000">
            <a:off x="3724275" y="3309938"/>
            <a:ext cx="1855788" cy="1376363"/>
          </a:xfrm>
          <a:prstGeom prst="rect">
            <a:avLst/>
          </a:prstGeom>
        </p:spPr>
      </p:pic>
      <p:pic>
        <p:nvPicPr>
          <p:cNvPr id="12" name="Picture 12" descr="A picture containing outdoor, tree, grass, plant&#10;&#10;Description automatically generated">
            <a:extLst>
              <a:ext uri="{FF2B5EF4-FFF2-40B4-BE49-F238E27FC236}">
                <a16:creationId xmlns:a16="http://schemas.microsoft.com/office/drawing/2014/main" id="{1B582DBE-9CE8-0266-00A8-E893ED4B479E}"/>
              </a:ext>
            </a:extLst>
          </p:cNvPr>
          <p:cNvPicPr>
            <a:picLocks noChangeAspect="1"/>
          </p:cNvPicPr>
          <p:nvPr/>
        </p:nvPicPr>
        <p:blipFill>
          <a:blip r:embed="rId7"/>
          <a:stretch>
            <a:fillRect/>
          </a:stretch>
        </p:blipFill>
        <p:spPr>
          <a:xfrm rot="10800000">
            <a:off x="3724275" y="4756150"/>
            <a:ext cx="1855788" cy="1376363"/>
          </a:xfrm>
          <a:prstGeom prst="rect">
            <a:avLst/>
          </a:prstGeom>
        </p:spPr>
      </p:pic>
      <p:pic>
        <p:nvPicPr>
          <p:cNvPr id="8" name="Picture 8" descr="A picture containing tree&#10;&#10;Description automatically generated">
            <a:extLst>
              <a:ext uri="{FF2B5EF4-FFF2-40B4-BE49-F238E27FC236}">
                <a16:creationId xmlns:a16="http://schemas.microsoft.com/office/drawing/2014/main" id="{96EC5254-3A2A-51B1-EC8C-963F145EDB1F}"/>
              </a:ext>
            </a:extLst>
          </p:cNvPr>
          <p:cNvPicPr>
            <a:picLocks noChangeAspect="1"/>
          </p:cNvPicPr>
          <p:nvPr/>
        </p:nvPicPr>
        <p:blipFill>
          <a:blip r:embed="rId8"/>
          <a:stretch>
            <a:fillRect/>
          </a:stretch>
        </p:blipFill>
        <p:spPr>
          <a:xfrm rot="10800000">
            <a:off x="5651500" y="1870075"/>
            <a:ext cx="2814638" cy="2093913"/>
          </a:xfrm>
          <a:prstGeom prst="rect">
            <a:avLst/>
          </a:prstGeom>
        </p:spPr>
      </p:pic>
      <p:pic>
        <p:nvPicPr>
          <p:cNvPr id="13" name="Picture 13" descr="A picture containing tree, outdoor, grass, plant&#10;&#10;Description automatically generated">
            <a:extLst>
              <a:ext uri="{FF2B5EF4-FFF2-40B4-BE49-F238E27FC236}">
                <a16:creationId xmlns:a16="http://schemas.microsoft.com/office/drawing/2014/main" id="{2066F099-9EB2-A664-80E7-24A91D647140}"/>
              </a:ext>
            </a:extLst>
          </p:cNvPr>
          <p:cNvPicPr>
            <a:picLocks noChangeAspect="1"/>
          </p:cNvPicPr>
          <p:nvPr/>
        </p:nvPicPr>
        <p:blipFill>
          <a:blip r:embed="rId9"/>
          <a:stretch>
            <a:fillRect/>
          </a:stretch>
        </p:blipFill>
        <p:spPr>
          <a:xfrm rot="10800000">
            <a:off x="5651500" y="4035425"/>
            <a:ext cx="2814638" cy="2097088"/>
          </a:xfrm>
          <a:prstGeom prst="rect">
            <a:avLst/>
          </a:prstGeom>
        </p:spPr>
      </p:pic>
      <p:pic>
        <p:nvPicPr>
          <p:cNvPr id="10" name="Picture 10" descr="A picture containing outdoor, tree, grass, plant&#10;&#10;Description automatically generated">
            <a:extLst>
              <a:ext uri="{FF2B5EF4-FFF2-40B4-BE49-F238E27FC236}">
                <a16:creationId xmlns:a16="http://schemas.microsoft.com/office/drawing/2014/main" id="{53C72DB8-DBCE-400D-CE38-E1696510C7E3}"/>
              </a:ext>
            </a:extLst>
          </p:cNvPr>
          <p:cNvPicPr>
            <a:picLocks noChangeAspect="1"/>
          </p:cNvPicPr>
          <p:nvPr/>
        </p:nvPicPr>
        <p:blipFill>
          <a:blip r:embed="rId10"/>
          <a:stretch>
            <a:fillRect/>
          </a:stretch>
        </p:blipFill>
        <p:spPr>
          <a:xfrm rot="10800000">
            <a:off x="8537575" y="1870075"/>
            <a:ext cx="2814638" cy="2093913"/>
          </a:xfrm>
          <a:prstGeom prst="rect">
            <a:avLst/>
          </a:prstGeom>
        </p:spPr>
      </p:pic>
      <p:pic>
        <p:nvPicPr>
          <p:cNvPr id="6" name="Picture 6" descr="A picture containing tree, outdoor, forest, wood&#10;&#10;Description automatically generated">
            <a:extLst>
              <a:ext uri="{FF2B5EF4-FFF2-40B4-BE49-F238E27FC236}">
                <a16:creationId xmlns:a16="http://schemas.microsoft.com/office/drawing/2014/main" id="{6280AA87-3BBF-60F6-8A63-B39E9C9F2020}"/>
              </a:ext>
            </a:extLst>
          </p:cNvPr>
          <p:cNvPicPr>
            <a:picLocks noChangeAspect="1"/>
          </p:cNvPicPr>
          <p:nvPr/>
        </p:nvPicPr>
        <p:blipFill>
          <a:blip r:embed="rId11"/>
          <a:stretch>
            <a:fillRect/>
          </a:stretch>
        </p:blipFill>
        <p:spPr>
          <a:xfrm rot="10800000">
            <a:off x="8537575" y="4035425"/>
            <a:ext cx="2814638" cy="2097088"/>
          </a:xfrm>
          <a:prstGeom prst="rect">
            <a:avLst/>
          </a:prstGeom>
        </p:spPr>
      </p:pic>
    </p:spTree>
    <p:extLst>
      <p:ext uri="{BB962C8B-B14F-4D97-AF65-F5344CB8AC3E}">
        <p14:creationId xmlns:p14="http://schemas.microsoft.com/office/powerpoint/2010/main" val="2273528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3BBE33-B533-4661-8A6A-6BD8D05EB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AD4E07-2218-2C74-E5DF-3EE184AC2101}"/>
              </a:ext>
            </a:extLst>
          </p:cNvPr>
          <p:cNvSpPr>
            <a:spLocks noGrp="1"/>
          </p:cNvSpPr>
          <p:nvPr>
            <p:ph type="title"/>
          </p:nvPr>
        </p:nvSpPr>
        <p:spPr>
          <a:xfrm>
            <a:off x="833120" y="557189"/>
            <a:ext cx="3357159" cy="2785947"/>
          </a:xfrm>
        </p:spPr>
        <p:txBody>
          <a:bodyPr vert="horz" lIns="91440" tIns="45720" rIns="91440" bIns="45720" rtlCol="0" anchor="b">
            <a:normAutofit/>
          </a:bodyPr>
          <a:lstStyle/>
          <a:p>
            <a:r>
              <a:rPr lang="en-US" sz="5200" kern="1200">
                <a:solidFill>
                  <a:schemeClr val="tx1"/>
                </a:solidFill>
                <a:latin typeface="+mj-lt"/>
                <a:ea typeface="+mj-ea"/>
                <a:cs typeface="+mj-cs"/>
              </a:rPr>
              <a:t>VFX Filming</a:t>
            </a:r>
          </a:p>
        </p:txBody>
      </p:sp>
      <p:pic>
        <p:nvPicPr>
          <p:cNvPr id="12" name="Picture 12">
            <a:extLst>
              <a:ext uri="{FF2B5EF4-FFF2-40B4-BE49-F238E27FC236}">
                <a16:creationId xmlns:a16="http://schemas.microsoft.com/office/drawing/2014/main" id="{B8950FE6-1BDE-D39C-48B9-7A0DB50F3A11}"/>
              </a:ext>
            </a:extLst>
          </p:cNvPr>
          <p:cNvPicPr>
            <a:picLocks noChangeAspect="1"/>
          </p:cNvPicPr>
          <p:nvPr/>
        </p:nvPicPr>
        <p:blipFill rotWithShape="1">
          <a:blip r:embed="rId3"/>
          <a:srcRect r="7600" b="-3"/>
          <a:stretch/>
        </p:blipFill>
        <p:spPr>
          <a:xfrm rot="10800000">
            <a:off x="4657343" y="-2"/>
            <a:ext cx="2745766" cy="2228757"/>
          </a:xfrm>
          <a:prstGeom prst="rect">
            <a:avLst/>
          </a:prstGeom>
        </p:spPr>
      </p:pic>
      <p:pic>
        <p:nvPicPr>
          <p:cNvPr id="16" name="Picture 17" descr="A picture containing outdoor, tree, rock, rocky&#10;&#10;Description automatically generated">
            <a:extLst>
              <a:ext uri="{FF2B5EF4-FFF2-40B4-BE49-F238E27FC236}">
                <a16:creationId xmlns:a16="http://schemas.microsoft.com/office/drawing/2014/main" id="{89DAE219-621D-09AE-A172-494A6D4F70F3}"/>
              </a:ext>
            </a:extLst>
          </p:cNvPr>
          <p:cNvPicPr>
            <a:picLocks noChangeAspect="1"/>
          </p:cNvPicPr>
          <p:nvPr/>
        </p:nvPicPr>
        <p:blipFill rotWithShape="1">
          <a:blip r:embed="rId4"/>
          <a:srcRect r="23" b="3"/>
          <a:stretch/>
        </p:blipFill>
        <p:spPr>
          <a:xfrm rot="10800000">
            <a:off x="4657343" y="2400474"/>
            <a:ext cx="2742158" cy="2057043"/>
          </a:xfrm>
          <a:prstGeom prst="rect">
            <a:avLst/>
          </a:prstGeom>
        </p:spPr>
      </p:pic>
      <p:pic>
        <p:nvPicPr>
          <p:cNvPr id="18" name="Picture 20">
            <a:extLst>
              <a:ext uri="{FF2B5EF4-FFF2-40B4-BE49-F238E27FC236}">
                <a16:creationId xmlns:a16="http://schemas.microsoft.com/office/drawing/2014/main" id="{B51C0AB2-11FB-ED27-53DA-859FF079C8C1}"/>
              </a:ext>
            </a:extLst>
          </p:cNvPr>
          <p:cNvPicPr>
            <a:picLocks noChangeAspect="1"/>
          </p:cNvPicPr>
          <p:nvPr/>
        </p:nvPicPr>
        <p:blipFill rotWithShape="1">
          <a:blip r:embed="rId5"/>
          <a:srcRect t="3553"/>
          <a:stretch/>
        </p:blipFill>
        <p:spPr>
          <a:xfrm rot="10800000">
            <a:off x="7570565" y="10"/>
            <a:ext cx="4614002" cy="3337539"/>
          </a:xfrm>
          <a:prstGeom prst="rect">
            <a:avLst/>
          </a:prstGeom>
        </p:spPr>
      </p:pic>
      <p:pic>
        <p:nvPicPr>
          <p:cNvPr id="13" name="Picture 15">
            <a:extLst>
              <a:ext uri="{FF2B5EF4-FFF2-40B4-BE49-F238E27FC236}">
                <a16:creationId xmlns:a16="http://schemas.microsoft.com/office/drawing/2014/main" id="{5F59624A-C0DD-3C8A-FBBD-C0303AD46759}"/>
              </a:ext>
            </a:extLst>
          </p:cNvPr>
          <p:cNvPicPr>
            <a:picLocks noChangeAspect="1"/>
          </p:cNvPicPr>
          <p:nvPr/>
        </p:nvPicPr>
        <p:blipFill rotWithShape="1">
          <a:blip r:embed="rId6"/>
          <a:srcRect l="152" r="7448" b="-3"/>
          <a:stretch/>
        </p:blipFill>
        <p:spPr>
          <a:xfrm rot="10800000">
            <a:off x="4653627" y="4629236"/>
            <a:ext cx="2745764" cy="2228764"/>
          </a:xfrm>
          <a:prstGeom prst="rect">
            <a:avLst/>
          </a:prstGeom>
        </p:spPr>
      </p:pic>
      <p:pic>
        <p:nvPicPr>
          <p:cNvPr id="5" name="Picture 5" descr="A picture containing outdoor, grass, tree, forest&#10;&#10;Description automatically generated">
            <a:extLst>
              <a:ext uri="{FF2B5EF4-FFF2-40B4-BE49-F238E27FC236}">
                <a16:creationId xmlns:a16="http://schemas.microsoft.com/office/drawing/2014/main" id="{61F5274F-17C2-ADEF-BA5E-9EAE5AA5E460}"/>
              </a:ext>
            </a:extLst>
          </p:cNvPr>
          <p:cNvPicPr>
            <a:picLocks noChangeAspect="1"/>
          </p:cNvPicPr>
          <p:nvPr/>
        </p:nvPicPr>
        <p:blipFill rotWithShape="1">
          <a:blip r:embed="rId7"/>
          <a:srcRect t="3230"/>
          <a:stretch/>
        </p:blipFill>
        <p:spPr>
          <a:xfrm rot="10800000">
            <a:off x="7570565" y="3509264"/>
            <a:ext cx="4614002" cy="3348735"/>
          </a:xfrm>
          <a:prstGeom prst="rect">
            <a:avLst/>
          </a:prstGeom>
        </p:spPr>
      </p:pic>
    </p:spTree>
    <p:extLst>
      <p:ext uri="{BB962C8B-B14F-4D97-AF65-F5344CB8AC3E}">
        <p14:creationId xmlns:p14="http://schemas.microsoft.com/office/powerpoint/2010/main" val="3445591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Online Media 2" title="LocationScouting">
            <a:hlinkClick r:id="" action="ppaction://media"/>
            <a:extLst>
              <a:ext uri="{FF2B5EF4-FFF2-40B4-BE49-F238E27FC236}">
                <a16:creationId xmlns:a16="http://schemas.microsoft.com/office/drawing/2014/main" id="{B9D6342C-3C7F-0CBF-9B08-4B6C756A9332}"/>
              </a:ext>
            </a:extLst>
          </p:cNvPr>
          <p:cNvPicPr>
            <a:picLocks noGrp="1" noRot="1" noChangeAspect="1"/>
          </p:cNvPicPr>
          <p:nvPr>
            <p:ph idx="1"/>
            <a:videoFile r:link="rId1"/>
          </p:nvPr>
        </p:nvPicPr>
        <p:blipFill>
          <a:blip r:embed="rId4"/>
          <a:stretch>
            <a:fillRect/>
          </a:stretch>
        </p:blipFill>
        <p:spPr>
          <a:xfrm>
            <a:off x="2056356" y="1023753"/>
            <a:ext cx="8089726" cy="5203520"/>
          </a:xfrm>
        </p:spPr>
      </p:pic>
      <p:sp>
        <p:nvSpPr>
          <p:cNvPr id="2" name="Title 1">
            <a:extLst>
              <a:ext uri="{FF2B5EF4-FFF2-40B4-BE49-F238E27FC236}">
                <a16:creationId xmlns:a16="http://schemas.microsoft.com/office/drawing/2014/main" id="{74AD4E07-2218-2C74-E5DF-3EE184AC2101}"/>
              </a:ext>
            </a:extLst>
          </p:cNvPr>
          <p:cNvSpPr>
            <a:spLocks noGrp="1"/>
          </p:cNvSpPr>
          <p:nvPr>
            <p:ph type="title"/>
          </p:nvPr>
        </p:nvSpPr>
        <p:spPr/>
        <p:txBody>
          <a:bodyPr>
            <a:normAutofit/>
          </a:bodyPr>
          <a:lstStyle/>
          <a:p>
            <a:pPr algn="ctr"/>
            <a:r>
              <a:rPr lang="en-GB">
                <a:cs typeface="Calibri Light"/>
              </a:rPr>
              <a:t>VFX Filming</a:t>
            </a:r>
          </a:p>
        </p:txBody>
      </p:sp>
    </p:spTree>
    <p:extLst>
      <p:ext uri="{BB962C8B-B14F-4D97-AF65-F5344CB8AC3E}">
        <p14:creationId xmlns:p14="http://schemas.microsoft.com/office/powerpoint/2010/main" val="3388253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766F3-6C90-C622-CE34-0E46D554409E}"/>
              </a:ext>
            </a:extLst>
          </p:cNvPr>
          <p:cNvSpPr>
            <a:spLocks noGrp="1"/>
          </p:cNvSpPr>
          <p:nvPr>
            <p:ph type="title"/>
          </p:nvPr>
        </p:nvSpPr>
        <p:spPr>
          <a:xfrm>
            <a:off x="1462252" y="516211"/>
            <a:ext cx="10515600" cy="1325563"/>
          </a:xfrm>
        </p:spPr>
        <p:txBody>
          <a:bodyPr/>
          <a:lstStyle/>
          <a:p>
            <a:r>
              <a:rPr lang="en-GB" dirty="0">
                <a:cs typeface="Calibri Light"/>
              </a:rPr>
              <a:t>VFX Case Studies</a:t>
            </a:r>
            <a:endParaRPr lang="en-GB" dirty="0"/>
          </a:p>
        </p:txBody>
      </p:sp>
      <p:pic>
        <p:nvPicPr>
          <p:cNvPr id="4" name="Online Media 3" descr="The story centres around fairies living in the forest who are now considered dangerous.  A pest control company has been sent in to eliminate them." title="Faery Dust">
            <a:hlinkClick r:id="" action="ppaction://media"/>
            <a:extLst>
              <a:ext uri="{FF2B5EF4-FFF2-40B4-BE49-F238E27FC236}">
                <a16:creationId xmlns:a16="http://schemas.microsoft.com/office/drawing/2014/main" id="{490298F0-A676-51E8-FA0F-0A0C86949AC1}"/>
              </a:ext>
            </a:extLst>
          </p:cNvPr>
          <p:cNvPicPr>
            <a:picLocks noGrp="1" noRot="1" noChangeAspect="1"/>
          </p:cNvPicPr>
          <p:nvPr>
            <p:ph idx="1"/>
            <a:videoFile r:link="rId1"/>
          </p:nvPr>
        </p:nvPicPr>
        <p:blipFill>
          <a:blip r:embed="rId6"/>
          <a:stretch>
            <a:fillRect/>
          </a:stretch>
        </p:blipFill>
        <p:spPr>
          <a:xfrm>
            <a:off x="6675640" y="495769"/>
            <a:ext cx="4676206" cy="2667000"/>
          </a:xfrm>
        </p:spPr>
      </p:pic>
      <p:pic>
        <p:nvPicPr>
          <p:cNvPr id="6" name="Online Media 5" title="Daemon Scenes (His Dark Materials - Season 1)">
            <a:hlinkClick r:id="" action="ppaction://media"/>
            <a:extLst>
              <a:ext uri="{FF2B5EF4-FFF2-40B4-BE49-F238E27FC236}">
                <a16:creationId xmlns:a16="http://schemas.microsoft.com/office/drawing/2014/main" id="{F5B6F864-796E-E6D3-B2C6-13AD5724C837}"/>
              </a:ext>
            </a:extLst>
          </p:cNvPr>
          <p:cNvPicPr>
            <a:picLocks noRot="1" noChangeAspect="1"/>
          </p:cNvPicPr>
          <p:nvPr>
            <a:videoFile r:link="rId2"/>
          </p:nvPr>
        </p:nvPicPr>
        <p:blipFill>
          <a:blip r:embed="rId7"/>
          <a:stretch>
            <a:fillRect/>
          </a:stretch>
        </p:blipFill>
        <p:spPr>
          <a:xfrm>
            <a:off x="983436" y="1728014"/>
            <a:ext cx="5223282" cy="3532228"/>
          </a:xfrm>
          <a:prstGeom prst="rect">
            <a:avLst/>
          </a:prstGeom>
        </p:spPr>
      </p:pic>
      <p:sp>
        <p:nvSpPr>
          <p:cNvPr id="7" name="TextBox 6">
            <a:extLst>
              <a:ext uri="{FF2B5EF4-FFF2-40B4-BE49-F238E27FC236}">
                <a16:creationId xmlns:a16="http://schemas.microsoft.com/office/drawing/2014/main" id="{CB35263D-BFA9-C270-5ADC-01DC0FCC8720}"/>
              </a:ext>
            </a:extLst>
          </p:cNvPr>
          <p:cNvSpPr txBox="1"/>
          <p:nvPr/>
        </p:nvSpPr>
        <p:spPr>
          <a:xfrm>
            <a:off x="11045742" y="3184769"/>
            <a:ext cx="35820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ea typeface="+mn-lt"/>
                <a:cs typeface="+mn-lt"/>
              </a:rPr>
              <a:t>[34]</a:t>
            </a:r>
          </a:p>
          <a:p>
            <a:pPr algn="l"/>
            <a:endParaRPr lang="en-GB" sz="800" dirty="0">
              <a:cs typeface="Calibri"/>
            </a:endParaRPr>
          </a:p>
        </p:txBody>
      </p:sp>
      <p:sp>
        <p:nvSpPr>
          <p:cNvPr id="8" name="TextBox 7">
            <a:extLst>
              <a:ext uri="{FF2B5EF4-FFF2-40B4-BE49-F238E27FC236}">
                <a16:creationId xmlns:a16="http://schemas.microsoft.com/office/drawing/2014/main" id="{C0E92B78-6A40-9C24-3779-29D761BFC26C}"/>
              </a:ext>
            </a:extLst>
          </p:cNvPr>
          <p:cNvSpPr txBox="1"/>
          <p:nvPr/>
        </p:nvSpPr>
        <p:spPr>
          <a:xfrm>
            <a:off x="5868049" y="4812974"/>
            <a:ext cx="35820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ea typeface="+mn-lt"/>
                <a:cs typeface="+mn-lt"/>
              </a:rPr>
              <a:t>[35]</a:t>
            </a:r>
          </a:p>
          <a:p>
            <a:pPr algn="l"/>
            <a:endParaRPr lang="en-GB" sz="800" dirty="0">
              <a:cs typeface="Calibri"/>
            </a:endParaRPr>
          </a:p>
        </p:txBody>
      </p:sp>
      <p:pic>
        <p:nvPicPr>
          <p:cNvPr id="9" name="Online Media 8" title="His Dark Materials: Behind The VFX - BBC Click">
            <a:hlinkClick r:id="" action="ppaction://media"/>
            <a:extLst>
              <a:ext uri="{FF2B5EF4-FFF2-40B4-BE49-F238E27FC236}">
                <a16:creationId xmlns:a16="http://schemas.microsoft.com/office/drawing/2014/main" id="{583D9610-DD5B-57B7-F709-E403B3D4C0E8}"/>
              </a:ext>
            </a:extLst>
          </p:cNvPr>
          <p:cNvPicPr>
            <a:picLocks noRot="1" noChangeAspect="1"/>
          </p:cNvPicPr>
          <p:nvPr>
            <a:videoFile r:link="rId3"/>
          </p:nvPr>
        </p:nvPicPr>
        <p:blipFill>
          <a:blip r:embed="rId8"/>
          <a:stretch>
            <a:fillRect/>
          </a:stretch>
        </p:blipFill>
        <p:spPr>
          <a:xfrm>
            <a:off x="6643077" y="3603706"/>
            <a:ext cx="3445282" cy="2223151"/>
          </a:xfrm>
          <a:prstGeom prst="rect">
            <a:avLst/>
          </a:prstGeom>
        </p:spPr>
      </p:pic>
      <p:sp>
        <p:nvSpPr>
          <p:cNvPr id="10" name="TextBox 9">
            <a:extLst>
              <a:ext uri="{FF2B5EF4-FFF2-40B4-BE49-F238E27FC236}">
                <a16:creationId xmlns:a16="http://schemas.microsoft.com/office/drawing/2014/main" id="{AD085CDA-19EE-B504-8479-03BA4A54EC62}"/>
              </a:ext>
            </a:extLst>
          </p:cNvPr>
          <p:cNvSpPr txBox="1"/>
          <p:nvPr/>
        </p:nvSpPr>
        <p:spPr>
          <a:xfrm>
            <a:off x="9808249" y="5759186"/>
            <a:ext cx="35820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ea typeface="+mn-lt"/>
                <a:cs typeface="+mn-lt"/>
              </a:rPr>
              <a:t>[36]</a:t>
            </a:r>
          </a:p>
          <a:p>
            <a:pPr algn="l"/>
            <a:endParaRPr lang="en-GB" sz="800" dirty="0">
              <a:cs typeface="Calibri"/>
            </a:endParaRPr>
          </a:p>
        </p:txBody>
      </p:sp>
    </p:spTree>
    <p:extLst>
      <p:ext uri="{BB962C8B-B14F-4D97-AF65-F5344CB8AC3E}">
        <p14:creationId xmlns:p14="http://schemas.microsoft.com/office/powerpoint/2010/main" val="4165243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0E701-99F2-63F4-153F-9746C7F5E963}"/>
              </a:ext>
            </a:extLst>
          </p:cNvPr>
          <p:cNvSpPr>
            <a:spLocks noGrp="1"/>
          </p:cNvSpPr>
          <p:nvPr>
            <p:ph type="title"/>
          </p:nvPr>
        </p:nvSpPr>
        <p:spPr/>
        <p:txBody>
          <a:bodyPr/>
          <a:lstStyle/>
          <a:p>
            <a:pPr algn="ctr"/>
            <a:r>
              <a:rPr lang="en-GB">
                <a:cs typeface="Calibri Light"/>
              </a:rPr>
              <a:t>Previsual/Proxy Model</a:t>
            </a:r>
          </a:p>
        </p:txBody>
      </p:sp>
      <p:pic>
        <p:nvPicPr>
          <p:cNvPr id="3" name="Picture 3" descr="A picture containing sky, outdoor, cloudy, day&#10;&#10;Description automatically generated">
            <a:extLst>
              <a:ext uri="{FF2B5EF4-FFF2-40B4-BE49-F238E27FC236}">
                <a16:creationId xmlns:a16="http://schemas.microsoft.com/office/drawing/2014/main" id="{E9F59A63-7E5C-0CC5-8616-9B0007322EED}"/>
              </a:ext>
            </a:extLst>
          </p:cNvPr>
          <p:cNvPicPr>
            <a:picLocks noChangeAspect="1"/>
          </p:cNvPicPr>
          <p:nvPr/>
        </p:nvPicPr>
        <p:blipFill>
          <a:blip r:embed="rId3"/>
          <a:stretch>
            <a:fillRect/>
          </a:stretch>
        </p:blipFill>
        <p:spPr>
          <a:xfrm>
            <a:off x="1003901" y="1721650"/>
            <a:ext cx="4048439" cy="1687421"/>
          </a:xfrm>
          <a:prstGeom prst="rect">
            <a:avLst/>
          </a:prstGeom>
          <a:ln w="28575">
            <a:noFill/>
          </a:ln>
        </p:spPr>
      </p:pic>
      <p:pic>
        <p:nvPicPr>
          <p:cNvPr id="4" name="Picture 4">
            <a:extLst>
              <a:ext uri="{FF2B5EF4-FFF2-40B4-BE49-F238E27FC236}">
                <a16:creationId xmlns:a16="http://schemas.microsoft.com/office/drawing/2014/main" id="{C1576322-FE3A-F0C3-3011-5DAF6D71FB7D}"/>
              </a:ext>
            </a:extLst>
          </p:cNvPr>
          <p:cNvPicPr>
            <a:picLocks noChangeAspect="1"/>
          </p:cNvPicPr>
          <p:nvPr/>
        </p:nvPicPr>
        <p:blipFill rotWithShape="1">
          <a:blip r:embed="rId4"/>
          <a:srcRect l="9476" t="8303" r="4988" b="19048"/>
          <a:stretch/>
        </p:blipFill>
        <p:spPr>
          <a:xfrm>
            <a:off x="7052961" y="1718170"/>
            <a:ext cx="4024657" cy="1684486"/>
          </a:xfrm>
          <a:prstGeom prst="rect">
            <a:avLst/>
          </a:prstGeom>
          <a:ln w="28575">
            <a:noFill/>
          </a:ln>
        </p:spPr>
      </p:pic>
      <p:pic>
        <p:nvPicPr>
          <p:cNvPr id="5" name="Picture 5" descr="A picture containing outdoor object, day&#10;&#10;Description automatically generated">
            <a:extLst>
              <a:ext uri="{FF2B5EF4-FFF2-40B4-BE49-F238E27FC236}">
                <a16:creationId xmlns:a16="http://schemas.microsoft.com/office/drawing/2014/main" id="{AB94B5F0-5213-CE0E-46CC-E83A3B373711}"/>
              </a:ext>
            </a:extLst>
          </p:cNvPr>
          <p:cNvPicPr>
            <a:picLocks noChangeAspect="1"/>
          </p:cNvPicPr>
          <p:nvPr/>
        </p:nvPicPr>
        <p:blipFill rotWithShape="1">
          <a:blip r:embed="rId5"/>
          <a:srcRect l="7467" t="427" r="18933"/>
          <a:stretch/>
        </p:blipFill>
        <p:spPr>
          <a:xfrm rot="10800000">
            <a:off x="5045732" y="1716489"/>
            <a:ext cx="2000856" cy="1684008"/>
          </a:xfrm>
          <a:prstGeom prst="rect">
            <a:avLst/>
          </a:prstGeom>
          <a:ln w="28575">
            <a:noFill/>
          </a:ln>
        </p:spPr>
      </p:pic>
      <p:pic>
        <p:nvPicPr>
          <p:cNvPr id="6" name="Picture 6">
            <a:extLst>
              <a:ext uri="{FF2B5EF4-FFF2-40B4-BE49-F238E27FC236}">
                <a16:creationId xmlns:a16="http://schemas.microsoft.com/office/drawing/2014/main" id="{6D681020-1877-10BB-0029-140AAE3B3769}"/>
              </a:ext>
            </a:extLst>
          </p:cNvPr>
          <p:cNvPicPr>
            <a:picLocks noChangeAspect="1"/>
          </p:cNvPicPr>
          <p:nvPr/>
        </p:nvPicPr>
        <p:blipFill>
          <a:blip r:embed="rId6"/>
          <a:stretch>
            <a:fillRect/>
          </a:stretch>
        </p:blipFill>
        <p:spPr>
          <a:xfrm>
            <a:off x="7042717" y="3583915"/>
            <a:ext cx="4029074" cy="1881693"/>
          </a:xfrm>
          <a:prstGeom prst="rect">
            <a:avLst/>
          </a:prstGeom>
          <a:ln w="28575">
            <a:noFill/>
          </a:ln>
        </p:spPr>
      </p:pic>
      <p:pic>
        <p:nvPicPr>
          <p:cNvPr id="7" name="Picture 7" descr="A picture containing player, dark, light&#10;&#10;Description automatically generated">
            <a:extLst>
              <a:ext uri="{FF2B5EF4-FFF2-40B4-BE49-F238E27FC236}">
                <a16:creationId xmlns:a16="http://schemas.microsoft.com/office/drawing/2014/main" id="{914C357A-7003-39C7-1779-E2DBA6F347C9}"/>
              </a:ext>
            </a:extLst>
          </p:cNvPr>
          <p:cNvPicPr>
            <a:picLocks noChangeAspect="1"/>
          </p:cNvPicPr>
          <p:nvPr/>
        </p:nvPicPr>
        <p:blipFill>
          <a:blip r:embed="rId7"/>
          <a:stretch>
            <a:fillRect/>
          </a:stretch>
        </p:blipFill>
        <p:spPr>
          <a:xfrm>
            <a:off x="1069181" y="3579966"/>
            <a:ext cx="4052887" cy="1888818"/>
          </a:xfrm>
          <a:prstGeom prst="rect">
            <a:avLst/>
          </a:prstGeom>
          <a:ln w="28575">
            <a:noFill/>
          </a:ln>
        </p:spPr>
      </p:pic>
      <p:pic>
        <p:nvPicPr>
          <p:cNvPr id="8" name="Picture 8" descr="A picture containing silhouette&#10;&#10;Description automatically generated">
            <a:extLst>
              <a:ext uri="{FF2B5EF4-FFF2-40B4-BE49-F238E27FC236}">
                <a16:creationId xmlns:a16="http://schemas.microsoft.com/office/drawing/2014/main" id="{C8E897E6-031A-1BAC-400E-2E3729B0A276}"/>
              </a:ext>
            </a:extLst>
          </p:cNvPr>
          <p:cNvPicPr>
            <a:picLocks noChangeAspect="1"/>
          </p:cNvPicPr>
          <p:nvPr/>
        </p:nvPicPr>
        <p:blipFill>
          <a:blip r:embed="rId8"/>
          <a:stretch>
            <a:fillRect/>
          </a:stretch>
        </p:blipFill>
        <p:spPr>
          <a:xfrm rot="10800000">
            <a:off x="4926807" y="3570363"/>
            <a:ext cx="2234478" cy="1893952"/>
          </a:xfrm>
          <a:prstGeom prst="rect">
            <a:avLst/>
          </a:prstGeom>
          <a:ln w="28575">
            <a:noFill/>
          </a:ln>
        </p:spPr>
      </p:pic>
    </p:spTree>
    <p:extLst>
      <p:ext uri="{BB962C8B-B14F-4D97-AF65-F5344CB8AC3E}">
        <p14:creationId xmlns:p14="http://schemas.microsoft.com/office/powerpoint/2010/main" val="4287138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0E701-99F2-63F4-153F-9746C7F5E963}"/>
              </a:ext>
            </a:extLst>
          </p:cNvPr>
          <p:cNvSpPr>
            <a:spLocks noGrp="1"/>
          </p:cNvSpPr>
          <p:nvPr>
            <p:ph type="title"/>
          </p:nvPr>
        </p:nvSpPr>
        <p:spPr/>
        <p:txBody>
          <a:bodyPr/>
          <a:lstStyle/>
          <a:p>
            <a:pPr algn="ctr"/>
            <a:r>
              <a:rPr lang="en-GB">
                <a:cs typeface="Calibri Light"/>
              </a:rPr>
              <a:t>Previsual/Proxy Model</a:t>
            </a:r>
          </a:p>
        </p:txBody>
      </p:sp>
      <p:pic>
        <p:nvPicPr>
          <p:cNvPr id="3" name="Picture 3" descr="A picture containing dark&#10;&#10;Description automatically generated">
            <a:extLst>
              <a:ext uri="{FF2B5EF4-FFF2-40B4-BE49-F238E27FC236}">
                <a16:creationId xmlns:a16="http://schemas.microsoft.com/office/drawing/2014/main" id="{1D0538A3-DD87-55C9-AC65-22152901870A}"/>
              </a:ext>
            </a:extLst>
          </p:cNvPr>
          <p:cNvPicPr>
            <a:picLocks noChangeAspect="1"/>
          </p:cNvPicPr>
          <p:nvPr/>
        </p:nvPicPr>
        <p:blipFill>
          <a:blip r:embed="rId3"/>
          <a:stretch>
            <a:fillRect/>
          </a:stretch>
        </p:blipFill>
        <p:spPr>
          <a:xfrm>
            <a:off x="2680010" y="1477304"/>
            <a:ext cx="7947102" cy="4460952"/>
          </a:xfrm>
          <a:prstGeom prst="rect">
            <a:avLst/>
          </a:prstGeom>
        </p:spPr>
      </p:pic>
    </p:spTree>
    <p:extLst>
      <p:ext uri="{BB962C8B-B14F-4D97-AF65-F5344CB8AC3E}">
        <p14:creationId xmlns:p14="http://schemas.microsoft.com/office/powerpoint/2010/main" val="884662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65FDE-F808-8CE2-7599-AFCFDF92264D}"/>
              </a:ext>
            </a:extLst>
          </p:cNvPr>
          <p:cNvSpPr>
            <a:spLocks noGrp="1"/>
          </p:cNvSpPr>
          <p:nvPr>
            <p:ph type="title"/>
          </p:nvPr>
        </p:nvSpPr>
        <p:spPr/>
        <p:txBody>
          <a:bodyPr/>
          <a:lstStyle/>
          <a:p>
            <a:pPr algn="ctr"/>
            <a:r>
              <a:rPr lang="en-GB">
                <a:cs typeface="Calibri Light"/>
              </a:rPr>
              <a:t>Next Steps</a:t>
            </a:r>
          </a:p>
        </p:txBody>
      </p:sp>
      <p:pic>
        <p:nvPicPr>
          <p:cNvPr id="3" name="Online Media 2" title="#RiggingInMaya | Introduction to Python">
            <a:hlinkClick r:id="" action="ppaction://media"/>
            <a:extLst>
              <a:ext uri="{FF2B5EF4-FFF2-40B4-BE49-F238E27FC236}">
                <a16:creationId xmlns:a16="http://schemas.microsoft.com/office/drawing/2014/main" id="{3D0DA423-F3D6-7E61-7C2C-31FD5A4220BB}"/>
              </a:ext>
            </a:extLst>
          </p:cNvPr>
          <p:cNvPicPr>
            <a:picLocks noRot="1" noChangeAspect="1"/>
          </p:cNvPicPr>
          <p:nvPr>
            <a:videoFile r:link="rId1"/>
          </p:nvPr>
        </p:nvPicPr>
        <p:blipFill>
          <a:blip r:embed="rId7"/>
          <a:stretch>
            <a:fillRect/>
          </a:stretch>
        </p:blipFill>
        <p:spPr>
          <a:xfrm>
            <a:off x="588027" y="1458847"/>
            <a:ext cx="4471095" cy="2823401"/>
          </a:xfrm>
          <a:prstGeom prst="rect">
            <a:avLst/>
          </a:prstGeom>
        </p:spPr>
      </p:pic>
      <p:pic>
        <p:nvPicPr>
          <p:cNvPr id="4" name="Online Media 3" title="#RigginginMaya | Quadruped">
            <a:hlinkClick r:id="" action="ppaction://media"/>
            <a:extLst>
              <a:ext uri="{FF2B5EF4-FFF2-40B4-BE49-F238E27FC236}">
                <a16:creationId xmlns:a16="http://schemas.microsoft.com/office/drawing/2014/main" id="{F4157383-0967-548A-7BEE-4A924A05D7E4}"/>
              </a:ext>
            </a:extLst>
          </p:cNvPr>
          <p:cNvPicPr>
            <a:picLocks noRot="1" noChangeAspect="1"/>
          </p:cNvPicPr>
          <p:nvPr>
            <a:videoFile r:link="rId2"/>
          </p:nvPr>
        </p:nvPicPr>
        <p:blipFill>
          <a:blip r:embed="rId8"/>
          <a:stretch>
            <a:fillRect/>
          </a:stretch>
        </p:blipFill>
        <p:spPr>
          <a:xfrm>
            <a:off x="7132877" y="1417094"/>
            <a:ext cx="4199698" cy="2792085"/>
          </a:xfrm>
          <a:prstGeom prst="rect">
            <a:avLst/>
          </a:prstGeom>
        </p:spPr>
      </p:pic>
      <p:pic>
        <p:nvPicPr>
          <p:cNvPr id="5" name="Online Media 4" title="Modeling and Sculpting a Iguana using Maya, Zbrush and Substance Designer (FREE model download!)">
            <a:hlinkClick r:id="" action="ppaction://media"/>
            <a:extLst>
              <a:ext uri="{FF2B5EF4-FFF2-40B4-BE49-F238E27FC236}">
                <a16:creationId xmlns:a16="http://schemas.microsoft.com/office/drawing/2014/main" id="{4AABE03A-FF82-C9F4-F23E-1F9A318E706A}"/>
              </a:ext>
            </a:extLst>
          </p:cNvPr>
          <p:cNvPicPr>
            <a:picLocks noRot="1" noChangeAspect="1"/>
          </p:cNvPicPr>
          <p:nvPr>
            <a:videoFile r:link="rId3"/>
          </p:nvPr>
        </p:nvPicPr>
        <p:blipFill>
          <a:blip r:embed="rId9"/>
          <a:stretch>
            <a:fillRect/>
          </a:stretch>
        </p:blipFill>
        <p:spPr>
          <a:xfrm>
            <a:off x="1036877" y="3984930"/>
            <a:ext cx="3740410" cy="2478935"/>
          </a:xfrm>
          <a:prstGeom prst="rect">
            <a:avLst/>
          </a:prstGeom>
        </p:spPr>
      </p:pic>
      <p:pic>
        <p:nvPicPr>
          <p:cNvPr id="6" name="Online Media 5" title="Texturing An Organic Asset From Start To Finish: Part 1 Modeling Full Process">
            <a:hlinkClick r:id="" action="ppaction://media"/>
            <a:extLst>
              <a:ext uri="{FF2B5EF4-FFF2-40B4-BE49-F238E27FC236}">
                <a16:creationId xmlns:a16="http://schemas.microsoft.com/office/drawing/2014/main" id="{20C4A56D-35F9-3578-6FD7-71646F68478D}"/>
              </a:ext>
            </a:extLst>
          </p:cNvPr>
          <p:cNvPicPr>
            <a:picLocks noRot="1" noChangeAspect="1"/>
          </p:cNvPicPr>
          <p:nvPr>
            <a:videoFile r:link="rId4"/>
          </p:nvPr>
        </p:nvPicPr>
        <p:blipFill>
          <a:blip r:embed="rId10"/>
          <a:stretch>
            <a:fillRect/>
          </a:stretch>
        </p:blipFill>
        <p:spPr>
          <a:xfrm>
            <a:off x="7195507" y="3922300"/>
            <a:ext cx="4022247" cy="2614635"/>
          </a:xfrm>
          <a:prstGeom prst="rect">
            <a:avLst/>
          </a:prstGeom>
        </p:spPr>
      </p:pic>
    </p:spTree>
    <p:extLst>
      <p:ext uri="{BB962C8B-B14F-4D97-AF65-F5344CB8AC3E}">
        <p14:creationId xmlns:p14="http://schemas.microsoft.com/office/powerpoint/2010/main" val="1860419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object&#10;&#10;Description automatically generated">
            <a:extLst>
              <a:ext uri="{FF2B5EF4-FFF2-40B4-BE49-F238E27FC236}">
                <a16:creationId xmlns:a16="http://schemas.microsoft.com/office/drawing/2014/main" id="{945549A2-E20D-79E3-048D-FA3BE7CE8992}"/>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6965FDE-F808-8CE2-7599-AFCFDF92264D}"/>
              </a:ext>
            </a:extLst>
          </p:cNvPr>
          <p:cNvSpPr>
            <a:spLocks noGrp="1"/>
          </p:cNvSpPr>
          <p:nvPr>
            <p:ph type="title"/>
          </p:nvPr>
        </p:nvSpPr>
        <p:spPr>
          <a:xfrm>
            <a:off x="737212" y="-2105"/>
            <a:ext cx="10515600" cy="1325563"/>
          </a:xfrm>
        </p:spPr>
        <p:txBody>
          <a:bodyPr/>
          <a:lstStyle/>
          <a:p>
            <a:r>
              <a:rPr lang="en-GB">
                <a:cs typeface="Calibri Light"/>
              </a:rPr>
              <a:t>Bibliography</a:t>
            </a:r>
            <a:endParaRPr lang="en-US"/>
          </a:p>
        </p:txBody>
      </p:sp>
      <p:sp>
        <p:nvSpPr>
          <p:cNvPr id="3" name="Content Placeholder 2">
            <a:extLst>
              <a:ext uri="{FF2B5EF4-FFF2-40B4-BE49-F238E27FC236}">
                <a16:creationId xmlns:a16="http://schemas.microsoft.com/office/drawing/2014/main" id="{C7CC3428-98AA-78C0-7CC6-2DAE60108844}"/>
              </a:ext>
            </a:extLst>
          </p:cNvPr>
          <p:cNvSpPr>
            <a:spLocks noGrp="1"/>
          </p:cNvSpPr>
          <p:nvPr>
            <p:ph idx="1"/>
          </p:nvPr>
        </p:nvSpPr>
        <p:spPr>
          <a:xfrm>
            <a:off x="414409" y="1087974"/>
            <a:ext cx="5342995" cy="4724335"/>
          </a:xfrm>
        </p:spPr>
        <p:txBody>
          <a:bodyPr vert="horz" lIns="91440" tIns="45720" rIns="91440" bIns="45720" rtlCol="0" anchor="t">
            <a:noAutofit/>
          </a:bodyPr>
          <a:lstStyle/>
          <a:p>
            <a:pPr marL="0" indent="0">
              <a:buNone/>
            </a:pPr>
            <a:r>
              <a:rPr lang="en-GB" sz="700" dirty="0">
                <a:cs typeface="Calibri" panose="020F0502020204030204"/>
              </a:rPr>
              <a:t>[1]  Dead</a:t>
            </a:r>
            <a:r>
              <a:rPr lang="en-GB" sz="700" dirty="0">
                <a:ea typeface="+mn-lt"/>
                <a:cs typeface="+mn-lt"/>
              </a:rPr>
              <a:t> Sound, “Our Frozen Past”, YouTube, Oct, 8, 2021. [Online] Available: https://youtu.be/_4SQ2mWxnEc [Accessed Oct. 8, 2021].</a:t>
            </a:r>
          </a:p>
          <a:p>
            <a:pPr>
              <a:buNone/>
            </a:pPr>
            <a:r>
              <a:rPr lang="en-GB" sz="700" dirty="0">
                <a:ea typeface="+mn-lt"/>
                <a:cs typeface="+mn-lt"/>
              </a:rPr>
              <a:t>[2]  Dead</a:t>
            </a:r>
            <a:r>
              <a:rPr lang="en-GB" sz="700" dirty="0">
                <a:cs typeface="Calibri"/>
              </a:rPr>
              <a:t> Sound, “Our Frozen Past”, YouTube, Feb, 9, 2022. [Online] Available: </a:t>
            </a:r>
            <a:r>
              <a:rPr lang="en-GB" sz="700" dirty="0">
                <a:ea typeface="+mn-lt"/>
                <a:cs typeface="+mn-lt"/>
              </a:rPr>
              <a:t>https://youtu.be/WHzX5T5PjBE</a:t>
            </a:r>
            <a:r>
              <a:rPr lang="en-GB" sz="700" dirty="0">
                <a:cs typeface="Calibri"/>
              </a:rPr>
              <a:t> [Accessed Feb. 9, 2022].</a:t>
            </a:r>
            <a:endParaRPr lang="en-GB" sz="700" dirty="0">
              <a:ea typeface="+mn-lt"/>
              <a:cs typeface="+mn-lt"/>
            </a:endParaRPr>
          </a:p>
          <a:p>
            <a:pPr>
              <a:buNone/>
            </a:pPr>
            <a:r>
              <a:rPr lang="en-GB" sz="700" dirty="0">
                <a:cs typeface="Calibri"/>
              </a:rPr>
              <a:t>[3] </a:t>
            </a:r>
            <a:r>
              <a:rPr lang="en-GB" sz="700" dirty="0">
                <a:ea typeface="+mn-lt"/>
                <a:cs typeface="+mn-lt"/>
              </a:rPr>
              <a:t>Alex Ries, Brynn Metheney, Andrew Baker and Kate </a:t>
            </a:r>
            <a:r>
              <a:rPr lang="en-GB" sz="700" dirty="0" err="1">
                <a:ea typeface="+mn-lt"/>
                <a:cs typeface="+mn-lt"/>
              </a:rPr>
              <a:t>Pfeilchiefter</a:t>
            </a:r>
            <a:r>
              <a:rPr lang="en-GB" sz="700" dirty="0">
                <a:ea typeface="+mn-lt"/>
                <a:cs typeface="+mn-lt"/>
              </a:rPr>
              <a:t>, </a:t>
            </a:r>
            <a:r>
              <a:rPr lang="en-GB" sz="700" i="1" dirty="0">
                <a:ea typeface="+mn-lt"/>
                <a:cs typeface="+mn-lt"/>
              </a:rPr>
              <a:t>Fundamentals of Creature Design: How to Create Successful Concepts Using Functionality, Anatomy, </a:t>
            </a:r>
            <a:r>
              <a:rPr lang="en-GB" sz="700" i="1" dirty="0" err="1">
                <a:ea typeface="+mn-lt"/>
                <a:cs typeface="+mn-lt"/>
              </a:rPr>
              <a:t>Color</a:t>
            </a:r>
            <a:r>
              <a:rPr lang="en-GB" sz="700" i="1" dirty="0">
                <a:ea typeface="+mn-lt"/>
                <a:cs typeface="+mn-lt"/>
              </a:rPr>
              <a:t>, Shape &amp; Scale</a:t>
            </a:r>
            <a:r>
              <a:rPr lang="en-GB" sz="700" dirty="0">
                <a:ea typeface="+mn-lt"/>
                <a:cs typeface="+mn-lt"/>
              </a:rPr>
              <a:t>, Worcester: 3DTotal Publishing, 2020.</a:t>
            </a:r>
          </a:p>
          <a:p>
            <a:pPr>
              <a:buNone/>
            </a:pPr>
            <a:r>
              <a:rPr lang="en-GB" sz="700" dirty="0">
                <a:cs typeface="Calibri"/>
              </a:rPr>
              <a:t>[4] </a:t>
            </a:r>
            <a:r>
              <a:rPr lang="en-GB" sz="700" dirty="0">
                <a:ea typeface="+mn-lt"/>
                <a:cs typeface="+mn-lt"/>
              </a:rPr>
              <a:t>D. DeBlois and C. Sanders, Director, How to Train Your Dragon, [DVD], California: Dreamworks, 2010.</a:t>
            </a:r>
          </a:p>
          <a:p>
            <a:pPr>
              <a:buNone/>
            </a:pPr>
            <a:r>
              <a:rPr lang="en-GB" sz="700" dirty="0">
                <a:ea typeface="+mn-lt"/>
                <a:cs typeface="+mn-lt"/>
              </a:rPr>
              <a:t>[5] S. Hickner, Director, Book of Dragons, [DVD], California: Dreamworks, 2011.</a:t>
            </a:r>
          </a:p>
          <a:p>
            <a:pPr>
              <a:buNone/>
            </a:pPr>
            <a:r>
              <a:rPr lang="en-GB" sz="700" dirty="0">
                <a:ea typeface="+mn-lt"/>
                <a:cs typeface="+mn-lt"/>
              </a:rPr>
              <a:t>[6] D. DeBlois, Director, How to Train Your Dragon 2, [DVD], California: Dreamworks, 2014.</a:t>
            </a:r>
          </a:p>
          <a:p>
            <a:pPr>
              <a:buNone/>
            </a:pPr>
            <a:r>
              <a:rPr lang="en-GB" sz="700" dirty="0">
                <a:cs typeface="Calibri"/>
              </a:rPr>
              <a:t>[7] D. DeBlois, Director, How to Train Your Dragon: The Hidden World, [DVD], California: Dreamworks, 2019.</a:t>
            </a:r>
          </a:p>
          <a:p>
            <a:pPr marL="0" indent="0">
              <a:buNone/>
            </a:pPr>
            <a:r>
              <a:rPr lang="en-GB" sz="700" dirty="0">
                <a:cs typeface="Calibri"/>
              </a:rPr>
              <a:t>[8] </a:t>
            </a:r>
            <a:r>
              <a:rPr lang="en-GB" sz="700" dirty="0">
                <a:ea typeface="+mn-lt"/>
                <a:cs typeface="+mn-lt"/>
              </a:rPr>
              <a:t>Tracey Miller-</a:t>
            </a:r>
            <a:r>
              <a:rPr lang="en-GB" sz="700" dirty="0" err="1">
                <a:ea typeface="+mn-lt"/>
                <a:cs typeface="+mn-lt"/>
              </a:rPr>
              <a:t>Zarneke</a:t>
            </a:r>
            <a:r>
              <a:rPr lang="en-GB" sz="700" dirty="0">
                <a:ea typeface="+mn-lt"/>
                <a:cs typeface="+mn-lt"/>
              </a:rPr>
              <a:t> &amp; Cressida Cowell, </a:t>
            </a:r>
            <a:r>
              <a:rPr lang="en-GB" sz="700" i="1" dirty="0">
                <a:ea typeface="+mn-lt"/>
                <a:cs typeface="+mn-lt"/>
              </a:rPr>
              <a:t>The Art of How to Train Your Dragon</a:t>
            </a:r>
            <a:r>
              <a:rPr lang="en-GB" sz="700" dirty="0">
                <a:ea typeface="+mn-lt"/>
                <a:cs typeface="+mn-lt"/>
              </a:rPr>
              <a:t>, New York: </a:t>
            </a:r>
            <a:r>
              <a:rPr lang="en-GB" sz="700" dirty="0">
                <a:cs typeface="Calibri"/>
              </a:rPr>
              <a:t>Newmarket Press</a:t>
            </a:r>
            <a:r>
              <a:rPr lang="en-GB" sz="700" dirty="0">
                <a:ea typeface="+mn-lt"/>
                <a:cs typeface="+mn-lt"/>
              </a:rPr>
              <a:t>, 2010.</a:t>
            </a:r>
          </a:p>
          <a:p>
            <a:pPr>
              <a:buNone/>
            </a:pPr>
            <a:r>
              <a:rPr lang="en-GB" sz="700" dirty="0">
                <a:cs typeface="Calibri"/>
              </a:rPr>
              <a:t>[9] Linda Sunshine, </a:t>
            </a:r>
            <a:r>
              <a:rPr lang="en-GB" sz="700" i="1" dirty="0">
                <a:cs typeface="Calibri"/>
              </a:rPr>
              <a:t>The Art of How to Train Your Dragon 2</a:t>
            </a:r>
            <a:r>
              <a:rPr lang="en-GB" sz="700" dirty="0">
                <a:cs typeface="Calibri"/>
              </a:rPr>
              <a:t>, New York: </a:t>
            </a:r>
            <a:r>
              <a:rPr lang="en-GB" sz="700" dirty="0">
                <a:ea typeface="+mn-lt"/>
                <a:cs typeface="+mn-lt"/>
              </a:rPr>
              <a:t>Dey Street Books</a:t>
            </a:r>
            <a:r>
              <a:rPr lang="en-GB" sz="700" dirty="0">
                <a:cs typeface="Calibri"/>
              </a:rPr>
              <a:t>, 2014.</a:t>
            </a:r>
            <a:endParaRPr lang="en-GB" sz="700" dirty="0">
              <a:ea typeface="+mn-lt"/>
              <a:cs typeface="+mn-lt"/>
            </a:endParaRPr>
          </a:p>
          <a:p>
            <a:pPr>
              <a:buNone/>
            </a:pPr>
            <a:r>
              <a:rPr lang="en-GB" sz="700" dirty="0">
                <a:cs typeface="Calibri"/>
              </a:rPr>
              <a:t>[10] </a:t>
            </a:r>
            <a:r>
              <a:rPr lang="en-GB" sz="700" dirty="0">
                <a:ea typeface="+mn-lt"/>
                <a:cs typeface="+mn-lt"/>
              </a:rPr>
              <a:t>Linda Sunshine, </a:t>
            </a:r>
            <a:r>
              <a:rPr lang="en-GB" sz="700" i="1" dirty="0">
                <a:ea typeface="+mn-lt"/>
                <a:cs typeface="+mn-lt"/>
              </a:rPr>
              <a:t>The Art of How to Train Your Dragon: The Hidden World</a:t>
            </a:r>
            <a:r>
              <a:rPr lang="en-GB" sz="700" dirty="0">
                <a:ea typeface="+mn-lt"/>
                <a:cs typeface="+mn-lt"/>
              </a:rPr>
              <a:t>, Milwaukie: Dark Horse Books, 2019.</a:t>
            </a:r>
          </a:p>
          <a:p>
            <a:pPr>
              <a:buNone/>
            </a:pPr>
            <a:r>
              <a:rPr lang="en-GB" sz="700" dirty="0">
                <a:cs typeface="Calibri"/>
              </a:rPr>
              <a:t>[11] D. Yates, Director, Fantastic Beasts and Where to Find Them, [DVD], London &amp; California: Warner Bros. Pictures, </a:t>
            </a:r>
            <a:r>
              <a:rPr lang="en-GB" sz="700" dirty="0" err="1">
                <a:cs typeface="Calibri"/>
              </a:rPr>
              <a:t>HeyDey</a:t>
            </a:r>
            <a:r>
              <a:rPr lang="en-GB" sz="700" dirty="0">
                <a:cs typeface="Calibri"/>
              </a:rPr>
              <a:t> Films &amp; </a:t>
            </a:r>
            <a:r>
              <a:rPr lang="en-GB" sz="700" dirty="0">
                <a:ea typeface="+mn-lt"/>
                <a:cs typeface="+mn-lt"/>
              </a:rPr>
              <a:t>Nvizible</a:t>
            </a:r>
            <a:r>
              <a:rPr lang="en-GB" sz="700" dirty="0">
                <a:cs typeface="Calibri"/>
              </a:rPr>
              <a:t>, 2016.</a:t>
            </a:r>
          </a:p>
          <a:p>
            <a:pPr>
              <a:buNone/>
            </a:pPr>
            <a:r>
              <a:rPr lang="en-GB" sz="700" dirty="0">
                <a:ea typeface="+mn-lt"/>
                <a:cs typeface="+mn-lt"/>
              </a:rPr>
              <a:t>[12] D. Yates, Director, Fantastic Beasts and Where to Find Them: The Crimes of Grindelwald, [DVD], London &amp; California: Warner Bros. Pictures &amp; </a:t>
            </a:r>
            <a:r>
              <a:rPr lang="en-GB" sz="700" dirty="0" err="1">
                <a:ea typeface="+mn-lt"/>
                <a:cs typeface="+mn-lt"/>
              </a:rPr>
              <a:t>HeyDey</a:t>
            </a:r>
            <a:r>
              <a:rPr lang="en-GB" sz="700" dirty="0">
                <a:ea typeface="+mn-lt"/>
                <a:cs typeface="+mn-lt"/>
              </a:rPr>
              <a:t> Films, 2018.</a:t>
            </a:r>
            <a:endParaRPr lang="en-GB" sz="700" dirty="0">
              <a:cs typeface="Calibri"/>
            </a:endParaRPr>
          </a:p>
          <a:p>
            <a:pPr>
              <a:buNone/>
            </a:pPr>
            <a:r>
              <a:rPr lang="en-GB" sz="700" dirty="0">
                <a:cs typeface="Calibri"/>
              </a:rPr>
              <a:t>[13] D. Yates, Director, Fantastic Beasts and Where to Find Them: The Secrets of Dumbledore, [DVD], London &amp; California: Warner Bros. Pictures &amp; </a:t>
            </a:r>
            <a:r>
              <a:rPr lang="en-GB" sz="700" err="1">
                <a:cs typeface="Calibri"/>
              </a:rPr>
              <a:t>HeyDey</a:t>
            </a:r>
            <a:r>
              <a:rPr lang="en-GB" sz="700" dirty="0">
                <a:cs typeface="Calibri"/>
              </a:rPr>
              <a:t> Films, 2022.</a:t>
            </a:r>
          </a:p>
          <a:p>
            <a:pPr marL="0" indent="0">
              <a:buNone/>
            </a:pPr>
            <a:r>
              <a:rPr lang="en-GB" sz="700" dirty="0">
                <a:cs typeface="Calibri"/>
              </a:rPr>
              <a:t>[14] </a:t>
            </a:r>
            <a:r>
              <a:rPr lang="en-GB" sz="700" dirty="0">
                <a:ea typeface="+mn-lt"/>
                <a:cs typeface="+mn-lt"/>
              </a:rPr>
              <a:t>BRIAN ENGH PALEOART</a:t>
            </a:r>
            <a:r>
              <a:rPr lang="en-GB" sz="700" dirty="0">
                <a:cs typeface="Calibri"/>
              </a:rPr>
              <a:t>, “Let's Draw </a:t>
            </a:r>
            <a:r>
              <a:rPr lang="en-GB" sz="700" dirty="0"/>
              <a:t>Struthiomimus! #Struthioflock</a:t>
            </a:r>
            <a:r>
              <a:rPr lang="en-GB" sz="700" dirty="0">
                <a:cs typeface="Calibri"/>
              </a:rPr>
              <a:t>”, YouTube, May, 11, 2020. [Online] Available: </a:t>
            </a:r>
            <a:r>
              <a:rPr lang="en-GB" sz="700" dirty="0">
                <a:ea typeface="+mn-lt"/>
                <a:cs typeface="+mn-lt"/>
              </a:rPr>
              <a:t>https://youtu.be/dZXWGT6KxAM</a:t>
            </a:r>
            <a:r>
              <a:rPr lang="en-GB" sz="700" dirty="0">
                <a:cs typeface="Calibri"/>
              </a:rPr>
              <a:t> [Accessed Oct. 12, 2022].</a:t>
            </a:r>
          </a:p>
          <a:p>
            <a:pPr marL="0" indent="0">
              <a:buNone/>
            </a:pPr>
            <a:r>
              <a:rPr lang="en-GB" sz="700" dirty="0">
                <a:cs typeface="Calibri"/>
              </a:rPr>
              <a:t>[15] Terryl Whitlach, </a:t>
            </a:r>
            <a:r>
              <a:rPr lang="en-GB" sz="700" i="1" dirty="0">
                <a:ea typeface="+mn-lt"/>
                <a:cs typeface="+mn-lt"/>
              </a:rPr>
              <a:t>Principles of Creature Design</a:t>
            </a:r>
            <a:r>
              <a:rPr lang="en-GB" sz="700" dirty="0">
                <a:cs typeface="Calibri"/>
              </a:rPr>
              <a:t>, California: </a:t>
            </a:r>
            <a:r>
              <a:rPr lang="en-GB" sz="700" dirty="0">
                <a:ea typeface="+mn-lt"/>
                <a:cs typeface="+mn-lt"/>
              </a:rPr>
              <a:t>Design Studio Press</a:t>
            </a:r>
            <a:r>
              <a:rPr lang="en-GB" sz="700" dirty="0">
                <a:cs typeface="Calibri"/>
              </a:rPr>
              <a:t>, 2015.</a:t>
            </a:r>
            <a:endParaRPr lang="en-GB" sz="700" dirty="0">
              <a:ea typeface="+mn-lt"/>
              <a:cs typeface="+mn-lt"/>
            </a:endParaRPr>
          </a:p>
          <a:p>
            <a:pPr marL="0" indent="0">
              <a:buNone/>
            </a:pPr>
            <a:r>
              <a:rPr lang="en-GB" sz="700" dirty="0">
                <a:cs typeface="Calibri" panose="020F0502020204030204"/>
              </a:rPr>
              <a:t>[16] </a:t>
            </a:r>
            <a:r>
              <a:rPr lang="en-GB" sz="700" dirty="0">
                <a:ea typeface="+mn-lt"/>
                <a:cs typeface="+mn-lt"/>
              </a:rPr>
              <a:t>Massachusetts Institute of Technology, “How bombardier beetles bomb”, YouTube, Apr, 30, 2015. [Online] Available: https://youtu.be/TgqF-ND2XcY [Accessed Oct. 16, 2022].</a:t>
            </a:r>
            <a:endParaRPr lang="en-US" sz="700">
              <a:ea typeface="+mn-lt"/>
              <a:cs typeface="+mn-lt"/>
            </a:endParaRPr>
          </a:p>
          <a:p>
            <a:pPr marL="0" indent="0">
              <a:buNone/>
            </a:pPr>
            <a:r>
              <a:rPr lang="en-GB" sz="700" dirty="0">
                <a:cs typeface="Calibri" panose="020F0502020204030204"/>
              </a:rPr>
              <a:t>[17] Natural History Museum, “What puts the 'bomb' in bombardier beetle? | Natural History Museum”, YouTube, Nov, 4, 2019. [Online] Available: </a:t>
            </a:r>
            <a:r>
              <a:rPr lang="en-GB" sz="700" dirty="0">
                <a:ea typeface="+mn-lt"/>
                <a:cs typeface="+mn-lt"/>
              </a:rPr>
              <a:t>https://youtu.be/PvhKwO5eV_k</a:t>
            </a:r>
            <a:r>
              <a:rPr lang="en-GB" sz="700" dirty="0">
                <a:cs typeface="Calibri" panose="020F0502020204030204"/>
              </a:rPr>
              <a:t> [Accessed Oct. 16, 2022].</a:t>
            </a:r>
            <a:endParaRPr lang="en-US" sz="700">
              <a:ea typeface="+mn-lt"/>
              <a:cs typeface="+mn-lt"/>
            </a:endParaRPr>
          </a:p>
          <a:p>
            <a:pPr marL="0" indent="0">
              <a:buNone/>
            </a:pPr>
            <a:r>
              <a:rPr lang="en-GB" sz="700" dirty="0">
                <a:cs typeface="Calibri" panose="020F0502020204030204"/>
              </a:rPr>
              <a:t>[</a:t>
            </a:r>
            <a:r>
              <a:rPr lang="en-GB" sz="700" dirty="0">
                <a:ea typeface="+mn-lt"/>
                <a:cs typeface="+mn-lt"/>
              </a:rPr>
              <a:t>18]  @Art of David </a:t>
            </a:r>
            <a:r>
              <a:rPr lang="en-GB" sz="700" dirty="0" err="1">
                <a:ea typeface="+mn-lt"/>
                <a:cs typeface="+mn-lt"/>
              </a:rPr>
              <a:t>Armsby</a:t>
            </a:r>
            <a:r>
              <a:rPr lang="en-GB" sz="700" dirty="0">
                <a:ea typeface="+mn-lt"/>
                <a:cs typeface="+mn-lt"/>
              </a:rPr>
              <a:t>, </a:t>
            </a:r>
            <a:r>
              <a:rPr lang="en-GB" sz="700" i="1" dirty="0">
                <a:ea typeface="+mn-lt"/>
                <a:cs typeface="+mn-lt"/>
              </a:rPr>
              <a:t>Teaser Trailer for the next episode in my Dinosauria Animated Series will be uploaded very, very soon!</a:t>
            </a:r>
            <a:r>
              <a:rPr lang="en-GB" sz="700" dirty="0">
                <a:ea typeface="+mn-lt"/>
                <a:cs typeface="+mn-lt"/>
              </a:rPr>
              <a:t>, Facebook, Jan 23 2022. Available: https://www.facebook.com/photo.php?fbid=606344234045734&amp;set=pb.100040104884771.-2207520000.&amp;type=3 [Accessed: Oct 25, 2022].</a:t>
            </a:r>
            <a:endParaRPr lang="en-GB" sz="700">
              <a:cs typeface="Calibri"/>
            </a:endParaRPr>
          </a:p>
          <a:p>
            <a:pPr marL="0" indent="0">
              <a:buNone/>
            </a:pPr>
            <a:r>
              <a:rPr lang="en-GB" sz="700" dirty="0">
                <a:ea typeface="+mn-lt"/>
                <a:cs typeface="+mn-lt"/>
              </a:rPr>
              <a:t>[19] @Art of David </a:t>
            </a:r>
            <a:r>
              <a:rPr lang="en-GB" sz="700" dirty="0" err="1">
                <a:ea typeface="+mn-lt"/>
                <a:cs typeface="+mn-lt"/>
              </a:rPr>
              <a:t>Armsby</a:t>
            </a:r>
            <a:r>
              <a:rPr lang="en-GB" sz="700" dirty="0">
                <a:ea typeface="+mn-lt"/>
                <a:cs typeface="+mn-lt"/>
              </a:rPr>
              <a:t>,</a:t>
            </a:r>
            <a:r>
              <a:rPr lang="en-GB" sz="700" i="1" dirty="0">
                <a:ea typeface="+mn-lt"/>
                <a:cs typeface="+mn-lt"/>
              </a:rPr>
              <a:t> Teaser Trailer for the next episode in my Dinosauria Animated Series will be uploaded very, very soon! </a:t>
            </a:r>
            <a:br>
              <a:rPr lang="en-GB" sz="700" i="1" dirty="0">
                <a:ea typeface="+mn-lt"/>
                <a:cs typeface="+mn-lt"/>
              </a:rPr>
            </a:br>
            <a:r>
              <a:rPr lang="en-GB" sz="700" i="1" dirty="0">
                <a:ea typeface="+mn-lt"/>
                <a:cs typeface="+mn-lt"/>
              </a:rPr>
              <a:t>The film will be called "A More Ancient Spring". It follows a </a:t>
            </a:r>
            <a:r>
              <a:rPr lang="en-GB" sz="700" i="1" dirty="0" err="1">
                <a:ea typeface="+mn-lt"/>
                <a:cs typeface="+mn-lt"/>
              </a:rPr>
              <a:t>lambeosaurus</a:t>
            </a:r>
            <a:r>
              <a:rPr lang="en-GB" sz="700" i="1" dirty="0">
                <a:ea typeface="+mn-lt"/>
                <a:cs typeface="+mn-lt"/>
              </a:rPr>
              <a:t> during the mating season and takes place in the Dinosaur Park Formation.</a:t>
            </a:r>
            <a:r>
              <a:rPr lang="en-GB" sz="700" dirty="0">
                <a:ea typeface="+mn-lt"/>
                <a:cs typeface="+mn-lt"/>
              </a:rPr>
              <a:t>, Facebook, Nov 18 2021. Available: https://www.facebook.com/photo.php?fbid=562954221718069&amp;set=pb.100040104884771.-2207520000.&amp;type=3 [Accessed: Oct 25, 2022].</a:t>
            </a:r>
            <a:endParaRPr lang="en-US" sz="700" dirty="0">
              <a:ea typeface="+mn-lt"/>
              <a:cs typeface="+mn-lt"/>
            </a:endParaRPr>
          </a:p>
          <a:p>
            <a:pPr marL="0" indent="0">
              <a:buNone/>
            </a:pPr>
            <a:endParaRPr lang="en-GB" sz="700" dirty="0">
              <a:cs typeface="Calibri" panose="020F0502020204030204"/>
            </a:endParaRPr>
          </a:p>
          <a:p>
            <a:pPr marL="0" indent="0">
              <a:buNone/>
            </a:pPr>
            <a:endParaRPr lang="en-GB" sz="700" dirty="0">
              <a:cs typeface="Calibri" panose="020F0502020204030204"/>
            </a:endParaRPr>
          </a:p>
        </p:txBody>
      </p:sp>
      <p:sp>
        <p:nvSpPr>
          <p:cNvPr id="4" name="TextBox 3">
            <a:extLst>
              <a:ext uri="{FF2B5EF4-FFF2-40B4-BE49-F238E27FC236}">
                <a16:creationId xmlns:a16="http://schemas.microsoft.com/office/drawing/2014/main" id="{A128E169-468D-2BF1-CDAD-0CFA9D562031}"/>
              </a:ext>
            </a:extLst>
          </p:cNvPr>
          <p:cNvSpPr txBox="1"/>
          <p:nvPr/>
        </p:nvSpPr>
        <p:spPr>
          <a:xfrm>
            <a:off x="5948016" y="235663"/>
            <a:ext cx="5834061" cy="6622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sz="700" dirty="0">
              <a:ea typeface="+mn-lt"/>
              <a:cs typeface="+mn-lt"/>
            </a:endParaRPr>
          </a:p>
          <a:p>
            <a:pPr>
              <a:lnSpc>
                <a:spcPct val="90000"/>
              </a:lnSpc>
              <a:spcBef>
                <a:spcPts val="1000"/>
              </a:spcBef>
            </a:pPr>
            <a:r>
              <a:rPr lang="en-GB" sz="700" dirty="0">
                <a:ea typeface="+mn-lt"/>
                <a:cs typeface="+mn-lt"/>
              </a:rPr>
              <a:t>[20] @Andy Frazer,</a:t>
            </a:r>
            <a:r>
              <a:rPr lang="en-GB" sz="700" i="1" dirty="0">
                <a:ea typeface="+mn-lt"/>
                <a:cs typeface="+mn-lt"/>
              </a:rPr>
              <a:t> Dragons of Wales</a:t>
            </a:r>
            <a:r>
              <a:rPr lang="en-GB" sz="700" dirty="0">
                <a:ea typeface="+mn-lt"/>
                <a:cs typeface="+mn-lt"/>
              </a:rPr>
              <a:t>, </a:t>
            </a:r>
            <a:r>
              <a:rPr lang="en-GB" sz="700" dirty="0" err="1">
                <a:ea typeface="+mn-lt"/>
                <a:cs typeface="+mn-lt"/>
              </a:rPr>
              <a:t>ArtStation</a:t>
            </a:r>
            <a:r>
              <a:rPr lang="en-GB" sz="700" dirty="0">
                <a:ea typeface="+mn-lt"/>
                <a:cs typeface="+mn-lt"/>
              </a:rPr>
              <a:t>, n.d. Available: https://www.artstation.com/artwork/ZG6O40 [Accessed: Oct 25, 2022].</a:t>
            </a:r>
            <a:endParaRPr lang="en-GB" dirty="0"/>
          </a:p>
          <a:p>
            <a:pPr>
              <a:lnSpc>
                <a:spcPct val="90000"/>
              </a:lnSpc>
              <a:spcBef>
                <a:spcPts val="1000"/>
              </a:spcBef>
            </a:pPr>
            <a:r>
              <a:rPr lang="en-GB" sz="700" dirty="0">
                <a:ea typeface="+mn-lt"/>
                <a:cs typeface="+mn-lt"/>
              </a:rPr>
              <a:t>[21] </a:t>
            </a:r>
            <a:r>
              <a:rPr lang="en-GB" sz="700" dirty="0" err="1">
                <a:ea typeface="+mn-lt"/>
                <a:cs typeface="+mn-lt"/>
              </a:rPr>
              <a:t>pnea</a:t>
            </a:r>
            <a:r>
              <a:rPr lang="en-GB" sz="700" dirty="0">
                <a:cs typeface="Calibri"/>
              </a:rPr>
              <a:t>, “</a:t>
            </a:r>
            <a:r>
              <a:rPr lang="en-GB" sz="700" dirty="0">
                <a:ea typeface="+mn-lt"/>
                <a:cs typeface="+mn-lt"/>
              </a:rPr>
              <a:t>756 – David Attenborough’s Light on Earth / Life That Glows (2016 documentary)</a:t>
            </a:r>
            <a:r>
              <a:rPr lang="en-GB" sz="700" dirty="0">
                <a:cs typeface="Calibri"/>
              </a:rPr>
              <a:t>” </a:t>
            </a:r>
            <a:r>
              <a:rPr lang="en-GB" sz="700" dirty="0" err="1">
                <a:cs typeface="Calibri"/>
              </a:rPr>
              <a:t>TimeSpace</a:t>
            </a:r>
            <a:r>
              <a:rPr lang="en-GB" sz="700" dirty="0">
                <a:cs typeface="Calibri"/>
              </a:rPr>
              <a:t> Warps, Sept. 3, 2018. [Online] Available: https://timespacewarps.wordpress.com/2018/09/03/756-david-attenboroughs-light-on-earth-life-that-glows-2016-documentary/ [Accessed Oct. 25, 2022].</a:t>
            </a:r>
            <a:endParaRPr lang="en-US" sz="700">
              <a:ea typeface="+mn-lt"/>
              <a:cs typeface="+mn-lt"/>
            </a:endParaRPr>
          </a:p>
          <a:p>
            <a:pPr>
              <a:lnSpc>
                <a:spcPct val="90000"/>
              </a:lnSpc>
              <a:spcBef>
                <a:spcPts val="1000"/>
              </a:spcBef>
            </a:pPr>
            <a:r>
              <a:rPr lang="en-GB" sz="700" dirty="0">
                <a:ea typeface="+mn-lt"/>
                <a:cs typeface="+mn-lt"/>
              </a:rPr>
              <a:t>[22] </a:t>
            </a:r>
            <a:r>
              <a:rPr lang="en-GB" sz="700" dirty="0">
                <a:cs typeface="Calibri"/>
              </a:rPr>
              <a:t> Mother</a:t>
            </a:r>
            <a:r>
              <a:rPr lang="en-GB" sz="700" dirty="0">
                <a:ea typeface="+mn-lt"/>
                <a:cs typeface="+mn-lt"/>
              </a:rPr>
              <a:t> Earth Green, “Common Kingfisher, Bird catching a fish.”, YouTube, Oct, 31, 2020. [Online] Available: </a:t>
            </a:r>
            <a:r>
              <a:rPr lang="en-GB" sz="700" dirty="0">
                <a:cs typeface="Calibri"/>
              </a:rPr>
              <a:t>https://youtu.be/196QgKGt1Fk</a:t>
            </a:r>
            <a:r>
              <a:rPr lang="en-GB" sz="700" dirty="0">
                <a:ea typeface="+mn-lt"/>
                <a:cs typeface="+mn-lt"/>
              </a:rPr>
              <a:t> [Accessed Oct. 26, 2022].</a:t>
            </a:r>
          </a:p>
          <a:p>
            <a:pPr>
              <a:lnSpc>
                <a:spcPct val="90000"/>
              </a:lnSpc>
              <a:spcBef>
                <a:spcPts val="1000"/>
              </a:spcBef>
            </a:pPr>
            <a:r>
              <a:rPr lang="en-GB" sz="700" dirty="0">
                <a:ea typeface="+mn-lt"/>
                <a:cs typeface="+mn-lt"/>
              </a:rPr>
              <a:t>[23] Andrew Homer, "Chasing Kingfishers", YouTube, Aug, 28, 2018. [Online] Available: </a:t>
            </a:r>
            <a:r>
              <a:rPr lang="en-GB" sz="700" dirty="0">
                <a:cs typeface="Calibri"/>
              </a:rPr>
              <a:t>https://youtu.be/JQ9ZIOPPn-8</a:t>
            </a:r>
            <a:r>
              <a:rPr lang="en-GB" sz="700" dirty="0">
                <a:ea typeface="+mn-lt"/>
                <a:cs typeface="+mn-lt"/>
              </a:rPr>
              <a:t> [Accessed Oct. 26, 2022]</a:t>
            </a:r>
            <a:endParaRPr lang="en-US" sz="700">
              <a:ea typeface="+mn-lt"/>
              <a:cs typeface="+mn-lt"/>
            </a:endParaRPr>
          </a:p>
          <a:p>
            <a:pPr>
              <a:lnSpc>
                <a:spcPct val="90000"/>
              </a:lnSpc>
              <a:spcBef>
                <a:spcPts val="1000"/>
              </a:spcBef>
            </a:pPr>
            <a:r>
              <a:rPr lang="en-GB" sz="700" dirty="0">
                <a:ea typeface="+mn-lt"/>
                <a:cs typeface="+mn-lt"/>
              </a:rPr>
              <a:t>[24] </a:t>
            </a:r>
            <a:r>
              <a:rPr lang="en-GB" sz="700" dirty="0">
                <a:cs typeface="Calibri"/>
              </a:rPr>
              <a:t>Lukáš Pich, "</a:t>
            </a:r>
            <a:r>
              <a:rPr lang="en-GB" sz="700" dirty="0">
                <a:ea typeface="+mn-lt"/>
                <a:cs typeface="+mn-lt"/>
              </a:rPr>
              <a:t>Common kingfisher | Alcedo </a:t>
            </a:r>
            <a:r>
              <a:rPr lang="en-GB" sz="700" dirty="0" err="1">
                <a:ea typeface="+mn-lt"/>
                <a:cs typeface="+mn-lt"/>
              </a:rPr>
              <a:t>atthis</a:t>
            </a:r>
            <a:r>
              <a:rPr lang="en-GB" sz="700" dirty="0">
                <a:ea typeface="+mn-lt"/>
                <a:cs typeface="+mn-lt"/>
              </a:rPr>
              <a:t> | </a:t>
            </a:r>
            <a:r>
              <a:rPr lang="en-GB" sz="700" dirty="0" err="1">
                <a:ea typeface="+mn-lt"/>
                <a:cs typeface="+mn-lt"/>
              </a:rPr>
              <a:t>Ledňáček</a:t>
            </a:r>
            <a:r>
              <a:rPr lang="en-GB" sz="700" dirty="0">
                <a:ea typeface="+mn-lt"/>
                <a:cs typeface="+mn-lt"/>
              </a:rPr>
              <a:t> </a:t>
            </a:r>
            <a:r>
              <a:rPr lang="en-GB" sz="700" dirty="0" err="1">
                <a:ea typeface="+mn-lt"/>
                <a:cs typeface="+mn-lt"/>
              </a:rPr>
              <a:t>říční</a:t>
            </a:r>
            <a:r>
              <a:rPr lang="en-GB" sz="700" dirty="0">
                <a:ea typeface="+mn-lt"/>
                <a:cs typeface="+mn-lt"/>
              </a:rPr>
              <a:t>", YouTube, Mar, 18, 2021 . [Online] Available: </a:t>
            </a:r>
            <a:r>
              <a:rPr lang="en-GB" sz="700" dirty="0">
                <a:cs typeface="Calibri"/>
              </a:rPr>
              <a:t>https://youtu.be/tKmTSNtWsXQ</a:t>
            </a:r>
            <a:r>
              <a:rPr lang="en-GB" sz="700" dirty="0">
                <a:ea typeface="+mn-lt"/>
                <a:cs typeface="+mn-lt"/>
              </a:rPr>
              <a:t> [Accessed Oct. 26. 2022]</a:t>
            </a:r>
          </a:p>
          <a:p>
            <a:pPr>
              <a:lnSpc>
                <a:spcPct val="90000"/>
              </a:lnSpc>
              <a:spcBef>
                <a:spcPts val="1000"/>
              </a:spcBef>
            </a:pPr>
            <a:r>
              <a:rPr lang="en-GB" sz="700" dirty="0">
                <a:ea typeface="+mn-lt"/>
                <a:cs typeface="+mn-lt"/>
              </a:rPr>
              <a:t>[25] </a:t>
            </a:r>
            <a:r>
              <a:rPr lang="en-GB" sz="700" dirty="0" err="1">
                <a:cs typeface="Calibri"/>
              </a:rPr>
              <a:t>Nunatierfilm</a:t>
            </a:r>
            <a:r>
              <a:rPr lang="en-GB" sz="700" dirty="0">
                <a:cs typeface="Calibri"/>
              </a:rPr>
              <a:t> - Andrea Buchta, "</a:t>
            </a:r>
            <a:r>
              <a:rPr lang="en-GB" sz="700" dirty="0">
                <a:ea typeface="+mn-lt"/>
                <a:cs typeface="+mn-lt"/>
              </a:rPr>
              <a:t>Fasan </a:t>
            </a:r>
            <a:r>
              <a:rPr lang="en-GB" sz="700" dirty="0" err="1">
                <a:ea typeface="+mn-lt"/>
                <a:cs typeface="+mn-lt"/>
              </a:rPr>
              <a:t>lässt</a:t>
            </a:r>
            <a:r>
              <a:rPr lang="en-GB" sz="700" dirty="0">
                <a:ea typeface="+mn-lt"/>
                <a:cs typeface="+mn-lt"/>
              </a:rPr>
              <a:t> es </a:t>
            </a:r>
            <a:r>
              <a:rPr lang="en-GB" sz="700" dirty="0" err="1">
                <a:ea typeface="+mn-lt"/>
                <a:cs typeface="+mn-lt"/>
              </a:rPr>
              <a:t>sich</a:t>
            </a:r>
            <a:r>
              <a:rPr lang="en-GB" sz="700" dirty="0">
                <a:ea typeface="+mn-lt"/>
                <a:cs typeface="+mn-lt"/>
              </a:rPr>
              <a:t> </a:t>
            </a:r>
            <a:r>
              <a:rPr lang="en-GB" sz="700" dirty="0" err="1">
                <a:ea typeface="+mn-lt"/>
                <a:cs typeface="+mn-lt"/>
              </a:rPr>
              <a:t>schmecken</a:t>
            </a:r>
            <a:r>
              <a:rPr lang="en-GB" sz="700" dirty="0">
                <a:ea typeface="+mn-lt"/>
                <a:cs typeface="+mn-lt"/>
              </a:rPr>
              <a:t> 4K", YouTube, Aug, 30, 2022. [Online] Available: </a:t>
            </a:r>
            <a:r>
              <a:rPr lang="en-GB" sz="700" dirty="0">
                <a:cs typeface="Calibri"/>
              </a:rPr>
              <a:t>https://youtu.be/cyRdHvcaiwU</a:t>
            </a:r>
            <a:r>
              <a:rPr lang="en-GB" sz="700" dirty="0">
                <a:ea typeface="+mn-lt"/>
                <a:cs typeface="+mn-lt"/>
              </a:rPr>
              <a:t> [Accessed Oct. 26, 2022]</a:t>
            </a:r>
          </a:p>
          <a:p>
            <a:pPr>
              <a:lnSpc>
                <a:spcPct val="90000"/>
              </a:lnSpc>
              <a:spcBef>
                <a:spcPts val="1000"/>
              </a:spcBef>
            </a:pPr>
            <a:r>
              <a:rPr lang="en-GB" sz="700" dirty="0">
                <a:ea typeface="+mn-lt"/>
                <a:cs typeface="+mn-lt"/>
              </a:rPr>
              <a:t>[26] Ardisia1234, "</a:t>
            </a:r>
            <a:r>
              <a:rPr lang="en-GB" sz="700" dirty="0"/>
              <a:t>Common Pheasant male making a loud call", YouTube, May, 28, 2015. [Online] Available: </a:t>
            </a:r>
            <a:r>
              <a:rPr lang="en-GB" sz="700" dirty="0">
                <a:ea typeface="+mn-lt"/>
                <a:cs typeface="+mn-lt"/>
              </a:rPr>
              <a:t>https://youtu.be/NMvd-gWsP9c</a:t>
            </a:r>
            <a:r>
              <a:rPr lang="en-GB" sz="700" dirty="0"/>
              <a:t> [Accessed Oct. 26, 2022]</a:t>
            </a:r>
            <a:endParaRPr lang="en-GB" sz="700" dirty="0">
              <a:cs typeface="Calibri"/>
            </a:endParaRPr>
          </a:p>
          <a:p>
            <a:pPr>
              <a:lnSpc>
                <a:spcPct val="90000"/>
              </a:lnSpc>
              <a:spcBef>
                <a:spcPts val="1000"/>
              </a:spcBef>
            </a:pPr>
            <a:r>
              <a:rPr lang="en-GB" sz="700" dirty="0">
                <a:ea typeface="+mn-lt"/>
                <a:cs typeface="+mn-lt"/>
              </a:rPr>
              <a:t>[27] Andrew Douch, "Water Dragon", YouTube, May, 29, 2014. [Online] Available: https://youtu.be/HMisC_OQOwk [Accessed Oct. 26, 2022]</a:t>
            </a:r>
          </a:p>
          <a:p>
            <a:pPr>
              <a:lnSpc>
                <a:spcPct val="90000"/>
              </a:lnSpc>
              <a:spcBef>
                <a:spcPts val="1000"/>
              </a:spcBef>
            </a:pPr>
            <a:r>
              <a:rPr lang="en-GB" sz="700" dirty="0">
                <a:ea typeface="+mn-lt"/>
                <a:cs typeface="+mn-lt"/>
              </a:rPr>
              <a:t>[28] Ricky Mack, "Catching massive Blue Water Dragons in our creek!", YouTube, May, 11, 2020. [Online] Available: https://youtu.be/hQltZOo_PfU [Accessed Oct. 26, 2022]</a:t>
            </a:r>
          </a:p>
          <a:p>
            <a:pPr>
              <a:lnSpc>
                <a:spcPct val="90000"/>
              </a:lnSpc>
              <a:spcBef>
                <a:spcPts val="1000"/>
              </a:spcBef>
            </a:pPr>
            <a:r>
              <a:rPr lang="en-GB" sz="700" dirty="0">
                <a:ea typeface="+mn-lt"/>
                <a:cs typeface="+mn-lt"/>
              </a:rPr>
              <a:t>[29] </a:t>
            </a:r>
            <a:r>
              <a:rPr lang="en-GB" sz="700" dirty="0" err="1">
                <a:ea typeface="+mn-lt"/>
                <a:cs typeface="+mn-lt"/>
              </a:rPr>
              <a:t>batwife</a:t>
            </a:r>
            <a:r>
              <a:rPr lang="en-GB" sz="700" dirty="0">
                <a:ea typeface="+mn-lt"/>
                <a:cs typeface="+mn-lt"/>
              </a:rPr>
              <a:t>, "Fruit Bat climbing at Bristol Zoo", YouTube, Jul, 20, 2010. [Online] Available: https://youtu.be/vwg7DgTju5w [Accessed Oct. 26, 2022]</a:t>
            </a:r>
          </a:p>
          <a:p>
            <a:pPr>
              <a:lnSpc>
                <a:spcPct val="90000"/>
              </a:lnSpc>
              <a:spcBef>
                <a:spcPts val="1000"/>
              </a:spcBef>
            </a:pPr>
            <a:r>
              <a:rPr lang="en-GB" sz="700" dirty="0">
                <a:ea typeface="+mn-lt"/>
                <a:cs typeface="+mn-lt"/>
              </a:rPr>
              <a:t>[30] B. Ash., "Bat climbing a tree", YouTube, Sept, 16, 2012. [Online] Available: https://youtu.be/aByz4FD7Oto [Accessed Oct. 26, 2022]</a:t>
            </a:r>
          </a:p>
          <a:p>
            <a:pPr>
              <a:lnSpc>
                <a:spcPct val="90000"/>
              </a:lnSpc>
              <a:spcBef>
                <a:spcPts val="1000"/>
              </a:spcBef>
            </a:pPr>
            <a:r>
              <a:rPr lang="en-GB" sz="700" dirty="0">
                <a:ea typeface="+mn-lt"/>
                <a:cs typeface="+mn-lt"/>
              </a:rPr>
              <a:t>[31] Matt Johnson, "Juvenile free tale bat climbing tree", YouTube, Jul, 15, 2020. [Online] Available: https://youtube.com/shorts/qAi20RluHzc?feature=share [Accessed Oct. 26, 2022]</a:t>
            </a:r>
          </a:p>
          <a:p>
            <a:pPr>
              <a:lnSpc>
                <a:spcPct val="90000"/>
              </a:lnSpc>
              <a:spcBef>
                <a:spcPts val="1000"/>
              </a:spcBef>
            </a:pPr>
            <a:r>
              <a:rPr lang="en-GB" sz="700" dirty="0">
                <a:ea typeface="+mn-lt"/>
                <a:cs typeface="+mn-lt"/>
              </a:rPr>
              <a:t>[32] </a:t>
            </a:r>
            <a:r>
              <a:rPr lang="en-GB" sz="700" dirty="0" err="1">
                <a:ea typeface="+mn-lt"/>
                <a:cs typeface="+mn-lt"/>
              </a:rPr>
              <a:t>SciFri</a:t>
            </a:r>
            <a:r>
              <a:rPr lang="en-GB" sz="700" dirty="0">
                <a:ea typeface="+mn-lt"/>
                <a:cs typeface="+mn-lt"/>
              </a:rPr>
              <a:t>, "Bats Take Flight", YouTube, Mar, 30, 2018. [Online] Available: https://youtu.be/BNNAxCuaYoc [Accessed Oct. 26, 2022]</a:t>
            </a:r>
          </a:p>
          <a:p>
            <a:pPr>
              <a:lnSpc>
                <a:spcPct val="90000"/>
              </a:lnSpc>
              <a:spcBef>
                <a:spcPts val="1000"/>
              </a:spcBef>
            </a:pPr>
            <a:r>
              <a:rPr lang="en-GB" sz="700" dirty="0">
                <a:ea typeface="+mn-lt"/>
                <a:cs typeface="+mn-lt"/>
              </a:rPr>
              <a:t>[33] Nature on PBS, "How the </a:t>
            </a:r>
            <a:r>
              <a:rPr lang="en-GB" sz="700" dirty="0" err="1">
                <a:ea typeface="+mn-lt"/>
                <a:cs typeface="+mn-lt"/>
              </a:rPr>
              <a:t>FLying</a:t>
            </a:r>
            <a:r>
              <a:rPr lang="en-GB" sz="700" dirty="0">
                <a:ea typeface="+mn-lt"/>
                <a:cs typeface="+mn-lt"/>
              </a:rPr>
              <a:t> Squirrel Soars", YouTube, Nov, 8, 2018. [Online] Available: https://youtu.be/C7DbGl36AWA [Accessed Oct. 26, 2022]</a:t>
            </a:r>
          </a:p>
          <a:p>
            <a:pPr>
              <a:lnSpc>
                <a:spcPct val="90000"/>
              </a:lnSpc>
              <a:spcBef>
                <a:spcPts val="1000"/>
              </a:spcBef>
            </a:pPr>
            <a:r>
              <a:rPr lang="en-GB" sz="700" dirty="0">
                <a:ea typeface="+mn-lt"/>
                <a:cs typeface="+mn-lt"/>
              </a:rPr>
              <a:t>[34] Colin Vine, "Faery Dust", Vimeo, May, 24, 2013. [Online] Available: https://vimeo.com/66921596 [Accessed Oct. 27, 2022]</a:t>
            </a:r>
          </a:p>
          <a:p>
            <a:pPr>
              <a:lnSpc>
                <a:spcPct val="90000"/>
              </a:lnSpc>
              <a:spcBef>
                <a:spcPts val="1000"/>
              </a:spcBef>
            </a:pPr>
            <a:r>
              <a:rPr lang="en-GB" sz="700" dirty="0">
                <a:ea typeface="+mn-lt"/>
                <a:cs typeface="+mn-lt"/>
              </a:rPr>
              <a:t>[35]  Alex Geek, "</a:t>
            </a:r>
            <a:r>
              <a:rPr lang="en-GB" sz="700" dirty="0"/>
              <a:t>Daemon Scenes (His Dark Materials - Season 1)", YouTube, Jul, 15, 2022. [Online] Available: </a:t>
            </a:r>
            <a:r>
              <a:rPr lang="en-GB" sz="700" dirty="0">
                <a:ea typeface="+mn-lt"/>
                <a:cs typeface="+mn-lt"/>
              </a:rPr>
              <a:t>https://youtu.be/Y75XclvEuDM</a:t>
            </a:r>
            <a:r>
              <a:rPr lang="en-GB" sz="700" dirty="0"/>
              <a:t> [Accessed Nov. 2, 2022]</a:t>
            </a:r>
            <a:endParaRPr lang="en-GB" sz="700" dirty="0">
              <a:cs typeface="Calibri"/>
            </a:endParaRPr>
          </a:p>
          <a:p>
            <a:pPr>
              <a:lnSpc>
                <a:spcPct val="90000"/>
              </a:lnSpc>
              <a:spcBef>
                <a:spcPts val="1000"/>
              </a:spcBef>
            </a:pPr>
            <a:r>
              <a:rPr lang="en-GB" sz="700" dirty="0">
                <a:ea typeface="+mn-lt"/>
                <a:cs typeface="+mn-lt"/>
              </a:rPr>
              <a:t>[36] BBC Click, "His Dark Materials: Behind The VFX – BBC Click", YouTube, Dec, 22, 2019. [Online] Available: https://youtu.be/WTV9FiY2Ca4 [Accessed Nov. 2, 2022]</a:t>
            </a:r>
          </a:p>
          <a:p>
            <a:pPr>
              <a:lnSpc>
                <a:spcPct val="90000"/>
              </a:lnSpc>
              <a:spcBef>
                <a:spcPts val="1000"/>
              </a:spcBef>
            </a:pPr>
            <a:endParaRPr lang="en-GB" sz="700" dirty="0">
              <a:ea typeface="+mn-lt"/>
              <a:cs typeface="+mn-lt"/>
            </a:endParaRPr>
          </a:p>
          <a:p>
            <a:r>
              <a:rPr lang="en-GB" sz="700" dirty="0">
                <a:ea typeface="+mn-lt"/>
                <a:cs typeface="+mn-lt"/>
              </a:rPr>
              <a:t>[37] </a:t>
            </a:r>
            <a:r>
              <a:rPr lang="en-GB" sz="700" dirty="0" err="1">
                <a:ea typeface="+mn-lt"/>
                <a:cs typeface="+mn-lt"/>
              </a:rPr>
              <a:t>antCGI</a:t>
            </a:r>
            <a:r>
              <a:rPr lang="en-GB" sz="700" dirty="0">
                <a:ea typeface="+mn-lt"/>
                <a:cs typeface="+mn-lt"/>
              </a:rPr>
              <a:t>, "#</a:t>
            </a:r>
            <a:r>
              <a:rPr lang="en-GB" sz="700" dirty="0" err="1">
                <a:ea typeface="+mn-lt"/>
                <a:cs typeface="+mn-lt"/>
              </a:rPr>
              <a:t>RiggingInMaya</a:t>
            </a:r>
            <a:r>
              <a:rPr lang="en-GB" sz="700" dirty="0">
                <a:ea typeface="+mn-lt"/>
                <a:cs typeface="+mn-lt"/>
              </a:rPr>
              <a:t> | Part 21 | Advanced | Automatic Limb Rigging ~ Section 1 ", YouTube, Aug, 27, 2020. [Online] Available: https://youtu.be/HhNnveImBvc [Accessed Oct. 13, 2022]</a:t>
            </a:r>
            <a:endParaRPr lang="en-US" sz="700">
              <a:ea typeface="+mn-lt"/>
              <a:cs typeface="+mn-lt"/>
            </a:endParaRPr>
          </a:p>
          <a:p>
            <a:endParaRPr lang="en-GB" sz="700" dirty="0">
              <a:ea typeface="+mn-lt"/>
              <a:cs typeface="+mn-lt"/>
            </a:endParaRPr>
          </a:p>
          <a:p>
            <a:r>
              <a:rPr lang="en-GB" sz="700" dirty="0">
                <a:ea typeface="+mn-lt"/>
                <a:cs typeface="+mn-lt"/>
              </a:rPr>
              <a:t>[38] </a:t>
            </a:r>
            <a:r>
              <a:rPr lang="en-GB" sz="700" dirty="0" err="1">
                <a:ea typeface="+mn-lt"/>
                <a:cs typeface="+mn-lt"/>
              </a:rPr>
              <a:t>antCGI</a:t>
            </a:r>
            <a:r>
              <a:rPr lang="en-GB" sz="700" dirty="0">
                <a:ea typeface="+mn-lt"/>
                <a:cs typeface="+mn-lt"/>
              </a:rPr>
              <a:t>, "#</a:t>
            </a:r>
            <a:r>
              <a:rPr lang="en-GB" sz="700" dirty="0" err="1">
                <a:ea typeface="+mn-lt"/>
                <a:cs typeface="+mn-lt"/>
              </a:rPr>
              <a:t>RiggingInMaya</a:t>
            </a:r>
            <a:r>
              <a:rPr lang="en-GB" sz="700" dirty="0">
                <a:ea typeface="+mn-lt"/>
                <a:cs typeface="+mn-lt"/>
              </a:rPr>
              <a:t> | Part 18 | Advanced | Ribbons  ", YouTube, May, 20, 2020. [Online] Available: https://youtu.be/rCxftP5dLQc [Accessed Oct. 13, 2022]</a:t>
            </a:r>
            <a:endParaRPr lang="en-GB">
              <a:cs typeface="Calibri"/>
            </a:endParaRPr>
          </a:p>
          <a:p>
            <a:endParaRPr lang="en-GB" sz="700" dirty="0">
              <a:ea typeface="+mn-lt"/>
              <a:cs typeface="+mn-lt"/>
            </a:endParaRPr>
          </a:p>
          <a:p>
            <a:r>
              <a:rPr lang="en-GB" sz="700" dirty="0">
                <a:ea typeface="+mn-lt"/>
                <a:cs typeface="+mn-lt"/>
              </a:rPr>
              <a:t>[40] </a:t>
            </a:r>
            <a:r>
              <a:rPr lang="en-GB" sz="700" dirty="0" err="1">
                <a:ea typeface="+mn-lt"/>
                <a:cs typeface="+mn-lt"/>
              </a:rPr>
              <a:t>Artuism</a:t>
            </a:r>
            <a:r>
              <a:rPr lang="en-GB" sz="700" dirty="0">
                <a:ea typeface="+mn-lt"/>
                <a:cs typeface="+mn-lt"/>
              </a:rPr>
              <a:t> Digital, "</a:t>
            </a:r>
            <a:r>
              <a:rPr lang="en-GB" sz="700" dirty="0" err="1">
                <a:ea typeface="+mn-lt"/>
                <a:cs typeface="+mn-lt"/>
              </a:rPr>
              <a:t>Modeling</a:t>
            </a:r>
            <a:r>
              <a:rPr lang="en-GB" sz="700" dirty="0">
                <a:ea typeface="+mn-lt"/>
                <a:cs typeface="+mn-lt"/>
              </a:rPr>
              <a:t> and Sculpting a Iguana using Maya, </a:t>
            </a:r>
            <a:r>
              <a:rPr lang="en-GB" sz="700" dirty="0" err="1">
                <a:ea typeface="+mn-lt"/>
                <a:cs typeface="+mn-lt"/>
              </a:rPr>
              <a:t>Zbrush</a:t>
            </a:r>
            <a:r>
              <a:rPr lang="en-GB" sz="700" dirty="0">
                <a:ea typeface="+mn-lt"/>
                <a:cs typeface="+mn-lt"/>
              </a:rPr>
              <a:t> and Substance Designer (FREE model download!)", YouTube, Jul, 26, 2021. [Online] Available: https://youtu.be/9k9tUYfywTQ [Accessed Oct. 13, 2022]</a:t>
            </a:r>
            <a:endParaRPr lang="en-US" sz="700" dirty="0">
              <a:ea typeface="+mn-lt"/>
              <a:cs typeface="+mn-lt"/>
            </a:endParaRPr>
          </a:p>
          <a:p>
            <a:endParaRPr lang="en-GB" sz="700" dirty="0">
              <a:ea typeface="+mn-lt"/>
              <a:cs typeface="+mn-lt"/>
            </a:endParaRPr>
          </a:p>
          <a:p>
            <a:r>
              <a:rPr lang="en-GB" sz="700" dirty="0">
                <a:ea typeface="+mn-lt"/>
                <a:cs typeface="+mn-lt"/>
              </a:rPr>
              <a:t>[41] </a:t>
            </a:r>
            <a:r>
              <a:rPr lang="en-GB" sz="700" dirty="0" err="1">
                <a:ea typeface="+mn-lt"/>
                <a:cs typeface="+mn-lt"/>
              </a:rPr>
              <a:t>Artuism</a:t>
            </a:r>
            <a:r>
              <a:rPr lang="en-GB" sz="700" dirty="0">
                <a:ea typeface="+mn-lt"/>
                <a:cs typeface="+mn-lt"/>
              </a:rPr>
              <a:t> Digital, "Texturing An Organic Asset From Start To Finish: Part 1 </a:t>
            </a:r>
            <a:r>
              <a:rPr lang="en-GB" sz="700" dirty="0" err="1">
                <a:ea typeface="+mn-lt"/>
                <a:cs typeface="+mn-lt"/>
              </a:rPr>
              <a:t>Modeling</a:t>
            </a:r>
            <a:r>
              <a:rPr lang="en-GB" sz="700" dirty="0">
                <a:ea typeface="+mn-lt"/>
                <a:cs typeface="+mn-lt"/>
              </a:rPr>
              <a:t> Full Process", YouTube, Mar, 21, 2021. [Online] Available: https://youtu.be/XAsCliUf8Fg [Accessed Oct. 13, 2022]</a:t>
            </a:r>
            <a:endParaRPr lang="en-GB" dirty="0"/>
          </a:p>
          <a:p>
            <a:pPr>
              <a:lnSpc>
                <a:spcPct val="90000"/>
              </a:lnSpc>
              <a:spcBef>
                <a:spcPts val="1000"/>
              </a:spcBef>
            </a:pPr>
            <a:endParaRPr lang="en-GB" sz="700" dirty="0">
              <a:ea typeface="+mn-lt"/>
              <a:cs typeface="+mn-lt"/>
            </a:endParaRPr>
          </a:p>
        </p:txBody>
      </p:sp>
    </p:spTree>
    <p:extLst>
      <p:ext uri="{BB962C8B-B14F-4D97-AF65-F5344CB8AC3E}">
        <p14:creationId xmlns:p14="http://schemas.microsoft.com/office/powerpoint/2010/main" val="3247604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89D3C-F267-9ED4-F6E7-F8468787C77D}"/>
              </a:ext>
            </a:extLst>
          </p:cNvPr>
          <p:cNvSpPr>
            <a:spLocks noGrp="1"/>
          </p:cNvSpPr>
          <p:nvPr>
            <p:ph type="title"/>
          </p:nvPr>
        </p:nvSpPr>
        <p:spPr/>
        <p:txBody>
          <a:bodyPr/>
          <a:lstStyle/>
          <a:p>
            <a:pPr algn="ctr"/>
            <a:r>
              <a:rPr lang="en-GB" dirty="0">
                <a:cs typeface="Calibri Light"/>
              </a:rPr>
              <a:t>Questions</a:t>
            </a:r>
          </a:p>
        </p:txBody>
      </p:sp>
      <p:pic>
        <p:nvPicPr>
          <p:cNvPr id="4" name="Picture 4" descr="A picture containing outdoor object&#10;&#10;Description automatically generated">
            <a:extLst>
              <a:ext uri="{FF2B5EF4-FFF2-40B4-BE49-F238E27FC236}">
                <a16:creationId xmlns:a16="http://schemas.microsoft.com/office/drawing/2014/main" id="{1274C495-65F6-78EC-4EE1-58A00DA35F26}"/>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Tree>
    <p:extLst>
      <p:ext uri="{BB962C8B-B14F-4D97-AF65-F5344CB8AC3E}">
        <p14:creationId xmlns:p14="http://schemas.microsoft.com/office/powerpoint/2010/main" val="4255969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12" ma:contentTypeDescription="Create a new document." ma:contentTypeScope="" ma:versionID="5bf011281f54629b2d4b11b08958f38c">
  <xsd:schema xmlns:xsd="http://www.w3.org/2001/XMLSchema" xmlns:xs="http://www.w3.org/2001/XMLSchema" xmlns:p="http://schemas.microsoft.com/office/2006/metadata/properties" xmlns:ns2="124aec4c-f557-4449-874b-c8e427c32989" xmlns:ns3="54880abc-2d15-448d-80f0-341d280be7c9" targetNamespace="http://schemas.microsoft.com/office/2006/metadata/properties" ma:root="true" ma:fieldsID="9fdadb9a78a0b970b71923f457ffb357" ns2:_="" ns3:_="">
    <xsd:import namespace="124aec4c-f557-4449-874b-c8e427c32989"/>
    <xsd:import namespace="54880abc-2d15-448d-80f0-341d280be7c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880abc-2d15-448d-80f0-341d280be7c9"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30ebcb42-e3ed-45cb-9063-ad6d8cdc0823}" ma:internalName="TaxCatchAll" ma:showField="CatchAllData" ma:web="54880abc-2d15-448d-80f0-341d280be7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24aec4c-f557-4449-874b-c8e427c32989">
      <Terms xmlns="http://schemas.microsoft.com/office/infopath/2007/PartnerControls"/>
    </lcf76f155ced4ddcb4097134ff3c332f>
    <TaxCatchAll xmlns="54880abc-2d15-448d-80f0-341d280be7c9" xsi:nil="true"/>
  </documentManagement>
</p:properties>
</file>

<file path=customXml/itemProps1.xml><?xml version="1.0" encoding="utf-8"?>
<ds:datastoreItem xmlns:ds="http://schemas.openxmlformats.org/officeDocument/2006/customXml" ds:itemID="{0E0D1533-2C45-4E34-83AE-DFA556806026}"/>
</file>

<file path=customXml/itemProps2.xml><?xml version="1.0" encoding="utf-8"?>
<ds:datastoreItem xmlns:ds="http://schemas.openxmlformats.org/officeDocument/2006/customXml" ds:itemID="{70D04737-D3EA-49B2-A892-26F997F95299}"/>
</file>

<file path=customXml/itemProps3.xml><?xml version="1.0" encoding="utf-8"?>
<ds:datastoreItem xmlns:ds="http://schemas.openxmlformats.org/officeDocument/2006/customXml" ds:itemID="{26CF1311-1916-438C-9197-E9B0A3C4E6BB}"/>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20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Synopsis</vt:lpstr>
      <vt:lpstr>Aims for the project</vt:lpstr>
      <vt:lpstr>Timeline</vt:lpstr>
      <vt:lpstr>Designing the Creature</vt:lpstr>
      <vt:lpstr>Designing the Creature</vt:lpstr>
      <vt:lpstr>Designing the Creature: How to Train Your Dragon</vt:lpstr>
      <vt:lpstr>Designing the Creature: Fantastic Beasts</vt:lpstr>
      <vt:lpstr>Designing the Creature</vt:lpstr>
      <vt:lpstr>Final Design</vt:lpstr>
      <vt:lpstr>Animation Research</vt:lpstr>
      <vt:lpstr>Creature Breakdown</vt:lpstr>
      <vt:lpstr>Story</vt:lpstr>
      <vt:lpstr>VFX Filming</vt:lpstr>
      <vt:lpstr>VFX Filming</vt:lpstr>
      <vt:lpstr>VFX Filming</vt:lpstr>
      <vt:lpstr>VFX Case Studies</vt:lpstr>
      <vt:lpstr>Previsual/Proxy Model</vt:lpstr>
      <vt:lpstr>Previsual/Proxy Model</vt:lpstr>
      <vt:lpstr>Next Steps</vt:lpstr>
      <vt:lpstr>Bibliography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788</cp:revision>
  <dcterms:created xsi:type="dcterms:W3CDTF">2022-10-19T08:09:10Z</dcterms:created>
  <dcterms:modified xsi:type="dcterms:W3CDTF">2022-11-03T21:29:31Z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