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88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74" d="100"/>
          <a:sy n="74" d="100"/>
        </p:scale>
        <p:origin x="576" y="72"/>
      </p:cViewPr>
      <p:guideLst>
        <p:guide orient="horz" pos="4088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019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329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690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03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658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693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788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47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262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194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8417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337506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6588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545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469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0151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150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882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erychildmatters.gov.uk/socialcare/safeguarding" TargetMode="External"/><Relationship Id="rId2" Type="http://schemas.openxmlformats.org/officeDocument/2006/relationships/hyperlink" Target="https://gov.wales/sites/default/files/publications/2018-03/succesful-futures-a-summary-of-professor-graham-donaldsons-report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enationalcollege.co.uk/webinars/the-welsh-curriculum-an-exclusive-review-with-profgraham-donaldson" TargetMode="External"/><Relationship Id="rId5" Type="http://schemas.openxmlformats.org/officeDocument/2006/relationships/hyperlink" Target="https://liverpoolscp.org.uk/scp/children-young-people/e-safety" TargetMode="External"/><Relationship Id="rId4" Type="http://schemas.openxmlformats.org/officeDocument/2006/relationships/hyperlink" Target="https://kahoo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he Welsh Curriculum | Exclusive Review with Prof Graham Donaldson | The  National Colle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956" y="746975"/>
            <a:ext cx="2638586" cy="2638586"/>
          </a:xfrm>
          <a:prstGeom prst="rect">
            <a:avLst/>
          </a:prstGeom>
          <a:noFill/>
          <a:ln w="50800">
            <a:solidFill>
              <a:schemeClr val="tx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4176678" y="264948"/>
            <a:ext cx="7174166" cy="1754326"/>
          </a:xfrm>
          <a:prstGeom prst="rect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38100">
            <a:solidFill>
              <a:srgbClr val="00206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2"/>
                </a:solidFill>
                <a:latin typeface="Arial Rounded MT Bold" panose="020F0704030504030204" pitchFamily="34" charset="0"/>
              </a:rPr>
              <a:t>Donaldson &amp; The</a:t>
            </a:r>
          </a:p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2"/>
                </a:solidFill>
                <a:latin typeface="Arial Rounded MT Bold" panose="020F0704030504030204" pitchFamily="34" charset="0"/>
              </a:rPr>
              <a:t> New Curriculum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2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4" name="AutoShape 6" descr="In light of the Donaldson report, “Successful futures”. - ppt downloa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 descr="In light of the Donaldson report, “Successful futures”. - ppt download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1" t="24167"/>
          <a:stretch/>
        </p:blipFill>
        <p:spPr bwMode="auto">
          <a:xfrm>
            <a:off x="6439566" y="4488757"/>
            <a:ext cx="3179713" cy="1498247"/>
          </a:xfrm>
          <a:prstGeom prst="rect">
            <a:avLst/>
          </a:prstGeom>
          <a:ln w="57150">
            <a:solidFill>
              <a:schemeClr val="accent5">
                <a:lumMod val="50000"/>
              </a:schemeClr>
            </a:solidFill>
          </a:ln>
          <a:effectLst>
            <a:outerShdw blurRad="50800" dist="50800" dir="54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5254844" y="2830447"/>
            <a:ext cx="6096000" cy="120032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73025">
            <a:solidFill>
              <a:srgbClr val="002060"/>
            </a:solidFill>
          </a:ln>
        </p:spPr>
        <p:txBody>
          <a:bodyPr>
            <a:spAutoFit/>
          </a:bodyPr>
          <a:lstStyle/>
          <a:p>
            <a:pPr algn="ctr"/>
            <a:r>
              <a:rPr lang="en-GB" b="1" dirty="0" smtClean="0">
                <a:solidFill>
                  <a:srgbClr val="1F1F1F"/>
                </a:solidFill>
                <a:latin typeface="Arial Rounded MT Bold" panose="020F0704030504030204" pitchFamily="34" charset="0"/>
              </a:rPr>
              <a:t>“Supporting </a:t>
            </a:r>
            <a:r>
              <a:rPr lang="en-GB" b="1" dirty="0">
                <a:solidFill>
                  <a:srgbClr val="1F1F1F"/>
                </a:solidFill>
                <a:latin typeface="Arial Rounded MT Bold" panose="020F0704030504030204" pitchFamily="34" charset="0"/>
              </a:rPr>
              <a:t>learners to become competent and confident in the safe and responsible use of the internet and digital tools is vital to support their learning </a:t>
            </a:r>
            <a:r>
              <a:rPr lang="en-GB" b="1" dirty="0" smtClean="0">
                <a:solidFill>
                  <a:srgbClr val="1F1F1F"/>
                </a:solidFill>
                <a:latin typeface="Arial Rounded MT Bold" panose="020F0704030504030204" pitchFamily="34" charset="0"/>
              </a:rPr>
              <a:t>journey”. </a:t>
            </a:r>
            <a:endParaRPr lang="en-GB" b="1" dirty="0">
              <a:latin typeface="Arial Rounded MT Bold" panose="020F0704030504030204" pitchFamily="34" charset="0"/>
            </a:endParaRPr>
          </a:p>
        </p:txBody>
      </p:sp>
      <p:pic>
        <p:nvPicPr>
          <p:cNvPr id="2058" name="Picture 10" descr="Cradoc's Curriculum | Ysgol Cradoc 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49522">
            <a:off x="1252212" y="4035782"/>
            <a:ext cx="3184723" cy="1750662"/>
          </a:xfrm>
          <a:prstGeom prst="rect">
            <a:avLst/>
          </a:prstGeom>
          <a:noFill/>
          <a:ln w="85725">
            <a:solidFill>
              <a:schemeClr val="accent5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969035" y="4030776"/>
            <a:ext cx="184167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(Donaldson, 2015)</a:t>
            </a:r>
            <a:endParaRPr lang="en-GB" sz="900" dirty="0"/>
          </a:p>
        </p:txBody>
      </p:sp>
      <p:sp>
        <p:nvSpPr>
          <p:cNvPr id="5" name="TextBox 4"/>
          <p:cNvSpPr txBox="1"/>
          <p:nvPr/>
        </p:nvSpPr>
        <p:spPr>
          <a:xfrm>
            <a:off x="1208956" y="472830"/>
            <a:ext cx="163561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(The National College,2021).</a:t>
            </a:r>
            <a:endParaRPr lang="en-GB" sz="900" dirty="0"/>
          </a:p>
        </p:txBody>
      </p:sp>
      <p:sp>
        <p:nvSpPr>
          <p:cNvPr id="8" name="Rectangle 7"/>
          <p:cNvSpPr/>
          <p:nvPr/>
        </p:nvSpPr>
        <p:spPr>
          <a:xfrm>
            <a:off x="6439566" y="6078986"/>
            <a:ext cx="1042273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900" dirty="0"/>
              <a:t>(</a:t>
            </a:r>
            <a:r>
              <a:rPr lang="en-GB" sz="900" dirty="0" smtClean="0"/>
              <a:t>Donaldson</a:t>
            </a:r>
            <a:r>
              <a:rPr lang="en-GB" sz="900" dirty="0"/>
              <a:t>, </a:t>
            </a:r>
            <a:r>
              <a:rPr lang="en-GB" sz="900" dirty="0" smtClean="0"/>
              <a:t>2015)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18438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929777" y="3636924"/>
            <a:ext cx="7973875" cy="2890485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66675">
            <a:solidFill>
              <a:schemeClr val="tx2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  <a:latin typeface="Arial Rounded MT Bold" panose="020F0704030504030204" pitchFamily="34" charset="0"/>
              </a:rPr>
              <a:t>Now time to refresh your mind:     </a:t>
            </a:r>
          </a:p>
          <a:p>
            <a:pPr algn="ctr"/>
            <a:endParaRPr lang="en-GB" sz="2800" b="1" dirty="0" smtClean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pPr algn="ctr"/>
            <a:r>
              <a:rPr lang="en-GB" sz="2800" b="1" dirty="0" smtClean="0">
                <a:solidFill>
                  <a:schemeClr val="bg1"/>
                </a:solidFill>
                <a:latin typeface="Arial Rounded MT Bold" panose="020F0704030504030204" pitchFamily="34" charset="0"/>
              </a:rPr>
              <a:t>Take a short, fun interactive quiz to find out what you have learnt form our presentation and about E-Safety</a:t>
            </a:r>
            <a:r>
              <a:rPr lang="en-GB" sz="2800" b="1" dirty="0" smtClean="0">
                <a:solidFill>
                  <a:schemeClr val="bg1"/>
                </a:solidFill>
              </a:rPr>
              <a:t>!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 rot="21065923">
            <a:off x="673644" y="1036451"/>
            <a:ext cx="561301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800" b="1" cap="none" spc="0" dirty="0" smtClean="0">
                <a:ln w="5715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endParaRPr lang="en-US" sz="8800" b="1" cap="none" spc="0" dirty="0">
              <a:ln w="57150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1028" name="Picture 4" descr="Kahoot! | National Geographic Societ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4912">
            <a:off x="9357327" y="3994540"/>
            <a:ext cx="2454635" cy="1589271"/>
          </a:xfrm>
          <a:prstGeom prst="rect">
            <a:avLst/>
          </a:prstGeom>
          <a:noFill/>
          <a:ln w="66675">
            <a:solidFill>
              <a:schemeClr val="tx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 rot="20525017">
            <a:off x="518697" y="1046569"/>
            <a:ext cx="6387302" cy="144655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"/>
                  <a:lumOff val="95000"/>
                </a:schemeClr>
              </a:gs>
              <a:gs pos="74000">
                <a:schemeClr val="accent6">
                  <a:lumMod val="45000"/>
                  <a:lumOff val="55000"/>
                </a:schemeClr>
              </a:gs>
              <a:gs pos="83000">
                <a:schemeClr val="accent6">
                  <a:lumMod val="45000"/>
                  <a:lumOff val="55000"/>
                </a:schemeClr>
              </a:gs>
              <a:gs pos="100000">
                <a:schemeClr val="accent6">
                  <a:lumMod val="30000"/>
                  <a:lumOff val="70000"/>
                </a:schemeClr>
              </a:gs>
            </a:gsLst>
            <a:lin ang="5400000" scaled="1"/>
            <a:tileRect/>
          </a:gradFill>
          <a:ln w="44450">
            <a:solidFill>
              <a:schemeClr val="tx1">
                <a:lumMod val="50000"/>
              </a:schemeClr>
            </a:solidFill>
          </a:ln>
          <a:effectLst>
            <a:outerShdw blurRad="50800" dist="50800" dir="5400000" algn="ctr" rotWithShape="0">
              <a:schemeClr val="bg2">
                <a:lumMod val="40000"/>
                <a:lumOff val="60000"/>
              </a:scheme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800" b="1" cap="none" spc="0" dirty="0" smtClean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tx2"/>
                </a:solidFill>
                <a:effectLst>
                  <a:outerShdw blurRad="50800" dist="50800" dir="5400000" algn="ctr" rotWithShape="0">
                    <a:schemeClr val="bg1"/>
                  </a:outerShdw>
                </a:effectLst>
                <a:latin typeface="Arial Rounded MT Bold" panose="020F0704030504030204" pitchFamily="34" charset="0"/>
              </a:rPr>
              <a:t>Conclusion</a:t>
            </a:r>
            <a:endParaRPr lang="en-GB" sz="8800" b="1" cap="none" spc="0" dirty="0">
              <a:ln w="12700">
                <a:solidFill>
                  <a:schemeClr val="accent5"/>
                </a:solidFill>
                <a:prstDash val="solid"/>
              </a:ln>
              <a:solidFill>
                <a:schemeClr val="tx2"/>
              </a:solidFill>
              <a:effectLst>
                <a:outerShdw blurRad="50800" dist="50800" dir="5400000" algn="ctr" rotWithShape="0">
                  <a:schemeClr val="bg1"/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8" name="AutoShape 8" descr="Brain Clipart Images, Stock Photos &amp; Vectors | Shutterstock"/>
          <p:cNvSpPr>
            <a:spLocks noChangeAspect="1" noChangeArrowheads="1"/>
          </p:cNvSpPr>
          <p:nvPr/>
        </p:nvSpPr>
        <p:spPr bwMode="auto">
          <a:xfrm>
            <a:off x="-533742" y="-636832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Brain Clipart Images, Stock Photos &amp; Vectors | Shutterstock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7" t="2230" r="1895" b="5991"/>
          <a:stretch/>
        </p:blipFill>
        <p:spPr bwMode="auto">
          <a:xfrm>
            <a:off x="7747364" y="4023360"/>
            <a:ext cx="934684" cy="89092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30" name="Picture 6" descr="Liverpool Safeguarding Children Partnership (LSCP) -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-733" b="14811"/>
          <a:stretch/>
        </p:blipFill>
        <p:spPr bwMode="auto">
          <a:xfrm>
            <a:off x="7582486" y="189349"/>
            <a:ext cx="2317600" cy="3160992"/>
          </a:xfrm>
          <a:prstGeom prst="rect">
            <a:avLst/>
          </a:prstGeom>
          <a:noFill/>
          <a:ln w="50800"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900086" y="3119509"/>
            <a:ext cx="130076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(LSCP, 2020). </a:t>
            </a:r>
            <a:endParaRPr lang="en-GB" sz="900" dirty="0"/>
          </a:p>
        </p:txBody>
      </p:sp>
      <p:sp>
        <p:nvSpPr>
          <p:cNvPr id="5" name="TextBox 4"/>
          <p:cNvSpPr txBox="1"/>
          <p:nvPr/>
        </p:nvSpPr>
        <p:spPr>
          <a:xfrm rot="20586816">
            <a:off x="9909733" y="5735365"/>
            <a:ext cx="110758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</a:t>
            </a:r>
            <a:r>
              <a:rPr lang="en-GB" sz="900" dirty="0" err="1" smtClean="0"/>
              <a:t>Kahoot</a:t>
            </a:r>
            <a:r>
              <a:rPr lang="en-GB" sz="900" dirty="0" smtClean="0"/>
              <a:t>, 2021).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19733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86366" y="412124"/>
            <a:ext cx="114750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 smtClean="0">
                <a:solidFill>
                  <a:schemeClr val="bg1"/>
                </a:solidFill>
              </a:rPr>
              <a:t>Reference List:</a:t>
            </a:r>
          </a:p>
          <a:p>
            <a:pPr algn="ctr"/>
            <a:endParaRPr lang="en-GB" sz="2800" b="1" i="1" u="sng" dirty="0" smtClean="0">
              <a:solidFill>
                <a:schemeClr val="bg1"/>
              </a:solidFill>
            </a:endParaRP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Barlow, J and Scott, J, (2010), Research in Practice: Safeguarding in the 21</a:t>
            </a:r>
            <a:r>
              <a:rPr lang="en-GB" sz="1400" i="1" baseline="30000" dirty="0" smtClean="0">
                <a:solidFill>
                  <a:schemeClr val="bg1"/>
                </a:solidFill>
              </a:rPr>
              <a:t>st</a:t>
            </a:r>
            <a:r>
              <a:rPr lang="en-GB" sz="1400" i="1" dirty="0" smtClean="0">
                <a:solidFill>
                  <a:schemeClr val="bg1"/>
                </a:solidFill>
              </a:rPr>
              <a:t> Century, Where to Now? Sheffield: Dartington Press, University of Sheffield. </a:t>
            </a: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Beckett, C, (2010), Child Protection: An Introduction, 2</a:t>
            </a:r>
            <a:r>
              <a:rPr lang="en-GB" sz="1400" i="1" baseline="30000" dirty="0" smtClean="0">
                <a:solidFill>
                  <a:schemeClr val="bg1"/>
                </a:solidFill>
              </a:rPr>
              <a:t>nd</a:t>
            </a:r>
            <a:r>
              <a:rPr lang="en-GB" sz="1400" i="1" dirty="0" smtClean="0">
                <a:solidFill>
                  <a:schemeClr val="bg1"/>
                </a:solidFill>
              </a:rPr>
              <a:t> </a:t>
            </a:r>
            <a:r>
              <a:rPr lang="en-GB" sz="1400" i="1" dirty="0" err="1" smtClean="0">
                <a:solidFill>
                  <a:schemeClr val="bg1"/>
                </a:solidFill>
              </a:rPr>
              <a:t>ed</a:t>
            </a:r>
            <a:r>
              <a:rPr lang="en-GB" sz="1400" i="1" dirty="0" smtClean="0">
                <a:solidFill>
                  <a:schemeClr val="bg1"/>
                </a:solidFill>
              </a:rPr>
              <a:t>, </a:t>
            </a:r>
            <a:r>
              <a:rPr lang="en-GB" sz="1400" i="1" dirty="0" err="1" smtClean="0">
                <a:solidFill>
                  <a:schemeClr val="bg1"/>
                </a:solidFill>
              </a:rPr>
              <a:t>London:Sage</a:t>
            </a:r>
            <a:r>
              <a:rPr lang="en-GB" sz="1400" i="1" dirty="0" smtClean="0">
                <a:solidFill>
                  <a:schemeClr val="bg1"/>
                </a:solidFill>
              </a:rPr>
              <a:t>. </a:t>
            </a:r>
            <a:endParaRPr lang="en-GB" sz="1400" i="1" dirty="0">
              <a:solidFill>
                <a:schemeClr val="bg1"/>
              </a:solidFill>
            </a:endParaRP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Donaldson</a:t>
            </a:r>
            <a:r>
              <a:rPr lang="en-GB" sz="1400" i="1" dirty="0">
                <a:solidFill>
                  <a:schemeClr val="bg1"/>
                </a:solidFill>
              </a:rPr>
              <a:t>, G, (2015), Successful futures looking at </a:t>
            </a:r>
            <a:r>
              <a:rPr lang="en-GB" sz="1400" dirty="0">
                <a:solidFill>
                  <a:schemeClr val="bg1"/>
                </a:solidFill>
              </a:rPr>
              <a:t>the curriculum and assessments arrangements in Wales, Available at: </a:t>
            </a:r>
            <a:r>
              <a:rPr lang="en-GB" sz="1400" u="sng" dirty="0">
                <a:solidFill>
                  <a:schemeClr val="bg1"/>
                </a:solidFill>
                <a:hlinkClick r:id="rId2"/>
              </a:rPr>
              <a:t>https://gov.wales/sites/default/files/publications/2018-03/succesful-futures-a-summary-of-professor-graham-donaldsons-report.pdf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i="1" dirty="0">
                <a:solidFill>
                  <a:schemeClr val="bg1"/>
                </a:solidFill>
              </a:rPr>
              <a:t>Accessed on</a:t>
            </a:r>
            <a:r>
              <a:rPr lang="en-GB" sz="1400" i="1" dirty="0" smtClean="0">
                <a:solidFill>
                  <a:schemeClr val="bg1"/>
                </a:solidFill>
              </a:rPr>
              <a:t>:(</a:t>
            </a:r>
            <a:r>
              <a:rPr lang="en-GB" sz="1400" i="1" dirty="0">
                <a:solidFill>
                  <a:schemeClr val="bg1"/>
                </a:solidFill>
              </a:rPr>
              <a:t>15/12/2020</a:t>
            </a:r>
            <a:r>
              <a:rPr lang="en-GB" sz="1400" i="1" dirty="0" smtClean="0">
                <a:solidFill>
                  <a:schemeClr val="bg1"/>
                </a:solidFill>
              </a:rPr>
              <a:t>).</a:t>
            </a: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Every Child Matters, (2004), Available at: </a:t>
            </a:r>
            <a:r>
              <a:rPr lang="en-GB" sz="1400" dirty="0" smtClean="0">
                <a:solidFill>
                  <a:schemeClr val="bg1"/>
                </a:solidFill>
                <a:hlinkClick r:id="rId3"/>
              </a:rPr>
              <a:t>www.everychildmatters.gov.uk/socialcare/safeguarding</a:t>
            </a:r>
            <a:r>
              <a:rPr lang="en-GB" sz="1400" dirty="0" smtClean="0">
                <a:solidFill>
                  <a:schemeClr val="bg1"/>
                </a:solidFill>
              </a:rPr>
              <a:t>  Accessed on: [10/3/21].</a:t>
            </a:r>
            <a:endParaRPr lang="en-GB" sz="1400" dirty="0" smtClean="0">
              <a:solidFill>
                <a:schemeClr val="bg1"/>
              </a:solidFill>
            </a:endParaRPr>
          </a:p>
          <a:p>
            <a:pPr algn="ctr"/>
            <a:r>
              <a:rPr lang="en-GB" sz="1400" i="1" dirty="0" err="1" smtClean="0">
                <a:solidFill>
                  <a:schemeClr val="bg1"/>
                </a:solidFill>
              </a:rPr>
              <a:t>Kahoot</a:t>
            </a:r>
            <a:r>
              <a:rPr lang="en-GB" sz="1400" i="1" dirty="0" smtClean="0">
                <a:solidFill>
                  <a:schemeClr val="bg1"/>
                </a:solidFill>
              </a:rPr>
              <a:t>, (2021</a:t>
            </a:r>
            <a:r>
              <a:rPr lang="en-GB" sz="1400" i="1" dirty="0">
                <a:solidFill>
                  <a:schemeClr val="bg1"/>
                </a:solidFill>
              </a:rPr>
              <a:t>), Available </a:t>
            </a:r>
            <a:r>
              <a:rPr lang="en-GB" sz="1400" i="1" dirty="0" smtClean="0">
                <a:solidFill>
                  <a:schemeClr val="bg1"/>
                </a:solidFill>
              </a:rPr>
              <a:t>at: </a:t>
            </a:r>
            <a:r>
              <a:rPr lang="en-GB" sz="1400" i="1" dirty="0" smtClean="0">
                <a:solidFill>
                  <a:schemeClr val="bg1"/>
                </a:solidFill>
                <a:hlinkClick r:id="rId4"/>
              </a:rPr>
              <a:t>https</a:t>
            </a:r>
            <a:r>
              <a:rPr lang="en-GB" sz="1400" i="1" dirty="0">
                <a:solidFill>
                  <a:schemeClr val="bg1"/>
                </a:solidFill>
                <a:hlinkClick r:id="rId4"/>
              </a:rPr>
              <a:t>://</a:t>
            </a:r>
            <a:r>
              <a:rPr lang="en-GB" sz="1400" i="1" dirty="0" smtClean="0">
                <a:solidFill>
                  <a:schemeClr val="bg1"/>
                </a:solidFill>
                <a:hlinkClick r:id="rId4"/>
              </a:rPr>
              <a:t>kahoot.com</a:t>
            </a:r>
            <a:r>
              <a:rPr lang="en-GB" sz="1400" i="1" dirty="0">
                <a:solidFill>
                  <a:schemeClr val="bg1"/>
                </a:solidFill>
              </a:rPr>
              <a:t> </a:t>
            </a:r>
            <a:r>
              <a:rPr lang="en-GB" sz="1400" i="1" dirty="0" smtClean="0">
                <a:solidFill>
                  <a:schemeClr val="bg1"/>
                </a:solidFill>
              </a:rPr>
              <a:t>Accessed on: [10/3/2021]. </a:t>
            </a:r>
            <a:endParaRPr lang="en-GB" sz="1400" i="1" dirty="0" smtClean="0">
              <a:solidFill>
                <a:schemeClr val="bg1"/>
              </a:solidFill>
            </a:endParaRP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Kay, J, (2000), </a:t>
            </a:r>
            <a:r>
              <a:rPr lang="en-GB" sz="1400" i="1" dirty="0" smtClean="0">
                <a:solidFill>
                  <a:schemeClr val="bg1"/>
                </a:solidFill>
              </a:rPr>
              <a:t>Protecting Children.</a:t>
            </a:r>
            <a:r>
              <a:rPr lang="en-GB" sz="1400" dirty="0" smtClean="0">
                <a:solidFill>
                  <a:schemeClr val="bg1"/>
                </a:solidFill>
              </a:rPr>
              <a:t> London: </a:t>
            </a:r>
            <a:r>
              <a:rPr lang="en-GB" sz="1400" dirty="0" err="1" smtClean="0">
                <a:solidFill>
                  <a:schemeClr val="bg1"/>
                </a:solidFill>
              </a:rPr>
              <a:t>Continum</a:t>
            </a:r>
            <a:r>
              <a:rPr lang="en-GB" sz="1400" dirty="0" smtClean="0">
                <a:solidFill>
                  <a:schemeClr val="bg1"/>
                </a:solidFill>
              </a:rPr>
              <a:t>. </a:t>
            </a:r>
            <a:endParaRPr lang="en-GB" sz="1400" dirty="0" smtClean="0">
              <a:solidFill>
                <a:schemeClr val="bg1"/>
              </a:solidFill>
            </a:endParaRP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Knowles, G. (2011) Supporting Inclusive Practice, 2</a:t>
            </a:r>
            <a:r>
              <a:rPr lang="en-GB" sz="1400" i="1" baseline="30000" dirty="0">
                <a:solidFill>
                  <a:schemeClr val="bg1"/>
                </a:solidFill>
              </a:rPr>
              <a:t>nd</a:t>
            </a:r>
            <a:r>
              <a:rPr lang="en-GB" sz="1400" i="1" dirty="0">
                <a:solidFill>
                  <a:schemeClr val="bg1"/>
                </a:solidFill>
              </a:rPr>
              <a:t> Ed, Oxon, David Fulton Publishers.  London, David Fulton </a:t>
            </a:r>
            <a:r>
              <a:rPr lang="en-GB" sz="1400" i="1" dirty="0" smtClean="0">
                <a:solidFill>
                  <a:schemeClr val="bg1"/>
                </a:solidFill>
              </a:rPr>
              <a:t>Publishers.</a:t>
            </a: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dirty="0" err="1" smtClean="0">
                <a:solidFill>
                  <a:schemeClr val="bg1"/>
                </a:solidFill>
              </a:rPr>
              <a:t>Lazenbatt</a:t>
            </a:r>
            <a:r>
              <a:rPr lang="en-GB" sz="1400" dirty="0" smtClean="0">
                <a:solidFill>
                  <a:schemeClr val="bg1"/>
                </a:solidFill>
              </a:rPr>
              <a:t>, A, (2010), </a:t>
            </a:r>
            <a:r>
              <a:rPr lang="en-GB" sz="1400" i="1" dirty="0" smtClean="0">
                <a:solidFill>
                  <a:schemeClr val="bg1"/>
                </a:solidFill>
              </a:rPr>
              <a:t>The Impact of Abuse and Neglect On the Health and Mental Health of Children and Young People, </a:t>
            </a:r>
            <a:r>
              <a:rPr lang="en-GB" sz="1400" dirty="0" smtClean="0">
                <a:solidFill>
                  <a:schemeClr val="bg1"/>
                </a:solidFill>
              </a:rPr>
              <a:t>London: NSPCC. </a:t>
            </a: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Liverpool Safeguarding Partnership, (LSCP), (2020)  Available at:   </a:t>
            </a:r>
            <a:r>
              <a:rPr lang="en-GB" sz="1400" i="1" dirty="0" smtClean="0">
                <a:solidFill>
                  <a:schemeClr val="bg1"/>
                </a:solidFill>
                <a:hlinkClick r:id="rId5"/>
              </a:rPr>
              <a:t>https</a:t>
            </a:r>
            <a:r>
              <a:rPr lang="en-GB" sz="1400" i="1" dirty="0">
                <a:solidFill>
                  <a:schemeClr val="bg1"/>
                </a:solidFill>
                <a:hlinkClick r:id="rId5"/>
              </a:rPr>
              <a:t>://</a:t>
            </a:r>
            <a:r>
              <a:rPr lang="en-GB" sz="1400" i="1" dirty="0" smtClean="0">
                <a:solidFill>
                  <a:schemeClr val="bg1"/>
                </a:solidFill>
                <a:hlinkClick r:id="rId5"/>
              </a:rPr>
              <a:t>liverpoolscp.org.uk/scp/children-young-people/e-safety</a:t>
            </a:r>
            <a:r>
              <a:rPr lang="en-GB" sz="1400" i="1" dirty="0" smtClean="0">
                <a:solidFill>
                  <a:schemeClr val="bg1"/>
                </a:solidFill>
              </a:rPr>
              <a:t>  Accessed on [8/3/2021].</a:t>
            </a:r>
            <a:endParaRPr lang="en-GB" sz="1400" i="1" dirty="0">
              <a:solidFill>
                <a:schemeClr val="bg1"/>
              </a:solidFill>
            </a:endParaRP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The </a:t>
            </a:r>
            <a:r>
              <a:rPr lang="en-GB" sz="1400" i="1" dirty="0" smtClean="0">
                <a:solidFill>
                  <a:schemeClr val="bg1"/>
                </a:solidFill>
              </a:rPr>
              <a:t>National College, (</a:t>
            </a:r>
            <a:r>
              <a:rPr lang="en-GB" sz="1400" i="1" dirty="0" smtClean="0">
                <a:solidFill>
                  <a:schemeClr val="bg1"/>
                </a:solidFill>
              </a:rPr>
              <a:t>2021</a:t>
            </a:r>
            <a:r>
              <a:rPr lang="en-GB" sz="1400" i="1" dirty="0" smtClean="0">
                <a:solidFill>
                  <a:schemeClr val="bg1"/>
                </a:solidFill>
              </a:rPr>
              <a:t>).  The Welsh Curriculum, Available at:  </a:t>
            </a:r>
            <a:r>
              <a:rPr lang="en-GB" sz="1400" i="1" dirty="0" smtClean="0">
                <a:solidFill>
                  <a:schemeClr val="bg1"/>
                </a:solidFill>
                <a:hlinkClick r:id="rId6"/>
              </a:rPr>
              <a:t>https</a:t>
            </a:r>
            <a:r>
              <a:rPr lang="en-GB" sz="1400" i="1" dirty="0">
                <a:solidFill>
                  <a:schemeClr val="bg1"/>
                </a:solidFill>
                <a:hlinkClick r:id="rId6"/>
              </a:rPr>
              <a:t>://</a:t>
            </a:r>
            <a:r>
              <a:rPr lang="en-GB" sz="1400" i="1" dirty="0" smtClean="0">
                <a:solidFill>
                  <a:schemeClr val="bg1"/>
                </a:solidFill>
                <a:hlinkClick r:id="rId6"/>
              </a:rPr>
              <a:t>thenationalcollege.co.uk/webinars/the-welsh-curriculum-an-exclusive-review-with-profgraham-donaldson</a:t>
            </a:r>
            <a:r>
              <a:rPr lang="en-GB" sz="1400" i="1" dirty="0" smtClean="0">
                <a:solidFill>
                  <a:schemeClr val="bg1"/>
                </a:solidFill>
              </a:rPr>
              <a:t>  </a:t>
            </a:r>
            <a:r>
              <a:rPr lang="en-GB" sz="1400" i="1" dirty="0" smtClean="0">
                <a:solidFill>
                  <a:schemeClr val="bg1"/>
                </a:solidFill>
              </a:rPr>
              <a:t>Accessed on: [9/3/2021</a:t>
            </a:r>
            <a:r>
              <a:rPr lang="en-GB" sz="1400" i="1" dirty="0" smtClean="0">
                <a:solidFill>
                  <a:schemeClr val="bg1"/>
                </a:solidFill>
              </a:rPr>
              <a:t>].</a:t>
            </a: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Munro, E, (2002), Effective Child Protection. </a:t>
            </a:r>
            <a:r>
              <a:rPr lang="en-GB" sz="1400" dirty="0" err="1" smtClean="0">
                <a:solidFill>
                  <a:schemeClr val="bg1"/>
                </a:solidFill>
              </a:rPr>
              <a:t>Lomdon:Sage</a:t>
            </a:r>
            <a:endParaRPr lang="en-GB" sz="1400" i="1" dirty="0" smtClean="0">
              <a:solidFill>
                <a:schemeClr val="bg1"/>
              </a:solidFill>
            </a:endParaRPr>
          </a:p>
          <a:p>
            <a:pPr algn="ctr"/>
            <a:r>
              <a:rPr lang="en-GB" sz="1400" dirty="0" err="1" smtClean="0">
                <a:solidFill>
                  <a:schemeClr val="bg1"/>
                </a:solidFill>
              </a:rPr>
              <a:t>Sechler</a:t>
            </a:r>
            <a:r>
              <a:rPr lang="en-GB" sz="1400" dirty="0" smtClean="0">
                <a:solidFill>
                  <a:schemeClr val="bg1"/>
                </a:solidFill>
              </a:rPr>
              <a:t>, J, (2012) </a:t>
            </a:r>
            <a:r>
              <a:rPr lang="en-GB" sz="1400" i="1" dirty="0" smtClean="0">
                <a:solidFill>
                  <a:schemeClr val="bg1"/>
                </a:solidFill>
              </a:rPr>
              <a:t>Internet Safety for Kids and Young Adults, </a:t>
            </a:r>
            <a:r>
              <a:rPr lang="en-GB" sz="1400" dirty="0" smtClean="0">
                <a:solidFill>
                  <a:schemeClr val="bg1"/>
                </a:solidFill>
              </a:rPr>
              <a:t>Create Space: US Publications. </a:t>
            </a: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Sprung, B, </a:t>
            </a:r>
            <a:r>
              <a:rPr lang="en-GB" sz="1400" dirty="0" err="1" smtClean="0">
                <a:solidFill>
                  <a:schemeClr val="bg1"/>
                </a:solidFill>
              </a:rPr>
              <a:t>Froschi</a:t>
            </a:r>
            <a:r>
              <a:rPr lang="en-GB" sz="1400" dirty="0" smtClean="0">
                <a:solidFill>
                  <a:schemeClr val="bg1"/>
                </a:solidFill>
              </a:rPr>
              <a:t>, M &amp; Gropper, N, (2020) </a:t>
            </a:r>
            <a:r>
              <a:rPr lang="en-GB" sz="1400" i="1" dirty="0" smtClean="0">
                <a:solidFill>
                  <a:schemeClr val="bg1"/>
                </a:solidFill>
              </a:rPr>
              <a:t>Cyber safe Young Children, Teaching Internet Safety and Responsibility KS2,</a:t>
            </a:r>
            <a:r>
              <a:rPr lang="en-GB" sz="1400" dirty="0" smtClean="0">
                <a:solidFill>
                  <a:schemeClr val="bg1"/>
                </a:solidFill>
              </a:rPr>
              <a:t> Teachers College Press. </a:t>
            </a:r>
            <a:endParaRPr lang="en-GB" sz="1400" i="1" dirty="0">
              <a:solidFill>
                <a:schemeClr val="bg1"/>
              </a:solidFill>
            </a:endParaRP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United </a:t>
            </a:r>
            <a:r>
              <a:rPr lang="en-GB" sz="1400" dirty="0" smtClean="0">
                <a:solidFill>
                  <a:schemeClr val="bg1"/>
                </a:solidFill>
              </a:rPr>
              <a:t>Nations, (1989) </a:t>
            </a:r>
            <a:r>
              <a:rPr lang="en-GB" sz="1400" i="1" dirty="0" smtClean="0">
                <a:solidFill>
                  <a:schemeClr val="bg1"/>
                </a:solidFill>
              </a:rPr>
              <a:t>The Convention on the Rights of the Child. </a:t>
            </a:r>
            <a:r>
              <a:rPr lang="en-GB" sz="1400" dirty="0" smtClean="0">
                <a:solidFill>
                  <a:schemeClr val="bg1"/>
                </a:solidFill>
              </a:rPr>
              <a:t>Geneva: Defence International and the United Nations Children's Fund.</a:t>
            </a:r>
            <a:endParaRPr lang="en-GB" sz="1400" dirty="0">
              <a:solidFill>
                <a:schemeClr val="bg1"/>
              </a:solidFill>
            </a:endParaRP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Walton</a:t>
            </a:r>
            <a:r>
              <a:rPr lang="en-GB" sz="1400" i="1" dirty="0">
                <a:solidFill>
                  <a:schemeClr val="bg1"/>
                </a:solidFill>
              </a:rPr>
              <a:t>, A and Goddard, G. (2012) Supporting Every Child, 2</a:t>
            </a:r>
            <a:r>
              <a:rPr lang="en-GB" sz="1400" i="1" baseline="30000" dirty="0">
                <a:solidFill>
                  <a:schemeClr val="bg1"/>
                </a:solidFill>
              </a:rPr>
              <a:t>nd</a:t>
            </a:r>
            <a:r>
              <a:rPr lang="en-GB" sz="1400" i="1" dirty="0">
                <a:solidFill>
                  <a:schemeClr val="bg1"/>
                </a:solidFill>
              </a:rPr>
              <a:t> Ed, London: SAGE Publications</a:t>
            </a:r>
            <a:r>
              <a:rPr lang="en-GB" sz="1400" i="1" dirty="0" smtClean="0">
                <a:solidFill>
                  <a:schemeClr val="bg1"/>
                </a:solidFill>
              </a:rPr>
              <a:t>.</a:t>
            </a:r>
          </a:p>
          <a:p>
            <a:pPr algn="ctr"/>
            <a:endParaRPr lang="en-GB" sz="1400" i="1" dirty="0">
              <a:solidFill>
                <a:schemeClr val="bg1"/>
              </a:solidFill>
            </a:endParaRPr>
          </a:p>
          <a:p>
            <a:pPr algn="ctr"/>
            <a:endParaRPr lang="en-GB" sz="14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58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356</TotalTime>
  <Words>435</Words>
  <Application>Microsoft Office PowerPoint</Application>
  <PresentationFormat>Widescreen</PresentationFormat>
  <Paragraphs>30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Arial Rounded MT Bold</vt:lpstr>
      <vt:lpstr>Trebuchet MS</vt:lpstr>
      <vt:lpstr>Tw Cen MT</vt:lpstr>
      <vt:lpstr>Circuit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Nicola Spencer (0400888)</dc:creator>
  <cp:lastModifiedBy>Nicola Spencer (0400888)</cp:lastModifiedBy>
  <cp:revision>29</cp:revision>
  <dcterms:created xsi:type="dcterms:W3CDTF">2021-02-19T11:49:56Z</dcterms:created>
  <dcterms:modified xsi:type="dcterms:W3CDTF">2021-03-10T16:46:06Z</dcterms:modified>
</cp:coreProperties>
</file>