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0" d="100"/>
          <a:sy n="50" d="100"/>
        </p:scale>
        <p:origin x="77"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0648335-4137-FB1F-3666-07B26739B6E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EE3260F3-5EA8-F280-EE7E-9A3B1011E99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2D34288-6AAB-40A1-B7B7-5F9AA2084105}" type="datetime1">
              <a:rPr lang="en-GB"/>
              <a:pPr lvl="0"/>
              <a:t>12/02/2026</a:t>
            </a:fld>
            <a:endParaRPr lang="en-GB"/>
          </a:p>
        </p:txBody>
      </p:sp>
      <p:sp>
        <p:nvSpPr>
          <p:cNvPr id="4" name="Slide Image Placeholder 3">
            <a:extLst>
              <a:ext uri="{FF2B5EF4-FFF2-40B4-BE49-F238E27FC236}">
                <a16:creationId xmlns:a16="http://schemas.microsoft.com/office/drawing/2014/main" id="{77DB5A65-DFA4-C198-CDFD-7E354D35585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219DF643-BF1C-7D7E-9F69-33927F30F31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1673BC5F-5B70-B06F-A7A9-EAA214CE113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845EC061-B8AC-1BB3-A6EC-81BF5351AD0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6E44727-5F97-4679-BB4B-F40A38672B1E}" type="slidenum">
              <a:t>‹#›</a:t>
            </a:fld>
            <a:endParaRPr lang="en-GB"/>
          </a:p>
        </p:txBody>
      </p:sp>
    </p:spTree>
    <p:extLst>
      <p:ext uri="{BB962C8B-B14F-4D97-AF65-F5344CB8AC3E}">
        <p14:creationId xmlns:p14="http://schemas.microsoft.com/office/powerpoint/2010/main" val="99813888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6DE921-3AB7-BE1B-CCEC-6C44B3CA86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404770-79B8-26C6-7CA3-B46B7E3DD26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418AD9F-46AD-8182-3F32-BB996F1926B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0A477F0-4E56-4A93-BC82-2907940F32FF}"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8BE93-6136-DF48-C187-971C56C709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F14B68-2E3D-9A70-40B1-4725C7252E8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5CF64A6-B348-D935-904C-E7E53CF3D7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C82CA0-37DA-4656-89CB-F6B45985C649}"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A5D5-A22E-F058-D770-75E8A84B71B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844CB610-0F1D-883A-4702-AE3C64F9772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2DDA1588-0B3E-2B5C-B2EF-439D51FDD280}"/>
              </a:ext>
            </a:extLst>
          </p:cNvPr>
          <p:cNvSpPr txBox="1">
            <a:spLocks noGrp="1"/>
          </p:cNvSpPr>
          <p:nvPr>
            <p:ph type="dt" sz="half" idx="7"/>
          </p:nvPr>
        </p:nvSpPr>
        <p:spPr/>
        <p:txBody>
          <a:bodyPr/>
          <a:lstStyle>
            <a:lvl1pPr>
              <a:defRPr/>
            </a:lvl1pPr>
          </a:lstStyle>
          <a:p>
            <a:pPr lvl="0"/>
            <a:fld id="{3ECE3841-17EB-4B78-AB43-40A1CEDEE4D5}" type="datetime1">
              <a:rPr lang="en-GB"/>
              <a:pPr lvl="0"/>
              <a:t>12/02/2026</a:t>
            </a:fld>
            <a:endParaRPr lang="en-GB"/>
          </a:p>
        </p:txBody>
      </p:sp>
      <p:sp>
        <p:nvSpPr>
          <p:cNvPr id="5" name="Footer Placeholder 4">
            <a:extLst>
              <a:ext uri="{FF2B5EF4-FFF2-40B4-BE49-F238E27FC236}">
                <a16:creationId xmlns:a16="http://schemas.microsoft.com/office/drawing/2014/main" id="{AB836DB8-1D69-67D7-0E23-D1AE2ADFB9A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CA85181-AC9C-984A-BA62-BC151684AE55}"/>
              </a:ext>
            </a:extLst>
          </p:cNvPr>
          <p:cNvSpPr txBox="1">
            <a:spLocks noGrp="1"/>
          </p:cNvSpPr>
          <p:nvPr>
            <p:ph type="sldNum" sz="quarter" idx="8"/>
          </p:nvPr>
        </p:nvSpPr>
        <p:spPr/>
        <p:txBody>
          <a:bodyPr/>
          <a:lstStyle>
            <a:lvl1pPr>
              <a:defRPr/>
            </a:lvl1pPr>
          </a:lstStyle>
          <a:p>
            <a:pPr lvl="0"/>
            <a:fld id="{51EE36CB-5876-4F55-AB53-A5C5A47584EA}" type="slidenum">
              <a:t>‹#›</a:t>
            </a:fld>
            <a:endParaRPr lang="en-GB"/>
          </a:p>
        </p:txBody>
      </p:sp>
    </p:spTree>
    <p:extLst>
      <p:ext uri="{BB962C8B-B14F-4D97-AF65-F5344CB8AC3E}">
        <p14:creationId xmlns:p14="http://schemas.microsoft.com/office/powerpoint/2010/main" val="42098853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ADD72-2877-D854-1BB1-7DE1B3FEADF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76212001-7032-7245-241B-AE6630A68D7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065572-DC8E-A31E-C0AE-16DE687DECE6}"/>
              </a:ext>
            </a:extLst>
          </p:cNvPr>
          <p:cNvSpPr txBox="1">
            <a:spLocks noGrp="1"/>
          </p:cNvSpPr>
          <p:nvPr>
            <p:ph type="dt" sz="half" idx="7"/>
          </p:nvPr>
        </p:nvSpPr>
        <p:spPr/>
        <p:txBody>
          <a:bodyPr/>
          <a:lstStyle>
            <a:lvl1pPr>
              <a:defRPr/>
            </a:lvl1pPr>
          </a:lstStyle>
          <a:p>
            <a:pPr lvl="0"/>
            <a:fld id="{7FCBEB1F-B58B-4DB2-9226-00012AC37905}" type="datetime1">
              <a:rPr lang="en-GB"/>
              <a:pPr lvl="0"/>
              <a:t>12/02/2026</a:t>
            </a:fld>
            <a:endParaRPr lang="en-GB"/>
          </a:p>
        </p:txBody>
      </p:sp>
      <p:sp>
        <p:nvSpPr>
          <p:cNvPr id="5" name="Footer Placeholder 4">
            <a:extLst>
              <a:ext uri="{FF2B5EF4-FFF2-40B4-BE49-F238E27FC236}">
                <a16:creationId xmlns:a16="http://schemas.microsoft.com/office/drawing/2014/main" id="{72961600-281C-9420-BC34-749BB5349F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E708753-CEF2-21F2-5707-084E4ABE642D}"/>
              </a:ext>
            </a:extLst>
          </p:cNvPr>
          <p:cNvSpPr txBox="1">
            <a:spLocks noGrp="1"/>
          </p:cNvSpPr>
          <p:nvPr>
            <p:ph type="sldNum" sz="quarter" idx="8"/>
          </p:nvPr>
        </p:nvSpPr>
        <p:spPr/>
        <p:txBody>
          <a:bodyPr/>
          <a:lstStyle>
            <a:lvl1pPr>
              <a:defRPr/>
            </a:lvl1pPr>
          </a:lstStyle>
          <a:p>
            <a:pPr lvl="0"/>
            <a:fld id="{7E79D5D2-115B-4B76-8235-9806C5F3142B}" type="slidenum">
              <a:t>‹#›</a:t>
            </a:fld>
            <a:endParaRPr lang="en-GB"/>
          </a:p>
        </p:txBody>
      </p:sp>
    </p:spTree>
    <p:extLst>
      <p:ext uri="{BB962C8B-B14F-4D97-AF65-F5344CB8AC3E}">
        <p14:creationId xmlns:p14="http://schemas.microsoft.com/office/powerpoint/2010/main" val="89562231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FA48-0AC1-E722-BB15-08800913F225}"/>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BF158C3F-1956-8477-4D95-267CE1FBB93E}"/>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8B8F753F-FB3B-5A01-E390-59E9C9CDE49F}"/>
              </a:ext>
            </a:extLst>
          </p:cNvPr>
          <p:cNvSpPr txBox="1">
            <a:spLocks noGrp="1"/>
          </p:cNvSpPr>
          <p:nvPr>
            <p:ph type="dt" sz="half" idx="7"/>
          </p:nvPr>
        </p:nvSpPr>
        <p:spPr/>
        <p:txBody>
          <a:bodyPr/>
          <a:lstStyle>
            <a:lvl1pPr>
              <a:defRPr/>
            </a:lvl1pPr>
          </a:lstStyle>
          <a:p>
            <a:pPr lvl="0"/>
            <a:fld id="{EC35A194-2101-4C5F-855D-A4809341B818}" type="datetime1">
              <a:rPr lang="en-GB"/>
              <a:pPr lvl="0"/>
              <a:t>12/02/2026</a:t>
            </a:fld>
            <a:endParaRPr lang="en-GB"/>
          </a:p>
        </p:txBody>
      </p:sp>
      <p:sp>
        <p:nvSpPr>
          <p:cNvPr id="5" name="Footer Placeholder 4">
            <a:extLst>
              <a:ext uri="{FF2B5EF4-FFF2-40B4-BE49-F238E27FC236}">
                <a16:creationId xmlns:a16="http://schemas.microsoft.com/office/drawing/2014/main" id="{A32A67A0-40B3-171F-4585-D7FA19082FC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7B3E8D4-6222-D97A-6FAD-2C25D84AD484}"/>
              </a:ext>
            </a:extLst>
          </p:cNvPr>
          <p:cNvSpPr txBox="1">
            <a:spLocks noGrp="1"/>
          </p:cNvSpPr>
          <p:nvPr>
            <p:ph type="sldNum" sz="quarter" idx="8"/>
          </p:nvPr>
        </p:nvSpPr>
        <p:spPr/>
        <p:txBody>
          <a:bodyPr/>
          <a:lstStyle>
            <a:lvl1pPr>
              <a:defRPr/>
            </a:lvl1pPr>
          </a:lstStyle>
          <a:p>
            <a:pPr lvl="0"/>
            <a:fld id="{D540EB67-88D5-4A08-90EA-64DA7519FBB5}" type="slidenum">
              <a:t>‹#›</a:t>
            </a:fld>
            <a:endParaRPr lang="en-GB"/>
          </a:p>
        </p:txBody>
      </p:sp>
    </p:spTree>
    <p:extLst>
      <p:ext uri="{BB962C8B-B14F-4D97-AF65-F5344CB8AC3E}">
        <p14:creationId xmlns:p14="http://schemas.microsoft.com/office/powerpoint/2010/main" val="2214873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E32A-5718-2C55-F334-FA1FF51EC445}"/>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350669B6-B7E7-B3A5-0D11-917A7085BDC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1B7637B-F3A6-4859-7C77-FC434B596D33}"/>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CD2173C-DC21-3CF4-592A-EBE48EC2163E}"/>
              </a:ext>
            </a:extLst>
          </p:cNvPr>
          <p:cNvSpPr txBox="1">
            <a:spLocks noGrp="1"/>
          </p:cNvSpPr>
          <p:nvPr>
            <p:ph type="dt" sz="half" idx="7"/>
          </p:nvPr>
        </p:nvSpPr>
        <p:spPr/>
        <p:txBody>
          <a:bodyPr/>
          <a:lstStyle>
            <a:lvl1pPr>
              <a:defRPr/>
            </a:lvl1pPr>
          </a:lstStyle>
          <a:p>
            <a:pPr lvl="0"/>
            <a:fld id="{721D8D14-06B4-49E7-BE48-94853C4CA9F4}" type="datetime1">
              <a:rPr lang="en-GB"/>
              <a:pPr lvl="0"/>
              <a:t>12/02/2026</a:t>
            </a:fld>
            <a:endParaRPr lang="en-GB"/>
          </a:p>
        </p:txBody>
      </p:sp>
      <p:sp>
        <p:nvSpPr>
          <p:cNvPr id="6" name="Footer Placeholder 5">
            <a:extLst>
              <a:ext uri="{FF2B5EF4-FFF2-40B4-BE49-F238E27FC236}">
                <a16:creationId xmlns:a16="http://schemas.microsoft.com/office/drawing/2014/main" id="{BE454720-0731-54F9-E512-4DE8BC22F2E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200815D-45AA-8A43-692D-E24E0881FF23}"/>
              </a:ext>
            </a:extLst>
          </p:cNvPr>
          <p:cNvSpPr txBox="1">
            <a:spLocks noGrp="1"/>
          </p:cNvSpPr>
          <p:nvPr>
            <p:ph type="sldNum" sz="quarter" idx="8"/>
          </p:nvPr>
        </p:nvSpPr>
        <p:spPr/>
        <p:txBody>
          <a:bodyPr/>
          <a:lstStyle>
            <a:lvl1pPr>
              <a:defRPr/>
            </a:lvl1pPr>
          </a:lstStyle>
          <a:p>
            <a:pPr lvl="0"/>
            <a:fld id="{306F7316-7EF0-4879-84BE-F1383EEB9B78}" type="slidenum">
              <a:t>‹#›</a:t>
            </a:fld>
            <a:endParaRPr lang="en-GB"/>
          </a:p>
        </p:txBody>
      </p:sp>
    </p:spTree>
    <p:extLst>
      <p:ext uri="{BB962C8B-B14F-4D97-AF65-F5344CB8AC3E}">
        <p14:creationId xmlns:p14="http://schemas.microsoft.com/office/powerpoint/2010/main" val="2748024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DBBE-4F52-F902-66E6-FE799334182B}"/>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FB6D7B55-7FB9-F463-AFE6-DAAF954A059C}"/>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F0FB2727-A861-EE48-481A-0C8A2E62F44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21E0104-F0F7-E477-4A36-CA671D75980D}"/>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27A327CC-6EEB-07D2-ECE1-6ADAC844694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F3A921A-7FCF-AE5D-1860-BA7BF3F95818}"/>
              </a:ext>
            </a:extLst>
          </p:cNvPr>
          <p:cNvSpPr txBox="1">
            <a:spLocks noGrp="1"/>
          </p:cNvSpPr>
          <p:nvPr>
            <p:ph type="dt" sz="half" idx="7"/>
          </p:nvPr>
        </p:nvSpPr>
        <p:spPr/>
        <p:txBody>
          <a:bodyPr/>
          <a:lstStyle>
            <a:lvl1pPr>
              <a:defRPr/>
            </a:lvl1pPr>
          </a:lstStyle>
          <a:p>
            <a:pPr lvl="0"/>
            <a:fld id="{F88845DF-44B3-4D17-8E62-8B0B221A50A3}" type="datetime1">
              <a:rPr lang="en-GB"/>
              <a:pPr lvl="0"/>
              <a:t>12/02/2026</a:t>
            </a:fld>
            <a:endParaRPr lang="en-GB"/>
          </a:p>
        </p:txBody>
      </p:sp>
      <p:sp>
        <p:nvSpPr>
          <p:cNvPr id="8" name="Footer Placeholder 7">
            <a:extLst>
              <a:ext uri="{FF2B5EF4-FFF2-40B4-BE49-F238E27FC236}">
                <a16:creationId xmlns:a16="http://schemas.microsoft.com/office/drawing/2014/main" id="{313B2C69-9799-3908-4553-9D237BA39AE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C13E8D1-B5CB-7D1A-3CF1-0773E2CE3EC0}"/>
              </a:ext>
            </a:extLst>
          </p:cNvPr>
          <p:cNvSpPr txBox="1">
            <a:spLocks noGrp="1"/>
          </p:cNvSpPr>
          <p:nvPr>
            <p:ph type="sldNum" sz="quarter" idx="8"/>
          </p:nvPr>
        </p:nvSpPr>
        <p:spPr/>
        <p:txBody>
          <a:bodyPr/>
          <a:lstStyle>
            <a:lvl1pPr>
              <a:defRPr/>
            </a:lvl1pPr>
          </a:lstStyle>
          <a:p>
            <a:pPr lvl="0"/>
            <a:fld id="{7229E761-71F2-47F9-9CDD-895A4F34D778}" type="slidenum">
              <a:t>‹#›</a:t>
            </a:fld>
            <a:endParaRPr lang="en-GB"/>
          </a:p>
        </p:txBody>
      </p:sp>
    </p:spTree>
    <p:extLst>
      <p:ext uri="{BB962C8B-B14F-4D97-AF65-F5344CB8AC3E}">
        <p14:creationId xmlns:p14="http://schemas.microsoft.com/office/powerpoint/2010/main" val="412583674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BD5B-889A-2A33-FA05-458854712115}"/>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7B59A26F-A0FF-86E9-F8DB-0B2A47007D82}"/>
              </a:ext>
            </a:extLst>
          </p:cNvPr>
          <p:cNvSpPr txBox="1">
            <a:spLocks noGrp="1"/>
          </p:cNvSpPr>
          <p:nvPr>
            <p:ph type="dt" sz="half" idx="7"/>
          </p:nvPr>
        </p:nvSpPr>
        <p:spPr/>
        <p:txBody>
          <a:bodyPr/>
          <a:lstStyle>
            <a:lvl1pPr>
              <a:defRPr/>
            </a:lvl1pPr>
          </a:lstStyle>
          <a:p>
            <a:pPr lvl="0"/>
            <a:fld id="{E96D9835-5547-49F1-B324-9D5FDAB276A3}" type="datetime1">
              <a:rPr lang="en-GB"/>
              <a:pPr lvl="0"/>
              <a:t>12/02/2026</a:t>
            </a:fld>
            <a:endParaRPr lang="en-GB"/>
          </a:p>
        </p:txBody>
      </p:sp>
      <p:sp>
        <p:nvSpPr>
          <p:cNvPr id="4" name="Footer Placeholder 3">
            <a:extLst>
              <a:ext uri="{FF2B5EF4-FFF2-40B4-BE49-F238E27FC236}">
                <a16:creationId xmlns:a16="http://schemas.microsoft.com/office/drawing/2014/main" id="{0EC43422-CD72-F17A-7DE2-24E601B3F90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1535E8C-3894-9CAB-B6C6-E9F15FBFF2FC}"/>
              </a:ext>
            </a:extLst>
          </p:cNvPr>
          <p:cNvSpPr txBox="1">
            <a:spLocks noGrp="1"/>
          </p:cNvSpPr>
          <p:nvPr>
            <p:ph type="sldNum" sz="quarter" idx="8"/>
          </p:nvPr>
        </p:nvSpPr>
        <p:spPr/>
        <p:txBody>
          <a:bodyPr/>
          <a:lstStyle>
            <a:lvl1pPr>
              <a:defRPr/>
            </a:lvl1pPr>
          </a:lstStyle>
          <a:p>
            <a:pPr lvl="0"/>
            <a:fld id="{B9002D24-9DCF-4C04-8476-6E04C799CE47}" type="slidenum">
              <a:t>‹#›</a:t>
            </a:fld>
            <a:endParaRPr lang="en-GB"/>
          </a:p>
        </p:txBody>
      </p:sp>
    </p:spTree>
    <p:extLst>
      <p:ext uri="{BB962C8B-B14F-4D97-AF65-F5344CB8AC3E}">
        <p14:creationId xmlns:p14="http://schemas.microsoft.com/office/powerpoint/2010/main" val="313875758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442190-9156-1D55-02FF-59485ED21854}"/>
              </a:ext>
            </a:extLst>
          </p:cNvPr>
          <p:cNvSpPr txBox="1">
            <a:spLocks noGrp="1"/>
          </p:cNvSpPr>
          <p:nvPr>
            <p:ph type="dt" sz="half" idx="7"/>
          </p:nvPr>
        </p:nvSpPr>
        <p:spPr/>
        <p:txBody>
          <a:bodyPr/>
          <a:lstStyle>
            <a:lvl1pPr>
              <a:defRPr/>
            </a:lvl1pPr>
          </a:lstStyle>
          <a:p>
            <a:pPr lvl="0"/>
            <a:fld id="{9F53AF56-C8E9-41D3-83D0-C879EA33C856}" type="datetime1">
              <a:rPr lang="en-GB"/>
              <a:pPr lvl="0"/>
              <a:t>12/02/2026</a:t>
            </a:fld>
            <a:endParaRPr lang="en-GB"/>
          </a:p>
        </p:txBody>
      </p:sp>
      <p:sp>
        <p:nvSpPr>
          <p:cNvPr id="3" name="Footer Placeholder 2">
            <a:extLst>
              <a:ext uri="{FF2B5EF4-FFF2-40B4-BE49-F238E27FC236}">
                <a16:creationId xmlns:a16="http://schemas.microsoft.com/office/drawing/2014/main" id="{BBA36A53-1D0A-EB14-2C00-2D9DDA7AF8B4}"/>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ECC10D0-41CC-963A-1F9C-F8BFF15B519E}"/>
              </a:ext>
            </a:extLst>
          </p:cNvPr>
          <p:cNvSpPr txBox="1">
            <a:spLocks noGrp="1"/>
          </p:cNvSpPr>
          <p:nvPr>
            <p:ph type="sldNum" sz="quarter" idx="8"/>
          </p:nvPr>
        </p:nvSpPr>
        <p:spPr/>
        <p:txBody>
          <a:bodyPr/>
          <a:lstStyle>
            <a:lvl1pPr>
              <a:defRPr/>
            </a:lvl1pPr>
          </a:lstStyle>
          <a:p>
            <a:pPr lvl="0"/>
            <a:fld id="{49B6CC2B-687A-4535-AA42-496ED58A3D0F}" type="slidenum">
              <a:t>‹#›</a:t>
            </a:fld>
            <a:endParaRPr lang="en-GB"/>
          </a:p>
        </p:txBody>
      </p:sp>
    </p:spTree>
    <p:extLst>
      <p:ext uri="{BB962C8B-B14F-4D97-AF65-F5344CB8AC3E}">
        <p14:creationId xmlns:p14="http://schemas.microsoft.com/office/powerpoint/2010/main" val="424776060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490A5-4F46-729C-61C9-551551EE1870}"/>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A99C062C-12BE-FA3B-00F6-ABAA5C726D4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7ACB03-AC8A-5CDD-A4D8-4298451E901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54974C38-C132-A6E3-4F6D-5E2F352DE046}"/>
              </a:ext>
            </a:extLst>
          </p:cNvPr>
          <p:cNvSpPr txBox="1">
            <a:spLocks noGrp="1"/>
          </p:cNvSpPr>
          <p:nvPr>
            <p:ph type="dt" sz="half" idx="7"/>
          </p:nvPr>
        </p:nvSpPr>
        <p:spPr/>
        <p:txBody>
          <a:bodyPr/>
          <a:lstStyle>
            <a:lvl1pPr>
              <a:defRPr/>
            </a:lvl1pPr>
          </a:lstStyle>
          <a:p>
            <a:pPr lvl="0"/>
            <a:fld id="{D2A4FFDB-4377-4D90-AF94-50EBDC262D07}" type="datetime1">
              <a:rPr lang="en-GB"/>
              <a:pPr lvl="0"/>
              <a:t>12/02/2026</a:t>
            </a:fld>
            <a:endParaRPr lang="en-GB"/>
          </a:p>
        </p:txBody>
      </p:sp>
      <p:sp>
        <p:nvSpPr>
          <p:cNvPr id="6" name="Footer Placeholder 5">
            <a:extLst>
              <a:ext uri="{FF2B5EF4-FFF2-40B4-BE49-F238E27FC236}">
                <a16:creationId xmlns:a16="http://schemas.microsoft.com/office/drawing/2014/main" id="{36446B6F-39A7-B701-5EA4-2B7D68C2554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08E4EBE-CD7A-DE5E-4D12-AB5702B30AB4}"/>
              </a:ext>
            </a:extLst>
          </p:cNvPr>
          <p:cNvSpPr txBox="1">
            <a:spLocks noGrp="1"/>
          </p:cNvSpPr>
          <p:nvPr>
            <p:ph type="sldNum" sz="quarter" idx="8"/>
          </p:nvPr>
        </p:nvSpPr>
        <p:spPr/>
        <p:txBody>
          <a:bodyPr/>
          <a:lstStyle>
            <a:lvl1pPr>
              <a:defRPr/>
            </a:lvl1pPr>
          </a:lstStyle>
          <a:p>
            <a:pPr lvl="0"/>
            <a:fld id="{7BD9FC5F-D422-4B1A-8797-67DE6D55DFE0}" type="slidenum">
              <a:t>‹#›</a:t>
            </a:fld>
            <a:endParaRPr lang="en-GB"/>
          </a:p>
        </p:txBody>
      </p:sp>
    </p:spTree>
    <p:extLst>
      <p:ext uri="{BB962C8B-B14F-4D97-AF65-F5344CB8AC3E}">
        <p14:creationId xmlns:p14="http://schemas.microsoft.com/office/powerpoint/2010/main" val="115824461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2FAAD-79D8-543A-DC07-21B3973DC5C1}"/>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32B2B5AB-3961-44F2-0F71-72742AF562DD}"/>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8248726F-7599-303D-FD5F-5000BF31F41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6A26FC9-3DA3-FEDD-27D1-37118561112E}"/>
              </a:ext>
            </a:extLst>
          </p:cNvPr>
          <p:cNvSpPr txBox="1">
            <a:spLocks noGrp="1"/>
          </p:cNvSpPr>
          <p:nvPr>
            <p:ph type="dt" sz="half" idx="7"/>
          </p:nvPr>
        </p:nvSpPr>
        <p:spPr/>
        <p:txBody>
          <a:bodyPr/>
          <a:lstStyle>
            <a:lvl1pPr>
              <a:defRPr/>
            </a:lvl1pPr>
          </a:lstStyle>
          <a:p>
            <a:pPr lvl="0"/>
            <a:fld id="{4D13B465-D6FD-46D7-B057-164A849C66EF}" type="datetime1">
              <a:rPr lang="en-GB"/>
              <a:pPr lvl="0"/>
              <a:t>12/02/2026</a:t>
            </a:fld>
            <a:endParaRPr lang="en-GB"/>
          </a:p>
        </p:txBody>
      </p:sp>
      <p:sp>
        <p:nvSpPr>
          <p:cNvPr id="6" name="Footer Placeholder 5">
            <a:extLst>
              <a:ext uri="{FF2B5EF4-FFF2-40B4-BE49-F238E27FC236}">
                <a16:creationId xmlns:a16="http://schemas.microsoft.com/office/drawing/2014/main" id="{67F19CD0-B84F-9C5B-4BA2-3BC2D9E208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033F27D-D9E6-014E-3892-183D8DA0539C}"/>
              </a:ext>
            </a:extLst>
          </p:cNvPr>
          <p:cNvSpPr txBox="1">
            <a:spLocks noGrp="1"/>
          </p:cNvSpPr>
          <p:nvPr>
            <p:ph type="sldNum" sz="quarter" idx="8"/>
          </p:nvPr>
        </p:nvSpPr>
        <p:spPr/>
        <p:txBody>
          <a:bodyPr/>
          <a:lstStyle>
            <a:lvl1pPr>
              <a:defRPr/>
            </a:lvl1pPr>
          </a:lstStyle>
          <a:p>
            <a:pPr lvl="0"/>
            <a:fld id="{8861BE50-86C9-4D10-8D2F-F6EB03611ABE}" type="slidenum">
              <a:t>‹#›</a:t>
            </a:fld>
            <a:endParaRPr lang="en-GB"/>
          </a:p>
        </p:txBody>
      </p:sp>
    </p:spTree>
    <p:extLst>
      <p:ext uri="{BB962C8B-B14F-4D97-AF65-F5344CB8AC3E}">
        <p14:creationId xmlns:p14="http://schemas.microsoft.com/office/powerpoint/2010/main" val="517948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0EBBE-D972-2B95-CC00-68E3B32546C5}"/>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FF5DD159-2C04-82A4-8C8B-76C2ED8E65E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D13282-CED1-97B5-276A-FB39C5A54A93}"/>
              </a:ext>
            </a:extLst>
          </p:cNvPr>
          <p:cNvSpPr txBox="1">
            <a:spLocks noGrp="1"/>
          </p:cNvSpPr>
          <p:nvPr>
            <p:ph type="dt" sz="half" idx="7"/>
          </p:nvPr>
        </p:nvSpPr>
        <p:spPr/>
        <p:txBody>
          <a:bodyPr/>
          <a:lstStyle>
            <a:lvl1pPr>
              <a:defRPr/>
            </a:lvl1pPr>
          </a:lstStyle>
          <a:p>
            <a:pPr lvl="0"/>
            <a:fld id="{988659EB-25CF-4BB4-B2A3-834C47F52F36}" type="datetime1">
              <a:rPr lang="en-GB"/>
              <a:pPr lvl="0"/>
              <a:t>12/02/2026</a:t>
            </a:fld>
            <a:endParaRPr lang="en-GB"/>
          </a:p>
        </p:txBody>
      </p:sp>
      <p:sp>
        <p:nvSpPr>
          <p:cNvPr id="5" name="Footer Placeholder 4">
            <a:extLst>
              <a:ext uri="{FF2B5EF4-FFF2-40B4-BE49-F238E27FC236}">
                <a16:creationId xmlns:a16="http://schemas.microsoft.com/office/drawing/2014/main" id="{E7EDA6A0-9C07-6257-FE6C-14B8239005D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F60E01A-29B5-4E2E-8570-7850B0FC9FFD}"/>
              </a:ext>
            </a:extLst>
          </p:cNvPr>
          <p:cNvSpPr txBox="1">
            <a:spLocks noGrp="1"/>
          </p:cNvSpPr>
          <p:nvPr>
            <p:ph type="sldNum" sz="quarter" idx="8"/>
          </p:nvPr>
        </p:nvSpPr>
        <p:spPr/>
        <p:txBody>
          <a:bodyPr/>
          <a:lstStyle>
            <a:lvl1pPr>
              <a:defRPr/>
            </a:lvl1pPr>
          </a:lstStyle>
          <a:p>
            <a:pPr lvl="0"/>
            <a:fld id="{C8E8139E-085D-4331-AEE3-3389711F9F95}" type="slidenum">
              <a:t>‹#›</a:t>
            </a:fld>
            <a:endParaRPr lang="en-GB"/>
          </a:p>
        </p:txBody>
      </p:sp>
    </p:spTree>
    <p:extLst>
      <p:ext uri="{BB962C8B-B14F-4D97-AF65-F5344CB8AC3E}">
        <p14:creationId xmlns:p14="http://schemas.microsoft.com/office/powerpoint/2010/main" val="1763022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2A825C-694B-DB32-331C-F89946FD6BE8}"/>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84668E52-04AA-449A-B855-D2807711E853}"/>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38E818-3ABB-53DF-C32B-CF39A37F5089}"/>
              </a:ext>
            </a:extLst>
          </p:cNvPr>
          <p:cNvSpPr txBox="1">
            <a:spLocks noGrp="1"/>
          </p:cNvSpPr>
          <p:nvPr>
            <p:ph type="dt" sz="half" idx="7"/>
          </p:nvPr>
        </p:nvSpPr>
        <p:spPr/>
        <p:txBody>
          <a:bodyPr/>
          <a:lstStyle>
            <a:lvl1pPr>
              <a:defRPr/>
            </a:lvl1pPr>
          </a:lstStyle>
          <a:p>
            <a:pPr lvl="0"/>
            <a:fld id="{87FD9D6D-53B4-4F4A-A6BD-98602E8CBA8D}" type="datetime1">
              <a:rPr lang="en-GB"/>
              <a:pPr lvl="0"/>
              <a:t>12/02/2026</a:t>
            </a:fld>
            <a:endParaRPr lang="en-GB"/>
          </a:p>
        </p:txBody>
      </p:sp>
      <p:sp>
        <p:nvSpPr>
          <p:cNvPr id="5" name="Footer Placeholder 4">
            <a:extLst>
              <a:ext uri="{FF2B5EF4-FFF2-40B4-BE49-F238E27FC236}">
                <a16:creationId xmlns:a16="http://schemas.microsoft.com/office/drawing/2014/main" id="{DC4FCB68-46A9-A57D-AC9B-B0168317B01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A51AC8D-47E8-7C49-E717-E3D5E7393035}"/>
              </a:ext>
            </a:extLst>
          </p:cNvPr>
          <p:cNvSpPr txBox="1">
            <a:spLocks noGrp="1"/>
          </p:cNvSpPr>
          <p:nvPr>
            <p:ph type="sldNum" sz="quarter" idx="8"/>
          </p:nvPr>
        </p:nvSpPr>
        <p:spPr/>
        <p:txBody>
          <a:bodyPr/>
          <a:lstStyle>
            <a:lvl1pPr>
              <a:defRPr/>
            </a:lvl1pPr>
          </a:lstStyle>
          <a:p>
            <a:pPr lvl="0"/>
            <a:fld id="{616757C1-6668-46C1-9949-C6D144D6D7BA}" type="slidenum">
              <a:t>‹#›</a:t>
            </a:fld>
            <a:endParaRPr lang="en-GB"/>
          </a:p>
        </p:txBody>
      </p:sp>
    </p:spTree>
    <p:extLst>
      <p:ext uri="{BB962C8B-B14F-4D97-AF65-F5344CB8AC3E}">
        <p14:creationId xmlns:p14="http://schemas.microsoft.com/office/powerpoint/2010/main" val="3016892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B808ED-FAB4-F26A-2C79-FDB4300300E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75129286-C67D-403B-1D74-D71C3543F94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9350AD-9988-54B0-CED7-BDC57EEA3D9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2EACA15-FCC7-4DF7-AF0A-328CE9E6CBE0}" type="datetime1">
              <a:rPr lang="en-GB"/>
              <a:pPr lvl="0"/>
              <a:t>12/02/2026</a:t>
            </a:fld>
            <a:endParaRPr lang="en-GB"/>
          </a:p>
        </p:txBody>
      </p:sp>
      <p:sp>
        <p:nvSpPr>
          <p:cNvPr id="5" name="Footer Placeholder 4">
            <a:extLst>
              <a:ext uri="{FF2B5EF4-FFF2-40B4-BE49-F238E27FC236}">
                <a16:creationId xmlns:a16="http://schemas.microsoft.com/office/drawing/2014/main" id="{0BB9134C-8485-0B20-CD2A-D8BD7E70724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47BBA3E6-9272-3154-6268-20A65448CB96}"/>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804FE0C1-EBC8-4CEF-BA7C-6486A07AB56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473F-AA1D-9E8F-DB3A-9CC698215215}"/>
              </a:ext>
            </a:extLst>
          </p:cNvPr>
          <p:cNvSpPr txBox="1">
            <a:spLocks noGrp="1"/>
          </p:cNvSpPr>
          <p:nvPr>
            <p:ph type="title" idx="4294967295"/>
          </p:nvPr>
        </p:nvSpPr>
        <p:spPr>
          <a:xfrm>
            <a:off x="0" y="3087151"/>
            <a:ext cx="9144000" cy="2290197"/>
          </a:xfrm>
        </p:spPr>
        <p:txBody>
          <a:bodyPr/>
          <a:lstStyle/>
          <a:p>
            <a:pPr lvl="0"/>
            <a:r>
              <a:rPr lang="en-GB">
                <a:latin typeface="Arial" pitchFamily="34"/>
                <a:cs typeface="Arial" pitchFamily="34"/>
              </a:rPr>
              <a:t>Name: Simranjit Kaur</a:t>
            </a:r>
            <a:br>
              <a:rPr lang="en-GB">
                <a:latin typeface="Arial" pitchFamily="34"/>
                <a:cs typeface="Arial" pitchFamily="34"/>
              </a:rPr>
            </a:br>
            <a:r>
              <a:rPr lang="en-GB">
                <a:latin typeface="Arial" pitchFamily="34"/>
                <a:cs typeface="Arial" pitchFamily="34"/>
              </a:rPr>
              <a:t>Student Number: 2437579</a:t>
            </a:r>
            <a:br>
              <a:rPr lang="en-GB">
                <a:latin typeface="Arial" pitchFamily="34"/>
                <a:cs typeface="Arial" pitchFamily="34"/>
              </a:rPr>
            </a:br>
            <a:r>
              <a:rPr lang="en-GB">
                <a:latin typeface="Arial" pitchFamily="34"/>
                <a:cs typeface="Arial" pitchFamily="34"/>
              </a:rPr>
              <a:t>Module Code: LCHS4010</a:t>
            </a:r>
            <a:br>
              <a:rPr lang="en-GB">
                <a:latin typeface="Arial" pitchFamily="34"/>
                <a:cs typeface="Arial" pitchFamily="34"/>
              </a:rPr>
            </a:br>
            <a:r>
              <a:rPr lang="en-GB">
                <a:latin typeface="Arial" pitchFamily="34"/>
                <a:cs typeface="Arial" pitchFamily="34"/>
              </a:rPr>
              <a:t>Module: Psychology in Health and Social Care</a:t>
            </a:r>
            <a:br>
              <a:rPr lang="en-GB">
                <a:latin typeface="Arial" pitchFamily="34"/>
                <a:cs typeface="Arial" pitchFamily="34"/>
              </a:rPr>
            </a:br>
            <a:r>
              <a:rPr lang="en-GB">
                <a:latin typeface="Arial" pitchFamily="34"/>
                <a:cs typeface="Arial" pitchFamily="34"/>
              </a:rPr>
              <a:t>Assignment Title: Individual Presentation</a:t>
            </a:r>
            <a:br>
              <a:rPr lang="en-GB">
                <a:latin typeface="Arial" pitchFamily="34"/>
                <a:cs typeface="Arial" pitchFamily="34"/>
              </a:rPr>
            </a:br>
            <a:r>
              <a:rPr lang="en-GB">
                <a:latin typeface="Arial" pitchFamily="34"/>
                <a:cs typeface="Arial" pitchFamily="34"/>
              </a:rPr>
              <a:t>Lecturer: Rizwan Nadim</a:t>
            </a:r>
            <a:br>
              <a:rPr lang="en-GB">
                <a:latin typeface="Arial" pitchFamily="34"/>
                <a:cs typeface="Arial" pitchFamily="34"/>
              </a:rPr>
            </a:br>
            <a:br>
              <a:rPr lang="en-GB" sz="2900">
                <a:latin typeface="Arial" pitchFamily="34"/>
                <a:cs typeface="Arial" pitchFamily="34"/>
              </a:rPr>
            </a:br>
            <a:br>
              <a:rPr lang="en-GB" sz="2900">
                <a:latin typeface="Arial" pitchFamily="34"/>
                <a:cs typeface="Arial" pitchFamily="34"/>
              </a:rPr>
            </a:br>
            <a:endParaRPr lang="en-GB" sz="2900">
              <a:latin typeface="Arial" pitchFamily="34"/>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F996779-A523-A877-EBA9-6EE17EA8BAC6}"/>
              </a:ext>
            </a:extLst>
          </p:cNvPr>
          <p:cNvSpPr txBox="1">
            <a:spLocks noGrp="1"/>
          </p:cNvSpPr>
          <p:nvPr>
            <p:ph type="ctrTitle"/>
          </p:nvPr>
        </p:nvSpPr>
        <p:spPr>
          <a:xfrm>
            <a:off x="1524003" y="209726"/>
            <a:ext cx="9144000" cy="1023460"/>
          </a:xfrm>
        </p:spPr>
        <p:txBody>
          <a:bodyPr/>
          <a:lstStyle/>
          <a:p>
            <a:pPr lvl="0"/>
            <a:r>
              <a:rPr lang="en-GB"/>
              <a:t>Introduction </a:t>
            </a:r>
          </a:p>
        </p:txBody>
      </p:sp>
      <p:sp>
        <p:nvSpPr>
          <p:cNvPr id="3" name="Subtitle 4">
            <a:extLst>
              <a:ext uri="{FF2B5EF4-FFF2-40B4-BE49-F238E27FC236}">
                <a16:creationId xmlns:a16="http://schemas.microsoft.com/office/drawing/2014/main" id="{5C995D47-38CF-22E9-8EAB-DD6CC76D25DD}"/>
              </a:ext>
            </a:extLst>
          </p:cNvPr>
          <p:cNvSpPr txBox="1">
            <a:spLocks noGrp="1"/>
          </p:cNvSpPr>
          <p:nvPr>
            <p:ph type="subTitle" idx="1"/>
          </p:nvPr>
        </p:nvSpPr>
        <p:spPr>
          <a:xfrm>
            <a:off x="151004" y="1233178"/>
            <a:ext cx="11937537" cy="5545122"/>
          </a:xfrm>
        </p:spPr>
        <p:txBody>
          <a:bodyPr anchorCtr="0"/>
          <a:lstStyle/>
          <a:p>
            <a:pPr lvl="0" algn="l"/>
            <a:r>
              <a:rPr lang="en-GB"/>
              <a:t>In this  presentation, I study the case of jenny, who is 16-year-old. Jenny has been taking care for her mother for last 5 years following the death of her father . Jenny’s mother also need help in household task including cooking, cleaning and shopping. Due to mobility problem jenny’s mother also need help in administrative task due to memory problem, forgetfulness and low mood. This mean jenny has taken on significant practical and emotional responsibilities during adolescence. </a:t>
            </a:r>
          </a:p>
          <a:p>
            <a:pPr lvl="0" algn="l"/>
            <a:r>
              <a:rPr lang="en-GB"/>
              <a:t>To understand how these experiences may have influenced Jenny’s development, I will be using Bowlby’s Attachment Theory. This theory provides a useful lens for exploring how early relationships, loss, and caregiving environments shape emotional, social, and cognitive development across the lifespan.</a:t>
            </a:r>
          </a:p>
          <a:p>
            <a:pPr lvl="0" algn="l"/>
            <a:r>
              <a:rPr lang="en-GB"/>
              <a:t>I will begin by outlining the key concepts of attachment theory, then apply these ideas to Jenny’s past and current situation. I will also consider both nature and nurture influences, propose a support plan informed by the theory, and finally evaluate the strengths and limitations of using this approach in a health and social care context.”</a:t>
            </a:r>
          </a:p>
          <a:p>
            <a:pPr lvl="0" algn="l"/>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CB93-5936-E550-499E-8CF7EC462D90}"/>
              </a:ext>
            </a:extLst>
          </p:cNvPr>
          <p:cNvSpPr txBox="1">
            <a:spLocks noGrp="1"/>
          </p:cNvSpPr>
          <p:nvPr>
            <p:ph type="ctrTitle"/>
          </p:nvPr>
        </p:nvSpPr>
        <p:spPr>
          <a:xfrm>
            <a:off x="1524003" y="139482"/>
            <a:ext cx="9144000" cy="1460717"/>
          </a:xfrm>
        </p:spPr>
        <p:txBody>
          <a:bodyPr/>
          <a:lstStyle/>
          <a:p>
            <a:pPr lvl="0"/>
            <a:r>
              <a:rPr lang="en-GB" sz="4800"/>
              <a:t> Introducing the Lifespan Theory (Bowlby’s Attachment Theory)</a:t>
            </a:r>
          </a:p>
        </p:txBody>
      </p:sp>
      <p:sp>
        <p:nvSpPr>
          <p:cNvPr id="3" name="Subtitle 2">
            <a:extLst>
              <a:ext uri="{FF2B5EF4-FFF2-40B4-BE49-F238E27FC236}">
                <a16:creationId xmlns:a16="http://schemas.microsoft.com/office/drawing/2014/main" id="{77BF4B76-2259-A3B5-363A-B43BBF88224E}"/>
              </a:ext>
            </a:extLst>
          </p:cNvPr>
          <p:cNvSpPr txBox="1">
            <a:spLocks noGrp="1"/>
          </p:cNvSpPr>
          <p:nvPr>
            <p:ph type="subTitle" idx="1"/>
          </p:nvPr>
        </p:nvSpPr>
        <p:spPr>
          <a:xfrm>
            <a:off x="218111" y="1600200"/>
            <a:ext cx="11973885" cy="5118317"/>
          </a:xfrm>
        </p:spPr>
        <p:txBody>
          <a:bodyPr/>
          <a:lstStyle/>
          <a:p>
            <a:pPr lvl="0"/>
            <a:r>
              <a:rPr lang="en-GB"/>
              <a:t>“Now that I’ve introduced Jenny’s situation, I’m going to explain the psychological theory I’ve chosen to analyse her development — Bowlby’s Attachment Theory.</a:t>
            </a:r>
          </a:p>
          <a:p>
            <a:pPr lvl="0"/>
            <a:r>
              <a:rPr lang="en-GB"/>
              <a:t>Bowlby argued that early relationships with caregivers form the foundation for emotional, social, and mental development across the lifespan. He believed that children develop an attachment style based on how consistently their caregiver meets their emotional needs.</a:t>
            </a:r>
          </a:p>
          <a:p>
            <a:pPr lvl="0"/>
            <a:r>
              <a:rPr lang="en-GB"/>
              <a:t>A key idea in this theory is the concept of internal working models — mental templates that shape how a young person views themselves, others, and relationships. If a child experiences consistent care, they are more likely to develop a secure attachment. If care is inconsistent, unavailable, or disrupted by loss, they may develop insecure patterns.</a:t>
            </a:r>
          </a:p>
          <a:p>
            <a:pPr lvl="0"/>
            <a:r>
              <a:rPr lang="en-GB"/>
              <a:t>This theory is highly relevant to Jenny because she experienced the loss of her father, who was her primary caregiver, and has since been caring for her mother, whose health difficulties may affect her emotional availability. Understanding these attachment processes helps us explore how the past five years may have shaped Jenny’s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E0F6-0F94-300C-AC1B-7094215BD5F3}"/>
              </a:ext>
            </a:extLst>
          </p:cNvPr>
          <p:cNvSpPr txBox="1">
            <a:spLocks noGrp="1"/>
          </p:cNvSpPr>
          <p:nvPr>
            <p:ph type="title"/>
          </p:nvPr>
        </p:nvSpPr>
        <p:spPr>
          <a:xfrm>
            <a:off x="92281" y="0"/>
            <a:ext cx="11261521" cy="713067"/>
          </a:xfrm>
        </p:spPr>
        <p:txBody>
          <a:bodyPr/>
          <a:lstStyle/>
          <a:p>
            <a:pPr lvl="0"/>
            <a:r>
              <a:rPr lang="en-GB"/>
              <a:t>Key Concepts of Attachment Theory</a:t>
            </a:r>
          </a:p>
        </p:txBody>
      </p:sp>
      <p:sp>
        <p:nvSpPr>
          <p:cNvPr id="3" name="Content Placeholder 2">
            <a:extLst>
              <a:ext uri="{FF2B5EF4-FFF2-40B4-BE49-F238E27FC236}">
                <a16:creationId xmlns:a16="http://schemas.microsoft.com/office/drawing/2014/main" id="{C0FD754D-5CA8-1A89-D8B0-3FA89A808A2E}"/>
              </a:ext>
            </a:extLst>
          </p:cNvPr>
          <p:cNvSpPr txBox="1">
            <a:spLocks noGrp="1"/>
          </p:cNvSpPr>
          <p:nvPr>
            <p:ph idx="1"/>
          </p:nvPr>
        </p:nvSpPr>
        <p:spPr>
          <a:xfrm>
            <a:off x="92281" y="805339"/>
            <a:ext cx="12099724" cy="6052660"/>
          </a:xfrm>
        </p:spPr>
        <p:txBody>
          <a:bodyPr/>
          <a:lstStyle/>
          <a:p>
            <a:pPr marL="0" lvl="0" indent="0">
              <a:buNone/>
            </a:pPr>
            <a:r>
              <a:rPr lang="en-GB" sz="2000"/>
              <a:t>•  Secure attachment: trust, safety, emotional regulation</a:t>
            </a:r>
          </a:p>
          <a:p>
            <a:pPr marL="0" lvl="0" indent="0">
              <a:buNone/>
            </a:pPr>
            <a:r>
              <a:rPr lang="en-GB" sz="2000"/>
              <a:t>•  Insecure attachment: anxiety, avoidance, fear of abandonment</a:t>
            </a:r>
          </a:p>
          <a:p>
            <a:pPr marL="0" lvl="0" indent="0">
              <a:buNone/>
            </a:pPr>
            <a:r>
              <a:rPr lang="en-GB" sz="2000"/>
              <a:t>•  Internal working models</a:t>
            </a:r>
          </a:p>
          <a:p>
            <a:pPr marL="0" lvl="0" indent="0">
              <a:buNone/>
            </a:pPr>
            <a:r>
              <a:rPr lang="en-GB" sz="2000"/>
              <a:t>•  Maternal sensitivity</a:t>
            </a:r>
          </a:p>
          <a:p>
            <a:pPr marL="0" lvl="0" indent="0">
              <a:buNone/>
            </a:pPr>
            <a:r>
              <a:rPr lang="en-GB" sz="2000"/>
              <a:t>•  Impact of loss and separation</a:t>
            </a:r>
          </a:p>
          <a:p>
            <a:pPr marL="0" lvl="0" indent="0">
              <a:buNone/>
            </a:pPr>
            <a:r>
              <a:rPr lang="en-GB" sz="2000"/>
              <a:t>A secure attachment happens when a child has a caregiver who is warm, consistent, and supportive. The child learns, ‘I am safe, and people can be trusted.’</a:t>
            </a:r>
          </a:p>
          <a:p>
            <a:pPr marL="0" lvl="0" indent="0">
              <a:buNone/>
            </a:pPr>
            <a:r>
              <a:rPr lang="en-GB" sz="2000"/>
              <a:t>An insecure attachment can happen when the caregiver is not always available, or when the child experiences loss or stress. The child may feel unsure, anxious, or overly independent.</a:t>
            </a:r>
          </a:p>
          <a:p>
            <a:pPr marL="0" lvl="0" indent="0">
              <a:buNone/>
            </a:pPr>
            <a:r>
              <a:rPr lang="en-GB" sz="2000"/>
              <a:t>Bowlby also talked about something called an internal working model. This means the child develops beliefs about themselves and other people based on their early experiences. For example, if a child feels cared for, they may believe ‘I am important.’ If not, they may believe ‘I have to cope alone.’</a:t>
            </a:r>
          </a:p>
          <a:p>
            <a:pPr marL="0" lvl="0" indent="0">
              <a:buNone/>
            </a:pPr>
            <a:r>
              <a:rPr lang="en-GB" sz="2000"/>
              <a:t>Finally, Bowlby said that loss and separation from a caregiver can have a big impact on a child’s emotional development. This is important for Jenny because she lost her father and has had to take on adult responsibilities.”</a:t>
            </a:r>
          </a:p>
          <a:p>
            <a:pPr marL="0" lvl="0" indent="0">
              <a:buNone/>
            </a:pPr>
            <a:endParaRPr lang="en-GB"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E00A-D2E3-B58B-5E31-9880EF877F02}"/>
              </a:ext>
            </a:extLst>
          </p:cNvPr>
          <p:cNvSpPr txBox="1">
            <a:spLocks noGrp="1"/>
          </p:cNvSpPr>
          <p:nvPr>
            <p:ph type="title"/>
          </p:nvPr>
        </p:nvSpPr>
        <p:spPr>
          <a:xfrm>
            <a:off x="0" y="0"/>
            <a:ext cx="12191996" cy="847292"/>
          </a:xfrm>
        </p:spPr>
        <p:txBody>
          <a:bodyPr/>
          <a:lstStyle/>
          <a:p>
            <a:pPr lvl="0"/>
            <a:r>
              <a:rPr lang="en-GB"/>
              <a:t>Potential Impact on Jenny’s Development </a:t>
            </a:r>
          </a:p>
        </p:txBody>
      </p:sp>
      <p:sp>
        <p:nvSpPr>
          <p:cNvPr id="3" name="Content Placeholder 2">
            <a:extLst>
              <a:ext uri="{FF2B5EF4-FFF2-40B4-BE49-F238E27FC236}">
                <a16:creationId xmlns:a16="http://schemas.microsoft.com/office/drawing/2014/main" id="{04185E3C-9122-37EA-BC9E-DA7C50CDD54B}"/>
              </a:ext>
            </a:extLst>
          </p:cNvPr>
          <p:cNvSpPr txBox="1">
            <a:spLocks noGrp="1"/>
          </p:cNvSpPr>
          <p:nvPr>
            <p:ph idx="1"/>
          </p:nvPr>
        </p:nvSpPr>
        <p:spPr>
          <a:xfrm>
            <a:off x="0" y="847292"/>
            <a:ext cx="12191996" cy="6010707"/>
          </a:xfrm>
        </p:spPr>
        <p:txBody>
          <a:bodyPr/>
          <a:lstStyle/>
          <a:p>
            <a:pPr lvl="0">
              <a:lnSpc>
                <a:spcPct val="80000"/>
              </a:lnSpc>
            </a:pPr>
            <a:r>
              <a:rPr lang="en-GB" sz="2600"/>
              <a:t>Emotional impact</a:t>
            </a:r>
          </a:p>
          <a:p>
            <a:pPr lvl="0">
              <a:lnSpc>
                <a:spcPct val="80000"/>
              </a:lnSpc>
            </a:pPr>
            <a:r>
              <a:rPr lang="en-GB" sz="2600"/>
              <a:t>Social impact</a:t>
            </a:r>
          </a:p>
          <a:p>
            <a:pPr lvl="0">
              <a:lnSpc>
                <a:spcPct val="80000"/>
              </a:lnSpc>
            </a:pPr>
            <a:r>
              <a:rPr lang="en-GB" sz="2600"/>
              <a:t>Education and thinking skills</a:t>
            </a:r>
          </a:p>
          <a:p>
            <a:pPr lvl="0">
              <a:lnSpc>
                <a:spcPct val="80000"/>
              </a:lnSpc>
            </a:pPr>
            <a:r>
              <a:rPr lang="en-GB" sz="2600"/>
              <a:t>Identity and independence</a:t>
            </a:r>
          </a:p>
          <a:p>
            <a:pPr lvl="0">
              <a:lnSpc>
                <a:spcPct val="80000"/>
              </a:lnSpc>
            </a:pPr>
            <a:r>
              <a:rPr lang="en-GB" sz="2600"/>
              <a:t>Stress and well‑being</a:t>
            </a:r>
          </a:p>
          <a:p>
            <a:pPr marL="0" lvl="0" indent="0">
              <a:lnSpc>
                <a:spcPct val="80000"/>
              </a:lnSpc>
              <a:buNone/>
            </a:pPr>
            <a:r>
              <a:rPr lang="en-GB" sz="2600"/>
              <a:t>1. Emotional Impact</a:t>
            </a:r>
          </a:p>
          <a:p>
            <a:pPr marL="0" lvl="0" indent="0">
              <a:lnSpc>
                <a:spcPct val="80000"/>
              </a:lnSpc>
              <a:buNone/>
            </a:pPr>
            <a:r>
              <a:rPr lang="en-GB" sz="2600"/>
              <a:t>Jenny lost her father at age 11, which is a major emotional shock. According to attachment theory, losing a main caregiver can make a young person feel unsafe or insecure. Because her mother has memory problems and low mood, she may not always be emotionally available for Jenny. This could lead Jenny to feel lonely, anxious, or like she has to cope on her own.</a:t>
            </a:r>
          </a:p>
          <a:p>
            <a:pPr marL="0" lvl="0" indent="0">
              <a:lnSpc>
                <a:spcPct val="80000"/>
              </a:lnSpc>
              <a:buNone/>
            </a:pPr>
            <a:r>
              <a:rPr lang="en-GB" sz="2600"/>
              <a:t>2. Social Impact</a:t>
            </a:r>
          </a:p>
          <a:p>
            <a:pPr marL="0" lvl="0" indent="0">
              <a:lnSpc>
                <a:spcPct val="80000"/>
              </a:lnSpc>
              <a:buNone/>
            </a:pPr>
            <a:r>
              <a:rPr lang="en-GB" sz="2600"/>
              <a:t>Jenny has been doing adult responsibilities instead of spending time with friends or taking part in normal teenage activities. This may make it harder for her to build friendships or feel like she fits in with people her age.</a:t>
            </a:r>
          </a:p>
          <a:p>
            <a:pPr marL="0" lvl="0" indent="0">
              <a:lnSpc>
                <a:spcPct val="80000"/>
              </a:lnSpc>
              <a:buNone/>
            </a:pPr>
            <a:endParaRPr lang="en-GB"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A11E331-6CDD-9498-5AFA-1C3B65E99C9B}"/>
              </a:ext>
            </a:extLst>
          </p:cNvPr>
          <p:cNvSpPr txBox="1">
            <a:spLocks noGrp="1"/>
          </p:cNvSpPr>
          <p:nvPr>
            <p:ph type="title"/>
          </p:nvPr>
        </p:nvSpPr>
        <p:spPr>
          <a:xfrm>
            <a:off x="0" y="0"/>
            <a:ext cx="12113706" cy="6858000"/>
          </a:xfrm>
        </p:spPr>
        <p:txBody>
          <a:bodyPr>
            <a:noAutofit/>
          </a:bodyPr>
          <a:lstStyle/>
          <a:p>
            <a:pPr lvl="0"/>
            <a:r>
              <a:rPr lang="en-GB" sz="2800" b="1"/>
              <a:t>3. Education and Thinking Skills</a:t>
            </a:r>
            <a:br>
              <a:rPr lang="en-GB" sz="2800"/>
            </a:br>
            <a:r>
              <a:rPr lang="en-GB" sz="2800"/>
              <a:t>Caring for her mother, managing the home, and dealing with stress may affect her concentration and school performance. Young carers often miss school or struggle to focus because they are tired or worried.</a:t>
            </a:r>
            <a:br>
              <a:rPr lang="en-GB" sz="2800"/>
            </a:br>
            <a:br>
              <a:rPr lang="en-GB" sz="2800" b="1"/>
            </a:br>
            <a:r>
              <a:rPr lang="en-GB" sz="2800" b="1"/>
              <a:t>4. Identity and Independence</a:t>
            </a:r>
            <a:br>
              <a:rPr lang="en-GB" sz="2800"/>
            </a:br>
            <a:r>
              <a:rPr lang="en-GB" sz="2800"/>
              <a:t>At 16, Jenny should be exploring who she is, what she enjoys, and what she wants for her future. But because she has been caring for her mother, she may not have had the chance to develop her own identity. She may feel more like an adult than a teenager.</a:t>
            </a:r>
            <a:br>
              <a:rPr lang="en-GB" sz="2800"/>
            </a:br>
            <a:br>
              <a:rPr lang="en-GB" sz="2800" b="1"/>
            </a:br>
            <a:r>
              <a:rPr lang="en-GB" sz="2800" b="1"/>
              <a:t>5. Stress and Well‑being</a:t>
            </a:r>
            <a:br>
              <a:rPr lang="en-GB" sz="2800" b="1"/>
            </a:br>
            <a:r>
              <a:rPr lang="en-GB" sz="2800"/>
              <a:t>Long‑term caring responsibilities can cause stress, tiredness, and emotional pressure. Jenny may feel responsible for her mother’s safety and health, which is a lot for a young person. This can affect her confidence, mood, and overall well‑being.</a:t>
            </a:r>
            <a:br>
              <a:rPr lang="en-GB" sz="2800"/>
            </a:br>
            <a:r>
              <a:rPr lang="en-GB" sz="2800"/>
              <a:t>These impacts link closely to attachment theory, which explains how loss, stress, and lack of consistent emotional support can shape a young person’s development.</a:t>
            </a:r>
            <a:br>
              <a:rPr lang="en-GB" sz="2800"/>
            </a:br>
            <a:endParaRPr lang="en-GB"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74A62DCE-D146-4D56-DE68-4C80B789AA0E}"/>
              </a:ext>
            </a:extLst>
          </p:cNvPr>
          <p:cNvSpPr txBox="1">
            <a:spLocks noGrp="1"/>
          </p:cNvSpPr>
          <p:nvPr>
            <p:ph type="title"/>
          </p:nvPr>
        </p:nvSpPr>
        <p:spPr>
          <a:xfrm>
            <a:off x="0" y="0"/>
            <a:ext cx="12191996" cy="7273256"/>
          </a:xfrm>
        </p:spPr>
        <p:txBody>
          <a:bodyPr/>
          <a:lstStyle/>
          <a:p>
            <a:pPr lvl="0"/>
            <a:r>
              <a:rPr lang="en-GB"/>
              <a:t>Support Plan for Jenny</a:t>
            </a:r>
            <a:br>
              <a:rPr lang="en-GB"/>
            </a:br>
            <a:br>
              <a:rPr lang="en-GB" sz="2800"/>
            </a:br>
            <a:r>
              <a:rPr lang="en-GB" sz="2800"/>
              <a:t>1. Build Safe, Supportive Relationships</a:t>
            </a:r>
            <a:br>
              <a:rPr lang="en-GB" sz="2800"/>
            </a:br>
            <a:r>
              <a:rPr lang="en-GB" sz="2800"/>
              <a:t>Attachment theory says young people need stable, reliable adults.</a:t>
            </a:r>
            <a:br>
              <a:rPr lang="en-GB" sz="2800"/>
            </a:br>
            <a:r>
              <a:rPr lang="en-GB" sz="2800"/>
              <a:t>Jenny could benefit from having one key worker she can trust — for example, a youth worker, social worker, or support worker.</a:t>
            </a:r>
            <a:br>
              <a:rPr lang="en-GB" sz="2800"/>
            </a:br>
            <a:r>
              <a:rPr lang="en-GB" sz="2800"/>
              <a:t>This person can check in with her regularly and give her a safe space to talk.</a:t>
            </a:r>
            <a:br>
              <a:rPr lang="en-GB" sz="2800"/>
            </a:br>
            <a:br>
              <a:rPr lang="en-GB" sz="2800"/>
            </a:br>
            <a:r>
              <a:rPr lang="en-GB" sz="2800"/>
              <a:t>2. Reduce Her Caring Responsibilities</a:t>
            </a:r>
            <a:br>
              <a:rPr lang="en-GB" sz="2800"/>
            </a:br>
            <a:r>
              <a:rPr lang="en-GB" sz="2800"/>
              <a:t>Jenny has been doing too much for her age.</a:t>
            </a:r>
            <a:br>
              <a:rPr lang="en-GB" sz="2800"/>
            </a:br>
            <a:r>
              <a:rPr lang="en-GB" sz="2800"/>
              <a:t>To support her well‑being, we should arrange formal care for her mother, such as:</a:t>
            </a:r>
            <a:br>
              <a:rPr lang="en-GB" sz="2800"/>
            </a:br>
            <a:r>
              <a:rPr lang="en-GB" sz="2800"/>
              <a:t>• Home care support</a:t>
            </a:r>
            <a:br>
              <a:rPr lang="en-GB" sz="2800"/>
            </a:br>
            <a:r>
              <a:rPr lang="en-GB" sz="2800"/>
              <a:t>• Help with cleaning, cooking, and shopping</a:t>
            </a:r>
            <a:br>
              <a:rPr lang="en-GB" sz="2800"/>
            </a:br>
            <a:r>
              <a:rPr lang="en-GB" sz="2800"/>
              <a:t>• Support with medication or memory issues</a:t>
            </a:r>
            <a:br>
              <a:rPr lang="en-GB" sz="2800"/>
            </a:br>
            <a:r>
              <a:rPr lang="en-GB" sz="2800"/>
              <a:t>This will allow Jenny to focus on being a teenager again.</a:t>
            </a:r>
            <a:br>
              <a:rPr lang="en-GB"/>
            </a:b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AC03-1FCE-96D2-CC39-540D3CB7D38A}"/>
              </a:ext>
            </a:extLst>
          </p:cNvPr>
          <p:cNvSpPr txBox="1">
            <a:spLocks noGrp="1"/>
          </p:cNvSpPr>
          <p:nvPr>
            <p:ph type="title"/>
          </p:nvPr>
        </p:nvSpPr>
        <p:spPr>
          <a:xfrm>
            <a:off x="83887" y="0"/>
            <a:ext cx="12108109" cy="6858000"/>
          </a:xfrm>
        </p:spPr>
        <p:txBody>
          <a:bodyPr/>
          <a:lstStyle/>
          <a:p>
            <a:pPr lvl="0"/>
            <a:r>
              <a:rPr lang="en-GB" sz="2900"/>
              <a:t>3. Emotional Support</a:t>
            </a:r>
            <a:br>
              <a:rPr lang="en-GB" sz="2900"/>
            </a:br>
            <a:r>
              <a:rPr lang="en-GB" sz="2900"/>
              <a:t>Jenny has experienced loss, stress, and pressure.</a:t>
            </a:r>
            <a:br>
              <a:rPr lang="en-GB" sz="2900"/>
            </a:br>
            <a:r>
              <a:rPr lang="en-GB" sz="2900"/>
              <a:t>She may benefit from:</a:t>
            </a:r>
            <a:br>
              <a:rPr lang="en-GB" sz="2900"/>
            </a:br>
            <a:r>
              <a:rPr lang="en-GB" sz="2900"/>
              <a:t>•  Counselling or therapy</a:t>
            </a:r>
            <a:br>
              <a:rPr lang="en-GB" sz="2900"/>
            </a:br>
            <a:r>
              <a:rPr lang="en-GB" sz="2900"/>
              <a:t>•  Bereavement support</a:t>
            </a:r>
            <a:br>
              <a:rPr lang="en-GB" sz="2900"/>
            </a:br>
            <a:r>
              <a:rPr lang="en-GB" sz="2900"/>
              <a:t>•  A young carers’ support group where she can meet others in similar situations</a:t>
            </a:r>
            <a:br>
              <a:rPr lang="en-GB" sz="2900"/>
            </a:br>
            <a:r>
              <a:rPr lang="en-GB" sz="2900"/>
              <a:t>This helps her feel understood and less alone.</a:t>
            </a:r>
            <a:br>
              <a:rPr lang="en-GB" sz="2900"/>
            </a:br>
            <a:br>
              <a:rPr lang="en-GB" sz="2900"/>
            </a:br>
            <a:r>
              <a:rPr lang="en-GB" sz="2900"/>
              <a:t>4. Support with School and Future Goals</a:t>
            </a:r>
            <a:br>
              <a:rPr lang="en-GB" sz="2900"/>
            </a:br>
            <a:r>
              <a:rPr lang="en-GB" sz="2900"/>
              <a:t>Caring may have affected her schoolwork.</a:t>
            </a:r>
            <a:br>
              <a:rPr lang="en-GB" sz="2900"/>
            </a:br>
            <a:r>
              <a:rPr lang="en-GB" sz="2900"/>
              <a:t>She may need:</a:t>
            </a:r>
            <a:br>
              <a:rPr lang="en-GB" sz="2900"/>
            </a:br>
            <a:r>
              <a:rPr lang="en-GB" sz="2900"/>
              <a:t>• Extra academic support</a:t>
            </a:r>
            <a:br>
              <a:rPr lang="en-GB" sz="2900"/>
            </a:br>
            <a:r>
              <a:rPr lang="en-GB" sz="2900"/>
              <a:t>• A teacher or mentor who understands her situation</a:t>
            </a:r>
            <a:br>
              <a:rPr lang="en-GB" sz="2900"/>
            </a:br>
            <a:r>
              <a:rPr lang="en-GB" sz="2900"/>
              <a:t>• Help planning her future goals, such as college or training</a:t>
            </a:r>
            <a:br>
              <a:rPr lang="en-GB" sz="2900"/>
            </a:br>
            <a:r>
              <a:rPr lang="en-GB" sz="2900"/>
              <a:t>This can rebuild her confidence.</a:t>
            </a:r>
            <a:br>
              <a:rPr lang="en-GB" sz="2900"/>
            </a:br>
            <a:endParaRPr lang="en-GB" sz="2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E3267-E50A-ED6B-B783-DDB7284003E5}"/>
              </a:ext>
            </a:extLst>
          </p:cNvPr>
          <p:cNvSpPr txBox="1">
            <a:spLocks noGrp="1"/>
          </p:cNvSpPr>
          <p:nvPr>
            <p:ph type="title"/>
          </p:nvPr>
        </p:nvSpPr>
        <p:spPr>
          <a:xfrm>
            <a:off x="32854" y="105064"/>
            <a:ext cx="12159142" cy="6752935"/>
          </a:xfrm>
        </p:spPr>
        <p:txBody>
          <a:bodyPr/>
          <a:lstStyle/>
          <a:p>
            <a:pPr lvl="0"/>
            <a:r>
              <a:rPr lang="en-GB" sz="3200"/>
              <a:t>5. Support for Her Mother</a:t>
            </a:r>
            <a:br>
              <a:rPr lang="en-GB" sz="3200"/>
            </a:br>
            <a:r>
              <a:rPr lang="en-GB" sz="3200"/>
              <a:t>Helping her mother will also help Jenny.</a:t>
            </a:r>
            <a:br>
              <a:rPr lang="en-GB" sz="3200"/>
            </a:br>
            <a:r>
              <a:rPr lang="en-GB" sz="3200"/>
              <a:t>Her mother may need:</a:t>
            </a:r>
            <a:br>
              <a:rPr lang="en-GB" sz="3200"/>
            </a:br>
            <a:r>
              <a:rPr lang="en-GB" sz="3200"/>
              <a:t>• Mental health support</a:t>
            </a:r>
            <a:br>
              <a:rPr lang="en-GB" sz="3200"/>
            </a:br>
            <a:r>
              <a:rPr lang="en-GB" sz="3200"/>
              <a:t>• Occupational therapy for mobility</a:t>
            </a:r>
            <a:br>
              <a:rPr lang="en-GB" sz="3200"/>
            </a:br>
            <a:r>
              <a:rPr lang="en-GB" sz="3200"/>
              <a:t>• Memory support services</a:t>
            </a:r>
            <a:br>
              <a:rPr lang="en-GB" sz="3200"/>
            </a:br>
            <a:r>
              <a:rPr lang="en-GB" sz="3200"/>
              <a:t>If her mother is better supported, Jenny will feel less pressure.</a:t>
            </a:r>
            <a:br>
              <a:rPr lang="en-GB" sz="3200"/>
            </a:br>
            <a:r>
              <a:rPr lang="en-GB" sz="3200"/>
              <a:t>6. Encourage Normal Teenage Activities</a:t>
            </a:r>
            <a:br>
              <a:rPr lang="en-GB" sz="3200"/>
            </a:br>
            <a:r>
              <a:rPr lang="en-GB" sz="3200"/>
              <a:t>Attachment theory says young people need opportunities to explore, socialise, and build independence.</a:t>
            </a:r>
            <a:br>
              <a:rPr lang="en-GB" sz="3200"/>
            </a:br>
            <a:r>
              <a:rPr lang="en-GB" sz="3200"/>
              <a:t>Jenny should be encouraged to:</a:t>
            </a:r>
            <a:br>
              <a:rPr lang="en-GB" sz="3200"/>
            </a:br>
            <a:r>
              <a:rPr lang="en-GB" sz="3200"/>
              <a:t>• Spend time with friends</a:t>
            </a:r>
            <a:br>
              <a:rPr lang="en-GB" sz="3200"/>
            </a:br>
            <a:r>
              <a:rPr lang="en-GB" sz="3200"/>
              <a:t>• Join clubs or hobbies</a:t>
            </a:r>
            <a:br>
              <a:rPr lang="en-GB" sz="3200"/>
            </a:br>
            <a:r>
              <a:rPr lang="en-GB" sz="3200"/>
              <a:t>• Have time for herself</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22A59-9761-D97F-3E81-5179E9582B70}"/>
              </a:ext>
            </a:extLst>
          </p:cNvPr>
          <p:cNvSpPr txBox="1">
            <a:spLocks noGrp="1"/>
          </p:cNvSpPr>
          <p:nvPr>
            <p:ph type="title"/>
          </p:nvPr>
        </p:nvSpPr>
        <p:spPr>
          <a:xfrm>
            <a:off x="839784" y="914400"/>
            <a:ext cx="10515600" cy="201332"/>
          </a:xfrm>
        </p:spPr>
        <p:txBody>
          <a:bodyPr/>
          <a:lstStyle/>
          <a:p>
            <a:pPr lvl="0"/>
            <a:r>
              <a:rPr lang="en-GB" sz="4000" b="1"/>
              <a:t>Nature and Nurture</a:t>
            </a:r>
            <a:br>
              <a:rPr lang="en-GB" sz="4000" b="1"/>
            </a:br>
            <a:br>
              <a:rPr lang="en-GB" sz="4000"/>
            </a:br>
            <a:endParaRPr lang="en-GB" sz="4000"/>
          </a:p>
        </p:txBody>
      </p:sp>
      <p:sp>
        <p:nvSpPr>
          <p:cNvPr id="3" name="Text Placeholder 2">
            <a:extLst>
              <a:ext uri="{FF2B5EF4-FFF2-40B4-BE49-F238E27FC236}">
                <a16:creationId xmlns:a16="http://schemas.microsoft.com/office/drawing/2014/main" id="{B84A255B-442A-4A50-476D-BEB2C0F4AC7D}"/>
              </a:ext>
            </a:extLst>
          </p:cNvPr>
          <p:cNvSpPr txBox="1">
            <a:spLocks noGrp="1"/>
          </p:cNvSpPr>
          <p:nvPr>
            <p:ph type="body" idx="1"/>
          </p:nvPr>
        </p:nvSpPr>
        <p:spPr>
          <a:xfrm>
            <a:off x="839784" y="914400"/>
            <a:ext cx="5157782" cy="947958"/>
          </a:xfrm>
        </p:spPr>
        <p:txBody>
          <a:bodyPr/>
          <a:lstStyle/>
          <a:p>
            <a:pPr lvl="0"/>
            <a:r>
              <a:rPr lang="en-GB"/>
              <a:t>Nature: biology, genetics, stress response</a:t>
            </a:r>
          </a:p>
        </p:txBody>
      </p:sp>
      <p:sp>
        <p:nvSpPr>
          <p:cNvPr id="4" name="Content Placeholder 3">
            <a:extLst>
              <a:ext uri="{FF2B5EF4-FFF2-40B4-BE49-F238E27FC236}">
                <a16:creationId xmlns:a16="http://schemas.microsoft.com/office/drawing/2014/main" id="{65C90453-57DF-CB9B-210B-92436D1D9BFA}"/>
              </a:ext>
            </a:extLst>
          </p:cNvPr>
          <p:cNvSpPr txBox="1">
            <a:spLocks noGrp="1"/>
          </p:cNvSpPr>
          <p:nvPr>
            <p:ph type="body" idx="3"/>
          </p:nvPr>
        </p:nvSpPr>
        <p:spPr>
          <a:xfrm>
            <a:off x="839784" y="1946245"/>
            <a:ext cx="5157782" cy="4243419"/>
          </a:xfrm>
        </p:spPr>
        <p:txBody>
          <a:bodyPr anchor="t"/>
          <a:lstStyle/>
          <a:p>
            <a:pPr marL="228600" lvl="0" indent="-228600">
              <a:lnSpc>
                <a:spcPct val="80000"/>
              </a:lnSpc>
              <a:buChar char="•"/>
            </a:pPr>
            <a:r>
              <a:rPr lang="en-GB"/>
              <a:t>Nature</a:t>
            </a:r>
            <a:r>
              <a:rPr lang="en-GB" b="0"/>
              <a:t> refers to the things we are born with, such as our genetics and our biological responses to stress. For example, because Jenny has been under pressure for many years, her body may produce higher levels of stress hormones, which can affect her mood, sleep, and concentration. She may also have inherited certain traits, like being more sensitive or more anxious, which can influence how she copes with difficult situations.</a:t>
            </a:r>
          </a:p>
        </p:txBody>
      </p:sp>
      <p:sp>
        <p:nvSpPr>
          <p:cNvPr id="5" name="Text Placeholder 4">
            <a:extLst>
              <a:ext uri="{FF2B5EF4-FFF2-40B4-BE49-F238E27FC236}">
                <a16:creationId xmlns:a16="http://schemas.microsoft.com/office/drawing/2014/main" id="{6F0812E1-727B-0D9E-DAA1-C6415402757C}"/>
              </a:ext>
            </a:extLst>
          </p:cNvPr>
          <p:cNvSpPr txBox="1">
            <a:spLocks noGrp="1"/>
          </p:cNvSpPr>
          <p:nvPr>
            <p:ph idx="2"/>
          </p:nvPr>
        </p:nvSpPr>
        <p:spPr>
          <a:xfrm>
            <a:off x="6172200" y="1115732"/>
            <a:ext cx="5183184" cy="830512"/>
          </a:xfrm>
        </p:spPr>
        <p:txBody>
          <a:bodyPr anchor="b"/>
          <a:lstStyle/>
          <a:p>
            <a:pPr marL="0" lvl="0" indent="0">
              <a:buNone/>
            </a:pPr>
            <a:r>
              <a:rPr lang="fr-FR" sz="2400" b="1"/>
              <a:t>Nurture: environment, experiences, caring role</a:t>
            </a:r>
            <a:endParaRPr lang="en-GB" sz="2400" b="1"/>
          </a:p>
        </p:txBody>
      </p:sp>
      <p:sp>
        <p:nvSpPr>
          <p:cNvPr id="6" name="Content Placeholder 5">
            <a:extLst>
              <a:ext uri="{FF2B5EF4-FFF2-40B4-BE49-F238E27FC236}">
                <a16:creationId xmlns:a16="http://schemas.microsoft.com/office/drawing/2014/main" id="{CC178F36-C285-D89F-B79B-C01358BE2C26}"/>
              </a:ext>
            </a:extLst>
          </p:cNvPr>
          <p:cNvSpPr txBox="1">
            <a:spLocks noGrp="1"/>
          </p:cNvSpPr>
          <p:nvPr>
            <p:ph idx="4"/>
          </p:nvPr>
        </p:nvSpPr>
        <p:spPr>
          <a:xfrm>
            <a:off x="6172200" y="1946245"/>
            <a:ext cx="5183184" cy="4243419"/>
          </a:xfrm>
        </p:spPr>
        <p:txBody>
          <a:bodyPr/>
          <a:lstStyle/>
          <a:p>
            <a:pPr lvl="0">
              <a:lnSpc>
                <a:spcPct val="80000"/>
              </a:lnSpc>
            </a:pPr>
            <a:r>
              <a:rPr lang="en-GB" sz="2400" b="1"/>
              <a:t>Nurture</a:t>
            </a:r>
            <a:r>
              <a:rPr lang="en-GB" sz="2400"/>
              <a:t> refers to the environment and experiences a person has while growing up. In Jenny’s case, her environment has been very challenging. She lost her father at a young age, and her mother has health problems. Jenny has had to take on adult responsibilities, which means she has missed out on normal teenage experiences. These environmental factors can affect her emotional development, her confidence, and her relationships with others.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2A255A7A-849D-121A-F711-E0EF1D3D474D}"/>
              </a:ext>
            </a:extLst>
          </p:cNvPr>
          <p:cNvSpPr txBox="1">
            <a:spLocks noGrp="1"/>
          </p:cNvSpPr>
          <p:nvPr>
            <p:ph type="title"/>
          </p:nvPr>
        </p:nvSpPr>
        <p:spPr>
          <a:xfrm>
            <a:off x="159389" y="0"/>
            <a:ext cx="4612635" cy="696288"/>
          </a:xfrm>
        </p:spPr>
        <p:txBody>
          <a:bodyPr/>
          <a:lstStyle/>
          <a:p>
            <a:pPr lvl="0"/>
            <a:r>
              <a:rPr lang="en-GB" b="1"/>
              <a:t>conclusion</a:t>
            </a:r>
          </a:p>
        </p:txBody>
      </p:sp>
      <p:sp>
        <p:nvSpPr>
          <p:cNvPr id="3" name="Subtitle 7">
            <a:extLst>
              <a:ext uri="{FF2B5EF4-FFF2-40B4-BE49-F238E27FC236}">
                <a16:creationId xmlns:a16="http://schemas.microsoft.com/office/drawing/2014/main" id="{D7844803-27F9-CD02-3046-D7F9D100A867}"/>
              </a:ext>
            </a:extLst>
          </p:cNvPr>
          <p:cNvSpPr txBox="1">
            <a:spLocks noGrp="1"/>
          </p:cNvSpPr>
          <p:nvPr>
            <p:ph type="body" idx="2"/>
          </p:nvPr>
        </p:nvSpPr>
        <p:spPr>
          <a:xfrm>
            <a:off x="4874008" y="134224"/>
            <a:ext cx="6481386" cy="6434358"/>
          </a:xfrm>
        </p:spPr>
        <p:txBody>
          <a:bodyPr/>
          <a:lstStyle/>
          <a:p>
            <a:pPr lvl="0">
              <a:lnSpc>
                <a:spcPct val="70000"/>
              </a:lnSpc>
            </a:pPr>
            <a:r>
              <a:rPr lang="en-GB" sz="1800"/>
              <a:t>  </a:t>
            </a:r>
            <a:r>
              <a:rPr lang="en-GB" sz="2400" b="1"/>
              <a:t>References</a:t>
            </a:r>
          </a:p>
          <a:p>
            <a:pPr marL="228600" lvl="0" indent="-228600">
              <a:lnSpc>
                <a:spcPct val="70000"/>
              </a:lnSpc>
              <a:buChar char="•"/>
            </a:pPr>
            <a:endParaRPr lang="en-GB" sz="2400" b="1"/>
          </a:p>
          <a:p>
            <a:pPr marL="228600" lvl="0" indent="-228600">
              <a:lnSpc>
                <a:spcPct val="70000"/>
              </a:lnSpc>
              <a:buChar char="•"/>
            </a:pPr>
            <a:r>
              <a:rPr lang="en-GB" sz="2500">
                <a:latin typeface="Arial" pitchFamily="34"/>
                <a:cs typeface="Arial" pitchFamily="34"/>
              </a:rPr>
              <a:t>Bowlby, J. (1969) Attachment and Loss: Vol. 1. Attachment. London: Hogarth Press.</a:t>
            </a:r>
          </a:p>
          <a:p>
            <a:pPr marL="228600" lvl="0" indent="-228600">
              <a:lnSpc>
                <a:spcPct val="70000"/>
              </a:lnSpc>
              <a:buChar char="•"/>
            </a:pPr>
            <a:endParaRPr lang="en-GB" sz="2500">
              <a:latin typeface="Arial" pitchFamily="34"/>
              <a:cs typeface="Arial" pitchFamily="34"/>
            </a:endParaRPr>
          </a:p>
          <a:p>
            <a:pPr marL="228600" lvl="0" indent="-228600">
              <a:lnSpc>
                <a:spcPct val="70000"/>
              </a:lnSpc>
              <a:buChar char="•"/>
            </a:pPr>
            <a:r>
              <a:rPr lang="en-GB" sz="2500">
                <a:latin typeface="Arial" pitchFamily="34"/>
                <a:cs typeface="Arial" pitchFamily="34"/>
              </a:rPr>
              <a:t> Howe, D. (2011) Attachment Across the Life course. Palgrave Macmillan.</a:t>
            </a:r>
          </a:p>
          <a:p>
            <a:pPr marL="228600" lvl="0" indent="-228600">
              <a:lnSpc>
                <a:spcPct val="70000"/>
              </a:lnSpc>
              <a:buChar char="•"/>
            </a:pPr>
            <a:r>
              <a:rPr lang="en-GB" sz="2500">
                <a:latin typeface="Arial" pitchFamily="34"/>
                <a:cs typeface="Arial" pitchFamily="34"/>
              </a:rPr>
              <a:t> Cassidy, J. and Shaver, P. (2016) Handbook of Attachment. Guilford Press.</a:t>
            </a:r>
          </a:p>
          <a:p>
            <a:pPr marL="228600" lvl="0" indent="-228600">
              <a:lnSpc>
                <a:spcPct val="70000"/>
              </a:lnSpc>
              <a:buChar char="•"/>
            </a:pPr>
            <a:endParaRPr lang="en-GB" sz="2500">
              <a:latin typeface="Arial" pitchFamily="34"/>
              <a:cs typeface="Arial" pitchFamily="34"/>
            </a:endParaRPr>
          </a:p>
          <a:p>
            <a:pPr marL="228600" lvl="0" indent="-228600">
              <a:lnSpc>
                <a:spcPct val="70000"/>
              </a:lnSpc>
              <a:buChar char="•"/>
            </a:pPr>
            <a:r>
              <a:rPr lang="en-GB" sz="2500">
                <a:latin typeface="Arial" pitchFamily="34"/>
                <a:cs typeface="Arial" pitchFamily="34"/>
              </a:rPr>
              <a:t> Aldridge, J. (2018) ‘Young carers research’, Critical Social Policy, 38(1), pp. 155–165.</a:t>
            </a:r>
          </a:p>
          <a:p>
            <a:pPr marL="228600" lvl="0" indent="-228600">
              <a:lnSpc>
                <a:spcPct val="70000"/>
              </a:lnSpc>
              <a:buChar char="•"/>
            </a:pPr>
            <a:r>
              <a:rPr lang="en-GB" sz="2500">
                <a:latin typeface="Arial" pitchFamily="34"/>
                <a:cs typeface="Arial" pitchFamily="34"/>
              </a:rPr>
              <a:t> Dearden, C. and Becker, S. (2004) Young Carers in the UK. Carers UK.</a:t>
            </a:r>
          </a:p>
          <a:p>
            <a:pPr marL="228600" lvl="0" indent="-228600">
              <a:lnSpc>
                <a:spcPct val="70000"/>
              </a:lnSpc>
              <a:buChar char="•"/>
            </a:pPr>
            <a:r>
              <a:rPr lang="en-GB" sz="2500">
                <a:latin typeface="Arial" pitchFamily="34"/>
                <a:cs typeface="Arial" pitchFamily="34"/>
              </a:rPr>
              <a:t> HM Government (2018) Working Together to Safeguard Children. DfE.</a:t>
            </a:r>
          </a:p>
          <a:p>
            <a:pPr marL="228600" lvl="0" indent="-228600">
              <a:lnSpc>
                <a:spcPct val="70000"/>
              </a:lnSpc>
              <a:buChar char="•"/>
            </a:pPr>
            <a:endParaRPr lang="en-GB" sz="2400" b="1"/>
          </a:p>
        </p:txBody>
      </p:sp>
      <p:sp>
        <p:nvSpPr>
          <p:cNvPr id="4" name="Text Placeholder 8">
            <a:extLst>
              <a:ext uri="{FF2B5EF4-FFF2-40B4-BE49-F238E27FC236}">
                <a16:creationId xmlns:a16="http://schemas.microsoft.com/office/drawing/2014/main" id="{3186C055-91F8-3958-3206-88712A383D41}"/>
              </a:ext>
            </a:extLst>
          </p:cNvPr>
          <p:cNvSpPr txBox="1">
            <a:spLocks noGrp="1"/>
          </p:cNvSpPr>
          <p:nvPr>
            <p:ph idx="1"/>
          </p:nvPr>
        </p:nvSpPr>
        <p:spPr>
          <a:xfrm>
            <a:off x="159389" y="855677"/>
            <a:ext cx="4612635" cy="5914238"/>
          </a:xfrm>
        </p:spPr>
        <p:txBody>
          <a:bodyPr/>
          <a:lstStyle/>
          <a:p>
            <a:pPr marL="0" lvl="0" indent="0">
              <a:buNone/>
            </a:pPr>
            <a:r>
              <a:rPr lang="en-GB" sz="2800"/>
              <a:t>“In conclusion, Jenny’s experiences have likely affected her emotional, social, and cognitive development. Attachment theory helps us understand these impacts and guides a support plan that focuses on safety, stability, and reducing stress. A holistic approach is needed to support both Jenny and her mother.”</a:t>
            </a:r>
          </a:p>
          <a:p>
            <a:pPr marL="0" lvl="0" indent="0">
              <a:buNone/>
            </a:pPr>
            <a:endParaRPr lang="en-GB" sz="28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225</TotalTime>
  <Words>1700</Words>
  <Application>Microsoft Office PowerPoint</Application>
  <PresentationFormat>Widescreen</PresentationFormat>
  <Paragraphs>53</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Name: Simranjit Kaur Student Number: 2437579 Module Code: LCHS4010 Module: Psychology in Health and Social Care Assignment Title: Individual Presentation Lecturer: Rizwan Nadim   </vt:lpstr>
      <vt:lpstr>Introduction </vt:lpstr>
      <vt:lpstr> Introducing the Lifespan Theory (Bowlby’s Attachment Theory)</vt:lpstr>
      <vt:lpstr>Key Concepts of Attachment Theory</vt:lpstr>
      <vt:lpstr>Potential Impact on Jenny’s Development </vt:lpstr>
      <vt:lpstr>3. Education and Thinking Skills Caring for her mother, managing the home, and dealing with stress may affect her concentration and school performance. Young carers often miss school or struggle to focus because they are tired or worried.  4. Identity and Independence At 16, Jenny should be exploring who she is, what she enjoys, and what she wants for her future. But because she has been caring for her mother, she may not have had the chance to develop her own identity. She may feel more like an adult than a teenager.  5. Stress and Well‑being Long‑term caring responsibilities can cause stress, tiredness, and emotional pressure. Jenny may feel responsible for her mother’s safety and health, which is a lot for a young person. This can affect her confidence, mood, and overall well‑being. These impacts link closely to attachment theory, which explains how loss, stress, and lack of consistent emotional support can shape a young person’s development. </vt:lpstr>
      <vt:lpstr>Support Plan for Jenny  1. Build Safe, Supportive Relationships Attachment theory says young people need stable, reliable adults. Jenny could benefit from having one key worker she can trust — for example, a youth worker, social worker, or support worker. This person can check in with her regularly and give her a safe space to talk.  2. Reduce Her Caring Responsibilities Jenny has been doing too much for her age. To support her well‑being, we should arrange formal care for her mother, such as: • Home care support • Help with cleaning, cooking, and shopping • Support with medication or memory issues This will allow Jenny to focus on being a teenager again. </vt:lpstr>
      <vt:lpstr>3. Emotional Support Jenny has experienced loss, stress, and pressure. She may benefit from: •  Counselling or therapy •  Bereavement support •  A young carers’ support group where she can meet others in similar situations This helps her feel understood and less alone.  4. Support with School and Future Goals Caring may have affected her schoolwork. She may need: • Extra academic support • A teacher or mentor who understands her situation • Help planning her future goals, such as college or training This can rebuild her confidence. </vt:lpstr>
      <vt:lpstr>5. Support for Her Mother Helping her mother will also help Jenny. Her mother may need: • Mental health support • Occupational therapy for mobility • Memory support services If her mother is better supported, Jenny will feel less pressure. 6. Encourage Normal Teenage Activities Attachment theory says young people need opportunities to explore, socialise, and build independence. Jenny should be encouraged to: • Spend time with friends • Join clubs or hobbies • Have time for herself</vt:lpstr>
      <vt:lpstr>Nature and Nurture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Simranjit Kaur (2437579)</dc:creator>
  <cp:lastModifiedBy>Simranjit Kaur (2437579)</cp:lastModifiedBy>
  <cp:revision>15</cp:revision>
  <dcterms:created xsi:type="dcterms:W3CDTF">2026-02-11T20:28:36Z</dcterms:created>
  <dcterms:modified xsi:type="dcterms:W3CDTF">2026-02-12T13:27:55Z</dcterms:modified>
</cp:coreProperties>
</file>