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3"/>
  </p:notesMasterIdLst>
  <p:sldIdLst>
    <p:sldId id="269" r:id="rId2"/>
    <p:sldId id="274" r:id="rId3"/>
    <p:sldId id="270" r:id="rId4"/>
    <p:sldId id="264" r:id="rId5"/>
    <p:sldId id="268" r:id="rId6"/>
    <p:sldId id="271" r:id="rId7"/>
    <p:sldId id="257" r:id="rId8"/>
    <p:sldId id="259" r:id="rId9"/>
    <p:sldId id="258" r:id="rId10"/>
    <p:sldId id="272"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118F3F5-422E-4B0C-B2CC-1F68A719F2DC}">
          <p14:sldIdLst>
            <p14:sldId id="269"/>
            <p14:sldId id="274"/>
            <p14:sldId id="270"/>
            <p14:sldId id="264"/>
            <p14:sldId id="268"/>
            <p14:sldId id="271"/>
          </p14:sldIdLst>
        </p14:section>
        <p14:section name="Iacob Antonio Cracion" id="{21CF4EC8-C91A-4C7C-9B18-6CC1DF10276B}">
          <p14:sldIdLst>
            <p14:sldId id="257"/>
            <p14:sldId id="259"/>
            <p14:sldId id="258"/>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image" Target="../media/image13.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image" Target="../media/image13.jp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3AA18-11EC-4CB8-BD29-03365872788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5F03188C-D2BE-41F1-8A98-588BB9E29279}">
      <dgm:prSet custT="1"/>
      <dgm:spPr/>
      <dgm:t>
        <a:bodyPr/>
        <a:lstStyle/>
        <a:p>
          <a:r>
            <a:rPr lang="en-GB" sz="2000" dirty="0"/>
            <a:t>The benefits of effective communication on the business of APPLE Company   </a:t>
          </a:r>
          <a:endParaRPr lang="en-US" sz="2000" dirty="0"/>
        </a:p>
      </dgm:t>
    </dgm:pt>
    <dgm:pt modelId="{4764089B-694A-4298-89EC-CBB00399EFB3}" type="parTrans" cxnId="{A2C8E1E5-F246-4D54-82FB-15406250DD70}">
      <dgm:prSet/>
      <dgm:spPr/>
      <dgm:t>
        <a:bodyPr/>
        <a:lstStyle/>
        <a:p>
          <a:endParaRPr lang="en-US"/>
        </a:p>
      </dgm:t>
    </dgm:pt>
    <dgm:pt modelId="{35951DD0-8F80-4530-B7A7-A71B558AC534}" type="sibTrans" cxnId="{A2C8E1E5-F246-4D54-82FB-15406250DD70}">
      <dgm:prSet/>
      <dgm:spPr/>
      <dgm:t>
        <a:bodyPr/>
        <a:lstStyle/>
        <a:p>
          <a:endParaRPr lang="en-US"/>
        </a:p>
      </dgm:t>
    </dgm:pt>
    <dgm:pt modelId="{50A0565B-A484-4FEA-8B67-91CC264438A7}">
      <dgm:prSet custT="1"/>
      <dgm:spPr/>
      <dgm:t>
        <a:bodyPr/>
        <a:lstStyle/>
        <a:p>
          <a:r>
            <a:rPr lang="en-GB" sz="20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2000" dirty="0"/>
        </a:p>
      </dgm:t>
    </dgm:pt>
    <dgm:pt modelId="{E1D0DFC8-2117-4179-98A2-EE2CC8C746DA}" type="parTrans" cxnId="{16253724-24B8-441F-B74E-A74EC0DB189F}">
      <dgm:prSet/>
      <dgm:spPr/>
      <dgm:t>
        <a:bodyPr/>
        <a:lstStyle/>
        <a:p>
          <a:endParaRPr lang="en-US"/>
        </a:p>
      </dgm:t>
    </dgm:pt>
    <dgm:pt modelId="{83DB7E96-41B6-495B-9E42-4606DEC87BE1}" type="sibTrans" cxnId="{16253724-24B8-441F-B74E-A74EC0DB189F}">
      <dgm:prSet/>
      <dgm:spPr/>
      <dgm:t>
        <a:bodyPr/>
        <a:lstStyle/>
        <a:p>
          <a:endParaRPr lang="en-US"/>
        </a:p>
      </dgm:t>
    </dgm:pt>
    <dgm:pt modelId="{B28BC12B-6DC5-436C-BA9B-D4AF1E651E77}" type="pres">
      <dgm:prSet presAssocID="{4C33AA18-11EC-4CB8-BD29-033658727882}" presName="vert0" presStyleCnt="0">
        <dgm:presLayoutVars>
          <dgm:dir/>
          <dgm:animOne val="branch"/>
          <dgm:animLvl val="lvl"/>
        </dgm:presLayoutVars>
      </dgm:prSet>
      <dgm:spPr/>
    </dgm:pt>
    <dgm:pt modelId="{5EAE39E9-112A-42B6-9B4E-B048B4C240D4}" type="pres">
      <dgm:prSet presAssocID="{5F03188C-D2BE-41F1-8A98-588BB9E29279}" presName="thickLine" presStyleLbl="alignNode1" presStyleIdx="0" presStyleCnt="2"/>
      <dgm:spPr/>
    </dgm:pt>
    <dgm:pt modelId="{A5A2E4C9-F1FF-4FBF-9B45-9A9E4EB6D2AD}" type="pres">
      <dgm:prSet presAssocID="{5F03188C-D2BE-41F1-8A98-588BB9E29279}" presName="horz1" presStyleCnt="0"/>
      <dgm:spPr/>
    </dgm:pt>
    <dgm:pt modelId="{05DC7059-7C03-4405-B3E3-79466A39A72E}" type="pres">
      <dgm:prSet presAssocID="{5F03188C-D2BE-41F1-8A98-588BB9E29279}" presName="tx1" presStyleLbl="revTx" presStyleIdx="0" presStyleCnt="2"/>
      <dgm:spPr/>
    </dgm:pt>
    <dgm:pt modelId="{DAC10D03-71B4-4F73-93B3-05D69BD5C51E}" type="pres">
      <dgm:prSet presAssocID="{5F03188C-D2BE-41F1-8A98-588BB9E29279}" presName="vert1" presStyleCnt="0"/>
      <dgm:spPr/>
    </dgm:pt>
    <dgm:pt modelId="{2253C676-B7B6-4A97-9AD8-1754FC83562A}" type="pres">
      <dgm:prSet presAssocID="{50A0565B-A484-4FEA-8B67-91CC264438A7}" presName="thickLine" presStyleLbl="alignNode1" presStyleIdx="1" presStyleCnt="2"/>
      <dgm:spPr/>
    </dgm:pt>
    <dgm:pt modelId="{2DD5A6D4-D4E9-424F-8639-110515F86DA5}" type="pres">
      <dgm:prSet presAssocID="{50A0565B-A484-4FEA-8B67-91CC264438A7}" presName="horz1" presStyleCnt="0"/>
      <dgm:spPr/>
    </dgm:pt>
    <dgm:pt modelId="{50FE922B-28C0-4FAF-ADA2-E5870272CC54}" type="pres">
      <dgm:prSet presAssocID="{50A0565B-A484-4FEA-8B67-91CC264438A7}" presName="tx1" presStyleLbl="revTx" presStyleIdx="1" presStyleCnt="2" custLinFactNeighborX="2510" custLinFactNeighborY="-9261"/>
      <dgm:spPr/>
    </dgm:pt>
    <dgm:pt modelId="{0A4CB7C2-AD29-4578-8799-284BBD131B3F}" type="pres">
      <dgm:prSet presAssocID="{50A0565B-A484-4FEA-8B67-91CC264438A7}" presName="vert1" presStyleCnt="0"/>
      <dgm:spPr/>
    </dgm:pt>
  </dgm:ptLst>
  <dgm:cxnLst>
    <dgm:cxn modelId="{16253724-24B8-441F-B74E-A74EC0DB189F}" srcId="{4C33AA18-11EC-4CB8-BD29-033658727882}" destId="{50A0565B-A484-4FEA-8B67-91CC264438A7}" srcOrd="1" destOrd="0" parTransId="{E1D0DFC8-2117-4179-98A2-EE2CC8C746DA}" sibTransId="{83DB7E96-41B6-495B-9E42-4606DEC87BE1}"/>
    <dgm:cxn modelId="{9C4F265D-1E1E-4C56-AA27-48981B32B7C4}" type="presOf" srcId="{4C33AA18-11EC-4CB8-BD29-033658727882}" destId="{B28BC12B-6DC5-436C-BA9B-D4AF1E651E77}" srcOrd="0" destOrd="0" presId="urn:microsoft.com/office/officeart/2008/layout/LinedList"/>
    <dgm:cxn modelId="{92B32CBB-E21E-4859-B4F6-DE319C544FA0}" type="presOf" srcId="{50A0565B-A484-4FEA-8B67-91CC264438A7}" destId="{50FE922B-28C0-4FAF-ADA2-E5870272CC54}" srcOrd="0" destOrd="0" presId="urn:microsoft.com/office/officeart/2008/layout/LinedList"/>
    <dgm:cxn modelId="{855E7ABC-C579-4D86-9E63-92D803BACA51}" type="presOf" srcId="{5F03188C-D2BE-41F1-8A98-588BB9E29279}" destId="{05DC7059-7C03-4405-B3E3-79466A39A72E}" srcOrd="0" destOrd="0" presId="urn:microsoft.com/office/officeart/2008/layout/LinedList"/>
    <dgm:cxn modelId="{A2C8E1E5-F246-4D54-82FB-15406250DD70}" srcId="{4C33AA18-11EC-4CB8-BD29-033658727882}" destId="{5F03188C-D2BE-41F1-8A98-588BB9E29279}" srcOrd="0" destOrd="0" parTransId="{4764089B-694A-4298-89EC-CBB00399EFB3}" sibTransId="{35951DD0-8F80-4530-B7A7-A71B558AC534}"/>
    <dgm:cxn modelId="{53D00219-5D25-4267-A487-6259BD831B38}" type="presParOf" srcId="{B28BC12B-6DC5-436C-BA9B-D4AF1E651E77}" destId="{5EAE39E9-112A-42B6-9B4E-B048B4C240D4}" srcOrd="0" destOrd="0" presId="urn:microsoft.com/office/officeart/2008/layout/LinedList"/>
    <dgm:cxn modelId="{A05C6BF9-832C-4748-BE48-6D26ADFFF3C1}" type="presParOf" srcId="{B28BC12B-6DC5-436C-BA9B-D4AF1E651E77}" destId="{A5A2E4C9-F1FF-4FBF-9B45-9A9E4EB6D2AD}" srcOrd="1" destOrd="0" presId="urn:microsoft.com/office/officeart/2008/layout/LinedList"/>
    <dgm:cxn modelId="{CE4B6AE1-CE0E-4B05-82D8-282229FD15B3}" type="presParOf" srcId="{A5A2E4C9-F1FF-4FBF-9B45-9A9E4EB6D2AD}" destId="{05DC7059-7C03-4405-B3E3-79466A39A72E}" srcOrd="0" destOrd="0" presId="urn:microsoft.com/office/officeart/2008/layout/LinedList"/>
    <dgm:cxn modelId="{CD3541FF-16C0-48EA-8D4B-902A7CE067B3}" type="presParOf" srcId="{A5A2E4C9-F1FF-4FBF-9B45-9A9E4EB6D2AD}" destId="{DAC10D03-71B4-4F73-93B3-05D69BD5C51E}" srcOrd="1" destOrd="0" presId="urn:microsoft.com/office/officeart/2008/layout/LinedList"/>
    <dgm:cxn modelId="{169DB7D6-919E-4853-B15E-4FDC8761932A}" type="presParOf" srcId="{B28BC12B-6DC5-436C-BA9B-D4AF1E651E77}" destId="{2253C676-B7B6-4A97-9AD8-1754FC83562A}" srcOrd="2" destOrd="0" presId="urn:microsoft.com/office/officeart/2008/layout/LinedList"/>
    <dgm:cxn modelId="{998FB36D-1ED5-4A07-AF3A-12028ADC1A75}" type="presParOf" srcId="{B28BC12B-6DC5-436C-BA9B-D4AF1E651E77}" destId="{2DD5A6D4-D4E9-424F-8639-110515F86DA5}" srcOrd="3" destOrd="0" presId="urn:microsoft.com/office/officeart/2008/layout/LinedList"/>
    <dgm:cxn modelId="{C9CF3689-6AA0-4749-9026-C41A6837EEA1}" type="presParOf" srcId="{2DD5A6D4-D4E9-424F-8639-110515F86DA5}" destId="{50FE922B-28C0-4FAF-ADA2-E5870272CC54}" srcOrd="0" destOrd="0" presId="urn:microsoft.com/office/officeart/2008/layout/LinedList"/>
    <dgm:cxn modelId="{11126C02-D044-4C98-AA2E-A7886CB44C95}" type="presParOf" srcId="{2DD5A6D4-D4E9-424F-8639-110515F86DA5}" destId="{0A4CB7C2-AD29-4578-8799-284BBD131B3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EE161D-4830-4901-8408-6F035FB4C2B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B0E7F9-D530-4B20-9143-DBF99C3429F5}">
      <dgm:prSet/>
      <dgm:spPr/>
      <dgm:t>
        <a:bodyPr/>
        <a:lstStyle/>
        <a:p>
          <a:r>
            <a:rPr lang="en-GB" b="1" baseline="0"/>
            <a:t>Apple Company uses a variety of communication methods</a:t>
          </a:r>
          <a:endParaRPr lang="en-US"/>
        </a:p>
      </dgm:t>
    </dgm:pt>
    <dgm:pt modelId="{BE01D78F-B8D2-45F0-8510-0B46014F341C}" type="parTrans" cxnId="{DF6C8A17-60AC-42BB-8268-C9AB6D33B1AA}">
      <dgm:prSet/>
      <dgm:spPr/>
      <dgm:t>
        <a:bodyPr/>
        <a:lstStyle/>
        <a:p>
          <a:endParaRPr lang="en-US"/>
        </a:p>
      </dgm:t>
    </dgm:pt>
    <dgm:pt modelId="{C7E3AAB9-34B2-465D-8EB2-C82617184C27}" type="sibTrans" cxnId="{DF6C8A17-60AC-42BB-8268-C9AB6D33B1AA}">
      <dgm:prSet/>
      <dgm:spPr/>
      <dgm:t>
        <a:bodyPr/>
        <a:lstStyle/>
        <a:p>
          <a:endParaRPr lang="en-US"/>
        </a:p>
      </dgm:t>
    </dgm:pt>
    <dgm:pt modelId="{95EF3ACB-2DB9-41A6-B223-AFD0D4DF6163}">
      <dgm:prSet/>
      <dgm:spPr/>
      <dgm:t>
        <a:bodyPr/>
        <a:lstStyle/>
        <a:p>
          <a:r>
            <a:rPr lang="en-GB" b="1" baseline="0"/>
            <a:t>Most customers are using the company`s website for communication and information regarding the products (Svètlk, 2017)</a:t>
          </a:r>
          <a:endParaRPr lang="en-US"/>
        </a:p>
      </dgm:t>
    </dgm:pt>
    <dgm:pt modelId="{DCD91891-ED28-45BC-A201-CF2811FDF70C}" type="parTrans" cxnId="{FAED571A-148D-4DD3-8646-78F0D693792B}">
      <dgm:prSet/>
      <dgm:spPr/>
      <dgm:t>
        <a:bodyPr/>
        <a:lstStyle/>
        <a:p>
          <a:endParaRPr lang="en-US"/>
        </a:p>
      </dgm:t>
    </dgm:pt>
    <dgm:pt modelId="{92876998-6FEB-4387-ADED-2599A2215F9C}" type="sibTrans" cxnId="{FAED571A-148D-4DD3-8646-78F0D693792B}">
      <dgm:prSet/>
      <dgm:spPr/>
      <dgm:t>
        <a:bodyPr/>
        <a:lstStyle/>
        <a:p>
          <a:endParaRPr lang="en-US"/>
        </a:p>
      </dgm:t>
    </dgm:pt>
    <dgm:pt modelId="{A0B0F56B-1374-427A-BFE1-4B74D706C5CD}">
      <dgm:prSet/>
      <dgm:spPr/>
      <dgm:t>
        <a:bodyPr/>
        <a:lstStyle/>
        <a:p>
          <a:r>
            <a:rPr lang="en-GB" b="1" baseline="0"/>
            <a:t>Apple has developed strong customer communication via social media using Facebook and Instagram (Svètlk, 2017)</a:t>
          </a:r>
          <a:endParaRPr lang="en-US"/>
        </a:p>
      </dgm:t>
    </dgm:pt>
    <dgm:pt modelId="{69B05510-1347-43DB-BCA7-E416F2086125}" type="parTrans" cxnId="{29E0C4D6-BE7A-4DE4-BC7C-2AFFD81CB619}">
      <dgm:prSet/>
      <dgm:spPr/>
      <dgm:t>
        <a:bodyPr/>
        <a:lstStyle/>
        <a:p>
          <a:endParaRPr lang="en-US"/>
        </a:p>
      </dgm:t>
    </dgm:pt>
    <dgm:pt modelId="{2D8B316E-12B0-49EB-9B6B-4CBB4C6D645A}" type="sibTrans" cxnId="{29E0C4D6-BE7A-4DE4-BC7C-2AFFD81CB619}">
      <dgm:prSet/>
      <dgm:spPr/>
      <dgm:t>
        <a:bodyPr/>
        <a:lstStyle/>
        <a:p>
          <a:endParaRPr lang="en-US"/>
        </a:p>
      </dgm:t>
    </dgm:pt>
    <dgm:pt modelId="{4BB67D08-4815-4062-99B5-F0A9EF9170F8}" type="pres">
      <dgm:prSet presAssocID="{18EE161D-4830-4901-8408-6F035FB4C2B0}" presName="linear" presStyleCnt="0">
        <dgm:presLayoutVars>
          <dgm:animLvl val="lvl"/>
          <dgm:resizeHandles val="exact"/>
        </dgm:presLayoutVars>
      </dgm:prSet>
      <dgm:spPr/>
    </dgm:pt>
    <dgm:pt modelId="{64F4BDA9-7E51-45D6-93D4-5FCF71DE5003}" type="pres">
      <dgm:prSet presAssocID="{49B0E7F9-D530-4B20-9143-DBF99C3429F5}" presName="parentText" presStyleLbl="node1" presStyleIdx="0" presStyleCnt="3">
        <dgm:presLayoutVars>
          <dgm:chMax val="0"/>
          <dgm:bulletEnabled val="1"/>
        </dgm:presLayoutVars>
      </dgm:prSet>
      <dgm:spPr/>
    </dgm:pt>
    <dgm:pt modelId="{B0032586-6E83-41A4-8C5A-1C8FE29B462E}" type="pres">
      <dgm:prSet presAssocID="{C7E3AAB9-34B2-465D-8EB2-C82617184C27}" presName="spacer" presStyleCnt="0"/>
      <dgm:spPr/>
    </dgm:pt>
    <dgm:pt modelId="{68DDB24C-9281-4366-B22B-D82DBFD7104A}" type="pres">
      <dgm:prSet presAssocID="{95EF3ACB-2DB9-41A6-B223-AFD0D4DF6163}" presName="parentText" presStyleLbl="node1" presStyleIdx="1" presStyleCnt="3">
        <dgm:presLayoutVars>
          <dgm:chMax val="0"/>
          <dgm:bulletEnabled val="1"/>
        </dgm:presLayoutVars>
      </dgm:prSet>
      <dgm:spPr/>
    </dgm:pt>
    <dgm:pt modelId="{55641D02-3B0B-4860-BA4B-869D9F15BD44}" type="pres">
      <dgm:prSet presAssocID="{92876998-6FEB-4387-ADED-2599A2215F9C}" presName="spacer" presStyleCnt="0"/>
      <dgm:spPr/>
    </dgm:pt>
    <dgm:pt modelId="{C1C4EA86-C97A-42F8-925D-BF807AB81B1E}" type="pres">
      <dgm:prSet presAssocID="{A0B0F56B-1374-427A-BFE1-4B74D706C5CD}" presName="parentText" presStyleLbl="node1" presStyleIdx="2" presStyleCnt="3">
        <dgm:presLayoutVars>
          <dgm:chMax val="0"/>
          <dgm:bulletEnabled val="1"/>
        </dgm:presLayoutVars>
      </dgm:prSet>
      <dgm:spPr/>
    </dgm:pt>
  </dgm:ptLst>
  <dgm:cxnLst>
    <dgm:cxn modelId="{E17FD107-E3F8-49F6-B9F9-610ACAD0CAED}" type="presOf" srcId="{95EF3ACB-2DB9-41A6-B223-AFD0D4DF6163}" destId="{68DDB24C-9281-4366-B22B-D82DBFD7104A}" srcOrd="0" destOrd="0" presId="urn:microsoft.com/office/officeart/2005/8/layout/vList2"/>
    <dgm:cxn modelId="{F2273116-0A41-48E6-9A67-F2E0C50E0519}" type="presOf" srcId="{49B0E7F9-D530-4B20-9143-DBF99C3429F5}" destId="{64F4BDA9-7E51-45D6-93D4-5FCF71DE5003}" srcOrd="0" destOrd="0" presId="urn:microsoft.com/office/officeart/2005/8/layout/vList2"/>
    <dgm:cxn modelId="{DF6C8A17-60AC-42BB-8268-C9AB6D33B1AA}" srcId="{18EE161D-4830-4901-8408-6F035FB4C2B0}" destId="{49B0E7F9-D530-4B20-9143-DBF99C3429F5}" srcOrd="0" destOrd="0" parTransId="{BE01D78F-B8D2-45F0-8510-0B46014F341C}" sibTransId="{C7E3AAB9-34B2-465D-8EB2-C82617184C27}"/>
    <dgm:cxn modelId="{FAED571A-148D-4DD3-8646-78F0D693792B}" srcId="{18EE161D-4830-4901-8408-6F035FB4C2B0}" destId="{95EF3ACB-2DB9-41A6-B223-AFD0D4DF6163}" srcOrd="1" destOrd="0" parTransId="{DCD91891-ED28-45BC-A201-CF2811FDF70C}" sibTransId="{92876998-6FEB-4387-ADED-2599A2215F9C}"/>
    <dgm:cxn modelId="{2EF4F8CA-EAFC-4379-8307-5E93CF42CF0F}" type="presOf" srcId="{18EE161D-4830-4901-8408-6F035FB4C2B0}" destId="{4BB67D08-4815-4062-99B5-F0A9EF9170F8}" srcOrd="0" destOrd="0" presId="urn:microsoft.com/office/officeart/2005/8/layout/vList2"/>
    <dgm:cxn modelId="{29E0C4D6-BE7A-4DE4-BC7C-2AFFD81CB619}" srcId="{18EE161D-4830-4901-8408-6F035FB4C2B0}" destId="{A0B0F56B-1374-427A-BFE1-4B74D706C5CD}" srcOrd="2" destOrd="0" parTransId="{69B05510-1347-43DB-BCA7-E416F2086125}" sibTransId="{2D8B316E-12B0-49EB-9B6B-4CBB4C6D645A}"/>
    <dgm:cxn modelId="{874F0DFB-C3C8-476B-A3BB-174A2C4FC0A4}" type="presOf" srcId="{A0B0F56B-1374-427A-BFE1-4B74D706C5CD}" destId="{C1C4EA86-C97A-42F8-925D-BF807AB81B1E}" srcOrd="0" destOrd="0" presId="urn:microsoft.com/office/officeart/2005/8/layout/vList2"/>
    <dgm:cxn modelId="{D6A20F65-3827-4C7F-9D0F-77365016EE6A}" type="presParOf" srcId="{4BB67D08-4815-4062-99B5-F0A9EF9170F8}" destId="{64F4BDA9-7E51-45D6-93D4-5FCF71DE5003}" srcOrd="0" destOrd="0" presId="urn:microsoft.com/office/officeart/2005/8/layout/vList2"/>
    <dgm:cxn modelId="{0624267E-BDE9-42A7-835F-A729FF4CA7B7}" type="presParOf" srcId="{4BB67D08-4815-4062-99B5-F0A9EF9170F8}" destId="{B0032586-6E83-41A4-8C5A-1C8FE29B462E}" srcOrd="1" destOrd="0" presId="urn:microsoft.com/office/officeart/2005/8/layout/vList2"/>
    <dgm:cxn modelId="{6923152B-6DD2-4AC3-8C16-791702588CD2}" type="presParOf" srcId="{4BB67D08-4815-4062-99B5-F0A9EF9170F8}" destId="{68DDB24C-9281-4366-B22B-D82DBFD7104A}" srcOrd="2" destOrd="0" presId="urn:microsoft.com/office/officeart/2005/8/layout/vList2"/>
    <dgm:cxn modelId="{BE5829C4-18D0-46BB-AB7A-82F262F4FE74}" type="presParOf" srcId="{4BB67D08-4815-4062-99B5-F0A9EF9170F8}" destId="{55641D02-3B0B-4860-BA4B-869D9F15BD44}" srcOrd="3" destOrd="0" presId="urn:microsoft.com/office/officeart/2005/8/layout/vList2"/>
    <dgm:cxn modelId="{9725C891-9CDC-4992-8016-C4B872E01974}" type="presParOf" srcId="{4BB67D08-4815-4062-99B5-F0A9EF9170F8}" destId="{C1C4EA86-C97A-42F8-925D-BF807AB81B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014120-A5EA-4311-BE36-4D186F95868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E6E261-4D71-4F3F-8C6E-236F91D50A2F}">
      <dgm:prSet/>
      <dgm:spPr/>
      <dgm:t>
        <a:bodyPr/>
        <a:lstStyle/>
        <a:p>
          <a:r>
            <a:rPr lang="en-GB" b="1" baseline="0"/>
            <a:t>One important aspect of communication that can be improved by Apple is face-to-face communication.</a:t>
          </a:r>
          <a:endParaRPr lang="en-US"/>
        </a:p>
      </dgm:t>
    </dgm:pt>
    <dgm:pt modelId="{9713063A-817A-45A5-BC3F-4D51D7175EB9}" type="parTrans" cxnId="{5F67C90C-91B6-4EE6-AF14-AECB4B805107}">
      <dgm:prSet/>
      <dgm:spPr/>
      <dgm:t>
        <a:bodyPr/>
        <a:lstStyle/>
        <a:p>
          <a:endParaRPr lang="en-US"/>
        </a:p>
      </dgm:t>
    </dgm:pt>
    <dgm:pt modelId="{83248FBA-5EA4-41C2-BFC5-260E6C2A0772}" type="sibTrans" cxnId="{5F67C90C-91B6-4EE6-AF14-AECB4B805107}">
      <dgm:prSet/>
      <dgm:spPr/>
      <dgm:t>
        <a:bodyPr/>
        <a:lstStyle/>
        <a:p>
          <a:endParaRPr lang="en-US"/>
        </a:p>
      </dgm:t>
    </dgm:pt>
    <dgm:pt modelId="{E4F285C5-BEC9-40F1-B410-59D8B0FC08C8}">
      <dgm:prSet/>
      <dgm:spPr/>
      <dgm:t>
        <a:bodyPr/>
        <a:lstStyle/>
        <a:p>
          <a:r>
            <a:rPr lang="en-GB" b="1" baseline="0"/>
            <a:t>The communication via emails needs to be improved in a more appropriate way </a:t>
          </a:r>
          <a:r>
            <a:rPr lang="en-GB" b="0" baseline="0"/>
            <a:t>(Kessenbrock </a:t>
          </a:r>
          <a:r>
            <a:rPr lang="en-GB" b="0" i="1" baseline="0"/>
            <a:t>et al.,</a:t>
          </a:r>
          <a:r>
            <a:rPr lang="en-GB" b="0" baseline="0"/>
            <a:t> 2017) .</a:t>
          </a:r>
          <a:endParaRPr lang="en-US"/>
        </a:p>
      </dgm:t>
    </dgm:pt>
    <dgm:pt modelId="{48452726-3D12-430C-A5EB-1776A304A750}" type="parTrans" cxnId="{1D3A2092-A2EA-420F-976F-6A6AC75E41B5}">
      <dgm:prSet/>
      <dgm:spPr/>
      <dgm:t>
        <a:bodyPr/>
        <a:lstStyle/>
        <a:p>
          <a:endParaRPr lang="en-US"/>
        </a:p>
      </dgm:t>
    </dgm:pt>
    <dgm:pt modelId="{36761D70-1340-4D89-84C8-41592C595072}" type="sibTrans" cxnId="{1D3A2092-A2EA-420F-976F-6A6AC75E41B5}">
      <dgm:prSet/>
      <dgm:spPr/>
      <dgm:t>
        <a:bodyPr/>
        <a:lstStyle/>
        <a:p>
          <a:endParaRPr lang="en-US"/>
        </a:p>
      </dgm:t>
    </dgm:pt>
    <dgm:pt modelId="{8CC359C2-DF97-4F57-A670-E0EA8EC06C08}" type="pres">
      <dgm:prSet presAssocID="{DE014120-A5EA-4311-BE36-4D186F95868F}" presName="root" presStyleCnt="0">
        <dgm:presLayoutVars>
          <dgm:dir/>
          <dgm:resizeHandles val="exact"/>
        </dgm:presLayoutVars>
      </dgm:prSet>
      <dgm:spPr/>
    </dgm:pt>
    <dgm:pt modelId="{A6430B7C-29F8-4956-A28F-38DC77CA69C9}" type="pres">
      <dgm:prSet presAssocID="{6BE6E261-4D71-4F3F-8C6E-236F91D50A2F}" presName="compNode" presStyleCnt="0"/>
      <dgm:spPr/>
    </dgm:pt>
    <dgm:pt modelId="{58CA5313-B814-4C15-80D0-26B27BA6778E}" type="pres">
      <dgm:prSet presAssocID="{6BE6E261-4D71-4F3F-8C6E-236F91D50A2F}" presName="iconRect" presStyleLbl="node1" presStyleIdx="0" presStyleCnt="2" custScaleX="125428" custScaleY="76993" custLinFactNeighborX="-4704" custLinFactNeighborY="12169"/>
      <dgm:spPr>
        <a:blipFill>
          <a:blip xmlns:r="http://schemas.openxmlformats.org/officeDocument/2006/relationships" r:embed="rId1"/>
          <a:srcRect/>
          <a:stretch>
            <a:fillRect t="-15000" b="-15000"/>
          </a:stretch>
        </a:blipFill>
        <a:ln>
          <a:noFill/>
        </a:ln>
      </dgm:spPr>
    </dgm:pt>
    <dgm:pt modelId="{0B251945-2FEE-4BED-8A7A-86A2A6228730}" type="pres">
      <dgm:prSet presAssocID="{6BE6E261-4D71-4F3F-8C6E-236F91D50A2F}" presName="spaceRect" presStyleCnt="0"/>
      <dgm:spPr/>
    </dgm:pt>
    <dgm:pt modelId="{5762EDD7-FF56-49B6-83AE-2D3BB8ECFE13}" type="pres">
      <dgm:prSet presAssocID="{6BE6E261-4D71-4F3F-8C6E-236F91D50A2F}" presName="textRect" presStyleLbl="revTx" presStyleIdx="0" presStyleCnt="2" custLinFactNeighborX="-941" custLinFactNeighborY="46567">
        <dgm:presLayoutVars>
          <dgm:chMax val="1"/>
          <dgm:chPref val="1"/>
        </dgm:presLayoutVars>
      </dgm:prSet>
      <dgm:spPr/>
    </dgm:pt>
    <dgm:pt modelId="{61AB73E7-9CB3-4E19-ACC1-38637C8B9A67}" type="pres">
      <dgm:prSet presAssocID="{83248FBA-5EA4-41C2-BFC5-260E6C2A0772}" presName="sibTrans" presStyleCnt="0"/>
      <dgm:spPr/>
    </dgm:pt>
    <dgm:pt modelId="{5D499466-5BA1-4300-B5C0-EF6228AAEE31}" type="pres">
      <dgm:prSet presAssocID="{E4F285C5-BEC9-40F1-B410-59D8B0FC08C8}" presName="compNode" presStyleCnt="0"/>
      <dgm:spPr/>
    </dgm:pt>
    <dgm:pt modelId="{ACF95E8C-F5D9-48B4-9C0B-886E206626AC}" type="pres">
      <dgm:prSet presAssocID="{E4F285C5-BEC9-40F1-B410-59D8B0FC08C8}"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58BCA1F6-1AF4-487C-99A0-FC52AE351D6E}" type="pres">
      <dgm:prSet presAssocID="{E4F285C5-BEC9-40F1-B410-59D8B0FC08C8}" presName="spaceRect" presStyleCnt="0"/>
      <dgm:spPr/>
    </dgm:pt>
    <dgm:pt modelId="{8A15E981-E86E-4ABA-A8D5-0D9BB06276EB}" type="pres">
      <dgm:prSet presAssocID="{E4F285C5-BEC9-40F1-B410-59D8B0FC08C8}" presName="textRect" presStyleLbl="revTx" presStyleIdx="1" presStyleCnt="2">
        <dgm:presLayoutVars>
          <dgm:chMax val="1"/>
          <dgm:chPref val="1"/>
        </dgm:presLayoutVars>
      </dgm:prSet>
      <dgm:spPr/>
    </dgm:pt>
  </dgm:ptLst>
  <dgm:cxnLst>
    <dgm:cxn modelId="{5F67C90C-91B6-4EE6-AF14-AECB4B805107}" srcId="{DE014120-A5EA-4311-BE36-4D186F95868F}" destId="{6BE6E261-4D71-4F3F-8C6E-236F91D50A2F}" srcOrd="0" destOrd="0" parTransId="{9713063A-817A-45A5-BC3F-4D51D7175EB9}" sibTransId="{83248FBA-5EA4-41C2-BFC5-260E6C2A0772}"/>
    <dgm:cxn modelId="{1D3A2092-A2EA-420F-976F-6A6AC75E41B5}" srcId="{DE014120-A5EA-4311-BE36-4D186F95868F}" destId="{E4F285C5-BEC9-40F1-B410-59D8B0FC08C8}" srcOrd="1" destOrd="0" parTransId="{48452726-3D12-430C-A5EB-1776A304A750}" sibTransId="{36761D70-1340-4D89-84C8-41592C595072}"/>
    <dgm:cxn modelId="{E7A95698-64A6-4B66-80A1-DA457D591B4D}" type="presOf" srcId="{6BE6E261-4D71-4F3F-8C6E-236F91D50A2F}" destId="{5762EDD7-FF56-49B6-83AE-2D3BB8ECFE13}" srcOrd="0" destOrd="0" presId="urn:microsoft.com/office/officeart/2018/2/layout/IconLabelList"/>
    <dgm:cxn modelId="{4CD4A69D-878D-4C60-BCE8-1328125BDFD3}" type="presOf" srcId="{DE014120-A5EA-4311-BE36-4D186F95868F}" destId="{8CC359C2-DF97-4F57-A670-E0EA8EC06C08}" srcOrd="0" destOrd="0" presId="urn:microsoft.com/office/officeart/2018/2/layout/IconLabelList"/>
    <dgm:cxn modelId="{C91DBCA4-227C-4B70-8388-EE310864053A}" type="presOf" srcId="{E4F285C5-BEC9-40F1-B410-59D8B0FC08C8}" destId="{8A15E981-E86E-4ABA-A8D5-0D9BB06276EB}" srcOrd="0" destOrd="0" presId="urn:microsoft.com/office/officeart/2018/2/layout/IconLabelList"/>
    <dgm:cxn modelId="{44E40D1E-FB9F-4CA9-8D42-F94806DF4EFF}" type="presParOf" srcId="{8CC359C2-DF97-4F57-A670-E0EA8EC06C08}" destId="{A6430B7C-29F8-4956-A28F-38DC77CA69C9}" srcOrd="0" destOrd="0" presId="urn:microsoft.com/office/officeart/2018/2/layout/IconLabelList"/>
    <dgm:cxn modelId="{14BCFD00-2EA7-4D0F-BA95-5B12A37F0D41}" type="presParOf" srcId="{A6430B7C-29F8-4956-A28F-38DC77CA69C9}" destId="{58CA5313-B814-4C15-80D0-26B27BA6778E}" srcOrd="0" destOrd="0" presId="urn:microsoft.com/office/officeart/2018/2/layout/IconLabelList"/>
    <dgm:cxn modelId="{9BB5E424-A93F-4D5F-A86D-C7EA8FF43DF8}" type="presParOf" srcId="{A6430B7C-29F8-4956-A28F-38DC77CA69C9}" destId="{0B251945-2FEE-4BED-8A7A-86A2A6228730}" srcOrd="1" destOrd="0" presId="urn:microsoft.com/office/officeart/2018/2/layout/IconLabelList"/>
    <dgm:cxn modelId="{6ED9267D-D95F-4FC8-BFCD-6EA8A1EE1CDF}" type="presParOf" srcId="{A6430B7C-29F8-4956-A28F-38DC77CA69C9}" destId="{5762EDD7-FF56-49B6-83AE-2D3BB8ECFE13}" srcOrd="2" destOrd="0" presId="urn:microsoft.com/office/officeart/2018/2/layout/IconLabelList"/>
    <dgm:cxn modelId="{74B8435B-5A70-4D43-8244-267CE205DEB7}" type="presParOf" srcId="{8CC359C2-DF97-4F57-A670-E0EA8EC06C08}" destId="{61AB73E7-9CB3-4E19-ACC1-38637C8B9A67}" srcOrd="1" destOrd="0" presId="urn:microsoft.com/office/officeart/2018/2/layout/IconLabelList"/>
    <dgm:cxn modelId="{2ECCAD08-4A43-4A94-8446-7540E5C9C36B}" type="presParOf" srcId="{8CC359C2-DF97-4F57-A670-E0EA8EC06C08}" destId="{5D499466-5BA1-4300-B5C0-EF6228AAEE31}" srcOrd="2" destOrd="0" presId="urn:microsoft.com/office/officeart/2018/2/layout/IconLabelList"/>
    <dgm:cxn modelId="{86F032F0-A987-4873-82B9-AA848929B19D}" type="presParOf" srcId="{5D499466-5BA1-4300-B5C0-EF6228AAEE31}" destId="{ACF95E8C-F5D9-48B4-9C0B-886E206626AC}" srcOrd="0" destOrd="0" presId="urn:microsoft.com/office/officeart/2018/2/layout/IconLabelList"/>
    <dgm:cxn modelId="{7667ACCD-B788-4B60-B533-C2B56A945351}" type="presParOf" srcId="{5D499466-5BA1-4300-B5C0-EF6228AAEE31}" destId="{58BCA1F6-1AF4-487C-99A0-FC52AE351D6E}" srcOrd="1" destOrd="0" presId="urn:microsoft.com/office/officeart/2018/2/layout/IconLabelList"/>
    <dgm:cxn modelId="{1FDC1B70-9D29-44BA-A6DA-C7063DCB6599}" type="presParOf" srcId="{5D499466-5BA1-4300-B5C0-EF6228AAEE31}" destId="{8A15E981-E86E-4ABA-A8D5-0D9BB06276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E39E9-112A-42B6-9B4E-B048B4C240D4}">
      <dsp:nvSpPr>
        <dsp:cNvPr id="0" name=""/>
        <dsp:cNvSpPr/>
      </dsp:nvSpPr>
      <dsp:spPr>
        <a:xfrm>
          <a:off x="0" y="0"/>
          <a:ext cx="51419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C7059-7C03-4405-B3E3-79466A39A72E}">
      <dsp:nvSpPr>
        <dsp:cNvPr id="0" name=""/>
        <dsp:cNvSpPr/>
      </dsp:nvSpPr>
      <dsp:spPr>
        <a:xfrm>
          <a:off x="0" y="0"/>
          <a:ext cx="5141912" cy="2703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benefits of effective communication on the business of APPLE Company   </a:t>
          </a:r>
          <a:endParaRPr lang="en-US" sz="2000" kern="1200" dirty="0"/>
        </a:p>
      </dsp:txBody>
      <dsp:txXfrm>
        <a:off x="0" y="0"/>
        <a:ext cx="5141912" cy="2703512"/>
      </dsp:txXfrm>
    </dsp:sp>
    <dsp:sp modelId="{2253C676-B7B6-4A97-9AD8-1754FC83562A}">
      <dsp:nvSpPr>
        <dsp:cNvPr id="0" name=""/>
        <dsp:cNvSpPr/>
      </dsp:nvSpPr>
      <dsp:spPr>
        <a:xfrm>
          <a:off x="0" y="2703512"/>
          <a:ext cx="51419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E922B-28C0-4FAF-ADA2-E5870272CC54}">
      <dsp:nvSpPr>
        <dsp:cNvPr id="0" name=""/>
        <dsp:cNvSpPr/>
      </dsp:nvSpPr>
      <dsp:spPr>
        <a:xfrm>
          <a:off x="0" y="2453140"/>
          <a:ext cx="5141912" cy="2703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2000" kern="1200" dirty="0"/>
        </a:p>
      </dsp:txBody>
      <dsp:txXfrm>
        <a:off x="0" y="2453140"/>
        <a:ext cx="5141912" cy="27035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4BDA9-7E51-45D6-93D4-5FCF71DE5003}">
      <dsp:nvSpPr>
        <dsp:cNvPr id="0" name=""/>
        <dsp:cNvSpPr/>
      </dsp:nvSpPr>
      <dsp:spPr>
        <a:xfrm>
          <a:off x="0" y="8479"/>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Apple Company uses a variety of communication methods</a:t>
          </a:r>
          <a:endParaRPr lang="en-US" sz="2400" kern="1200"/>
        </a:p>
      </dsp:txBody>
      <dsp:txXfrm>
        <a:off x="63397" y="71876"/>
        <a:ext cx="9931605" cy="1171906"/>
      </dsp:txXfrm>
    </dsp:sp>
    <dsp:sp modelId="{68DDB24C-9281-4366-B22B-D82DBFD7104A}">
      <dsp:nvSpPr>
        <dsp:cNvPr id="0" name=""/>
        <dsp:cNvSpPr/>
      </dsp:nvSpPr>
      <dsp:spPr>
        <a:xfrm>
          <a:off x="0" y="1376300"/>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Most customers are using the company`s website for communication and information regarding the products (Svètlk, 2017)</a:t>
          </a:r>
          <a:endParaRPr lang="en-US" sz="2400" kern="1200"/>
        </a:p>
      </dsp:txBody>
      <dsp:txXfrm>
        <a:off x="63397" y="1439697"/>
        <a:ext cx="9931605" cy="1171906"/>
      </dsp:txXfrm>
    </dsp:sp>
    <dsp:sp modelId="{C1C4EA86-C97A-42F8-925D-BF807AB81B1E}">
      <dsp:nvSpPr>
        <dsp:cNvPr id="0" name=""/>
        <dsp:cNvSpPr/>
      </dsp:nvSpPr>
      <dsp:spPr>
        <a:xfrm>
          <a:off x="0" y="2744120"/>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Apple has developed strong customer communication via social media using Facebook and Instagram (Svètlk, 2017)</a:t>
          </a:r>
          <a:endParaRPr lang="en-US" sz="2400" kern="1200"/>
        </a:p>
      </dsp:txBody>
      <dsp:txXfrm>
        <a:off x="63397" y="2807517"/>
        <a:ext cx="9931605" cy="1171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A5313-B814-4C15-80D0-26B27BA6778E}">
      <dsp:nvSpPr>
        <dsp:cNvPr id="0" name=""/>
        <dsp:cNvSpPr/>
      </dsp:nvSpPr>
      <dsp:spPr>
        <a:xfrm>
          <a:off x="1512911" y="680779"/>
          <a:ext cx="2438320" cy="1152388"/>
        </a:xfrm>
        <a:prstGeom prst="rect">
          <a:avLst/>
        </a:prstGeom>
        <a:blipFill>
          <a:blip xmlns:r="http://schemas.openxmlformats.org/officeDocument/2006/relationships" r:embed="rId1"/>
          <a:srcRect/>
          <a:stretch>
            <a:fillRect t="-15000" b="-15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62EDD7-FF56-49B6-83AE-2D3BB8ECFE13}">
      <dsp:nvSpPr>
        <dsp:cNvPr id="0" name=""/>
        <dsp:cNvSpPr/>
      </dsp:nvSpPr>
      <dsp:spPr>
        <a:xfrm>
          <a:off x="622866" y="262894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baseline="0"/>
            <a:t>One important aspect of communication that can be improved by Apple is face-to-face communication.</a:t>
          </a:r>
          <a:endParaRPr lang="en-US" sz="1700" kern="1200"/>
        </a:p>
      </dsp:txBody>
      <dsp:txXfrm>
        <a:off x="622866" y="2628945"/>
        <a:ext cx="4320000" cy="720000"/>
      </dsp:txXfrm>
    </dsp:sp>
    <dsp:sp modelId="{ACF95E8C-F5D9-48B4-9C0B-886E206626AC}">
      <dsp:nvSpPr>
        <dsp:cNvPr id="0" name=""/>
        <dsp:cNvSpPr/>
      </dsp:nvSpPr>
      <dsp:spPr>
        <a:xfrm>
          <a:off x="6927517" y="188923"/>
          <a:ext cx="1944000" cy="1944000"/>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15E981-E86E-4ABA-A8D5-0D9BB06276EB}">
      <dsp:nvSpPr>
        <dsp:cNvPr id="0" name=""/>
        <dsp:cNvSpPr/>
      </dsp:nvSpPr>
      <dsp:spPr>
        <a:xfrm>
          <a:off x="5739517" y="260338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baseline="0"/>
            <a:t>The communication via emails needs to be improved in a more appropriate way </a:t>
          </a:r>
          <a:r>
            <a:rPr lang="en-GB" sz="1700" b="0" kern="1200" baseline="0"/>
            <a:t>(Kessenbrock </a:t>
          </a:r>
          <a:r>
            <a:rPr lang="en-GB" sz="1700" b="0" i="1" kern="1200" baseline="0"/>
            <a:t>et al.,</a:t>
          </a:r>
          <a:r>
            <a:rPr lang="en-GB" sz="1700" b="0" kern="1200" baseline="0"/>
            <a:t> 2017) .</a:t>
          </a:r>
          <a:endParaRPr lang="en-US" sz="1700" kern="1200"/>
        </a:p>
      </dsp:txBody>
      <dsp:txXfrm>
        <a:off x="5739517" y="260338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8C78-B1B5-4F73-9D34-FC713C83F2BD}" type="datetimeFigureOut">
              <a:rPr lang="en-GB" smtClean="0"/>
              <a:t>26/07/2022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7FEE45-1E10-4EE9-8169-D963E2FFDE11}" type="slidenum">
              <a:rPr lang="en-GB" smtClean="0"/>
              <a:t>‹#›</a:t>
            </a:fld>
            <a:endParaRPr lang="en-GB"/>
          </a:p>
        </p:txBody>
      </p:sp>
    </p:spTree>
    <p:extLst>
      <p:ext uri="{BB962C8B-B14F-4D97-AF65-F5344CB8AC3E}">
        <p14:creationId xmlns:p14="http://schemas.microsoft.com/office/powerpoint/2010/main" val="3308787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communicate with its customers, Apple uses a variety of communication methods. For starters, the organisation features a trustworthy Apple corporate website. Customers may use the website to learn more about Apple goods. This will allow customers to discover answers for their items and resolve any technical issues they may be experiencing. Customers may use the website to look for Apple items and do research on the products of their choosing. Customers who own Apple goods may use the website to contact the business for clarification. Second, the Apple Company makes advantage of social media. Social media has developed as an effective channel for interacting with customers. Consumers have widespread access to various social media sites such as Facebook and Instagram. Social media platforms enable engagement in a public venue, demanding openness in addressing any issues (</a:t>
            </a:r>
            <a:r>
              <a:rPr lang="en-GB" dirty="0" err="1"/>
              <a:t>Svètlk</a:t>
            </a:r>
            <a:r>
              <a:rPr lang="en-GB" dirty="0"/>
              <a:t>, 2017)</a:t>
            </a:r>
          </a:p>
        </p:txBody>
      </p:sp>
      <p:sp>
        <p:nvSpPr>
          <p:cNvPr id="4" name="Slide Number Placeholder 3"/>
          <p:cNvSpPr>
            <a:spLocks noGrp="1"/>
          </p:cNvSpPr>
          <p:nvPr>
            <p:ph type="sldNum" sz="quarter" idx="5"/>
          </p:nvPr>
        </p:nvSpPr>
        <p:spPr/>
        <p:txBody>
          <a:bodyPr/>
          <a:lstStyle/>
          <a:p>
            <a:fld id="{987FEE45-1E10-4EE9-8169-D963E2FFDE11}" type="slidenum">
              <a:rPr lang="en-GB" smtClean="0"/>
              <a:t>7</a:t>
            </a:fld>
            <a:endParaRPr lang="en-GB"/>
          </a:p>
        </p:txBody>
      </p:sp>
    </p:spTree>
    <p:extLst>
      <p:ext uri="{BB962C8B-B14F-4D97-AF65-F5344CB8AC3E}">
        <p14:creationId xmlns:p14="http://schemas.microsoft.com/office/powerpoint/2010/main" val="4049442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One model of communication used by Apple and that can be improved is the face-to-face communication. It is used in Apple stores but from writer`s experience, this can be rated as poor. Another channel used by Apple is email, they are sending emails to their customers to find out the experience and give the opportunity for feedback. Once they gather the information, they will keep sending you newsletters. The way they can improve this channel is by sending more emphatic messages, related to the customer and their products, not just general ones so they can attract more sales (</a:t>
            </a:r>
            <a:r>
              <a:rPr lang="en-GB" sz="1800" dirty="0" err="1">
                <a:solidFill>
                  <a:srgbClr val="000000"/>
                </a:solidFill>
                <a:effectLst/>
                <a:latin typeface="Times New Roman" panose="02020603050405020304" pitchFamily="18" charset="0"/>
                <a:ea typeface="Times New Roman" panose="02020603050405020304" pitchFamily="18" charset="0"/>
              </a:rPr>
              <a:t>Kessenbrock</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2017) </a:t>
            </a:r>
          </a:p>
          <a:p>
            <a:endParaRPr lang="en-GB" dirty="0"/>
          </a:p>
        </p:txBody>
      </p:sp>
      <p:sp>
        <p:nvSpPr>
          <p:cNvPr id="4" name="Slide Number Placeholder 3"/>
          <p:cNvSpPr>
            <a:spLocks noGrp="1"/>
          </p:cNvSpPr>
          <p:nvPr>
            <p:ph type="sldNum" sz="quarter" idx="5"/>
          </p:nvPr>
        </p:nvSpPr>
        <p:spPr/>
        <p:txBody>
          <a:bodyPr/>
          <a:lstStyle/>
          <a:p>
            <a:fld id="{987FEE45-1E10-4EE9-8169-D963E2FFDE11}" type="slidenum">
              <a:rPr lang="en-GB" smtClean="0"/>
              <a:t>8</a:t>
            </a:fld>
            <a:endParaRPr lang="en-GB"/>
          </a:p>
        </p:txBody>
      </p:sp>
    </p:spTree>
    <p:extLst>
      <p:ext uri="{BB962C8B-B14F-4D97-AF65-F5344CB8AC3E}">
        <p14:creationId xmlns:p14="http://schemas.microsoft.com/office/powerpoint/2010/main" val="413202217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7C7FAD9F-AEE9-406E-B720-57D2B9DB2816}" type="slidenum">
              <a:rPr lang="en-US" smtClean="0"/>
              <a:t>‹#›</a:t>
            </a:fld>
            <a:endParaRPr lang="en-US"/>
          </a:p>
        </p:txBody>
      </p:sp>
    </p:spTree>
    <p:extLst>
      <p:ext uri="{BB962C8B-B14F-4D97-AF65-F5344CB8AC3E}">
        <p14:creationId xmlns:p14="http://schemas.microsoft.com/office/powerpoint/2010/main" val="1466906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2123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1691109-F4F8-4597-962C-A4F4B7960636}" type="datetimeFigureOut">
              <a:rPr lang="en-US" smtClean="0"/>
              <a:t>7/26/2022</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7C7FAD9F-AEE9-406E-B720-57D2B9DB2816}" type="slidenum">
              <a:rPr lang="en-US" smtClean="0"/>
              <a:t>‹#›</a:t>
            </a:fld>
            <a:endParaRPr lang="en-US"/>
          </a:p>
        </p:txBody>
      </p:sp>
    </p:spTree>
    <p:extLst>
      <p:ext uri="{BB962C8B-B14F-4D97-AF65-F5344CB8AC3E}">
        <p14:creationId xmlns:p14="http://schemas.microsoft.com/office/powerpoint/2010/main" val="3952767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7/26/2022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85031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7/26/2022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31214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91109-F4F8-4597-962C-A4F4B7960636}" type="datetimeFigureOut">
              <a:rPr lang="en-US" smtClean="0"/>
              <a:t>7/26/2022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8641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91109-F4F8-4597-962C-A4F4B7960636}" type="datetimeFigureOut">
              <a:rPr lang="en-US" smtClean="0"/>
              <a:t>7/26/2022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38671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7/26/2022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232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7/26/2022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71215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57355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95483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1691109-F4F8-4597-962C-A4F4B7960636}" type="datetimeFigureOut">
              <a:rPr lang="en-US" smtClean="0"/>
              <a:t>7/26/2022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20547678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5.jpeg"/><Relationship Id="rId5" Type="http://schemas.microsoft.com/office/2007/relationships/hdphoto" Target="../media/hdphoto2.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1.xml"/><Relationship Id="rId3" Type="http://schemas.microsoft.com/office/2007/relationships/hdphoto" Target="../media/hdphoto1.wdp"/><Relationship Id="rId7" Type="http://schemas.microsoft.com/office/2007/relationships/hdphoto" Target="../media/hdphoto2.wdp"/><Relationship Id="rId12"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diagramColors" Target="../diagrams/colors1.xml"/><Relationship Id="rId5" Type="http://schemas.microsoft.com/office/2007/relationships/hdphoto" Target="../media/hdphoto3.wdp"/><Relationship Id="rId10" Type="http://schemas.openxmlformats.org/officeDocument/2006/relationships/diagramQuickStyle" Target="../diagrams/quickStyle1.xml"/><Relationship Id="rId4" Type="http://schemas.openxmlformats.org/officeDocument/2006/relationships/image" Target="../media/image6.png"/><Relationship Id="rId9"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microsoft.com/office/2007/relationships/hdphoto" Target="../media/hdphoto2.wdp"/><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2.pn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business-essay.com/the-apple-company-organisation-theory-and-design/" TargetMode="External"/><Relationship Id="rId2" Type="http://schemas.openxmlformats.org/officeDocument/2006/relationships/hyperlink" Target="https://www.topteksystem.com/blog/apple-news/the-bite-of-apple-new-produc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3" name="Oval 2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5" name="Rectangle 24">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4C10E-8CB6-9507-4C1D-66EFDFFC3FAD}"/>
              </a:ext>
            </a:extLst>
          </p:cNvPr>
          <p:cNvSpPr>
            <a:spLocks noGrp="1"/>
          </p:cNvSpPr>
          <p:nvPr>
            <p:ph type="title"/>
          </p:nvPr>
        </p:nvSpPr>
        <p:spPr>
          <a:xfrm>
            <a:off x="7883611" y="200311"/>
            <a:ext cx="4098591" cy="3057571"/>
          </a:xfrm>
          <a:ln>
            <a:noFill/>
          </a:ln>
        </p:spPr>
        <p:txBody>
          <a:bodyPr vert="horz" lIns="91440" tIns="45720" rIns="91440" bIns="45720" rtlCol="0" anchor="ctr">
            <a:normAutofit/>
          </a:bodyPr>
          <a:lstStyle/>
          <a:p>
            <a:r>
              <a:rPr lang="en-US" sz="2200" dirty="0"/>
              <a:t>project slides </a:t>
            </a:r>
            <a:br>
              <a:rPr lang="en-US" sz="2200" dirty="0"/>
            </a:br>
            <a:r>
              <a:rPr lang="en-US" sz="2200" dirty="0"/>
              <a:t>tittle – apple company</a:t>
            </a:r>
            <a:br>
              <a:rPr lang="en-US" sz="2200" dirty="0"/>
            </a:br>
            <a:r>
              <a:rPr lang="en-US" sz="2200" dirty="0"/>
              <a:t>module – </a:t>
            </a:r>
            <a:r>
              <a:rPr lang="en-GB" sz="2200" dirty="0"/>
              <a:t>Effective Team Working and Communication (BMSW4002_BIRM)</a:t>
            </a:r>
            <a:br>
              <a:rPr lang="en-US" sz="2200" dirty="0"/>
            </a:br>
            <a:r>
              <a:rPr lang="en-US" sz="2200" dirty="0"/>
              <a:t>Lecturer – </a:t>
            </a:r>
            <a:r>
              <a:rPr lang="en-US" sz="2200" dirty="0" err="1"/>
              <a:t>akash</a:t>
            </a:r>
            <a:r>
              <a:rPr lang="en-US" sz="2200" dirty="0"/>
              <a:t> </a:t>
            </a:r>
            <a:r>
              <a:rPr lang="en-US" sz="2200" dirty="0" err="1"/>
              <a:t>puranik</a:t>
            </a:r>
            <a:r>
              <a:rPr lang="en-US" sz="2200" dirty="0"/>
              <a:t> .</a:t>
            </a:r>
            <a:br>
              <a:rPr lang="en-US" sz="2200" dirty="0"/>
            </a:br>
            <a:endParaRPr lang="en-US" sz="2200" dirty="0"/>
          </a:p>
        </p:txBody>
      </p:sp>
      <p:pic>
        <p:nvPicPr>
          <p:cNvPr id="5" name="Picture 2" descr="Visual search query image">
            <a:extLst>
              <a:ext uri="{FF2B5EF4-FFF2-40B4-BE49-F238E27FC236}">
                <a16:creationId xmlns:a16="http://schemas.microsoft.com/office/drawing/2014/main" id="{61D03E64-5AE3-F5B2-D8BC-1436AA1DF0F5}"/>
              </a:ext>
            </a:extLst>
          </p:cNvPr>
          <p:cNvPicPr>
            <a:picLocks noGrp="1" noChangeAspect="1" noChangeArrowheads="1"/>
          </p:cNvPicPr>
          <p:nvPr>
            <p:ph idx="1"/>
          </p:nvPr>
        </p:nvPicPr>
        <p:blipFill rotWithShape="1">
          <a:blip r:embed="rId6">
            <a:extLst>
              <a:ext uri="{28A0092B-C50C-407E-A947-70E740481C1C}">
                <a14:useLocalDpi xmlns:a14="http://schemas.microsoft.com/office/drawing/2010/main" val="0"/>
              </a:ext>
            </a:extLst>
          </a:blip>
          <a:srcRect l="14836" r="11688" b="-1"/>
          <a:stretch/>
        </p:blipFill>
        <p:spPr bwMode="auto">
          <a:xfrm>
            <a:off x="17940" y="-39068"/>
            <a:ext cx="7548923"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01910976-6FC5-112F-0B3C-26B829297661}"/>
              </a:ext>
            </a:extLst>
          </p:cNvPr>
          <p:cNvSpPr>
            <a:spLocks noGrp="1"/>
          </p:cNvSpPr>
          <p:nvPr>
            <p:ph type="body" sz="half" idx="2"/>
          </p:nvPr>
        </p:nvSpPr>
        <p:spPr>
          <a:xfrm>
            <a:off x="7883611" y="3429000"/>
            <a:ext cx="3816774" cy="2743200"/>
          </a:xfrm>
        </p:spPr>
        <p:txBody>
          <a:bodyPr vert="horz" lIns="91440" tIns="45720" rIns="91440" bIns="45720" rtlCol="0">
            <a:normAutofit/>
          </a:bodyPr>
          <a:lstStyle/>
          <a:p>
            <a:pPr lvl="0" indent="-182880">
              <a:lnSpc>
                <a:spcPct val="90000"/>
              </a:lnSpc>
              <a:buFont typeface="Wingdings" pitchFamily="2" charset="2"/>
              <a:buChar char="§"/>
            </a:pPr>
            <a:r>
              <a:rPr lang="en-US" sz="1600" b="0" baseline="0" dirty="0">
                <a:solidFill>
                  <a:schemeClr val="tx1"/>
                </a:solidFill>
              </a:rPr>
              <a:t>Group Project by.</a:t>
            </a:r>
            <a:endParaRPr lang="en-US" sz="1600" dirty="0">
              <a:solidFill>
                <a:schemeClr val="tx1"/>
              </a:solidFill>
            </a:endParaRPr>
          </a:p>
          <a:p>
            <a:pPr lvl="1" indent="-182880">
              <a:buFont typeface="Wingdings" pitchFamily="2" charset="2"/>
              <a:buChar char="§"/>
            </a:pPr>
            <a:r>
              <a:rPr lang="en-US" sz="1600" b="0" baseline="0" dirty="0"/>
              <a:t>Antonio </a:t>
            </a:r>
            <a:r>
              <a:rPr lang="en-US" sz="1600" b="0" baseline="0" dirty="0" err="1"/>
              <a:t>Iacob</a:t>
            </a:r>
            <a:r>
              <a:rPr lang="en-US" sz="1600" b="0" baseline="0" dirty="0"/>
              <a:t> Craciun.</a:t>
            </a:r>
            <a:endParaRPr lang="en-US" sz="1600" dirty="0"/>
          </a:p>
          <a:p>
            <a:pPr lvl="1" indent="-182880">
              <a:buFont typeface="Wingdings" pitchFamily="2" charset="2"/>
              <a:buChar char="§"/>
            </a:pPr>
            <a:r>
              <a:rPr lang="en-US" sz="1600" b="0" baseline="0" dirty="0"/>
              <a:t>Maria </a:t>
            </a:r>
            <a:r>
              <a:rPr lang="en-US" sz="1600" b="0" baseline="0" dirty="0" err="1"/>
              <a:t>Ciorascu</a:t>
            </a:r>
            <a:r>
              <a:rPr lang="en-US" sz="1600" b="0" baseline="0" dirty="0"/>
              <a:t>.</a:t>
            </a:r>
            <a:endParaRPr lang="en-US" sz="1600" dirty="0"/>
          </a:p>
          <a:p>
            <a:pPr lvl="1" indent="-182880">
              <a:buFont typeface="Wingdings" pitchFamily="2" charset="2"/>
              <a:buChar char="§"/>
            </a:pPr>
            <a:r>
              <a:rPr lang="en-US" sz="1600" b="0" baseline="0" dirty="0"/>
              <a:t>Martina </a:t>
            </a:r>
            <a:r>
              <a:rPr lang="en-US" sz="1600" dirty="0" err="1"/>
              <a:t>Petkova</a:t>
            </a:r>
            <a:r>
              <a:rPr lang="en-US" sz="1600" b="0" baseline="0" dirty="0"/>
              <a:t>.</a:t>
            </a:r>
            <a:endParaRPr lang="en-US" sz="1600" dirty="0"/>
          </a:p>
          <a:p>
            <a:pPr lvl="1" indent="-182880">
              <a:buFont typeface="Wingdings" pitchFamily="2" charset="2"/>
              <a:buChar char="§"/>
            </a:pPr>
            <a:r>
              <a:rPr lang="en-US" sz="1600" b="0" baseline="0" dirty="0"/>
              <a:t>George Ghita.</a:t>
            </a:r>
            <a:endParaRPr lang="en-US" sz="1600" dirty="0"/>
          </a:p>
          <a:p>
            <a:pPr indent="-182880">
              <a:lnSpc>
                <a:spcPct val="90000"/>
              </a:lnSpc>
              <a:buFont typeface="Wingdings" pitchFamily="2" charset="2"/>
              <a:buChar char="§"/>
            </a:pPr>
            <a:endParaRPr lang="en-US" sz="1600" dirty="0">
              <a:solidFill>
                <a:schemeClr val="tx1"/>
              </a:solidFill>
            </a:endParaRPr>
          </a:p>
        </p:txBody>
      </p:sp>
      <p:grpSp>
        <p:nvGrpSpPr>
          <p:cNvPr id="27" name="Group 26">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28">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extBox 5">
            <a:extLst>
              <a:ext uri="{FF2B5EF4-FFF2-40B4-BE49-F238E27FC236}">
                <a16:creationId xmlns:a16="http://schemas.microsoft.com/office/drawing/2014/main" id="{74A8960B-9847-E02E-A9C4-F3365D1B49E5}"/>
              </a:ext>
            </a:extLst>
          </p:cNvPr>
          <p:cNvSpPr txBox="1"/>
          <p:nvPr/>
        </p:nvSpPr>
        <p:spPr>
          <a:xfrm>
            <a:off x="1894114" y="6449590"/>
            <a:ext cx="3461657" cy="369332"/>
          </a:xfrm>
          <a:prstGeom prst="rect">
            <a:avLst/>
          </a:prstGeom>
          <a:noFill/>
        </p:spPr>
        <p:txBody>
          <a:bodyPr wrap="square" rtlCol="0">
            <a:spAutoFit/>
          </a:bodyPr>
          <a:lstStyle/>
          <a:p>
            <a:r>
              <a:rPr lang="en-GB" dirty="0"/>
              <a:t>Source: </a:t>
            </a:r>
            <a:r>
              <a:rPr lang="en-GB" dirty="0" err="1"/>
              <a:t>Topteksystem</a:t>
            </a:r>
            <a:r>
              <a:rPr lang="en-GB" dirty="0"/>
              <a:t> (2022)</a:t>
            </a:r>
          </a:p>
        </p:txBody>
      </p:sp>
    </p:spTree>
    <p:extLst>
      <p:ext uri="{BB962C8B-B14F-4D97-AF65-F5344CB8AC3E}">
        <p14:creationId xmlns:p14="http://schemas.microsoft.com/office/powerpoint/2010/main" val="168625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3D25154-9EF7-4C33-9AAC-7B3BE089F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itle 4">
            <a:extLst>
              <a:ext uri="{FF2B5EF4-FFF2-40B4-BE49-F238E27FC236}">
                <a16:creationId xmlns:a16="http://schemas.microsoft.com/office/drawing/2014/main" id="{8EB4C71D-6E8F-D2C3-93FC-41CA743F94D7}"/>
              </a:ext>
            </a:extLst>
          </p:cNvPr>
          <p:cNvSpPr>
            <a:spLocks noGrp="1"/>
          </p:cNvSpPr>
          <p:nvPr>
            <p:ph type="ctrTitle"/>
          </p:nvPr>
        </p:nvSpPr>
        <p:spPr>
          <a:xfrm>
            <a:off x="1051560" y="643468"/>
            <a:ext cx="9966960" cy="2574745"/>
          </a:xfrm>
        </p:spPr>
        <p:txBody>
          <a:bodyPr>
            <a:normAutofit/>
          </a:bodyPr>
          <a:lstStyle/>
          <a:p>
            <a:r>
              <a:rPr lang="en-GB" sz="6000" dirty="0"/>
              <a:t>Communication and channels of communications .</a:t>
            </a:r>
          </a:p>
        </p:txBody>
      </p:sp>
      <p:sp>
        <p:nvSpPr>
          <p:cNvPr id="27" name="Rectangle 26">
            <a:extLst>
              <a:ext uri="{FF2B5EF4-FFF2-40B4-BE49-F238E27FC236}">
                <a16:creationId xmlns:a16="http://schemas.microsoft.com/office/drawing/2014/main" id="{1604E8C0-C927-4C06-A96A-BF3323BA7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5">
            <a:extLst>
              <a:ext uri="{FF2B5EF4-FFF2-40B4-BE49-F238E27FC236}">
                <a16:creationId xmlns:a16="http://schemas.microsoft.com/office/drawing/2014/main" id="{A5E2852E-5705-B895-F31B-6474AB564DE5}"/>
              </a:ext>
            </a:extLst>
          </p:cNvPr>
          <p:cNvSpPr>
            <a:spLocks noGrp="1"/>
          </p:cNvSpPr>
          <p:nvPr>
            <p:ph type="subTitle" idx="1"/>
          </p:nvPr>
        </p:nvSpPr>
        <p:spPr>
          <a:xfrm>
            <a:off x="1069848" y="4913336"/>
            <a:ext cx="7891272" cy="1069848"/>
          </a:xfrm>
        </p:spPr>
        <p:txBody>
          <a:bodyPr>
            <a:normAutofit lnSpcReduction="10000"/>
          </a:bodyPr>
          <a:lstStyle/>
          <a:p>
            <a:r>
              <a:rPr lang="en-GB" dirty="0">
                <a:solidFill>
                  <a:srgbClr val="000000"/>
                </a:solidFill>
              </a:rPr>
              <a:t>Co</a:t>
            </a:r>
            <a:r>
              <a:rPr lang="en-GB" sz="2400" dirty="0">
                <a:solidFill>
                  <a:srgbClr val="000000"/>
                </a:solidFill>
              </a:rPr>
              <a:t>mmunication is the process by which information is exchanged between individuals trough a common system of language , symbols , signs or  </a:t>
            </a:r>
            <a:r>
              <a:rPr lang="en-GB" sz="2400" dirty="0" err="1">
                <a:solidFill>
                  <a:srgbClr val="000000"/>
                </a:solidFill>
              </a:rPr>
              <a:t>behavior</a:t>
            </a:r>
            <a:r>
              <a:rPr lang="en-GB" sz="2400" dirty="0">
                <a:solidFill>
                  <a:srgbClr val="000000"/>
                </a:solidFill>
              </a:rPr>
              <a:t> .</a:t>
            </a:r>
            <a:endParaRPr lang="en-GB" dirty="0">
              <a:solidFill>
                <a:srgbClr val="000000"/>
              </a:solidFill>
            </a:endParaRPr>
          </a:p>
        </p:txBody>
      </p:sp>
      <p:grpSp>
        <p:nvGrpSpPr>
          <p:cNvPr id="29" name="Group 28">
            <a:extLst>
              <a:ext uri="{FF2B5EF4-FFF2-40B4-BE49-F238E27FC236}">
                <a16:creationId xmlns:a16="http://schemas.microsoft.com/office/drawing/2014/main" id="{9DCECFD5-4C30-4892-9FF0-540E17955A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10245590" y="5111496"/>
            <a:chExt cx="1080904" cy="1080902"/>
          </a:xfrm>
        </p:grpSpPr>
        <p:sp>
          <p:nvSpPr>
            <p:cNvPr id="30" name="Oval 29">
              <a:extLst>
                <a:ext uri="{FF2B5EF4-FFF2-40B4-BE49-F238E27FC236}">
                  <a16:creationId xmlns:a16="http://schemas.microsoft.com/office/drawing/2014/main" id="{95C67F70-EAFE-425C-8422-591620A96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5590" y="5111496"/>
              <a:ext cx="1080904" cy="1080902"/>
            </a:xfrm>
            <a:prstGeom prst="ellipse">
              <a:avLst/>
            </a:prstGeom>
            <a:blipFill dpi="0" rotWithShape="1">
              <a:blip r:embed="rId3">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1" name="Oval 30">
              <a:extLst>
                <a:ext uri="{FF2B5EF4-FFF2-40B4-BE49-F238E27FC236}">
                  <a16:creationId xmlns:a16="http://schemas.microsoft.com/office/drawing/2014/main" id="{D47FA16B-C217-4D91-84EA-5B0846BDD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53681" y="5219586"/>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21216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5D8A-87A9-411A-9295-642D5DD492A9}"/>
              </a:ext>
            </a:extLst>
          </p:cNvPr>
          <p:cNvSpPr>
            <a:spLocks noGrp="1"/>
          </p:cNvSpPr>
          <p:nvPr>
            <p:ph type="title"/>
          </p:nvPr>
        </p:nvSpPr>
        <p:spPr/>
        <p:txBody>
          <a:bodyPr>
            <a:normAutofit fontScale="90000"/>
          </a:bodyPr>
          <a:lstStyle/>
          <a:p>
            <a:r>
              <a:rPr lang="en-GB" sz="3200" dirty="0"/>
              <a:t>Short history “Apple “Company</a:t>
            </a:r>
            <a:br>
              <a:rPr lang="en-GB" sz="3200" dirty="0"/>
            </a:br>
            <a:endParaRPr lang="en-GB" dirty="0"/>
          </a:p>
        </p:txBody>
      </p:sp>
      <p:sp>
        <p:nvSpPr>
          <p:cNvPr id="3" name="Content Placeholder 2">
            <a:extLst>
              <a:ext uri="{FF2B5EF4-FFF2-40B4-BE49-F238E27FC236}">
                <a16:creationId xmlns:a16="http://schemas.microsoft.com/office/drawing/2014/main" id="{E3F22133-B6CA-64D2-5518-F8FA6C5D59ED}"/>
              </a:ext>
            </a:extLst>
          </p:cNvPr>
          <p:cNvSpPr>
            <a:spLocks noGrp="1"/>
          </p:cNvSpPr>
          <p:nvPr>
            <p:ph idx="1"/>
          </p:nvPr>
        </p:nvSpPr>
        <p:spPr/>
        <p:txBody>
          <a:bodyPr/>
          <a:lstStyle/>
          <a:p>
            <a:pPr marL="0" indent="0">
              <a:buNone/>
            </a:pPr>
            <a:r>
              <a:rPr lang="en-GB" sz="2000" dirty="0"/>
              <a:t>Apple "is the largest and most popular technology company in the world. It was founded in 1977 by founders Steven P. Jobs and Steve Wozniak.</a:t>
            </a:r>
          </a:p>
          <a:p>
            <a:r>
              <a:rPr lang="en-GB" sz="2000" dirty="0"/>
              <a:t>The company mainly deals with</a:t>
            </a:r>
          </a:p>
          <a:p>
            <a:pPr marL="342900" indent="-342900">
              <a:buFont typeface="Wingdings" panose="05000000000000000000" pitchFamily="2" charset="2"/>
              <a:buChar char="Ø"/>
            </a:pPr>
            <a:r>
              <a:rPr lang="en-GB" sz="2000" dirty="0"/>
              <a:t> with the production, design and marketing of various portable gadgets, such as iPhones, laptops and music players</a:t>
            </a:r>
          </a:p>
          <a:p>
            <a:pPr marL="342900" indent="-342900">
              <a:buFont typeface="Wingdings" panose="05000000000000000000" pitchFamily="2" charset="2"/>
              <a:buChar char="Ø"/>
            </a:pPr>
            <a:r>
              <a:rPr lang="en-GB" sz="2000" dirty="0"/>
              <a:t> engages in selling popular software, services, peripherals and networking solutions to customers</a:t>
            </a:r>
          </a:p>
          <a:p>
            <a:pPr marL="342900" indent="-342900">
              <a:buFont typeface="Wingdings" panose="05000000000000000000" pitchFamily="2" charset="2"/>
              <a:buChar char="Ø"/>
            </a:pPr>
            <a:r>
              <a:rPr lang="en-GB" sz="2000" dirty="0"/>
              <a:t> has several types of products and services that include:  iPhone, iPad, Mac, iPod, Apple TV and other applications (McDonald 2011)</a:t>
            </a:r>
          </a:p>
          <a:p>
            <a:endParaRPr lang="en-GB" dirty="0"/>
          </a:p>
        </p:txBody>
      </p:sp>
      <p:sp>
        <p:nvSpPr>
          <p:cNvPr id="4" name="Text Placeholder 3">
            <a:extLst>
              <a:ext uri="{FF2B5EF4-FFF2-40B4-BE49-F238E27FC236}">
                <a16:creationId xmlns:a16="http://schemas.microsoft.com/office/drawing/2014/main" id="{F6B8A5BE-B828-74EA-286A-019F4B0F2193}"/>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633174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21">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34" name="Rectangle 25">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Oval 27">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29">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2" name="Rectangle 31">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TextBox 2">
            <a:extLst>
              <a:ext uri="{FF2B5EF4-FFF2-40B4-BE49-F238E27FC236}">
                <a16:creationId xmlns:a16="http://schemas.microsoft.com/office/drawing/2014/main" id="{2D934CCF-B57F-616E-57BE-B6E64A65C33A}"/>
              </a:ext>
            </a:extLst>
          </p:cNvPr>
          <p:cNvGraphicFramePr/>
          <p:nvPr>
            <p:extLst>
              <p:ext uri="{D42A27DB-BD31-4B8C-83A1-F6EECF244321}">
                <p14:modId xmlns:p14="http://schemas.microsoft.com/office/powerpoint/2010/main" val="140946301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19318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16AE2-9D14-9E2D-E8FB-7C4A868619C1}"/>
              </a:ext>
            </a:extLst>
          </p:cNvPr>
          <p:cNvSpPr>
            <a:spLocks noGrp="1"/>
          </p:cNvSpPr>
          <p:nvPr>
            <p:ph type="title"/>
          </p:nvPr>
        </p:nvSpPr>
        <p:spPr>
          <a:xfrm>
            <a:off x="4970109" y="484632"/>
            <a:ext cx="6730277" cy="1609344"/>
          </a:xfrm>
          <a:ln>
            <a:noFill/>
          </a:ln>
        </p:spPr>
        <p:txBody>
          <a:bodyPr>
            <a:normAutofit/>
          </a:bodyPr>
          <a:lstStyle/>
          <a:p>
            <a:r>
              <a:rPr lang="en-GB" sz="4400"/>
              <a:t>Communication barriers </a:t>
            </a:r>
            <a:endParaRPr lang="en-IQ" sz="4400"/>
          </a:p>
        </p:txBody>
      </p:sp>
      <p:sp>
        <p:nvSpPr>
          <p:cNvPr id="3" name="Subtitle 2">
            <a:extLst>
              <a:ext uri="{FF2B5EF4-FFF2-40B4-BE49-F238E27FC236}">
                <a16:creationId xmlns:a16="http://schemas.microsoft.com/office/drawing/2014/main" id="{D28D784D-F85D-454E-22A7-A657F158E301}"/>
              </a:ext>
            </a:extLst>
          </p:cNvPr>
          <p:cNvSpPr>
            <a:spLocks noGrp="1"/>
          </p:cNvSpPr>
          <p:nvPr>
            <p:ph idx="1"/>
          </p:nvPr>
        </p:nvSpPr>
        <p:spPr>
          <a:xfrm>
            <a:off x="4970109" y="2121408"/>
            <a:ext cx="6730276" cy="4050792"/>
          </a:xfrm>
        </p:spPr>
        <p:txBody>
          <a:bodyPr>
            <a:normAutofit/>
          </a:bodyPr>
          <a:lstStyle/>
          <a:p>
            <a:endParaRPr lang="en-GB" sz="1400" dirty="0"/>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 In a company as vast as APPLE there are various types of communication barriers.</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These barriers are: Attitudinal barriers, </a:t>
            </a:r>
            <a:r>
              <a:rPr lang="en-GB" sz="1400" b="1" dirty="0" err="1">
                <a:effectLst/>
                <a:latin typeface="Rockwell (Body)"/>
                <a:ea typeface="Calibri" panose="020F0502020204030204" pitchFamily="34" charset="0"/>
                <a:cs typeface="Times New Roman" panose="02020603050405020304" pitchFamily="18" charset="0"/>
              </a:rPr>
              <a:t>Behavioral</a:t>
            </a:r>
            <a:r>
              <a:rPr lang="en-GB" sz="1400" b="1" dirty="0">
                <a:effectLst/>
                <a:latin typeface="Rockwell (Body)"/>
                <a:ea typeface="Calibri" panose="020F0502020204030204" pitchFamily="34" charset="0"/>
                <a:cs typeface="Times New Roman" panose="02020603050405020304" pitchFamily="18" charset="0"/>
              </a:rPr>
              <a:t> barriers, Cultural barriers, Language barriers , environment barriers (</a:t>
            </a:r>
            <a:r>
              <a:rPr lang="en-GB" sz="1400" b="1" dirty="0" err="1">
                <a:effectLst/>
                <a:latin typeface="Rockwell (Body)"/>
                <a:ea typeface="Calibri" panose="020F0502020204030204" pitchFamily="34" charset="0"/>
                <a:cs typeface="Times New Roman" panose="02020603050405020304" pitchFamily="18" charset="0"/>
              </a:rPr>
              <a:t>dr</a:t>
            </a:r>
            <a:r>
              <a:rPr lang="en-GB" sz="1400" b="1" dirty="0">
                <a:effectLst/>
                <a:latin typeface="Rockwell (Body)"/>
                <a:ea typeface="Calibri" panose="020F0502020204030204" pitchFamily="34" charset="0"/>
                <a:cs typeface="Times New Roman" panose="02020603050405020304" pitchFamily="18" charset="0"/>
              </a:rPr>
              <a:t> Usha Rani,2016)</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Also</a:t>
            </a:r>
            <a:r>
              <a:rPr lang="en-GB" sz="1400" dirty="0">
                <a:effectLst/>
                <a:latin typeface="Rockwell (Body)"/>
                <a:ea typeface="Calibri" panose="020F0502020204030204" pitchFamily="34" charset="0"/>
                <a:cs typeface="Times New Roman" panose="02020603050405020304" pitchFamily="18" charset="0"/>
              </a:rPr>
              <a:t> </a:t>
            </a:r>
            <a:r>
              <a:rPr lang="en-GB" sz="1400" b="1" dirty="0">
                <a:effectLst/>
                <a:latin typeface="Rockwell (Body)"/>
                <a:ea typeface="Calibri" panose="020F0502020204030204" pitchFamily="34" charset="0"/>
                <a:cs typeface="Times New Roman" panose="02020603050405020304" pitchFamily="18" charset="0"/>
              </a:rPr>
              <a:t>a</a:t>
            </a:r>
            <a:r>
              <a:rPr lang="en-GB" sz="1400" dirty="0">
                <a:effectLst/>
                <a:latin typeface="Rockwell (Body)"/>
                <a:ea typeface="Calibri" panose="020F0502020204030204" pitchFamily="34" charset="0"/>
                <a:cs typeface="Times New Roman" panose="02020603050405020304" pitchFamily="18" charset="0"/>
              </a:rPr>
              <a:t> </a:t>
            </a:r>
            <a:r>
              <a:rPr lang="en-GB" sz="1400" b="1" dirty="0">
                <a:effectLst/>
                <a:latin typeface="Rockwell (Body)"/>
                <a:ea typeface="Calibri" panose="020F0502020204030204" pitchFamily="34" charset="0"/>
                <a:cs typeface="Times New Roman" panose="02020603050405020304" pitchFamily="18" charset="0"/>
              </a:rPr>
              <a:t>common cause of communication breakdown in a workplace situation is people holding different attitudes, values and discrimination (</a:t>
            </a:r>
            <a:r>
              <a:rPr lang="en-GB" sz="1400" b="1" dirty="0" err="1">
                <a:latin typeface="Rockwell (Body)"/>
                <a:ea typeface="Calibri" panose="020F0502020204030204" pitchFamily="34" charset="0"/>
                <a:cs typeface="Times New Roman" panose="02020603050405020304" pitchFamily="18" charset="0"/>
              </a:rPr>
              <a:t>dr</a:t>
            </a:r>
            <a:r>
              <a:rPr lang="en-GB" sz="1400" b="1" dirty="0">
                <a:effectLst/>
                <a:latin typeface="Rockwell (Body)"/>
                <a:ea typeface="Calibri" panose="020F0502020204030204" pitchFamily="34" charset="0"/>
                <a:cs typeface="Times New Roman" panose="02020603050405020304" pitchFamily="18" charset="0"/>
              </a:rPr>
              <a:t> Usha Rani,2016)</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1400" b="1" dirty="0">
                <a:effectLst/>
                <a:latin typeface="Rockwell (Body)"/>
                <a:ea typeface="Libre Franklin" panose="020B0604020202020204" pitchFamily="2" charset="0"/>
                <a:cs typeface="Libre Franklin" panose="020B0604020202020204" pitchFamily="2" charset="0"/>
              </a:rPr>
              <a:t>Let’s look back at Apple’s apology in China for its maligned warranty policies as it provides an excellent example of how to overcome cultural barriers in communication. In April 2013, Apple CEO Timothy D. Cook made the unusual move of apologizing to Chinese customers for his company’s warranty policy and promised to make amends, T</a:t>
            </a:r>
            <a:r>
              <a:rPr lang="en-GB" sz="1400" b="1" i="1" dirty="0">
                <a:effectLst/>
                <a:latin typeface="Rockwell (Body)"/>
                <a:ea typeface="Libre Franklin" panose="020B0604020202020204" pitchFamily="2" charset="0"/>
                <a:cs typeface="Libre Franklin" panose="020B0604020202020204" pitchFamily="2" charset="0"/>
              </a:rPr>
              <a:t>he New York Times</a:t>
            </a:r>
            <a:r>
              <a:rPr lang="en-GB" sz="1400" b="1" dirty="0">
                <a:effectLst/>
                <a:latin typeface="Rockwell (Body)"/>
                <a:ea typeface="Libre Franklin" panose="020B0604020202020204" pitchFamily="2" charset="0"/>
                <a:cs typeface="Libre Franklin" panose="020B0604020202020204" pitchFamily="2" charset="0"/>
              </a:rPr>
              <a:t> reports.</a:t>
            </a:r>
            <a:endParaRPr lang="en-GB" sz="1400" dirty="0">
              <a:latin typeface="Rockwell (Body)"/>
            </a:endParaRPr>
          </a:p>
        </p:txBody>
      </p:sp>
      <p:grpSp>
        <p:nvGrpSpPr>
          <p:cNvPr id="33" name="Group 32">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4" name="Oval 33">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9" name="Group 8">
            <a:extLst>
              <a:ext uri="{FF2B5EF4-FFF2-40B4-BE49-F238E27FC236}">
                <a16:creationId xmlns:a16="http://schemas.microsoft.com/office/drawing/2014/main" id="{D4E91302-0C64-1AED-6B7E-E21F7E11FDC5}"/>
              </a:ext>
            </a:extLst>
          </p:cNvPr>
          <p:cNvGrpSpPr/>
          <p:nvPr/>
        </p:nvGrpSpPr>
        <p:grpSpPr>
          <a:xfrm>
            <a:off x="633998" y="2377947"/>
            <a:ext cx="3722101" cy="2112364"/>
            <a:chOff x="0" y="0"/>
            <a:chExt cx="5337568" cy="3028950"/>
          </a:xfrm>
        </p:grpSpPr>
        <p:pic>
          <p:nvPicPr>
            <p:cNvPr id="11" name="Picture 10">
              <a:extLst>
                <a:ext uri="{FF2B5EF4-FFF2-40B4-BE49-F238E27FC236}">
                  <a16:creationId xmlns:a16="http://schemas.microsoft.com/office/drawing/2014/main" id="{5FB4AEB3-88EF-DECB-DB2B-CD4AF9156B10}"/>
                </a:ext>
              </a:extLst>
            </p:cNvPr>
            <p:cNvPicPr>
              <a:picLocks noChangeAspect="1"/>
            </p:cNvPicPr>
            <p:nvPr/>
          </p:nvPicPr>
          <p:blipFill>
            <a:blip r:embed="rId5"/>
            <a:stretch>
              <a:fillRect/>
            </a:stretch>
          </p:blipFill>
          <p:spPr>
            <a:xfrm>
              <a:off x="2170183" y="1009650"/>
              <a:ext cx="1384157" cy="923925"/>
            </a:xfrm>
            <a:prstGeom prst="rect">
              <a:avLst/>
            </a:prstGeom>
          </p:spPr>
        </p:pic>
        <p:sp>
          <p:nvSpPr>
            <p:cNvPr id="13" name="Arrow: Up 12">
              <a:extLst>
                <a:ext uri="{FF2B5EF4-FFF2-40B4-BE49-F238E27FC236}">
                  <a16:creationId xmlns:a16="http://schemas.microsoft.com/office/drawing/2014/main" id="{60A489E0-D2B8-9AD9-4978-5840A9F9368F}"/>
                </a:ext>
              </a:extLst>
            </p:cNvPr>
            <p:cNvSpPr/>
            <p:nvPr/>
          </p:nvSpPr>
          <p:spPr>
            <a:xfrm>
              <a:off x="2890837" y="876300"/>
              <a:ext cx="9525" cy="952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15" name="Arrow: Up 14">
              <a:extLst>
                <a:ext uri="{FF2B5EF4-FFF2-40B4-BE49-F238E27FC236}">
                  <a16:creationId xmlns:a16="http://schemas.microsoft.com/office/drawing/2014/main" id="{7F1FB983-49B0-FF64-2FD2-48CC8D276DA4}"/>
                </a:ext>
              </a:extLst>
            </p:cNvPr>
            <p:cNvSpPr/>
            <p:nvPr/>
          </p:nvSpPr>
          <p:spPr>
            <a:xfrm>
              <a:off x="2909887" y="733425"/>
              <a:ext cx="9525" cy="21907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16" name="Arrow: Up 15">
              <a:extLst>
                <a:ext uri="{FF2B5EF4-FFF2-40B4-BE49-F238E27FC236}">
                  <a16:creationId xmlns:a16="http://schemas.microsoft.com/office/drawing/2014/main" id="{C7CCEA93-740A-1235-DC12-DC607998EFE8}"/>
                </a:ext>
              </a:extLst>
            </p:cNvPr>
            <p:cNvSpPr/>
            <p:nvPr/>
          </p:nvSpPr>
          <p:spPr>
            <a:xfrm>
              <a:off x="2538412" y="733425"/>
              <a:ext cx="533400" cy="27622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17" name="Picture 16">
              <a:extLst>
                <a:ext uri="{FF2B5EF4-FFF2-40B4-BE49-F238E27FC236}">
                  <a16:creationId xmlns:a16="http://schemas.microsoft.com/office/drawing/2014/main" id="{69AC0719-C070-3DBE-EDE1-5980F8575B03}"/>
                </a:ext>
              </a:extLst>
            </p:cNvPr>
            <p:cNvPicPr>
              <a:picLocks noChangeAspect="1"/>
            </p:cNvPicPr>
            <p:nvPr/>
          </p:nvPicPr>
          <p:blipFill>
            <a:blip r:embed="rId6"/>
            <a:stretch>
              <a:fillRect/>
            </a:stretch>
          </p:blipFill>
          <p:spPr>
            <a:xfrm>
              <a:off x="2276475" y="99060"/>
              <a:ext cx="1057275" cy="634365"/>
            </a:xfrm>
            <a:prstGeom prst="rect">
              <a:avLst/>
            </a:prstGeom>
          </p:spPr>
        </p:pic>
        <p:sp>
          <p:nvSpPr>
            <p:cNvPr id="18" name="Arrow: Right 17">
              <a:extLst>
                <a:ext uri="{FF2B5EF4-FFF2-40B4-BE49-F238E27FC236}">
                  <a16:creationId xmlns:a16="http://schemas.microsoft.com/office/drawing/2014/main" id="{F3B42010-48EF-DFD7-5AC0-6C461F7B8983}"/>
                </a:ext>
              </a:extLst>
            </p:cNvPr>
            <p:cNvSpPr/>
            <p:nvPr/>
          </p:nvSpPr>
          <p:spPr>
            <a:xfrm>
              <a:off x="3554341" y="1609725"/>
              <a:ext cx="409575" cy="3238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19" name="Picture 18">
              <a:extLst>
                <a:ext uri="{FF2B5EF4-FFF2-40B4-BE49-F238E27FC236}">
                  <a16:creationId xmlns:a16="http://schemas.microsoft.com/office/drawing/2014/main" id="{056ADEDE-5E63-5719-6082-CB65EEA5EB7E}"/>
                </a:ext>
              </a:extLst>
            </p:cNvPr>
            <p:cNvPicPr>
              <a:picLocks noChangeAspect="1"/>
            </p:cNvPicPr>
            <p:nvPr/>
          </p:nvPicPr>
          <p:blipFill>
            <a:blip r:embed="rId7"/>
            <a:stretch>
              <a:fillRect/>
            </a:stretch>
          </p:blipFill>
          <p:spPr>
            <a:xfrm>
              <a:off x="3963916" y="1252537"/>
              <a:ext cx="1373652" cy="1038225"/>
            </a:xfrm>
            <a:prstGeom prst="rect">
              <a:avLst/>
            </a:prstGeom>
          </p:spPr>
        </p:pic>
        <p:sp>
          <p:nvSpPr>
            <p:cNvPr id="20" name="Arrow: Right 19">
              <a:extLst>
                <a:ext uri="{FF2B5EF4-FFF2-40B4-BE49-F238E27FC236}">
                  <a16:creationId xmlns:a16="http://schemas.microsoft.com/office/drawing/2014/main" id="{51E5477B-1144-6FA5-1707-499637EC6F06}"/>
                </a:ext>
              </a:extLst>
            </p:cNvPr>
            <p:cNvSpPr/>
            <p:nvPr/>
          </p:nvSpPr>
          <p:spPr>
            <a:xfrm>
              <a:off x="3814762" y="895350"/>
              <a:ext cx="9525" cy="952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21" name="Arrow: Right 20">
              <a:extLst>
                <a:ext uri="{FF2B5EF4-FFF2-40B4-BE49-F238E27FC236}">
                  <a16:creationId xmlns:a16="http://schemas.microsoft.com/office/drawing/2014/main" id="{61EE48D0-D133-6552-F640-EC8ACC88EB69}"/>
                </a:ext>
              </a:extLst>
            </p:cNvPr>
            <p:cNvSpPr/>
            <p:nvPr/>
          </p:nvSpPr>
          <p:spPr>
            <a:xfrm>
              <a:off x="3595687" y="914400"/>
              <a:ext cx="476250" cy="16192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22" name="Picture 21">
              <a:extLst>
                <a:ext uri="{FF2B5EF4-FFF2-40B4-BE49-F238E27FC236}">
                  <a16:creationId xmlns:a16="http://schemas.microsoft.com/office/drawing/2014/main" id="{71638142-C60E-A115-AD9B-E3C84317E85B}"/>
                </a:ext>
              </a:extLst>
            </p:cNvPr>
            <p:cNvPicPr>
              <a:picLocks noChangeAspect="1"/>
            </p:cNvPicPr>
            <p:nvPr/>
          </p:nvPicPr>
          <p:blipFill>
            <a:blip r:embed="rId8"/>
            <a:stretch>
              <a:fillRect/>
            </a:stretch>
          </p:blipFill>
          <p:spPr>
            <a:xfrm>
              <a:off x="4071937" y="0"/>
              <a:ext cx="1247775" cy="1247775"/>
            </a:xfrm>
            <a:prstGeom prst="rect">
              <a:avLst/>
            </a:prstGeom>
          </p:spPr>
        </p:pic>
        <p:sp>
          <p:nvSpPr>
            <p:cNvPr id="23" name="Arrow: Down 22">
              <a:extLst>
                <a:ext uri="{FF2B5EF4-FFF2-40B4-BE49-F238E27FC236}">
                  <a16:creationId xmlns:a16="http://schemas.microsoft.com/office/drawing/2014/main" id="{4B87F8B5-7B4A-1EDF-FA50-474DD49EF01D}"/>
                </a:ext>
              </a:extLst>
            </p:cNvPr>
            <p:cNvSpPr/>
            <p:nvPr/>
          </p:nvSpPr>
          <p:spPr>
            <a:xfrm>
              <a:off x="2652712" y="1971675"/>
              <a:ext cx="333375" cy="257175"/>
            </a:xfrm>
            <a:prstGeom prst="down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24" name="Picture 23">
              <a:extLst>
                <a:ext uri="{FF2B5EF4-FFF2-40B4-BE49-F238E27FC236}">
                  <a16:creationId xmlns:a16="http://schemas.microsoft.com/office/drawing/2014/main" id="{10AA055F-D3BC-5040-DB60-45CE6BDEB85A}"/>
                </a:ext>
              </a:extLst>
            </p:cNvPr>
            <p:cNvPicPr>
              <a:picLocks noChangeAspect="1"/>
            </p:cNvPicPr>
            <p:nvPr/>
          </p:nvPicPr>
          <p:blipFill>
            <a:blip r:embed="rId9"/>
            <a:stretch>
              <a:fillRect/>
            </a:stretch>
          </p:blipFill>
          <p:spPr>
            <a:xfrm>
              <a:off x="0" y="651732"/>
              <a:ext cx="1590675" cy="1448530"/>
            </a:xfrm>
            <a:prstGeom prst="rect">
              <a:avLst/>
            </a:prstGeom>
          </p:spPr>
        </p:pic>
        <p:pic>
          <p:nvPicPr>
            <p:cNvPr id="25" name="Picture 24">
              <a:extLst>
                <a:ext uri="{FF2B5EF4-FFF2-40B4-BE49-F238E27FC236}">
                  <a16:creationId xmlns:a16="http://schemas.microsoft.com/office/drawing/2014/main" id="{7AFED69C-DA7F-B951-0921-00B69ED8C7AC}"/>
                </a:ext>
              </a:extLst>
            </p:cNvPr>
            <p:cNvPicPr>
              <a:picLocks noChangeAspect="1"/>
            </p:cNvPicPr>
            <p:nvPr/>
          </p:nvPicPr>
          <p:blipFill>
            <a:blip r:embed="rId10"/>
            <a:stretch>
              <a:fillRect/>
            </a:stretch>
          </p:blipFill>
          <p:spPr>
            <a:xfrm>
              <a:off x="2166937" y="2228850"/>
              <a:ext cx="1428750" cy="800100"/>
            </a:xfrm>
            <a:prstGeom prst="rect">
              <a:avLst/>
            </a:prstGeom>
          </p:spPr>
        </p:pic>
        <p:sp>
          <p:nvSpPr>
            <p:cNvPr id="26" name="Arrow: Left 25">
              <a:extLst>
                <a:ext uri="{FF2B5EF4-FFF2-40B4-BE49-F238E27FC236}">
                  <a16:creationId xmlns:a16="http://schemas.microsoft.com/office/drawing/2014/main" id="{A0804910-EBC8-20C0-937B-200B764944AA}"/>
                </a:ext>
              </a:extLst>
            </p:cNvPr>
            <p:cNvSpPr/>
            <p:nvPr/>
          </p:nvSpPr>
          <p:spPr>
            <a:xfrm>
              <a:off x="1633537" y="1381125"/>
              <a:ext cx="523875" cy="276225"/>
            </a:xfrm>
            <a:prstGeom prst="lef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grpSp>
    </p:spTree>
    <p:extLst>
      <p:ext uri="{BB962C8B-B14F-4D97-AF65-F5344CB8AC3E}">
        <p14:creationId xmlns:p14="http://schemas.microsoft.com/office/powerpoint/2010/main" val="3623354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16AE2-9D14-9E2D-E8FB-7C4A868619C1}"/>
              </a:ext>
            </a:extLst>
          </p:cNvPr>
          <p:cNvSpPr>
            <a:spLocks noGrp="1"/>
          </p:cNvSpPr>
          <p:nvPr>
            <p:ph type="title"/>
          </p:nvPr>
        </p:nvSpPr>
        <p:spPr>
          <a:xfrm>
            <a:off x="7044268" y="1465790"/>
            <a:ext cx="3860798" cy="3941345"/>
          </a:xfrm>
        </p:spPr>
        <p:txBody>
          <a:bodyPr>
            <a:normAutofit/>
          </a:bodyPr>
          <a:lstStyle/>
          <a:p>
            <a:r>
              <a:rPr lang="en-GB" sz="4200"/>
              <a:t>How should the organisation’s use the theories relating to models of communication </a:t>
            </a:r>
            <a:endParaRPr lang="en-IQ" sz="4200"/>
          </a:p>
        </p:txBody>
      </p:sp>
      <p:sp>
        <p:nvSpPr>
          <p:cNvPr id="3" name="Subtitle 2">
            <a:extLst>
              <a:ext uri="{FF2B5EF4-FFF2-40B4-BE49-F238E27FC236}">
                <a16:creationId xmlns:a16="http://schemas.microsoft.com/office/drawing/2014/main" id="{D28D784D-F85D-454E-22A7-A657F158E301}"/>
              </a:ext>
            </a:extLst>
          </p:cNvPr>
          <p:cNvSpPr>
            <a:spLocks noGrp="1"/>
          </p:cNvSpPr>
          <p:nvPr>
            <p:ph idx="1"/>
          </p:nvPr>
        </p:nvSpPr>
        <p:spPr>
          <a:xfrm>
            <a:off x="641602" y="1359090"/>
            <a:ext cx="5132665" cy="4048046"/>
          </a:xfrm>
        </p:spPr>
        <p:txBody>
          <a:bodyPr anchor="ctr">
            <a:normAutofit/>
          </a:bodyPr>
          <a:lstStyle/>
          <a:p>
            <a:endParaRPr lang="en-GB" dirty="0"/>
          </a:p>
          <a:p>
            <a:r>
              <a:rPr lang="en-GB" dirty="0"/>
              <a:t>I think that the organisation of the models in communication is described as a clear vision for business, Modification, and leadership. Services in this business are used as Mac, iPhone and iPad. The groups include AppStore, Apple Pay, iCloud and Apple Music. This business contains intensive and effective collaboration. (Dudovskiy, 2021).</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015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BF28E-53AF-E7DD-DF5B-7C8E0F5E9DFE}"/>
              </a:ext>
            </a:extLst>
          </p:cNvPr>
          <p:cNvSpPr>
            <a:spLocks noGrp="1"/>
          </p:cNvSpPr>
          <p:nvPr>
            <p:ph type="title"/>
          </p:nvPr>
        </p:nvSpPr>
        <p:spPr/>
        <p:txBody>
          <a:bodyPr/>
          <a:lstStyle/>
          <a:p>
            <a:r>
              <a:rPr lang="en-GB" dirty="0"/>
              <a:t>Channels Used by Apple</a:t>
            </a:r>
          </a:p>
        </p:txBody>
      </p:sp>
      <p:graphicFrame>
        <p:nvGraphicFramePr>
          <p:cNvPr id="5" name="Content Placeholder 2">
            <a:extLst>
              <a:ext uri="{FF2B5EF4-FFF2-40B4-BE49-F238E27FC236}">
                <a16:creationId xmlns:a16="http://schemas.microsoft.com/office/drawing/2014/main" id="{EAE3766E-6DDD-B88B-423A-BABA7DEBC4E0}"/>
              </a:ext>
            </a:extLst>
          </p:cNvPr>
          <p:cNvGraphicFramePr>
            <a:graphicFrameLocks noGrp="1"/>
          </p:cNvGraphicFramePr>
          <p:nvPr>
            <p:ph idx="1"/>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6508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1BF48-3739-8BBE-856F-9CDA57FEE6FC}"/>
              </a:ext>
            </a:extLst>
          </p:cNvPr>
          <p:cNvSpPr>
            <a:spLocks noGrp="1"/>
          </p:cNvSpPr>
          <p:nvPr>
            <p:ph type="title"/>
          </p:nvPr>
        </p:nvSpPr>
        <p:spPr>
          <a:xfrm>
            <a:off x="1020723" y="732731"/>
            <a:ext cx="10000521" cy="1731909"/>
          </a:xfrm>
        </p:spPr>
        <p:txBody>
          <a:bodyPr>
            <a:normAutofit/>
          </a:bodyPr>
          <a:lstStyle/>
          <a:p>
            <a:pPr algn="ctr"/>
            <a:r>
              <a:rPr lang="en-GB"/>
              <a:t>Channels that can be used to improve communication</a:t>
            </a:r>
          </a:p>
        </p:txBody>
      </p:sp>
      <p:graphicFrame>
        <p:nvGraphicFramePr>
          <p:cNvPr id="12" name="Content Placeholder 2">
            <a:extLst>
              <a:ext uri="{FF2B5EF4-FFF2-40B4-BE49-F238E27FC236}">
                <a16:creationId xmlns:a16="http://schemas.microsoft.com/office/drawing/2014/main" id="{F9C186D1-EE3C-7FE0-7A76-B7311BB949DA}"/>
              </a:ext>
            </a:extLst>
          </p:cNvPr>
          <p:cNvGraphicFramePr>
            <a:graphicFrameLocks noGrp="1"/>
          </p:cNvGraphicFramePr>
          <p:nvPr>
            <p:ph idx="1"/>
            <p:extLst>
              <p:ext uri="{D42A27DB-BD31-4B8C-83A1-F6EECF244321}">
                <p14:modId xmlns:p14="http://schemas.microsoft.com/office/powerpoint/2010/main" val="3837481076"/>
              </p:ext>
            </p:extLst>
          </p:nvPr>
        </p:nvGraphicFramePr>
        <p:xfrm>
          <a:off x="763009" y="2658421"/>
          <a:ext cx="10723035" cy="3512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079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37B06-0FD9-2F2D-39AF-96E68B3FEAD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39DDA4-1504-7D2C-CE76-EA9C8FF2B844}"/>
              </a:ext>
            </a:extLst>
          </p:cNvPr>
          <p:cNvSpPr>
            <a:spLocks noGrp="1"/>
          </p:cNvSpPr>
          <p:nvPr>
            <p:ph idx="1"/>
          </p:nvPr>
        </p:nvSpPr>
        <p:spPr/>
        <p:txBody>
          <a:bodyPr>
            <a:normAutofit fontScale="70000" lnSpcReduction="20000"/>
          </a:bodyPr>
          <a:lstStyle/>
          <a:p>
            <a:pPr marL="457200" indent="-457200">
              <a:buFont typeface="Arial" panose="020B0604020202020204" pitchFamily="34" charset="0"/>
              <a:buChar char="•"/>
            </a:pPr>
            <a:r>
              <a:rPr lang="en-GB" sz="2100" dirty="0" err="1"/>
              <a:t>Kessenbrock</a:t>
            </a:r>
            <a:r>
              <a:rPr lang="en-GB" sz="2100" dirty="0"/>
              <a:t>, A., </a:t>
            </a:r>
            <a:r>
              <a:rPr lang="en-GB" sz="2100" dirty="0" err="1"/>
              <a:t>Köcher</a:t>
            </a:r>
            <a:r>
              <a:rPr lang="en-GB" sz="2100" dirty="0"/>
              <a:t>, S., &amp; </a:t>
            </a:r>
            <a:r>
              <a:rPr lang="en-GB" sz="2100" dirty="0" err="1"/>
              <a:t>Holzmüller</a:t>
            </a:r>
            <a:r>
              <a:rPr lang="en-GB" sz="2100" dirty="0"/>
              <a:t>, H. (2017). Face-to-Face vs. Digital Communication: The Effect of communication Channels at the Point of Sale-An Abstract. In Creating Marketing Magic and Innovative Future Marketing Trends (pp. 607-607). Springer, Cham.</a:t>
            </a:r>
          </a:p>
          <a:p>
            <a:pPr marL="457200" indent="-457200">
              <a:buFont typeface="Arial" panose="020B0604020202020204" pitchFamily="34" charset="0"/>
              <a:buChar char="•"/>
            </a:pPr>
            <a:r>
              <a:rPr lang="en-GB" sz="2100" dirty="0" err="1"/>
              <a:t>Svetlik</a:t>
            </a:r>
            <a:r>
              <a:rPr lang="en-GB" sz="2100" dirty="0"/>
              <a:t>, J. (2017). Integrating online advertising into integrated marketing communications. Marketing Identity, 5(1), pp. 206-212</a:t>
            </a:r>
          </a:p>
          <a:p>
            <a:pPr marL="457200" indent="-457200">
              <a:buFont typeface="Arial" panose="020B0604020202020204" pitchFamily="34" charset="0"/>
              <a:buChar char="•"/>
            </a:pPr>
            <a:r>
              <a:rPr lang="en-GB" sz="2100" dirty="0"/>
              <a:t>(McDonald 2011) APPLE COMMUNICATION WITH CUSTOMERS " (Corrado1993) https://thesisleader.com/googgel scholar</a:t>
            </a:r>
            <a:r>
              <a:rPr lang="en-GB" sz="2100" dirty="0">
                <a:hlinkClick r:id="rId2"/>
              </a:rPr>
              <a:t> </a:t>
            </a:r>
          </a:p>
          <a:p>
            <a:pPr marL="457200" indent="-457200">
              <a:buFont typeface="Arial" panose="020B0604020202020204" pitchFamily="34" charset="0"/>
              <a:buChar char="•"/>
            </a:pPr>
            <a:r>
              <a:rPr lang="en-GB" sz="2000" dirty="0" err="1"/>
              <a:t>Topteksystem</a:t>
            </a:r>
            <a:r>
              <a:rPr lang="en-GB" sz="2000" dirty="0"/>
              <a:t> (2022) The bite of Apple’s new products. Available at:</a:t>
            </a:r>
            <a:r>
              <a:rPr lang="en-GB" sz="2100" dirty="0">
                <a:hlinkClick r:id="rId2"/>
              </a:rPr>
              <a:t> https://www.topteksystem.com/blog/apple-news/the-bite-of-apple-new-products/</a:t>
            </a:r>
            <a:r>
              <a:rPr lang="en-GB" sz="2100" dirty="0"/>
              <a:t>.</a:t>
            </a:r>
          </a:p>
          <a:p>
            <a:pPr marL="457200" indent="-457200">
              <a:buFont typeface="Arial" panose="020B0604020202020204" pitchFamily="34" charset="0"/>
              <a:buChar char="•"/>
            </a:pPr>
            <a:r>
              <a:rPr lang="en-GB" sz="2100" dirty="0"/>
              <a:t> </a:t>
            </a:r>
            <a:r>
              <a:rPr lang="en-GB" sz="2100" dirty="0" err="1"/>
              <a:t>BusinessEssay</a:t>
            </a:r>
            <a:r>
              <a:rPr lang="en-GB" sz="2100" dirty="0"/>
              <a:t>. (2021, December 18). The Apple Company: Organisation Theory and Design. Retrieved from https://business-essay.com/the-apple-company-organisation-theory-and-design/</a:t>
            </a:r>
          </a:p>
          <a:p>
            <a:pPr marL="457200" indent="-457200">
              <a:buFont typeface="Arial" panose="020B0604020202020204" pitchFamily="34" charset="0"/>
              <a:buChar char="•"/>
            </a:pPr>
            <a:r>
              <a:rPr lang="en-GB" sz="2100" dirty="0" err="1">
                <a:solidFill>
                  <a:srgbClr val="1A1A1A"/>
                </a:solidFill>
              </a:rPr>
              <a:t>Dudovsky</a:t>
            </a:r>
            <a:r>
              <a:rPr lang="en-GB" sz="2100" dirty="0">
                <a:solidFill>
                  <a:srgbClr val="1A1A1A"/>
                </a:solidFill>
              </a:rPr>
              <a:t>, J. </a:t>
            </a:r>
            <a:r>
              <a:rPr lang="en-GB" sz="2100" b="0" i="0" dirty="0">
                <a:solidFill>
                  <a:srgbClr val="1A1A1A"/>
                </a:solidFill>
                <a:effectLst/>
              </a:rPr>
              <a:t>(2021). </a:t>
            </a:r>
            <a:r>
              <a:rPr lang="en-GB" sz="2100" b="0" i="1" dirty="0">
                <a:solidFill>
                  <a:srgbClr val="1A1A1A"/>
                </a:solidFill>
                <a:effectLst/>
              </a:rPr>
              <a:t>The Apple Company: Organisation Theory and Design.</a:t>
            </a:r>
            <a:r>
              <a:rPr lang="en-GB" sz="2100" b="0" i="0" dirty="0">
                <a:solidFill>
                  <a:srgbClr val="1A1A1A"/>
                </a:solidFill>
                <a:effectLst/>
              </a:rPr>
              <a:t> Available online at: </a:t>
            </a:r>
            <a:r>
              <a:rPr lang="en-GB" sz="2100" b="0" i="0" dirty="0">
                <a:solidFill>
                  <a:srgbClr val="1A1A1A"/>
                </a:solidFill>
                <a:effectLst/>
                <a:hlinkClick r:id="rId3"/>
              </a:rPr>
              <a:t>https://business-essay.com/the-apple-company-organisation-theory-and-design/</a:t>
            </a:r>
            <a:endParaRPr lang="en-GB" sz="2100" b="0" i="0" dirty="0">
              <a:solidFill>
                <a:srgbClr val="1A1A1A"/>
              </a:solidFill>
              <a:effectLst/>
            </a:endParaRPr>
          </a:p>
          <a:p>
            <a:pPr marL="457200" indent="-457200">
              <a:buFont typeface="Arial" panose="020B0604020202020204" pitchFamily="34" charset="0"/>
              <a:buChar char="•"/>
            </a:pPr>
            <a:r>
              <a:rPr lang="en-GB" dirty="0">
                <a:solidFill>
                  <a:srgbClr val="1A1A1A"/>
                </a:solidFill>
                <a:latin typeface="Inter"/>
              </a:rPr>
              <a:t>(</a:t>
            </a:r>
            <a:r>
              <a:rPr lang="en-GB" dirty="0" err="1">
                <a:solidFill>
                  <a:srgbClr val="1A1A1A"/>
                </a:solidFill>
                <a:latin typeface="Inter"/>
              </a:rPr>
              <a:t>coomunication</a:t>
            </a:r>
            <a:r>
              <a:rPr lang="en-GB" dirty="0">
                <a:solidFill>
                  <a:srgbClr val="1A1A1A"/>
                </a:solidFill>
                <a:latin typeface="Inter"/>
              </a:rPr>
              <a:t> barriers vol3,spl.issue 2,2016 ,</a:t>
            </a:r>
            <a:r>
              <a:rPr lang="en-GB" dirty="0" err="1">
                <a:solidFill>
                  <a:srgbClr val="1A1A1A"/>
                </a:solidFill>
                <a:latin typeface="Inter"/>
              </a:rPr>
              <a:t>Dr.</a:t>
            </a:r>
            <a:r>
              <a:rPr lang="en-GB" dirty="0">
                <a:solidFill>
                  <a:srgbClr val="1A1A1A"/>
                </a:solidFill>
                <a:latin typeface="Inter"/>
              </a:rPr>
              <a:t> k. Usha Rani)</a:t>
            </a:r>
          </a:p>
          <a:p>
            <a:pPr marL="457200" indent="-457200">
              <a:buFont typeface="Arial" panose="020B0604020202020204" pitchFamily="34" charset="0"/>
              <a:buChar char="•"/>
            </a:pPr>
            <a:r>
              <a:rPr lang="en-GB" dirty="0">
                <a:solidFill>
                  <a:srgbClr val="1A1A1A"/>
                </a:solidFill>
                <a:latin typeface="Inter"/>
              </a:rPr>
              <a:t>https://www.researchgate.net/profile/Usha-Kumbakonam/publication/304038097_COMMUNICATION_BARRIERS/links/57641fd708aedbc345ecb7e2/COMMUNICATION-BARRIERS.pdf</a:t>
            </a:r>
            <a:br>
              <a:rPr lang="en-GB" dirty="0">
                <a:solidFill>
                  <a:srgbClr val="1A1A1A"/>
                </a:solidFill>
                <a:latin typeface="Inter"/>
              </a:rPr>
            </a:br>
            <a:endParaRPr lang="en-GB" dirty="0"/>
          </a:p>
        </p:txBody>
      </p:sp>
      <p:sp>
        <p:nvSpPr>
          <p:cNvPr id="5" name="TextBox 4">
            <a:extLst>
              <a:ext uri="{FF2B5EF4-FFF2-40B4-BE49-F238E27FC236}">
                <a16:creationId xmlns:a16="http://schemas.microsoft.com/office/drawing/2014/main" id="{134E0D38-BA1A-A7EA-D520-9C782120CAA9}"/>
              </a:ext>
            </a:extLst>
          </p:cNvPr>
          <p:cNvSpPr txBox="1"/>
          <p:nvPr/>
        </p:nvSpPr>
        <p:spPr>
          <a:xfrm>
            <a:off x="3048990" y="3247303"/>
            <a:ext cx="609797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 </a:t>
            </a:r>
            <a:endParaRPr lang="en-GB" dirty="0"/>
          </a:p>
        </p:txBody>
      </p:sp>
      <p:sp>
        <p:nvSpPr>
          <p:cNvPr id="7" name="TextBox 6">
            <a:extLst>
              <a:ext uri="{FF2B5EF4-FFF2-40B4-BE49-F238E27FC236}">
                <a16:creationId xmlns:a16="http://schemas.microsoft.com/office/drawing/2014/main" id="{F50CE412-BD17-C612-5CDB-E0E0837CB793}"/>
              </a:ext>
            </a:extLst>
          </p:cNvPr>
          <p:cNvSpPr txBox="1"/>
          <p:nvPr/>
        </p:nvSpPr>
        <p:spPr>
          <a:xfrm>
            <a:off x="3048990" y="3247303"/>
            <a:ext cx="609797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3449291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ERLO'S SMCR MODEL OF COMMUNICATION">
            <a:extLst>
              <a:ext uri="{FF2B5EF4-FFF2-40B4-BE49-F238E27FC236}">
                <a16:creationId xmlns:a16="http://schemas.microsoft.com/office/drawing/2014/main" id="{EE102DF8-1A09-B042-114A-116E73BFE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138" y="1570248"/>
            <a:ext cx="8875795" cy="446598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6F9A8E52-D5C4-9F29-D8F1-7F16974C3147}"/>
              </a:ext>
            </a:extLst>
          </p:cNvPr>
          <p:cNvSpPr>
            <a:spLocks noGrp="1"/>
          </p:cNvSpPr>
          <p:nvPr>
            <p:ph type="title"/>
          </p:nvPr>
        </p:nvSpPr>
        <p:spPr>
          <a:xfrm>
            <a:off x="581890" y="199624"/>
            <a:ext cx="10058400" cy="1609344"/>
          </a:xfrm>
        </p:spPr>
        <p:txBody>
          <a:bodyPr/>
          <a:lstStyle/>
          <a:p>
            <a:r>
              <a:rPr lang="en-GB" dirty="0" err="1"/>
              <a:t>Ampendix</a:t>
            </a:r>
            <a:r>
              <a:rPr lang="en-GB" dirty="0"/>
              <a:t>.</a:t>
            </a:r>
          </a:p>
        </p:txBody>
      </p:sp>
    </p:spTree>
    <p:extLst>
      <p:ext uri="{BB962C8B-B14F-4D97-AF65-F5344CB8AC3E}">
        <p14:creationId xmlns:p14="http://schemas.microsoft.com/office/powerpoint/2010/main" val="2868909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able&#10;&#10;Description automatically generated with medium confidence">
            <a:extLst>
              <a:ext uri="{FF2B5EF4-FFF2-40B4-BE49-F238E27FC236}">
                <a16:creationId xmlns:a16="http://schemas.microsoft.com/office/drawing/2014/main" id="{F3885628-D974-3D59-1C29-6117042BE1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527" y="195262"/>
            <a:ext cx="10944225" cy="6467475"/>
          </a:xfrm>
          <a:prstGeom prst="rect">
            <a:avLst/>
          </a:prstGeom>
        </p:spPr>
      </p:pic>
    </p:spTree>
    <p:extLst>
      <p:ext uri="{BB962C8B-B14F-4D97-AF65-F5344CB8AC3E}">
        <p14:creationId xmlns:p14="http://schemas.microsoft.com/office/powerpoint/2010/main" val="4123483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233</TotalTime>
  <Words>1084</Words>
  <Application>Microsoft Office PowerPoint</Application>
  <PresentationFormat>Widescreen</PresentationFormat>
  <Paragraphs>49</Paragraphs>
  <Slides>11</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Arial</vt:lpstr>
      <vt:lpstr>Calibri</vt:lpstr>
      <vt:lpstr>Inter</vt:lpstr>
      <vt:lpstr>Rockwell</vt:lpstr>
      <vt:lpstr>Rockwell (Body)</vt:lpstr>
      <vt:lpstr>Rockwell Condensed</vt:lpstr>
      <vt:lpstr>Rockwell Extra Bold</vt:lpstr>
      <vt:lpstr>Symbol</vt:lpstr>
      <vt:lpstr>Times New Roman</vt:lpstr>
      <vt:lpstr>Wingdings</vt:lpstr>
      <vt:lpstr>Wood Type</vt:lpstr>
      <vt:lpstr>project slides  tittle – apple company module – Effective Team Working and Communication (BMSW4002_BIRM) Lecturer – akash puranik . </vt:lpstr>
      <vt:lpstr>Communication and channels of communications .</vt:lpstr>
      <vt:lpstr>Short history “Apple “Company </vt:lpstr>
      <vt:lpstr>PowerPoint Presentation</vt:lpstr>
      <vt:lpstr>Communication barriers </vt:lpstr>
      <vt:lpstr>How should the organisation’s use the theories relating to models of communication </vt:lpstr>
      <vt:lpstr>Channels Used by Apple</vt:lpstr>
      <vt:lpstr>Channels that can be used to improve communication</vt:lpstr>
      <vt:lpstr>References</vt:lpstr>
      <vt:lpstr>Ampendix.</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Channels of Communication</dc:title>
  <dc:creator>Antonio Craciun</dc:creator>
  <cp:lastModifiedBy>antonio craciun</cp:lastModifiedBy>
  <cp:revision>8</cp:revision>
  <dcterms:created xsi:type="dcterms:W3CDTF">2022-07-08T19:09:19Z</dcterms:created>
  <dcterms:modified xsi:type="dcterms:W3CDTF">2022-07-26T20:40:29Z</dcterms:modified>
</cp:coreProperties>
</file>