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973" r:id="rId1"/>
  </p:sldMasterIdLst>
  <p:sldIdLst>
    <p:sldId id="256" r:id="rId2"/>
    <p:sldId id="258" r:id="rId3"/>
    <p:sldId id="271" r:id="rId4"/>
    <p:sldId id="273" r:id="rId5"/>
    <p:sldId id="267" r:id="rId6"/>
    <p:sldId id="275" r:id="rId7"/>
    <p:sldId id="263" r:id="rId8"/>
    <p:sldId id="274" r:id="rId9"/>
    <p:sldId id="264" r:id="rId10"/>
    <p:sldId id="265" r:id="rId11"/>
    <p:sldId id="270" r:id="rId12"/>
    <p:sldId id="268" r:id="rId13"/>
    <p:sldId id="27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286" autoAdjust="0"/>
    <p:restoredTop sz="94660"/>
  </p:normalViewPr>
  <p:slideViewPr>
    <p:cSldViewPr snapToGrid="0">
      <p:cViewPr varScale="1">
        <p:scale>
          <a:sx n="74" d="100"/>
          <a:sy n="74" d="100"/>
        </p:scale>
        <p:origin x="3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C6282E-36F0-444F-ABB1-BD624E74344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8947659-9186-4BB2-BDC9-9AD429D28FE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Barriers for refugees integrating into new EU countries have been identified</a:t>
          </a:r>
          <a:endParaRPr lang="en-US"/>
        </a:p>
      </dgm:t>
    </dgm:pt>
    <dgm:pt modelId="{3C014E16-6420-4B54-946B-0441DBDD4935}" type="parTrans" cxnId="{AD5D0DD2-3C59-4592-9913-E77B4F35294F}">
      <dgm:prSet/>
      <dgm:spPr/>
      <dgm:t>
        <a:bodyPr/>
        <a:lstStyle/>
        <a:p>
          <a:endParaRPr lang="en-US"/>
        </a:p>
      </dgm:t>
    </dgm:pt>
    <dgm:pt modelId="{C538B34C-B476-4FA2-960F-9E3757B58BF7}" type="sibTrans" cxnId="{AD5D0DD2-3C59-4592-9913-E77B4F35294F}">
      <dgm:prSet/>
      <dgm:spPr/>
      <dgm:t>
        <a:bodyPr/>
        <a:lstStyle/>
        <a:p>
          <a:endParaRPr lang="en-US"/>
        </a:p>
      </dgm:t>
    </dgm:pt>
    <dgm:pt modelId="{3EE68C5C-6391-4F77-84E9-C59C2AB9672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Healthcare professionals need to be knowledgeable about the cultural background and community of the refugees in order to treat them effectively</a:t>
          </a:r>
          <a:endParaRPr lang="en-US"/>
        </a:p>
      </dgm:t>
    </dgm:pt>
    <dgm:pt modelId="{C4102416-8DF5-4085-A289-30828CA11971}" type="parTrans" cxnId="{69F9ECDA-950C-4C8A-86B0-BE7D3B9DB40B}">
      <dgm:prSet/>
      <dgm:spPr/>
      <dgm:t>
        <a:bodyPr/>
        <a:lstStyle/>
        <a:p>
          <a:endParaRPr lang="en-US"/>
        </a:p>
      </dgm:t>
    </dgm:pt>
    <dgm:pt modelId="{7B7EDF0F-A407-4F57-A981-1D83A0CF011D}" type="sibTrans" cxnId="{69F9ECDA-950C-4C8A-86B0-BE7D3B9DB40B}">
      <dgm:prSet/>
      <dgm:spPr/>
      <dgm:t>
        <a:bodyPr/>
        <a:lstStyle/>
        <a:p>
          <a:endParaRPr lang="en-US"/>
        </a:p>
      </dgm:t>
    </dgm:pt>
    <dgm:pt modelId="{9D5C53B6-1438-4458-8CB2-D14802203A9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Employment is considered the most significant feature in assisting displaced people into a new society</a:t>
          </a:r>
          <a:endParaRPr lang="en-US"/>
        </a:p>
      </dgm:t>
    </dgm:pt>
    <dgm:pt modelId="{6EFE36D4-2989-4C1E-A806-FFC2CAE59F6A}" type="parTrans" cxnId="{637C00D2-BDE1-4C0A-9F6B-EA454A1A5B71}">
      <dgm:prSet/>
      <dgm:spPr/>
      <dgm:t>
        <a:bodyPr/>
        <a:lstStyle/>
        <a:p>
          <a:endParaRPr lang="en-US"/>
        </a:p>
      </dgm:t>
    </dgm:pt>
    <dgm:pt modelId="{D25149A5-6752-408B-A92C-588A80F94D2A}" type="sibTrans" cxnId="{637C00D2-BDE1-4C0A-9F6B-EA454A1A5B71}">
      <dgm:prSet/>
      <dgm:spPr/>
      <dgm:t>
        <a:bodyPr/>
        <a:lstStyle/>
        <a:p>
          <a:endParaRPr lang="en-US"/>
        </a:p>
      </dgm:t>
    </dgm:pt>
    <dgm:pt modelId="{045A0ED0-2A40-41B2-B26C-3936BCA56EB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Whilst other countries adhere to common rules for family reunification the  United kingdom is excluded from this </a:t>
          </a:r>
          <a:endParaRPr lang="en-US"/>
        </a:p>
      </dgm:t>
    </dgm:pt>
    <dgm:pt modelId="{E24BDB7B-A95D-4552-BD3B-DD3A4A20F15A}" type="parTrans" cxnId="{82C4A932-51C5-4FAB-81CF-EF07574E6523}">
      <dgm:prSet/>
      <dgm:spPr/>
      <dgm:t>
        <a:bodyPr/>
        <a:lstStyle/>
        <a:p>
          <a:endParaRPr lang="en-US"/>
        </a:p>
      </dgm:t>
    </dgm:pt>
    <dgm:pt modelId="{F3F16AC7-E288-4951-89F6-DE606C78FBAE}" type="sibTrans" cxnId="{82C4A932-51C5-4FAB-81CF-EF07574E6523}">
      <dgm:prSet/>
      <dgm:spPr/>
      <dgm:t>
        <a:bodyPr/>
        <a:lstStyle/>
        <a:p>
          <a:endParaRPr lang="en-US"/>
        </a:p>
      </dgm:t>
    </dgm:pt>
    <dgm:pt modelId="{383D9B23-D1D8-4889-8378-16BE51D79D54}" type="pres">
      <dgm:prSet presAssocID="{B2C6282E-36F0-444F-ABB1-BD624E74344D}" presName="root" presStyleCnt="0">
        <dgm:presLayoutVars>
          <dgm:dir/>
          <dgm:resizeHandles val="exact"/>
        </dgm:presLayoutVars>
      </dgm:prSet>
      <dgm:spPr/>
    </dgm:pt>
    <dgm:pt modelId="{4D5900D5-E4B6-4DC4-BC9A-CA312D352D84}" type="pres">
      <dgm:prSet presAssocID="{68947659-9186-4BB2-BDC9-9AD429D28FE0}" presName="compNode" presStyleCnt="0"/>
      <dgm:spPr/>
    </dgm:pt>
    <dgm:pt modelId="{480EE01A-8BD3-4583-B1BE-2AB78F4AD674}" type="pres">
      <dgm:prSet presAssocID="{68947659-9186-4BB2-BDC9-9AD429D28FE0}" presName="bgRect" presStyleLbl="bgShp" presStyleIdx="0" presStyleCnt="4"/>
      <dgm:spPr/>
    </dgm:pt>
    <dgm:pt modelId="{CD4FEBA7-E352-4677-9108-9B3AA6C63547}" type="pres">
      <dgm:prSet presAssocID="{68947659-9186-4BB2-BDC9-9AD429D28FE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Europe-Africa"/>
        </a:ext>
      </dgm:extLst>
    </dgm:pt>
    <dgm:pt modelId="{14B9DAAD-62B6-492F-A495-76347654F0C0}" type="pres">
      <dgm:prSet presAssocID="{68947659-9186-4BB2-BDC9-9AD429D28FE0}" presName="spaceRect" presStyleCnt="0"/>
      <dgm:spPr/>
    </dgm:pt>
    <dgm:pt modelId="{0558C00D-9988-44E2-947E-E58AE0B2697B}" type="pres">
      <dgm:prSet presAssocID="{68947659-9186-4BB2-BDC9-9AD429D28FE0}" presName="parTx" presStyleLbl="revTx" presStyleIdx="0" presStyleCnt="4">
        <dgm:presLayoutVars>
          <dgm:chMax val="0"/>
          <dgm:chPref val="0"/>
        </dgm:presLayoutVars>
      </dgm:prSet>
      <dgm:spPr/>
    </dgm:pt>
    <dgm:pt modelId="{839191A0-BEA5-4974-8CF3-2E3D8AFCF080}" type="pres">
      <dgm:prSet presAssocID="{C538B34C-B476-4FA2-960F-9E3757B58BF7}" presName="sibTrans" presStyleCnt="0"/>
      <dgm:spPr/>
    </dgm:pt>
    <dgm:pt modelId="{F6BD5E56-ADFB-4E8C-9D78-EAB3324A6EF0}" type="pres">
      <dgm:prSet presAssocID="{3EE68C5C-6391-4F77-84E9-C59C2AB96725}" presName="compNode" presStyleCnt="0"/>
      <dgm:spPr/>
    </dgm:pt>
    <dgm:pt modelId="{DEB4A831-79A2-4E7C-8CC9-7CACA8283BC4}" type="pres">
      <dgm:prSet presAssocID="{3EE68C5C-6391-4F77-84E9-C59C2AB96725}" presName="bgRect" presStyleLbl="bgShp" presStyleIdx="1" presStyleCnt="4"/>
      <dgm:spPr/>
    </dgm:pt>
    <dgm:pt modelId="{3FB45F1B-F43A-4E37-823B-18DA399FCF2C}" type="pres">
      <dgm:prSet presAssocID="{3EE68C5C-6391-4F77-84E9-C59C2AB9672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246C0999-2CFE-42A2-B85C-C40AA474892C}" type="pres">
      <dgm:prSet presAssocID="{3EE68C5C-6391-4F77-84E9-C59C2AB96725}" presName="spaceRect" presStyleCnt="0"/>
      <dgm:spPr/>
    </dgm:pt>
    <dgm:pt modelId="{B4C6DD1C-771E-46D2-A963-0BCF703D0E6C}" type="pres">
      <dgm:prSet presAssocID="{3EE68C5C-6391-4F77-84E9-C59C2AB96725}" presName="parTx" presStyleLbl="revTx" presStyleIdx="1" presStyleCnt="4">
        <dgm:presLayoutVars>
          <dgm:chMax val="0"/>
          <dgm:chPref val="0"/>
        </dgm:presLayoutVars>
      </dgm:prSet>
      <dgm:spPr/>
    </dgm:pt>
    <dgm:pt modelId="{B278D8CC-3E21-4651-8AAE-84624B4D5F5C}" type="pres">
      <dgm:prSet presAssocID="{7B7EDF0F-A407-4F57-A981-1D83A0CF011D}" presName="sibTrans" presStyleCnt="0"/>
      <dgm:spPr/>
    </dgm:pt>
    <dgm:pt modelId="{006DD47D-9ADE-4FCF-BE76-3071D52F6497}" type="pres">
      <dgm:prSet presAssocID="{9D5C53B6-1438-4458-8CB2-D14802203A94}" presName="compNode" presStyleCnt="0"/>
      <dgm:spPr/>
    </dgm:pt>
    <dgm:pt modelId="{FB712CBC-2C3E-4396-B197-B68D27452824}" type="pres">
      <dgm:prSet presAssocID="{9D5C53B6-1438-4458-8CB2-D14802203A94}" presName="bgRect" presStyleLbl="bgShp" presStyleIdx="2" presStyleCnt="4"/>
      <dgm:spPr/>
    </dgm:pt>
    <dgm:pt modelId="{557AA22E-6512-41F6-9339-70F990A4F1A3}" type="pres">
      <dgm:prSet presAssocID="{9D5C53B6-1438-4458-8CB2-D14802203A9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980722B-B2C5-4550-85B2-584BD497302A}" type="pres">
      <dgm:prSet presAssocID="{9D5C53B6-1438-4458-8CB2-D14802203A94}" presName="spaceRect" presStyleCnt="0"/>
      <dgm:spPr/>
    </dgm:pt>
    <dgm:pt modelId="{584C7846-6D4F-4F8D-9FA7-21372AA9C04C}" type="pres">
      <dgm:prSet presAssocID="{9D5C53B6-1438-4458-8CB2-D14802203A94}" presName="parTx" presStyleLbl="revTx" presStyleIdx="2" presStyleCnt="4">
        <dgm:presLayoutVars>
          <dgm:chMax val="0"/>
          <dgm:chPref val="0"/>
        </dgm:presLayoutVars>
      </dgm:prSet>
      <dgm:spPr/>
    </dgm:pt>
    <dgm:pt modelId="{2E8A319C-1483-414E-8820-D8D2666839EB}" type="pres">
      <dgm:prSet presAssocID="{D25149A5-6752-408B-A92C-588A80F94D2A}" presName="sibTrans" presStyleCnt="0"/>
      <dgm:spPr/>
    </dgm:pt>
    <dgm:pt modelId="{9E53BA18-2142-4DF1-B4EC-BC4666BD4011}" type="pres">
      <dgm:prSet presAssocID="{045A0ED0-2A40-41B2-B26C-3936BCA56EBA}" presName="compNode" presStyleCnt="0"/>
      <dgm:spPr/>
    </dgm:pt>
    <dgm:pt modelId="{13C6975C-B444-4403-829E-06A89D292FC8}" type="pres">
      <dgm:prSet presAssocID="{045A0ED0-2A40-41B2-B26C-3936BCA56EBA}" presName="bgRect" presStyleLbl="bgShp" presStyleIdx="3" presStyleCnt="4"/>
      <dgm:spPr/>
    </dgm:pt>
    <dgm:pt modelId="{9BF39A82-0ADA-4B25-ACBD-1E3A22FBDABD}" type="pres">
      <dgm:prSet presAssocID="{045A0ED0-2A40-41B2-B26C-3936BCA56EB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491D0D9E-C7BE-4B3C-BD98-42E243DB18B9}" type="pres">
      <dgm:prSet presAssocID="{045A0ED0-2A40-41B2-B26C-3936BCA56EBA}" presName="spaceRect" presStyleCnt="0"/>
      <dgm:spPr/>
    </dgm:pt>
    <dgm:pt modelId="{74EC0724-E443-4835-AB98-C854DBBCDB50}" type="pres">
      <dgm:prSet presAssocID="{045A0ED0-2A40-41B2-B26C-3936BCA56EB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4949B32-E86B-4705-A166-519383609705}" type="presOf" srcId="{9D5C53B6-1438-4458-8CB2-D14802203A94}" destId="{584C7846-6D4F-4F8D-9FA7-21372AA9C04C}" srcOrd="0" destOrd="0" presId="urn:microsoft.com/office/officeart/2018/2/layout/IconVerticalSolidList"/>
    <dgm:cxn modelId="{82C4A932-51C5-4FAB-81CF-EF07574E6523}" srcId="{B2C6282E-36F0-444F-ABB1-BD624E74344D}" destId="{045A0ED0-2A40-41B2-B26C-3936BCA56EBA}" srcOrd="3" destOrd="0" parTransId="{E24BDB7B-A95D-4552-BD3B-DD3A4A20F15A}" sibTransId="{F3F16AC7-E288-4951-89F6-DE606C78FBAE}"/>
    <dgm:cxn modelId="{C6095D78-1B6B-4A3F-ADE1-E6F78DA0A20A}" type="presOf" srcId="{68947659-9186-4BB2-BDC9-9AD429D28FE0}" destId="{0558C00D-9988-44E2-947E-E58AE0B2697B}" srcOrd="0" destOrd="0" presId="urn:microsoft.com/office/officeart/2018/2/layout/IconVerticalSolidList"/>
    <dgm:cxn modelId="{637C00D2-BDE1-4C0A-9F6B-EA454A1A5B71}" srcId="{B2C6282E-36F0-444F-ABB1-BD624E74344D}" destId="{9D5C53B6-1438-4458-8CB2-D14802203A94}" srcOrd="2" destOrd="0" parTransId="{6EFE36D4-2989-4C1E-A806-FFC2CAE59F6A}" sibTransId="{D25149A5-6752-408B-A92C-588A80F94D2A}"/>
    <dgm:cxn modelId="{AD5D0DD2-3C59-4592-9913-E77B4F35294F}" srcId="{B2C6282E-36F0-444F-ABB1-BD624E74344D}" destId="{68947659-9186-4BB2-BDC9-9AD429D28FE0}" srcOrd="0" destOrd="0" parTransId="{3C014E16-6420-4B54-946B-0441DBDD4935}" sibTransId="{C538B34C-B476-4FA2-960F-9E3757B58BF7}"/>
    <dgm:cxn modelId="{F83D88DA-5B9E-4F38-B044-726350710BFE}" type="presOf" srcId="{3EE68C5C-6391-4F77-84E9-C59C2AB96725}" destId="{B4C6DD1C-771E-46D2-A963-0BCF703D0E6C}" srcOrd="0" destOrd="0" presId="urn:microsoft.com/office/officeart/2018/2/layout/IconVerticalSolidList"/>
    <dgm:cxn modelId="{69F9ECDA-950C-4C8A-86B0-BE7D3B9DB40B}" srcId="{B2C6282E-36F0-444F-ABB1-BD624E74344D}" destId="{3EE68C5C-6391-4F77-84E9-C59C2AB96725}" srcOrd="1" destOrd="0" parTransId="{C4102416-8DF5-4085-A289-30828CA11971}" sibTransId="{7B7EDF0F-A407-4F57-A981-1D83A0CF011D}"/>
    <dgm:cxn modelId="{C1A5C7EE-DB52-4562-A7FB-E7FC5E1FC5BF}" type="presOf" srcId="{B2C6282E-36F0-444F-ABB1-BD624E74344D}" destId="{383D9B23-D1D8-4889-8378-16BE51D79D54}" srcOrd="0" destOrd="0" presId="urn:microsoft.com/office/officeart/2018/2/layout/IconVerticalSolidList"/>
    <dgm:cxn modelId="{5B65BDFA-0279-47D6-85BB-742B7AB6B662}" type="presOf" srcId="{045A0ED0-2A40-41B2-B26C-3936BCA56EBA}" destId="{74EC0724-E443-4835-AB98-C854DBBCDB50}" srcOrd="0" destOrd="0" presId="urn:microsoft.com/office/officeart/2018/2/layout/IconVerticalSolidList"/>
    <dgm:cxn modelId="{5BC79976-10BA-4D41-8C72-20131105B73A}" type="presParOf" srcId="{383D9B23-D1D8-4889-8378-16BE51D79D54}" destId="{4D5900D5-E4B6-4DC4-BC9A-CA312D352D84}" srcOrd="0" destOrd="0" presId="urn:microsoft.com/office/officeart/2018/2/layout/IconVerticalSolidList"/>
    <dgm:cxn modelId="{6555101A-DB03-415A-8910-125120D1B788}" type="presParOf" srcId="{4D5900D5-E4B6-4DC4-BC9A-CA312D352D84}" destId="{480EE01A-8BD3-4583-B1BE-2AB78F4AD674}" srcOrd="0" destOrd="0" presId="urn:microsoft.com/office/officeart/2018/2/layout/IconVerticalSolidList"/>
    <dgm:cxn modelId="{AF52BB76-48E9-469A-9528-3A8016433CF6}" type="presParOf" srcId="{4D5900D5-E4B6-4DC4-BC9A-CA312D352D84}" destId="{CD4FEBA7-E352-4677-9108-9B3AA6C63547}" srcOrd="1" destOrd="0" presId="urn:microsoft.com/office/officeart/2018/2/layout/IconVerticalSolidList"/>
    <dgm:cxn modelId="{133C4676-B71E-4902-9D25-21B63850019E}" type="presParOf" srcId="{4D5900D5-E4B6-4DC4-BC9A-CA312D352D84}" destId="{14B9DAAD-62B6-492F-A495-76347654F0C0}" srcOrd="2" destOrd="0" presId="urn:microsoft.com/office/officeart/2018/2/layout/IconVerticalSolidList"/>
    <dgm:cxn modelId="{98110390-648F-46B4-817F-0CB7EBE40E66}" type="presParOf" srcId="{4D5900D5-E4B6-4DC4-BC9A-CA312D352D84}" destId="{0558C00D-9988-44E2-947E-E58AE0B2697B}" srcOrd="3" destOrd="0" presId="urn:microsoft.com/office/officeart/2018/2/layout/IconVerticalSolidList"/>
    <dgm:cxn modelId="{10A80675-6BD9-4298-9873-5F5E718FBDA4}" type="presParOf" srcId="{383D9B23-D1D8-4889-8378-16BE51D79D54}" destId="{839191A0-BEA5-4974-8CF3-2E3D8AFCF080}" srcOrd="1" destOrd="0" presId="urn:microsoft.com/office/officeart/2018/2/layout/IconVerticalSolidList"/>
    <dgm:cxn modelId="{0B59FB53-7598-43C0-B500-8BAEA7ED1579}" type="presParOf" srcId="{383D9B23-D1D8-4889-8378-16BE51D79D54}" destId="{F6BD5E56-ADFB-4E8C-9D78-EAB3324A6EF0}" srcOrd="2" destOrd="0" presId="urn:microsoft.com/office/officeart/2018/2/layout/IconVerticalSolidList"/>
    <dgm:cxn modelId="{F3504603-B060-4B9E-969F-7F9C3F1CEBA8}" type="presParOf" srcId="{F6BD5E56-ADFB-4E8C-9D78-EAB3324A6EF0}" destId="{DEB4A831-79A2-4E7C-8CC9-7CACA8283BC4}" srcOrd="0" destOrd="0" presId="urn:microsoft.com/office/officeart/2018/2/layout/IconVerticalSolidList"/>
    <dgm:cxn modelId="{AB9ADE76-C1A6-4579-8F31-A3151091CDE4}" type="presParOf" srcId="{F6BD5E56-ADFB-4E8C-9D78-EAB3324A6EF0}" destId="{3FB45F1B-F43A-4E37-823B-18DA399FCF2C}" srcOrd="1" destOrd="0" presId="urn:microsoft.com/office/officeart/2018/2/layout/IconVerticalSolidList"/>
    <dgm:cxn modelId="{984619C6-1AAB-4221-B266-6820A3E8B8D4}" type="presParOf" srcId="{F6BD5E56-ADFB-4E8C-9D78-EAB3324A6EF0}" destId="{246C0999-2CFE-42A2-B85C-C40AA474892C}" srcOrd="2" destOrd="0" presId="urn:microsoft.com/office/officeart/2018/2/layout/IconVerticalSolidList"/>
    <dgm:cxn modelId="{AD07A14C-D955-4497-8E4B-798D45260897}" type="presParOf" srcId="{F6BD5E56-ADFB-4E8C-9D78-EAB3324A6EF0}" destId="{B4C6DD1C-771E-46D2-A963-0BCF703D0E6C}" srcOrd="3" destOrd="0" presId="urn:microsoft.com/office/officeart/2018/2/layout/IconVerticalSolidList"/>
    <dgm:cxn modelId="{268D3230-0B41-4AA4-8EFF-2C73847F5F2D}" type="presParOf" srcId="{383D9B23-D1D8-4889-8378-16BE51D79D54}" destId="{B278D8CC-3E21-4651-8AAE-84624B4D5F5C}" srcOrd="3" destOrd="0" presId="urn:microsoft.com/office/officeart/2018/2/layout/IconVerticalSolidList"/>
    <dgm:cxn modelId="{622FCEA5-273A-4047-B890-BFB0D5B0E1DE}" type="presParOf" srcId="{383D9B23-D1D8-4889-8378-16BE51D79D54}" destId="{006DD47D-9ADE-4FCF-BE76-3071D52F6497}" srcOrd="4" destOrd="0" presId="urn:microsoft.com/office/officeart/2018/2/layout/IconVerticalSolidList"/>
    <dgm:cxn modelId="{5A0F9B21-6C99-4366-AC41-75DA8C8EB818}" type="presParOf" srcId="{006DD47D-9ADE-4FCF-BE76-3071D52F6497}" destId="{FB712CBC-2C3E-4396-B197-B68D27452824}" srcOrd="0" destOrd="0" presId="urn:microsoft.com/office/officeart/2018/2/layout/IconVerticalSolidList"/>
    <dgm:cxn modelId="{8D82EFA2-D760-4052-8F84-A32A48294ED3}" type="presParOf" srcId="{006DD47D-9ADE-4FCF-BE76-3071D52F6497}" destId="{557AA22E-6512-41F6-9339-70F990A4F1A3}" srcOrd="1" destOrd="0" presId="urn:microsoft.com/office/officeart/2018/2/layout/IconVerticalSolidList"/>
    <dgm:cxn modelId="{3FF44B62-C871-4782-B7C8-3BAEEE6E8C45}" type="presParOf" srcId="{006DD47D-9ADE-4FCF-BE76-3071D52F6497}" destId="{3980722B-B2C5-4550-85B2-584BD497302A}" srcOrd="2" destOrd="0" presId="urn:microsoft.com/office/officeart/2018/2/layout/IconVerticalSolidList"/>
    <dgm:cxn modelId="{F01D76D3-DCA0-4526-AFB5-748E2821A047}" type="presParOf" srcId="{006DD47D-9ADE-4FCF-BE76-3071D52F6497}" destId="{584C7846-6D4F-4F8D-9FA7-21372AA9C04C}" srcOrd="3" destOrd="0" presId="urn:microsoft.com/office/officeart/2018/2/layout/IconVerticalSolidList"/>
    <dgm:cxn modelId="{FF64D1AD-1F98-4EE5-BF95-DD2C26BF8EAA}" type="presParOf" srcId="{383D9B23-D1D8-4889-8378-16BE51D79D54}" destId="{2E8A319C-1483-414E-8820-D8D2666839EB}" srcOrd="5" destOrd="0" presId="urn:microsoft.com/office/officeart/2018/2/layout/IconVerticalSolidList"/>
    <dgm:cxn modelId="{BB282F78-27CE-4FF7-B445-1BE75554C2E2}" type="presParOf" srcId="{383D9B23-D1D8-4889-8378-16BE51D79D54}" destId="{9E53BA18-2142-4DF1-B4EC-BC4666BD4011}" srcOrd="6" destOrd="0" presId="urn:microsoft.com/office/officeart/2018/2/layout/IconVerticalSolidList"/>
    <dgm:cxn modelId="{0869A413-764B-4478-AF8B-3E6D6BD7643C}" type="presParOf" srcId="{9E53BA18-2142-4DF1-B4EC-BC4666BD4011}" destId="{13C6975C-B444-4403-829E-06A89D292FC8}" srcOrd="0" destOrd="0" presId="urn:microsoft.com/office/officeart/2018/2/layout/IconVerticalSolidList"/>
    <dgm:cxn modelId="{B7E25620-339B-442A-81B5-7EE794E8D991}" type="presParOf" srcId="{9E53BA18-2142-4DF1-B4EC-BC4666BD4011}" destId="{9BF39A82-0ADA-4B25-ACBD-1E3A22FBDABD}" srcOrd="1" destOrd="0" presId="urn:microsoft.com/office/officeart/2018/2/layout/IconVerticalSolidList"/>
    <dgm:cxn modelId="{F78D4D7C-2E95-442F-84C7-5957D0830052}" type="presParOf" srcId="{9E53BA18-2142-4DF1-B4EC-BC4666BD4011}" destId="{491D0D9E-C7BE-4B3C-BD98-42E243DB18B9}" srcOrd="2" destOrd="0" presId="urn:microsoft.com/office/officeart/2018/2/layout/IconVerticalSolidList"/>
    <dgm:cxn modelId="{67990852-2CB5-4E36-B775-F593A8418D80}" type="presParOf" srcId="{9E53BA18-2142-4DF1-B4EC-BC4666BD4011}" destId="{74EC0724-E443-4835-AB98-C854DBBCDB5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136EDA-6D5F-4F21-A675-F9CF8A22CB1E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C290397-3ED3-4F37-AB78-1CFC0A10FDCB}">
      <dgm:prSet/>
      <dgm:spPr/>
      <dgm:t>
        <a:bodyPr/>
        <a:lstStyle/>
        <a:p>
          <a:r>
            <a:rPr lang="en-GB"/>
            <a:t>Refugee resettlement </a:t>
          </a:r>
          <a:endParaRPr lang="en-US"/>
        </a:p>
      </dgm:t>
    </dgm:pt>
    <dgm:pt modelId="{B27E68D4-D4A0-4DB6-9BC3-A1F2DE6BA9D5}" type="parTrans" cxnId="{BB96779C-DD47-4D5D-BE4D-FB9B131EFE77}">
      <dgm:prSet/>
      <dgm:spPr/>
      <dgm:t>
        <a:bodyPr/>
        <a:lstStyle/>
        <a:p>
          <a:endParaRPr lang="en-US"/>
        </a:p>
      </dgm:t>
    </dgm:pt>
    <dgm:pt modelId="{579BF366-4EC9-4732-BB64-5B15F06F29A0}" type="sibTrans" cxnId="{BB96779C-DD47-4D5D-BE4D-FB9B131EFE77}">
      <dgm:prSet/>
      <dgm:spPr/>
      <dgm:t>
        <a:bodyPr/>
        <a:lstStyle/>
        <a:p>
          <a:endParaRPr lang="en-US"/>
        </a:p>
      </dgm:t>
    </dgm:pt>
    <dgm:pt modelId="{C018D0C8-E023-487B-BDCE-64B43C9CB228}">
      <dgm:prSet/>
      <dgm:spPr/>
      <dgm:t>
        <a:bodyPr/>
        <a:lstStyle/>
        <a:p>
          <a:r>
            <a:rPr lang="en-GB"/>
            <a:t>Increasing  justice, tackling poverty</a:t>
          </a:r>
          <a:endParaRPr lang="en-US"/>
        </a:p>
      </dgm:t>
    </dgm:pt>
    <dgm:pt modelId="{3D4928B8-48B8-4BB0-8092-67A5ACD264E9}" type="parTrans" cxnId="{25230ECD-EFFD-48E6-AEDC-C2EE825E7DD7}">
      <dgm:prSet/>
      <dgm:spPr/>
      <dgm:t>
        <a:bodyPr/>
        <a:lstStyle/>
        <a:p>
          <a:endParaRPr lang="en-US"/>
        </a:p>
      </dgm:t>
    </dgm:pt>
    <dgm:pt modelId="{008B0A6C-0A43-4ADC-B0C9-0DE7F8D7B008}" type="sibTrans" cxnId="{25230ECD-EFFD-48E6-AEDC-C2EE825E7DD7}">
      <dgm:prSet/>
      <dgm:spPr/>
      <dgm:t>
        <a:bodyPr/>
        <a:lstStyle/>
        <a:p>
          <a:endParaRPr lang="en-US"/>
        </a:p>
      </dgm:t>
    </dgm:pt>
    <dgm:pt modelId="{F5003485-395A-4D2C-8D3F-0E72CDB7AE18}">
      <dgm:prSet/>
      <dgm:spPr/>
      <dgm:t>
        <a:bodyPr/>
        <a:lstStyle/>
        <a:p>
          <a:r>
            <a:rPr lang="en-GB"/>
            <a:t>Support and resources</a:t>
          </a:r>
          <a:endParaRPr lang="en-US"/>
        </a:p>
      </dgm:t>
    </dgm:pt>
    <dgm:pt modelId="{F290040E-F69C-4738-A4F0-59F3CE95060E}" type="parTrans" cxnId="{BDC41B75-6302-4ED1-B507-C04712D6C053}">
      <dgm:prSet/>
      <dgm:spPr/>
      <dgm:t>
        <a:bodyPr/>
        <a:lstStyle/>
        <a:p>
          <a:endParaRPr lang="en-US"/>
        </a:p>
      </dgm:t>
    </dgm:pt>
    <dgm:pt modelId="{9A3E32DD-7E38-46B3-88C8-A8D06A96F18F}" type="sibTrans" cxnId="{BDC41B75-6302-4ED1-B507-C04712D6C053}">
      <dgm:prSet/>
      <dgm:spPr/>
      <dgm:t>
        <a:bodyPr/>
        <a:lstStyle/>
        <a:p>
          <a:endParaRPr lang="en-US"/>
        </a:p>
      </dgm:t>
    </dgm:pt>
    <dgm:pt modelId="{1F41B1A4-23C1-47AE-AB20-619C5C880E98}">
      <dgm:prSet/>
      <dgm:spPr/>
      <dgm:t>
        <a:bodyPr/>
        <a:lstStyle/>
        <a:p>
          <a:r>
            <a:rPr lang="en-GB"/>
            <a:t>Help and advice</a:t>
          </a:r>
          <a:endParaRPr lang="en-US"/>
        </a:p>
      </dgm:t>
    </dgm:pt>
    <dgm:pt modelId="{1B8D0B44-D500-4A8D-8C48-A4DAAC7DF9B0}" type="parTrans" cxnId="{AF60B6B5-D7C2-495C-B0B2-77BACF11D76A}">
      <dgm:prSet/>
      <dgm:spPr/>
      <dgm:t>
        <a:bodyPr/>
        <a:lstStyle/>
        <a:p>
          <a:endParaRPr lang="en-US"/>
        </a:p>
      </dgm:t>
    </dgm:pt>
    <dgm:pt modelId="{3FEE9B7A-2A4B-4B8E-8256-19D8FB1ADDD5}" type="sibTrans" cxnId="{AF60B6B5-D7C2-495C-B0B2-77BACF11D76A}">
      <dgm:prSet/>
      <dgm:spPr/>
      <dgm:t>
        <a:bodyPr/>
        <a:lstStyle/>
        <a:p>
          <a:endParaRPr lang="en-US"/>
        </a:p>
      </dgm:t>
    </dgm:pt>
    <dgm:pt modelId="{8D145C12-BBA2-453B-8801-448245B3A556}">
      <dgm:prSet/>
      <dgm:spPr/>
      <dgm:t>
        <a:bodyPr/>
        <a:lstStyle/>
        <a:p>
          <a:r>
            <a:rPr lang="en-GB"/>
            <a:t>Education for a hopeful future </a:t>
          </a:r>
          <a:endParaRPr lang="en-US"/>
        </a:p>
      </dgm:t>
    </dgm:pt>
    <dgm:pt modelId="{16B760C5-E1E0-4E91-BCC5-8B13E79795F2}" type="parTrans" cxnId="{A43F7FBE-AFEA-4375-A089-B90493868C6F}">
      <dgm:prSet/>
      <dgm:spPr/>
      <dgm:t>
        <a:bodyPr/>
        <a:lstStyle/>
        <a:p>
          <a:endParaRPr lang="en-US"/>
        </a:p>
      </dgm:t>
    </dgm:pt>
    <dgm:pt modelId="{EA77FB73-9A35-4E03-B305-8B584EF44C0C}" type="sibTrans" cxnId="{A43F7FBE-AFEA-4375-A089-B90493868C6F}">
      <dgm:prSet/>
      <dgm:spPr/>
      <dgm:t>
        <a:bodyPr/>
        <a:lstStyle/>
        <a:p>
          <a:endParaRPr lang="en-US"/>
        </a:p>
      </dgm:t>
    </dgm:pt>
    <dgm:pt modelId="{74AA3B53-8018-4321-940B-96BCDE1E459C}" type="pres">
      <dgm:prSet presAssocID="{03136EDA-6D5F-4F21-A675-F9CF8A22CB1E}" presName="linear" presStyleCnt="0">
        <dgm:presLayoutVars>
          <dgm:dir/>
          <dgm:animLvl val="lvl"/>
          <dgm:resizeHandles val="exact"/>
        </dgm:presLayoutVars>
      </dgm:prSet>
      <dgm:spPr/>
    </dgm:pt>
    <dgm:pt modelId="{F11A23B8-33C6-4D94-B93C-7BE9CBE8FB45}" type="pres">
      <dgm:prSet presAssocID="{4C290397-3ED3-4F37-AB78-1CFC0A10FDCB}" presName="parentLin" presStyleCnt="0"/>
      <dgm:spPr/>
    </dgm:pt>
    <dgm:pt modelId="{23BF5103-BC96-4F08-9C6A-9C8A86592773}" type="pres">
      <dgm:prSet presAssocID="{4C290397-3ED3-4F37-AB78-1CFC0A10FDCB}" presName="parentLeftMargin" presStyleLbl="node1" presStyleIdx="0" presStyleCnt="5"/>
      <dgm:spPr/>
    </dgm:pt>
    <dgm:pt modelId="{5812177D-5FA9-41BF-8B78-E3CD5F73A870}" type="pres">
      <dgm:prSet presAssocID="{4C290397-3ED3-4F37-AB78-1CFC0A10FDC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2DB87F2-00F3-410B-86D6-B68D0571D230}" type="pres">
      <dgm:prSet presAssocID="{4C290397-3ED3-4F37-AB78-1CFC0A10FDCB}" presName="negativeSpace" presStyleCnt="0"/>
      <dgm:spPr/>
    </dgm:pt>
    <dgm:pt modelId="{CA7B63F7-96B9-4097-9C06-5DA14D5266CE}" type="pres">
      <dgm:prSet presAssocID="{4C290397-3ED3-4F37-AB78-1CFC0A10FDCB}" presName="childText" presStyleLbl="conFgAcc1" presStyleIdx="0" presStyleCnt="5">
        <dgm:presLayoutVars>
          <dgm:bulletEnabled val="1"/>
        </dgm:presLayoutVars>
      </dgm:prSet>
      <dgm:spPr/>
    </dgm:pt>
    <dgm:pt modelId="{AB77C269-3DE2-43C7-830C-E9DE7D13426D}" type="pres">
      <dgm:prSet presAssocID="{579BF366-4EC9-4732-BB64-5B15F06F29A0}" presName="spaceBetweenRectangles" presStyleCnt="0"/>
      <dgm:spPr/>
    </dgm:pt>
    <dgm:pt modelId="{A43DE929-CF91-4108-A33E-7A5373BB8FC7}" type="pres">
      <dgm:prSet presAssocID="{C018D0C8-E023-487B-BDCE-64B43C9CB228}" presName="parentLin" presStyleCnt="0"/>
      <dgm:spPr/>
    </dgm:pt>
    <dgm:pt modelId="{FF6BCD4D-551F-4492-94A0-C9BDC66A411E}" type="pres">
      <dgm:prSet presAssocID="{C018D0C8-E023-487B-BDCE-64B43C9CB228}" presName="parentLeftMargin" presStyleLbl="node1" presStyleIdx="0" presStyleCnt="5"/>
      <dgm:spPr/>
    </dgm:pt>
    <dgm:pt modelId="{4693B061-7F63-4A6F-B304-26E6F889C304}" type="pres">
      <dgm:prSet presAssocID="{C018D0C8-E023-487B-BDCE-64B43C9CB22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6FD908C-3CA0-4E00-A489-F563AB685AE4}" type="pres">
      <dgm:prSet presAssocID="{C018D0C8-E023-487B-BDCE-64B43C9CB228}" presName="negativeSpace" presStyleCnt="0"/>
      <dgm:spPr/>
    </dgm:pt>
    <dgm:pt modelId="{A23FC692-392E-46DB-8EC6-BC3E19F93500}" type="pres">
      <dgm:prSet presAssocID="{C018D0C8-E023-487B-BDCE-64B43C9CB228}" presName="childText" presStyleLbl="conFgAcc1" presStyleIdx="1" presStyleCnt="5">
        <dgm:presLayoutVars>
          <dgm:bulletEnabled val="1"/>
        </dgm:presLayoutVars>
      </dgm:prSet>
      <dgm:spPr/>
    </dgm:pt>
    <dgm:pt modelId="{26002520-9C35-4EC6-8941-3D2E036BC37C}" type="pres">
      <dgm:prSet presAssocID="{008B0A6C-0A43-4ADC-B0C9-0DE7F8D7B008}" presName="spaceBetweenRectangles" presStyleCnt="0"/>
      <dgm:spPr/>
    </dgm:pt>
    <dgm:pt modelId="{8B736B59-9592-42F7-ABB2-63F0434B742B}" type="pres">
      <dgm:prSet presAssocID="{F5003485-395A-4D2C-8D3F-0E72CDB7AE18}" presName="parentLin" presStyleCnt="0"/>
      <dgm:spPr/>
    </dgm:pt>
    <dgm:pt modelId="{6E125984-5183-41A0-972F-50E5E33719FC}" type="pres">
      <dgm:prSet presAssocID="{F5003485-395A-4D2C-8D3F-0E72CDB7AE18}" presName="parentLeftMargin" presStyleLbl="node1" presStyleIdx="1" presStyleCnt="5"/>
      <dgm:spPr/>
    </dgm:pt>
    <dgm:pt modelId="{CC7D8354-EEF0-4102-B654-7AC2FD11C918}" type="pres">
      <dgm:prSet presAssocID="{F5003485-395A-4D2C-8D3F-0E72CDB7AE1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E47BA65-C3EA-4E8E-9D4F-FE0CA94B4310}" type="pres">
      <dgm:prSet presAssocID="{F5003485-395A-4D2C-8D3F-0E72CDB7AE18}" presName="negativeSpace" presStyleCnt="0"/>
      <dgm:spPr/>
    </dgm:pt>
    <dgm:pt modelId="{62F90794-A262-49EF-B228-7A4D326B6986}" type="pres">
      <dgm:prSet presAssocID="{F5003485-395A-4D2C-8D3F-0E72CDB7AE18}" presName="childText" presStyleLbl="conFgAcc1" presStyleIdx="2" presStyleCnt="5">
        <dgm:presLayoutVars>
          <dgm:bulletEnabled val="1"/>
        </dgm:presLayoutVars>
      </dgm:prSet>
      <dgm:spPr/>
    </dgm:pt>
    <dgm:pt modelId="{E692F7FE-4885-4266-A02B-A8B6A673253C}" type="pres">
      <dgm:prSet presAssocID="{9A3E32DD-7E38-46B3-88C8-A8D06A96F18F}" presName="spaceBetweenRectangles" presStyleCnt="0"/>
      <dgm:spPr/>
    </dgm:pt>
    <dgm:pt modelId="{DC97B77D-B533-4F18-BC9A-4C48F4FD4FF4}" type="pres">
      <dgm:prSet presAssocID="{1F41B1A4-23C1-47AE-AB20-619C5C880E98}" presName="parentLin" presStyleCnt="0"/>
      <dgm:spPr/>
    </dgm:pt>
    <dgm:pt modelId="{A9F4DBB5-631B-4F48-97B1-E14B7FE5FED8}" type="pres">
      <dgm:prSet presAssocID="{1F41B1A4-23C1-47AE-AB20-619C5C880E98}" presName="parentLeftMargin" presStyleLbl="node1" presStyleIdx="2" presStyleCnt="5"/>
      <dgm:spPr/>
    </dgm:pt>
    <dgm:pt modelId="{9A22FCE7-4AF3-4742-81E8-214A61E01ABC}" type="pres">
      <dgm:prSet presAssocID="{1F41B1A4-23C1-47AE-AB20-619C5C880E9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C4447CE-E8E6-4DD4-8B9E-7CC008520399}" type="pres">
      <dgm:prSet presAssocID="{1F41B1A4-23C1-47AE-AB20-619C5C880E98}" presName="negativeSpace" presStyleCnt="0"/>
      <dgm:spPr/>
    </dgm:pt>
    <dgm:pt modelId="{3FD3479F-295E-46D2-BEB0-FC0BE126F1A9}" type="pres">
      <dgm:prSet presAssocID="{1F41B1A4-23C1-47AE-AB20-619C5C880E98}" presName="childText" presStyleLbl="conFgAcc1" presStyleIdx="3" presStyleCnt="5">
        <dgm:presLayoutVars>
          <dgm:bulletEnabled val="1"/>
        </dgm:presLayoutVars>
      </dgm:prSet>
      <dgm:spPr/>
    </dgm:pt>
    <dgm:pt modelId="{0D94E510-853F-41FE-BE35-87783C51DA7C}" type="pres">
      <dgm:prSet presAssocID="{3FEE9B7A-2A4B-4B8E-8256-19D8FB1ADDD5}" presName="spaceBetweenRectangles" presStyleCnt="0"/>
      <dgm:spPr/>
    </dgm:pt>
    <dgm:pt modelId="{4E8EE47C-A29B-41D0-8EF3-1C8FA34A1C8E}" type="pres">
      <dgm:prSet presAssocID="{8D145C12-BBA2-453B-8801-448245B3A556}" presName="parentLin" presStyleCnt="0"/>
      <dgm:spPr/>
    </dgm:pt>
    <dgm:pt modelId="{5D1CAA26-1E44-4849-BB35-7AA1E9EFB004}" type="pres">
      <dgm:prSet presAssocID="{8D145C12-BBA2-453B-8801-448245B3A556}" presName="parentLeftMargin" presStyleLbl="node1" presStyleIdx="3" presStyleCnt="5"/>
      <dgm:spPr/>
    </dgm:pt>
    <dgm:pt modelId="{43FEF579-6C57-4F54-B19C-4308248279B3}" type="pres">
      <dgm:prSet presAssocID="{8D145C12-BBA2-453B-8801-448245B3A556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35116516-5CE6-4B27-8BEF-0376A5EE66CE}" type="pres">
      <dgm:prSet presAssocID="{8D145C12-BBA2-453B-8801-448245B3A556}" presName="negativeSpace" presStyleCnt="0"/>
      <dgm:spPr/>
    </dgm:pt>
    <dgm:pt modelId="{2271F4D5-4C9D-40CF-80B1-420ECF2A490B}" type="pres">
      <dgm:prSet presAssocID="{8D145C12-BBA2-453B-8801-448245B3A556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DE097B15-0B19-4AB6-BE50-B6444FD243C2}" type="presOf" srcId="{8D145C12-BBA2-453B-8801-448245B3A556}" destId="{43FEF579-6C57-4F54-B19C-4308248279B3}" srcOrd="1" destOrd="0" presId="urn:microsoft.com/office/officeart/2005/8/layout/list1"/>
    <dgm:cxn modelId="{285FEF1E-BC69-4122-89AB-83CA962B9BC2}" type="presOf" srcId="{C018D0C8-E023-487B-BDCE-64B43C9CB228}" destId="{FF6BCD4D-551F-4492-94A0-C9BDC66A411E}" srcOrd="0" destOrd="0" presId="urn:microsoft.com/office/officeart/2005/8/layout/list1"/>
    <dgm:cxn modelId="{DF3AAF5F-683C-4613-B3A3-BA3417F64B0F}" type="presOf" srcId="{4C290397-3ED3-4F37-AB78-1CFC0A10FDCB}" destId="{23BF5103-BC96-4F08-9C6A-9C8A86592773}" srcOrd="0" destOrd="0" presId="urn:microsoft.com/office/officeart/2005/8/layout/list1"/>
    <dgm:cxn modelId="{BDC41B75-6302-4ED1-B507-C04712D6C053}" srcId="{03136EDA-6D5F-4F21-A675-F9CF8A22CB1E}" destId="{F5003485-395A-4D2C-8D3F-0E72CDB7AE18}" srcOrd="2" destOrd="0" parTransId="{F290040E-F69C-4738-A4F0-59F3CE95060E}" sibTransId="{9A3E32DD-7E38-46B3-88C8-A8D06A96F18F}"/>
    <dgm:cxn modelId="{D81BB955-178B-4A31-9078-018396276099}" type="presOf" srcId="{03136EDA-6D5F-4F21-A675-F9CF8A22CB1E}" destId="{74AA3B53-8018-4321-940B-96BCDE1E459C}" srcOrd="0" destOrd="0" presId="urn:microsoft.com/office/officeart/2005/8/layout/list1"/>
    <dgm:cxn modelId="{EE283376-D4BD-4379-BAC7-F996CBC71111}" type="presOf" srcId="{C018D0C8-E023-487B-BDCE-64B43C9CB228}" destId="{4693B061-7F63-4A6F-B304-26E6F889C304}" srcOrd="1" destOrd="0" presId="urn:microsoft.com/office/officeart/2005/8/layout/list1"/>
    <dgm:cxn modelId="{C15EEF58-C641-44A2-BBBB-16CE3F5B3EC7}" type="presOf" srcId="{4C290397-3ED3-4F37-AB78-1CFC0A10FDCB}" destId="{5812177D-5FA9-41BF-8B78-E3CD5F73A870}" srcOrd="1" destOrd="0" presId="urn:microsoft.com/office/officeart/2005/8/layout/list1"/>
    <dgm:cxn modelId="{D1CE8190-D6B7-4D5D-8848-5DF6FE0B34E5}" type="presOf" srcId="{8D145C12-BBA2-453B-8801-448245B3A556}" destId="{5D1CAA26-1E44-4849-BB35-7AA1E9EFB004}" srcOrd="0" destOrd="0" presId="urn:microsoft.com/office/officeart/2005/8/layout/list1"/>
    <dgm:cxn modelId="{BB96779C-DD47-4D5D-BE4D-FB9B131EFE77}" srcId="{03136EDA-6D5F-4F21-A675-F9CF8A22CB1E}" destId="{4C290397-3ED3-4F37-AB78-1CFC0A10FDCB}" srcOrd="0" destOrd="0" parTransId="{B27E68D4-D4A0-4DB6-9BC3-A1F2DE6BA9D5}" sibTransId="{579BF366-4EC9-4732-BB64-5B15F06F29A0}"/>
    <dgm:cxn modelId="{AF60B6B5-D7C2-495C-B0B2-77BACF11D76A}" srcId="{03136EDA-6D5F-4F21-A675-F9CF8A22CB1E}" destId="{1F41B1A4-23C1-47AE-AB20-619C5C880E98}" srcOrd="3" destOrd="0" parTransId="{1B8D0B44-D500-4A8D-8C48-A4DAAC7DF9B0}" sibTransId="{3FEE9B7A-2A4B-4B8E-8256-19D8FB1ADDD5}"/>
    <dgm:cxn modelId="{B0A3D2BD-4FD7-4E2A-BC2F-5F06743AB455}" type="presOf" srcId="{1F41B1A4-23C1-47AE-AB20-619C5C880E98}" destId="{9A22FCE7-4AF3-4742-81E8-214A61E01ABC}" srcOrd="1" destOrd="0" presId="urn:microsoft.com/office/officeart/2005/8/layout/list1"/>
    <dgm:cxn modelId="{A43F7FBE-AFEA-4375-A089-B90493868C6F}" srcId="{03136EDA-6D5F-4F21-A675-F9CF8A22CB1E}" destId="{8D145C12-BBA2-453B-8801-448245B3A556}" srcOrd="4" destOrd="0" parTransId="{16B760C5-E1E0-4E91-BCC5-8B13E79795F2}" sibTransId="{EA77FB73-9A35-4E03-B305-8B584EF44C0C}"/>
    <dgm:cxn modelId="{25230ECD-EFFD-48E6-AEDC-C2EE825E7DD7}" srcId="{03136EDA-6D5F-4F21-A675-F9CF8A22CB1E}" destId="{C018D0C8-E023-487B-BDCE-64B43C9CB228}" srcOrd="1" destOrd="0" parTransId="{3D4928B8-48B8-4BB0-8092-67A5ACD264E9}" sibTransId="{008B0A6C-0A43-4ADC-B0C9-0DE7F8D7B008}"/>
    <dgm:cxn modelId="{A07BC7DC-ED50-440F-8D62-6114DC915FD9}" type="presOf" srcId="{F5003485-395A-4D2C-8D3F-0E72CDB7AE18}" destId="{6E125984-5183-41A0-972F-50E5E33719FC}" srcOrd="0" destOrd="0" presId="urn:microsoft.com/office/officeart/2005/8/layout/list1"/>
    <dgm:cxn modelId="{FF3832ED-E6A3-4967-8CCA-6127F79518AB}" type="presOf" srcId="{F5003485-395A-4D2C-8D3F-0E72CDB7AE18}" destId="{CC7D8354-EEF0-4102-B654-7AC2FD11C918}" srcOrd="1" destOrd="0" presId="urn:microsoft.com/office/officeart/2005/8/layout/list1"/>
    <dgm:cxn modelId="{5D8B7CF9-D761-4BAF-873C-56EC32FF6ACE}" type="presOf" srcId="{1F41B1A4-23C1-47AE-AB20-619C5C880E98}" destId="{A9F4DBB5-631B-4F48-97B1-E14B7FE5FED8}" srcOrd="0" destOrd="0" presId="urn:microsoft.com/office/officeart/2005/8/layout/list1"/>
    <dgm:cxn modelId="{DD135E82-06BD-4E1F-BA75-2F2AFFDF8428}" type="presParOf" srcId="{74AA3B53-8018-4321-940B-96BCDE1E459C}" destId="{F11A23B8-33C6-4D94-B93C-7BE9CBE8FB45}" srcOrd="0" destOrd="0" presId="urn:microsoft.com/office/officeart/2005/8/layout/list1"/>
    <dgm:cxn modelId="{71D54B28-1CF9-4DA6-A0C8-ED67B7C2F0F6}" type="presParOf" srcId="{F11A23B8-33C6-4D94-B93C-7BE9CBE8FB45}" destId="{23BF5103-BC96-4F08-9C6A-9C8A86592773}" srcOrd="0" destOrd="0" presId="urn:microsoft.com/office/officeart/2005/8/layout/list1"/>
    <dgm:cxn modelId="{364B7528-80BE-48F5-8519-6112C76EC7E4}" type="presParOf" srcId="{F11A23B8-33C6-4D94-B93C-7BE9CBE8FB45}" destId="{5812177D-5FA9-41BF-8B78-E3CD5F73A870}" srcOrd="1" destOrd="0" presId="urn:microsoft.com/office/officeart/2005/8/layout/list1"/>
    <dgm:cxn modelId="{98936D46-55F3-4EFE-97E4-B9B3BB694C96}" type="presParOf" srcId="{74AA3B53-8018-4321-940B-96BCDE1E459C}" destId="{D2DB87F2-00F3-410B-86D6-B68D0571D230}" srcOrd="1" destOrd="0" presId="urn:microsoft.com/office/officeart/2005/8/layout/list1"/>
    <dgm:cxn modelId="{F589FB4E-F2F1-427A-AC75-763149BA9FB0}" type="presParOf" srcId="{74AA3B53-8018-4321-940B-96BCDE1E459C}" destId="{CA7B63F7-96B9-4097-9C06-5DA14D5266CE}" srcOrd="2" destOrd="0" presId="urn:microsoft.com/office/officeart/2005/8/layout/list1"/>
    <dgm:cxn modelId="{11A937AA-794E-470C-92AC-89664BEBEBDE}" type="presParOf" srcId="{74AA3B53-8018-4321-940B-96BCDE1E459C}" destId="{AB77C269-3DE2-43C7-830C-E9DE7D13426D}" srcOrd="3" destOrd="0" presId="urn:microsoft.com/office/officeart/2005/8/layout/list1"/>
    <dgm:cxn modelId="{21703711-D4A6-484E-9836-A60B668989D2}" type="presParOf" srcId="{74AA3B53-8018-4321-940B-96BCDE1E459C}" destId="{A43DE929-CF91-4108-A33E-7A5373BB8FC7}" srcOrd="4" destOrd="0" presId="urn:microsoft.com/office/officeart/2005/8/layout/list1"/>
    <dgm:cxn modelId="{B790C746-8C3D-4070-A565-C0CA54311986}" type="presParOf" srcId="{A43DE929-CF91-4108-A33E-7A5373BB8FC7}" destId="{FF6BCD4D-551F-4492-94A0-C9BDC66A411E}" srcOrd="0" destOrd="0" presId="urn:microsoft.com/office/officeart/2005/8/layout/list1"/>
    <dgm:cxn modelId="{EB8ED378-7768-4936-8278-5B7435254235}" type="presParOf" srcId="{A43DE929-CF91-4108-A33E-7A5373BB8FC7}" destId="{4693B061-7F63-4A6F-B304-26E6F889C304}" srcOrd="1" destOrd="0" presId="urn:microsoft.com/office/officeart/2005/8/layout/list1"/>
    <dgm:cxn modelId="{AA05DFAD-509C-4C5C-A910-F78813587B1E}" type="presParOf" srcId="{74AA3B53-8018-4321-940B-96BCDE1E459C}" destId="{26FD908C-3CA0-4E00-A489-F563AB685AE4}" srcOrd="5" destOrd="0" presId="urn:microsoft.com/office/officeart/2005/8/layout/list1"/>
    <dgm:cxn modelId="{DAE5AA65-1B68-4B0B-84FE-04B6C2E46A46}" type="presParOf" srcId="{74AA3B53-8018-4321-940B-96BCDE1E459C}" destId="{A23FC692-392E-46DB-8EC6-BC3E19F93500}" srcOrd="6" destOrd="0" presId="urn:microsoft.com/office/officeart/2005/8/layout/list1"/>
    <dgm:cxn modelId="{6B2E241B-0844-4F12-9CCD-253D0F078597}" type="presParOf" srcId="{74AA3B53-8018-4321-940B-96BCDE1E459C}" destId="{26002520-9C35-4EC6-8941-3D2E036BC37C}" srcOrd="7" destOrd="0" presId="urn:microsoft.com/office/officeart/2005/8/layout/list1"/>
    <dgm:cxn modelId="{31001715-F0CC-4A04-B75C-A9073F05E6E8}" type="presParOf" srcId="{74AA3B53-8018-4321-940B-96BCDE1E459C}" destId="{8B736B59-9592-42F7-ABB2-63F0434B742B}" srcOrd="8" destOrd="0" presId="urn:microsoft.com/office/officeart/2005/8/layout/list1"/>
    <dgm:cxn modelId="{B25BE42C-63C7-43F3-8FCC-264E364BC178}" type="presParOf" srcId="{8B736B59-9592-42F7-ABB2-63F0434B742B}" destId="{6E125984-5183-41A0-972F-50E5E33719FC}" srcOrd="0" destOrd="0" presId="urn:microsoft.com/office/officeart/2005/8/layout/list1"/>
    <dgm:cxn modelId="{FAAD05B6-A3EB-4FB2-9CE0-6E52835A297F}" type="presParOf" srcId="{8B736B59-9592-42F7-ABB2-63F0434B742B}" destId="{CC7D8354-EEF0-4102-B654-7AC2FD11C918}" srcOrd="1" destOrd="0" presId="urn:microsoft.com/office/officeart/2005/8/layout/list1"/>
    <dgm:cxn modelId="{3A5B36A1-C72C-4F32-B56E-9D1BB12AB71B}" type="presParOf" srcId="{74AA3B53-8018-4321-940B-96BCDE1E459C}" destId="{AE47BA65-C3EA-4E8E-9D4F-FE0CA94B4310}" srcOrd="9" destOrd="0" presId="urn:microsoft.com/office/officeart/2005/8/layout/list1"/>
    <dgm:cxn modelId="{E465B70C-B996-4ACE-BA84-4F4D91FD7C94}" type="presParOf" srcId="{74AA3B53-8018-4321-940B-96BCDE1E459C}" destId="{62F90794-A262-49EF-B228-7A4D326B6986}" srcOrd="10" destOrd="0" presId="urn:microsoft.com/office/officeart/2005/8/layout/list1"/>
    <dgm:cxn modelId="{289CFD78-74AD-4B37-9735-B72B7AF45C4F}" type="presParOf" srcId="{74AA3B53-8018-4321-940B-96BCDE1E459C}" destId="{E692F7FE-4885-4266-A02B-A8B6A673253C}" srcOrd="11" destOrd="0" presId="urn:microsoft.com/office/officeart/2005/8/layout/list1"/>
    <dgm:cxn modelId="{DBEB989F-A6D1-4D3D-8BC7-33E06EA86BC5}" type="presParOf" srcId="{74AA3B53-8018-4321-940B-96BCDE1E459C}" destId="{DC97B77D-B533-4F18-BC9A-4C48F4FD4FF4}" srcOrd="12" destOrd="0" presId="urn:microsoft.com/office/officeart/2005/8/layout/list1"/>
    <dgm:cxn modelId="{AE5E3878-808C-4574-80D3-743DC8CC2CB4}" type="presParOf" srcId="{DC97B77D-B533-4F18-BC9A-4C48F4FD4FF4}" destId="{A9F4DBB5-631B-4F48-97B1-E14B7FE5FED8}" srcOrd="0" destOrd="0" presId="urn:microsoft.com/office/officeart/2005/8/layout/list1"/>
    <dgm:cxn modelId="{C8A213DF-A46B-4CD4-918B-3E7726AEB7BE}" type="presParOf" srcId="{DC97B77D-B533-4F18-BC9A-4C48F4FD4FF4}" destId="{9A22FCE7-4AF3-4742-81E8-214A61E01ABC}" srcOrd="1" destOrd="0" presId="urn:microsoft.com/office/officeart/2005/8/layout/list1"/>
    <dgm:cxn modelId="{C6891A39-C8BA-4E41-B965-6274501D5110}" type="presParOf" srcId="{74AA3B53-8018-4321-940B-96BCDE1E459C}" destId="{5C4447CE-E8E6-4DD4-8B9E-7CC008520399}" srcOrd="13" destOrd="0" presId="urn:microsoft.com/office/officeart/2005/8/layout/list1"/>
    <dgm:cxn modelId="{29F4ED90-F640-468B-9EE2-E8991792430C}" type="presParOf" srcId="{74AA3B53-8018-4321-940B-96BCDE1E459C}" destId="{3FD3479F-295E-46D2-BEB0-FC0BE126F1A9}" srcOrd="14" destOrd="0" presId="urn:microsoft.com/office/officeart/2005/8/layout/list1"/>
    <dgm:cxn modelId="{C7C3BB2D-CB61-407A-9579-289BE42D16F5}" type="presParOf" srcId="{74AA3B53-8018-4321-940B-96BCDE1E459C}" destId="{0D94E510-853F-41FE-BE35-87783C51DA7C}" srcOrd="15" destOrd="0" presId="urn:microsoft.com/office/officeart/2005/8/layout/list1"/>
    <dgm:cxn modelId="{B53F178D-1115-4ADD-8152-F763FBB4FF26}" type="presParOf" srcId="{74AA3B53-8018-4321-940B-96BCDE1E459C}" destId="{4E8EE47C-A29B-41D0-8EF3-1C8FA34A1C8E}" srcOrd="16" destOrd="0" presId="urn:microsoft.com/office/officeart/2005/8/layout/list1"/>
    <dgm:cxn modelId="{14625D08-497F-4306-8635-3DD48EB1B57D}" type="presParOf" srcId="{4E8EE47C-A29B-41D0-8EF3-1C8FA34A1C8E}" destId="{5D1CAA26-1E44-4849-BB35-7AA1E9EFB004}" srcOrd="0" destOrd="0" presId="urn:microsoft.com/office/officeart/2005/8/layout/list1"/>
    <dgm:cxn modelId="{858DFDD7-AB0E-4C04-8DE4-166E36ABE87C}" type="presParOf" srcId="{4E8EE47C-A29B-41D0-8EF3-1C8FA34A1C8E}" destId="{43FEF579-6C57-4F54-B19C-4308248279B3}" srcOrd="1" destOrd="0" presId="urn:microsoft.com/office/officeart/2005/8/layout/list1"/>
    <dgm:cxn modelId="{D778F992-A392-4E6F-B20D-3DA67047080F}" type="presParOf" srcId="{74AA3B53-8018-4321-940B-96BCDE1E459C}" destId="{35116516-5CE6-4B27-8BEF-0376A5EE66CE}" srcOrd="17" destOrd="0" presId="urn:microsoft.com/office/officeart/2005/8/layout/list1"/>
    <dgm:cxn modelId="{329FE13A-71B3-4B9D-A5B7-DE5D1BFF821B}" type="presParOf" srcId="{74AA3B53-8018-4321-940B-96BCDE1E459C}" destId="{2271F4D5-4C9D-40CF-80B1-420ECF2A490B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42FA25A-B4B2-4FE9-8F1F-35E6DB51B24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A65FD00-CCCA-4710-9379-AEFDC9CAA39A}">
      <dgm:prSet/>
      <dgm:spPr/>
      <dgm:t>
        <a:bodyPr/>
        <a:lstStyle/>
        <a:p>
          <a:r>
            <a:rPr lang="en-GB" dirty="0"/>
            <a:t>Equality Act 2010 </a:t>
          </a:r>
          <a:endParaRPr lang="en-US" dirty="0"/>
        </a:p>
      </dgm:t>
    </dgm:pt>
    <dgm:pt modelId="{BCE764FE-2A0A-43E1-8F38-86F9F3B3DD4A}" type="parTrans" cxnId="{F6D75B48-85CE-4703-948B-EA4F46F8288D}">
      <dgm:prSet/>
      <dgm:spPr/>
      <dgm:t>
        <a:bodyPr/>
        <a:lstStyle/>
        <a:p>
          <a:endParaRPr lang="en-US"/>
        </a:p>
      </dgm:t>
    </dgm:pt>
    <dgm:pt modelId="{9E76CE66-3155-47D6-82E1-E93DE15BD43C}" type="sibTrans" cxnId="{F6D75B48-85CE-4703-948B-EA4F46F8288D}">
      <dgm:prSet/>
      <dgm:spPr/>
      <dgm:t>
        <a:bodyPr/>
        <a:lstStyle/>
        <a:p>
          <a:endParaRPr lang="en-US"/>
        </a:p>
      </dgm:t>
    </dgm:pt>
    <dgm:pt modelId="{D3550B70-8AEB-474E-A12B-8796822A98BD}">
      <dgm:prSet/>
      <dgm:spPr/>
      <dgm:t>
        <a:bodyPr/>
        <a:lstStyle/>
        <a:p>
          <a:r>
            <a:rPr lang="en-GB" dirty="0"/>
            <a:t>1951 Refugee Convention and 1967 Protocol</a:t>
          </a:r>
          <a:endParaRPr lang="en-US" dirty="0"/>
        </a:p>
      </dgm:t>
    </dgm:pt>
    <dgm:pt modelId="{8935F650-DC60-4173-8852-2AF86813C12A}" type="parTrans" cxnId="{EA3B64A2-CF11-40DA-A5EC-B860389661E2}">
      <dgm:prSet/>
      <dgm:spPr/>
      <dgm:t>
        <a:bodyPr/>
        <a:lstStyle/>
        <a:p>
          <a:endParaRPr lang="en-US"/>
        </a:p>
      </dgm:t>
    </dgm:pt>
    <dgm:pt modelId="{62D7E927-23EF-46BE-BE05-53895B9102C3}" type="sibTrans" cxnId="{EA3B64A2-CF11-40DA-A5EC-B860389661E2}">
      <dgm:prSet/>
      <dgm:spPr/>
      <dgm:t>
        <a:bodyPr/>
        <a:lstStyle/>
        <a:p>
          <a:endParaRPr lang="en-US"/>
        </a:p>
      </dgm:t>
    </dgm:pt>
    <dgm:pt modelId="{365B6B31-BA31-460A-994A-92691F134205}" type="pres">
      <dgm:prSet presAssocID="{B42FA25A-B4B2-4FE9-8F1F-35E6DB51B243}" presName="diagram" presStyleCnt="0">
        <dgm:presLayoutVars>
          <dgm:dir/>
          <dgm:resizeHandles val="exact"/>
        </dgm:presLayoutVars>
      </dgm:prSet>
      <dgm:spPr/>
    </dgm:pt>
    <dgm:pt modelId="{C4D80E3C-915C-40F8-A5BB-745B71D92D14}" type="pres">
      <dgm:prSet presAssocID="{AA65FD00-CCCA-4710-9379-AEFDC9CAA39A}" presName="node" presStyleLbl="node1" presStyleIdx="0" presStyleCnt="2">
        <dgm:presLayoutVars>
          <dgm:bulletEnabled val="1"/>
        </dgm:presLayoutVars>
      </dgm:prSet>
      <dgm:spPr/>
    </dgm:pt>
    <dgm:pt modelId="{AC69879A-437E-438E-BE0F-2846CE506294}" type="pres">
      <dgm:prSet presAssocID="{9E76CE66-3155-47D6-82E1-E93DE15BD43C}" presName="sibTrans" presStyleCnt="0"/>
      <dgm:spPr/>
    </dgm:pt>
    <dgm:pt modelId="{8A6BC833-F81D-40C2-97AA-2838BDD8BCBC}" type="pres">
      <dgm:prSet presAssocID="{D3550B70-8AEB-474E-A12B-8796822A98BD}" presName="node" presStyleLbl="node1" presStyleIdx="1" presStyleCnt="2">
        <dgm:presLayoutVars>
          <dgm:bulletEnabled val="1"/>
        </dgm:presLayoutVars>
      </dgm:prSet>
      <dgm:spPr/>
    </dgm:pt>
  </dgm:ptLst>
  <dgm:cxnLst>
    <dgm:cxn modelId="{E84C8508-E735-4CF9-A748-F3E1AFD81AD8}" type="presOf" srcId="{D3550B70-8AEB-474E-A12B-8796822A98BD}" destId="{8A6BC833-F81D-40C2-97AA-2838BDD8BCBC}" srcOrd="0" destOrd="0" presId="urn:microsoft.com/office/officeart/2005/8/layout/default"/>
    <dgm:cxn modelId="{F6D75B48-85CE-4703-948B-EA4F46F8288D}" srcId="{B42FA25A-B4B2-4FE9-8F1F-35E6DB51B243}" destId="{AA65FD00-CCCA-4710-9379-AEFDC9CAA39A}" srcOrd="0" destOrd="0" parTransId="{BCE764FE-2A0A-43E1-8F38-86F9F3B3DD4A}" sibTransId="{9E76CE66-3155-47D6-82E1-E93DE15BD43C}"/>
    <dgm:cxn modelId="{EA3B64A2-CF11-40DA-A5EC-B860389661E2}" srcId="{B42FA25A-B4B2-4FE9-8F1F-35E6DB51B243}" destId="{D3550B70-8AEB-474E-A12B-8796822A98BD}" srcOrd="1" destOrd="0" parTransId="{8935F650-DC60-4173-8852-2AF86813C12A}" sibTransId="{62D7E927-23EF-46BE-BE05-53895B9102C3}"/>
    <dgm:cxn modelId="{43A018DF-7B68-4DF6-88EC-50E9A30E006B}" type="presOf" srcId="{AA65FD00-CCCA-4710-9379-AEFDC9CAA39A}" destId="{C4D80E3C-915C-40F8-A5BB-745B71D92D14}" srcOrd="0" destOrd="0" presId="urn:microsoft.com/office/officeart/2005/8/layout/default"/>
    <dgm:cxn modelId="{A06E99E1-AC95-423B-87BC-428B3A26BB67}" type="presOf" srcId="{B42FA25A-B4B2-4FE9-8F1F-35E6DB51B243}" destId="{365B6B31-BA31-460A-994A-92691F134205}" srcOrd="0" destOrd="0" presId="urn:microsoft.com/office/officeart/2005/8/layout/default"/>
    <dgm:cxn modelId="{2168FA9B-FE91-4021-ADFF-8AEA654688E7}" type="presParOf" srcId="{365B6B31-BA31-460A-994A-92691F134205}" destId="{C4D80E3C-915C-40F8-A5BB-745B71D92D14}" srcOrd="0" destOrd="0" presId="urn:microsoft.com/office/officeart/2005/8/layout/default"/>
    <dgm:cxn modelId="{6EA1814A-851F-4189-9AFE-96B173E45119}" type="presParOf" srcId="{365B6B31-BA31-460A-994A-92691F134205}" destId="{AC69879A-437E-438E-BE0F-2846CE506294}" srcOrd="1" destOrd="0" presId="urn:microsoft.com/office/officeart/2005/8/layout/default"/>
    <dgm:cxn modelId="{2AB2FB7A-9E95-4916-8C2B-A0110F861ABE}" type="presParOf" srcId="{365B6B31-BA31-460A-994A-92691F134205}" destId="{8A6BC833-F81D-40C2-97AA-2838BDD8BCBC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0EE01A-8BD3-4583-B1BE-2AB78F4AD674}">
      <dsp:nvSpPr>
        <dsp:cNvPr id="0" name=""/>
        <dsp:cNvSpPr/>
      </dsp:nvSpPr>
      <dsp:spPr>
        <a:xfrm>
          <a:off x="0" y="1854"/>
          <a:ext cx="6451943" cy="9398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4FEBA7-E352-4677-9108-9B3AA6C63547}">
      <dsp:nvSpPr>
        <dsp:cNvPr id="0" name=""/>
        <dsp:cNvSpPr/>
      </dsp:nvSpPr>
      <dsp:spPr>
        <a:xfrm>
          <a:off x="284297" y="213315"/>
          <a:ext cx="516904" cy="5169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58C00D-9988-44E2-947E-E58AE0B2697B}">
      <dsp:nvSpPr>
        <dsp:cNvPr id="0" name=""/>
        <dsp:cNvSpPr/>
      </dsp:nvSpPr>
      <dsp:spPr>
        <a:xfrm>
          <a:off x="1085500" y="1854"/>
          <a:ext cx="5366442" cy="939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65" tIns="99465" rIns="99465" bIns="99465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Barriers for refugees integrating into new EU countries have been identified</a:t>
          </a:r>
          <a:endParaRPr lang="en-US" sz="1500" kern="1200"/>
        </a:p>
      </dsp:txBody>
      <dsp:txXfrm>
        <a:off x="1085500" y="1854"/>
        <a:ext cx="5366442" cy="939827"/>
      </dsp:txXfrm>
    </dsp:sp>
    <dsp:sp modelId="{DEB4A831-79A2-4E7C-8CC9-7CACA8283BC4}">
      <dsp:nvSpPr>
        <dsp:cNvPr id="0" name=""/>
        <dsp:cNvSpPr/>
      </dsp:nvSpPr>
      <dsp:spPr>
        <a:xfrm>
          <a:off x="0" y="1176638"/>
          <a:ext cx="6451943" cy="9398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B45F1B-F43A-4E37-823B-18DA399FCF2C}">
      <dsp:nvSpPr>
        <dsp:cNvPr id="0" name=""/>
        <dsp:cNvSpPr/>
      </dsp:nvSpPr>
      <dsp:spPr>
        <a:xfrm>
          <a:off x="284297" y="1388099"/>
          <a:ext cx="516904" cy="5169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C6DD1C-771E-46D2-A963-0BCF703D0E6C}">
      <dsp:nvSpPr>
        <dsp:cNvPr id="0" name=""/>
        <dsp:cNvSpPr/>
      </dsp:nvSpPr>
      <dsp:spPr>
        <a:xfrm>
          <a:off x="1085500" y="1176638"/>
          <a:ext cx="5366442" cy="939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65" tIns="99465" rIns="99465" bIns="99465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Healthcare professionals need to be knowledgeable about the cultural background and community of the refugees in order to treat them effectively</a:t>
          </a:r>
          <a:endParaRPr lang="en-US" sz="1500" kern="1200"/>
        </a:p>
      </dsp:txBody>
      <dsp:txXfrm>
        <a:off x="1085500" y="1176638"/>
        <a:ext cx="5366442" cy="939827"/>
      </dsp:txXfrm>
    </dsp:sp>
    <dsp:sp modelId="{FB712CBC-2C3E-4396-B197-B68D27452824}">
      <dsp:nvSpPr>
        <dsp:cNvPr id="0" name=""/>
        <dsp:cNvSpPr/>
      </dsp:nvSpPr>
      <dsp:spPr>
        <a:xfrm>
          <a:off x="0" y="2351421"/>
          <a:ext cx="6451943" cy="9398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7AA22E-6512-41F6-9339-70F990A4F1A3}">
      <dsp:nvSpPr>
        <dsp:cNvPr id="0" name=""/>
        <dsp:cNvSpPr/>
      </dsp:nvSpPr>
      <dsp:spPr>
        <a:xfrm>
          <a:off x="284297" y="2562882"/>
          <a:ext cx="516904" cy="5169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4C7846-6D4F-4F8D-9FA7-21372AA9C04C}">
      <dsp:nvSpPr>
        <dsp:cNvPr id="0" name=""/>
        <dsp:cNvSpPr/>
      </dsp:nvSpPr>
      <dsp:spPr>
        <a:xfrm>
          <a:off x="1085500" y="2351421"/>
          <a:ext cx="5366442" cy="939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65" tIns="99465" rIns="99465" bIns="99465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Employment is considered the most significant feature in assisting displaced people into a new society</a:t>
          </a:r>
          <a:endParaRPr lang="en-US" sz="1500" kern="1200"/>
        </a:p>
      </dsp:txBody>
      <dsp:txXfrm>
        <a:off x="1085500" y="2351421"/>
        <a:ext cx="5366442" cy="939827"/>
      </dsp:txXfrm>
    </dsp:sp>
    <dsp:sp modelId="{13C6975C-B444-4403-829E-06A89D292FC8}">
      <dsp:nvSpPr>
        <dsp:cNvPr id="0" name=""/>
        <dsp:cNvSpPr/>
      </dsp:nvSpPr>
      <dsp:spPr>
        <a:xfrm>
          <a:off x="0" y="3526205"/>
          <a:ext cx="6451943" cy="93982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F39A82-0ADA-4B25-ACBD-1E3A22FBDABD}">
      <dsp:nvSpPr>
        <dsp:cNvPr id="0" name=""/>
        <dsp:cNvSpPr/>
      </dsp:nvSpPr>
      <dsp:spPr>
        <a:xfrm>
          <a:off x="284297" y="3737666"/>
          <a:ext cx="516904" cy="5169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EC0724-E443-4835-AB98-C854DBBCDB50}">
      <dsp:nvSpPr>
        <dsp:cNvPr id="0" name=""/>
        <dsp:cNvSpPr/>
      </dsp:nvSpPr>
      <dsp:spPr>
        <a:xfrm>
          <a:off x="1085500" y="3526205"/>
          <a:ext cx="5366442" cy="939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65" tIns="99465" rIns="99465" bIns="99465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Whilst other countries adhere to common rules for family reunification the  United kingdom is excluded from this </a:t>
          </a:r>
          <a:endParaRPr lang="en-US" sz="1500" kern="1200"/>
        </a:p>
      </dsp:txBody>
      <dsp:txXfrm>
        <a:off x="1085500" y="3526205"/>
        <a:ext cx="5366442" cy="9398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7B63F7-96B9-4097-9C06-5DA14D5266CE}">
      <dsp:nvSpPr>
        <dsp:cNvPr id="0" name=""/>
        <dsp:cNvSpPr/>
      </dsp:nvSpPr>
      <dsp:spPr>
        <a:xfrm>
          <a:off x="0" y="551453"/>
          <a:ext cx="6054725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12177D-5FA9-41BF-8B78-E3CD5F73A870}">
      <dsp:nvSpPr>
        <dsp:cNvPr id="0" name=""/>
        <dsp:cNvSpPr/>
      </dsp:nvSpPr>
      <dsp:spPr>
        <a:xfrm>
          <a:off x="302736" y="241493"/>
          <a:ext cx="4238307" cy="619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198" tIns="0" rIns="160198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Refugee resettlement </a:t>
          </a:r>
          <a:endParaRPr lang="en-US" sz="2100" kern="1200"/>
        </a:p>
      </dsp:txBody>
      <dsp:txXfrm>
        <a:off x="332998" y="271755"/>
        <a:ext cx="4177783" cy="559396"/>
      </dsp:txXfrm>
    </dsp:sp>
    <dsp:sp modelId="{A23FC692-392E-46DB-8EC6-BC3E19F93500}">
      <dsp:nvSpPr>
        <dsp:cNvPr id="0" name=""/>
        <dsp:cNvSpPr/>
      </dsp:nvSpPr>
      <dsp:spPr>
        <a:xfrm>
          <a:off x="0" y="1504013"/>
          <a:ext cx="6054725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196862"/>
              <a:satOff val="10572"/>
              <a:lumOff val="-382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93B061-7F63-4A6F-B304-26E6F889C304}">
      <dsp:nvSpPr>
        <dsp:cNvPr id="0" name=""/>
        <dsp:cNvSpPr/>
      </dsp:nvSpPr>
      <dsp:spPr>
        <a:xfrm>
          <a:off x="302736" y="1194053"/>
          <a:ext cx="4238307" cy="619920"/>
        </a:xfrm>
        <a:prstGeom prst="roundRect">
          <a:avLst/>
        </a:prstGeom>
        <a:solidFill>
          <a:schemeClr val="accent5">
            <a:hueOff val="196862"/>
            <a:satOff val="10572"/>
            <a:lumOff val="-382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198" tIns="0" rIns="160198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Increasing  justice, tackling poverty</a:t>
          </a:r>
          <a:endParaRPr lang="en-US" sz="2100" kern="1200"/>
        </a:p>
      </dsp:txBody>
      <dsp:txXfrm>
        <a:off x="332998" y="1224315"/>
        <a:ext cx="4177783" cy="559396"/>
      </dsp:txXfrm>
    </dsp:sp>
    <dsp:sp modelId="{62F90794-A262-49EF-B228-7A4D326B6986}">
      <dsp:nvSpPr>
        <dsp:cNvPr id="0" name=""/>
        <dsp:cNvSpPr/>
      </dsp:nvSpPr>
      <dsp:spPr>
        <a:xfrm>
          <a:off x="0" y="2456573"/>
          <a:ext cx="6054725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393725"/>
              <a:satOff val="21144"/>
              <a:lumOff val="-76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7D8354-EEF0-4102-B654-7AC2FD11C918}">
      <dsp:nvSpPr>
        <dsp:cNvPr id="0" name=""/>
        <dsp:cNvSpPr/>
      </dsp:nvSpPr>
      <dsp:spPr>
        <a:xfrm>
          <a:off x="302736" y="2146613"/>
          <a:ext cx="4238307" cy="619920"/>
        </a:xfrm>
        <a:prstGeom prst="roundRect">
          <a:avLst/>
        </a:prstGeom>
        <a:solidFill>
          <a:schemeClr val="accent5">
            <a:hueOff val="393725"/>
            <a:satOff val="21144"/>
            <a:lumOff val="-764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198" tIns="0" rIns="160198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Support and resources</a:t>
          </a:r>
          <a:endParaRPr lang="en-US" sz="2100" kern="1200"/>
        </a:p>
      </dsp:txBody>
      <dsp:txXfrm>
        <a:off x="332998" y="2176875"/>
        <a:ext cx="4177783" cy="559396"/>
      </dsp:txXfrm>
    </dsp:sp>
    <dsp:sp modelId="{3FD3479F-295E-46D2-BEB0-FC0BE126F1A9}">
      <dsp:nvSpPr>
        <dsp:cNvPr id="0" name=""/>
        <dsp:cNvSpPr/>
      </dsp:nvSpPr>
      <dsp:spPr>
        <a:xfrm>
          <a:off x="0" y="3409133"/>
          <a:ext cx="6054725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590587"/>
              <a:satOff val="31716"/>
              <a:lumOff val="-1147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22FCE7-4AF3-4742-81E8-214A61E01ABC}">
      <dsp:nvSpPr>
        <dsp:cNvPr id="0" name=""/>
        <dsp:cNvSpPr/>
      </dsp:nvSpPr>
      <dsp:spPr>
        <a:xfrm>
          <a:off x="302736" y="3099173"/>
          <a:ext cx="4238307" cy="619920"/>
        </a:xfrm>
        <a:prstGeom prst="roundRect">
          <a:avLst/>
        </a:prstGeom>
        <a:solidFill>
          <a:schemeClr val="accent5">
            <a:hueOff val="590587"/>
            <a:satOff val="31716"/>
            <a:lumOff val="-114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198" tIns="0" rIns="160198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Help and advice</a:t>
          </a:r>
          <a:endParaRPr lang="en-US" sz="2100" kern="1200"/>
        </a:p>
      </dsp:txBody>
      <dsp:txXfrm>
        <a:off x="332998" y="3129435"/>
        <a:ext cx="4177783" cy="559396"/>
      </dsp:txXfrm>
    </dsp:sp>
    <dsp:sp modelId="{2271F4D5-4C9D-40CF-80B1-420ECF2A490B}">
      <dsp:nvSpPr>
        <dsp:cNvPr id="0" name=""/>
        <dsp:cNvSpPr/>
      </dsp:nvSpPr>
      <dsp:spPr>
        <a:xfrm>
          <a:off x="0" y="4361693"/>
          <a:ext cx="6054725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787450"/>
              <a:satOff val="42288"/>
              <a:lumOff val="-152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FEF579-6C57-4F54-B19C-4308248279B3}">
      <dsp:nvSpPr>
        <dsp:cNvPr id="0" name=""/>
        <dsp:cNvSpPr/>
      </dsp:nvSpPr>
      <dsp:spPr>
        <a:xfrm>
          <a:off x="302736" y="4051733"/>
          <a:ext cx="4238307" cy="619920"/>
        </a:xfrm>
        <a:prstGeom prst="roundRect">
          <a:avLst/>
        </a:prstGeom>
        <a:solidFill>
          <a:schemeClr val="accent5">
            <a:hueOff val="787450"/>
            <a:satOff val="42288"/>
            <a:lumOff val="-1529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198" tIns="0" rIns="160198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Education for a hopeful future </a:t>
          </a:r>
          <a:endParaRPr lang="en-US" sz="2100" kern="1200"/>
        </a:p>
      </dsp:txBody>
      <dsp:txXfrm>
        <a:off x="332998" y="4081995"/>
        <a:ext cx="4177783" cy="55939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D80E3C-915C-40F8-A5BB-745B71D92D14}">
      <dsp:nvSpPr>
        <dsp:cNvPr id="0" name=""/>
        <dsp:cNvSpPr/>
      </dsp:nvSpPr>
      <dsp:spPr>
        <a:xfrm>
          <a:off x="1321" y="222740"/>
          <a:ext cx="5155092" cy="30930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 dirty="0"/>
            <a:t>Equality Act 2010 </a:t>
          </a:r>
          <a:endParaRPr lang="en-US" sz="5600" kern="1200" dirty="0"/>
        </a:p>
      </dsp:txBody>
      <dsp:txXfrm>
        <a:off x="1321" y="222740"/>
        <a:ext cx="5155092" cy="3093055"/>
      </dsp:txXfrm>
    </dsp:sp>
    <dsp:sp modelId="{8A6BC833-F81D-40C2-97AA-2838BDD8BCBC}">
      <dsp:nvSpPr>
        <dsp:cNvPr id="0" name=""/>
        <dsp:cNvSpPr/>
      </dsp:nvSpPr>
      <dsp:spPr>
        <a:xfrm>
          <a:off x="5671923" y="222740"/>
          <a:ext cx="5155092" cy="30930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 dirty="0"/>
            <a:t>1951 Refugee Convention and 1967 Protocol</a:t>
          </a:r>
          <a:endParaRPr lang="en-US" sz="5600" kern="1200" dirty="0"/>
        </a:p>
      </dsp:txBody>
      <dsp:txXfrm>
        <a:off x="5671923" y="222740"/>
        <a:ext cx="5155092" cy="30930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8261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22526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3729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787285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980256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73784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5/17/2019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2187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63497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8133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5135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4852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7690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4" r:id="rId1"/>
    <p:sldLayoutId id="2147483975" r:id="rId2"/>
    <p:sldLayoutId id="2147483976" r:id="rId3"/>
    <p:sldLayoutId id="2147483977" r:id="rId4"/>
    <p:sldLayoutId id="2147483978" r:id="rId5"/>
    <p:sldLayoutId id="2147483979" r:id="rId6"/>
    <p:sldLayoutId id="2147483980" r:id="rId7"/>
    <p:sldLayoutId id="2147483981" r:id="rId8"/>
    <p:sldLayoutId id="2147483982" r:id="rId9"/>
    <p:sldLayoutId id="2147483983" r:id="rId10"/>
    <p:sldLayoutId id="214748398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handwear, clothing, plant&#10;&#10;Description automatically generated">
            <a:extLst>
              <a:ext uri="{FF2B5EF4-FFF2-40B4-BE49-F238E27FC236}">
                <a16:creationId xmlns:a16="http://schemas.microsoft.com/office/drawing/2014/main" id="{DFA09CB2-13E2-4181-869E-CD13D284713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/>
          </a:blip>
          <a:srcRect l="2355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Non-UK Groups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 Lianne Rhydderch-Edwards 1810557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E905A1-47A7-420D-8D3F-A8149D454F14}"/>
              </a:ext>
            </a:extLst>
          </p:cNvPr>
          <p:cNvSpPr txBox="1"/>
          <p:nvPr/>
        </p:nvSpPr>
        <p:spPr>
          <a:xfrm>
            <a:off x="1430867" y="6290733"/>
            <a:ext cx="1667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27548666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Rectangle 143">
            <a:extLst>
              <a:ext uri="{FF2B5EF4-FFF2-40B4-BE49-F238E27FC236}">
                <a16:creationId xmlns:a16="http://schemas.microsoft.com/office/drawing/2014/main" id="{7578A52D-2496-4956-A9A4-EA5C38B2F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chemeClr val="accent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9809C8E2-EF9B-4E0B-A17E-836DE0508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8533" cy="1886373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100" b="1" cap="all" dirty="0">
                <a:solidFill>
                  <a:srgbClr val="FFFFFF"/>
                </a:solidFill>
                <a:latin typeface="Abadi" panose="020B0604020104020204" pitchFamily="34" charset="0"/>
              </a:rPr>
              <a:t>‘Around 3.7 million people living in the UK are citizens of another EU country. That is about 6% of the UK population, according to the latest figures covering the year to June 2018.’</a:t>
            </a:r>
          </a:p>
        </p:txBody>
      </p:sp>
      <p:sp useBgFill="1">
        <p:nvSpPr>
          <p:cNvPr id="148" name="Rectangle 147">
            <a:extLst>
              <a:ext uri="{FF2B5EF4-FFF2-40B4-BE49-F238E27FC236}">
                <a16:creationId xmlns:a16="http://schemas.microsoft.com/office/drawing/2014/main" id="{61EB557E-621E-4254-B750-85274C5F4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29841"/>
            <a:ext cx="12192000" cy="432815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9C91408-716A-4738-BCB4-5BF19FB7DE4A}"/>
              </a:ext>
            </a:extLst>
          </p:cNvPr>
          <p:cNvSpPr/>
          <p:nvPr/>
        </p:nvSpPr>
        <p:spPr>
          <a:xfrm>
            <a:off x="6724258" y="1757467"/>
            <a:ext cx="16988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rgbClr val="000000"/>
                </a:solidFill>
                <a:latin typeface="Open Sans"/>
              </a:rPr>
              <a:t>(O'Leary, 2018)</a:t>
            </a:r>
            <a:endParaRPr lang="en-GB" dirty="0"/>
          </a:p>
        </p:txBody>
      </p:sp>
      <p:pic>
        <p:nvPicPr>
          <p:cNvPr id="24" name="Content Placeholder 23" descr="https://fullfact.org/media/uploads/The_UK_population.PNG">
            <a:extLst>
              <a:ext uri="{FF2B5EF4-FFF2-40B4-BE49-F238E27FC236}">
                <a16:creationId xmlns:a16="http://schemas.microsoft.com/office/drawing/2014/main" id="{1EF31856-A8B3-4902-91A6-585183496E00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690" y="2615630"/>
            <a:ext cx="9817967" cy="3760342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44D540D-C3C1-48FE-B9DB-BE0FE4C5E97A}"/>
              </a:ext>
            </a:extLst>
          </p:cNvPr>
          <p:cNvSpPr txBox="1"/>
          <p:nvPr/>
        </p:nvSpPr>
        <p:spPr>
          <a:xfrm>
            <a:off x="417537" y="6006640"/>
            <a:ext cx="2760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8301129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79D77-C41E-478F-9039-2F9CD5123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078" y="516835"/>
            <a:ext cx="3100136" cy="1475867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THE SYRIAN REFUGEE CRISIS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621B3E-52E0-4890-B4BE-BEAECF40D9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82" y="2141352"/>
            <a:ext cx="3084844" cy="3366047"/>
          </a:xfrm>
        </p:spPr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background to the Syrian refugee crises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did it take for Britain to take action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Labelling Syrian refugees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Discriminating attacks in schools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500" dirty="0"/>
          </a:p>
          <a:p>
            <a:endParaRPr lang="en-GB" sz="1500" dirty="0"/>
          </a:p>
        </p:txBody>
      </p:sp>
      <p:pic>
        <p:nvPicPr>
          <p:cNvPr id="4" name="Picture 2" descr="https://i.cbc.ca/1.3335549.1472845569!/fileImage/httpImage/image.jpg_gen/derivatives/original_780/alyn-kurdi.jpg">
            <a:extLst>
              <a:ext uri="{FF2B5EF4-FFF2-40B4-BE49-F238E27FC236}">
                <a16:creationId xmlns:a16="http://schemas.microsoft.com/office/drawing/2014/main" id="{353E6669-F3D2-41D6-86F9-617D355E00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62" r="14601"/>
          <a:stretch/>
        </p:blipFill>
        <p:spPr bwMode="auto">
          <a:xfrm>
            <a:off x="4802239" y="0"/>
            <a:ext cx="811127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2D7C70B-B9FC-4820-B622-AD9BF486360A}"/>
              </a:ext>
            </a:extLst>
          </p:cNvPr>
          <p:cNvSpPr/>
          <p:nvPr/>
        </p:nvSpPr>
        <p:spPr>
          <a:xfrm>
            <a:off x="131698" y="6341165"/>
            <a:ext cx="4919937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900" dirty="0"/>
              <a:t>(</a:t>
            </a:r>
            <a:r>
              <a:rPr lang="en-GB" sz="900" dirty="0" err="1"/>
              <a:t>Mandryk</a:t>
            </a:r>
            <a:r>
              <a:rPr lang="en-GB" sz="900" dirty="0"/>
              <a:t>, 2015; </a:t>
            </a:r>
            <a:r>
              <a:rPr lang="en-GB" sz="900" dirty="0" err="1"/>
              <a:t>Whithnall</a:t>
            </a:r>
            <a:r>
              <a:rPr lang="en-GB" sz="900" dirty="0"/>
              <a:t>, 2015;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ESRC, 2018; </a:t>
            </a:r>
            <a:r>
              <a:rPr lang="en-GB" sz="900" dirty="0"/>
              <a:t>Shulman,  Nd; Hall, </a:t>
            </a:r>
            <a:r>
              <a:rPr lang="en-GB" sz="900" dirty="0" err="1"/>
              <a:t>Agerholm</a:t>
            </a:r>
            <a:r>
              <a:rPr lang="en-GB" sz="900" dirty="0"/>
              <a:t> and Dearden, 2018)  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B5DB8A-AF1D-4B8D-BD67-F047CD60097F}"/>
              </a:ext>
            </a:extLst>
          </p:cNvPr>
          <p:cNvSpPr txBox="1"/>
          <p:nvPr/>
        </p:nvSpPr>
        <p:spPr>
          <a:xfrm>
            <a:off x="5874434" y="6170354"/>
            <a:ext cx="759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6040161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map&#10;&#10;Description automatically generated">
            <a:extLst>
              <a:ext uri="{FF2B5EF4-FFF2-40B4-BE49-F238E27FC236}">
                <a16:creationId xmlns:a16="http://schemas.microsoft.com/office/drawing/2014/main" id="{557CA144-E90F-42C7-A5A9-9635B14F5B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745" y="1399927"/>
            <a:ext cx="4814655" cy="4053064"/>
          </a:xfrm>
          <a:prstGeom prst="rect">
            <a:avLst/>
          </a:prstGeom>
        </p:spPr>
      </p:pic>
      <p:pic>
        <p:nvPicPr>
          <p:cNvPr id="7" name="Picture 6" descr="A close up of a map&#10;&#10;Description automatically generated">
            <a:extLst>
              <a:ext uri="{FF2B5EF4-FFF2-40B4-BE49-F238E27FC236}">
                <a16:creationId xmlns:a16="http://schemas.microsoft.com/office/drawing/2014/main" id="{9A3B3456-9A41-4350-A347-2504DABAF2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4187" y="1076028"/>
            <a:ext cx="4809065" cy="470086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42936A0-91BE-4C1D-B7A6-739AD4EDD175}"/>
              </a:ext>
            </a:extLst>
          </p:cNvPr>
          <p:cNvSpPr txBox="1"/>
          <p:nvPr/>
        </p:nvSpPr>
        <p:spPr>
          <a:xfrm>
            <a:off x="6442841" y="5897171"/>
            <a:ext cx="462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12ED92-E952-4F81-9EBA-73CD9380F288}"/>
              </a:ext>
            </a:extLst>
          </p:cNvPr>
          <p:cNvSpPr txBox="1"/>
          <p:nvPr/>
        </p:nvSpPr>
        <p:spPr>
          <a:xfrm>
            <a:off x="3011207" y="6430931"/>
            <a:ext cx="58478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Reland</a:t>
            </a:r>
            <a:r>
              <a:rPr lang="en-GB" dirty="0"/>
              <a:t>, 2018 ;  Easton and Butcher, 2018 )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A4D25FE-8020-4E99-B5D6-537900EDF359}"/>
              </a:ext>
            </a:extLst>
          </p:cNvPr>
          <p:cNvSpPr txBox="1"/>
          <p:nvPr/>
        </p:nvSpPr>
        <p:spPr>
          <a:xfrm>
            <a:off x="690113" y="5986732"/>
            <a:ext cx="5348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6533491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86DF9-5CD6-4E1D-A692-209681334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Multi-dimensional effects of social positioning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DF9F23-6B3C-43FD-97F5-6DF1B88067E3}"/>
              </a:ext>
            </a:extLst>
          </p:cNvPr>
          <p:cNvSpPr txBox="1"/>
          <p:nvPr/>
        </p:nvSpPr>
        <p:spPr>
          <a:xfrm>
            <a:off x="464080" y="2253221"/>
            <a:ext cx="923576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2018 the United Nations stated that the integration of refuges was a complex and multidimensional construct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are numerous issues which contribute to how even refugees integration arises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Protective factors that can support their social integration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inclusion of immigrant integration raises new elements into an existing social system.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is a strong correlation between the structural and cultural scopes of refugees incorporating into society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F20C7F-573E-4D3C-94EA-2114450EE926}"/>
              </a:ext>
            </a:extLst>
          </p:cNvPr>
          <p:cNvSpPr txBox="1"/>
          <p:nvPr/>
        </p:nvSpPr>
        <p:spPr>
          <a:xfrm>
            <a:off x="8254767" y="5670958"/>
            <a:ext cx="3640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Robila</a:t>
            </a:r>
            <a:r>
              <a:rPr lang="en-GB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664578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0D28B-C421-402F-B37F-A8CE303D1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5" y="609599"/>
            <a:ext cx="3364378" cy="5606143"/>
          </a:xfrm>
        </p:spPr>
        <p:txBody>
          <a:bodyPr>
            <a:normAutofit/>
          </a:bodyPr>
          <a:lstStyle/>
          <a:p>
            <a:r>
              <a:rPr lang="en-GB" sz="4800" dirty="0"/>
              <a:t>BARRIERS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70C441-B22A-4F38-9307-5C0E0AF730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5770672"/>
              </p:ext>
            </p:extLst>
          </p:nvPr>
        </p:nvGraphicFramePr>
        <p:xfrm>
          <a:off x="4545013" y="1199858"/>
          <a:ext cx="6451943" cy="4467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151703ED-44EC-40E1-A635-933115EC73BE}"/>
              </a:ext>
            </a:extLst>
          </p:cNvPr>
          <p:cNvSpPr/>
          <p:nvPr/>
        </p:nvSpPr>
        <p:spPr>
          <a:xfrm>
            <a:off x="9036897" y="5920423"/>
            <a:ext cx="14837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Robila</a:t>
            </a:r>
            <a:r>
              <a:rPr lang="en-GB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41341238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9">
            <a:extLst>
              <a:ext uri="{FF2B5EF4-FFF2-40B4-BE49-F238E27FC236}">
                <a16:creationId xmlns:a16="http://schemas.microsoft.com/office/drawing/2014/main" id="{4B54C89A-2D0B-4062-BF97-CA51B69D7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9079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7" name="Rectangle 11">
            <a:extLst>
              <a:ext uri="{FF2B5EF4-FFF2-40B4-BE49-F238E27FC236}">
                <a16:creationId xmlns:a16="http://schemas.microsoft.com/office/drawing/2014/main" id="{4091C99A-98BE-457D-87BD-7B9B6EDDC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34761"/>
            <a:ext cx="11724640" cy="637793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8" name="Rectangle 13">
            <a:extLst>
              <a:ext uri="{FF2B5EF4-FFF2-40B4-BE49-F238E27FC236}">
                <a16:creationId xmlns:a16="http://schemas.microsoft.com/office/drawing/2014/main" id="{960A769C-8991-4FDE-89A0-A218E5BF6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9642" y="0"/>
            <a:ext cx="462235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89455" y="609599"/>
            <a:ext cx="3574471" cy="540327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SUPPORT FOR SYRIAN REFUGEES </a:t>
            </a:r>
          </a:p>
        </p:txBody>
      </p:sp>
      <p:sp>
        <p:nvSpPr>
          <p:cNvPr id="39" name="Rectangle 15">
            <a:extLst>
              <a:ext uri="{FF2B5EF4-FFF2-40B4-BE49-F238E27FC236}">
                <a16:creationId xmlns:a16="http://schemas.microsoft.com/office/drawing/2014/main" id="{855CA58E-F8D8-4DF3-B813-C2585E0AB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CF7E2078-F240-48F5-95A3-03652DDF74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636798"/>
              </p:ext>
            </p:extLst>
          </p:nvPr>
        </p:nvGraphicFramePr>
        <p:xfrm>
          <a:off x="862013" y="881063"/>
          <a:ext cx="6054725" cy="51323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11977E5-01CA-4D56-BC85-BE53A9502231}"/>
              </a:ext>
            </a:extLst>
          </p:cNvPr>
          <p:cNvSpPr txBox="1"/>
          <p:nvPr/>
        </p:nvSpPr>
        <p:spPr>
          <a:xfrm>
            <a:off x="1210733" y="6172200"/>
            <a:ext cx="2734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(Louth churches, Nd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4285854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9">
            <a:extLst>
              <a:ext uri="{FF2B5EF4-FFF2-40B4-BE49-F238E27FC236}">
                <a16:creationId xmlns:a16="http://schemas.microsoft.com/office/drawing/2014/main" id="{8E487A7A-15F8-4EF6-BA1F-30C51E6EC7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1">
            <a:extLst>
              <a:ext uri="{FF2B5EF4-FFF2-40B4-BE49-F238E27FC236}">
                <a16:creationId xmlns:a16="http://schemas.microsoft.com/office/drawing/2014/main" id="{36EFDBF8-A3DC-4DA8-9F33-E9107E70EE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5332A3D-96DF-4962-8D36-3CA071EED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0909" y="4572001"/>
            <a:ext cx="11719791" cy="2052826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EE6D27-E415-4F21-B235-7685BA4BCB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4824984"/>
            <a:ext cx="9875520" cy="1356360"/>
          </a:xfrm>
        </p:spPr>
        <p:txBody>
          <a:bodyPr>
            <a:normAutofit/>
          </a:bodyPr>
          <a:lstStyle/>
          <a:p>
            <a:pPr algn="ctr"/>
            <a:r>
              <a:rPr lang="en-GB" sz="5400">
                <a:solidFill>
                  <a:srgbClr val="FFFFFF"/>
                </a:solidFill>
              </a:rPr>
              <a:t>LEGISLATION 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187CA92A-A82C-42C7-A7DD-91E784CA72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8319088"/>
              </p:ext>
            </p:extLst>
          </p:nvPr>
        </p:nvGraphicFramePr>
        <p:xfrm>
          <a:off x="709613" y="642938"/>
          <a:ext cx="10828337" cy="35385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358AEE0-5007-40B8-876E-C088564CBDD7}"/>
              </a:ext>
            </a:extLst>
          </p:cNvPr>
          <p:cNvSpPr txBox="1"/>
          <p:nvPr/>
        </p:nvSpPr>
        <p:spPr>
          <a:xfrm>
            <a:off x="9465733" y="6306383"/>
            <a:ext cx="39793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(Equality Act 2010; UNHCR, Nd) </a:t>
            </a:r>
          </a:p>
        </p:txBody>
      </p:sp>
    </p:spTree>
    <p:extLst>
      <p:ext uri="{BB962C8B-B14F-4D97-AF65-F5344CB8AC3E}">
        <p14:creationId xmlns:p14="http://schemas.microsoft.com/office/powerpoint/2010/main" val="8018647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0C4F1C3-3ADD-491F-8C66-57912A2421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B323FE0-DFB0-4368-A3C2-FC1402A98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4BCA77F-6A46-46C1-822E-DF8DB6F08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C684499-6F30-4C6A-8094-E2E3E91B3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5AECED4-26C2-4E8F-A340-2402369DC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5467" y="863364"/>
            <a:ext cx="6657476" cy="5126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85000"/>
              </a:lnSpc>
            </a:pPr>
            <a:r>
              <a:rPr lang="en-US" sz="6600" b="1" cap="all" dirty="0" err="1">
                <a:solidFill>
                  <a:schemeClr val="tx1"/>
                </a:solidFill>
              </a:rPr>
              <a:t>CONCLUsION</a:t>
            </a:r>
            <a:r>
              <a:rPr lang="en-US" sz="6600" b="1" cap="all" dirty="0">
                <a:solidFill>
                  <a:schemeClr val="tx1"/>
                </a:solidFill>
              </a:rPr>
              <a:t> 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9213D27-7A25-46D8-B1BD-E470E49C6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961243" y="2054826"/>
            <a:ext cx="0" cy="27432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55870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7867" y="-53077"/>
            <a:ext cx="9875520" cy="135636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6028" y="1303283"/>
            <a:ext cx="10968584" cy="531823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Easton, M. and Butcher, B. (2018) </a:t>
            </a:r>
            <a:r>
              <a:rPr lang="en-GB" i="1" dirty="0"/>
              <a:t>Reality Check: Where have the Syrian refugees gone?</a:t>
            </a:r>
            <a:r>
              <a:rPr lang="en-GB" dirty="0"/>
              <a:t>, </a:t>
            </a:r>
            <a:r>
              <a:rPr lang="en-GB" i="1" dirty="0"/>
              <a:t>BBC News</a:t>
            </a:r>
            <a:r>
              <a:rPr lang="en-GB" dirty="0"/>
              <a:t>. Available at: https://www.bbc.co.uk/news/uk-43826163 (Accessed: 16 May 2019).</a:t>
            </a:r>
          </a:p>
          <a:p>
            <a:r>
              <a:rPr lang="en-GB" dirty="0"/>
              <a:t>ESRC (2018) </a:t>
            </a:r>
            <a:r>
              <a:rPr lang="en-GB" i="1" dirty="0"/>
              <a:t>Integration and skills support for Syrian refugees - Economic and Social Research Council</a:t>
            </a:r>
            <a:r>
              <a:rPr lang="en-GB" dirty="0"/>
              <a:t>, </a:t>
            </a:r>
            <a:r>
              <a:rPr lang="en-GB" i="1" dirty="0"/>
              <a:t>Esrc.ukri.org</a:t>
            </a:r>
            <a:r>
              <a:rPr lang="en-GB" dirty="0"/>
              <a:t>. Available at: https://esrc.ukri.org/news-events-and-publications/evidence-briefings/integration-and-skills-support-for-syrian-refugees/ (Accessed: 17 May 2019).</a:t>
            </a:r>
          </a:p>
          <a:p>
            <a:r>
              <a:rPr lang="en-GB" dirty="0"/>
              <a:t>European Commission (2019) </a:t>
            </a:r>
            <a:r>
              <a:rPr lang="en-GB" i="1" dirty="0"/>
              <a:t>Family reunification - Migration and Home Affairs - European Commission</a:t>
            </a:r>
            <a:r>
              <a:rPr lang="en-GB" dirty="0"/>
              <a:t>, </a:t>
            </a:r>
            <a:r>
              <a:rPr lang="en-GB" i="1" dirty="0"/>
              <a:t>Migration and Home Affairs - European Commission</a:t>
            </a:r>
            <a:r>
              <a:rPr lang="en-GB" dirty="0"/>
              <a:t>. Available at: https://ec.europa.eu/home-affairs/what-we-do/policies/legal-migration/family-reunification_en (Accessed: 17 May 2019).</a:t>
            </a:r>
          </a:p>
          <a:p>
            <a:pPr marL="4572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Hall, R., </a:t>
            </a:r>
            <a:r>
              <a:rPr lang="en-GB" dirty="0" err="1"/>
              <a:t>Agerholm</a:t>
            </a:r>
            <a:r>
              <a:rPr lang="en-GB" dirty="0"/>
              <a:t>, H. and Dearden, L. (2018) </a:t>
            </a:r>
            <a:r>
              <a:rPr lang="en-GB" i="1" dirty="0"/>
              <a:t>‘Toxic environment‘ fuelling rise in attacks on refugees in the UK</a:t>
            </a:r>
            <a:r>
              <a:rPr lang="en-GB" dirty="0"/>
              <a:t>, </a:t>
            </a:r>
            <a:r>
              <a:rPr lang="en-GB" i="1" dirty="0"/>
              <a:t>The Independent</a:t>
            </a:r>
            <a:r>
              <a:rPr lang="en-GB" dirty="0"/>
              <a:t>. Available at: https://www.independent.co.uk/news/uk/home-news/syrian-refugee-attack-huddersfield-school-hate-crime-children-asylum-immigration-a8657411.html (Accessed: 16 May 2019).</a:t>
            </a:r>
          </a:p>
          <a:p>
            <a:r>
              <a:rPr lang="en-GB" dirty="0" err="1"/>
              <a:t>Mandryk</a:t>
            </a:r>
            <a:r>
              <a:rPr lang="en-GB" dirty="0"/>
              <a:t>, M. (2015) </a:t>
            </a:r>
            <a:r>
              <a:rPr lang="en-GB" i="1" dirty="0"/>
              <a:t>Don't label Syrian refugees as terrorists</a:t>
            </a:r>
            <a:r>
              <a:rPr lang="en-GB" dirty="0"/>
              <a:t>, </a:t>
            </a:r>
            <a:r>
              <a:rPr lang="en-GB" i="1" dirty="0"/>
              <a:t>Regina Leader-Post</a:t>
            </a:r>
            <a:r>
              <a:rPr lang="en-GB" dirty="0"/>
              <a:t>. Available at: https://leaderpost.com/opinion/columnists/dont-label-syrian-refugees-as-terrorists (Accessed: 15 May 2019).</a:t>
            </a:r>
          </a:p>
        </p:txBody>
      </p:sp>
    </p:spTree>
    <p:extLst>
      <p:ext uri="{BB962C8B-B14F-4D97-AF65-F5344CB8AC3E}">
        <p14:creationId xmlns:p14="http://schemas.microsoft.com/office/powerpoint/2010/main" val="34993487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A24CEE1-51CF-4EB3-BDD6-668F19F84555}"/>
              </a:ext>
            </a:extLst>
          </p:cNvPr>
          <p:cNvSpPr txBox="1"/>
          <p:nvPr/>
        </p:nvSpPr>
        <p:spPr>
          <a:xfrm>
            <a:off x="1230429" y="577516"/>
            <a:ext cx="9731141" cy="38789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89C1FD-B5B7-4FC5-8BE8-7607A0C1AA18}"/>
              </a:ext>
            </a:extLst>
          </p:cNvPr>
          <p:cNvSpPr txBox="1"/>
          <p:nvPr/>
        </p:nvSpPr>
        <p:spPr>
          <a:xfrm>
            <a:off x="1382829" y="729916"/>
            <a:ext cx="9731141" cy="38789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020946-8766-486F-B5B8-69597CE6A642}"/>
              </a:ext>
            </a:extLst>
          </p:cNvPr>
          <p:cNvSpPr txBox="1"/>
          <p:nvPr/>
        </p:nvSpPr>
        <p:spPr>
          <a:xfrm>
            <a:off x="423332" y="390409"/>
            <a:ext cx="11008270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O'Leary, J. (2018) </a:t>
            </a:r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Has there been a ‘</a:t>
            </a:r>
            <a:r>
              <a:rPr lang="en-GB" sz="1600" i="1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Brexodus</a:t>
            </a:r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of EU citizens since the referendum?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Full Fact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https://fullfact.org/immigration/eu-citizens-brexodus/ (Accessed: 16 May 2019).</a:t>
            </a:r>
          </a:p>
          <a:p>
            <a:endParaRPr lang="en-GB" sz="16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Reland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(2018) </a:t>
            </a:r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Two UK schemes have resettled 11,000 Syrian refugees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Full Fact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https://fullfact.org/immigration/syrian-refugees-uk/ (Accessed: 17 May 2019).</a:t>
            </a:r>
          </a:p>
          <a:p>
            <a:endParaRPr lang="en-GB" sz="16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Robila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 (2018) </a:t>
            </a:r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Refugees and Social Integration in Europe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Un.org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https://www.un.org/development/desa/family/wp-content/uploads/sites/23/2018/05/Robila_EGM_2018.pdf (Accessed: 16 May 2019).</a:t>
            </a:r>
          </a:p>
          <a:p>
            <a:endParaRPr lang="en-GB" sz="16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Shulman, D. (no date) </a:t>
            </a:r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SAGE Reference - </a:t>
            </a:r>
            <a:r>
              <a:rPr lang="en-GB" i="1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Labeling</a:t>
            </a:r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Theory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Sk.sagepub.com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https://sk.sagepub.com/reference/socialtheory/n161.xml (Accessed: 17 May 2019).</a:t>
            </a:r>
            <a:endParaRPr lang="en-GB" sz="16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UNHCR (no date) </a:t>
            </a:r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convention and protocol r e l at </a:t>
            </a:r>
            <a:r>
              <a:rPr lang="en-GB" sz="1600" i="1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 g t o t h e status of refugees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Cms.emergency.unhcr.org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cms.emergency.unhcr.org/documents/11982/55726/Convention+relating+to+the+Status+of+Refugees+%28signed+28+July+1951%2C+entered+into+force+22+April+1954%29+189+UNTS+150+and+Protocol+relating+to+the+Status+of+Refugees+%28signed+31+January+1967%2C+entered+into+force+4+October+1967%29+606+UNTS+267/0bf3248a-cfa8-4a60-864d-65cdfece1d47 (Accessed: 17 May 2019).</a:t>
            </a:r>
          </a:p>
          <a:p>
            <a:endParaRPr lang="en-GB" sz="16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Whithnall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 (2015) </a:t>
            </a:r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these images of a dead child don't change our attitude to refugees, what will?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Independent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https://www.independent.co.uk/news/world/europe/if-these-extraordinarily-powerful-images-of-a-dead-syrian-child-washed-up-on-a-beach-don-t-change-10482757.html (Accessed: 15 May 2019).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A63AB6-B968-4B1E-807D-AFDC1F8DCFA6}"/>
              </a:ext>
            </a:extLst>
          </p:cNvPr>
          <p:cNvSpPr txBox="1"/>
          <p:nvPr/>
        </p:nvSpPr>
        <p:spPr>
          <a:xfrm>
            <a:off x="1700461" y="1017069"/>
            <a:ext cx="97311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06116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6190C-E23B-47F3-9A3B-FCEB182E1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547" y="508932"/>
            <a:ext cx="9875520" cy="757806"/>
          </a:xfrm>
        </p:spPr>
        <p:txBody>
          <a:bodyPr>
            <a:normAutofit/>
          </a:bodyPr>
          <a:lstStyle/>
          <a:p>
            <a:r>
              <a:rPr lang="en-GB" sz="3200" dirty="0"/>
              <a:t>Image 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72803-5B29-4A79-BC1D-28B0920A6F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547" y="1174459"/>
            <a:ext cx="10522711" cy="4829262"/>
          </a:xfrm>
        </p:spPr>
        <p:txBody>
          <a:bodyPr>
            <a:normAutofit fontScale="85000" lnSpcReduction="20000"/>
          </a:bodyPr>
          <a:lstStyle/>
          <a:p>
            <a:pPr marL="4572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Image 1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Louth churches (no date)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Refugee Facts - find out the facts about refugees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Louth Churches for Refugees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http://louthchurchesforrefugees.org.uk/refugee-facts/ (Accessed: 15 May 2019).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Image 2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O'Leary, J. (2018)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Has there been a ‘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Brexodus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’ of EU citizens since the referendum?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Full Fact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https://fullfact.org/immigration/eu-citizens-brexodus/ (Accessed: 16 May 2019).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Image 3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Reuters. (2015)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If these images of a dead child don't change our attitude to refugees, what will?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Independent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https://www.independent.co.uk/news/world/europe/if-these-extraordinarily-powerful-images-of-a-dead-syrian-child-washed-up-on-a-beach-don-t-change-10482757.html (Accessed: 15 May 2019).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Image 4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Home office  (2017)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Two UK schemes have resettled 11,000 Syrian refugees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Full Fact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https://fullfact.org/immigration/syrian-refugees-uk/ (Accessed: 17 May 2019).</a:t>
            </a:r>
          </a:p>
        </p:txBody>
      </p:sp>
    </p:spTree>
    <p:extLst>
      <p:ext uri="{BB962C8B-B14F-4D97-AF65-F5344CB8AC3E}">
        <p14:creationId xmlns:p14="http://schemas.microsoft.com/office/powerpoint/2010/main" val="29529322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211FD-CC82-4BA4-87BA-4D644870D7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100" y="609600"/>
            <a:ext cx="9872871" cy="403860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GB" sz="2000" dirty="0">
                <a:latin typeface="Arial Narrow" panose="020B0606020202030204" pitchFamily="34" charset="0"/>
              </a:rPr>
              <a:t>Image 5</a:t>
            </a:r>
          </a:p>
          <a:p>
            <a:pPr marL="45720" indent="0">
              <a:buNone/>
            </a:pPr>
            <a:r>
              <a:rPr lang="en-GB" sz="2000" dirty="0">
                <a:latin typeface="Arial Narrow" panose="020B0606020202030204" pitchFamily="34" charset="0"/>
              </a:rPr>
              <a:t>Home Office (2018) </a:t>
            </a:r>
            <a:r>
              <a:rPr lang="en-GB" sz="2000" i="1" dirty="0">
                <a:latin typeface="Arial Narrow" panose="020B0606020202030204" pitchFamily="34" charset="0"/>
              </a:rPr>
              <a:t>Reality Check: Where have the Syrian refugees gone?</a:t>
            </a:r>
            <a:r>
              <a:rPr lang="en-GB" sz="2000" dirty="0">
                <a:latin typeface="Arial Narrow" panose="020B0606020202030204" pitchFamily="34" charset="0"/>
              </a:rPr>
              <a:t>, </a:t>
            </a:r>
            <a:r>
              <a:rPr lang="en-GB" sz="2000" i="1" dirty="0">
                <a:latin typeface="Arial Narrow" panose="020B0606020202030204" pitchFamily="34" charset="0"/>
              </a:rPr>
              <a:t>BBC News</a:t>
            </a:r>
            <a:r>
              <a:rPr lang="en-GB" sz="2000" dirty="0">
                <a:latin typeface="Arial Narrow" panose="020B0606020202030204" pitchFamily="34" charset="0"/>
              </a:rPr>
              <a:t>. Available at: https://www.bbc.co.uk/news/uk-43826163 (Accessed: 16 May 2019).</a:t>
            </a:r>
          </a:p>
        </p:txBody>
      </p:sp>
    </p:spTree>
    <p:extLst>
      <p:ext uri="{BB962C8B-B14F-4D97-AF65-F5344CB8AC3E}">
        <p14:creationId xmlns:p14="http://schemas.microsoft.com/office/powerpoint/2010/main" val="3914851868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1130</Words>
  <Application>Microsoft Office PowerPoint</Application>
  <PresentationFormat>Widescreen</PresentationFormat>
  <Paragraphs>73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Abadi</vt:lpstr>
      <vt:lpstr>Arial</vt:lpstr>
      <vt:lpstr>Arial Narrow</vt:lpstr>
      <vt:lpstr>Corbel</vt:lpstr>
      <vt:lpstr>Open Sans</vt:lpstr>
      <vt:lpstr>Basis</vt:lpstr>
      <vt:lpstr>Non-UK Groups</vt:lpstr>
      <vt:lpstr>‘Around 3.7 million people living in the UK are citizens of another EU country. That is about 6% of the UK population, according to the latest figures covering the year to June 2018.’</vt:lpstr>
      <vt:lpstr>THE SYRIAN REFUGEE CRISIS </vt:lpstr>
      <vt:lpstr>PowerPoint Presentation</vt:lpstr>
      <vt:lpstr>Multi-dimensional effects of social positioning </vt:lpstr>
      <vt:lpstr>BARRIERS </vt:lpstr>
      <vt:lpstr>SUPPORT FOR SYRIAN REFUGEES </vt:lpstr>
      <vt:lpstr>LEGISLATION </vt:lpstr>
      <vt:lpstr>CONCLUsION  </vt:lpstr>
      <vt:lpstr>References</vt:lpstr>
      <vt:lpstr>PowerPoint Presentation</vt:lpstr>
      <vt:lpstr>Image Reference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Non-UK Groups</dc:title>
  <dc:creator>Rebecca Rhydderch-edwards (1810557)</dc:creator>
  <cp:lastModifiedBy>Rebecca Rhydderch-edwards (1810557)</cp:lastModifiedBy>
  <cp:revision>6</cp:revision>
  <dcterms:created xsi:type="dcterms:W3CDTF">2019-05-17T17:28:30Z</dcterms:created>
  <dcterms:modified xsi:type="dcterms:W3CDTF">2019-05-17T19:37:13Z</dcterms:modified>
</cp:coreProperties>
</file>