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422" r:id="rId2"/>
    <p:sldId id="421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8"/>
  </p:normalViewPr>
  <p:slideViewPr>
    <p:cSldViewPr snapToGrid="0">
      <p:cViewPr varScale="1">
        <p:scale>
          <a:sx n="120" d="100"/>
          <a:sy n="120" d="100"/>
        </p:scale>
        <p:origin x="8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78CE05-73AD-4394-99B3-D50D8889370C}" type="doc">
      <dgm:prSet loTypeId="urn:microsoft.com/office/officeart/2005/8/layout/matrix1" loCatId="matrix" qsTypeId="urn:microsoft.com/office/officeart/2005/8/quickstyle/simple4" qsCatId="simple" csTypeId="urn:microsoft.com/office/officeart/2005/8/colors/accent1_4" csCatId="accent1" phldr="1"/>
      <dgm:spPr/>
      <dgm:t>
        <a:bodyPr/>
        <a:lstStyle/>
        <a:p>
          <a:endParaRPr lang="en-GB"/>
        </a:p>
      </dgm:t>
    </dgm:pt>
    <dgm:pt modelId="{C625B4C9-4B72-484C-81F8-B330B9A1342A}">
      <dgm:prSet phldrT="[Text]"/>
      <dgm:spPr/>
      <dgm:t>
        <a:bodyPr/>
        <a:lstStyle/>
        <a:p>
          <a:r>
            <a:rPr lang="en-GB" dirty="0"/>
            <a:t>Compromise</a:t>
          </a:r>
        </a:p>
        <a:p>
          <a:r>
            <a:rPr lang="en-GB" dirty="0"/>
            <a:t>- Moderate concerns for both people and production</a:t>
          </a:r>
        </a:p>
      </dgm:t>
    </dgm:pt>
    <dgm:pt modelId="{E2E38131-88ED-48D1-AFAC-D9283B0AD411}" type="parTrans" cxnId="{EF711430-374C-42CD-B7E5-2CD1D5BFD71A}">
      <dgm:prSet/>
      <dgm:spPr/>
      <dgm:t>
        <a:bodyPr/>
        <a:lstStyle/>
        <a:p>
          <a:endParaRPr lang="en-GB"/>
        </a:p>
      </dgm:t>
    </dgm:pt>
    <dgm:pt modelId="{85D35595-EC8C-4F35-9F30-AAD611ED8358}" type="sibTrans" cxnId="{EF711430-374C-42CD-B7E5-2CD1D5BFD71A}">
      <dgm:prSet/>
      <dgm:spPr/>
      <dgm:t>
        <a:bodyPr/>
        <a:lstStyle/>
        <a:p>
          <a:endParaRPr lang="en-GB"/>
        </a:p>
      </dgm:t>
    </dgm:pt>
    <dgm:pt modelId="{95EACD0D-D4F1-4176-8AC0-5783A9B1881F}">
      <dgm:prSet phldrT="[Text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Competition</a:t>
          </a:r>
        </a:p>
        <a:p>
          <a:r>
            <a:rPr lang="en-GB" dirty="0"/>
            <a:t>- High production, low concern for people</a:t>
          </a:r>
        </a:p>
      </dgm:t>
    </dgm:pt>
    <dgm:pt modelId="{CDB31D5C-7046-4928-83A6-63F0691A7533}" type="parTrans" cxnId="{F2CCAB6A-3ABC-4DA8-A6B8-14FC8E180B96}">
      <dgm:prSet/>
      <dgm:spPr/>
      <dgm:t>
        <a:bodyPr/>
        <a:lstStyle/>
        <a:p>
          <a:endParaRPr lang="en-GB"/>
        </a:p>
      </dgm:t>
    </dgm:pt>
    <dgm:pt modelId="{183ACDD4-E3B8-4FB0-AD80-7E9835620BD9}" type="sibTrans" cxnId="{F2CCAB6A-3ABC-4DA8-A6B8-14FC8E180B96}">
      <dgm:prSet/>
      <dgm:spPr/>
      <dgm:t>
        <a:bodyPr/>
        <a:lstStyle/>
        <a:p>
          <a:endParaRPr lang="en-GB"/>
        </a:p>
      </dgm:t>
    </dgm:pt>
    <dgm:pt modelId="{C5546754-2897-494E-BCCF-C16C73ED623A}">
      <dgm:prSet phldrT="[Text]"/>
      <dgm:spPr/>
      <dgm:t>
        <a:bodyPr/>
        <a:lstStyle/>
        <a:p>
          <a:r>
            <a:rPr lang="en-GB" dirty="0"/>
            <a:t>Collaboration</a:t>
          </a:r>
        </a:p>
        <a:p>
          <a:r>
            <a:rPr lang="en-GB" dirty="0"/>
            <a:t>-constructive, mutual</a:t>
          </a:r>
        </a:p>
      </dgm:t>
    </dgm:pt>
    <dgm:pt modelId="{E6442D76-7854-43F9-8268-1241902557F9}" type="parTrans" cxnId="{7E22AF46-D046-4D6F-A19E-827A4903BD8C}">
      <dgm:prSet/>
      <dgm:spPr/>
      <dgm:t>
        <a:bodyPr/>
        <a:lstStyle/>
        <a:p>
          <a:endParaRPr lang="en-GB"/>
        </a:p>
      </dgm:t>
    </dgm:pt>
    <dgm:pt modelId="{19A8D723-D5C8-4877-B496-18D94057D0E5}" type="sibTrans" cxnId="{7E22AF46-D046-4D6F-A19E-827A4903BD8C}">
      <dgm:prSet/>
      <dgm:spPr/>
      <dgm:t>
        <a:bodyPr/>
        <a:lstStyle/>
        <a:p>
          <a:endParaRPr lang="en-GB"/>
        </a:p>
      </dgm:t>
    </dgm:pt>
    <dgm:pt modelId="{EE61174B-EE88-4BFE-BC9C-D83C90D70B0E}">
      <dgm:prSet phldrT="[Text]"/>
      <dgm:spPr/>
      <dgm:t>
        <a:bodyPr/>
        <a:lstStyle/>
        <a:p>
          <a:r>
            <a:rPr lang="en-GB" dirty="0"/>
            <a:t>Avoidance</a:t>
          </a:r>
        </a:p>
        <a:p>
          <a:r>
            <a:rPr lang="en-GB" dirty="0"/>
            <a:t>-low concern for both people and production</a:t>
          </a:r>
        </a:p>
      </dgm:t>
    </dgm:pt>
    <dgm:pt modelId="{16760AAD-8142-497A-AB32-40093920F93B}" type="parTrans" cxnId="{FE29666A-E2B8-4426-A917-6CA0DDCE580D}">
      <dgm:prSet/>
      <dgm:spPr/>
      <dgm:t>
        <a:bodyPr/>
        <a:lstStyle/>
        <a:p>
          <a:endParaRPr lang="en-GB"/>
        </a:p>
      </dgm:t>
    </dgm:pt>
    <dgm:pt modelId="{59391A2A-F2A7-47C3-BB69-F92C732E05FC}" type="sibTrans" cxnId="{FE29666A-E2B8-4426-A917-6CA0DDCE580D}">
      <dgm:prSet/>
      <dgm:spPr/>
      <dgm:t>
        <a:bodyPr/>
        <a:lstStyle/>
        <a:p>
          <a:endParaRPr lang="en-GB"/>
        </a:p>
      </dgm:t>
    </dgm:pt>
    <dgm:pt modelId="{CE94768A-6212-4C5E-A23C-EE11DFB8861D}">
      <dgm:prSet phldrT="[Text]"/>
      <dgm:spPr/>
      <dgm:t>
        <a:bodyPr/>
        <a:lstStyle/>
        <a:p>
          <a:r>
            <a:rPr lang="en-GB" dirty="0"/>
            <a:t>Accommodation</a:t>
          </a:r>
        </a:p>
        <a:p>
          <a:r>
            <a:rPr lang="en-GB" dirty="0"/>
            <a:t>-high concern for people, low concern for production</a:t>
          </a:r>
        </a:p>
      </dgm:t>
    </dgm:pt>
    <dgm:pt modelId="{5DA905E6-B129-4C05-947D-52D056F4F9B1}" type="parTrans" cxnId="{6ED0B7C1-2DFE-44A2-BA79-36D9C0FCAAC5}">
      <dgm:prSet/>
      <dgm:spPr/>
      <dgm:t>
        <a:bodyPr/>
        <a:lstStyle/>
        <a:p>
          <a:endParaRPr lang="en-GB"/>
        </a:p>
      </dgm:t>
    </dgm:pt>
    <dgm:pt modelId="{285BD87D-853E-487C-8FD5-74932C0253C2}" type="sibTrans" cxnId="{6ED0B7C1-2DFE-44A2-BA79-36D9C0FCAAC5}">
      <dgm:prSet/>
      <dgm:spPr/>
      <dgm:t>
        <a:bodyPr/>
        <a:lstStyle/>
        <a:p>
          <a:endParaRPr lang="en-GB"/>
        </a:p>
      </dgm:t>
    </dgm:pt>
    <dgm:pt modelId="{3607EE05-23DF-433D-AB10-5232EDAF90A3}" type="pres">
      <dgm:prSet presAssocID="{8A78CE05-73AD-4394-99B3-D50D8889370C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37D8850-EA2D-4A85-A006-7909C1A971EC}" type="pres">
      <dgm:prSet presAssocID="{8A78CE05-73AD-4394-99B3-D50D8889370C}" presName="matrix" presStyleCnt="0"/>
      <dgm:spPr/>
    </dgm:pt>
    <dgm:pt modelId="{EBD01DB5-6F41-4127-A1C4-24993F76B6BA}" type="pres">
      <dgm:prSet presAssocID="{8A78CE05-73AD-4394-99B3-D50D8889370C}" presName="tile1" presStyleLbl="node1" presStyleIdx="0" presStyleCnt="4" custScaleX="98121" custLinFactNeighborX="-1760" custLinFactNeighborY="769"/>
      <dgm:spPr/>
    </dgm:pt>
    <dgm:pt modelId="{3A5459F1-7D1B-4BAC-B534-B42DB84F3C8D}" type="pres">
      <dgm:prSet presAssocID="{8A78CE05-73AD-4394-99B3-D50D8889370C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0CB7CBC3-70FA-4ED3-BF4D-5315318FB259}" type="pres">
      <dgm:prSet presAssocID="{8A78CE05-73AD-4394-99B3-D50D8889370C}" presName="tile2" presStyleLbl="node1" presStyleIdx="1" presStyleCnt="4"/>
      <dgm:spPr/>
    </dgm:pt>
    <dgm:pt modelId="{75D0FC9D-2189-4011-B289-57A965F82F46}" type="pres">
      <dgm:prSet presAssocID="{8A78CE05-73AD-4394-99B3-D50D8889370C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1EBD042-7442-44B3-A53E-8C1B11E8B91A}" type="pres">
      <dgm:prSet presAssocID="{8A78CE05-73AD-4394-99B3-D50D8889370C}" presName="tile3" presStyleLbl="node1" presStyleIdx="2" presStyleCnt="4"/>
      <dgm:spPr/>
    </dgm:pt>
    <dgm:pt modelId="{CEE691AF-CF25-42EE-93B3-84BE288FF6A6}" type="pres">
      <dgm:prSet presAssocID="{8A78CE05-73AD-4394-99B3-D50D8889370C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27243B7-B4BB-416D-A01A-1FEF8994F95E}" type="pres">
      <dgm:prSet presAssocID="{8A78CE05-73AD-4394-99B3-D50D8889370C}" presName="tile4" presStyleLbl="node1" presStyleIdx="3" presStyleCnt="4"/>
      <dgm:spPr/>
    </dgm:pt>
    <dgm:pt modelId="{E9961228-5301-4074-B8C3-61DB75C11DF0}" type="pres">
      <dgm:prSet presAssocID="{8A78CE05-73AD-4394-99B3-D50D8889370C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3A32F9BA-43BA-4E37-A191-48CF91169DBE}" type="pres">
      <dgm:prSet presAssocID="{8A78CE05-73AD-4394-99B3-D50D8889370C}" presName="centerTile" presStyleLbl="fgShp" presStyleIdx="0" presStyleCnt="1" custScaleX="136842" custScaleY="154839" custLinFactNeighborX="-5218" custLinFactNeighborY="2997">
        <dgm:presLayoutVars>
          <dgm:chMax val="0"/>
          <dgm:chPref val="0"/>
        </dgm:presLayoutVars>
      </dgm:prSet>
      <dgm:spPr/>
    </dgm:pt>
  </dgm:ptLst>
  <dgm:cxnLst>
    <dgm:cxn modelId="{7B6B4C04-AD1E-4B83-9054-5BDB47E89033}" type="presOf" srcId="{EE61174B-EE88-4BFE-BC9C-D83C90D70B0E}" destId="{71EBD042-7442-44B3-A53E-8C1B11E8B91A}" srcOrd="0" destOrd="0" presId="urn:microsoft.com/office/officeart/2005/8/layout/matrix1"/>
    <dgm:cxn modelId="{B15C9506-CDA9-4F77-B2A9-3EEB3246833A}" type="presOf" srcId="{C625B4C9-4B72-484C-81F8-B330B9A1342A}" destId="{3A32F9BA-43BA-4E37-A191-48CF91169DBE}" srcOrd="0" destOrd="0" presId="urn:microsoft.com/office/officeart/2005/8/layout/matrix1"/>
    <dgm:cxn modelId="{DF2CB810-E02E-4954-AFD7-7EEA57D91046}" type="presOf" srcId="{C5546754-2897-494E-BCCF-C16C73ED623A}" destId="{75D0FC9D-2189-4011-B289-57A965F82F46}" srcOrd="1" destOrd="0" presId="urn:microsoft.com/office/officeart/2005/8/layout/matrix1"/>
    <dgm:cxn modelId="{0F259A23-9A65-4420-9742-8BBA8004FBB7}" type="presOf" srcId="{8A78CE05-73AD-4394-99B3-D50D8889370C}" destId="{3607EE05-23DF-433D-AB10-5232EDAF90A3}" srcOrd="0" destOrd="0" presId="urn:microsoft.com/office/officeart/2005/8/layout/matrix1"/>
    <dgm:cxn modelId="{909D2A2D-DA2B-4D80-B301-CEE68E2628CA}" type="presOf" srcId="{95EACD0D-D4F1-4176-8AC0-5783A9B1881F}" destId="{EBD01DB5-6F41-4127-A1C4-24993F76B6BA}" srcOrd="0" destOrd="0" presId="urn:microsoft.com/office/officeart/2005/8/layout/matrix1"/>
    <dgm:cxn modelId="{EF711430-374C-42CD-B7E5-2CD1D5BFD71A}" srcId="{8A78CE05-73AD-4394-99B3-D50D8889370C}" destId="{C625B4C9-4B72-484C-81F8-B330B9A1342A}" srcOrd="0" destOrd="0" parTransId="{E2E38131-88ED-48D1-AFAC-D9283B0AD411}" sibTransId="{85D35595-EC8C-4F35-9F30-AAD611ED8358}"/>
    <dgm:cxn modelId="{C6BFDE42-2BE0-4A10-BD58-E1F79D82E764}" type="presOf" srcId="{C5546754-2897-494E-BCCF-C16C73ED623A}" destId="{0CB7CBC3-70FA-4ED3-BF4D-5315318FB259}" srcOrd="0" destOrd="0" presId="urn:microsoft.com/office/officeart/2005/8/layout/matrix1"/>
    <dgm:cxn modelId="{898D9645-779B-4FB0-8E96-5A8CBAA02F08}" type="presOf" srcId="{95EACD0D-D4F1-4176-8AC0-5783A9B1881F}" destId="{3A5459F1-7D1B-4BAC-B534-B42DB84F3C8D}" srcOrd="1" destOrd="0" presId="urn:microsoft.com/office/officeart/2005/8/layout/matrix1"/>
    <dgm:cxn modelId="{7E22AF46-D046-4D6F-A19E-827A4903BD8C}" srcId="{C625B4C9-4B72-484C-81F8-B330B9A1342A}" destId="{C5546754-2897-494E-BCCF-C16C73ED623A}" srcOrd="1" destOrd="0" parTransId="{E6442D76-7854-43F9-8268-1241902557F9}" sibTransId="{19A8D723-D5C8-4877-B496-18D94057D0E5}"/>
    <dgm:cxn modelId="{FCC63553-917B-4D9B-992B-C65D060AE511}" type="presOf" srcId="{EE61174B-EE88-4BFE-BC9C-D83C90D70B0E}" destId="{CEE691AF-CF25-42EE-93B3-84BE288FF6A6}" srcOrd="1" destOrd="0" presId="urn:microsoft.com/office/officeart/2005/8/layout/matrix1"/>
    <dgm:cxn modelId="{FE29666A-E2B8-4426-A917-6CA0DDCE580D}" srcId="{C625B4C9-4B72-484C-81F8-B330B9A1342A}" destId="{EE61174B-EE88-4BFE-BC9C-D83C90D70B0E}" srcOrd="2" destOrd="0" parTransId="{16760AAD-8142-497A-AB32-40093920F93B}" sibTransId="{59391A2A-F2A7-47C3-BB69-F92C732E05FC}"/>
    <dgm:cxn modelId="{F2CCAB6A-3ABC-4DA8-A6B8-14FC8E180B96}" srcId="{C625B4C9-4B72-484C-81F8-B330B9A1342A}" destId="{95EACD0D-D4F1-4176-8AC0-5783A9B1881F}" srcOrd="0" destOrd="0" parTransId="{CDB31D5C-7046-4928-83A6-63F0691A7533}" sibTransId="{183ACDD4-E3B8-4FB0-AD80-7E9835620BD9}"/>
    <dgm:cxn modelId="{67746878-08FF-49B7-A958-8D5275F92619}" type="presOf" srcId="{CE94768A-6212-4C5E-A23C-EE11DFB8861D}" destId="{E9961228-5301-4074-B8C3-61DB75C11DF0}" srcOrd="1" destOrd="0" presId="urn:microsoft.com/office/officeart/2005/8/layout/matrix1"/>
    <dgm:cxn modelId="{6ED0B7C1-2DFE-44A2-BA79-36D9C0FCAAC5}" srcId="{C625B4C9-4B72-484C-81F8-B330B9A1342A}" destId="{CE94768A-6212-4C5E-A23C-EE11DFB8861D}" srcOrd="3" destOrd="0" parTransId="{5DA905E6-B129-4C05-947D-52D056F4F9B1}" sibTransId="{285BD87D-853E-487C-8FD5-74932C0253C2}"/>
    <dgm:cxn modelId="{12952EEB-A5A9-4320-8368-C8862B6634EB}" type="presOf" srcId="{CE94768A-6212-4C5E-A23C-EE11DFB8861D}" destId="{D27243B7-B4BB-416D-A01A-1FEF8994F95E}" srcOrd="0" destOrd="0" presId="urn:microsoft.com/office/officeart/2005/8/layout/matrix1"/>
    <dgm:cxn modelId="{750CB511-4B16-4B49-9166-C35F7860A25C}" type="presParOf" srcId="{3607EE05-23DF-433D-AB10-5232EDAF90A3}" destId="{437D8850-EA2D-4A85-A006-7909C1A971EC}" srcOrd="0" destOrd="0" presId="urn:microsoft.com/office/officeart/2005/8/layout/matrix1"/>
    <dgm:cxn modelId="{EBC51833-CFA1-444A-A43D-18AB15567469}" type="presParOf" srcId="{437D8850-EA2D-4A85-A006-7909C1A971EC}" destId="{EBD01DB5-6F41-4127-A1C4-24993F76B6BA}" srcOrd="0" destOrd="0" presId="urn:microsoft.com/office/officeart/2005/8/layout/matrix1"/>
    <dgm:cxn modelId="{613B6304-D16D-4C5D-9BB4-DE9DFC282319}" type="presParOf" srcId="{437D8850-EA2D-4A85-A006-7909C1A971EC}" destId="{3A5459F1-7D1B-4BAC-B534-B42DB84F3C8D}" srcOrd="1" destOrd="0" presId="urn:microsoft.com/office/officeart/2005/8/layout/matrix1"/>
    <dgm:cxn modelId="{5C9159E1-09D2-43E3-A2C1-51397CE39378}" type="presParOf" srcId="{437D8850-EA2D-4A85-A006-7909C1A971EC}" destId="{0CB7CBC3-70FA-4ED3-BF4D-5315318FB259}" srcOrd="2" destOrd="0" presId="urn:microsoft.com/office/officeart/2005/8/layout/matrix1"/>
    <dgm:cxn modelId="{DBEFD7E3-EA44-4D08-9A3E-C4A4B3725F4E}" type="presParOf" srcId="{437D8850-EA2D-4A85-A006-7909C1A971EC}" destId="{75D0FC9D-2189-4011-B289-57A965F82F46}" srcOrd="3" destOrd="0" presId="urn:microsoft.com/office/officeart/2005/8/layout/matrix1"/>
    <dgm:cxn modelId="{1ECA71DB-BC08-4B17-A541-19D6229A608D}" type="presParOf" srcId="{437D8850-EA2D-4A85-A006-7909C1A971EC}" destId="{71EBD042-7442-44B3-A53E-8C1B11E8B91A}" srcOrd="4" destOrd="0" presId="urn:microsoft.com/office/officeart/2005/8/layout/matrix1"/>
    <dgm:cxn modelId="{EB50A278-BFAB-4F0B-8FB0-C2C4DCCD1419}" type="presParOf" srcId="{437D8850-EA2D-4A85-A006-7909C1A971EC}" destId="{CEE691AF-CF25-42EE-93B3-84BE288FF6A6}" srcOrd="5" destOrd="0" presId="urn:microsoft.com/office/officeart/2005/8/layout/matrix1"/>
    <dgm:cxn modelId="{3AFB28E0-5BCB-49CC-B448-FA21F6760050}" type="presParOf" srcId="{437D8850-EA2D-4A85-A006-7909C1A971EC}" destId="{D27243B7-B4BB-416D-A01A-1FEF8994F95E}" srcOrd="6" destOrd="0" presId="urn:microsoft.com/office/officeart/2005/8/layout/matrix1"/>
    <dgm:cxn modelId="{CEC414E4-259C-48DE-8D16-9222B59BAC53}" type="presParOf" srcId="{437D8850-EA2D-4A85-A006-7909C1A971EC}" destId="{E9961228-5301-4074-B8C3-61DB75C11DF0}" srcOrd="7" destOrd="0" presId="urn:microsoft.com/office/officeart/2005/8/layout/matrix1"/>
    <dgm:cxn modelId="{4DC3C077-DBC8-4E5D-BDF1-71EE111BA26A}" type="presParOf" srcId="{3607EE05-23DF-433D-AB10-5232EDAF90A3}" destId="{3A32F9BA-43BA-4E37-A191-48CF91169DBE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D01DB5-6F41-4127-A1C4-24993F76B6BA}">
      <dsp:nvSpPr>
        <dsp:cNvPr id="0" name=""/>
        <dsp:cNvSpPr/>
      </dsp:nvSpPr>
      <dsp:spPr>
        <a:xfrm rot="16200000">
          <a:off x="714612" y="-696048"/>
          <a:ext cx="2414018" cy="3843242"/>
        </a:xfrm>
        <a:prstGeom prst="round1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Competition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- High production, low concern for people</a:t>
          </a:r>
        </a:p>
      </dsp:txBody>
      <dsp:txXfrm rot="5400000">
        <a:off x="0" y="18564"/>
        <a:ext cx="3843242" cy="1810513"/>
      </dsp:txXfrm>
    </dsp:sp>
    <dsp:sp modelId="{0CB7CBC3-70FA-4ED3-BF4D-5315318FB259}">
      <dsp:nvSpPr>
        <dsp:cNvPr id="0" name=""/>
        <dsp:cNvSpPr/>
      </dsp:nvSpPr>
      <dsp:spPr>
        <a:xfrm>
          <a:off x="3916839" y="0"/>
          <a:ext cx="3916839" cy="2414018"/>
        </a:xfrm>
        <a:prstGeom prst="round1Rect">
          <a:avLst/>
        </a:prstGeom>
        <a:gradFill rotWithShape="0">
          <a:gsLst>
            <a:gs pos="0">
              <a:schemeClr val="accent1">
                <a:shade val="50000"/>
                <a:hueOff val="294824"/>
                <a:satOff val="-30989"/>
                <a:lumOff val="267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294824"/>
                <a:satOff val="-30989"/>
                <a:lumOff val="267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294824"/>
                <a:satOff val="-30989"/>
                <a:lumOff val="267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Collaboration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-constructive, mutual</a:t>
          </a:r>
        </a:p>
      </dsp:txBody>
      <dsp:txXfrm>
        <a:off x="3916839" y="0"/>
        <a:ext cx="3916839" cy="1810513"/>
      </dsp:txXfrm>
    </dsp:sp>
    <dsp:sp modelId="{71EBD042-7442-44B3-A53E-8C1B11E8B91A}">
      <dsp:nvSpPr>
        <dsp:cNvPr id="0" name=""/>
        <dsp:cNvSpPr/>
      </dsp:nvSpPr>
      <dsp:spPr>
        <a:xfrm rot="10800000">
          <a:off x="0" y="2414018"/>
          <a:ext cx="3916839" cy="2414018"/>
        </a:xfrm>
        <a:prstGeom prst="round1Rect">
          <a:avLst/>
        </a:prstGeom>
        <a:gradFill rotWithShape="0">
          <a:gsLst>
            <a:gs pos="0">
              <a:schemeClr val="accent1">
                <a:shade val="50000"/>
                <a:hueOff val="589647"/>
                <a:satOff val="-61978"/>
                <a:lumOff val="5348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589647"/>
                <a:satOff val="-61978"/>
                <a:lumOff val="5348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589647"/>
                <a:satOff val="-61978"/>
                <a:lumOff val="5348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Avoidance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-low concern for both people and production</a:t>
          </a:r>
        </a:p>
      </dsp:txBody>
      <dsp:txXfrm rot="10800000">
        <a:off x="0" y="3017522"/>
        <a:ext cx="3916839" cy="1810513"/>
      </dsp:txXfrm>
    </dsp:sp>
    <dsp:sp modelId="{D27243B7-B4BB-416D-A01A-1FEF8994F95E}">
      <dsp:nvSpPr>
        <dsp:cNvPr id="0" name=""/>
        <dsp:cNvSpPr/>
      </dsp:nvSpPr>
      <dsp:spPr>
        <a:xfrm rot="5400000">
          <a:off x="4668250" y="1662607"/>
          <a:ext cx="2414018" cy="3916839"/>
        </a:xfrm>
        <a:prstGeom prst="round1Rect">
          <a:avLst/>
        </a:prstGeom>
        <a:gradFill rotWithShape="0">
          <a:gsLst>
            <a:gs pos="0">
              <a:schemeClr val="accent1">
                <a:shade val="50000"/>
                <a:hueOff val="294824"/>
                <a:satOff val="-30989"/>
                <a:lumOff val="267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294824"/>
                <a:satOff val="-30989"/>
                <a:lumOff val="267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294824"/>
                <a:satOff val="-30989"/>
                <a:lumOff val="267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Accommodation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-high concern for people, low concern for production</a:t>
          </a:r>
        </a:p>
      </dsp:txBody>
      <dsp:txXfrm rot="-5400000">
        <a:off x="3916839" y="3017522"/>
        <a:ext cx="3916839" cy="1810513"/>
      </dsp:txXfrm>
    </dsp:sp>
    <dsp:sp modelId="{3A32F9BA-43BA-4E37-A191-48CF91169DBE}">
      <dsp:nvSpPr>
        <dsp:cNvPr id="0" name=""/>
        <dsp:cNvSpPr/>
      </dsp:nvSpPr>
      <dsp:spPr>
        <a:xfrm>
          <a:off x="2186246" y="1515731"/>
          <a:ext cx="3215928" cy="1868920"/>
        </a:xfrm>
        <a:prstGeom prst="roundRect">
          <a:avLst/>
        </a:prstGeom>
        <a:gradFill rotWithShape="0">
          <a:gsLst>
            <a:gs pos="0">
              <a:schemeClr val="accent1">
                <a:tint val="55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55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55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Compromise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- Moderate concerns for both people and production</a:t>
          </a:r>
        </a:p>
      </dsp:txBody>
      <dsp:txXfrm>
        <a:off x="2277479" y="1606964"/>
        <a:ext cx="3033462" cy="16864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C2F09-D7C4-0337-2A94-A8D5F51292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DAC0D1-C76D-BFD1-DFEF-F0DE5985EA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10262-EEEB-2251-5EE1-317DEC1A3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61970-9359-1342-9B56-1CF9DB874DC8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CECE3-96A8-4F32-6A5B-C754D0F0E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E48E2D-156D-91DE-24FA-C89D301D9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B183B-64BD-624D-BC1A-74D8BD45D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466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AC712-BB5B-AC90-D3E5-1B72CDAEF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B4AC5-226F-C343-6F4C-F99083721E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5E09A-FE76-01E6-4794-32B7C7C54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61970-9359-1342-9B56-1CF9DB874DC8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E8DE3B-44B4-7570-FBAE-100A0EA30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8A19C9-9D08-BB52-A911-93A3C5CA4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B183B-64BD-624D-BC1A-74D8BD45D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235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349D9-6A13-7CC6-BCCB-5DC69CD7E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4E13FA-6DA3-EA55-62A9-1207E5500C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E2969B-77CD-3BA1-259E-8B48F91D6A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61970-9359-1342-9B56-1CF9DB874DC8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ED189E-984F-52F3-6D36-8A9AD5193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D92D35-4514-CAA4-46F9-1EBA73081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B183B-64BD-624D-BC1A-74D8BD45D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771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68FE8-4547-C6F4-ABC7-57A050C3F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CDB7D0-BD17-6201-060D-72489AB0C8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8F2DC-3423-3BD0-C6D9-7CC0A24FD5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4E7289-AB30-629E-8640-52639E5A0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61970-9359-1342-9B56-1CF9DB874DC8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692A1E-1ADA-1D9B-04FC-8B9AB4598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DA9B92-FED1-0588-BFEE-A9B8CBC28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B183B-64BD-624D-BC1A-74D8BD45D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018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030B3-9E3B-DBDB-6045-F403E4EFB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086281-046D-9C77-B699-E9D75E9211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2C76BF-C12A-D98F-2170-3C7365CF7A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D655A2-120C-F682-742B-51A2CFFED7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AAC693-100B-1AEF-935C-CF5A48A54B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BFC327-F81A-1EED-0DDE-DBC41AC1D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61970-9359-1342-9B56-1CF9DB874DC8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93BF86-556A-BF17-8CDA-234F401C2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7FF2F8-C6AB-3E77-A87D-CAF6C33AE4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B183B-64BD-624D-BC1A-74D8BD45D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598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69FF5-A8C8-A152-A4BC-5D582C65E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A361D4-6743-68E4-8423-B1C862372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61970-9359-1342-9B56-1CF9DB874DC8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4C282A-8DF8-40B8-A201-46ED32603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33E9D6-E143-745F-9CF7-2A6A35F74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B183B-64BD-624D-BC1A-74D8BD45D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631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7E110C-E2B1-B836-C2D2-60C6DA4FE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61970-9359-1342-9B56-1CF9DB874DC8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FFB4F8-3270-7E73-4FDE-C1A6B35F4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A8A75F-3095-3B06-7789-4E9C8FF12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B183B-64BD-624D-BC1A-74D8BD45D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729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FD9F0-A894-1901-23BD-8FB4B654A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D0D6E-8B14-5128-8ACD-036359666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933B42-8788-D214-CE34-616D5B22AD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1A83E7-F9EE-8A21-4D2E-E70F340A2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61970-9359-1342-9B56-1CF9DB874DC8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141CA9-99E5-F9DB-9244-0F1166CEE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1AD882-D57C-8097-439A-61429F30E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B183B-64BD-624D-BC1A-74D8BD45D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001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CA2B1-DB98-E5F6-B664-611176E12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A6F599-2AF1-2201-CE4C-5B58EDE3999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449587-1867-477B-02C9-4ECE53D854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D9600-7C29-8187-7A9A-78D9FFB4B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61970-9359-1342-9B56-1CF9DB874DC8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30465A-1B74-ADAF-984F-FE9D054D7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35B5F6-67E4-5EBC-0DCE-C0044FB33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B183B-64BD-624D-BC1A-74D8BD45D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129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64DC3-9C46-4135-0A1E-7D9E017AD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42BEC1-BC84-D8D2-C8B4-89ED8D8085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C7FBF9-A3C0-D4A7-C476-3DC781502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61970-9359-1342-9B56-1CF9DB874DC8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3130D-F9A2-A925-CCC0-31011B0C3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5C7521-81B1-86F8-6296-853728125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B183B-64BD-624D-BC1A-74D8BD45D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936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F12EE5-1600-1AB2-C39F-4D6AF2BCC1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95F397-E9D8-9B7A-4CC3-2F0AA97BD8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C3A74D-B204-6E46-FC12-08C5B0473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61970-9359-1342-9B56-1CF9DB874DC8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032566-965E-5BF2-67A0-5460843C2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AEC2C8-0BE5-3E2B-EB86-DA86BB930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B183B-64BD-624D-BC1A-74D8BD45D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667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77FA2C-2D77-2CEB-B1C1-1EB92661E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788CC0-5716-B434-2583-1DD588EE11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863767-BD65-1FD2-A9F9-B5272468DC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A61970-9359-1342-9B56-1CF9DB874DC8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EB15E2-7CA7-B591-A103-45D7DFDA67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BC4CEA-C264-7AFE-7692-EF3E329F49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2B183B-64BD-624D-BC1A-74D8BD45D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329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ilmanndiagnostics.com/overview-thomas-kilmann-conflict-mode-instrument-tki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youtu.be/PFIydyH2H8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76B460A6-1B7B-4EE6-AA30-EA65DF297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966" y="239984"/>
            <a:ext cx="11754008" cy="83661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700" b="1" dirty="0">
                <a:ea typeface="ＭＳ Ｐゴシック" charset="-128"/>
              </a:rPr>
              <a:t>5 STYLES or ‘MODES’ FOR CONFLICT HANDLING (THOMAS, 1976) </a:t>
            </a:r>
            <a:br>
              <a:rPr lang="en-GB" sz="1700" b="1" dirty="0">
                <a:ea typeface="ＭＳ Ｐゴシック" charset="-128"/>
              </a:rPr>
            </a:br>
            <a:r>
              <a:rPr lang="en-GB" sz="1700" b="1" dirty="0">
                <a:ea typeface="ＭＳ Ｐゴシック" charset="-128"/>
              </a:rPr>
              <a:t>[HEADINGS AS PROPOSED BY BLAKE AND MOULTON (1970)]</a:t>
            </a:r>
            <a:br>
              <a:rPr lang="en-GB" sz="1800" b="1" dirty="0">
                <a:ea typeface="ＭＳ Ｐゴシック" charset="-128"/>
              </a:rPr>
            </a:br>
            <a:endParaRPr lang="en-GB" sz="1800" b="1" dirty="0">
              <a:ea typeface="ＭＳ Ｐゴシック" charset="-128"/>
            </a:endParaRPr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DBA58F40-76FA-4B72-8D58-A71D1B105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268CEF-A1F0-4FB9-B0B9-A5B311C74166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4283" name="Text Box 11">
            <a:extLst>
              <a:ext uri="{FF2B5EF4-FFF2-40B4-BE49-F238E27FC236}">
                <a16:creationId xmlns:a16="http://schemas.microsoft.com/office/drawing/2014/main" id="{F6AED739-8E49-4EA3-A4DE-34AFDE0E24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7614" y="998408"/>
            <a:ext cx="1062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-128"/>
                <a:cs typeface="+mn-cs"/>
              </a:rPr>
              <a:t>Assertive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A2194659-D6E0-449D-A482-298D31A1F69D}"/>
              </a:ext>
            </a:extLst>
          </p:cNvPr>
          <p:cNvGraphicFramePr/>
          <p:nvPr/>
        </p:nvGraphicFramePr>
        <p:xfrm>
          <a:off x="2865852" y="872359"/>
          <a:ext cx="7833679" cy="48280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 Box 11">
            <a:extLst>
              <a:ext uri="{FF2B5EF4-FFF2-40B4-BE49-F238E27FC236}">
                <a16:creationId xmlns:a16="http://schemas.microsoft.com/office/drawing/2014/main" id="{36833C07-B933-4E63-A7A8-D038D4606E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7748" y="5181558"/>
            <a:ext cx="1311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-128"/>
                <a:cs typeface="+mn-cs"/>
              </a:rPr>
              <a:t>Unassertive</a:t>
            </a:r>
          </a:p>
        </p:txBody>
      </p:sp>
      <p:sp>
        <p:nvSpPr>
          <p:cNvPr id="11" name="Text Box 11">
            <a:extLst>
              <a:ext uri="{FF2B5EF4-FFF2-40B4-BE49-F238E27FC236}">
                <a16:creationId xmlns:a16="http://schemas.microsoft.com/office/drawing/2014/main" id="{208417C1-1CAA-4A04-AD75-38FA28CE34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29248" y="5854569"/>
            <a:ext cx="13398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-128"/>
                <a:cs typeface="+mn-cs"/>
              </a:rPr>
              <a:t>Cooperative</a:t>
            </a:r>
          </a:p>
        </p:txBody>
      </p:sp>
      <p:sp>
        <p:nvSpPr>
          <p:cNvPr id="12" name="Text Box 11">
            <a:extLst>
              <a:ext uri="{FF2B5EF4-FFF2-40B4-BE49-F238E27FC236}">
                <a16:creationId xmlns:a16="http://schemas.microsoft.com/office/drawing/2014/main" id="{2720FCC4-4645-4EF5-A2EA-B0DE180942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92827" y="5844512"/>
            <a:ext cx="1587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-128"/>
                <a:cs typeface="+mn-cs"/>
              </a:rPr>
              <a:t>Uncooperative</a:t>
            </a:r>
          </a:p>
        </p:txBody>
      </p:sp>
      <p:sp>
        <p:nvSpPr>
          <p:cNvPr id="13" name="Text Box 11">
            <a:extLst>
              <a:ext uri="{FF2B5EF4-FFF2-40B4-BE49-F238E27FC236}">
                <a16:creationId xmlns:a16="http://schemas.microsoft.com/office/drawing/2014/main" id="{F3751F61-C926-4C25-A6DD-F2DC87AB31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44219" y="2682934"/>
            <a:ext cx="1345431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-128"/>
                <a:cs typeface="+mn-cs"/>
              </a:rPr>
              <a:t>Focus on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-128"/>
                <a:cs typeface="+mn-cs"/>
              </a:rPr>
              <a:t>own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-128"/>
                <a:cs typeface="+mn-cs"/>
              </a:rPr>
              <a:t> concerns</a:t>
            </a:r>
          </a:p>
        </p:txBody>
      </p:sp>
      <p:sp>
        <p:nvSpPr>
          <p:cNvPr id="14" name="Text Box 11">
            <a:extLst>
              <a:ext uri="{FF2B5EF4-FFF2-40B4-BE49-F238E27FC236}">
                <a16:creationId xmlns:a16="http://schemas.microsoft.com/office/drawing/2014/main" id="{85D5AA0E-CE34-4000-A10B-D88E9F500C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44663" y="5831026"/>
            <a:ext cx="291538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-128"/>
                <a:cs typeface="+mn-cs"/>
              </a:rPr>
              <a:t>Focus on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-128"/>
                <a:cs typeface="+mn-cs"/>
              </a:rPr>
              <a:t>other people’s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charset="-128"/>
                <a:cs typeface="+mn-cs"/>
              </a:rPr>
              <a:t>concerns</a:t>
            </a:r>
          </a:p>
        </p:txBody>
      </p:sp>
      <p:sp>
        <p:nvSpPr>
          <p:cNvPr id="5" name="Up-down Arrow 4">
            <a:extLst>
              <a:ext uri="{FF2B5EF4-FFF2-40B4-BE49-F238E27FC236}">
                <a16:creationId xmlns:a16="http://schemas.microsoft.com/office/drawing/2014/main" id="{A364E8D1-427B-70E0-10B1-983C2C510516}"/>
              </a:ext>
            </a:extLst>
          </p:cNvPr>
          <p:cNvSpPr/>
          <p:nvPr/>
        </p:nvSpPr>
        <p:spPr>
          <a:xfrm>
            <a:off x="1147521" y="1183352"/>
            <a:ext cx="193399" cy="4183150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Up-down Arrow 5">
            <a:extLst>
              <a:ext uri="{FF2B5EF4-FFF2-40B4-BE49-F238E27FC236}">
                <a16:creationId xmlns:a16="http://schemas.microsoft.com/office/drawing/2014/main" id="{134046D7-B629-C5FF-4107-BCC3E79B705E}"/>
              </a:ext>
            </a:extLst>
          </p:cNvPr>
          <p:cNvSpPr/>
          <p:nvPr/>
        </p:nvSpPr>
        <p:spPr>
          <a:xfrm rot="5400000">
            <a:off x="6760710" y="2703717"/>
            <a:ext cx="131276" cy="7746366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78970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DBA58F40-76FA-4B72-8D58-A71D1B105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268CEF-A1F0-4FB9-B0B9-A5B311C74166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1C3D3E54-0B06-4443-B438-6FB94A4CA1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28" t="6086" r="18368" b="5299"/>
          <a:stretch/>
        </p:blipFill>
        <p:spPr>
          <a:xfrm>
            <a:off x="596705" y="376311"/>
            <a:ext cx="7948246" cy="610537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95413E9-5847-B040-87AF-251FB9D7D4B2}"/>
              </a:ext>
            </a:extLst>
          </p:cNvPr>
          <p:cNvSpPr/>
          <p:nvPr/>
        </p:nvSpPr>
        <p:spPr>
          <a:xfrm>
            <a:off x="8610600" y="939410"/>
            <a:ext cx="3287151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Thomas, K. W., and Kilmann, R. H.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The Thomas-Kilmann Conflict Mode Instrument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(Mountain View, CA: CPP, Inc., 1974).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Illustration from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Psychology Sketchbook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Thomas Kilmann Conflict Mode Instrument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https://youtu.be/PFIydyH2H8Y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01508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131</Words>
  <Application>Microsoft Macintosh PowerPoint</Application>
  <PresentationFormat>Widescreen</PresentationFormat>
  <Paragraphs>30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ＭＳ Ｐゴシック</vt:lpstr>
      <vt:lpstr>Aptos</vt:lpstr>
      <vt:lpstr>Aptos Display</vt:lpstr>
      <vt:lpstr>Arial</vt:lpstr>
      <vt:lpstr>Calibri</vt:lpstr>
      <vt:lpstr>Office Theme</vt:lpstr>
      <vt:lpstr>5 STYLES or ‘MODES’ FOR CONFLICT HANDLING (THOMAS, 1976)  [HEADINGS AS PROPOSED BY BLAKE AND MOULTON (1970)]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Timothy Hopkins</dc:creator>
  <cp:lastModifiedBy>Timothy Hopkins</cp:lastModifiedBy>
  <cp:revision>2</cp:revision>
  <dcterms:created xsi:type="dcterms:W3CDTF">2026-10-18T18:40:37Z</dcterms:created>
  <dcterms:modified xsi:type="dcterms:W3CDTF">2026-10-18T18:44:05Z</dcterms:modified>
</cp:coreProperties>
</file>