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19"/>
  </p:notesMasterIdLst>
  <p:handoutMasterIdLst>
    <p:handoutMasterId r:id="rId20"/>
  </p:handoutMasterIdLst>
  <p:sldIdLst>
    <p:sldId id="266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84" r:id="rId14"/>
    <p:sldId id="285" r:id="rId15"/>
    <p:sldId id="286" r:id="rId16"/>
    <p:sldId id="287" r:id="rId17"/>
    <p:sldId id="290" r:id="rId18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94660"/>
  </p:normalViewPr>
  <p:slideViewPr>
    <p:cSldViewPr showGuides="1">
      <p:cViewPr varScale="1">
        <p:scale>
          <a:sx n="85" d="100"/>
          <a:sy n="85" d="100"/>
        </p:scale>
        <p:origin x="366" y="96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11/13/2018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11/13/2018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11/13/2018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11/13/2018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11/13/2018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11/13/2018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11/13/2018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11/13/2018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11/13/2018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11/13/2018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11/13/2018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Greek Comedy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0783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25861" y="1844824"/>
            <a:ext cx="9793088" cy="4680520"/>
          </a:xfrm>
        </p:spPr>
        <p:txBody>
          <a:bodyPr>
            <a:normAutofit/>
          </a:bodyPr>
          <a:lstStyle/>
          <a:p>
            <a:r>
              <a:rPr lang="en-GB" dirty="0" smtClean="0"/>
              <a:t>With time performed both at the Great </a:t>
            </a:r>
            <a:r>
              <a:rPr lang="en-GB" dirty="0" err="1" smtClean="0"/>
              <a:t>Dionysia</a:t>
            </a:r>
            <a:r>
              <a:rPr lang="en-GB" dirty="0" smtClean="0"/>
              <a:t> (March) and at the separate </a:t>
            </a:r>
            <a:r>
              <a:rPr lang="en-GB" dirty="0" err="1" smtClean="0"/>
              <a:t>Lenaea</a:t>
            </a:r>
            <a:r>
              <a:rPr lang="en-GB" dirty="0" smtClean="0"/>
              <a:t> (January) festival</a:t>
            </a:r>
          </a:p>
          <a:p>
            <a:pPr lvl="1"/>
            <a:r>
              <a:rPr lang="en-GB" dirty="0" smtClean="0"/>
              <a:t>Inclusion of comedy varies over time</a:t>
            </a:r>
          </a:p>
          <a:p>
            <a:r>
              <a:rPr lang="en-GB" dirty="0" smtClean="0"/>
              <a:t>Set in an Athenian/Attic present (although how much this is featured changes over time)</a:t>
            </a:r>
          </a:p>
          <a:p>
            <a:pPr lvl="1"/>
            <a:r>
              <a:rPr lang="en-GB" dirty="0" smtClean="0"/>
              <a:t>Urban or domestic varies over time</a:t>
            </a:r>
          </a:p>
          <a:p>
            <a:r>
              <a:rPr lang="en-GB" dirty="0" smtClean="0"/>
              <a:t>Use of masks (although the style changes over time)</a:t>
            </a:r>
          </a:p>
          <a:p>
            <a:r>
              <a:rPr lang="en-GB" dirty="0" smtClean="0"/>
              <a:t>Written by a specific set of playwrights – there is no overlap between comedy and tragedy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comedy: Common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37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25860" y="1772816"/>
            <a:ext cx="9865096" cy="4680520"/>
          </a:xfrm>
        </p:spPr>
        <p:txBody>
          <a:bodyPr/>
          <a:lstStyle/>
          <a:p>
            <a:r>
              <a:rPr lang="en-GB" sz="2800" dirty="0" smtClean="0"/>
              <a:t>Old Comedy: 5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and (beginnings of) 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</a:t>
            </a:r>
          </a:p>
          <a:p>
            <a:pPr lvl="1"/>
            <a:r>
              <a:rPr lang="en-GB" sz="2400" dirty="0" smtClean="0"/>
              <a:t>Aristophanes (11 plays)</a:t>
            </a:r>
          </a:p>
          <a:p>
            <a:r>
              <a:rPr lang="en-GB" sz="2800" dirty="0" smtClean="0"/>
              <a:t>Middle Comedy: ≈ first 2/3s of 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</a:t>
            </a:r>
          </a:p>
          <a:p>
            <a:pPr lvl="1"/>
            <a:r>
              <a:rPr lang="en-GB" sz="2400" dirty="0" smtClean="0"/>
              <a:t>No whole surviving examples, but several names known</a:t>
            </a:r>
          </a:p>
          <a:p>
            <a:r>
              <a:rPr lang="en-GB" sz="2800" dirty="0" smtClean="0"/>
              <a:t>New Comedy: last quarter of 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</a:t>
            </a:r>
          </a:p>
          <a:p>
            <a:pPr lvl="1"/>
            <a:r>
              <a:rPr lang="en-GB" sz="2400" dirty="0" smtClean="0"/>
              <a:t>Menander, along with several other known names without surviving texts</a:t>
            </a:r>
          </a:p>
          <a:p>
            <a:pPr lvl="1"/>
            <a:r>
              <a:rPr lang="en-GB" sz="2400" dirty="0" smtClean="0"/>
              <a:t>Stage buildings developed further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Comedy: Divisions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6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25860" y="1988840"/>
            <a:ext cx="9865096" cy="4032448"/>
          </a:xfrm>
        </p:spPr>
        <p:txBody>
          <a:bodyPr>
            <a:normAutofit/>
          </a:bodyPr>
          <a:lstStyle/>
          <a:p>
            <a:r>
              <a:rPr lang="en-GB" dirty="0" smtClean="0"/>
              <a:t>Differs from tragedy in material and language:</a:t>
            </a:r>
          </a:p>
          <a:p>
            <a:pPr lvl="1"/>
            <a:r>
              <a:rPr lang="en-GB" dirty="0" smtClean="0"/>
              <a:t>Less mythological, more focus on the contemporary world</a:t>
            </a:r>
          </a:p>
          <a:p>
            <a:pPr lvl="1"/>
            <a:r>
              <a:rPr lang="en-GB" dirty="0" smtClean="0"/>
              <a:t>More colloquial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Nonetheless</a:t>
            </a:r>
            <a:r>
              <a:rPr lang="en-GB" dirty="0"/>
              <a:t>, Old Comedy frequently engages with tragedy as </a:t>
            </a:r>
            <a:r>
              <a:rPr lang="en-GB" dirty="0" err="1" smtClean="0"/>
              <a:t>intertexts</a:t>
            </a:r>
            <a:endParaRPr lang="en-GB" dirty="0" smtClean="0"/>
          </a:p>
          <a:p>
            <a:pPr marL="167715" lvl="3" indent="-274320"/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Old Comedy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Old Comedy – and other genres?</a:t>
            </a:r>
            <a:endParaRPr lang="en-GB" dirty="0"/>
          </a:p>
        </p:txBody>
      </p:sp>
      <p:pic>
        <p:nvPicPr>
          <p:cNvPr id="16" name="Content Placeholder 15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988" y="1844824"/>
            <a:ext cx="3663056" cy="2592288"/>
          </a:xfrm>
          <a:prstGeom prst="rect">
            <a:avLst/>
          </a:prstGeom>
        </p:spPr>
      </p:pic>
      <p:sp>
        <p:nvSpPr>
          <p:cNvPr id="15" name="Content Placeholder 14"/>
          <p:cNvSpPr>
            <a:spLocks noGrp="1"/>
          </p:cNvSpPr>
          <p:nvPr>
            <p:ph sz="quarter" idx="4294967295"/>
          </p:nvPr>
        </p:nvSpPr>
        <p:spPr>
          <a:xfrm>
            <a:off x="6190398" y="1700808"/>
            <a:ext cx="5759140" cy="504056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smtClean="0"/>
              <a:t>A motif from tragedy (seeking sanctuary at an altar) is reused in a comedy setting </a:t>
            </a:r>
          </a:p>
          <a:p>
            <a:pPr lvl="1"/>
            <a:r>
              <a:rPr lang="en-GB" dirty="0" smtClean="0"/>
              <a:t>(Aristophanes </a:t>
            </a:r>
            <a:r>
              <a:rPr lang="en-GB" i="1" dirty="0" err="1" smtClean="0"/>
              <a:t>Thesmophoriasusae</a:t>
            </a:r>
            <a:r>
              <a:rPr lang="en-GB" dirty="0" smtClean="0"/>
              <a:t>, 689-759)</a:t>
            </a:r>
          </a:p>
          <a:p>
            <a:pPr lvl="1"/>
            <a:r>
              <a:rPr lang="en-GB" dirty="0" smtClean="0"/>
              <a:t>Stock jokes – old women prone to drink</a:t>
            </a:r>
          </a:p>
          <a:p>
            <a:r>
              <a:rPr lang="en-GB" dirty="0" smtClean="0"/>
              <a:t>This particular scene continues on into New Comedy</a:t>
            </a:r>
          </a:p>
          <a:p>
            <a:r>
              <a:rPr lang="en-GB" dirty="0" smtClean="0"/>
              <a:t>Made funny by costumes and change in language </a:t>
            </a:r>
          </a:p>
          <a:p>
            <a:r>
              <a:rPr lang="en-GB" dirty="0" smtClean="0"/>
              <a:t>Masks: exaggerating the mouth – ‘megaphones’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42" t="8936" r="13509" b="3746"/>
          <a:stretch/>
        </p:blipFill>
        <p:spPr>
          <a:xfrm>
            <a:off x="621804" y="3486637"/>
            <a:ext cx="2388631" cy="337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20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Comedy masks: Old Comedy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74" y="1700808"/>
            <a:ext cx="4615148" cy="4739453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5134556" y="1700808"/>
            <a:ext cx="6718996" cy="47525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smtClean="0"/>
              <a:t>Masks are static – rely on audience co-operation (‘make-believe’)</a:t>
            </a:r>
          </a:p>
          <a:p>
            <a:r>
              <a:rPr lang="en-GB" dirty="0" smtClean="0"/>
              <a:t>…despite the occasional need to allude to contemporary people:</a:t>
            </a:r>
          </a:p>
          <a:p>
            <a:r>
              <a:rPr lang="en-GB" dirty="0" smtClean="0"/>
              <a:t>“And don’t be afraid; he’s not portrayed to the life, because the property-makers were so afraid that not one of them was willing to make a likeness of him. All the same, he’ll be recognised; the audience is smart.” (On depiction of </a:t>
            </a:r>
            <a:r>
              <a:rPr lang="en-GB" dirty="0" err="1" smtClean="0"/>
              <a:t>Kleon</a:t>
            </a:r>
            <a:r>
              <a:rPr lang="en-GB" dirty="0" smtClean="0"/>
              <a:t> in Aristophanes, </a:t>
            </a:r>
            <a:r>
              <a:rPr lang="en-GB" i="1" dirty="0" smtClean="0"/>
              <a:t>Knights</a:t>
            </a:r>
            <a:r>
              <a:rPr lang="en-GB" dirty="0" smtClean="0"/>
              <a:t> 230-233)</a:t>
            </a:r>
          </a:p>
        </p:txBody>
      </p:sp>
    </p:spTree>
    <p:extLst>
      <p:ext uri="{BB962C8B-B14F-4D97-AF65-F5344CB8AC3E}">
        <p14:creationId xmlns:p14="http://schemas.microsoft.com/office/powerpoint/2010/main" val="2486283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ds</a:t>
            </a:r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832520"/>
          </a:xfrm>
        </p:spPr>
        <p:txBody>
          <a:bodyPr/>
          <a:lstStyle/>
          <a:p>
            <a:r>
              <a:rPr lang="en-US" dirty="0" smtClean="0"/>
              <a:t>Costumes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44" y="980728"/>
            <a:ext cx="10366452" cy="570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74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17309" y="1701800"/>
            <a:ext cx="9873647" cy="4751536"/>
          </a:xfrm>
        </p:spPr>
        <p:txBody>
          <a:bodyPr>
            <a:normAutofit/>
          </a:bodyPr>
          <a:lstStyle/>
          <a:p>
            <a:r>
              <a:rPr lang="en-GB" sz="2800" dirty="0"/>
              <a:t>Instead of </a:t>
            </a:r>
            <a:r>
              <a:rPr lang="en-GB" sz="2800" dirty="0" err="1"/>
              <a:t>mytho</a:t>
            </a:r>
            <a:r>
              <a:rPr lang="en-GB" sz="2800" dirty="0"/>
              <a:t>-historical events, Old Comedy describes fictional events in contemporary Athens</a:t>
            </a:r>
          </a:p>
          <a:p>
            <a:pPr lvl="1"/>
            <a:r>
              <a:rPr lang="en-GB" sz="2400" dirty="0"/>
              <a:t>Often making reference to contemporary characters</a:t>
            </a:r>
          </a:p>
          <a:p>
            <a:pPr lvl="2"/>
            <a:r>
              <a:rPr lang="en-GB" sz="2000" dirty="0"/>
              <a:t>Socrates (e.g. Aristophanes’ </a:t>
            </a:r>
            <a:r>
              <a:rPr lang="en-GB" sz="2000" i="1" dirty="0"/>
              <a:t>Clouds</a:t>
            </a:r>
            <a:r>
              <a:rPr lang="en-GB" sz="2000" dirty="0"/>
              <a:t>) and Euripides (Aristophanes’ </a:t>
            </a:r>
            <a:r>
              <a:rPr lang="en-GB" sz="2000" i="1" dirty="0"/>
              <a:t>Frogs, </a:t>
            </a:r>
            <a:r>
              <a:rPr lang="en-GB" sz="2000" i="1" dirty="0" err="1"/>
              <a:t>Acharnians</a:t>
            </a:r>
            <a:r>
              <a:rPr lang="en-GB" sz="2000" dirty="0"/>
              <a:t> )</a:t>
            </a:r>
          </a:p>
          <a:p>
            <a:pPr lvl="1"/>
            <a:r>
              <a:rPr lang="en-GB" sz="2400" dirty="0"/>
              <a:t>Focussed on public issues and on the interaction of individuals with society and generally set around public spaces rather than the home</a:t>
            </a:r>
          </a:p>
          <a:p>
            <a:pPr lvl="2"/>
            <a:r>
              <a:rPr lang="en-GB" sz="2000" dirty="0"/>
              <a:t>Interaction with political events</a:t>
            </a:r>
          </a:p>
          <a:p>
            <a:pPr lvl="1"/>
            <a:r>
              <a:rPr lang="en-GB" sz="2400" dirty="0"/>
              <a:t>…but also with a strong element of slapstick humour, supported by exaggerated comical masks and fake phalluses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Contemporary Setting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7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25860" y="1772816"/>
            <a:ext cx="9865096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Patterns emerge even in </a:t>
            </a:r>
            <a:r>
              <a:rPr lang="en-GB" dirty="0" err="1" smtClean="0"/>
              <a:t>Aristophanic</a:t>
            </a:r>
            <a:r>
              <a:rPr lang="en-GB" dirty="0" smtClean="0"/>
              <a:t> comedy</a:t>
            </a:r>
          </a:p>
          <a:p>
            <a:r>
              <a:rPr lang="en-GB" dirty="0" smtClean="0"/>
              <a:t>The hero is </a:t>
            </a:r>
            <a:r>
              <a:rPr lang="en-GB" dirty="0"/>
              <a:t>often a middle-aged Athenian </a:t>
            </a:r>
            <a:r>
              <a:rPr lang="en-GB" dirty="0" smtClean="0"/>
              <a:t>farmer unhappy with the way his interests are overlooked in a world focussed on greater things</a:t>
            </a:r>
          </a:p>
          <a:p>
            <a:pPr lvl="1"/>
            <a:r>
              <a:rPr lang="en-GB" dirty="0" smtClean="0"/>
              <a:t>Cf. </a:t>
            </a:r>
            <a:r>
              <a:rPr lang="en-GB" dirty="0" err="1" smtClean="0"/>
              <a:t>Dikaiopolis</a:t>
            </a:r>
            <a:r>
              <a:rPr lang="en-GB" dirty="0" smtClean="0"/>
              <a:t> of the </a:t>
            </a:r>
            <a:r>
              <a:rPr lang="en-GB" i="1" dirty="0" err="1" smtClean="0"/>
              <a:t>Acharnians</a:t>
            </a:r>
            <a:r>
              <a:rPr lang="en-GB" dirty="0" smtClean="0"/>
              <a:t>, or </a:t>
            </a:r>
            <a:r>
              <a:rPr lang="en-GB" dirty="0" err="1" smtClean="0"/>
              <a:t>Strepsiades</a:t>
            </a:r>
            <a:r>
              <a:rPr lang="en-GB" dirty="0" smtClean="0"/>
              <a:t> in the </a:t>
            </a:r>
            <a:r>
              <a:rPr lang="en-GB" i="1" dirty="0" smtClean="0"/>
              <a:t>Clouds</a:t>
            </a:r>
            <a:endParaRPr lang="en-GB" i="1" dirty="0"/>
          </a:p>
          <a:p>
            <a:r>
              <a:rPr lang="en-GB" dirty="0" smtClean="0"/>
              <a:t>Stock </a:t>
            </a:r>
            <a:r>
              <a:rPr lang="en-GB" dirty="0"/>
              <a:t>plots </a:t>
            </a:r>
            <a:r>
              <a:rPr lang="en-GB" dirty="0" smtClean="0"/>
              <a:t>are present </a:t>
            </a:r>
            <a:r>
              <a:rPr lang="en-GB" u="sng" dirty="0" smtClean="0"/>
              <a:t>but balanced by detailed characterisation and specific details provided in the plot</a:t>
            </a:r>
            <a:r>
              <a:rPr lang="en-GB" dirty="0" smtClean="0"/>
              <a:t>: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hero conceives a fantastical scheme to right his </a:t>
            </a:r>
            <a:r>
              <a:rPr lang="en-GB" dirty="0" smtClean="0"/>
              <a:t>wrongs</a:t>
            </a:r>
          </a:p>
          <a:p>
            <a:pPr lvl="1"/>
            <a:r>
              <a:rPr lang="en-GB" dirty="0" smtClean="0"/>
              <a:t>Despite </a:t>
            </a:r>
            <a:r>
              <a:rPr lang="en-GB" dirty="0"/>
              <a:t>encountering opposition, he is able to carry it </a:t>
            </a:r>
            <a:r>
              <a:rPr lang="en-GB" dirty="0" smtClean="0"/>
              <a:t>through</a:t>
            </a:r>
          </a:p>
          <a:p>
            <a:pPr lvl="1"/>
            <a:r>
              <a:rPr lang="en-GB" dirty="0" smtClean="0"/>
              <a:t>‘Hostile </a:t>
            </a:r>
            <a:r>
              <a:rPr lang="en-GB" dirty="0"/>
              <a:t>intruders’ try unsuccessfully to spoil or usurp the hero’s </a:t>
            </a:r>
            <a:r>
              <a:rPr lang="en-GB" dirty="0" smtClean="0"/>
              <a:t>achievements</a:t>
            </a:r>
          </a:p>
          <a:p>
            <a:pPr lvl="1"/>
            <a:r>
              <a:rPr lang="en-GB" dirty="0" smtClean="0"/>
              <a:t>Celebration</a:t>
            </a:r>
          </a:p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Often inset in the first half: address to the audience by the chorus speaking out of character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Divisions of Comedy?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11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 use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4294967295"/>
          </p:nvPr>
        </p:nvSpPr>
        <p:spPr>
          <a:xfrm>
            <a:off x="1125860" y="1844824"/>
            <a:ext cx="9793088" cy="446449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smtClean="0"/>
              <a:t>Both Old, (Middle?) and New Comedy rely on the physical space of the theatre</a:t>
            </a:r>
          </a:p>
          <a:p>
            <a:pPr lvl="1"/>
            <a:r>
              <a:rPr lang="en-GB" dirty="0" smtClean="0"/>
              <a:t>Height difference between orchestra, </a:t>
            </a:r>
            <a:r>
              <a:rPr lang="en-GB" dirty="0" err="1" smtClean="0"/>
              <a:t>logeion</a:t>
            </a:r>
            <a:r>
              <a:rPr lang="en-GB" dirty="0" smtClean="0"/>
              <a:t> and </a:t>
            </a:r>
            <a:r>
              <a:rPr lang="en-GB" dirty="0" err="1" smtClean="0"/>
              <a:t>skene</a:t>
            </a:r>
            <a:r>
              <a:rPr lang="en-GB" dirty="0" smtClean="0"/>
              <a:t>, cf. </a:t>
            </a:r>
            <a:r>
              <a:rPr lang="en-GB" i="1" dirty="0" smtClean="0"/>
              <a:t>Wasps</a:t>
            </a:r>
            <a:r>
              <a:rPr lang="en-GB" dirty="0" smtClean="0"/>
              <a:t> 1341-1344</a:t>
            </a:r>
          </a:p>
          <a:p>
            <a:r>
              <a:rPr lang="en-GB" dirty="0" smtClean="0"/>
              <a:t>In all Greek Comedy, there is an element of swing-door comedy</a:t>
            </a:r>
          </a:p>
          <a:p>
            <a:pPr lvl="1"/>
            <a:r>
              <a:rPr lang="en-GB" dirty="0" smtClean="0"/>
              <a:t>Arrivals and departures matter, adding comic value – or drama</a:t>
            </a:r>
          </a:p>
          <a:p>
            <a:pPr lvl="2"/>
            <a:r>
              <a:rPr lang="en-GB" dirty="0" smtClean="0"/>
              <a:t>“</a:t>
            </a:r>
            <a:r>
              <a:rPr lang="en-GB" i="1" u="sng" dirty="0" smtClean="0"/>
              <a:t>But I’ll be off</a:t>
            </a:r>
            <a:r>
              <a:rPr lang="en-GB" i="1" dirty="0" smtClean="0"/>
              <a:t>. I rather think that he [War] is just going to come out; anyway, he’s making a noise from the </a:t>
            </a:r>
            <a:r>
              <a:rPr lang="en-GB" i="1" u="sng" dirty="0" smtClean="0"/>
              <a:t>inside</a:t>
            </a:r>
            <a:r>
              <a:rPr lang="en-GB" dirty="0" smtClean="0"/>
              <a:t>.” (</a:t>
            </a:r>
            <a:r>
              <a:rPr lang="en-GB" i="1" dirty="0" smtClean="0"/>
              <a:t>Peace</a:t>
            </a:r>
            <a:r>
              <a:rPr lang="en-GB" dirty="0" smtClean="0"/>
              <a:t>, 232f)</a:t>
            </a:r>
          </a:p>
          <a:p>
            <a:pPr lvl="1"/>
            <a:r>
              <a:rPr lang="en-GB" dirty="0" smtClean="0"/>
              <a:t>Despite this, most stage directions (often included in translations) are likely to be much later than the actual text</a:t>
            </a:r>
          </a:p>
        </p:txBody>
      </p:sp>
    </p:spTree>
    <p:extLst>
      <p:ext uri="{BB962C8B-B14F-4D97-AF65-F5344CB8AC3E}">
        <p14:creationId xmlns:p14="http://schemas.microsoft.com/office/powerpoint/2010/main" val="3805035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87" y="574891"/>
            <a:ext cx="10366452" cy="5708219"/>
          </a:xfrm>
          <a:prstGeom prst="rect">
            <a:avLst/>
          </a:prstGeom>
        </p:spPr>
      </p:pic>
      <p:sp>
        <p:nvSpPr>
          <p:cNvPr id="8" name="Right Arrow 7"/>
          <p:cNvSpPr/>
          <p:nvPr/>
        </p:nvSpPr>
        <p:spPr>
          <a:xfrm>
            <a:off x="1583086" y="4149080"/>
            <a:ext cx="1919713" cy="936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>
            <a:off x="3502800" y="836712"/>
            <a:ext cx="1919713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Comedy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5860" y="1772816"/>
            <a:ext cx="9793088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Via Middle Comedy, a number of changes occur:</a:t>
            </a:r>
          </a:p>
          <a:p>
            <a:r>
              <a:rPr lang="en-GB" dirty="0"/>
              <a:t>A five-act structure is firmly established in New Comedy</a:t>
            </a:r>
          </a:p>
          <a:p>
            <a:r>
              <a:rPr lang="en-GB" dirty="0" smtClean="0"/>
              <a:t>A gradual move from Athenian to ‘generally Greek’ characters and situations</a:t>
            </a:r>
          </a:p>
          <a:p>
            <a:pPr lvl="1"/>
            <a:r>
              <a:rPr lang="en-GB" dirty="0" smtClean="0"/>
              <a:t>How does this fit with historical developments and where theatre was performed? Compare Classical tragedy!</a:t>
            </a:r>
          </a:p>
          <a:p>
            <a:r>
              <a:rPr lang="en-GB" dirty="0"/>
              <a:t>The chorus becomes gradually more separate and less involved in the action – a move to accompaniment</a:t>
            </a:r>
          </a:p>
          <a:p>
            <a:pPr lvl="1"/>
            <a:r>
              <a:rPr lang="en-GB" dirty="0"/>
              <a:t>Sometimes the chorus will comment </a:t>
            </a:r>
            <a:r>
              <a:rPr lang="en-GB" u="sng" dirty="0"/>
              <a:t>from an outsider’s point of view</a:t>
            </a:r>
            <a:r>
              <a:rPr lang="en-GB" dirty="0"/>
              <a:t> on what is being put on stage</a:t>
            </a:r>
          </a:p>
          <a:p>
            <a:r>
              <a:rPr lang="en-GB" dirty="0" smtClean="0"/>
              <a:t>Costumes seem to become less specific</a:t>
            </a:r>
          </a:p>
          <a:p>
            <a:r>
              <a:rPr lang="en-GB" dirty="0" smtClean="0"/>
              <a:t>Stock characters and stock plots become more prominent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60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Stock characters &amp; plots?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335274" y="2060848"/>
            <a:ext cx="5183226" cy="4065632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clever but devious slave</a:t>
            </a:r>
          </a:p>
          <a:p>
            <a:r>
              <a:rPr lang="en-GB" dirty="0"/>
              <a:t>The dense soldier</a:t>
            </a:r>
          </a:p>
          <a:p>
            <a:r>
              <a:rPr lang="en-GB" dirty="0"/>
              <a:t>The young love-struck son</a:t>
            </a:r>
          </a:p>
          <a:p>
            <a:r>
              <a:rPr lang="en-GB" dirty="0"/>
              <a:t>The young (orphaned) soon-to-be prostitute</a:t>
            </a:r>
          </a:p>
          <a:p>
            <a:r>
              <a:rPr lang="en-GB" dirty="0"/>
              <a:t>The fooled father</a:t>
            </a:r>
          </a:p>
          <a:p>
            <a:r>
              <a:rPr lang="en-GB" dirty="0"/>
              <a:t>The pretentious show-off</a:t>
            </a:r>
          </a:p>
          <a:p>
            <a:r>
              <a:rPr lang="en-GB" dirty="0"/>
              <a:t>The cuckolded husband</a:t>
            </a:r>
          </a:p>
          <a:p>
            <a:r>
              <a:rPr lang="en-GB" dirty="0"/>
              <a:t>The stupid slave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5518499" y="2679192"/>
            <a:ext cx="5768353" cy="34472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 smtClean="0"/>
              <a:t>A young lover overcoming obstacles to gain his girl (often surprisingly revealed to be marriage material rather than a prostitute)</a:t>
            </a:r>
          </a:p>
          <a:p>
            <a:r>
              <a:rPr lang="en-GB" dirty="0" smtClean="0"/>
              <a:t>Negotiation of intergenerational conflicts and society’s expectation on the individual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33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Stock characters</a:t>
            </a:r>
          </a:p>
          <a:p>
            <a:r>
              <a:rPr lang="en-US" dirty="0" smtClean="0"/>
              <a:t>Confusions that upset the lives of the main characters, but come out right in the end</a:t>
            </a:r>
          </a:p>
          <a:p>
            <a:r>
              <a:rPr lang="en-US" dirty="0" smtClean="0"/>
              <a:t>Predictability of plot</a:t>
            </a:r>
          </a:p>
          <a:p>
            <a:r>
              <a:rPr lang="en-US" dirty="0" smtClean="0"/>
              <a:t>Asides by characters</a:t>
            </a:r>
          </a:p>
          <a:p>
            <a:r>
              <a:rPr lang="en-US" dirty="0" smtClean="0"/>
              <a:t>Talking to the audience</a:t>
            </a:r>
          </a:p>
          <a:p>
            <a:r>
              <a:rPr lang="en-US" dirty="0" smtClean="0"/>
              <a:t>Domestic location</a:t>
            </a:r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Comedy as Sitcom?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67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4294967295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" r="-2"/>
          <a:stretch/>
        </p:blipFill>
        <p:spPr>
          <a:xfrm>
            <a:off x="5422513" y="2276872"/>
            <a:ext cx="6505577" cy="39604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complicated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335275" y="1988840"/>
            <a:ext cx="4799282" cy="413764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New Comedy continues the dialogue with tragedy</a:t>
            </a:r>
          </a:p>
          <a:p>
            <a:pPr lvl="1"/>
            <a:r>
              <a:rPr lang="en-GB" dirty="0" smtClean="0"/>
              <a:t>Remember: this is the period when tragedy is collected and edited: its authors still highly relevant and valued</a:t>
            </a:r>
          </a:p>
          <a:p>
            <a:r>
              <a:rPr lang="en-GB" dirty="0" smtClean="0"/>
              <a:t>Some of the structural features of Classical tragedy are observed:</a:t>
            </a:r>
          </a:p>
          <a:p>
            <a:pPr lvl="1"/>
            <a:r>
              <a:rPr lang="en-GB" dirty="0" smtClean="0"/>
              <a:t>Recognition scenes</a:t>
            </a:r>
          </a:p>
          <a:p>
            <a:pPr lvl="1"/>
            <a:r>
              <a:rPr lang="en-GB" dirty="0" smtClean="0"/>
              <a:t>Reversal of fortune</a:t>
            </a:r>
          </a:p>
          <a:p>
            <a:pPr lvl="1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Narrative speeches</a:t>
            </a:r>
          </a:p>
          <a:p>
            <a:pPr lvl="1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Divine prologues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941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osaicoVerdiale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661" r="2661"/>
          <a:stretch>
            <a:fillRect/>
          </a:stretch>
        </p:blipFill>
        <p:spPr>
          <a:xfrm>
            <a:off x="477788" y="1556792"/>
            <a:ext cx="6083092" cy="3744416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742484" y="1556792"/>
            <a:ext cx="4968552" cy="3528392"/>
          </a:xfrm>
        </p:spPr>
        <p:txBody>
          <a:bodyPr/>
          <a:lstStyle/>
          <a:p>
            <a:r>
              <a:rPr lang="en-GB" sz="2000" b="1" dirty="0"/>
              <a:t>Roman Drama – and Greek?</a:t>
            </a:r>
            <a:endParaRPr lang="en-GB" sz="2000" b="1" dirty="0" smtClean="0"/>
          </a:p>
          <a:p>
            <a:endParaRPr lang="en-GB" sz="2000" dirty="0"/>
          </a:p>
          <a:p>
            <a:r>
              <a:rPr lang="en-GB" sz="2000" dirty="0" smtClean="0"/>
              <a:t>Mosaic from Villa di Cicerone in Pompeii, depicting a  group of actors on stage playing either a scene from Menander – or one from Plautus’ </a:t>
            </a:r>
            <a:r>
              <a:rPr lang="en-GB" sz="2000" i="1" dirty="0" err="1" smtClean="0"/>
              <a:t>Mostellaria</a:t>
            </a:r>
            <a:endParaRPr lang="en-GB" sz="2000" i="1" dirty="0" smtClean="0"/>
          </a:p>
          <a:p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2872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921</Words>
  <Application>Microsoft Office PowerPoint</Application>
  <PresentationFormat>Custom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Century Gothic</vt:lpstr>
      <vt:lpstr>Books 16x9</vt:lpstr>
      <vt:lpstr>Greek Comedy </vt:lpstr>
      <vt:lpstr>Greek comedy: Common issues</vt:lpstr>
      <vt:lpstr>Greek Comedy: Divisions</vt:lpstr>
      <vt:lpstr>Old Comedy</vt:lpstr>
      <vt:lpstr>Old Comedy – and other genres?</vt:lpstr>
      <vt:lpstr>Comedy masks: Old Comedy</vt:lpstr>
      <vt:lpstr>Costumes</vt:lpstr>
      <vt:lpstr>Contemporary Setting</vt:lpstr>
      <vt:lpstr>Divisions of Comedy?</vt:lpstr>
      <vt:lpstr>Stage use</vt:lpstr>
      <vt:lpstr>PowerPoint Presentation</vt:lpstr>
      <vt:lpstr>New Comedy</vt:lpstr>
      <vt:lpstr>Stock characters &amp; plots?</vt:lpstr>
      <vt:lpstr>New Comedy as Sitcom?</vt:lpstr>
      <vt:lpstr>More complicated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2015-11-18T14:31:58Z</dcterms:created>
  <dcterms:modified xsi:type="dcterms:W3CDTF">2018-11-13T11:51:26Z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