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Roboto" panose="02000000000000000000" pitchFamily="2"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F70D8FF-073C-4826-B916-B2BF29D21374}">
  <a:tblStyle styleId="{4F70D8FF-073C-4826-B916-B2BF29D21374}" styleName="Table_0">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font" Target="fonts/font3.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2.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font" Target="fonts/font1.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4.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3" name="Google Shape;83;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8" name="Google Shape;8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f54a5a196c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f54a5a196c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3: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1" name="Google Shape;101;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9" name="Google Shape;10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1" name="Google Shape;131;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8" name="Google Shape;138;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5" name="Google Shape;145;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2" name="Google Shape;152;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8" name="Google Shape;15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5" name="Google Shape;165;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1" name="Google Shape;171;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3f54a5a196c_0_1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3f54a5a196c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5" name="Google Shape;185;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2" name="Google Shape;192;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
        <p:cNvGrpSpPr/>
        <p:nvPr/>
      </p:nvGrpSpPr>
      <p:grpSpPr>
        <a:xfrm>
          <a:off x="0" y="0"/>
          <a:ext cx="0" cy="0"/>
          <a:chOff x="0" y="0"/>
          <a:chExt cx="0" cy="0"/>
        </a:xfrm>
      </p:grpSpPr>
      <p:sp>
        <p:nvSpPr>
          <p:cNvPr id="10" name="Google Shape;10;p2"/>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1" name="Google Shape;11;p2"/>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12"/>
        <p:cNvGrpSpPr/>
        <p:nvPr/>
      </p:nvGrpSpPr>
      <p:grpSpPr>
        <a:xfrm>
          <a:off x="0" y="0"/>
          <a:ext cx="0" cy="0"/>
          <a:chOff x="0" y="0"/>
          <a:chExt cx="0" cy="0"/>
        </a:xfrm>
      </p:grpSpPr>
      <p:grpSp>
        <p:nvGrpSpPr>
          <p:cNvPr id="13" name="Google Shape;13;p3"/>
          <p:cNvGrpSpPr/>
          <p:nvPr/>
        </p:nvGrpSpPr>
        <p:grpSpPr>
          <a:xfrm>
            <a:off x="6098378" y="5"/>
            <a:ext cx="3045625" cy="2030570"/>
            <a:chOff x="6098378" y="5"/>
            <a:chExt cx="3045625" cy="2030570"/>
          </a:xfrm>
        </p:grpSpPr>
        <p:sp>
          <p:nvSpPr>
            <p:cNvPr id="14" name="Google Shape;14;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 name="Google Shape;15;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 name="Google Shape;16;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9" name="Google Shape;19;p3"/>
          <p:cNvSpPr txBox="1">
            <a:spLocks noGrp="1"/>
          </p:cNvSpPr>
          <p:nvPr>
            <p:ph type="ctrTitle"/>
          </p:nvPr>
        </p:nvSpPr>
        <p:spPr>
          <a:xfrm>
            <a:off x="598100" y="1775222"/>
            <a:ext cx="8222100" cy="8388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a:endParaRPr/>
          </a:p>
        </p:txBody>
      </p:sp>
      <p:sp>
        <p:nvSpPr>
          <p:cNvPr id="20" name="Google Shape;20;p3"/>
          <p:cNvSpPr txBox="1">
            <a:spLocks noGrp="1"/>
          </p:cNvSpPr>
          <p:nvPr>
            <p:ph type="subTitle" idx="1"/>
          </p:nvPr>
        </p:nvSpPr>
        <p:spPr>
          <a:xfrm>
            <a:off x="598088" y="2715913"/>
            <a:ext cx="8222100" cy="4329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lt1"/>
              </a:buClr>
              <a:buSzPts val="2100"/>
              <a:buNone/>
              <a:defRPr sz="2100">
                <a:solidFill>
                  <a:schemeClr val="lt1"/>
                </a:solidFill>
              </a:defRPr>
            </a:lvl1pPr>
            <a:lvl2pPr lvl="1" algn="l">
              <a:lnSpc>
                <a:spcPct val="100000"/>
              </a:lnSpc>
              <a:spcBef>
                <a:spcPts val="0"/>
              </a:spcBef>
              <a:spcAft>
                <a:spcPts val="0"/>
              </a:spcAft>
              <a:buClr>
                <a:schemeClr val="lt1"/>
              </a:buClr>
              <a:buSzPts val="2100"/>
              <a:buNone/>
              <a:defRPr sz="2100">
                <a:solidFill>
                  <a:schemeClr val="lt1"/>
                </a:solidFill>
              </a:defRPr>
            </a:lvl2pPr>
            <a:lvl3pPr lvl="2" algn="l">
              <a:lnSpc>
                <a:spcPct val="100000"/>
              </a:lnSpc>
              <a:spcBef>
                <a:spcPts val="0"/>
              </a:spcBef>
              <a:spcAft>
                <a:spcPts val="0"/>
              </a:spcAft>
              <a:buClr>
                <a:schemeClr val="lt1"/>
              </a:buClr>
              <a:buSzPts val="2100"/>
              <a:buNone/>
              <a:defRPr sz="2100">
                <a:solidFill>
                  <a:schemeClr val="lt1"/>
                </a:solidFill>
              </a:defRPr>
            </a:lvl3pPr>
            <a:lvl4pPr lvl="3" algn="l">
              <a:lnSpc>
                <a:spcPct val="100000"/>
              </a:lnSpc>
              <a:spcBef>
                <a:spcPts val="0"/>
              </a:spcBef>
              <a:spcAft>
                <a:spcPts val="0"/>
              </a:spcAft>
              <a:buClr>
                <a:schemeClr val="lt1"/>
              </a:buClr>
              <a:buSzPts val="2100"/>
              <a:buNone/>
              <a:defRPr sz="2100">
                <a:solidFill>
                  <a:schemeClr val="lt1"/>
                </a:solidFill>
              </a:defRPr>
            </a:lvl4pPr>
            <a:lvl5pPr lvl="4" algn="l">
              <a:lnSpc>
                <a:spcPct val="100000"/>
              </a:lnSpc>
              <a:spcBef>
                <a:spcPts val="0"/>
              </a:spcBef>
              <a:spcAft>
                <a:spcPts val="0"/>
              </a:spcAft>
              <a:buClr>
                <a:schemeClr val="lt1"/>
              </a:buClr>
              <a:buSzPts val="2100"/>
              <a:buNone/>
              <a:defRPr sz="2100">
                <a:solidFill>
                  <a:schemeClr val="lt1"/>
                </a:solidFill>
              </a:defRPr>
            </a:lvl5pPr>
            <a:lvl6pPr lvl="5" algn="l">
              <a:lnSpc>
                <a:spcPct val="100000"/>
              </a:lnSpc>
              <a:spcBef>
                <a:spcPts val="0"/>
              </a:spcBef>
              <a:spcAft>
                <a:spcPts val="0"/>
              </a:spcAft>
              <a:buClr>
                <a:schemeClr val="lt1"/>
              </a:buClr>
              <a:buSzPts val="2100"/>
              <a:buNone/>
              <a:defRPr sz="2100">
                <a:solidFill>
                  <a:schemeClr val="lt1"/>
                </a:solidFill>
              </a:defRPr>
            </a:lvl6pPr>
            <a:lvl7pPr lvl="6" algn="l">
              <a:lnSpc>
                <a:spcPct val="100000"/>
              </a:lnSpc>
              <a:spcBef>
                <a:spcPts val="0"/>
              </a:spcBef>
              <a:spcAft>
                <a:spcPts val="0"/>
              </a:spcAft>
              <a:buClr>
                <a:schemeClr val="lt1"/>
              </a:buClr>
              <a:buSzPts val="2100"/>
              <a:buNone/>
              <a:defRPr sz="2100">
                <a:solidFill>
                  <a:schemeClr val="lt1"/>
                </a:solidFill>
              </a:defRPr>
            </a:lvl7pPr>
            <a:lvl8pPr lvl="7" algn="l">
              <a:lnSpc>
                <a:spcPct val="100000"/>
              </a:lnSpc>
              <a:spcBef>
                <a:spcPts val="0"/>
              </a:spcBef>
              <a:spcAft>
                <a:spcPts val="0"/>
              </a:spcAft>
              <a:buClr>
                <a:schemeClr val="lt1"/>
              </a:buClr>
              <a:buSzPts val="2100"/>
              <a:buNone/>
              <a:defRPr sz="2100">
                <a:solidFill>
                  <a:schemeClr val="lt1"/>
                </a:solidFill>
              </a:defRPr>
            </a:lvl8pPr>
            <a:lvl9pPr lvl="8" algn="l">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21" name="Google Shape;21;p3"/>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2"/>
        <p:cNvGrpSpPr/>
        <p:nvPr/>
      </p:nvGrpSpPr>
      <p:grpSpPr>
        <a:xfrm>
          <a:off x="0" y="0"/>
          <a:ext cx="0" cy="0"/>
          <a:chOff x="0" y="0"/>
          <a:chExt cx="0" cy="0"/>
        </a:xfrm>
      </p:grpSpPr>
      <p:grpSp>
        <p:nvGrpSpPr>
          <p:cNvPr id="23" name="Google Shape;23;p4"/>
          <p:cNvGrpSpPr/>
          <p:nvPr/>
        </p:nvGrpSpPr>
        <p:grpSpPr>
          <a:xfrm>
            <a:off x="0" y="3903669"/>
            <a:ext cx="9144000" cy="1239925"/>
            <a:chOff x="0" y="3903669"/>
            <a:chExt cx="9144000" cy="1239925"/>
          </a:xfrm>
        </p:grpSpPr>
        <p:sp>
          <p:nvSpPr>
            <p:cNvPr id="24" name="Google Shape;24;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 name="Google Shape;25;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 name="Google Shape;26;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9" name="Google Shape;29;p4"/>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0" name="Google Shape;30;p4"/>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31" name="Google Shape;31;p4"/>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2"/>
        <p:cNvGrpSpPr/>
        <p:nvPr/>
      </p:nvGrpSpPr>
      <p:grpSpPr>
        <a:xfrm>
          <a:off x="0" y="0"/>
          <a:ext cx="0" cy="0"/>
          <a:chOff x="0" y="0"/>
          <a:chExt cx="0" cy="0"/>
        </a:xfrm>
      </p:grpSpPr>
      <p:sp>
        <p:nvSpPr>
          <p:cNvPr id="33" name="Google Shape;33;p5"/>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34" name="Google Shape;34;p5"/>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35" name="Google Shape;35;p5"/>
          <p:cNvSpPr txBox="1">
            <a:spLocks noGrp="1"/>
          </p:cNvSpPr>
          <p:nvPr>
            <p:ph type="title"/>
          </p:nvPr>
        </p:nvSpPr>
        <p:spPr>
          <a:xfrm>
            <a:off x="265500" y="1151100"/>
            <a:ext cx="4045200" cy="1564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6" name="Google Shape;36;p5"/>
          <p:cNvSpPr txBox="1">
            <a:spLocks noGrp="1"/>
          </p:cNvSpPr>
          <p:nvPr>
            <p:ph type="subTitle" idx="1"/>
          </p:nvPr>
        </p:nvSpPr>
        <p:spPr>
          <a:xfrm>
            <a:off x="265500" y="2769001"/>
            <a:ext cx="4045200" cy="12693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7" name="Google Shape;37;p5"/>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0"/>
              </a:spcBef>
              <a:spcAft>
                <a:spcPts val="0"/>
              </a:spcAft>
              <a:buClr>
                <a:schemeClr val="lt1"/>
              </a:buClr>
              <a:buSzPts val="1400"/>
              <a:buChar char="○"/>
              <a:defRPr>
                <a:solidFill>
                  <a:schemeClr val="lt1"/>
                </a:solidFill>
              </a:defRPr>
            </a:lvl2pPr>
            <a:lvl3pPr marL="1371600" lvl="2" indent="-317500" algn="l">
              <a:lnSpc>
                <a:spcPct val="115000"/>
              </a:lnSpc>
              <a:spcBef>
                <a:spcPts val="0"/>
              </a:spcBef>
              <a:spcAft>
                <a:spcPts val="0"/>
              </a:spcAft>
              <a:buClr>
                <a:schemeClr val="lt1"/>
              </a:buClr>
              <a:buSzPts val="1400"/>
              <a:buChar char="■"/>
              <a:defRPr>
                <a:solidFill>
                  <a:schemeClr val="lt1"/>
                </a:solidFill>
              </a:defRPr>
            </a:lvl3pPr>
            <a:lvl4pPr marL="1828800" lvl="3" indent="-317500" algn="l">
              <a:lnSpc>
                <a:spcPct val="115000"/>
              </a:lnSpc>
              <a:spcBef>
                <a:spcPts val="0"/>
              </a:spcBef>
              <a:spcAft>
                <a:spcPts val="0"/>
              </a:spcAft>
              <a:buClr>
                <a:schemeClr val="lt1"/>
              </a:buClr>
              <a:buSzPts val="1400"/>
              <a:buChar char="●"/>
              <a:defRPr>
                <a:solidFill>
                  <a:schemeClr val="lt1"/>
                </a:solidFill>
              </a:defRPr>
            </a:lvl4pPr>
            <a:lvl5pPr marL="2286000" lvl="4" indent="-317500" algn="l">
              <a:lnSpc>
                <a:spcPct val="115000"/>
              </a:lnSpc>
              <a:spcBef>
                <a:spcPts val="0"/>
              </a:spcBef>
              <a:spcAft>
                <a:spcPts val="0"/>
              </a:spcAft>
              <a:buClr>
                <a:schemeClr val="lt1"/>
              </a:buClr>
              <a:buSzPts val="1400"/>
              <a:buChar char="○"/>
              <a:defRPr>
                <a:solidFill>
                  <a:schemeClr val="lt1"/>
                </a:solidFill>
              </a:defRPr>
            </a:lvl5pPr>
            <a:lvl6pPr marL="2743200" lvl="5" indent="-317500" algn="l">
              <a:lnSpc>
                <a:spcPct val="115000"/>
              </a:lnSpc>
              <a:spcBef>
                <a:spcPts val="0"/>
              </a:spcBef>
              <a:spcAft>
                <a:spcPts val="0"/>
              </a:spcAft>
              <a:buClr>
                <a:schemeClr val="lt1"/>
              </a:buClr>
              <a:buSzPts val="1400"/>
              <a:buChar char="■"/>
              <a:defRPr>
                <a:solidFill>
                  <a:schemeClr val="lt1"/>
                </a:solidFill>
              </a:defRPr>
            </a:lvl6pPr>
            <a:lvl7pPr marL="3200400" lvl="6" indent="-317500" algn="l">
              <a:lnSpc>
                <a:spcPct val="115000"/>
              </a:lnSpc>
              <a:spcBef>
                <a:spcPts val="0"/>
              </a:spcBef>
              <a:spcAft>
                <a:spcPts val="0"/>
              </a:spcAft>
              <a:buClr>
                <a:schemeClr val="lt1"/>
              </a:buClr>
              <a:buSzPts val="1400"/>
              <a:buChar char="●"/>
              <a:defRPr>
                <a:solidFill>
                  <a:schemeClr val="lt1"/>
                </a:solidFill>
              </a:defRPr>
            </a:lvl7pPr>
            <a:lvl8pPr marL="3657600" lvl="7" indent="-317500" algn="l">
              <a:lnSpc>
                <a:spcPct val="115000"/>
              </a:lnSpc>
              <a:spcBef>
                <a:spcPts val="0"/>
              </a:spcBef>
              <a:spcAft>
                <a:spcPts val="0"/>
              </a:spcAft>
              <a:buClr>
                <a:schemeClr val="lt1"/>
              </a:buClr>
              <a:buSzPts val="1400"/>
              <a:buChar char="○"/>
              <a:defRPr>
                <a:solidFill>
                  <a:schemeClr val="lt1"/>
                </a:solidFill>
              </a:defRPr>
            </a:lvl8pPr>
            <a:lvl9pPr marL="4114800" lvl="8" indent="-317500" algn="l">
              <a:lnSpc>
                <a:spcPct val="115000"/>
              </a:lnSpc>
              <a:spcBef>
                <a:spcPts val="0"/>
              </a:spcBef>
              <a:spcAft>
                <a:spcPts val="0"/>
              </a:spcAft>
              <a:buClr>
                <a:schemeClr val="lt1"/>
              </a:buClr>
              <a:buSzPts val="1400"/>
              <a:buChar char="■"/>
              <a:defRPr>
                <a:solidFill>
                  <a:schemeClr val="lt1"/>
                </a:solidFill>
              </a:defRPr>
            </a:lvl9pPr>
          </a:lstStyle>
          <a:p>
            <a:endParaRPr/>
          </a:p>
        </p:txBody>
      </p:sp>
      <p:sp>
        <p:nvSpPr>
          <p:cNvPr id="38" name="Google Shape;38;p5"/>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39"/>
        <p:cNvGrpSpPr/>
        <p:nvPr/>
      </p:nvGrpSpPr>
      <p:grpSpPr>
        <a:xfrm>
          <a:off x="0" y="0"/>
          <a:ext cx="0" cy="0"/>
          <a:chOff x="0" y="0"/>
          <a:chExt cx="0" cy="0"/>
        </a:xfrm>
      </p:grpSpPr>
      <p:grpSp>
        <p:nvGrpSpPr>
          <p:cNvPr id="40" name="Google Shape;40;p6"/>
          <p:cNvGrpSpPr/>
          <p:nvPr/>
        </p:nvGrpSpPr>
        <p:grpSpPr>
          <a:xfrm>
            <a:off x="6098378" y="5"/>
            <a:ext cx="3045625" cy="2030570"/>
            <a:chOff x="6098378" y="5"/>
            <a:chExt cx="3045625" cy="2030570"/>
          </a:xfrm>
        </p:grpSpPr>
        <p:sp>
          <p:nvSpPr>
            <p:cNvPr id="41" name="Google Shape;41;p6"/>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p6"/>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6"/>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4" name="Google Shape;44;p6"/>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5" name="Google Shape;45;p6"/>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46" name="Google Shape;46;p6"/>
          <p:cNvSpPr txBox="1">
            <a:spLocks noGrp="1"/>
          </p:cNvSpPr>
          <p:nvPr>
            <p:ph type="title"/>
          </p:nvPr>
        </p:nvSpPr>
        <p:spPr>
          <a:xfrm>
            <a:off x="598100" y="2152347"/>
            <a:ext cx="8222100" cy="838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a:endParaRPr/>
          </a:p>
        </p:txBody>
      </p:sp>
      <p:sp>
        <p:nvSpPr>
          <p:cNvPr id="47" name="Google Shape;47;p6"/>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sp>
        <p:nvSpPr>
          <p:cNvPr id="49" name="Google Shape;49;p7"/>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50" name="Google Shape;50;p7"/>
          <p:cNvSpPr txBox="1">
            <a:spLocks noGrp="1"/>
          </p:cNvSpPr>
          <p:nvPr>
            <p:ph type="body" idx="1"/>
          </p:nvPr>
        </p:nvSpPr>
        <p:spPr>
          <a:xfrm>
            <a:off x="311700" y="1229975"/>
            <a:ext cx="3999900" cy="33390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51" name="Google Shape;51;p7"/>
          <p:cNvSpPr txBox="1">
            <a:spLocks noGrp="1"/>
          </p:cNvSpPr>
          <p:nvPr>
            <p:ph type="body" idx="2"/>
          </p:nvPr>
        </p:nvSpPr>
        <p:spPr>
          <a:xfrm>
            <a:off x="4832400" y="1229975"/>
            <a:ext cx="3999900" cy="33390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52" name="Google Shape;52;p7"/>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3"/>
        <p:cNvGrpSpPr/>
        <p:nvPr/>
      </p:nvGrpSpPr>
      <p:grpSpPr>
        <a:xfrm>
          <a:off x="0" y="0"/>
          <a:ext cx="0" cy="0"/>
          <a:chOff x="0" y="0"/>
          <a:chExt cx="0" cy="0"/>
        </a:xfrm>
      </p:grpSpPr>
      <p:sp>
        <p:nvSpPr>
          <p:cNvPr id="54" name="Google Shape;54;p8"/>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55" name="Google Shape;55;p8"/>
          <p:cNvSpPr txBox="1">
            <a:spLocks noGrp="1"/>
          </p:cNvSpPr>
          <p:nvPr>
            <p:ph type="body" idx="1"/>
          </p:nvPr>
        </p:nvSpPr>
        <p:spPr>
          <a:xfrm>
            <a:off x="311700" y="1465804"/>
            <a:ext cx="2808000" cy="31032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56" name="Google Shape;56;p8"/>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7"/>
        <p:cNvGrpSpPr/>
        <p:nvPr/>
      </p:nvGrpSpPr>
      <p:grpSpPr>
        <a:xfrm>
          <a:off x="0" y="0"/>
          <a:ext cx="0" cy="0"/>
          <a:chOff x="0" y="0"/>
          <a:chExt cx="0" cy="0"/>
        </a:xfrm>
      </p:grpSpPr>
      <p:grpSp>
        <p:nvGrpSpPr>
          <p:cNvPr id="58" name="Google Shape;58;p9"/>
          <p:cNvGrpSpPr/>
          <p:nvPr/>
        </p:nvGrpSpPr>
        <p:grpSpPr>
          <a:xfrm>
            <a:off x="6098378" y="5"/>
            <a:ext cx="3045625" cy="2030570"/>
            <a:chOff x="6098378" y="5"/>
            <a:chExt cx="3045625" cy="2030570"/>
          </a:xfrm>
        </p:grpSpPr>
        <p:sp>
          <p:nvSpPr>
            <p:cNvPr id="59" name="Google Shape;59;p9"/>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0" name="Google Shape;60;p9"/>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 name="Google Shape;61;p9"/>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9"/>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p9"/>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64" name="Google Shape;64;p9"/>
          <p:cNvSpPr txBox="1">
            <a:spLocks noGrp="1"/>
          </p:cNvSpPr>
          <p:nvPr>
            <p:ph type="title"/>
          </p:nvPr>
        </p:nvSpPr>
        <p:spPr>
          <a:xfrm>
            <a:off x="490250" y="526350"/>
            <a:ext cx="56187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76" name="Google Shape;76;p11"/>
          <p:cNvSpPr txBox="1">
            <a:spLocks noGrp="1"/>
          </p:cNvSpPr>
          <p:nvPr>
            <p:ph type="title" hasCustomPrompt="1"/>
          </p:nvPr>
        </p:nvSpPr>
        <p:spPr>
          <a:xfrm>
            <a:off x="311700" y="1256050"/>
            <a:ext cx="8520600" cy="20307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Clr>
                <a:schemeClr val="lt1"/>
              </a:buClr>
              <a:buSzPts val="12000"/>
              <a:buNone/>
              <a:defRPr sz="12000">
                <a:solidFill>
                  <a:schemeClr val="lt1"/>
                </a:solidFill>
              </a:defRPr>
            </a:lvl1pPr>
            <a:lvl2pPr lvl="1" algn="ctr">
              <a:lnSpc>
                <a:spcPct val="100000"/>
              </a:lnSpc>
              <a:spcBef>
                <a:spcPts val="0"/>
              </a:spcBef>
              <a:spcAft>
                <a:spcPts val="0"/>
              </a:spcAft>
              <a:buClr>
                <a:schemeClr val="lt1"/>
              </a:buClr>
              <a:buSzPts val="12000"/>
              <a:buNone/>
              <a:defRPr sz="12000">
                <a:solidFill>
                  <a:schemeClr val="lt1"/>
                </a:solidFill>
              </a:defRPr>
            </a:lvl2pPr>
            <a:lvl3pPr lvl="2" algn="ctr">
              <a:lnSpc>
                <a:spcPct val="100000"/>
              </a:lnSpc>
              <a:spcBef>
                <a:spcPts val="0"/>
              </a:spcBef>
              <a:spcAft>
                <a:spcPts val="0"/>
              </a:spcAft>
              <a:buClr>
                <a:schemeClr val="lt1"/>
              </a:buClr>
              <a:buSzPts val="12000"/>
              <a:buNone/>
              <a:defRPr sz="12000">
                <a:solidFill>
                  <a:schemeClr val="lt1"/>
                </a:solidFill>
              </a:defRPr>
            </a:lvl3pPr>
            <a:lvl4pPr lvl="3" algn="ctr">
              <a:lnSpc>
                <a:spcPct val="100000"/>
              </a:lnSpc>
              <a:spcBef>
                <a:spcPts val="0"/>
              </a:spcBef>
              <a:spcAft>
                <a:spcPts val="0"/>
              </a:spcAft>
              <a:buClr>
                <a:schemeClr val="lt1"/>
              </a:buClr>
              <a:buSzPts val="12000"/>
              <a:buNone/>
              <a:defRPr sz="12000">
                <a:solidFill>
                  <a:schemeClr val="lt1"/>
                </a:solidFill>
              </a:defRPr>
            </a:lvl4pPr>
            <a:lvl5pPr lvl="4" algn="ctr">
              <a:lnSpc>
                <a:spcPct val="100000"/>
              </a:lnSpc>
              <a:spcBef>
                <a:spcPts val="0"/>
              </a:spcBef>
              <a:spcAft>
                <a:spcPts val="0"/>
              </a:spcAft>
              <a:buClr>
                <a:schemeClr val="lt1"/>
              </a:buClr>
              <a:buSzPts val="12000"/>
              <a:buNone/>
              <a:defRPr sz="12000">
                <a:solidFill>
                  <a:schemeClr val="lt1"/>
                </a:solidFill>
              </a:defRPr>
            </a:lvl5pPr>
            <a:lvl6pPr lvl="5" algn="ctr">
              <a:lnSpc>
                <a:spcPct val="100000"/>
              </a:lnSpc>
              <a:spcBef>
                <a:spcPts val="0"/>
              </a:spcBef>
              <a:spcAft>
                <a:spcPts val="0"/>
              </a:spcAft>
              <a:buClr>
                <a:schemeClr val="lt1"/>
              </a:buClr>
              <a:buSzPts val="12000"/>
              <a:buNone/>
              <a:defRPr sz="12000">
                <a:solidFill>
                  <a:schemeClr val="lt1"/>
                </a:solidFill>
              </a:defRPr>
            </a:lvl6pPr>
            <a:lvl7pPr lvl="6" algn="ctr">
              <a:lnSpc>
                <a:spcPct val="100000"/>
              </a:lnSpc>
              <a:spcBef>
                <a:spcPts val="0"/>
              </a:spcBef>
              <a:spcAft>
                <a:spcPts val="0"/>
              </a:spcAft>
              <a:buClr>
                <a:schemeClr val="lt1"/>
              </a:buClr>
              <a:buSzPts val="12000"/>
              <a:buNone/>
              <a:defRPr sz="12000">
                <a:solidFill>
                  <a:schemeClr val="lt1"/>
                </a:solidFill>
              </a:defRPr>
            </a:lvl7pPr>
            <a:lvl8pPr lvl="7" algn="ctr">
              <a:lnSpc>
                <a:spcPct val="100000"/>
              </a:lnSpc>
              <a:spcBef>
                <a:spcPts val="0"/>
              </a:spcBef>
              <a:spcAft>
                <a:spcPts val="0"/>
              </a:spcAft>
              <a:buClr>
                <a:schemeClr val="lt1"/>
              </a:buClr>
              <a:buSzPts val="12000"/>
              <a:buNone/>
              <a:defRPr sz="12000">
                <a:solidFill>
                  <a:schemeClr val="lt1"/>
                </a:solidFill>
              </a:defRPr>
            </a:lvl8pPr>
            <a:lvl9pPr lvl="8" algn="ctr">
              <a:lnSpc>
                <a:spcPct val="100000"/>
              </a:lnSpc>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Clr>
                <a:schemeClr val="lt1"/>
              </a:buClr>
              <a:buSzPts val="1800"/>
              <a:buChar char="●"/>
              <a:defRPr>
                <a:solidFill>
                  <a:schemeClr val="lt1"/>
                </a:solidFill>
              </a:defRPr>
            </a:lvl1pPr>
            <a:lvl2pPr marL="914400" lvl="1" indent="-317500" algn="ctr">
              <a:lnSpc>
                <a:spcPct val="115000"/>
              </a:lnSpc>
              <a:spcBef>
                <a:spcPts val="0"/>
              </a:spcBef>
              <a:spcAft>
                <a:spcPts val="0"/>
              </a:spcAft>
              <a:buClr>
                <a:schemeClr val="lt1"/>
              </a:buClr>
              <a:buSzPts val="1400"/>
              <a:buChar char="○"/>
              <a:defRPr>
                <a:solidFill>
                  <a:schemeClr val="lt1"/>
                </a:solidFill>
              </a:defRPr>
            </a:lvl2pPr>
            <a:lvl3pPr marL="1371600" lvl="2" indent="-317500" algn="ctr">
              <a:lnSpc>
                <a:spcPct val="115000"/>
              </a:lnSpc>
              <a:spcBef>
                <a:spcPts val="0"/>
              </a:spcBef>
              <a:spcAft>
                <a:spcPts val="0"/>
              </a:spcAft>
              <a:buClr>
                <a:schemeClr val="lt1"/>
              </a:buClr>
              <a:buSzPts val="1400"/>
              <a:buChar char="■"/>
              <a:defRPr>
                <a:solidFill>
                  <a:schemeClr val="lt1"/>
                </a:solidFill>
              </a:defRPr>
            </a:lvl3pPr>
            <a:lvl4pPr marL="1828800" lvl="3" indent="-317500" algn="ctr">
              <a:lnSpc>
                <a:spcPct val="115000"/>
              </a:lnSpc>
              <a:spcBef>
                <a:spcPts val="0"/>
              </a:spcBef>
              <a:spcAft>
                <a:spcPts val="0"/>
              </a:spcAft>
              <a:buClr>
                <a:schemeClr val="lt1"/>
              </a:buClr>
              <a:buSzPts val="1400"/>
              <a:buChar char="●"/>
              <a:defRPr>
                <a:solidFill>
                  <a:schemeClr val="lt1"/>
                </a:solidFill>
              </a:defRPr>
            </a:lvl4pPr>
            <a:lvl5pPr marL="2286000" lvl="4" indent="-317500" algn="ctr">
              <a:lnSpc>
                <a:spcPct val="115000"/>
              </a:lnSpc>
              <a:spcBef>
                <a:spcPts val="0"/>
              </a:spcBef>
              <a:spcAft>
                <a:spcPts val="0"/>
              </a:spcAft>
              <a:buClr>
                <a:schemeClr val="lt1"/>
              </a:buClr>
              <a:buSzPts val="1400"/>
              <a:buChar char="○"/>
              <a:defRPr>
                <a:solidFill>
                  <a:schemeClr val="lt1"/>
                </a:solidFill>
              </a:defRPr>
            </a:lvl5pPr>
            <a:lvl6pPr marL="2743200" lvl="5" indent="-317500" algn="ctr">
              <a:lnSpc>
                <a:spcPct val="115000"/>
              </a:lnSpc>
              <a:spcBef>
                <a:spcPts val="0"/>
              </a:spcBef>
              <a:spcAft>
                <a:spcPts val="0"/>
              </a:spcAft>
              <a:buClr>
                <a:schemeClr val="lt1"/>
              </a:buClr>
              <a:buSzPts val="1400"/>
              <a:buChar char="■"/>
              <a:defRPr>
                <a:solidFill>
                  <a:schemeClr val="lt1"/>
                </a:solidFill>
              </a:defRPr>
            </a:lvl6pPr>
            <a:lvl7pPr marL="3200400" lvl="6" indent="-317500" algn="ctr">
              <a:lnSpc>
                <a:spcPct val="115000"/>
              </a:lnSpc>
              <a:spcBef>
                <a:spcPts val="0"/>
              </a:spcBef>
              <a:spcAft>
                <a:spcPts val="0"/>
              </a:spcAft>
              <a:buClr>
                <a:schemeClr val="lt1"/>
              </a:buClr>
              <a:buSzPts val="1400"/>
              <a:buChar char="●"/>
              <a:defRPr>
                <a:solidFill>
                  <a:schemeClr val="lt1"/>
                </a:solidFill>
              </a:defRPr>
            </a:lvl7pPr>
            <a:lvl8pPr marL="3657600" lvl="7" indent="-317500" algn="ctr">
              <a:lnSpc>
                <a:spcPct val="115000"/>
              </a:lnSpc>
              <a:spcBef>
                <a:spcPts val="0"/>
              </a:spcBef>
              <a:spcAft>
                <a:spcPts val="0"/>
              </a:spcAft>
              <a:buClr>
                <a:schemeClr val="lt1"/>
              </a:buClr>
              <a:buSzPts val="1400"/>
              <a:buChar char="○"/>
              <a:defRPr>
                <a:solidFill>
                  <a:schemeClr val="lt1"/>
                </a:solidFill>
              </a:defRPr>
            </a:lvl8pPr>
            <a:lvl9pPr marL="4114800" lvl="8" indent="-317500" algn="ctr">
              <a:lnSpc>
                <a:spcPct val="115000"/>
              </a:lnSpc>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1pPr>
            <a:lvl2pPr marR="0" lvl="1"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2pPr>
            <a:lvl3pPr marR="0" lvl="2"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3pPr>
            <a:lvl4pPr marR="0" lvl="3"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4pPr>
            <a:lvl5pPr marR="0" lvl="4"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5pPr>
            <a:lvl6pPr marR="0" lvl="5"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6pPr>
            <a:lvl7pPr marR="0" lvl="6"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7pPr>
            <a:lvl8pPr marR="0" lvl="7"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8pPr>
            <a:lvl9pPr marR="0" lvl="8" algn="l" rtl="0">
              <a:lnSpc>
                <a:spcPct val="100000"/>
              </a:lnSpc>
              <a:spcBef>
                <a:spcPts val="0"/>
              </a:spcBef>
              <a:spcAft>
                <a:spcPts val="0"/>
              </a:spcAft>
              <a:buClr>
                <a:schemeClr val="dk1"/>
              </a:buClr>
              <a:buSzPts val="3000"/>
              <a:buFont typeface="Roboto"/>
              <a:buNone/>
              <a:defRPr sz="3000" b="0" i="0" u="none" strike="noStrike" cap="none">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Roboto"/>
              <a:buChar char="●"/>
              <a:defRPr sz="1800" b="0" i="0" u="none" strike="noStrike" cap="none">
                <a:solidFill>
                  <a:schemeClr val="dk2"/>
                </a:solidFill>
                <a:latin typeface="Roboto"/>
                <a:ea typeface="Roboto"/>
                <a:cs typeface="Roboto"/>
                <a:sym typeface="Roboto"/>
              </a:defRPr>
            </a:lvl1pPr>
            <a:lvl2pPr marL="914400" marR="0" lvl="1"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2pPr>
            <a:lvl3pPr marL="1371600" marR="0" lvl="2"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3pPr>
            <a:lvl4pPr marL="1828800" marR="0" lvl="3"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4pPr>
            <a:lvl5pPr marL="2286000" marR="0" lvl="4"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5pPr>
            <a:lvl6pPr marL="2743200" marR="0" lvl="5"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6pPr>
            <a:lvl7pPr marL="3200400" marR="0" lvl="6"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7pPr>
            <a:lvl8pPr marL="3657600" marR="0" lvl="7"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8pPr>
            <a:lvl9pPr marL="4114800" marR="0" lvl="8" indent="-317500" algn="l" rtl="0">
              <a:lnSpc>
                <a:spcPct val="115000"/>
              </a:lnSpc>
              <a:spcBef>
                <a:spcPts val="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pl"/>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6.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24984"/>
              <a:buNone/>
            </a:pPr>
            <a:r>
              <a:rPr lang="pl" sz="2667" b="1"/>
              <a:t>Title: </a:t>
            </a:r>
            <a:r>
              <a:rPr lang="pl" sz="2667"/>
              <a:t>Management Functions in a Contemporary Business Presentation</a:t>
            </a:r>
            <a:endParaRPr sz="2667"/>
          </a:p>
          <a:p>
            <a:pPr marL="0" lvl="0" indent="0" algn="l" rtl="0">
              <a:lnSpc>
                <a:spcPct val="100000"/>
              </a:lnSpc>
              <a:spcBef>
                <a:spcPts val="0"/>
              </a:spcBef>
              <a:spcAft>
                <a:spcPts val="0"/>
              </a:spcAft>
              <a:buSzPct val="124984"/>
              <a:buNone/>
            </a:pPr>
            <a:endParaRPr sz="2667"/>
          </a:p>
          <a:p>
            <a:pPr marL="0" lvl="0" indent="0" algn="l" rtl="0">
              <a:lnSpc>
                <a:spcPct val="100000"/>
              </a:lnSpc>
              <a:spcBef>
                <a:spcPts val="0"/>
              </a:spcBef>
              <a:spcAft>
                <a:spcPts val="0"/>
              </a:spcAft>
              <a:buSzPct val="124984"/>
              <a:buNone/>
            </a:pPr>
            <a:r>
              <a:rPr lang="pl" sz="2667" b="1"/>
              <a:t>Students: </a:t>
            </a:r>
            <a:endParaRPr sz="2667" b="1"/>
          </a:p>
          <a:p>
            <a:pPr marL="0" lvl="0" indent="0" algn="l" rtl="0">
              <a:lnSpc>
                <a:spcPct val="100000"/>
              </a:lnSpc>
              <a:spcBef>
                <a:spcPts val="0"/>
              </a:spcBef>
              <a:spcAft>
                <a:spcPts val="0"/>
              </a:spcAft>
              <a:buSzPct val="124984"/>
              <a:buNone/>
            </a:pPr>
            <a:r>
              <a:rPr lang="pl" sz="2667" b="1"/>
              <a:t>Wojciech Bialogonski (2417477)</a:t>
            </a:r>
            <a:endParaRPr sz="2667" b="1"/>
          </a:p>
          <a:p>
            <a:pPr marL="0" lvl="0" indent="0" algn="l" rtl="0">
              <a:lnSpc>
                <a:spcPct val="100000"/>
              </a:lnSpc>
              <a:spcBef>
                <a:spcPts val="0"/>
              </a:spcBef>
              <a:spcAft>
                <a:spcPts val="0"/>
              </a:spcAft>
              <a:buSzPct val="124984"/>
              <a:buNone/>
            </a:pPr>
            <a:r>
              <a:rPr lang="pl" sz="2667" b="1"/>
              <a:t>Keselova Jarmila (2221996)</a:t>
            </a:r>
            <a:endParaRPr sz="2667" b="1"/>
          </a:p>
          <a:p>
            <a:pPr marL="0" lvl="0" indent="0" algn="l" rtl="0">
              <a:lnSpc>
                <a:spcPct val="100000"/>
              </a:lnSpc>
              <a:spcBef>
                <a:spcPts val="0"/>
              </a:spcBef>
              <a:spcAft>
                <a:spcPts val="0"/>
              </a:spcAft>
              <a:buSzPct val="124984"/>
              <a:buNone/>
            </a:pPr>
            <a:r>
              <a:rPr lang="pl" sz="2667" b="1"/>
              <a:t>Baseeta Alam Naz (2532405)</a:t>
            </a:r>
            <a:endParaRPr sz="2667" b="1"/>
          </a:p>
          <a:p>
            <a:pPr marL="0" lvl="0" indent="0" algn="l" rtl="0">
              <a:lnSpc>
                <a:spcPct val="100000"/>
              </a:lnSpc>
              <a:spcBef>
                <a:spcPts val="0"/>
              </a:spcBef>
              <a:spcAft>
                <a:spcPts val="0"/>
              </a:spcAft>
              <a:buSzPct val="124984"/>
              <a:buNone/>
            </a:pPr>
            <a:endParaRPr sz="2667"/>
          </a:p>
          <a:p>
            <a:pPr marL="0" lvl="0" indent="0" algn="l" rtl="0">
              <a:lnSpc>
                <a:spcPct val="100000"/>
              </a:lnSpc>
              <a:spcBef>
                <a:spcPts val="0"/>
              </a:spcBef>
              <a:spcAft>
                <a:spcPts val="0"/>
              </a:spcAft>
              <a:buSzPct val="124984"/>
              <a:buNone/>
            </a:pPr>
            <a:r>
              <a:rPr lang="pl" sz="2667" b="1"/>
              <a:t>Lecturer:</a:t>
            </a:r>
            <a:r>
              <a:rPr lang="pl" sz="2667"/>
              <a:t> Mohammad Rahman</a:t>
            </a:r>
            <a:endParaRPr sz="2667"/>
          </a:p>
          <a:p>
            <a:pPr marL="0" lvl="0" indent="0" algn="l" rtl="0">
              <a:lnSpc>
                <a:spcPct val="100000"/>
              </a:lnSpc>
              <a:spcBef>
                <a:spcPts val="0"/>
              </a:spcBef>
              <a:spcAft>
                <a:spcPts val="0"/>
              </a:spcAft>
              <a:buSzPct val="124984"/>
              <a:buNone/>
            </a:pPr>
            <a:endParaRPr sz="2667"/>
          </a:p>
          <a:p>
            <a:pPr marL="0" lvl="0" indent="0" algn="l" rtl="0">
              <a:lnSpc>
                <a:spcPct val="100000"/>
              </a:lnSpc>
              <a:spcBef>
                <a:spcPts val="0"/>
              </a:spcBef>
              <a:spcAft>
                <a:spcPts val="0"/>
              </a:spcAft>
              <a:buSzPct val="124984"/>
              <a:buNone/>
            </a:pPr>
            <a:r>
              <a:rPr lang="pl" sz="2667" b="1"/>
              <a:t>Class:</a:t>
            </a:r>
            <a:r>
              <a:rPr lang="pl" sz="2667"/>
              <a:t> Introduction to Leadership &amp; Management, LCBB4015_LON </a:t>
            </a:r>
            <a:endParaRPr sz="2667"/>
          </a:p>
          <a:p>
            <a:pPr marL="0" lvl="0" indent="0" algn="l" rtl="0">
              <a:lnSpc>
                <a:spcPct val="100000"/>
              </a:lnSpc>
              <a:spcBef>
                <a:spcPts val="0"/>
              </a:spcBef>
              <a:spcAft>
                <a:spcPts val="0"/>
              </a:spcAft>
              <a:buSzPct val="111111"/>
              <a:buNone/>
            </a:pPr>
            <a:endParaRPr/>
          </a:p>
          <a:p>
            <a:pPr marL="0" lvl="0" indent="0" algn="l" rtl="0">
              <a:lnSpc>
                <a:spcPct val="100000"/>
              </a:lnSpc>
              <a:spcBef>
                <a:spcPts val="0"/>
              </a:spcBef>
              <a:spcAft>
                <a:spcPts val="0"/>
              </a:spcAft>
              <a:buSzPct val="111111"/>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pl"/>
              <a:t>Table of Contents:</a:t>
            </a:r>
            <a:endParaRPr/>
          </a:p>
        </p:txBody>
      </p:sp>
      <p:sp>
        <p:nvSpPr>
          <p:cNvPr id="91" name="Google Shape;91;p14"/>
          <p:cNvSpPr txBox="1"/>
          <p:nvPr/>
        </p:nvSpPr>
        <p:spPr>
          <a:xfrm>
            <a:off x="451875" y="1249325"/>
            <a:ext cx="8226900" cy="3495300"/>
          </a:xfrm>
          <a:prstGeom prst="rect">
            <a:avLst/>
          </a:prstGeom>
          <a:noFill/>
          <a:ln>
            <a:noFill/>
          </a:ln>
        </p:spPr>
        <p:txBody>
          <a:bodyPr spcFirstLastPara="1" wrap="square" lIns="91425" tIns="91425" rIns="91425" bIns="91425" anchor="t" anchorCtr="0">
            <a:noAutofit/>
          </a:bodyPr>
          <a:lstStyle/>
          <a:p>
            <a:pPr marL="457200" marR="0" lvl="0" indent="-342900" algn="l" rtl="0">
              <a:lnSpc>
                <a:spcPct val="100000"/>
              </a:lnSpc>
              <a:spcBef>
                <a:spcPts val="0"/>
              </a:spcBef>
              <a:spcAft>
                <a:spcPts val="0"/>
              </a:spcAft>
              <a:buClr>
                <a:schemeClr val="dk2"/>
              </a:buClr>
              <a:buSzPts val="1800"/>
              <a:buFont typeface="Roboto"/>
              <a:buAutoNum type="arabicPeriod"/>
            </a:pPr>
            <a:r>
              <a:rPr lang="pl" sz="1800" b="0" i="0" u="none" strike="noStrike" cap="none">
                <a:solidFill>
                  <a:schemeClr val="dk2"/>
                </a:solidFill>
                <a:latin typeface="Roboto"/>
                <a:ea typeface="Roboto"/>
                <a:cs typeface="Roboto"/>
                <a:sym typeface="Roboto"/>
              </a:rPr>
              <a:t>Intro Slide</a:t>
            </a:r>
            <a:endParaRPr sz="1800" b="0" i="0" u="none" strike="noStrike" cap="none">
              <a:solidFill>
                <a:schemeClr val="dk2"/>
              </a:solidFill>
              <a:latin typeface="Roboto"/>
              <a:ea typeface="Roboto"/>
              <a:cs typeface="Roboto"/>
              <a:sym typeface="Roboto"/>
            </a:endParaRPr>
          </a:p>
          <a:p>
            <a:pPr marL="457200" lvl="0" indent="-342900" algn="l" rtl="0">
              <a:spcBef>
                <a:spcPts val="0"/>
              </a:spcBef>
              <a:spcAft>
                <a:spcPts val="0"/>
              </a:spcAft>
              <a:buClr>
                <a:schemeClr val="dk2"/>
              </a:buClr>
              <a:buSzPts val="1800"/>
              <a:buFont typeface="Roboto"/>
              <a:buAutoNum type="arabicPeriod"/>
            </a:pPr>
            <a:r>
              <a:rPr lang="pl" sz="1800">
                <a:solidFill>
                  <a:schemeClr val="dk2"/>
                </a:solidFill>
                <a:latin typeface="Roboto"/>
                <a:ea typeface="Roboto"/>
                <a:cs typeface="Roboto"/>
                <a:sym typeface="Roboto"/>
              </a:rPr>
              <a:t>Table of Contents</a:t>
            </a:r>
            <a:endParaRPr sz="1800">
              <a:solidFill>
                <a:schemeClr val="dk2"/>
              </a:solidFill>
              <a:latin typeface="Roboto"/>
              <a:ea typeface="Roboto"/>
              <a:cs typeface="Roboto"/>
              <a:sym typeface="Roboto"/>
            </a:endParaRPr>
          </a:p>
          <a:p>
            <a:pPr marL="457200" marR="0" lvl="0" indent="-342900" algn="l" rtl="0">
              <a:lnSpc>
                <a:spcPct val="100000"/>
              </a:lnSpc>
              <a:spcBef>
                <a:spcPts val="0"/>
              </a:spcBef>
              <a:spcAft>
                <a:spcPts val="0"/>
              </a:spcAft>
              <a:buClr>
                <a:schemeClr val="dk2"/>
              </a:buClr>
              <a:buSzPts val="1800"/>
              <a:buFont typeface="Roboto"/>
              <a:buAutoNum type="arabicPeriod"/>
            </a:pPr>
            <a:r>
              <a:rPr lang="pl" sz="1800">
                <a:solidFill>
                  <a:schemeClr val="dk2"/>
                </a:solidFill>
                <a:latin typeface="Roboto"/>
                <a:ea typeface="Roboto"/>
                <a:cs typeface="Roboto"/>
                <a:sym typeface="Roboto"/>
              </a:rPr>
              <a:t>Aim of the Presentation</a:t>
            </a:r>
            <a:endParaRPr sz="1800" b="0" i="0" u="none" strike="noStrike" cap="none">
              <a:solidFill>
                <a:schemeClr val="dk2"/>
              </a:solidFill>
              <a:latin typeface="Roboto"/>
              <a:ea typeface="Roboto"/>
              <a:cs typeface="Roboto"/>
              <a:sym typeface="Roboto"/>
            </a:endParaRPr>
          </a:p>
          <a:p>
            <a:pPr marL="457200" marR="0" lvl="0" indent="-342900" algn="l" rtl="0">
              <a:lnSpc>
                <a:spcPct val="100000"/>
              </a:lnSpc>
              <a:spcBef>
                <a:spcPts val="0"/>
              </a:spcBef>
              <a:spcAft>
                <a:spcPts val="0"/>
              </a:spcAft>
              <a:buClr>
                <a:schemeClr val="dk2"/>
              </a:buClr>
              <a:buSzPts val="1800"/>
              <a:buFont typeface="Roboto"/>
              <a:buAutoNum type="arabicPeriod"/>
            </a:pPr>
            <a:r>
              <a:rPr lang="pl" sz="1800" b="0" i="0" u="none" strike="noStrike" cap="none">
                <a:solidFill>
                  <a:schemeClr val="dk2"/>
                </a:solidFill>
                <a:latin typeface="Roboto"/>
                <a:ea typeface="Roboto"/>
                <a:cs typeface="Roboto"/>
                <a:sym typeface="Roboto"/>
              </a:rPr>
              <a:t>Introduction to Henry Fayol’s Management Functions</a:t>
            </a:r>
            <a:endParaRPr sz="1800" b="0" i="0" u="none" strike="noStrike" cap="none">
              <a:solidFill>
                <a:schemeClr val="dk2"/>
              </a:solidFill>
              <a:latin typeface="Roboto"/>
              <a:ea typeface="Roboto"/>
              <a:cs typeface="Roboto"/>
              <a:sym typeface="Roboto"/>
            </a:endParaRPr>
          </a:p>
          <a:p>
            <a:pPr marL="457200" marR="0" lvl="0" indent="-342900" algn="l" rtl="0">
              <a:lnSpc>
                <a:spcPct val="100000"/>
              </a:lnSpc>
              <a:spcBef>
                <a:spcPts val="0"/>
              </a:spcBef>
              <a:spcAft>
                <a:spcPts val="0"/>
              </a:spcAft>
              <a:buClr>
                <a:schemeClr val="dk2"/>
              </a:buClr>
              <a:buSzPts val="1800"/>
              <a:buFont typeface="Roboto"/>
              <a:buAutoNum type="arabicPeriod"/>
            </a:pPr>
            <a:r>
              <a:rPr lang="pl" sz="1800" b="0" i="0" u="none" strike="noStrike" cap="none">
                <a:solidFill>
                  <a:schemeClr val="dk2"/>
                </a:solidFill>
                <a:latin typeface="Roboto"/>
                <a:ea typeface="Roboto"/>
                <a:cs typeface="Roboto"/>
                <a:sym typeface="Roboto"/>
              </a:rPr>
              <a:t>Five Functions of Management</a:t>
            </a:r>
            <a:endParaRPr sz="1800" b="0" i="0" u="none" strike="noStrike" cap="none">
              <a:solidFill>
                <a:schemeClr val="dk2"/>
              </a:solidFill>
              <a:latin typeface="Roboto"/>
              <a:ea typeface="Roboto"/>
              <a:cs typeface="Roboto"/>
              <a:sym typeface="Roboto"/>
            </a:endParaRPr>
          </a:p>
          <a:p>
            <a:pPr marL="457200" marR="0" lvl="0" indent="-342900" algn="l" rtl="0">
              <a:lnSpc>
                <a:spcPct val="100000"/>
              </a:lnSpc>
              <a:spcBef>
                <a:spcPts val="0"/>
              </a:spcBef>
              <a:spcAft>
                <a:spcPts val="0"/>
              </a:spcAft>
              <a:buClr>
                <a:schemeClr val="dk2"/>
              </a:buClr>
              <a:buSzPts val="1800"/>
              <a:buFont typeface="Roboto"/>
              <a:buAutoNum type="arabicPeriod"/>
            </a:pPr>
            <a:r>
              <a:rPr lang="pl" sz="1800" b="0" i="0" u="none" strike="noStrike" cap="none">
                <a:solidFill>
                  <a:schemeClr val="dk2"/>
                </a:solidFill>
                <a:latin typeface="Roboto"/>
                <a:ea typeface="Roboto"/>
                <a:cs typeface="Roboto"/>
                <a:sym typeface="Roboto"/>
              </a:rPr>
              <a:t>Application to a contemporary business context</a:t>
            </a:r>
            <a:endParaRPr sz="1800" b="0" i="0" u="none" strike="noStrike" cap="none">
              <a:solidFill>
                <a:schemeClr val="dk2"/>
              </a:solidFill>
              <a:latin typeface="Roboto"/>
              <a:ea typeface="Roboto"/>
              <a:cs typeface="Roboto"/>
              <a:sym typeface="Roboto"/>
            </a:endParaRPr>
          </a:p>
          <a:p>
            <a:pPr marL="457200" marR="0" lvl="0" indent="-342900" algn="l" rtl="0">
              <a:lnSpc>
                <a:spcPct val="100000"/>
              </a:lnSpc>
              <a:spcBef>
                <a:spcPts val="0"/>
              </a:spcBef>
              <a:spcAft>
                <a:spcPts val="0"/>
              </a:spcAft>
              <a:buClr>
                <a:schemeClr val="dk2"/>
              </a:buClr>
              <a:buSzPts val="1800"/>
              <a:buFont typeface="Roboto"/>
              <a:buAutoNum type="arabicPeriod"/>
            </a:pPr>
            <a:r>
              <a:rPr lang="pl" sz="1800" b="0" i="0" u="none" strike="noStrike" cap="none">
                <a:solidFill>
                  <a:schemeClr val="dk2"/>
                </a:solidFill>
                <a:latin typeface="Roboto"/>
                <a:ea typeface="Roboto"/>
                <a:cs typeface="Roboto"/>
                <a:sym typeface="Roboto"/>
              </a:rPr>
              <a:t>Organisation Goals of Subway</a:t>
            </a:r>
            <a:endParaRPr sz="1800" b="0" i="0" u="none" strike="noStrike" cap="none">
              <a:solidFill>
                <a:schemeClr val="dk2"/>
              </a:solidFill>
              <a:latin typeface="Roboto"/>
              <a:ea typeface="Roboto"/>
              <a:cs typeface="Roboto"/>
              <a:sym typeface="Roboto"/>
            </a:endParaRPr>
          </a:p>
          <a:p>
            <a:pPr marL="0" marR="0" lvl="0" indent="0" algn="l" rtl="0">
              <a:lnSpc>
                <a:spcPct val="100000"/>
              </a:lnSpc>
              <a:spcBef>
                <a:spcPts val="0"/>
              </a:spcBef>
              <a:spcAft>
                <a:spcPts val="0"/>
              </a:spcAft>
              <a:buClr>
                <a:srgbClr val="000000"/>
              </a:buClr>
              <a:buSzPts val="1800"/>
              <a:buFont typeface="Arial"/>
              <a:buNone/>
            </a:pPr>
            <a:r>
              <a:rPr lang="pl" sz="1800">
                <a:solidFill>
                  <a:schemeClr val="dk2"/>
                </a:solidFill>
                <a:latin typeface="Roboto"/>
                <a:ea typeface="Roboto"/>
                <a:cs typeface="Roboto"/>
                <a:sym typeface="Roboto"/>
              </a:rPr>
              <a:t>8-12.    </a:t>
            </a:r>
            <a:r>
              <a:rPr lang="pl" sz="1800" b="0" i="0" u="none" strike="noStrike" cap="none">
                <a:solidFill>
                  <a:schemeClr val="dk2"/>
                </a:solidFill>
                <a:latin typeface="Roboto"/>
                <a:ea typeface="Roboto"/>
                <a:cs typeface="Roboto"/>
                <a:sym typeface="Roboto"/>
              </a:rPr>
              <a:t>Usage of the functions of management in Subway</a:t>
            </a:r>
            <a:endParaRPr sz="1800" b="0" i="0" u="none" strike="noStrike" cap="none">
              <a:solidFill>
                <a:schemeClr val="dk2"/>
              </a:solidFill>
              <a:latin typeface="Roboto"/>
              <a:ea typeface="Roboto"/>
              <a:cs typeface="Roboto"/>
              <a:sym typeface="Roboto"/>
            </a:endParaRPr>
          </a:p>
          <a:p>
            <a:pPr marL="0" marR="0" lvl="0" indent="0" algn="l" rtl="0">
              <a:lnSpc>
                <a:spcPct val="100000"/>
              </a:lnSpc>
              <a:spcBef>
                <a:spcPts val="0"/>
              </a:spcBef>
              <a:spcAft>
                <a:spcPts val="0"/>
              </a:spcAft>
              <a:buClr>
                <a:srgbClr val="000000"/>
              </a:buClr>
              <a:buSzPts val="1800"/>
              <a:buFont typeface="Arial"/>
              <a:buNone/>
            </a:pPr>
            <a:r>
              <a:rPr lang="pl" sz="1800">
                <a:solidFill>
                  <a:schemeClr val="dk2"/>
                </a:solidFill>
                <a:latin typeface="Roboto"/>
                <a:ea typeface="Roboto"/>
                <a:cs typeface="Roboto"/>
                <a:sym typeface="Roboto"/>
              </a:rPr>
              <a:t>13.    Shortfalls</a:t>
            </a:r>
            <a:endParaRPr sz="1800">
              <a:solidFill>
                <a:schemeClr val="dk2"/>
              </a:solidFill>
              <a:latin typeface="Roboto"/>
              <a:ea typeface="Roboto"/>
              <a:cs typeface="Roboto"/>
              <a:sym typeface="Roboto"/>
            </a:endParaRPr>
          </a:p>
          <a:p>
            <a:pPr marL="0" marR="0" lvl="0" indent="0" algn="l" rtl="0">
              <a:lnSpc>
                <a:spcPct val="100000"/>
              </a:lnSpc>
              <a:spcBef>
                <a:spcPts val="0"/>
              </a:spcBef>
              <a:spcAft>
                <a:spcPts val="0"/>
              </a:spcAft>
              <a:buClr>
                <a:srgbClr val="000000"/>
              </a:buClr>
              <a:buSzPts val="1800"/>
              <a:buFont typeface="Arial"/>
              <a:buNone/>
            </a:pPr>
            <a:r>
              <a:rPr lang="pl" sz="1800">
                <a:solidFill>
                  <a:schemeClr val="dk2"/>
                </a:solidFill>
                <a:latin typeface="Roboto"/>
                <a:ea typeface="Roboto"/>
                <a:cs typeface="Roboto"/>
                <a:sym typeface="Roboto"/>
              </a:rPr>
              <a:t>14.    Essential Managerial Skills</a:t>
            </a:r>
            <a:endParaRPr sz="1800">
              <a:solidFill>
                <a:schemeClr val="dk2"/>
              </a:solidFill>
              <a:latin typeface="Roboto"/>
              <a:ea typeface="Roboto"/>
              <a:cs typeface="Roboto"/>
              <a:sym typeface="Roboto"/>
            </a:endParaRPr>
          </a:p>
          <a:p>
            <a:pPr marL="0" marR="0" lvl="0" indent="0" algn="l" rtl="0">
              <a:lnSpc>
                <a:spcPct val="100000"/>
              </a:lnSpc>
              <a:spcBef>
                <a:spcPts val="0"/>
              </a:spcBef>
              <a:spcAft>
                <a:spcPts val="0"/>
              </a:spcAft>
              <a:buClr>
                <a:srgbClr val="000000"/>
              </a:buClr>
              <a:buSzPts val="1800"/>
              <a:buFont typeface="Arial"/>
              <a:buNone/>
            </a:pPr>
            <a:r>
              <a:rPr lang="pl" sz="1800">
                <a:solidFill>
                  <a:schemeClr val="dk2"/>
                </a:solidFill>
                <a:latin typeface="Roboto"/>
                <a:ea typeface="Roboto"/>
                <a:cs typeface="Roboto"/>
                <a:sym typeface="Roboto"/>
              </a:rPr>
              <a:t>15.    Conclusion</a:t>
            </a:r>
            <a:endParaRPr sz="1800">
              <a:solidFill>
                <a:schemeClr val="dk2"/>
              </a:solidFill>
              <a:latin typeface="Roboto"/>
              <a:ea typeface="Roboto"/>
              <a:cs typeface="Roboto"/>
              <a:sym typeface="Roboto"/>
            </a:endParaRPr>
          </a:p>
          <a:p>
            <a:pPr marL="0" marR="0" lvl="0" indent="0" algn="l" rtl="0">
              <a:lnSpc>
                <a:spcPct val="100000"/>
              </a:lnSpc>
              <a:spcBef>
                <a:spcPts val="0"/>
              </a:spcBef>
              <a:spcAft>
                <a:spcPts val="0"/>
              </a:spcAft>
              <a:buClr>
                <a:srgbClr val="000000"/>
              </a:buClr>
              <a:buSzPts val="1800"/>
              <a:buFont typeface="Arial"/>
              <a:buNone/>
            </a:pPr>
            <a:r>
              <a:rPr lang="pl" sz="1800">
                <a:solidFill>
                  <a:schemeClr val="dk2"/>
                </a:solidFill>
                <a:latin typeface="Roboto"/>
                <a:ea typeface="Roboto"/>
                <a:cs typeface="Roboto"/>
                <a:sym typeface="Roboto"/>
              </a:rPr>
              <a:t>16.    References</a:t>
            </a:r>
            <a:endParaRPr sz="1800">
              <a:solidFill>
                <a:schemeClr val="dk2"/>
              </a:solidFill>
              <a:latin typeface="Roboto"/>
              <a:ea typeface="Roboto"/>
              <a:cs typeface="Roboto"/>
              <a:sym typeface="Robot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265500" y="383900"/>
            <a:ext cx="4045200" cy="15645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pl"/>
              <a:t>The Aim of the Presentation</a:t>
            </a:r>
            <a:endParaRPr/>
          </a:p>
        </p:txBody>
      </p:sp>
      <p:sp>
        <p:nvSpPr>
          <p:cNvPr id="97" name="Google Shape;97;p15"/>
          <p:cNvSpPr txBox="1">
            <a:spLocks noGrp="1"/>
          </p:cNvSpPr>
          <p:nvPr>
            <p:ph type="body" idx="2"/>
          </p:nvPr>
        </p:nvSpPr>
        <p:spPr>
          <a:xfrm>
            <a:off x="4939500" y="164400"/>
            <a:ext cx="3837000" cy="46974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SzPts val="1600"/>
              <a:buChar char="●"/>
            </a:pPr>
            <a:r>
              <a:rPr lang="pl" sz="1600"/>
              <a:t>Give an overview of Henry Fayol’s Management Functions</a:t>
            </a:r>
            <a:endParaRPr sz="1600"/>
          </a:p>
          <a:p>
            <a:pPr marL="457200" lvl="0" indent="-330200" algn="l" rtl="0">
              <a:spcBef>
                <a:spcPts val="0"/>
              </a:spcBef>
              <a:spcAft>
                <a:spcPts val="0"/>
              </a:spcAft>
              <a:buSzPts val="1600"/>
              <a:buChar char="●"/>
            </a:pPr>
            <a:r>
              <a:rPr lang="pl" sz="1600"/>
              <a:t>Give an overview of a contemporary business</a:t>
            </a:r>
            <a:endParaRPr sz="1600"/>
          </a:p>
          <a:p>
            <a:pPr marL="457200" lvl="0" indent="-330200" algn="l" rtl="0">
              <a:spcBef>
                <a:spcPts val="0"/>
              </a:spcBef>
              <a:spcAft>
                <a:spcPts val="0"/>
              </a:spcAft>
              <a:buSzPts val="1600"/>
              <a:buChar char="●"/>
            </a:pPr>
            <a:r>
              <a:rPr lang="pl" sz="1600"/>
              <a:t>Explore through the usage of Henry Fayol’s Management Functions the effectiveness of management in the contemporary business</a:t>
            </a:r>
            <a:endParaRPr sz="1600"/>
          </a:p>
          <a:p>
            <a:pPr marL="457200" lvl="0" indent="-330200" algn="l" rtl="0">
              <a:spcBef>
                <a:spcPts val="0"/>
              </a:spcBef>
              <a:spcAft>
                <a:spcPts val="0"/>
              </a:spcAft>
              <a:buSzPts val="1600"/>
              <a:buChar char="●"/>
            </a:pPr>
            <a:r>
              <a:rPr lang="pl" sz="1600"/>
              <a:t>Explore the shortfalls in the usage of the Management Functions at Subway</a:t>
            </a:r>
            <a:endParaRPr sz="1600"/>
          </a:p>
          <a:p>
            <a:pPr marL="457200" lvl="0" indent="-330200" algn="l" rtl="0">
              <a:spcBef>
                <a:spcPts val="0"/>
              </a:spcBef>
              <a:spcAft>
                <a:spcPts val="0"/>
              </a:spcAft>
              <a:buSzPts val="1600"/>
              <a:buChar char="●"/>
            </a:pPr>
            <a:r>
              <a:rPr lang="pl" sz="1600"/>
              <a:t>Highlight the most important business skills</a:t>
            </a:r>
            <a:endParaRPr sz="1600"/>
          </a:p>
          <a:p>
            <a:pPr marL="457200" lvl="0" indent="-330200" algn="l" rtl="0">
              <a:spcBef>
                <a:spcPts val="0"/>
              </a:spcBef>
              <a:spcAft>
                <a:spcPts val="0"/>
              </a:spcAft>
              <a:buSzPts val="1600"/>
              <a:buChar char="●"/>
            </a:pPr>
            <a:r>
              <a:rPr lang="pl" sz="1600"/>
              <a:t>Conclude the presentation</a:t>
            </a:r>
            <a:endParaRPr sz="1600"/>
          </a:p>
        </p:txBody>
      </p:sp>
      <p:pic>
        <p:nvPicPr>
          <p:cNvPr id="98" name="Google Shape;98;p15"/>
          <p:cNvPicPr preferRelativeResize="0"/>
          <p:nvPr/>
        </p:nvPicPr>
        <p:blipFill>
          <a:blip r:embed="rId3">
            <a:alphaModFix/>
          </a:blip>
          <a:stretch>
            <a:fillRect/>
          </a:stretch>
        </p:blipFill>
        <p:spPr>
          <a:xfrm>
            <a:off x="1046475" y="2050175"/>
            <a:ext cx="2666900" cy="26669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6"/>
          <p:cNvSpPr txBox="1">
            <a:spLocks noGrp="1"/>
          </p:cNvSpPr>
          <p:nvPr>
            <p:ph type="ctrTitle"/>
          </p:nvPr>
        </p:nvSpPr>
        <p:spPr>
          <a:xfrm>
            <a:off x="320050" y="308325"/>
            <a:ext cx="8222100" cy="933600"/>
          </a:xfrm>
          <a:prstGeom prst="rect">
            <a:avLst/>
          </a:prstGeom>
          <a:noFill/>
          <a:ln>
            <a:noFill/>
          </a:ln>
        </p:spPr>
        <p:txBody>
          <a:bodyPr spcFirstLastPara="1" wrap="square" lIns="91425" tIns="91425" rIns="91425" bIns="91425" anchor="b" anchorCtr="0">
            <a:normAutofit fontScale="90000"/>
          </a:bodyPr>
          <a:lstStyle/>
          <a:p>
            <a:pPr marL="0" lvl="0" indent="0" algn="l" rtl="0">
              <a:lnSpc>
                <a:spcPct val="100000"/>
              </a:lnSpc>
              <a:spcBef>
                <a:spcPts val="0"/>
              </a:spcBef>
              <a:spcAft>
                <a:spcPts val="0"/>
              </a:spcAft>
              <a:buSzPct val="145833"/>
              <a:buNone/>
            </a:pPr>
            <a:r>
              <a:rPr lang="pl" sz="3200" b="1" u="sng"/>
              <a:t>Introduction to Henry Fayol’s Management Functions</a:t>
            </a:r>
            <a:endParaRPr sz="3200" b="1" u="sng"/>
          </a:p>
        </p:txBody>
      </p:sp>
      <p:sp>
        <p:nvSpPr>
          <p:cNvPr id="104" name="Google Shape;104;p16"/>
          <p:cNvSpPr txBox="1">
            <a:spLocks noGrp="1"/>
          </p:cNvSpPr>
          <p:nvPr>
            <p:ph type="subTitle" idx="1"/>
          </p:nvPr>
        </p:nvSpPr>
        <p:spPr>
          <a:xfrm>
            <a:off x="382675" y="1276600"/>
            <a:ext cx="4095300" cy="3317400"/>
          </a:xfrm>
          <a:prstGeom prst="rect">
            <a:avLst/>
          </a:prstGeom>
          <a:noFill/>
          <a:ln>
            <a:noFill/>
          </a:ln>
        </p:spPr>
        <p:txBody>
          <a:bodyPr spcFirstLastPara="1" wrap="square" lIns="91425" tIns="91425" rIns="91425" bIns="91425" anchor="t" anchorCtr="0">
            <a:normAutofit fontScale="85000" lnSpcReduction="20000"/>
          </a:bodyPr>
          <a:lstStyle/>
          <a:p>
            <a:pPr marL="0" lvl="0" indent="0" algn="l" rtl="0">
              <a:lnSpc>
                <a:spcPct val="115000"/>
              </a:lnSpc>
              <a:spcBef>
                <a:spcPts val="0"/>
              </a:spcBef>
              <a:spcAft>
                <a:spcPts val="0"/>
              </a:spcAft>
              <a:buSzPct val="117647"/>
              <a:buNone/>
            </a:pPr>
            <a:r>
              <a:rPr lang="pl"/>
              <a:t>Fayol is an important figure in business theory due to his contributions to management practise. One of his most influential works is his Five Functions of Management. This framework proposed that the essential functions of management can be divided into five distinct sections in order to help achieve efficiency and effectiveness. (Fayol, 1916)</a:t>
            </a:r>
            <a:endParaRPr/>
          </a:p>
          <a:p>
            <a:pPr marL="0" lvl="0" indent="0" algn="l" rtl="0">
              <a:lnSpc>
                <a:spcPct val="100000"/>
              </a:lnSpc>
              <a:spcBef>
                <a:spcPts val="0"/>
              </a:spcBef>
              <a:spcAft>
                <a:spcPts val="0"/>
              </a:spcAft>
              <a:buSzPct val="117647"/>
              <a:buNone/>
            </a:pPr>
            <a:endParaRPr/>
          </a:p>
          <a:p>
            <a:pPr marL="0" lvl="0" indent="0" algn="l" rtl="0">
              <a:lnSpc>
                <a:spcPct val="100000"/>
              </a:lnSpc>
              <a:spcBef>
                <a:spcPts val="0"/>
              </a:spcBef>
              <a:spcAft>
                <a:spcPts val="0"/>
              </a:spcAft>
              <a:buSzPct val="117647"/>
              <a:buNone/>
            </a:pPr>
            <a:endParaRPr/>
          </a:p>
        </p:txBody>
      </p:sp>
      <p:pic>
        <p:nvPicPr>
          <p:cNvPr id="105" name="Google Shape;105;p16"/>
          <p:cNvPicPr preferRelativeResize="0"/>
          <p:nvPr/>
        </p:nvPicPr>
        <p:blipFill rotWithShape="1">
          <a:blip r:embed="rId3">
            <a:alphaModFix/>
          </a:blip>
          <a:srcRect/>
          <a:stretch/>
        </p:blipFill>
        <p:spPr>
          <a:xfrm>
            <a:off x="4681625" y="1276600"/>
            <a:ext cx="4290125" cy="3075675"/>
          </a:xfrm>
          <a:prstGeom prst="rect">
            <a:avLst/>
          </a:prstGeom>
          <a:noFill/>
          <a:ln>
            <a:noFill/>
          </a:ln>
        </p:spPr>
      </p:pic>
      <p:sp>
        <p:nvSpPr>
          <p:cNvPr id="106" name="Google Shape;106;p16"/>
          <p:cNvSpPr txBox="1"/>
          <p:nvPr/>
        </p:nvSpPr>
        <p:spPr>
          <a:xfrm>
            <a:off x="7468650" y="62625"/>
            <a:ext cx="1503000" cy="9003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pl" sz="1100"/>
              <a:t>(Fayol, 1916), </a:t>
            </a:r>
            <a:endParaRPr sz="1100"/>
          </a:p>
          <a:p>
            <a:pPr marL="0" lvl="0" indent="0" algn="l" rtl="0">
              <a:lnSpc>
                <a:spcPct val="115000"/>
              </a:lnSpc>
              <a:spcBef>
                <a:spcPts val="0"/>
              </a:spcBef>
              <a:spcAft>
                <a:spcPts val="0"/>
              </a:spcAft>
              <a:buNone/>
            </a:pPr>
            <a:r>
              <a:rPr lang="pl" sz="1100"/>
              <a:t>(Robbins 2020)</a:t>
            </a:r>
            <a:endParaRPr sz="1100"/>
          </a:p>
          <a:p>
            <a:pPr marL="0" lvl="0" indent="0" algn="l" rtl="0">
              <a:lnSpc>
                <a:spcPct val="115000"/>
              </a:lnSpc>
              <a:spcBef>
                <a:spcPts val="0"/>
              </a:spcBef>
              <a:spcAft>
                <a:spcPts val="0"/>
              </a:spcAft>
              <a:buNone/>
            </a:pPr>
            <a:endParaRPr sz="11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7"/>
          <p:cNvSpPr txBox="1">
            <a:spLocks noGrp="1"/>
          </p:cNvSpPr>
          <p:nvPr>
            <p:ph type="ctrTitle"/>
          </p:nvPr>
        </p:nvSpPr>
        <p:spPr>
          <a:xfrm>
            <a:off x="347575" y="336649"/>
            <a:ext cx="8222100" cy="578700"/>
          </a:xfrm>
          <a:prstGeom prst="rect">
            <a:avLst/>
          </a:prstGeom>
          <a:noFill/>
          <a:ln>
            <a:noFill/>
          </a:ln>
        </p:spPr>
        <p:txBody>
          <a:bodyPr spcFirstLastPara="1" wrap="square" lIns="91425" tIns="91425" rIns="91425" bIns="91425" anchor="b" anchorCtr="0">
            <a:noAutofit/>
          </a:bodyPr>
          <a:lstStyle/>
          <a:p>
            <a:pPr marL="0" lvl="0" indent="0" algn="l" rtl="0">
              <a:lnSpc>
                <a:spcPct val="115000"/>
              </a:lnSpc>
              <a:spcBef>
                <a:spcPts val="0"/>
              </a:spcBef>
              <a:spcAft>
                <a:spcPts val="0"/>
              </a:spcAft>
              <a:buSzPts val="4200"/>
              <a:buNone/>
            </a:pPr>
            <a:r>
              <a:rPr lang="pl" sz="3200" b="1" u="sng"/>
              <a:t>Five Functions of Management</a:t>
            </a:r>
            <a:endParaRPr sz="3200" b="1" u="sng"/>
          </a:p>
        </p:txBody>
      </p:sp>
      <p:sp>
        <p:nvSpPr>
          <p:cNvPr id="112" name="Google Shape;112;p17"/>
          <p:cNvSpPr txBox="1">
            <a:spLocks noGrp="1"/>
          </p:cNvSpPr>
          <p:nvPr>
            <p:ph type="subTitle" idx="1"/>
          </p:nvPr>
        </p:nvSpPr>
        <p:spPr>
          <a:xfrm>
            <a:off x="109075" y="985900"/>
            <a:ext cx="2834100" cy="1699500"/>
          </a:xfrm>
          <a:prstGeom prst="rect">
            <a:avLst/>
          </a:prstGeom>
          <a:solidFill>
            <a:schemeClr val="accent6"/>
          </a:solidFill>
          <a:ln>
            <a:noFill/>
          </a:ln>
        </p:spPr>
        <p:txBody>
          <a:bodyPr spcFirstLastPara="1" wrap="square" lIns="91425" tIns="91425" rIns="91425" bIns="91425" anchor="t" anchorCtr="0">
            <a:normAutofit fontScale="62500" lnSpcReduction="10000"/>
          </a:bodyPr>
          <a:lstStyle/>
          <a:p>
            <a:pPr marL="0" lvl="0" indent="0" algn="l" rtl="0">
              <a:lnSpc>
                <a:spcPct val="100000"/>
              </a:lnSpc>
              <a:spcBef>
                <a:spcPts val="0"/>
              </a:spcBef>
              <a:spcAft>
                <a:spcPts val="0"/>
              </a:spcAft>
              <a:buSzPct val="121739"/>
              <a:buNone/>
            </a:pPr>
            <a:r>
              <a:rPr lang="pl" sz="2760"/>
              <a:t>Planning:</a:t>
            </a:r>
            <a:endParaRPr sz="2760"/>
          </a:p>
          <a:p>
            <a:pPr marL="0" lvl="0" indent="0" algn="l" rtl="0">
              <a:lnSpc>
                <a:spcPct val="115000"/>
              </a:lnSpc>
              <a:spcBef>
                <a:spcPts val="1200"/>
              </a:spcBef>
              <a:spcAft>
                <a:spcPts val="0"/>
              </a:spcAft>
              <a:buSzPct val="186667"/>
              <a:buNone/>
            </a:pPr>
            <a:r>
              <a:rPr lang="pl" sz="1800"/>
              <a:t>Planning involves setting goals and deciding the best way to achieve them. It helps the business prepare for the future and solve potential problems.</a:t>
            </a:r>
            <a:endParaRPr sz="1800"/>
          </a:p>
          <a:p>
            <a:pPr marL="0" lvl="0" indent="0" algn="l" rtl="0">
              <a:lnSpc>
                <a:spcPct val="100000"/>
              </a:lnSpc>
              <a:spcBef>
                <a:spcPts val="1200"/>
              </a:spcBef>
              <a:spcAft>
                <a:spcPts val="0"/>
              </a:spcAft>
              <a:buSzPct val="186667"/>
              <a:buNone/>
            </a:pPr>
            <a:endParaRPr sz="1800"/>
          </a:p>
        </p:txBody>
      </p:sp>
      <p:sp>
        <p:nvSpPr>
          <p:cNvPr id="113" name="Google Shape;113;p17"/>
          <p:cNvSpPr txBox="1"/>
          <p:nvPr/>
        </p:nvSpPr>
        <p:spPr>
          <a:xfrm>
            <a:off x="3569900" y="1573575"/>
            <a:ext cx="2928000" cy="4617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2"/>
              </a:solidFill>
              <a:latin typeface="Roboto"/>
              <a:ea typeface="Roboto"/>
              <a:cs typeface="Roboto"/>
              <a:sym typeface="Roboto"/>
            </a:endParaRPr>
          </a:p>
        </p:txBody>
      </p:sp>
      <p:sp>
        <p:nvSpPr>
          <p:cNvPr id="114" name="Google Shape;114;p17"/>
          <p:cNvSpPr txBox="1">
            <a:spLocks noGrp="1"/>
          </p:cNvSpPr>
          <p:nvPr>
            <p:ph type="subTitle" idx="1"/>
          </p:nvPr>
        </p:nvSpPr>
        <p:spPr>
          <a:xfrm>
            <a:off x="3119550" y="985900"/>
            <a:ext cx="2834100" cy="1699500"/>
          </a:xfrm>
          <a:prstGeom prst="rect">
            <a:avLst/>
          </a:prstGeom>
          <a:solidFill>
            <a:srgbClr val="38761D"/>
          </a:solidFill>
          <a:ln>
            <a:noFill/>
          </a:ln>
        </p:spPr>
        <p:txBody>
          <a:bodyPr spcFirstLastPara="1" wrap="square" lIns="91425" tIns="91425" rIns="91425" bIns="91425" anchor="t" anchorCtr="0">
            <a:normAutofit fontScale="70000" lnSpcReduction="10000"/>
          </a:bodyPr>
          <a:lstStyle/>
          <a:p>
            <a:pPr marL="0" lvl="0" indent="0" algn="l" rtl="0">
              <a:lnSpc>
                <a:spcPct val="100000"/>
              </a:lnSpc>
              <a:spcBef>
                <a:spcPts val="0"/>
              </a:spcBef>
              <a:spcAft>
                <a:spcPts val="0"/>
              </a:spcAft>
              <a:buSzPct val="125000"/>
              <a:buNone/>
            </a:pPr>
            <a:r>
              <a:rPr lang="pl" sz="2400"/>
              <a:t>Organizing:</a:t>
            </a:r>
            <a:endParaRPr sz="2400"/>
          </a:p>
          <a:p>
            <a:pPr marL="0" lvl="0" indent="0" algn="l" rtl="0">
              <a:lnSpc>
                <a:spcPct val="115000"/>
              </a:lnSpc>
              <a:spcBef>
                <a:spcPts val="1200"/>
              </a:spcBef>
              <a:spcAft>
                <a:spcPts val="0"/>
              </a:spcAft>
              <a:buSzPct val="176471"/>
              <a:buNone/>
            </a:pPr>
            <a:r>
              <a:rPr lang="pl" sz="1700"/>
              <a:t>Organizing means arranging people, resources, and tasks so work is completed efficiently. It ensures everyone knows their responsibilities.</a:t>
            </a:r>
            <a:endParaRPr sz="1700"/>
          </a:p>
          <a:p>
            <a:pPr marL="0" lvl="0" indent="0" algn="l" rtl="0">
              <a:lnSpc>
                <a:spcPct val="100000"/>
              </a:lnSpc>
              <a:spcBef>
                <a:spcPts val="1200"/>
              </a:spcBef>
              <a:spcAft>
                <a:spcPts val="0"/>
              </a:spcAft>
              <a:buSzPct val="176471"/>
              <a:buNone/>
            </a:pPr>
            <a:endParaRPr sz="1700"/>
          </a:p>
        </p:txBody>
      </p:sp>
      <p:sp>
        <p:nvSpPr>
          <p:cNvPr id="115" name="Google Shape;115;p17"/>
          <p:cNvSpPr txBox="1">
            <a:spLocks noGrp="1"/>
          </p:cNvSpPr>
          <p:nvPr>
            <p:ph type="subTitle" idx="1"/>
          </p:nvPr>
        </p:nvSpPr>
        <p:spPr>
          <a:xfrm>
            <a:off x="69950" y="3053375"/>
            <a:ext cx="2834100" cy="1878900"/>
          </a:xfrm>
          <a:prstGeom prst="rect">
            <a:avLst/>
          </a:prstGeom>
          <a:solidFill>
            <a:srgbClr val="BF9000"/>
          </a:solidFill>
          <a:ln>
            <a:noFill/>
          </a:ln>
        </p:spPr>
        <p:txBody>
          <a:bodyPr spcFirstLastPara="1" wrap="square" lIns="91425" tIns="91425" rIns="91425" bIns="91425" anchor="t" anchorCtr="0">
            <a:normAutofit fontScale="70000" lnSpcReduction="10000"/>
          </a:bodyPr>
          <a:lstStyle/>
          <a:p>
            <a:pPr marL="0" lvl="0" indent="0" algn="l" rtl="0">
              <a:lnSpc>
                <a:spcPct val="100000"/>
              </a:lnSpc>
              <a:spcBef>
                <a:spcPts val="0"/>
              </a:spcBef>
              <a:spcAft>
                <a:spcPts val="0"/>
              </a:spcAft>
              <a:buSzPct val="125000"/>
              <a:buNone/>
            </a:pPr>
            <a:r>
              <a:rPr lang="pl" sz="2400"/>
              <a:t>Commanding:</a:t>
            </a:r>
            <a:endParaRPr sz="2400"/>
          </a:p>
          <a:p>
            <a:pPr marL="0" lvl="0" indent="0" algn="l" rtl="0">
              <a:lnSpc>
                <a:spcPct val="115000"/>
              </a:lnSpc>
              <a:spcBef>
                <a:spcPts val="1200"/>
              </a:spcBef>
              <a:spcAft>
                <a:spcPts val="0"/>
              </a:spcAft>
              <a:buSzPct val="176471"/>
              <a:buNone/>
            </a:pPr>
            <a:r>
              <a:rPr lang="pl" sz="1700"/>
              <a:t>Commanding involves giving instructions, supervising employees, and ensuring work is carried out effectively. Managers guide employees towards achieving business goals.</a:t>
            </a:r>
            <a:endParaRPr sz="1700"/>
          </a:p>
          <a:p>
            <a:pPr marL="0" lvl="0" indent="0" algn="l" rtl="0">
              <a:lnSpc>
                <a:spcPct val="100000"/>
              </a:lnSpc>
              <a:spcBef>
                <a:spcPts val="1200"/>
              </a:spcBef>
              <a:spcAft>
                <a:spcPts val="0"/>
              </a:spcAft>
              <a:buSzPct val="176471"/>
              <a:buNone/>
            </a:pPr>
            <a:endParaRPr sz="1700"/>
          </a:p>
        </p:txBody>
      </p:sp>
      <p:sp>
        <p:nvSpPr>
          <p:cNvPr id="116" name="Google Shape;116;p17"/>
          <p:cNvSpPr txBox="1">
            <a:spLocks noGrp="1"/>
          </p:cNvSpPr>
          <p:nvPr>
            <p:ph type="subTitle" idx="1"/>
          </p:nvPr>
        </p:nvSpPr>
        <p:spPr>
          <a:xfrm>
            <a:off x="3119550" y="3053375"/>
            <a:ext cx="2834100" cy="1878900"/>
          </a:xfrm>
          <a:prstGeom prst="rect">
            <a:avLst/>
          </a:prstGeom>
          <a:solidFill>
            <a:srgbClr val="660000"/>
          </a:solid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2100"/>
              <a:buNone/>
            </a:pPr>
            <a:r>
              <a:rPr lang="pl" sz="1700"/>
              <a:t>Coordinating:</a:t>
            </a:r>
            <a:endParaRPr sz="1700"/>
          </a:p>
          <a:p>
            <a:pPr marL="0" lvl="0" indent="0" algn="l" rtl="0">
              <a:lnSpc>
                <a:spcPct val="100000"/>
              </a:lnSpc>
              <a:spcBef>
                <a:spcPts val="0"/>
              </a:spcBef>
              <a:spcAft>
                <a:spcPts val="0"/>
              </a:spcAft>
              <a:buSzPts val="2100"/>
              <a:buNone/>
            </a:pPr>
            <a:endParaRPr sz="1700"/>
          </a:p>
          <a:p>
            <a:pPr marL="0" lvl="0" indent="0" algn="l" rtl="0">
              <a:lnSpc>
                <a:spcPct val="100000"/>
              </a:lnSpc>
              <a:spcBef>
                <a:spcPts val="0"/>
              </a:spcBef>
              <a:spcAft>
                <a:spcPts val="0"/>
              </a:spcAft>
              <a:buSzPts val="2100"/>
              <a:buNone/>
            </a:pPr>
            <a:r>
              <a:rPr lang="pl" sz="1150"/>
              <a:t>Coordinating means bringing together different departments and activities so they work smoothly as one team. It helps avoid confusion and improves teamwork. </a:t>
            </a:r>
            <a:endParaRPr sz="1150"/>
          </a:p>
        </p:txBody>
      </p:sp>
      <p:sp>
        <p:nvSpPr>
          <p:cNvPr id="117" name="Google Shape;117;p17"/>
          <p:cNvSpPr txBox="1">
            <a:spLocks noGrp="1"/>
          </p:cNvSpPr>
          <p:nvPr>
            <p:ph type="subTitle" idx="1"/>
          </p:nvPr>
        </p:nvSpPr>
        <p:spPr>
          <a:xfrm>
            <a:off x="6169150" y="3053375"/>
            <a:ext cx="2834100" cy="1878900"/>
          </a:xfrm>
          <a:prstGeom prst="rect">
            <a:avLst/>
          </a:prstGeom>
          <a:solidFill>
            <a:srgbClr val="0C343D"/>
          </a:solidFill>
          <a:ln>
            <a:noFill/>
          </a:ln>
        </p:spPr>
        <p:txBody>
          <a:bodyPr spcFirstLastPara="1" wrap="square" lIns="91425" tIns="91425" rIns="91425" bIns="91425" anchor="t" anchorCtr="0">
            <a:normAutofit fontScale="70000" lnSpcReduction="10000"/>
          </a:bodyPr>
          <a:lstStyle/>
          <a:p>
            <a:pPr marL="0" lvl="0" indent="0" algn="l" rtl="0">
              <a:lnSpc>
                <a:spcPct val="100000"/>
              </a:lnSpc>
              <a:spcBef>
                <a:spcPts val="0"/>
              </a:spcBef>
              <a:spcAft>
                <a:spcPts val="0"/>
              </a:spcAft>
              <a:buSzPct val="125000"/>
              <a:buNone/>
            </a:pPr>
            <a:r>
              <a:rPr lang="pl" sz="2400"/>
              <a:t>Controlling:</a:t>
            </a:r>
            <a:endParaRPr sz="2400"/>
          </a:p>
          <a:p>
            <a:pPr marL="0" lvl="0" indent="0" algn="l" rtl="0">
              <a:lnSpc>
                <a:spcPct val="115000"/>
              </a:lnSpc>
              <a:spcBef>
                <a:spcPts val="1200"/>
              </a:spcBef>
              <a:spcAft>
                <a:spcPts val="0"/>
              </a:spcAft>
              <a:buSzPct val="176471"/>
              <a:buNone/>
            </a:pPr>
            <a:r>
              <a:rPr lang="pl" sz="1700"/>
              <a:t>Controlling involves monitoring performance, comparing results with goals, and making corrections when needed. This ensures the business stays on track and meets its objectives.</a:t>
            </a:r>
            <a:endParaRPr sz="1700"/>
          </a:p>
          <a:p>
            <a:pPr marL="0" lvl="0" indent="0" algn="l" rtl="0">
              <a:lnSpc>
                <a:spcPct val="100000"/>
              </a:lnSpc>
              <a:spcBef>
                <a:spcPts val="1200"/>
              </a:spcBef>
              <a:spcAft>
                <a:spcPts val="0"/>
              </a:spcAft>
              <a:buSzPct val="176471"/>
              <a:buNone/>
            </a:pPr>
            <a:endParaRPr sz="1700"/>
          </a:p>
        </p:txBody>
      </p:sp>
      <p:sp>
        <p:nvSpPr>
          <p:cNvPr id="118" name="Google Shape;118;p17"/>
          <p:cNvSpPr txBox="1"/>
          <p:nvPr/>
        </p:nvSpPr>
        <p:spPr>
          <a:xfrm>
            <a:off x="7476450" y="0"/>
            <a:ext cx="1765500" cy="7434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pl" sz="1100"/>
              <a:t>(Fayol, 1916), </a:t>
            </a:r>
            <a:endParaRPr sz="1100"/>
          </a:p>
          <a:p>
            <a:pPr marL="0" lvl="0" indent="0" algn="l" rtl="0">
              <a:lnSpc>
                <a:spcPct val="115000"/>
              </a:lnSpc>
              <a:spcBef>
                <a:spcPts val="0"/>
              </a:spcBef>
              <a:spcAft>
                <a:spcPts val="0"/>
              </a:spcAft>
              <a:buNone/>
            </a:pPr>
            <a:r>
              <a:rPr lang="pl" sz="1100"/>
              <a:t>(Robbins 2020)</a:t>
            </a:r>
            <a:endParaRPr sz="1100"/>
          </a:p>
          <a:p>
            <a:pPr marL="0" lvl="0" indent="0" algn="l" rtl="0">
              <a:lnSpc>
                <a:spcPct val="115000"/>
              </a:lnSpc>
              <a:spcBef>
                <a:spcPts val="0"/>
              </a:spcBef>
              <a:spcAft>
                <a:spcPts val="0"/>
              </a:spcAft>
              <a:buNone/>
            </a:pPr>
            <a:r>
              <a:rPr lang="pl" sz="1100"/>
              <a:t>(Lloyd, 2020)</a:t>
            </a:r>
            <a:endParaRPr sz="11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18"/>
          <p:cNvSpPr txBox="1">
            <a:spLocks noGrp="1"/>
          </p:cNvSpPr>
          <p:nvPr>
            <p:ph type="ctrTitle"/>
          </p:nvPr>
        </p:nvSpPr>
        <p:spPr>
          <a:xfrm>
            <a:off x="292800" y="420875"/>
            <a:ext cx="6432000" cy="8388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990"/>
              <a:buNone/>
            </a:pPr>
            <a:r>
              <a:rPr lang="pl" sz="3200" b="1" u="sng"/>
              <a:t>Application to a contemporary business context</a:t>
            </a:r>
            <a:endParaRPr sz="2680"/>
          </a:p>
        </p:txBody>
      </p:sp>
      <p:sp>
        <p:nvSpPr>
          <p:cNvPr id="124" name="Google Shape;124;p18"/>
          <p:cNvSpPr txBox="1">
            <a:spLocks noGrp="1"/>
          </p:cNvSpPr>
          <p:nvPr>
            <p:ph type="subTitle" idx="1"/>
          </p:nvPr>
        </p:nvSpPr>
        <p:spPr>
          <a:xfrm>
            <a:off x="253675" y="1330325"/>
            <a:ext cx="4921200" cy="2905200"/>
          </a:xfrm>
          <a:prstGeom prst="rect">
            <a:avLst/>
          </a:prstGeom>
          <a:noFill/>
          <a:ln>
            <a:noFill/>
          </a:ln>
        </p:spPr>
        <p:txBody>
          <a:bodyPr spcFirstLastPara="1" wrap="square" lIns="91425" tIns="91425" rIns="91425" bIns="91425" anchor="t" anchorCtr="0">
            <a:noAutofit/>
          </a:bodyPr>
          <a:lstStyle/>
          <a:p>
            <a:pPr marL="0" lvl="0" indent="0" algn="l" rtl="0">
              <a:lnSpc>
                <a:spcPct val="130000"/>
              </a:lnSpc>
              <a:spcBef>
                <a:spcPts val="0"/>
              </a:spcBef>
              <a:spcAft>
                <a:spcPts val="0"/>
              </a:spcAft>
              <a:buSzPts val="275"/>
              <a:buNone/>
            </a:pPr>
            <a:r>
              <a:rPr lang="pl" sz="1155" u="sng"/>
              <a:t>For this presentation we will be applying the Management Functions to Subway.</a:t>
            </a:r>
            <a:endParaRPr sz="1155" u="sng"/>
          </a:p>
          <a:p>
            <a:pPr marL="0" lvl="0" indent="0" algn="l" rtl="0">
              <a:lnSpc>
                <a:spcPct val="130000"/>
              </a:lnSpc>
              <a:spcBef>
                <a:spcPts val="0"/>
              </a:spcBef>
              <a:spcAft>
                <a:spcPts val="0"/>
              </a:spcAft>
              <a:buSzPts val="275"/>
              <a:buNone/>
            </a:pPr>
            <a:endParaRPr sz="1155" u="sng"/>
          </a:p>
          <a:p>
            <a:pPr marL="457200" lvl="0" indent="-301915" algn="l" rtl="0">
              <a:lnSpc>
                <a:spcPct val="130000"/>
              </a:lnSpc>
              <a:spcBef>
                <a:spcPts val="0"/>
              </a:spcBef>
              <a:spcAft>
                <a:spcPts val="0"/>
              </a:spcAft>
              <a:buSzPts val="1155"/>
              <a:buChar char="●"/>
            </a:pPr>
            <a:r>
              <a:rPr lang="pl" sz="1155"/>
              <a:t>Subway is a global fast-food restaurant chain founded in 1965.</a:t>
            </a:r>
            <a:endParaRPr sz="1155"/>
          </a:p>
          <a:p>
            <a:pPr marL="457200" lvl="0" indent="-301915" algn="l" rtl="0">
              <a:lnSpc>
                <a:spcPct val="130000"/>
              </a:lnSpc>
              <a:spcBef>
                <a:spcPts val="0"/>
              </a:spcBef>
              <a:spcAft>
                <a:spcPts val="0"/>
              </a:spcAft>
              <a:buSzPts val="1155"/>
              <a:buChar char="●"/>
            </a:pPr>
            <a:r>
              <a:rPr lang="pl" sz="1155"/>
              <a:t>It is best known for its made-to-order submarine sandwiches, wraps, and salads.</a:t>
            </a:r>
            <a:endParaRPr sz="1155"/>
          </a:p>
          <a:p>
            <a:pPr marL="457200" lvl="0" indent="-301915" algn="l" rtl="0">
              <a:lnSpc>
                <a:spcPct val="130000"/>
              </a:lnSpc>
              <a:spcBef>
                <a:spcPts val="0"/>
              </a:spcBef>
              <a:spcAft>
                <a:spcPts val="0"/>
              </a:spcAft>
              <a:buSzPts val="1155"/>
              <a:buChar char="●"/>
            </a:pPr>
            <a:r>
              <a:rPr lang="pl" sz="1155"/>
              <a:t>The company operates through a franchise business model with thousands of locations worldwide.</a:t>
            </a:r>
            <a:endParaRPr sz="1155"/>
          </a:p>
          <a:p>
            <a:pPr marL="457200" lvl="0" indent="-301915" algn="l" rtl="0">
              <a:lnSpc>
                <a:spcPct val="130000"/>
              </a:lnSpc>
              <a:spcBef>
                <a:spcPts val="0"/>
              </a:spcBef>
              <a:spcAft>
                <a:spcPts val="0"/>
              </a:spcAft>
              <a:buSzPts val="1155"/>
              <a:buChar char="●"/>
            </a:pPr>
            <a:r>
              <a:rPr lang="pl" sz="1155"/>
              <a:t>Subway focuses on offering fresh ingredients and allowing customers to customize their meals.</a:t>
            </a:r>
            <a:endParaRPr sz="1155"/>
          </a:p>
          <a:p>
            <a:pPr marL="457200" lvl="0" indent="-301915" algn="l" rtl="0">
              <a:lnSpc>
                <a:spcPct val="130000"/>
              </a:lnSpc>
              <a:spcBef>
                <a:spcPts val="0"/>
              </a:spcBef>
              <a:spcAft>
                <a:spcPts val="0"/>
              </a:spcAft>
              <a:buSzPts val="1155"/>
              <a:buChar char="●"/>
            </a:pPr>
            <a:r>
              <a:rPr lang="pl" sz="1155"/>
              <a:t>Its menu includes healthier options alongside traditional fast-food choices.</a:t>
            </a:r>
            <a:endParaRPr sz="1155"/>
          </a:p>
          <a:p>
            <a:pPr marL="457200" lvl="0" indent="-301915" algn="l" rtl="0">
              <a:lnSpc>
                <a:spcPct val="130000"/>
              </a:lnSpc>
              <a:spcBef>
                <a:spcPts val="0"/>
              </a:spcBef>
              <a:spcAft>
                <a:spcPts val="0"/>
              </a:spcAft>
              <a:buSzPts val="1155"/>
              <a:buChar char="●"/>
            </a:pPr>
            <a:r>
              <a:rPr lang="pl" sz="1155"/>
              <a:t>Today, Subway is one of the world's most recognizable and widely available restaurant brands.</a:t>
            </a:r>
            <a:endParaRPr sz="1155"/>
          </a:p>
          <a:p>
            <a:pPr marL="0" lvl="0" indent="0" algn="l" rtl="0">
              <a:lnSpc>
                <a:spcPct val="180000"/>
              </a:lnSpc>
              <a:spcBef>
                <a:spcPts val="0"/>
              </a:spcBef>
              <a:spcAft>
                <a:spcPts val="0"/>
              </a:spcAft>
              <a:buSzPts val="275"/>
              <a:buNone/>
            </a:pPr>
            <a:endParaRPr sz="525"/>
          </a:p>
          <a:p>
            <a:pPr marL="0" lvl="0" indent="0" algn="l" rtl="0">
              <a:lnSpc>
                <a:spcPct val="80000"/>
              </a:lnSpc>
              <a:spcBef>
                <a:spcPts val="0"/>
              </a:spcBef>
              <a:spcAft>
                <a:spcPts val="0"/>
              </a:spcAft>
              <a:buSzPts val="275"/>
              <a:buNone/>
            </a:pPr>
            <a:endParaRPr sz="525"/>
          </a:p>
          <a:p>
            <a:pPr marL="0" lvl="0" indent="0" algn="l" rtl="0">
              <a:lnSpc>
                <a:spcPct val="80000"/>
              </a:lnSpc>
              <a:spcBef>
                <a:spcPts val="0"/>
              </a:spcBef>
              <a:spcAft>
                <a:spcPts val="0"/>
              </a:spcAft>
              <a:buSzPts val="275"/>
              <a:buNone/>
            </a:pPr>
            <a:endParaRPr sz="525"/>
          </a:p>
        </p:txBody>
      </p:sp>
      <p:pic>
        <p:nvPicPr>
          <p:cNvPr id="125" name="Google Shape;125;p18"/>
          <p:cNvPicPr preferRelativeResize="0"/>
          <p:nvPr/>
        </p:nvPicPr>
        <p:blipFill rotWithShape="1">
          <a:blip r:embed="rId3">
            <a:alphaModFix/>
          </a:blip>
          <a:srcRect/>
          <a:stretch/>
        </p:blipFill>
        <p:spPr>
          <a:xfrm>
            <a:off x="5760575" y="1212698"/>
            <a:ext cx="2694502" cy="1795900"/>
          </a:xfrm>
          <a:prstGeom prst="rect">
            <a:avLst/>
          </a:prstGeom>
          <a:noFill/>
          <a:ln>
            <a:noFill/>
          </a:ln>
        </p:spPr>
      </p:pic>
      <p:pic>
        <p:nvPicPr>
          <p:cNvPr id="126" name="Google Shape;126;p18"/>
          <p:cNvPicPr preferRelativeResize="0"/>
          <p:nvPr/>
        </p:nvPicPr>
        <p:blipFill rotWithShape="1">
          <a:blip r:embed="rId4">
            <a:alphaModFix/>
          </a:blip>
          <a:srcRect/>
          <a:stretch/>
        </p:blipFill>
        <p:spPr>
          <a:xfrm>
            <a:off x="5744900" y="3098373"/>
            <a:ext cx="2725852" cy="1830101"/>
          </a:xfrm>
          <a:prstGeom prst="rect">
            <a:avLst/>
          </a:prstGeom>
          <a:noFill/>
          <a:ln>
            <a:noFill/>
          </a:ln>
        </p:spPr>
      </p:pic>
      <p:sp>
        <p:nvSpPr>
          <p:cNvPr id="127" name="Google Shape;127;p18"/>
          <p:cNvSpPr txBox="1"/>
          <p:nvPr/>
        </p:nvSpPr>
        <p:spPr>
          <a:xfrm>
            <a:off x="7312075" y="0"/>
            <a:ext cx="3000000" cy="717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pl" sz="1100"/>
              <a:t>(Brown, L. 2024)</a:t>
            </a:r>
            <a:endParaRPr sz="1100"/>
          </a:p>
          <a:p>
            <a:pPr marL="0" lvl="0" indent="0" algn="l" rtl="0">
              <a:lnSpc>
                <a:spcPct val="115000"/>
              </a:lnSpc>
              <a:spcBef>
                <a:spcPts val="0"/>
              </a:spcBef>
              <a:spcAft>
                <a:spcPts val="0"/>
              </a:spcAft>
              <a:buNone/>
            </a:pPr>
            <a:r>
              <a:rPr lang="pl" sz="1100"/>
              <a:t>(Mitchell, C. (2023)</a:t>
            </a:r>
            <a:endParaRPr sz="1100"/>
          </a:p>
          <a:p>
            <a:pPr marL="0" lvl="0" indent="0" algn="l" rtl="0">
              <a:spcBef>
                <a:spcPts val="0"/>
              </a:spcBef>
              <a:spcAft>
                <a:spcPts val="0"/>
              </a:spcAft>
              <a:buNone/>
            </a:pPr>
            <a:endParaRPr sz="1100"/>
          </a:p>
        </p:txBody>
      </p:sp>
      <p:sp>
        <p:nvSpPr>
          <p:cNvPr id="128" name="Google Shape;128;p18"/>
          <p:cNvSpPr txBox="1"/>
          <p:nvPr/>
        </p:nvSpPr>
        <p:spPr>
          <a:xfrm>
            <a:off x="1495300" y="242700"/>
            <a:ext cx="4509300" cy="4617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800">
              <a:solidFill>
                <a:schemeClr val="dk2"/>
              </a:solidFill>
              <a:latin typeface="Roboto"/>
              <a:ea typeface="Roboto"/>
              <a:cs typeface="Roboto"/>
              <a:sym typeface="Robot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19"/>
          <p:cNvSpPr txBox="1">
            <a:spLocks noGrp="1"/>
          </p:cNvSpPr>
          <p:nvPr>
            <p:ph type="ctrTitle"/>
          </p:nvPr>
        </p:nvSpPr>
        <p:spPr>
          <a:xfrm>
            <a:off x="451900" y="711950"/>
            <a:ext cx="5661900" cy="838800"/>
          </a:xfrm>
          <a:prstGeom prst="rect">
            <a:avLst/>
          </a:prstGeom>
          <a:noFill/>
          <a:ln>
            <a:noFill/>
          </a:ln>
        </p:spPr>
        <p:txBody>
          <a:bodyPr spcFirstLastPara="1" wrap="square" lIns="91425" tIns="91425" rIns="91425" bIns="91425" anchor="b" anchorCtr="0">
            <a:normAutofit fontScale="90000"/>
          </a:bodyPr>
          <a:lstStyle/>
          <a:p>
            <a:pPr marL="0" lvl="0" indent="0" algn="l" rtl="0">
              <a:lnSpc>
                <a:spcPct val="100000"/>
              </a:lnSpc>
              <a:spcBef>
                <a:spcPts val="0"/>
              </a:spcBef>
              <a:spcAft>
                <a:spcPts val="0"/>
              </a:spcAft>
              <a:buSzPct val="111111"/>
              <a:buNone/>
            </a:pPr>
            <a:r>
              <a:rPr lang="pl" u="sng"/>
              <a:t>Organisational Goals of Subway</a:t>
            </a:r>
            <a:endParaRPr u="sng"/>
          </a:p>
        </p:txBody>
      </p:sp>
      <p:sp>
        <p:nvSpPr>
          <p:cNvPr id="134" name="Google Shape;134;p19"/>
          <p:cNvSpPr txBox="1">
            <a:spLocks noGrp="1"/>
          </p:cNvSpPr>
          <p:nvPr>
            <p:ph type="subTitle" idx="1"/>
          </p:nvPr>
        </p:nvSpPr>
        <p:spPr>
          <a:xfrm>
            <a:off x="558250" y="1692618"/>
            <a:ext cx="8222100" cy="2892600"/>
          </a:xfrm>
          <a:prstGeom prst="rect">
            <a:avLst/>
          </a:prstGeom>
          <a:noFill/>
          <a:ln>
            <a:noFill/>
          </a:ln>
        </p:spPr>
        <p:txBody>
          <a:bodyPr spcFirstLastPara="1" wrap="square" lIns="91425" tIns="91425" rIns="91425" bIns="91425" anchor="t" anchorCtr="0">
            <a:normAutofit/>
          </a:bodyPr>
          <a:lstStyle/>
          <a:p>
            <a:pPr marL="0" marR="0" lvl="0" indent="0" algn="l" rtl="0">
              <a:lnSpc>
                <a:spcPct val="130000"/>
              </a:lnSpc>
              <a:spcBef>
                <a:spcPts val="0"/>
              </a:spcBef>
              <a:spcAft>
                <a:spcPts val="0"/>
              </a:spcAft>
              <a:buSzPts val="2100"/>
              <a:buNone/>
            </a:pPr>
            <a:r>
              <a:rPr lang="pl" sz="1955" b="1"/>
              <a:t>Subway's organizational goals include:</a:t>
            </a:r>
            <a:endParaRPr sz="1955" b="1"/>
          </a:p>
          <a:p>
            <a:pPr marL="457200" marR="0" lvl="0" indent="-352715" algn="l" rtl="0">
              <a:lnSpc>
                <a:spcPct val="130000"/>
              </a:lnSpc>
              <a:spcBef>
                <a:spcPts val="0"/>
              </a:spcBef>
              <a:spcAft>
                <a:spcPts val="0"/>
              </a:spcAft>
              <a:buSzPts val="1955"/>
              <a:buChar char="●"/>
            </a:pPr>
            <a:r>
              <a:rPr lang="pl" sz="1955"/>
              <a:t>Increase sales and profits</a:t>
            </a:r>
            <a:endParaRPr sz="1955"/>
          </a:p>
          <a:p>
            <a:pPr marL="457200" marR="0" lvl="0" indent="-352715" algn="l" rtl="0">
              <a:lnSpc>
                <a:spcPct val="130000"/>
              </a:lnSpc>
              <a:spcBef>
                <a:spcPts val="0"/>
              </a:spcBef>
              <a:spcAft>
                <a:spcPts val="0"/>
              </a:spcAft>
              <a:buSzPts val="1955"/>
              <a:buChar char="●"/>
            </a:pPr>
            <a:r>
              <a:rPr lang="pl" sz="1955"/>
              <a:t>Provide high-quality fresh food that meets customer expectations.</a:t>
            </a:r>
            <a:endParaRPr sz="1955"/>
          </a:p>
          <a:p>
            <a:pPr marL="457200" marR="0" lvl="0" indent="-352715" algn="l" rtl="0">
              <a:lnSpc>
                <a:spcPct val="130000"/>
              </a:lnSpc>
              <a:spcBef>
                <a:spcPts val="0"/>
              </a:spcBef>
              <a:spcAft>
                <a:spcPts val="0"/>
              </a:spcAft>
              <a:buSzPts val="1955"/>
              <a:buChar char="●"/>
            </a:pPr>
            <a:r>
              <a:rPr lang="pl" sz="1955"/>
              <a:t>Deliver consistent and high-quality customer service</a:t>
            </a:r>
            <a:endParaRPr sz="1955"/>
          </a:p>
          <a:p>
            <a:pPr marL="457200" marR="0" lvl="0" indent="-352715" algn="l" rtl="0">
              <a:lnSpc>
                <a:spcPct val="130000"/>
              </a:lnSpc>
              <a:spcBef>
                <a:spcPts val="0"/>
              </a:spcBef>
              <a:spcAft>
                <a:spcPts val="0"/>
              </a:spcAft>
              <a:buSzPts val="1955"/>
              <a:buChar char="●"/>
            </a:pPr>
            <a:r>
              <a:rPr lang="pl" sz="1955"/>
              <a:t>Maintain brand consistency across all the locations</a:t>
            </a:r>
            <a:endParaRPr sz="1955"/>
          </a:p>
          <a:p>
            <a:pPr marL="457200" marR="0" lvl="0" indent="-352715" algn="l" rtl="0">
              <a:lnSpc>
                <a:spcPct val="130000"/>
              </a:lnSpc>
              <a:spcBef>
                <a:spcPts val="0"/>
              </a:spcBef>
              <a:spcAft>
                <a:spcPts val="0"/>
              </a:spcAft>
              <a:buSzPts val="1955"/>
              <a:buChar char="●"/>
            </a:pPr>
            <a:r>
              <a:rPr lang="pl" sz="1955"/>
              <a:t>Promote healthier food choices</a:t>
            </a:r>
            <a:endParaRPr sz="1955"/>
          </a:p>
          <a:p>
            <a:pPr marL="457200" marR="0" lvl="0" indent="-352715" algn="l" rtl="0">
              <a:lnSpc>
                <a:spcPct val="130000"/>
              </a:lnSpc>
              <a:spcBef>
                <a:spcPts val="0"/>
              </a:spcBef>
              <a:spcAft>
                <a:spcPts val="0"/>
              </a:spcAft>
              <a:buSzPts val="1955"/>
              <a:buChar char="●"/>
            </a:pPr>
            <a:r>
              <a:rPr lang="pl" sz="1955"/>
              <a:t>Support sustainability and environmental practises</a:t>
            </a:r>
            <a:endParaRPr sz="1955"/>
          </a:p>
        </p:txBody>
      </p:sp>
      <p:sp>
        <p:nvSpPr>
          <p:cNvPr id="135" name="Google Shape;135;p19"/>
          <p:cNvSpPr txBox="1"/>
          <p:nvPr/>
        </p:nvSpPr>
        <p:spPr>
          <a:xfrm>
            <a:off x="7218125" y="187900"/>
            <a:ext cx="1996200" cy="673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pl" sz="1100"/>
              <a:t>(Brown, L. 2024)</a:t>
            </a:r>
            <a:endParaRPr sz="1100"/>
          </a:p>
          <a:p>
            <a:pPr marL="0" lvl="0" indent="0" algn="l" rtl="0">
              <a:lnSpc>
                <a:spcPct val="115000"/>
              </a:lnSpc>
              <a:spcBef>
                <a:spcPts val="0"/>
              </a:spcBef>
              <a:spcAft>
                <a:spcPts val="0"/>
              </a:spcAft>
              <a:buNone/>
            </a:pPr>
            <a:r>
              <a:rPr lang="pl" sz="1100"/>
              <a:t>(Mitchell, C. (2023)</a:t>
            </a:r>
            <a:endParaRPr sz="1800">
              <a:solidFill>
                <a:schemeClr val="dk2"/>
              </a:solidFill>
              <a:latin typeface="Roboto"/>
              <a:ea typeface="Roboto"/>
              <a:cs typeface="Roboto"/>
              <a:sym typeface="Roboto"/>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0"/>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pl"/>
              <a:t>How Subway uses Planning in it’s management style</a:t>
            </a:r>
            <a:endParaRPr/>
          </a:p>
        </p:txBody>
      </p:sp>
      <p:sp>
        <p:nvSpPr>
          <p:cNvPr id="141" name="Google Shape;141;p20"/>
          <p:cNvSpPr txBox="1">
            <a:spLocks noGrp="1"/>
          </p:cNvSpPr>
          <p:nvPr>
            <p:ph type="body" idx="1"/>
          </p:nvPr>
        </p:nvSpPr>
        <p:spPr>
          <a:xfrm>
            <a:off x="391450" y="1017800"/>
            <a:ext cx="8520600" cy="3580800"/>
          </a:xfrm>
          <a:prstGeom prst="rect">
            <a:avLst/>
          </a:prstGeom>
          <a:noFill/>
          <a:ln>
            <a:noFill/>
          </a:ln>
        </p:spPr>
        <p:txBody>
          <a:bodyPr spcFirstLastPara="1" wrap="square" lIns="91425" tIns="91425" rIns="91425" bIns="91425" anchor="t" anchorCtr="0">
            <a:normAutofit lnSpcReduction="20000"/>
          </a:bodyPr>
          <a:lstStyle/>
          <a:p>
            <a:pPr marL="0" lvl="0" indent="0" algn="l" rtl="0">
              <a:lnSpc>
                <a:spcPct val="115000"/>
              </a:lnSpc>
              <a:spcBef>
                <a:spcPts val="0"/>
              </a:spcBef>
              <a:spcAft>
                <a:spcPts val="0"/>
              </a:spcAft>
              <a:buSzPts val="1800"/>
              <a:buNone/>
            </a:pPr>
            <a:r>
              <a:rPr lang="pl"/>
              <a:t>The main management at Subway sets clear business goals and strategies that they can follow throughout the year. </a:t>
            </a:r>
            <a:r>
              <a:rPr lang="pl" b="1"/>
              <a:t>(Increasing profit).</a:t>
            </a:r>
            <a:r>
              <a:rPr lang="pl"/>
              <a:t> The management also plans out improvements to the carbon footprint which Subway is creating. </a:t>
            </a:r>
            <a:r>
              <a:rPr lang="pl" b="1"/>
              <a:t>(Sustainability)</a:t>
            </a:r>
            <a:endParaRPr b="1"/>
          </a:p>
          <a:p>
            <a:pPr marL="0" lvl="0" indent="0" algn="l" rtl="0">
              <a:lnSpc>
                <a:spcPct val="115000"/>
              </a:lnSpc>
              <a:spcBef>
                <a:spcPts val="0"/>
              </a:spcBef>
              <a:spcAft>
                <a:spcPts val="0"/>
              </a:spcAft>
              <a:buSzPts val="1800"/>
              <a:buNone/>
            </a:pPr>
            <a:endParaRPr/>
          </a:p>
          <a:p>
            <a:pPr marL="0" lvl="0" indent="0" algn="l" rtl="0">
              <a:lnSpc>
                <a:spcPct val="115000"/>
              </a:lnSpc>
              <a:spcBef>
                <a:spcPts val="0"/>
              </a:spcBef>
              <a:spcAft>
                <a:spcPts val="0"/>
              </a:spcAft>
              <a:buSzPts val="1800"/>
              <a:buNone/>
            </a:pPr>
            <a:r>
              <a:rPr lang="pl"/>
              <a:t>While at the individual establishments the managers plan out shift schedules and rotations in order to ensure that the customers are always served in a timely and efficient manner. </a:t>
            </a:r>
            <a:r>
              <a:rPr lang="pl" b="1"/>
              <a:t>(High Quality Customer Service)</a:t>
            </a:r>
            <a:endParaRPr b="1"/>
          </a:p>
          <a:p>
            <a:pPr marL="0" lvl="0" indent="0" algn="l" rtl="0">
              <a:lnSpc>
                <a:spcPct val="115000"/>
              </a:lnSpc>
              <a:spcBef>
                <a:spcPts val="0"/>
              </a:spcBef>
              <a:spcAft>
                <a:spcPts val="0"/>
              </a:spcAft>
              <a:buSzPts val="1800"/>
              <a:buNone/>
            </a:pPr>
            <a:endParaRPr/>
          </a:p>
          <a:p>
            <a:pPr marL="0" lvl="0" indent="0" algn="l" rtl="0">
              <a:lnSpc>
                <a:spcPct val="115000"/>
              </a:lnSpc>
              <a:spcBef>
                <a:spcPts val="0"/>
              </a:spcBef>
              <a:spcAft>
                <a:spcPts val="0"/>
              </a:spcAft>
              <a:buSzPts val="1800"/>
              <a:buNone/>
            </a:pPr>
            <a:endParaRPr/>
          </a:p>
          <a:p>
            <a:pPr marL="0" lvl="0" indent="0" algn="l" rtl="0">
              <a:lnSpc>
                <a:spcPct val="115000"/>
              </a:lnSpc>
              <a:spcBef>
                <a:spcPts val="0"/>
              </a:spcBef>
              <a:spcAft>
                <a:spcPts val="0"/>
              </a:spcAft>
              <a:buSzPts val="1800"/>
              <a:buNone/>
            </a:pPr>
            <a:endParaRPr/>
          </a:p>
          <a:p>
            <a:pPr marL="0" lvl="0" indent="0" algn="l" rtl="0">
              <a:lnSpc>
                <a:spcPct val="115000"/>
              </a:lnSpc>
              <a:spcBef>
                <a:spcPts val="0"/>
              </a:spcBef>
              <a:spcAft>
                <a:spcPts val="0"/>
              </a:spcAft>
              <a:buSzPts val="1800"/>
              <a:buNone/>
            </a:pPr>
            <a:endParaRPr/>
          </a:p>
          <a:p>
            <a:pPr marL="0" lvl="0" indent="0" algn="l" rtl="0">
              <a:lnSpc>
                <a:spcPct val="115000"/>
              </a:lnSpc>
              <a:spcBef>
                <a:spcPts val="0"/>
              </a:spcBef>
              <a:spcAft>
                <a:spcPts val="0"/>
              </a:spcAft>
              <a:buSzPts val="1800"/>
              <a:buNone/>
            </a:pPr>
            <a:endParaRPr/>
          </a:p>
        </p:txBody>
      </p:sp>
      <p:sp>
        <p:nvSpPr>
          <p:cNvPr id="142" name="Google Shape;142;p20"/>
          <p:cNvSpPr txBox="1"/>
          <p:nvPr/>
        </p:nvSpPr>
        <p:spPr>
          <a:xfrm>
            <a:off x="7304100" y="65600"/>
            <a:ext cx="1839900" cy="344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pl" sz="1100"/>
              <a:t>(Brown, L. 2024)</a:t>
            </a:r>
            <a:endParaRPr sz="1100"/>
          </a:p>
          <a:p>
            <a:pPr marL="0" lvl="0" indent="0" algn="l" rtl="0">
              <a:lnSpc>
                <a:spcPct val="115000"/>
              </a:lnSpc>
              <a:spcBef>
                <a:spcPts val="0"/>
              </a:spcBef>
              <a:spcAft>
                <a:spcPts val="0"/>
              </a:spcAft>
              <a:buNone/>
            </a:pPr>
            <a:r>
              <a:rPr lang="pl" sz="1100"/>
              <a:t>(Mitchell, C. (2023)</a:t>
            </a:r>
            <a:endParaRPr sz="1800">
              <a:solidFill>
                <a:schemeClr val="dk2"/>
              </a:solidFill>
              <a:latin typeface="Roboto"/>
              <a:ea typeface="Roboto"/>
              <a:cs typeface="Roboto"/>
              <a:sym typeface="Robo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pl"/>
              <a:t>How Subway uses Organising in it’s management style</a:t>
            </a:r>
            <a:endParaRPr/>
          </a:p>
        </p:txBody>
      </p:sp>
      <p:sp>
        <p:nvSpPr>
          <p:cNvPr id="148" name="Google Shape;148;p21"/>
          <p:cNvSpPr txBox="1">
            <a:spLocks noGrp="1"/>
          </p:cNvSpPr>
          <p:nvPr>
            <p:ph type="body" idx="1"/>
          </p:nvPr>
        </p:nvSpPr>
        <p:spPr>
          <a:xfrm>
            <a:off x="311700" y="1229875"/>
            <a:ext cx="6027900" cy="3339000"/>
          </a:xfrm>
          <a:prstGeom prst="rect">
            <a:avLst/>
          </a:prstGeom>
          <a:noFill/>
          <a:ln>
            <a:noFill/>
          </a:ln>
        </p:spPr>
        <p:txBody>
          <a:bodyPr spcFirstLastPara="1" wrap="square" lIns="91425" tIns="91425" rIns="91425" bIns="91425" anchor="t" anchorCtr="0">
            <a:normAutofit lnSpcReduction="20000"/>
          </a:bodyPr>
          <a:lstStyle/>
          <a:p>
            <a:pPr marL="0" lvl="0" indent="0" algn="l" rtl="0">
              <a:lnSpc>
                <a:spcPct val="115000"/>
              </a:lnSpc>
              <a:spcBef>
                <a:spcPts val="0"/>
              </a:spcBef>
              <a:spcAft>
                <a:spcPts val="0"/>
              </a:spcAft>
              <a:buSzPts val="1800"/>
              <a:buNone/>
            </a:pPr>
            <a:r>
              <a:rPr lang="pl"/>
              <a:t>Subway has organised a complex system of supply so that they can always have fresh ingredients available at each locations(</a:t>
            </a:r>
            <a:r>
              <a:rPr lang="pl" b="1"/>
              <a:t>Brand Consistency, High Quality Fresh Food)</a:t>
            </a:r>
            <a:r>
              <a:rPr lang="pl"/>
              <a:t>. Through their supply system Subway also organises initiatives and changes to improve their carbon footprint </a:t>
            </a:r>
            <a:r>
              <a:rPr lang="pl" b="1"/>
              <a:t>(Sustainability)</a:t>
            </a:r>
            <a:endParaRPr b="1"/>
          </a:p>
          <a:p>
            <a:pPr marL="0" lvl="0" indent="0" algn="l" rtl="0">
              <a:lnSpc>
                <a:spcPct val="115000"/>
              </a:lnSpc>
              <a:spcBef>
                <a:spcPts val="0"/>
              </a:spcBef>
              <a:spcAft>
                <a:spcPts val="0"/>
              </a:spcAft>
              <a:buSzPts val="1800"/>
              <a:buNone/>
            </a:pPr>
            <a:endParaRPr/>
          </a:p>
          <a:p>
            <a:pPr marL="0" lvl="0" indent="0" algn="l" rtl="0">
              <a:lnSpc>
                <a:spcPct val="115000"/>
              </a:lnSpc>
              <a:spcBef>
                <a:spcPts val="0"/>
              </a:spcBef>
              <a:spcAft>
                <a:spcPts val="0"/>
              </a:spcAft>
              <a:buSzPts val="1800"/>
              <a:buNone/>
            </a:pPr>
            <a:r>
              <a:rPr lang="pl"/>
              <a:t>Subway also has organised a set of clear procedures and practises that all employees across all locations are trained to follow </a:t>
            </a:r>
            <a:r>
              <a:rPr lang="pl" b="1"/>
              <a:t>(High Quality Customer Service)</a:t>
            </a:r>
            <a:endParaRPr b="1"/>
          </a:p>
          <a:p>
            <a:pPr marL="0" lvl="0" indent="0" algn="l" rtl="0">
              <a:lnSpc>
                <a:spcPct val="115000"/>
              </a:lnSpc>
              <a:spcBef>
                <a:spcPts val="0"/>
              </a:spcBef>
              <a:spcAft>
                <a:spcPts val="0"/>
              </a:spcAft>
              <a:buSzPts val="1800"/>
              <a:buNone/>
            </a:pPr>
            <a:endParaRPr/>
          </a:p>
          <a:p>
            <a:pPr marL="0" lvl="0" indent="0" algn="l" rtl="0">
              <a:lnSpc>
                <a:spcPct val="115000"/>
              </a:lnSpc>
              <a:spcBef>
                <a:spcPts val="0"/>
              </a:spcBef>
              <a:spcAft>
                <a:spcPts val="0"/>
              </a:spcAft>
              <a:buSzPts val="1800"/>
              <a:buNone/>
            </a:pPr>
            <a:endParaRPr/>
          </a:p>
        </p:txBody>
      </p:sp>
      <p:pic>
        <p:nvPicPr>
          <p:cNvPr id="149" name="Google Shape;149;p21"/>
          <p:cNvPicPr preferRelativeResize="0"/>
          <p:nvPr/>
        </p:nvPicPr>
        <p:blipFill rotWithShape="1">
          <a:blip r:embed="rId3">
            <a:alphaModFix/>
          </a:blip>
          <a:srcRect/>
          <a:stretch/>
        </p:blipFill>
        <p:spPr>
          <a:xfrm>
            <a:off x="6259850" y="1229875"/>
            <a:ext cx="2765200" cy="18434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2"/>
          <p:cNvSpPr txBox="1">
            <a:spLocks noGrp="1"/>
          </p:cNvSpPr>
          <p:nvPr>
            <p:ph type="title"/>
          </p:nvPr>
        </p:nvSpPr>
        <p:spPr>
          <a:xfrm>
            <a:off x="311700" y="2691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pl"/>
              <a:t>How Subway uses Commanding in it’s management style</a:t>
            </a:r>
            <a:endParaRPr/>
          </a:p>
        </p:txBody>
      </p:sp>
      <p:sp>
        <p:nvSpPr>
          <p:cNvPr id="155" name="Google Shape;155;p22"/>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pl"/>
              <a:t>Supervisors give instructions to the employees based on the feedback given by management.</a:t>
            </a:r>
            <a:r>
              <a:rPr lang="pl" sz="1400"/>
              <a:t> </a:t>
            </a:r>
            <a:r>
              <a:rPr lang="pl" b="1"/>
              <a:t>(Increase sales and profit)</a:t>
            </a:r>
            <a:r>
              <a:rPr lang="pl"/>
              <a:t> The supervisors are also informed in the expected standards set out by Subway and they attempt to correct any deviation from those standards </a:t>
            </a:r>
            <a:r>
              <a:rPr lang="pl" b="1"/>
              <a:t>(Deliver consistent customer service). </a:t>
            </a:r>
            <a:r>
              <a:rPr lang="pl"/>
              <a:t>The supervisors are also informed and trained in food hygiene standards and they maintain these standards at the locations and reprimand employees who breach those standards. </a:t>
            </a:r>
            <a:r>
              <a:rPr lang="pl" b="1"/>
              <a:t>(Deliver high quality fresh food)</a:t>
            </a:r>
            <a:endParaRPr b="1"/>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3"/>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pl"/>
              <a:t>How Subway uses Coordinating in it’s management style</a:t>
            </a:r>
            <a:endParaRPr/>
          </a:p>
        </p:txBody>
      </p:sp>
      <p:sp>
        <p:nvSpPr>
          <p:cNvPr id="161" name="Google Shape;161;p23"/>
          <p:cNvSpPr txBox="1">
            <a:spLocks noGrp="1"/>
          </p:cNvSpPr>
          <p:nvPr>
            <p:ph type="body" idx="1"/>
          </p:nvPr>
        </p:nvSpPr>
        <p:spPr>
          <a:xfrm>
            <a:off x="311700" y="1443175"/>
            <a:ext cx="6201900" cy="33390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pl"/>
              <a:t>The previously mentioned system of supply is coordinated with the individual locations and more general regions where Subway operates in order to ensure that each location has fresh ingredients available. </a:t>
            </a:r>
            <a:r>
              <a:rPr lang="pl" b="1"/>
              <a:t>(Deliver high quality fresh food)</a:t>
            </a:r>
            <a:endParaRPr b="1"/>
          </a:p>
          <a:p>
            <a:pPr marL="0" lvl="0" indent="0" algn="l" rtl="0">
              <a:lnSpc>
                <a:spcPct val="115000"/>
              </a:lnSpc>
              <a:spcBef>
                <a:spcPts val="0"/>
              </a:spcBef>
              <a:spcAft>
                <a:spcPts val="0"/>
              </a:spcAft>
              <a:buSzPts val="1800"/>
              <a:buNone/>
            </a:pPr>
            <a:endParaRPr b="1"/>
          </a:p>
          <a:p>
            <a:pPr marL="0" lvl="0" indent="0" algn="l" rtl="0">
              <a:lnSpc>
                <a:spcPct val="115000"/>
              </a:lnSpc>
              <a:spcBef>
                <a:spcPts val="0"/>
              </a:spcBef>
              <a:spcAft>
                <a:spcPts val="0"/>
              </a:spcAft>
              <a:buSzPts val="1800"/>
              <a:buNone/>
            </a:pPr>
            <a:r>
              <a:rPr lang="pl"/>
              <a:t>The management after planning out their new products and promotions coordinates with the individual locations in order to make sure that everything arrives at each locations at the same time. </a:t>
            </a:r>
            <a:r>
              <a:rPr lang="pl" b="1"/>
              <a:t>(Consistency across locations)</a:t>
            </a:r>
            <a:endParaRPr b="1"/>
          </a:p>
        </p:txBody>
      </p:sp>
      <p:pic>
        <p:nvPicPr>
          <p:cNvPr id="162" name="Google Shape;162;p23"/>
          <p:cNvPicPr preferRelativeResize="0"/>
          <p:nvPr/>
        </p:nvPicPr>
        <p:blipFill>
          <a:blip r:embed="rId3">
            <a:alphaModFix/>
          </a:blip>
          <a:stretch>
            <a:fillRect/>
          </a:stretch>
        </p:blipFill>
        <p:spPr>
          <a:xfrm>
            <a:off x="6470275" y="1170200"/>
            <a:ext cx="2325600" cy="205815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4"/>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pl"/>
              <a:t>How Subway uses Controlling in it’s management style</a:t>
            </a:r>
            <a:endParaRPr/>
          </a:p>
          <a:p>
            <a:pPr marL="0" lvl="0" indent="0" algn="l" rtl="0">
              <a:lnSpc>
                <a:spcPct val="100000"/>
              </a:lnSpc>
              <a:spcBef>
                <a:spcPts val="0"/>
              </a:spcBef>
              <a:spcAft>
                <a:spcPts val="0"/>
              </a:spcAft>
              <a:buSzPct val="111111"/>
              <a:buNone/>
            </a:pPr>
            <a:endParaRPr/>
          </a:p>
        </p:txBody>
      </p:sp>
      <p:sp>
        <p:nvSpPr>
          <p:cNvPr id="168" name="Google Shape;168;p24"/>
          <p:cNvSpPr txBox="1">
            <a:spLocks noGrp="1"/>
          </p:cNvSpPr>
          <p:nvPr>
            <p:ph type="body" idx="1"/>
          </p:nvPr>
        </p:nvSpPr>
        <p:spPr>
          <a:xfrm>
            <a:off x="311700" y="1229875"/>
            <a:ext cx="8520600" cy="33579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pl"/>
              <a:t>The regional managers closely monitor the performance of each of the individual locations and if any location starts to deviate from the standards which were set out they are quick to inform the location managers and they then attempt to correct it.</a:t>
            </a:r>
            <a:r>
              <a:rPr lang="pl" b="1"/>
              <a:t> </a:t>
            </a:r>
            <a:r>
              <a:rPr lang="pl"/>
              <a:t>Some of the ways in which the supervisors do this is through then evaluating the individuals working under them, they then reprimand or reward performance.</a:t>
            </a:r>
            <a:r>
              <a:rPr lang="pl" b="1"/>
              <a:t>(Maintaining brand consistency, providing high quality food)</a:t>
            </a:r>
            <a:endParaRPr b="1"/>
          </a:p>
          <a:p>
            <a:pPr marL="0" lvl="0" indent="0" algn="l" rtl="0">
              <a:lnSpc>
                <a:spcPct val="115000"/>
              </a:lnSpc>
              <a:spcBef>
                <a:spcPts val="0"/>
              </a:spcBef>
              <a:spcAft>
                <a:spcPts val="0"/>
              </a:spcAft>
              <a:buSzPts val="1800"/>
              <a:buNone/>
            </a:pPr>
            <a:endParaRPr b="1"/>
          </a:p>
          <a:p>
            <a:pPr marL="0" lvl="0" indent="0" algn="l" rtl="0">
              <a:lnSpc>
                <a:spcPct val="115000"/>
              </a:lnSpc>
              <a:spcBef>
                <a:spcPts val="0"/>
              </a:spcBef>
              <a:spcAft>
                <a:spcPts val="0"/>
              </a:spcAft>
              <a:buSzPts val="1800"/>
              <a:buNone/>
            </a:pPr>
            <a:endParaRPr b="1"/>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5"/>
          <p:cNvSpPr txBox="1">
            <a:spLocks noGrp="1"/>
          </p:cNvSpPr>
          <p:nvPr>
            <p:ph type="ctrTitle"/>
          </p:nvPr>
        </p:nvSpPr>
        <p:spPr>
          <a:xfrm>
            <a:off x="2837163" y="0"/>
            <a:ext cx="3164400" cy="838800"/>
          </a:xfrm>
          <a:prstGeom prst="rect">
            <a:avLst/>
          </a:prstGeom>
          <a:noFill/>
          <a:ln>
            <a:noFill/>
          </a:ln>
        </p:spPr>
        <p:txBody>
          <a:bodyPr spcFirstLastPara="1" wrap="square" lIns="91425" tIns="91425" rIns="91425" bIns="91425" anchor="b" anchorCtr="0">
            <a:normAutofit/>
          </a:bodyPr>
          <a:lstStyle/>
          <a:p>
            <a:pPr marL="0" lvl="0" indent="0" algn="l" rtl="0">
              <a:lnSpc>
                <a:spcPct val="100000"/>
              </a:lnSpc>
              <a:spcBef>
                <a:spcPts val="0"/>
              </a:spcBef>
              <a:spcAft>
                <a:spcPts val="0"/>
              </a:spcAft>
              <a:buSzPts val="4200"/>
              <a:buNone/>
            </a:pPr>
            <a:r>
              <a:rPr lang="pl" u="sng"/>
              <a:t>Shortfalls</a:t>
            </a:r>
            <a:endParaRPr u="sng"/>
          </a:p>
        </p:txBody>
      </p:sp>
      <p:graphicFrame>
        <p:nvGraphicFramePr>
          <p:cNvPr id="174" name="Google Shape;174;p25"/>
          <p:cNvGraphicFramePr/>
          <p:nvPr/>
        </p:nvGraphicFramePr>
        <p:xfrm>
          <a:off x="726500" y="1025575"/>
          <a:ext cx="3000000" cy="3000000"/>
        </p:xfrm>
        <a:graphic>
          <a:graphicData uri="http://schemas.openxmlformats.org/drawingml/2006/table">
            <a:tbl>
              <a:tblPr>
                <a:noFill/>
                <a:tableStyleId>{4F70D8FF-073C-4826-B916-B2BF29D21374}</a:tableStyleId>
              </a:tblPr>
              <a:tblGrid>
                <a:gridCol w="2164600">
                  <a:extLst>
                    <a:ext uri="{9D8B030D-6E8A-4147-A177-3AD203B41FA5}">
                      <a16:colId xmlns:a16="http://schemas.microsoft.com/office/drawing/2014/main" val="20000"/>
                    </a:ext>
                  </a:extLst>
                </a:gridCol>
                <a:gridCol w="1278500">
                  <a:extLst>
                    <a:ext uri="{9D8B030D-6E8A-4147-A177-3AD203B41FA5}">
                      <a16:colId xmlns:a16="http://schemas.microsoft.com/office/drawing/2014/main" val="20001"/>
                    </a:ext>
                  </a:extLst>
                </a:gridCol>
                <a:gridCol w="4490625">
                  <a:extLst>
                    <a:ext uri="{9D8B030D-6E8A-4147-A177-3AD203B41FA5}">
                      <a16:colId xmlns:a16="http://schemas.microsoft.com/office/drawing/2014/main" val="20002"/>
                    </a:ext>
                  </a:extLst>
                </a:gridCol>
              </a:tblGrid>
              <a:tr h="812150">
                <a:tc>
                  <a:txBody>
                    <a:bodyPr/>
                    <a:lstStyle/>
                    <a:p>
                      <a:pPr marL="0" marR="0" lvl="0" indent="0" algn="l" rtl="0">
                        <a:lnSpc>
                          <a:spcPct val="100000"/>
                        </a:lnSpc>
                        <a:spcBef>
                          <a:spcPts val="0"/>
                        </a:spcBef>
                        <a:spcAft>
                          <a:spcPts val="0"/>
                        </a:spcAft>
                        <a:buClr>
                          <a:srgbClr val="000000"/>
                        </a:buClr>
                        <a:buSzPts val="1400"/>
                        <a:buFont typeface="Arial"/>
                        <a:buNone/>
                      </a:pPr>
                      <a:r>
                        <a:rPr lang="pl" sz="1400" b="1" u="none" strike="noStrike" cap="none">
                          <a:solidFill>
                            <a:schemeClr val="lt1"/>
                          </a:solidFill>
                        </a:rPr>
                        <a:t>Shortfall</a:t>
                      </a:r>
                      <a:endParaRPr sz="1400" b="1" u="none" strike="noStrike" cap="none">
                        <a:solidFill>
                          <a:schemeClr val="lt1"/>
                        </a:solidFill>
                      </a:endParaRPr>
                    </a:p>
                  </a:txBody>
                  <a:tcPr marL="91425" marR="91425" marT="91425" marB="91425"/>
                </a:tc>
                <a:tc>
                  <a:txBody>
                    <a:bodyPr/>
                    <a:lstStyle/>
                    <a:p>
                      <a:pPr marL="0" marR="0" lvl="0" indent="0" algn="l" rtl="0">
                        <a:lnSpc>
                          <a:spcPct val="100000"/>
                        </a:lnSpc>
                        <a:spcBef>
                          <a:spcPts val="0"/>
                        </a:spcBef>
                        <a:spcAft>
                          <a:spcPts val="0"/>
                        </a:spcAft>
                        <a:buClr>
                          <a:srgbClr val="000000"/>
                        </a:buClr>
                        <a:buSzPts val="1400"/>
                        <a:buFont typeface="Arial"/>
                        <a:buNone/>
                      </a:pPr>
                      <a:r>
                        <a:rPr lang="pl" sz="1400" b="1" u="none" strike="noStrike" cap="none">
                          <a:solidFill>
                            <a:schemeClr val="lt1"/>
                          </a:solidFill>
                        </a:rPr>
                        <a:t>Function</a:t>
                      </a:r>
                      <a:endParaRPr sz="1400" b="1" u="none" strike="noStrike" cap="none">
                        <a:solidFill>
                          <a:schemeClr val="lt1"/>
                        </a:solidFill>
                      </a:endParaRPr>
                    </a:p>
                  </a:txBody>
                  <a:tcPr marL="91425" marR="91425" marT="91425" marB="91425"/>
                </a:tc>
                <a:tc>
                  <a:txBody>
                    <a:bodyPr/>
                    <a:lstStyle/>
                    <a:p>
                      <a:pPr marL="0" marR="0" lvl="0" indent="0" algn="l" rtl="0">
                        <a:lnSpc>
                          <a:spcPct val="100000"/>
                        </a:lnSpc>
                        <a:spcBef>
                          <a:spcPts val="0"/>
                        </a:spcBef>
                        <a:spcAft>
                          <a:spcPts val="0"/>
                        </a:spcAft>
                        <a:buClr>
                          <a:srgbClr val="000000"/>
                        </a:buClr>
                        <a:buSzPts val="1400"/>
                        <a:buFont typeface="Arial"/>
                        <a:buNone/>
                      </a:pPr>
                      <a:r>
                        <a:rPr lang="pl" sz="1400" b="1" u="none" strike="noStrike" cap="none">
                          <a:solidFill>
                            <a:schemeClr val="lt1"/>
                          </a:solidFill>
                        </a:rPr>
                        <a:t>Explanation</a:t>
                      </a:r>
                      <a:endParaRPr sz="1400" b="1" u="none" strike="noStrike" cap="none">
                        <a:solidFill>
                          <a:schemeClr val="lt1"/>
                        </a:solidFill>
                      </a:endParaRPr>
                    </a:p>
                  </a:txBody>
                  <a:tcPr marL="91425" marR="91425" marT="91425" marB="91425"/>
                </a:tc>
                <a:extLst>
                  <a:ext uri="{0D108BD9-81ED-4DB2-BD59-A6C34878D82A}">
                    <a16:rowId xmlns:a16="http://schemas.microsoft.com/office/drawing/2014/main" val="10000"/>
                  </a:ext>
                </a:extLst>
              </a:tr>
              <a:tr h="1238525">
                <a:tc>
                  <a:txBody>
                    <a:bodyPr/>
                    <a:lstStyle/>
                    <a:p>
                      <a:pPr marL="0" marR="0" lvl="0" indent="0" algn="l" rtl="0">
                        <a:lnSpc>
                          <a:spcPct val="100000"/>
                        </a:lnSpc>
                        <a:spcBef>
                          <a:spcPts val="0"/>
                        </a:spcBef>
                        <a:spcAft>
                          <a:spcPts val="0"/>
                        </a:spcAft>
                        <a:buClr>
                          <a:srgbClr val="000000"/>
                        </a:buClr>
                        <a:buSzPts val="1400"/>
                        <a:buFont typeface="Arial"/>
                        <a:buNone/>
                      </a:pPr>
                      <a:r>
                        <a:rPr lang="pl" sz="1400" u="none" strike="noStrike" cap="none">
                          <a:solidFill>
                            <a:schemeClr val="lt1"/>
                          </a:solidFill>
                        </a:rPr>
                        <a:t>Low employee motivation</a:t>
                      </a:r>
                      <a:endParaRPr sz="1400" u="none" strike="noStrike" cap="none">
                        <a:solidFill>
                          <a:schemeClr val="lt1"/>
                        </a:solidFill>
                      </a:endParaRPr>
                    </a:p>
                  </a:txBody>
                  <a:tcPr marL="91425" marR="91425" marT="91425" marB="91425"/>
                </a:tc>
                <a:tc>
                  <a:txBody>
                    <a:bodyPr/>
                    <a:lstStyle/>
                    <a:p>
                      <a:pPr marL="0" marR="0" lvl="0" indent="0" algn="l" rtl="0">
                        <a:lnSpc>
                          <a:spcPct val="100000"/>
                        </a:lnSpc>
                        <a:spcBef>
                          <a:spcPts val="0"/>
                        </a:spcBef>
                        <a:spcAft>
                          <a:spcPts val="0"/>
                        </a:spcAft>
                        <a:buClr>
                          <a:srgbClr val="000000"/>
                        </a:buClr>
                        <a:buSzPts val="1400"/>
                        <a:buFont typeface="Arial"/>
                        <a:buNone/>
                      </a:pPr>
                      <a:r>
                        <a:rPr lang="pl" sz="1400" u="none" strike="noStrike" cap="none">
                          <a:solidFill>
                            <a:schemeClr val="lt1"/>
                          </a:solidFill>
                        </a:rPr>
                        <a:t>Commanding</a:t>
                      </a:r>
                      <a:endParaRPr sz="1400" u="none" strike="noStrike" cap="none">
                        <a:solidFill>
                          <a:schemeClr val="lt1"/>
                        </a:solidFill>
                      </a:endParaRPr>
                    </a:p>
                  </a:txBody>
                  <a:tcPr marL="91425" marR="91425" marT="91425" marB="91425"/>
                </a:tc>
                <a:tc>
                  <a:txBody>
                    <a:bodyPr/>
                    <a:lstStyle/>
                    <a:p>
                      <a:pPr marL="0" marR="0" lvl="0" indent="0" algn="l" rtl="0">
                        <a:lnSpc>
                          <a:spcPct val="100000"/>
                        </a:lnSpc>
                        <a:spcBef>
                          <a:spcPts val="0"/>
                        </a:spcBef>
                        <a:spcAft>
                          <a:spcPts val="0"/>
                        </a:spcAft>
                        <a:buClr>
                          <a:srgbClr val="000000"/>
                        </a:buClr>
                        <a:buSzPts val="1400"/>
                        <a:buFont typeface="Arial"/>
                        <a:buNone/>
                      </a:pPr>
                      <a:r>
                        <a:rPr lang="pl" sz="1400" u="none" strike="noStrike" cap="none">
                          <a:solidFill>
                            <a:schemeClr val="lt1"/>
                          </a:solidFill>
                        </a:rPr>
                        <a:t>Despite each of the locations having managers and supervisors which are dedicated to their job, the overall employee satisfaction remains relatively low at subway, affecting performance.</a:t>
                      </a:r>
                      <a:endParaRPr sz="1400" u="none" strike="noStrike" cap="none">
                        <a:solidFill>
                          <a:schemeClr val="lt1"/>
                        </a:solidFill>
                      </a:endParaRPr>
                    </a:p>
                  </a:txBody>
                  <a:tcPr marL="91425" marR="91425" marT="91425" marB="91425"/>
                </a:tc>
                <a:extLst>
                  <a:ext uri="{0D108BD9-81ED-4DB2-BD59-A6C34878D82A}">
                    <a16:rowId xmlns:a16="http://schemas.microsoft.com/office/drawing/2014/main" val="10001"/>
                  </a:ext>
                </a:extLst>
              </a:tr>
              <a:tr h="983550">
                <a:tc>
                  <a:txBody>
                    <a:bodyPr/>
                    <a:lstStyle/>
                    <a:p>
                      <a:pPr marL="0" marR="0" lvl="0" indent="0" algn="l" rtl="0">
                        <a:lnSpc>
                          <a:spcPct val="100000"/>
                        </a:lnSpc>
                        <a:spcBef>
                          <a:spcPts val="0"/>
                        </a:spcBef>
                        <a:spcAft>
                          <a:spcPts val="0"/>
                        </a:spcAft>
                        <a:buClr>
                          <a:srgbClr val="000000"/>
                        </a:buClr>
                        <a:buSzPts val="1400"/>
                        <a:buFont typeface="Arial"/>
                        <a:buNone/>
                      </a:pPr>
                      <a:r>
                        <a:rPr lang="pl" sz="1400" u="none" strike="noStrike" cap="none">
                          <a:solidFill>
                            <a:schemeClr val="lt1"/>
                          </a:solidFill>
                        </a:rPr>
                        <a:t>Slow Adaptation to New Trends</a:t>
                      </a:r>
                      <a:endParaRPr sz="1400" u="none" strike="noStrike" cap="none">
                        <a:solidFill>
                          <a:schemeClr val="lt1"/>
                        </a:solidFill>
                      </a:endParaRPr>
                    </a:p>
                  </a:txBody>
                  <a:tcPr marL="91425" marR="91425" marT="91425" marB="91425"/>
                </a:tc>
                <a:tc>
                  <a:txBody>
                    <a:bodyPr/>
                    <a:lstStyle/>
                    <a:p>
                      <a:pPr marL="0" marR="0" lvl="0" indent="0" algn="l" rtl="0">
                        <a:lnSpc>
                          <a:spcPct val="100000"/>
                        </a:lnSpc>
                        <a:spcBef>
                          <a:spcPts val="0"/>
                        </a:spcBef>
                        <a:spcAft>
                          <a:spcPts val="0"/>
                        </a:spcAft>
                        <a:buClr>
                          <a:srgbClr val="000000"/>
                        </a:buClr>
                        <a:buSzPts val="1400"/>
                        <a:buFont typeface="Arial"/>
                        <a:buNone/>
                      </a:pPr>
                      <a:r>
                        <a:rPr lang="pl" sz="1400" u="none" strike="noStrike" cap="none">
                          <a:solidFill>
                            <a:schemeClr val="lt1"/>
                          </a:solidFill>
                        </a:rPr>
                        <a:t>Planning</a:t>
                      </a:r>
                      <a:endParaRPr sz="1400" u="none" strike="noStrike" cap="none">
                        <a:solidFill>
                          <a:schemeClr val="lt1"/>
                        </a:solidFill>
                      </a:endParaRPr>
                    </a:p>
                  </a:txBody>
                  <a:tcPr marL="91425" marR="91425" marT="91425" marB="91425"/>
                </a:tc>
                <a:tc>
                  <a:txBody>
                    <a:bodyPr/>
                    <a:lstStyle/>
                    <a:p>
                      <a:pPr marL="0" marR="0" lvl="0" indent="0" algn="l" rtl="0">
                        <a:lnSpc>
                          <a:spcPct val="100000"/>
                        </a:lnSpc>
                        <a:spcBef>
                          <a:spcPts val="0"/>
                        </a:spcBef>
                        <a:spcAft>
                          <a:spcPts val="0"/>
                        </a:spcAft>
                        <a:buClr>
                          <a:srgbClr val="000000"/>
                        </a:buClr>
                        <a:buSzPts val="1400"/>
                        <a:buFont typeface="Arial"/>
                        <a:buNone/>
                      </a:pPr>
                      <a:r>
                        <a:rPr lang="pl" sz="1400" u="none" strike="noStrike" cap="none">
                          <a:solidFill>
                            <a:schemeClr val="lt1"/>
                          </a:solidFill>
                        </a:rPr>
                        <a:t>Subway is relatively slow compared to other franchises at catching up to new trends and market direction. This can lead to decreased sales.</a:t>
                      </a:r>
                      <a:endParaRPr sz="1400" u="none" strike="noStrike" cap="none">
                        <a:solidFill>
                          <a:schemeClr val="lt1"/>
                        </a:solidFill>
                      </a:endParaRPr>
                    </a:p>
                  </a:txBody>
                  <a:tcPr marL="91425" marR="91425" marT="91425" marB="91425"/>
                </a:tc>
                <a:extLst>
                  <a:ext uri="{0D108BD9-81ED-4DB2-BD59-A6C34878D82A}">
                    <a16:rowId xmlns:a16="http://schemas.microsoft.com/office/drawing/2014/main" val="10002"/>
                  </a:ext>
                </a:extLst>
              </a:tr>
              <a:tr h="1016625">
                <a:tc>
                  <a:txBody>
                    <a:bodyPr/>
                    <a:lstStyle/>
                    <a:p>
                      <a:pPr marL="0" marR="0" lvl="0" indent="0" algn="l" rtl="0">
                        <a:lnSpc>
                          <a:spcPct val="100000"/>
                        </a:lnSpc>
                        <a:spcBef>
                          <a:spcPts val="0"/>
                        </a:spcBef>
                        <a:spcAft>
                          <a:spcPts val="0"/>
                        </a:spcAft>
                        <a:buClr>
                          <a:srgbClr val="000000"/>
                        </a:buClr>
                        <a:buSzPts val="1400"/>
                        <a:buFont typeface="Arial"/>
                        <a:buNone/>
                      </a:pPr>
                      <a:r>
                        <a:rPr lang="pl">
                          <a:solidFill>
                            <a:schemeClr val="lt1"/>
                          </a:solidFill>
                        </a:rPr>
                        <a:t>Low employee development</a:t>
                      </a:r>
                      <a:endParaRPr sz="1400" u="none" strike="noStrike" cap="none">
                        <a:solidFill>
                          <a:schemeClr val="lt1"/>
                        </a:solidFill>
                      </a:endParaRPr>
                    </a:p>
                  </a:txBody>
                  <a:tcPr marL="91425" marR="91425" marT="91425" marB="91425"/>
                </a:tc>
                <a:tc>
                  <a:txBody>
                    <a:bodyPr/>
                    <a:lstStyle/>
                    <a:p>
                      <a:pPr marL="0" marR="0" lvl="0" indent="0" algn="l" rtl="0">
                        <a:lnSpc>
                          <a:spcPct val="100000"/>
                        </a:lnSpc>
                        <a:spcBef>
                          <a:spcPts val="0"/>
                        </a:spcBef>
                        <a:spcAft>
                          <a:spcPts val="0"/>
                        </a:spcAft>
                        <a:buClr>
                          <a:srgbClr val="000000"/>
                        </a:buClr>
                        <a:buSzPts val="1400"/>
                        <a:buFont typeface="Arial"/>
                        <a:buNone/>
                      </a:pPr>
                      <a:r>
                        <a:rPr lang="pl">
                          <a:solidFill>
                            <a:schemeClr val="lt1"/>
                          </a:solidFill>
                        </a:rPr>
                        <a:t>Organising</a:t>
                      </a:r>
                      <a:endParaRPr sz="1400" u="none" strike="noStrike" cap="none">
                        <a:solidFill>
                          <a:schemeClr val="lt1"/>
                        </a:solidFill>
                      </a:endParaRPr>
                    </a:p>
                  </a:txBody>
                  <a:tcPr marL="91425" marR="91425" marT="91425" marB="91425"/>
                </a:tc>
                <a:tc>
                  <a:txBody>
                    <a:bodyPr/>
                    <a:lstStyle/>
                    <a:p>
                      <a:pPr marL="0" marR="0" lvl="0" indent="0" algn="l" rtl="0">
                        <a:lnSpc>
                          <a:spcPct val="100000"/>
                        </a:lnSpc>
                        <a:spcBef>
                          <a:spcPts val="0"/>
                        </a:spcBef>
                        <a:spcAft>
                          <a:spcPts val="0"/>
                        </a:spcAft>
                        <a:buClr>
                          <a:srgbClr val="000000"/>
                        </a:buClr>
                        <a:buSzPts val="1400"/>
                        <a:buFont typeface="Arial"/>
                        <a:buNone/>
                      </a:pPr>
                      <a:r>
                        <a:rPr lang="pl">
                          <a:solidFill>
                            <a:schemeClr val="lt1"/>
                          </a:solidFill>
                        </a:rPr>
                        <a:t>While Subway manages to train employees enough provide a standard of service that is generally satisfactory there are often shortcomings with advancing employee training further.</a:t>
                      </a:r>
                      <a:endParaRPr sz="1400" u="none" strike="noStrike" cap="none">
                        <a:solidFill>
                          <a:schemeClr val="lt1"/>
                        </a:solidFill>
                      </a:endParaRPr>
                    </a:p>
                  </a:txBody>
                  <a:tcPr marL="91425" marR="91425" marT="91425" marB="91425"/>
                </a:tc>
                <a:extLst>
                  <a:ext uri="{0D108BD9-81ED-4DB2-BD59-A6C34878D82A}">
                    <a16:rowId xmlns:a16="http://schemas.microsoft.com/office/drawing/2014/main" val="10003"/>
                  </a:ext>
                </a:extLst>
              </a:tr>
            </a:tbl>
          </a:graphicData>
        </a:graphic>
      </p:graphicFrame>
      <p:pic>
        <p:nvPicPr>
          <p:cNvPr id="175" name="Google Shape;175;p25"/>
          <p:cNvPicPr preferRelativeResize="0"/>
          <p:nvPr/>
        </p:nvPicPr>
        <p:blipFill>
          <a:blip r:embed="rId3">
            <a:alphaModFix/>
          </a:blip>
          <a:stretch>
            <a:fillRect/>
          </a:stretch>
        </p:blipFill>
        <p:spPr>
          <a:xfrm>
            <a:off x="5354850" y="0"/>
            <a:ext cx="1088226" cy="1025576"/>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26"/>
          <p:cNvSpPr txBox="1">
            <a:spLocks noGrp="1"/>
          </p:cNvSpPr>
          <p:nvPr>
            <p:ph type="ctrTitle"/>
          </p:nvPr>
        </p:nvSpPr>
        <p:spPr>
          <a:xfrm>
            <a:off x="300600" y="60722"/>
            <a:ext cx="8222100" cy="838800"/>
          </a:xfrm>
          <a:prstGeom prst="rect">
            <a:avLst/>
          </a:prstGeom>
        </p:spPr>
        <p:txBody>
          <a:bodyPr spcFirstLastPara="1" wrap="square" lIns="91425" tIns="91425" rIns="91425" bIns="91425" anchor="b" anchorCtr="0">
            <a:normAutofit/>
          </a:bodyPr>
          <a:lstStyle/>
          <a:p>
            <a:pPr marL="0" lvl="0" indent="0" algn="l" rtl="0">
              <a:spcBef>
                <a:spcPts val="0"/>
              </a:spcBef>
              <a:spcAft>
                <a:spcPts val="0"/>
              </a:spcAft>
              <a:buNone/>
            </a:pPr>
            <a:r>
              <a:rPr lang="pl" sz="3500" u="sng"/>
              <a:t>Most Essential Managerial Skills</a:t>
            </a:r>
            <a:endParaRPr sz="3500" u="sng"/>
          </a:p>
        </p:txBody>
      </p:sp>
      <p:sp>
        <p:nvSpPr>
          <p:cNvPr id="181" name="Google Shape;181;p26"/>
          <p:cNvSpPr txBox="1">
            <a:spLocks noGrp="1"/>
          </p:cNvSpPr>
          <p:nvPr>
            <p:ph type="subTitle" idx="1"/>
          </p:nvPr>
        </p:nvSpPr>
        <p:spPr>
          <a:xfrm>
            <a:off x="300600" y="919499"/>
            <a:ext cx="8222100" cy="3996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pl" sz="1900"/>
              <a:t>Drawing from what has been discussed in this presentation the most essential managerial skills are:</a:t>
            </a:r>
            <a:endParaRPr sz="1900"/>
          </a:p>
          <a:p>
            <a:pPr marL="0" lvl="0" indent="0" algn="l" rtl="0">
              <a:spcBef>
                <a:spcPts val="0"/>
              </a:spcBef>
              <a:spcAft>
                <a:spcPts val="0"/>
              </a:spcAft>
              <a:buNone/>
            </a:pPr>
            <a:endParaRPr sz="1900"/>
          </a:p>
          <a:p>
            <a:pPr marL="457200" lvl="0" indent="-349250" algn="l" rtl="0">
              <a:spcBef>
                <a:spcPts val="0"/>
              </a:spcBef>
              <a:spcAft>
                <a:spcPts val="0"/>
              </a:spcAft>
              <a:buSzPts val="1900"/>
              <a:buAutoNum type="arabicPeriod"/>
            </a:pPr>
            <a:r>
              <a:rPr lang="pl" sz="1900" u="sng"/>
              <a:t>Leadership:</a:t>
            </a:r>
            <a:r>
              <a:rPr lang="pl" sz="1900"/>
              <a:t> The ability to inspire and lead people will allow a manager to effectively Coordinate and Command</a:t>
            </a:r>
            <a:endParaRPr sz="1900"/>
          </a:p>
          <a:p>
            <a:pPr marL="0" lvl="0" indent="0" algn="l" rtl="0">
              <a:spcBef>
                <a:spcPts val="0"/>
              </a:spcBef>
              <a:spcAft>
                <a:spcPts val="0"/>
              </a:spcAft>
              <a:buNone/>
            </a:pPr>
            <a:endParaRPr sz="1900"/>
          </a:p>
          <a:p>
            <a:pPr marL="457200" lvl="0" indent="-349250" algn="l" rtl="0">
              <a:spcBef>
                <a:spcPts val="0"/>
              </a:spcBef>
              <a:spcAft>
                <a:spcPts val="0"/>
              </a:spcAft>
              <a:buSzPts val="1900"/>
              <a:buAutoNum type="arabicPeriod"/>
            </a:pPr>
            <a:r>
              <a:rPr lang="pl" sz="1900" u="sng"/>
              <a:t>Communication:</a:t>
            </a:r>
            <a:r>
              <a:rPr lang="pl" sz="1900"/>
              <a:t> Essential in a large business in order to Coordinate and Control the different sections of the organisation</a:t>
            </a:r>
            <a:endParaRPr sz="1900"/>
          </a:p>
          <a:p>
            <a:pPr marL="457200" lvl="0" indent="0" algn="l" rtl="0">
              <a:spcBef>
                <a:spcPts val="0"/>
              </a:spcBef>
              <a:spcAft>
                <a:spcPts val="0"/>
              </a:spcAft>
              <a:buNone/>
            </a:pPr>
            <a:endParaRPr sz="1900"/>
          </a:p>
          <a:p>
            <a:pPr marL="457200" lvl="0" indent="-349250" algn="l" rtl="0">
              <a:spcBef>
                <a:spcPts val="0"/>
              </a:spcBef>
              <a:spcAft>
                <a:spcPts val="0"/>
              </a:spcAft>
              <a:buSzPts val="1900"/>
              <a:buAutoNum type="arabicPeriod"/>
            </a:pPr>
            <a:r>
              <a:rPr lang="pl" sz="1900" u="sng"/>
              <a:t>Adaptability:</a:t>
            </a:r>
            <a:r>
              <a:rPr lang="pl" sz="1900"/>
              <a:t> In today’s business environment adaptability is required to respond to new trends</a:t>
            </a:r>
            <a:endParaRPr sz="1900"/>
          </a:p>
          <a:p>
            <a:pPr marL="0" lvl="0" indent="0" algn="l" rtl="0">
              <a:spcBef>
                <a:spcPts val="0"/>
              </a:spcBef>
              <a:spcAft>
                <a:spcPts val="0"/>
              </a:spcAft>
              <a:buNone/>
            </a:pPr>
            <a:endParaRPr sz="1900"/>
          </a:p>
        </p:txBody>
      </p:sp>
      <p:sp>
        <p:nvSpPr>
          <p:cNvPr id="182" name="Google Shape;182;p26"/>
          <p:cNvSpPr txBox="1"/>
          <p:nvPr/>
        </p:nvSpPr>
        <p:spPr>
          <a:xfrm>
            <a:off x="7030225" y="93950"/>
            <a:ext cx="2254800" cy="5949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pl" sz="1100"/>
              <a:t>(Isb.edu. 2026)</a:t>
            </a:r>
            <a:endParaRPr sz="1800">
              <a:solidFill>
                <a:schemeClr val="dk2"/>
              </a:solidFill>
              <a:latin typeface="Roboto"/>
              <a:ea typeface="Roboto"/>
              <a:cs typeface="Roboto"/>
              <a:sym typeface="Roboto"/>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7"/>
          <p:cNvSpPr txBox="1">
            <a:spLocks noGrp="1"/>
          </p:cNvSpPr>
          <p:nvPr>
            <p:ph type="ctrTitle"/>
          </p:nvPr>
        </p:nvSpPr>
        <p:spPr>
          <a:xfrm>
            <a:off x="460950" y="205822"/>
            <a:ext cx="8222100" cy="838800"/>
          </a:xfrm>
          <a:prstGeom prst="rect">
            <a:avLst/>
          </a:prstGeom>
          <a:noFill/>
          <a:ln>
            <a:noFill/>
          </a:ln>
        </p:spPr>
        <p:txBody>
          <a:bodyPr spcFirstLastPara="1" wrap="square" lIns="91425" tIns="91425" rIns="91425" bIns="91425" anchor="b" anchorCtr="0">
            <a:normAutofit/>
          </a:bodyPr>
          <a:lstStyle/>
          <a:p>
            <a:pPr marL="0" lvl="0" indent="0" algn="l" rtl="0">
              <a:lnSpc>
                <a:spcPct val="100000"/>
              </a:lnSpc>
              <a:spcBef>
                <a:spcPts val="0"/>
              </a:spcBef>
              <a:spcAft>
                <a:spcPts val="0"/>
              </a:spcAft>
              <a:buSzPts val="4200"/>
              <a:buNone/>
            </a:pPr>
            <a:r>
              <a:rPr lang="pl" u="sng"/>
              <a:t>In Conclusion</a:t>
            </a:r>
            <a:endParaRPr u="sng"/>
          </a:p>
        </p:txBody>
      </p:sp>
      <p:sp>
        <p:nvSpPr>
          <p:cNvPr id="188" name="Google Shape;188;p27"/>
          <p:cNvSpPr txBox="1">
            <a:spLocks noGrp="1"/>
          </p:cNvSpPr>
          <p:nvPr>
            <p:ph type="subTitle" idx="1"/>
          </p:nvPr>
        </p:nvSpPr>
        <p:spPr>
          <a:xfrm>
            <a:off x="308450" y="1002125"/>
            <a:ext cx="8222100" cy="3882900"/>
          </a:xfrm>
          <a:prstGeom prst="rect">
            <a:avLst/>
          </a:prstGeom>
          <a:noFill/>
          <a:ln>
            <a:noFill/>
          </a:ln>
        </p:spPr>
        <p:txBody>
          <a:bodyPr spcFirstLastPara="1" wrap="square" lIns="91425" tIns="91425" rIns="91425" bIns="91425" anchor="t" anchorCtr="0">
            <a:normAutofit lnSpcReduction="20000"/>
          </a:bodyPr>
          <a:lstStyle/>
          <a:p>
            <a:pPr marL="457200" lvl="0" indent="-317500" algn="l" rtl="0">
              <a:lnSpc>
                <a:spcPct val="115000"/>
              </a:lnSpc>
              <a:spcBef>
                <a:spcPts val="1200"/>
              </a:spcBef>
              <a:spcAft>
                <a:spcPts val="0"/>
              </a:spcAft>
              <a:buSzPts val="1400"/>
              <a:buFont typeface="Arial"/>
              <a:buChar char="●"/>
            </a:pPr>
            <a:r>
              <a:rPr lang="pl" sz="1400">
                <a:latin typeface="Arial"/>
                <a:ea typeface="Arial"/>
                <a:cs typeface="Arial"/>
                <a:sym typeface="Arial"/>
              </a:rPr>
              <a:t>Subway effectively applies the five functions of management: planning, organising, staffing, leading, and controlling to support its global franchise operations. </a:t>
            </a:r>
            <a:endParaRPr sz="1400">
              <a:latin typeface="Arial"/>
              <a:ea typeface="Arial"/>
              <a:cs typeface="Arial"/>
              <a:sym typeface="Arial"/>
            </a:endParaRPr>
          </a:p>
          <a:p>
            <a:pPr marL="457200" lvl="0" indent="0" algn="l" rtl="0">
              <a:lnSpc>
                <a:spcPct val="115000"/>
              </a:lnSpc>
              <a:spcBef>
                <a:spcPts val="1200"/>
              </a:spcBef>
              <a:spcAft>
                <a:spcPts val="0"/>
              </a:spcAft>
              <a:buNone/>
            </a:pPr>
            <a:endParaRPr sz="1400">
              <a:latin typeface="Arial"/>
              <a:ea typeface="Arial"/>
              <a:cs typeface="Arial"/>
              <a:sym typeface="Arial"/>
            </a:endParaRPr>
          </a:p>
          <a:p>
            <a:pPr marL="457200" lvl="0" indent="-317500" algn="l" rtl="0">
              <a:lnSpc>
                <a:spcPct val="115000"/>
              </a:lnSpc>
              <a:spcBef>
                <a:spcPts val="1200"/>
              </a:spcBef>
              <a:spcAft>
                <a:spcPts val="0"/>
              </a:spcAft>
              <a:buSzPts val="1400"/>
              <a:buFont typeface="Arial"/>
              <a:buChar char="●"/>
            </a:pPr>
            <a:r>
              <a:rPr lang="pl" sz="1400">
                <a:latin typeface="Arial"/>
                <a:ea typeface="Arial"/>
                <a:cs typeface="Arial"/>
                <a:sym typeface="Arial"/>
              </a:rPr>
              <a:t>These management functions help the company maintain efficient operations, consistent products, and strong brand recognition across thousands of locations.</a:t>
            </a:r>
            <a:endParaRPr sz="1400">
              <a:latin typeface="Arial"/>
              <a:ea typeface="Arial"/>
              <a:cs typeface="Arial"/>
              <a:sym typeface="Arial"/>
            </a:endParaRPr>
          </a:p>
          <a:p>
            <a:pPr marL="457200" lvl="0" indent="0" algn="l" rtl="0">
              <a:lnSpc>
                <a:spcPct val="115000"/>
              </a:lnSpc>
              <a:spcBef>
                <a:spcPts val="1200"/>
              </a:spcBef>
              <a:spcAft>
                <a:spcPts val="0"/>
              </a:spcAft>
              <a:buNone/>
            </a:pPr>
            <a:endParaRPr sz="1400">
              <a:latin typeface="Arial"/>
              <a:ea typeface="Arial"/>
              <a:cs typeface="Arial"/>
              <a:sym typeface="Arial"/>
            </a:endParaRPr>
          </a:p>
          <a:p>
            <a:pPr marL="457200" lvl="0" indent="-317500" algn="l" rtl="0">
              <a:lnSpc>
                <a:spcPct val="115000"/>
              </a:lnSpc>
              <a:spcBef>
                <a:spcPts val="1200"/>
              </a:spcBef>
              <a:spcAft>
                <a:spcPts val="0"/>
              </a:spcAft>
              <a:buSzPts val="1400"/>
              <a:buFont typeface="Arial"/>
              <a:buChar char="●"/>
            </a:pPr>
            <a:r>
              <a:rPr lang="pl" sz="1400">
                <a:latin typeface="Arial"/>
                <a:ea typeface="Arial"/>
                <a:cs typeface="Arial"/>
                <a:sym typeface="Arial"/>
              </a:rPr>
              <a:t>However, there are still areas for improvement, mainly regarding employee motivation and development and adapting to new market trends.</a:t>
            </a:r>
            <a:endParaRPr sz="1400">
              <a:latin typeface="Arial"/>
              <a:ea typeface="Arial"/>
              <a:cs typeface="Arial"/>
              <a:sym typeface="Arial"/>
            </a:endParaRPr>
          </a:p>
          <a:p>
            <a:pPr marL="457200" lvl="0" indent="0" algn="l" rtl="0">
              <a:lnSpc>
                <a:spcPct val="115000"/>
              </a:lnSpc>
              <a:spcBef>
                <a:spcPts val="1200"/>
              </a:spcBef>
              <a:spcAft>
                <a:spcPts val="0"/>
              </a:spcAft>
              <a:buNone/>
            </a:pPr>
            <a:endParaRPr sz="1400">
              <a:latin typeface="Arial"/>
              <a:ea typeface="Arial"/>
              <a:cs typeface="Arial"/>
              <a:sym typeface="Arial"/>
            </a:endParaRPr>
          </a:p>
          <a:p>
            <a:pPr marL="457200" lvl="0" indent="-317500" algn="l" rtl="0">
              <a:lnSpc>
                <a:spcPct val="115000"/>
              </a:lnSpc>
              <a:spcBef>
                <a:spcPts val="1200"/>
              </a:spcBef>
              <a:spcAft>
                <a:spcPts val="0"/>
              </a:spcAft>
              <a:buSzPts val="1400"/>
              <a:buFont typeface="Arial"/>
              <a:buChar char="●"/>
            </a:pPr>
            <a:r>
              <a:rPr lang="pl" sz="1400">
                <a:latin typeface="Arial"/>
                <a:ea typeface="Arial"/>
                <a:cs typeface="Arial"/>
                <a:sym typeface="Arial"/>
              </a:rPr>
              <a:t>Subway should continue to effectively use managerial functions, but in order to remain competitive needs to address some issues.</a:t>
            </a:r>
            <a:endParaRPr sz="1100">
              <a:solidFill>
                <a:srgbClr val="000000"/>
              </a:solidFill>
              <a:latin typeface="Arial"/>
              <a:ea typeface="Arial"/>
              <a:cs typeface="Arial"/>
              <a:sym typeface="Arial"/>
            </a:endParaRPr>
          </a:p>
          <a:p>
            <a:pPr marL="0" lvl="0" indent="0" algn="l" rtl="0">
              <a:lnSpc>
                <a:spcPct val="100000"/>
              </a:lnSpc>
              <a:spcBef>
                <a:spcPts val="1200"/>
              </a:spcBef>
              <a:spcAft>
                <a:spcPts val="0"/>
              </a:spcAft>
              <a:buSzPts val="2270"/>
              <a:buNone/>
            </a:pPr>
            <a:endParaRPr/>
          </a:p>
        </p:txBody>
      </p:sp>
      <p:pic>
        <p:nvPicPr>
          <p:cNvPr id="189" name="Google Shape;189;p27"/>
          <p:cNvPicPr preferRelativeResize="0"/>
          <p:nvPr/>
        </p:nvPicPr>
        <p:blipFill>
          <a:blip r:embed="rId3">
            <a:alphaModFix/>
          </a:blip>
          <a:stretch>
            <a:fillRect/>
          </a:stretch>
        </p:blipFill>
        <p:spPr>
          <a:xfrm>
            <a:off x="4039650" y="140925"/>
            <a:ext cx="903700" cy="9037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8"/>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pl" u="sng"/>
              <a:t>References</a:t>
            </a:r>
            <a:endParaRPr u="sng"/>
          </a:p>
        </p:txBody>
      </p:sp>
      <p:sp>
        <p:nvSpPr>
          <p:cNvPr id="195" name="Google Shape;195;p28"/>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p>
            <a:pPr marL="457200" lvl="0" indent="-298450" algn="l" rtl="0">
              <a:lnSpc>
                <a:spcPct val="115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Fayol, H. (1916) Administration industrielle et générale.</a:t>
            </a:r>
            <a:endParaRPr sz="1100">
              <a:solidFill>
                <a:srgbClr val="000000"/>
              </a:solidFill>
              <a:latin typeface="Arial"/>
              <a:ea typeface="Arial"/>
              <a:cs typeface="Arial"/>
              <a:sym typeface="Arial"/>
            </a:endParaRPr>
          </a:p>
          <a:p>
            <a:pPr marL="457200" lvl="0" indent="-298450" algn="l" rtl="0">
              <a:lnSpc>
                <a:spcPct val="115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Robbins, S.P. (2020) </a:t>
            </a:r>
            <a:r>
              <a:rPr lang="pl" sz="1100" i="1">
                <a:solidFill>
                  <a:srgbClr val="000000"/>
                </a:solidFill>
                <a:latin typeface="Arial"/>
                <a:ea typeface="Arial"/>
                <a:cs typeface="Arial"/>
                <a:sym typeface="Arial"/>
              </a:rPr>
              <a:t>Management: Global Edition</a:t>
            </a:r>
            <a:r>
              <a:rPr lang="pl" sz="1100">
                <a:solidFill>
                  <a:srgbClr val="000000"/>
                </a:solidFill>
                <a:latin typeface="Arial"/>
                <a:ea typeface="Arial"/>
                <a:cs typeface="Arial"/>
                <a:sym typeface="Arial"/>
              </a:rPr>
              <a:t>. Harlow: Pearson Education. </a:t>
            </a:r>
            <a:endParaRPr sz="1100">
              <a:solidFill>
                <a:srgbClr val="000000"/>
              </a:solidFill>
              <a:latin typeface="Arial"/>
              <a:ea typeface="Arial"/>
              <a:cs typeface="Arial"/>
              <a:sym typeface="Arial"/>
            </a:endParaRPr>
          </a:p>
          <a:p>
            <a:pPr marL="457200" lvl="0" indent="-298450" algn="l" rtl="0">
              <a:lnSpc>
                <a:spcPct val="115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Lloyd, R. and Aho, W., 2020. The Four Functions of Management-An essential guide to Management Principles.</a:t>
            </a:r>
            <a:endParaRPr sz="1100">
              <a:solidFill>
                <a:srgbClr val="000000"/>
              </a:solidFill>
              <a:latin typeface="Arial"/>
              <a:ea typeface="Arial"/>
              <a:cs typeface="Arial"/>
              <a:sym typeface="Arial"/>
            </a:endParaRPr>
          </a:p>
          <a:p>
            <a:pPr marL="457200" lvl="0" indent="-298450" algn="l" rtl="0">
              <a:lnSpc>
                <a:spcPct val="100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Brown, L. (2024). Subway’s Mission &amp; Vision (An Analysis). Panmore. https://panmore.com/subway-mission-vision-statement-purpose-analysis-case-study</a:t>
            </a:r>
            <a:endParaRPr sz="1100">
              <a:solidFill>
                <a:srgbClr val="000000"/>
              </a:solidFill>
              <a:latin typeface="Arial"/>
              <a:ea typeface="Arial"/>
              <a:cs typeface="Arial"/>
              <a:sym typeface="Arial"/>
            </a:endParaRPr>
          </a:p>
          <a:p>
            <a:pPr marL="457200" lvl="0" indent="-298450" algn="l" rtl="0">
              <a:lnSpc>
                <a:spcPct val="115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Mitchell, C. (2023). Subway’s Operations Management, Productivity. [online] Panmore. Available at: https://panmore.com/subway-operations-management-10-decisions-productivity-case-study?utm_source=chatgpt.com#google_vignette [Accessed 12 July 2026].</a:t>
            </a:r>
            <a:endParaRPr sz="1100">
              <a:solidFill>
                <a:srgbClr val="000000"/>
              </a:solidFill>
              <a:latin typeface="Arial"/>
              <a:ea typeface="Arial"/>
              <a:cs typeface="Arial"/>
              <a:sym typeface="Arial"/>
            </a:endParaRPr>
          </a:p>
          <a:p>
            <a:pPr marL="457200" lvl="0" indent="-298450" algn="l" rtl="0">
              <a:lnSpc>
                <a:spcPct val="115000"/>
              </a:lnSpc>
              <a:spcBef>
                <a:spcPts val="0"/>
              </a:spcBef>
              <a:spcAft>
                <a:spcPts val="0"/>
              </a:spcAft>
              <a:buClr>
                <a:srgbClr val="000000"/>
              </a:buClr>
              <a:buSzPts val="1100"/>
              <a:buFont typeface="Arial"/>
              <a:buAutoNum type="arabicPeriod"/>
            </a:pPr>
            <a:r>
              <a:rPr lang="pl" sz="1100">
                <a:solidFill>
                  <a:srgbClr val="000000"/>
                </a:solidFill>
                <a:latin typeface="Arial"/>
                <a:ea typeface="Arial"/>
                <a:cs typeface="Arial"/>
                <a:sym typeface="Arial"/>
              </a:rPr>
              <a:t>Isb.edu. (2026). Core Functions of Management for Business Leaders | ISB. [online] Available at: https://execed.isb.edu/executive-perspectives/directory/how-effective-management-practices-boost-productivity-and-business-growth?utm_source=organic&amp;utm_medium=organic_search [Accessed 12 July 2026]. </a:t>
            </a:r>
            <a:endParaRPr sz="11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16</Slides>
  <Notes>16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Geometric</vt:lpstr>
      <vt:lpstr>Title: Management Functions in a Contemporary Business Presentation  Students:  Wojciech Bialogonski (2417477) Keselova Jarmila (2221996) Baseeta Alam Naz (2532405)  Lecturer: Mohammad Rahman  Class: Introduction to Leadership &amp; Management, LCBB4015_LON   </vt:lpstr>
      <vt:lpstr>Table of Contents:</vt:lpstr>
      <vt:lpstr>The Aim of the Presentation</vt:lpstr>
      <vt:lpstr>Introduction to Henry Fayol’s Management Functions</vt:lpstr>
      <vt:lpstr>Five Functions of Management</vt:lpstr>
      <vt:lpstr>Application to a contemporary business context</vt:lpstr>
      <vt:lpstr>Organisational Goals of Subway</vt:lpstr>
      <vt:lpstr>How Subway uses Planning in it’s management style</vt:lpstr>
      <vt:lpstr>How Subway uses Organising in it’s management style</vt:lpstr>
      <vt:lpstr>How Subway uses Commanding in it’s management style</vt:lpstr>
      <vt:lpstr>How Subway uses Coordinating in it’s management style</vt:lpstr>
      <vt:lpstr>How Subway uses Controlling in it’s management style </vt:lpstr>
      <vt:lpstr>Shortfalls</vt:lpstr>
      <vt:lpstr>Most Essential Managerial Skills</vt:lpstr>
      <vt:lpstr>In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Management Functions in a Contemporary Business Presentation  Students:  Wojciech Bialogonski (2417477) Keselova Jarmila (2221996) Baseeta Alam Naz (2532405)  Lecturer: Mohammad Rahman  Class: Introduction to Leadership &amp; Management, LCBB4015_LON   </dc:title>
  <cp:lastModifiedBy>Guest User</cp:lastModifiedBy>
  <cp:revision>1</cp:revision>
  <dcterms:modified xsi:type="dcterms:W3CDTF">2026-07-17T23:03:07Z</dcterms:modified>
</cp:coreProperties>
</file>