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305" r:id="rId5"/>
    <p:sldId id="306" r:id="rId6"/>
    <p:sldId id="308" r:id="rId7"/>
    <p:sldId id="311" r:id="rId8"/>
    <p:sldId id="312" r:id="rId9"/>
    <p:sldId id="310" r:id="rId10"/>
    <p:sldId id="313" r:id="rId11"/>
    <p:sldId id="314" r:id="rId12"/>
    <p:sldId id="315" r:id="rId13"/>
    <p:sldId id="309" r:id="rId14"/>
    <p:sldId id="316" r:id="rId15"/>
    <p:sldId id="317" r:id="rId16"/>
    <p:sldId id="318" r:id="rId17"/>
    <p:sldId id="307" r:id="rId18"/>
    <p:sldId id="319" r:id="rId19"/>
    <p:sldId id="321" r:id="rId20"/>
    <p:sldId id="320" r:id="rId21"/>
    <p:sldId id="322" r:id="rId22"/>
  </p:sldIdLst>
  <p:sldSz cx="9144000" cy="6858000" type="screen4x3"/>
  <p:notesSz cx="6797675" cy="9926638"/>
  <p:custShowLst>
    <p:custShow name="Custom Show 1" id="0">
      <p:sldLst>
        <p:sld r:id="rId4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179" autoAdjust="0"/>
  </p:normalViewPr>
  <p:slideViewPr>
    <p:cSldViewPr>
      <p:cViewPr varScale="1">
        <p:scale>
          <a:sx n="86" d="100"/>
          <a:sy n="86" d="100"/>
        </p:scale>
        <p:origin x="126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232112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24542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7478#section-1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23159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240866" TargetMode="External"/><Relationship Id="rId2" Type="http://schemas.openxmlformats.org/officeDocument/2006/relationships/hyperlink" Target="https://moodle.uwtsd.ac.uk/mod/page/view.php?id=23165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oodle.uwtsd.ac.uk/mod/resource/view.php?id=231605" TargetMode="External"/><Relationship Id="rId4" Type="http://schemas.openxmlformats.org/officeDocument/2006/relationships/hyperlink" Target="https://moodle.uwtsd.ac.uk/mod/resource/view.php?id=231600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240867" TargetMode="External"/><Relationship Id="rId2" Type="http://schemas.openxmlformats.org/officeDocument/2006/relationships/hyperlink" Target="https://moodle.uwtsd.ac.uk/mod/resource/view.php?id=231599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231601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v:/g/personal/kemi_ademoye_uwtsd_ac_uk/ETlBhv6fulNAgkkfUI_a39sBgKDhZMPFbxjYlsHgtRMkdw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231607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231603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231606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231610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getbootstrap.com/docs/4.4/components/alerts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7478#section-15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240851" TargetMode="External"/><Relationship Id="rId2" Type="http://schemas.openxmlformats.org/officeDocument/2006/relationships/hyperlink" Target="https://moodle.uwtsd.ac.uk/course/view.php?id=7478#section-1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mod/resource/view.php?id=24085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Assignment Support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9: </a:t>
            </a:r>
            <a:r>
              <a:rPr lang="en-GB" dirty="0"/>
              <a:t>Application Development (</a:t>
            </a:r>
            <a:r>
              <a:rPr lang="en-GB" dirty="0" err="1" smtClean="0"/>
              <a:t>AppDevWeb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09-Mar-2020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Assignment Support Information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11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to Create?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Think of an application scenario that requires a backend database and which you can demonstrate typical user functionality (e.g. CRUD operations, searching, ordering, etc.)</a:t>
            </a:r>
          </a:p>
          <a:p>
            <a:r>
              <a:rPr lang="en-GB" dirty="0" smtClean="0"/>
              <a:t>Some </a:t>
            </a:r>
            <a:r>
              <a:rPr lang="en-GB" dirty="0"/>
              <a:t>e</a:t>
            </a:r>
            <a:r>
              <a:rPr lang="en-GB" dirty="0" smtClean="0"/>
              <a:t>xamples:</a:t>
            </a:r>
          </a:p>
          <a:p>
            <a:pPr lvl="1"/>
            <a:r>
              <a:rPr lang="en-GB" dirty="0" smtClean="0"/>
              <a:t>Products management and/or purchase</a:t>
            </a:r>
          </a:p>
          <a:p>
            <a:pPr lvl="1"/>
            <a:r>
              <a:rPr lang="en-GB" dirty="0" smtClean="0"/>
              <a:t>Fitness class management and/or booking</a:t>
            </a:r>
          </a:p>
          <a:p>
            <a:pPr lvl="1"/>
            <a:r>
              <a:rPr lang="en-GB" dirty="0" smtClean="0"/>
              <a:t>Library application</a:t>
            </a:r>
          </a:p>
          <a:p>
            <a:r>
              <a:rPr lang="en-GB" dirty="0"/>
              <a:t>Remember that your report also allows you to explain functionality you were not able to implement.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66155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Template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Please download the assignment template from Moodle.</a:t>
            </a:r>
          </a:p>
          <a:p>
            <a:pPr lvl="1"/>
            <a:r>
              <a:rPr lang="en-GB" dirty="0">
                <a:hlinkClick r:id="rId2"/>
              </a:rPr>
              <a:t>WebApp2020 File</a:t>
            </a:r>
            <a:r>
              <a:rPr lang="en-GB" dirty="0"/>
              <a:t> </a:t>
            </a:r>
          </a:p>
          <a:p>
            <a:pPr lvl="1"/>
            <a:r>
              <a:rPr lang="en-GB" dirty="0" smtClean="0"/>
              <a:t>The assignment template includes the packages needed.</a:t>
            </a:r>
          </a:p>
          <a:p>
            <a:r>
              <a:rPr lang="en-GB" dirty="0" smtClean="0"/>
              <a:t>Please </a:t>
            </a:r>
            <a:r>
              <a:rPr lang="en-GB" u="sng" dirty="0" smtClean="0"/>
              <a:t>do not rename the file</a:t>
            </a:r>
            <a:r>
              <a:rPr lang="en-GB" dirty="0" smtClean="0"/>
              <a:t>.</a:t>
            </a:r>
          </a:p>
          <a:p>
            <a:r>
              <a:rPr lang="en-GB" dirty="0"/>
              <a:t>It is a zipped document, </a:t>
            </a:r>
            <a:r>
              <a:rPr lang="en-GB" b="1" dirty="0"/>
              <a:t>extract it</a:t>
            </a:r>
            <a:r>
              <a:rPr lang="en-GB" dirty="0"/>
              <a:t> to a location of your choice.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61457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Visual Studio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Double-click on the </a:t>
            </a:r>
            <a:r>
              <a:rPr lang="en-GB" b="1" dirty="0"/>
              <a:t>WebApp2020.sln</a:t>
            </a:r>
            <a:r>
              <a:rPr lang="en-GB" dirty="0"/>
              <a:t> to open the file in Visual Studio (VS).</a:t>
            </a:r>
          </a:p>
          <a:p>
            <a:pPr lvl="1"/>
            <a:r>
              <a:rPr lang="en-GB" dirty="0"/>
              <a:t>Please do not use the Community version of VS.</a:t>
            </a:r>
          </a:p>
          <a:p>
            <a:pPr lvl="1"/>
            <a:r>
              <a:rPr lang="en-GB" dirty="0"/>
              <a:t>Use either </a:t>
            </a:r>
            <a:r>
              <a:rPr lang="en-GB" dirty="0" smtClean="0"/>
              <a:t>VS 2017 or VS 2019</a:t>
            </a:r>
          </a:p>
          <a:p>
            <a:pPr lvl="1"/>
            <a:r>
              <a:rPr lang="en-GB" dirty="0" smtClean="0"/>
              <a:t>Earlier versions of VS will not work.</a:t>
            </a:r>
          </a:p>
          <a:p>
            <a:r>
              <a:rPr lang="en-GB" dirty="0" smtClean="0"/>
              <a:t>See the </a:t>
            </a:r>
            <a:r>
              <a:rPr lang="en-GB" dirty="0">
                <a:hlinkClick r:id="rId2"/>
              </a:rPr>
              <a:t>Visual Studio Requirements </a:t>
            </a:r>
            <a:r>
              <a:rPr lang="en-GB" dirty="0" smtClean="0">
                <a:hlinkClick r:id="rId2"/>
              </a:rPr>
              <a:t>File</a:t>
            </a:r>
            <a:r>
              <a:rPr lang="en-GB" dirty="0" smtClean="0"/>
              <a:t> </a:t>
            </a:r>
            <a:r>
              <a:rPr lang="en-GB" dirty="0"/>
              <a:t>on </a:t>
            </a:r>
            <a:r>
              <a:rPr lang="en-GB" dirty="0" smtClean="0"/>
              <a:t>Moodle for more information.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542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following slides explain the steps to follow.</a:t>
            </a:r>
          </a:p>
          <a:p>
            <a:r>
              <a:rPr lang="en-GB" dirty="0"/>
              <a:t>There is also a list of steps in the WebApp2020.Shared </a:t>
            </a:r>
            <a:r>
              <a:rPr lang="en-GB" dirty="0">
                <a:sym typeface="Wingdings" panose="05000000000000000000" pitchFamily="2" charset="2"/>
              </a:rPr>
              <a:t> Steps folder.</a:t>
            </a:r>
          </a:p>
          <a:p>
            <a:r>
              <a:rPr lang="en-GB" dirty="0">
                <a:sym typeface="Wingdings" panose="05000000000000000000" pitchFamily="2" charset="2"/>
              </a:rPr>
              <a:t>You can also find </a:t>
            </a:r>
            <a:r>
              <a:rPr lang="en-GB" dirty="0">
                <a:sym typeface="Wingdings" panose="05000000000000000000" pitchFamily="2" charset="2"/>
                <a:hlinkClick r:id="rId2"/>
              </a:rPr>
              <a:t>Videos of most of these steps on Moodle</a:t>
            </a:r>
            <a:r>
              <a:rPr lang="en-GB" dirty="0">
                <a:sym typeface="Wingdings" panose="05000000000000000000" pitchFamily="2" charset="2"/>
              </a:rPr>
              <a:t> (Videos 01c to 10).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08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1: Add Project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WebApp2020.Web Project needs to </a:t>
            </a:r>
            <a:r>
              <a:rPr lang="en-GB" dirty="0"/>
              <a:t>reference the </a:t>
            </a:r>
            <a:r>
              <a:rPr lang="en-GB" dirty="0" smtClean="0"/>
              <a:t>WebApp2020.Shared project.</a:t>
            </a:r>
          </a:p>
          <a:p>
            <a:pPr lvl="1"/>
            <a:r>
              <a:rPr lang="en-GB" dirty="0" smtClean="0"/>
              <a:t>Right-click on the </a:t>
            </a:r>
            <a:r>
              <a:rPr lang="en-GB" dirty="0"/>
              <a:t>WebApp2020.Web </a:t>
            </a:r>
            <a:r>
              <a:rPr lang="en-GB" dirty="0" smtClean="0"/>
              <a:t>Project</a:t>
            </a:r>
          </a:p>
          <a:p>
            <a:pPr lvl="1"/>
            <a:r>
              <a:rPr lang="en-GB" dirty="0" smtClean="0"/>
              <a:t>Select Add </a:t>
            </a:r>
            <a:r>
              <a:rPr lang="en-GB" dirty="0" smtClean="0">
                <a:sym typeface="Wingdings" panose="05000000000000000000" pitchFamily="2" charset="2"/>
              </a:rPr>
              <a:t> References …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Select the Projects tab 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C</a:t>
            </a:r>
            <a:r>
              <a:rPr lang="en-GB" dirty="0" smtClean="0">
                <a:sym typeface="Wingdings" panose="05000000000000000000" pitchFamily="2" charset="2"/>
              </a:rPr>
              <a:t>heck the box </a:t>
            </a:r>
            <a:r>
              <a:rPr lang="en-GB" dirty="0">
                <a:sym typeface="Wingdings" panose="05000000000000000000" pitchFamily="2" charset="2"/>
              </a:rPr>
              <a:t>beside </a:t>
            </a:r>
            <a:r>
              <a:rPr lang="en-GB" dirty="0" smtClean="0">
                <a:sym typeface="Wingdings" panose="05000000000000000000" pitchFamily="2" charset="2"/>
              </a:rPr>
              <a:t>WebApp2020.Shared.</a:t>
            </a:r>
            <a:endParaRPr lang="en-GB" dirty="0" smtClean="0"/>
          </a:p>
          <a:p>
            <a:r>
              <a:rPr lang="en-GB" dirty="0" smtClean="0"/>
              <a:t>See:</a:t>
            </a:r>
          </a:p>
          <a:p>
            <a:pPr lvl="1"/>
            <a:r>
              <a:rPr lang="en-GB" dirty="0" smtClean="0"/>
              <a:t>Video </a:t>
            </a:r>
            <a:r>
              <a:rPr lang="en-GB" dirty="0">
                <a:hlinkClick r:id="rId2"/>
              </a:rPr>
              <a:t>01c </a:t>
            </a:r>
            <a:r>
              <a:rPr lang="en-GB" dirty="0" err="1">
                <a:hlinkClick r:id="rId2"/>
              </a:rPr>
              <a:t>AddingProjectReferences</a:t>
            </a:r>
            <a:r>
              <a:rPr lang="en-GB" dirty="0">
                <a:hlinkClick r:id="rId2"/>
              </a:rPr>
              <a:t> File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/>
              <a:t>WebApp2020.Shared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smtClean="0">
                <a:sym typeface="Wingdings" panose="05000000000000000000" pitchFamily="2" charset="2"/>
              </a:rPr>
              <a:t>Steps folder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01_AddProjectReferences.txt file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848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2: Create your Database &amp; 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Create a database to support your application.</a:t>
            </a:r>
          </a:p>
          <a:p>
            <a:pPr lvl="1"/>
            <a:r>
              <a:rPr lang="en-GB" dirty="0" smtClean="0"/>
              <a:t>The database should have a </a:t>
            </a:r>
            <a:r>
              <a:rPr lang="en-GB" b="1" i="1" dirty="0" smtClean="0"/>
              <a:t>minimum of 3 tables</a:t>
            </a:r>
            <a:r>
              <a:rPr lang="en-GB" dirty="0" smtClean="0"/>
              <a:t> normalised to 3NF.</a:t>
            </a:r>
          </a:p>
          <a:p>
            <a:pPr lvl="1"/>
            <a:r>
              <a:rPr lang="en-GB" dirty="0" smtClean="0"/>
              <a:t>You will probably find that you need 4-5 tables for a good design, of course depending on your app.</a:t>
            </a:r>
          </a:p>
          <a:p>
            <a:pPr lvl="1"/>
            <a:r>
              <a:rPr lang="en-GB" dirty="0" smtClean="0"/>
              <a:t>Use </a:t>
            </a:r>
            <a:r>
              <a:rPr lang="en-GB" b="1" i="1" dirty="0" err="1" smtClean="0"/>
              <a:t>autoincrement</a:t>
            </a:r>
            <a:r>
              <a:rPr lang="en-GB" dirty="0" smtClean="0"/>
              <a:t> </a:t>
            </a:r>
            <a:r>
              <a:rPr lang="en-GB" dirty="0"/>
              <a:t>for your primary </a:t>
            </a:r>
            <a:r>
              <a:rPr lang="en-GB" dirty="0" smtClean="0"/>
              <a:t>keys, </a:t>
            </a:r>
            <a:r>
              <a:rPr lang="en-GB" dirty="0" err="1" smtClean="0"/>
              <a:t>i.e</a:t>
            </a:r>
            <a:r>
              <a:rPr lang="en-GB" dirty="0" smtClean="0"/>
              <a:t> INT Identity(1,1), as it tends to be easier.</a:t>
            </a:r>
          </a:p>
          <a:p>
            <a:r>
              <a:rPr lang="en-GB" dirty="0" smtClean="0"/>
              <a:t>Connect to SQL Server from Visual Studio from the menu View </a:t>
            </a:r>
            <a:r>
              <a:rPr lang="en-GB" dirty="0" smtClean="0">
                <a:sym typeface="Wingdings" panose="05000000000000000000" pitchFamily="2" charset="2"/>
              </a:rPr>
              <a:t> SQL Server Objects Explorer.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Use the ProjectsV13 server.</a:t>
            </a:r>
          </a:p>
          <a:p>
            <a:pPr lvl="1"/>
            <a:r>
              <a:rPr lang="en-GB" dirty="0" smtClean="0"/>
              <a:t>See next slide for more info.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387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2: Create your Database &amp;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See the following </a:t>
            </a:r>
            <a:r>
              <a:rPr lang="en-GB" dirty="0" smtClean="0"/>
              <a:t>videos and links </a:t>
            </a:r>
            <a:r>
              <a:rPr lang="en-GB" dirty="0"/>
              <a:t>on Moodle:</a:t>
            </a:r>
          </a:p>
          <a:p>
            <a:r>
              <a:rPr lang="en-GB" dirty="0" smtClean="0"/>
              <a:t>Connecting to Projects V13 server:</a:t>
            </a:r>
          </a:p>
          <a:p>
            <a:pPr lvl="1"/>
            <a:r>
              <a:rPr lang="en-GB" dirty="0">
                <a:hlinkClick r:id="rId2"/>
              </a:rPr>
              <a:t>02_CreateDatabase ERRATA Page</a:t>
            </a:r>
            <a:r>
              <a:rPr lang="en-GB" dirty="0"/>
              <a:t> </a:t>
            </a:r>
            <a:r>
              <a:rPr lang="en-GB" dirty="0" smtClean="0"/>
              <a:t>(under Videos section)</a:t>
            </a:r>
            <a:endParaRPr lang="en-GB" dirty="0" smtClean="0">
              <a:hlinkClick r:id="rId3"/>
            </a:endParaRPr>
          </a:p>
          <a:p>
            <a:pPr lvl="1"/>
            <a:r>
              <a:rPr lang="en-GB" dirty="0" smtClean="0">
                <a:hlinkClick r:id="rId3"/>
              </a:rPr>
              <a:t>01 </a:t>
            </a:r>
            <a:r>
              <a:rPr lang="en-GB" dirty="0">
                <a:hlinkClick r:id="rId3"/>
              </a:rPr>
              <a:t>CheckProjectsV13Server File</a:t>
            </a:r>
            <a:r>
              <a:rPr lang="en-GB" dirty="0"/>
              <a:t> (under Common </a:t>
            </a:r>
            <a:r>
              <a:rPr lang="en-GB" dirty="0" smtClean="0"/>
              <a:t>Problems with Database </a:t>
            </a:r>
            <a:r>
              <a:rPr lang="en-GB" dirty="0"/>
              <a:t>section</a:t>
            </a:r>
            <a:r>
              <a:rPr lang="en-GB" dirty="0" smtClean="0"/>
              <a:t>)</a:t>
            </a:r>
          </a:p>
          <a:p>
            <a:r>
              <a:rPr lang="en-GB" dirty="0" smtClean="0"/>
              <a:t>Creating the Database and Tables</a:t>
            </a:r>
          </a:p>
          <a:p>
            <a:pPr lvl="1"/>
            <a:r>
              <a:rPr lang="en-GB" dirty="0">
                <a:hlinkClick r:id="rId4"/>
              </a:rPr>
              <a:t>02a </a:t>
            </a:r>
            <a:r>
              <a:rPr lang="en-GB" dirty="0" err="1">
                <a:hlinkClick r:id="rId4"/>
              </a:rPr>
              <a:t>CreatingTheDatabase</a:t>
            </a:r>
            <a:r>
              <a:rPr lang="en-GB" dirty="0">
                <a:hlinkClick r:id="rId4"/>
              </a:rPr>
              <a:t> File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>
                <a:hlinkClick r:id="rId5"/>
              </a:rPr>
              <a:t>02b </a:t>
            </a:r>
            <a:r>
              <a:rPr lang="en-GB" dirty="0" err="1">
                <a:hlinkClick r:id="rId5"/>
              </a:rPr>
              <a:t>CreatingTablesAndImportData</a:t>
            </a:r>
            <a:r>
              <a:rPr lang="en-GB" dirty="0">
                <a:hlinkClick r:id="rId5"/>
              </a:rPr>
              <a:t> File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b="1" dirty="0" smtClean="0"/>
              <a:t>Note</a:t>
            </a:r>
            <a:r>
              <a:rPr lang="en-GB" dirty="0" smtClean="0"/>
              <a:t>: I will provide some information on Moodle about where to get sample data and an easy way to import it.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575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3: Setting up the Database Connection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next step is to define the connection string so your app knows what database to connect to.</a:t>
            </a:r>
          </a:p>
          <a:p>
            <a:r>
              <a:rPr lang="en-GB" dirty="0" smtClean="0"/>
              <a:t>You configure the connection string in </a:t>
            </a:r>
            <a:r>
              <a:rPr lang="en-GB" dirty="0" err="1" smtClean="0"/>
              <a:t>appsettings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Please see the following videos on </a:t>
            </a:r>
            <a:r>
              <a:rPr lang="en-GB" dirty="0"/>
              <a:t>Moodle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>
                <a:hlinkClick r:id="rId2"/>
              </a:rPr>
              <a:t>03a </a:t>
            </a:r>
            <a:r>
              <a:rPr lang="en-GB" dirty="0" err="1">
                <a:hlinkClick r:id="rId2"/>
              </a:rPr>
              <a:t>UpdateAppSettings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DatabaseConnectionString</a:t>
            </a:r>
            <a:r>
              <a:rPr lang="en-GB" dirty="0">
                <a:hlinkClick r:id="rId2"/>
              </a:rPr>
              <a:t> </a:t>
            </a:r>
            <a:r>
              <a:rPr lang="en-GB" dirty="0" smtClean="0">
                <a:hlinkClick r:id="rId2"/>
              </a:rPr>
              <a:t>File</a:t>
            </a:r>
            <a:r>
              <a:rPr lang="en-GB" dirty="0" smtClean="0"/>
              <a:t> (under Videos section)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02 </a:t>
            </a:r>
            <a:r>
              <a:rPr lang="en-GB" dirty="0" err="1">
                <a:hlinkClick r:id="rId3"/>
              </a:rPr>
              <a:t>CheckingAppSettings</a:t>
            </a:r>
            <a:r>
              <a:rPr lang="en-GB" dirty="0">
                <a:hlinkClick r:id="rId3"/>
              </a:rPr>
              <a:t> </a:t>
            </a:r>
            <a:r>
              <a:rPr lang="en-GB" dirty="0" smtClean="0">
                <a:hlinkClick r:id="rId3"/>
              </a:rPr>
              <a:t>File</a:t>
            </a:r>
            <a:r>
              <a:rPr lang="en-GB" dirty="0" smtClean="0"/>
              <a:t> (under Common Problems …) </a:t>
            </a:r>
            <a:endParaRPr lang="en-GB" dirty="0"/>
          </a:p>
          <a:p>
            <a:r>
              <a:rPr lang="en-GB" dirty="0" smtClean="0"/>
              <a:t>Make sure all the slashes are in groups of two “\\”.</a:t>
            </a:r>
          </a:p>
          <a:p>
            <a:pPr lvl="1"/>
            <a:r>
              <a:rPr lang="en-GB" dirty="0" smtClean="0"/>
              <a:t>Replace </a:t>
            </a:r>
            <a:r>
              <a:rPr lang="en-GB" dirty="0"/>
              <a:t>one “\” </a:t>
            </a:r>
            <a:r>
              <a:rPr lang="en-GB" dirty="0" smtClean="0"/>
              <a:t>or four “\\\\” slash(</a:t>
            </a:r>
            <a:r>
              <a:rPr lang="en-GB" dirty="0" err="1" smtClean="0"/>
              <a:t>es</a:t>
            </a:r>
            <a:r>
              <a:rPr lang="en-GB" dirty="0" smtClean="0"/>
              <a:t>) with two “\\”.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12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4: Scaffold Models and </a:t>
            </a:r>
            <a:r>
              <a:rPr lang="en-GB" dirty="0" err="1" smtClean="0"/>
              <a:t>DbContext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this step, you will convert your tables to MVC models that you can use in your application.</a:t>
            </a:r>
          </a:p>
          <a:p>
            <a:r>
              <a:rPr lang="en-GB" dirty="0" smtClean="0"/>
              <a:t>Visual Studio provides a tool to do this for you.</a:t>
            </a:r>
          </a:p>
          <a:p>
            <a:r>
              <a:rPr lang="en-GB" dirty="0"/>
              <a:t>See:</a:t>
            </a:r>
          </a:p>
          <a:p>
            <a:pPr lvl="1"/>
            <a:r>
              <a:rPr lang="en-GB" dirty="0"/>
              <a:t>Video </a:t>
            </a:r>
            <a:r>
              <a:rPr lang="en-GB" dirty="0">
                <a:hlinkClick r:id="rId2"/>
              </a:rPr>
              <a:t>04 </a:t>
            </a:r>
            <a:r>
              <a:rPr lang="en-GB" dirty="0" err="1">
                <a:hlinkClick r:id="rId2"/>
              </a:rPr>
              <a:t>ScaffoldModels</a:t>
            </a:r>
            <a:r>
              <a:rPr lang="en-GB" dirty="0">
                <a:hlinkClick r:id="rId2"/>
              </a:rPr>
              <a:t> File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WebApp2020.Shared </a:t>
            </a:r>
            <a:r>
              <a:rPr lang="en-GB" dirty="0">
                <a:sym typeface="Wingdings" panose="05000000000000000000" pitchFamily="2" charset="2"/>
              </a:rPr>
              <a:t> Steps folder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04_ScaffoldModels.txt file</a:t>
            </a:r>
            <a:endParaRPr lang="en-GB" dirty="0"/>
          </a:p>
          <a:p>
            <a:r>
              <a:rPr lang="en-GB" dirty="0" smtClean="0"/>
              <a:t>The models will be generated in the </a:t>
            </a:r>
            <a:r>
              <a:rPr lang="en-GB" dirty="0"/>
              <a:t>WebApp2020.Shared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 smtClean="0">
                <a:sym typeface="Wingdings" panose="05000000000000000000" pitchFamily="2" charset="2"/>
              </a:rPr>
              <a:t>Models folder.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74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5: Adding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Enables you to add user logins and authorisation to your app.</a:t>
            </a:r>
          </a:p>
          <a:p>
            <a:pPr lvl="1"/>
            <a:r>
              <a:rPr lang="en-GB" dirty="0" smtClean="0"/>
              <a:t>This is generally an easy feature to add as VS will do most of the work for you.</a:t>
            </a:r>
          </a:p>
          <a:p>
            <a:pPr lvl="1"/>
            <a:r>
              <a:rPr lang="en-GB" dirty="0" smtClean="0"/>
              <a:t>It also provides an easy way for you to add Admin functionality</a:t>
            </a:r>
            <a:r>
              <a:rPr lang="en-GB" dirty="0"/>
              <a:t>, for example, </a:t>
            </a:r>
            <a:r>
              <a:rPr lang="en-GB" dirty="0" smtClean="0"/>
              <a:t>to your app.</a:t>
            </a:r>
          </a:p>
          <a:p>
            <a:r>
              <a:rPr lang="en-GB" dirty="0" smtClean="0"/>
              <a:t>See:</a:t>
            </a:r>
          </a:p>
          <a:p>
            <a:pPr lvl="1"/>
            <a:r>
              <a:rPr lang="en-GB" dirty="0" smtClean="0"/>
              <a:t>Video </a:t>
            </a:r>
            <a:r>
              <a:rPr lang="en-GB" dirty="0" smtClean="0">
                <a:hlinkClick r:id="rId2"/>
              </a:rPr>
              <a:t>05b_ScaffoldIdentity_MigratingIdentity</a:t>
            </a:r>
            <a:endParaRPr lang="en-GB" dirty="0" smtClean="0"/>
          </a:p>
          <a:p>
            <a:pPr lvl="1"/>
            <a:r>
              <a:rPr lang="en-GB" dirty="0"/>
              <a:t>WebApp2020.Shared </a:t>
            </a:r>
            <a:r>
              <a:rPr lang="en-GB" dirty="0">
                <a:sym typeface="Wingdings" panose="05000000000000000000" pitchFamily="2" charset="2"/>
              </a:rPr>
              <a:t> Steps folder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05_ScaffoldIdentity.txt </a:t>
            </a:r>
            <a:r>
              <a:rPr lang="en-GB" dirty="0" smtClean="0">
                <a:sym typeface="Wingdings" panose="05000000000000000000" pitchFamily="2" charset="2"/>
              </a:rPr>
              <a:t>file</a:t>
            </a:r>
          </a:p>
          <a:p>
            <a:pPr lvl="1"/>
            <a:r>
              <a:rPr lang="en-GB" b="1" u="sng" dirty="0" smtClean="0">
                <a:solidFill>
                  <a:srgbClr val="FF0000"/>
                </a:solidFill>
                <a:sym typeface="Wingdings" panose="05000000000000000000" pitchFamily="2" charset="2"/>
              </a:rPr>
              <a:t>Note</a:t>
            </a:r>
            <a:r>
              <a:rPr lang="en-GB" dirty="0" smtClean="0">
                <a:sym typeface="Wingdings" panose="05000000000000000000" pitchFamily="2" charset="2"/>
              </a:rPr>
              <a:t>: remember to comment out the code that generates the tables you have added to your database.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07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6: FK between User and Other Table(s)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only need this step:</a:t>
            </a:r>
          </a:p>
          <a:p>
            <a:pPr lvl="1"/>
            <a:r>
              <a:rPr lang="en-GB" dirty="0" smtClean="0"/>
              <a:t>If you need to create a relationship between a user account and another table.</a:t>
            </a:r>
          </a:p>
          <a:p>
            <a:pPr lvl="1"/>
            <a:r>
              <a:rPr lang="en-GB" dirty="0" smtClean="0"/>
              <a:t>Else Skip this step.</a:t>
            </a:r>
          </a:p>
          <a:p>
            <a:r>
              <a:rPr lang="en-GB" dirty="0" smtClean="0"/>
              <a:t>See the following links as a guide, but adjust according to your database relationship(s).</a:t>
            </a:r>
          </a:p>
          <a:p>
            <a:pPr lvl="1"/>
            <a:r>
              <a:rPr lang="en-GB" dirty="0" smtClean="0"/>
              <a:t>Video </a:t>
            </a:r>
            <a:r>
              <a:rPr lang="en-GB" dirty="0">
                <a:hlinkClick r:id="rId2"/>
              </a:rPr>
              <a:t>06 </a:t>
            </a:r>
            <a:r>
              <a:rPr lang="en-GB" dirty="0" err="1">
                <a:hlinkClick r:id="rId2"/>
              </a:rPr>
              <a:t>ScaffoldIdentityUserFKRelationship</a:t>
            </a:r>
            <a:r>
              <a:rPr lang="en-GB" dirty="0">
                <a:hlinkClick r:id="rId2"/>
              </a:rPr>
              <a:t> </a:t>
            </a:r>
            <a:r>
              <a:rPr lang="en-GB" dirty="0" smtClean="0">
                <a:hlinkClick r:id="rId2"/>
              </a:rPr>
              <a:t>File</a:t>
            </a:r>
            <a:endParaRPr lang="en-GB" dirty="0" smtClean="0"/>
          </a:p>
          <a:p>
            <a:pPr lvl="1"/>
            <a:r>
              <a:rPr lang="en-GB" dirty="0" smtClean="0"/>
              <a:t> </a:t>
            </a:r>
            <a:r>
              <a:rPr lang="en-GB" dirty="0"/>
              <a:t>WebApp2020.Shared </a:t>
            </a:r>
            <a:r>
              <a:rPr lang="en-GB" dirty="0">
                <a:sym typeface="Wingdings" panose="05000000000000000000" pitchFamily="2" charset="2"/>
              </a:rPr>
              <a:t> Steps folder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06_ScaffoldIdentityUserFKRelationships.txt file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96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7: Update </a:t>
            </a:r>
            <a:r>
              <a:rPr lang="en-GB" dirty="0" err="1" smtClean="0"/>
              <a:t>Startup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Update the </a:t>
            </a:r>
            <a:r>
              <a:rPr lang="en-GB" dirty="0" err="1" smtClean="0"/>
              <a:t>startup</a:t>
            </a:r>
            <a:r>
              <a:rPr lang="en-GB" dirty="0" smtClean="0"/>
              <a:t> file to use the </a:t>
            </a:r>
            <a:r>
              <a:rPr lang="en-GB" dirty="0" err="1" smtClean="0"/>
              <a:t>DBContext</a:t>
            </a:r>
            <a:r>
              <a:rPr lang="en-GB" dirty="0" smtClean="0"/>
              <a:t> file generated in Step 4 instead of the default.</a:t>
            </a:r>
          </a:p>
          <a:p>
            <a:pPr lvl="1"/>
            <a:r>
              <a:rPr lang="en-GB" dirty="0" smtClean="0"/>
              <a:t>The </a:t>
            </a:r>
            <a:r>
              <a:rPr lang="en-GB" dirty="0" err="1" smtClean="0"/>
              <a:t>DBContext</a:t>
            </a:r>
            <a:r>
              <a:rPr lang="en-GB" dirty="0" smtClean="0"/>
              <a:t> class is the middleware (go-between) for connecting to your database.</a:t>
            </a:r>
          </a:p>
          <a:p>
            <a:r>
              <a:rPr lang="en-GB" dirty="0" smtClean="0"/>
              <a:t>Go to the WebApp2020.Web project</a:t>
            </a:r>
          </a:p>
          <a:p>
            <a:pPr lvl="1"/>
            <a:r>
              <a:rPr lang="en-GB" dirty="0" smtClean="0"/>
              <a:t>Open up </a:t>
            </a:r>
            <a:r>
              <a:rPr lang="en-GB" dirty="0" err="1" smtClean="0"/>
              <a:t>Startup.cs</a:t>
            </a:r>
            <a:endParaRPr lang="en-GB" dirty="0" smtClean="0"/>
          </a:p>
          <a:p>
            <a:pPr lvl="1"/>
            <a:r>
              <a:rPr lang="en-GB" dirty="0" smtClean="0"/>
              <a:t>Import the models folder:</a:t>
            </a:r>
          </a:p>
          <a:p>
            <a:pPr lvl="2"/>
            <a:r>
              <a:rPr lang="en-GB" dirty="0"/>
              <a:t>using WebApp2020.Shared.Models</a:t>
            </a:r>
            <a:r>
              <a:rPr lang="en-GB" dirty="0" smtClean="0"/>
              <a:t>;</a:t>
            </a:r>
          </a:p>
          <a:p>
            <a:pPr lvl="1"/>
            <a:r>
              <a:rPr lang="en-GB" dirty="0" smtClean="0"/>
              <a:t>Replace </a:t>
            </a:r>
            <a:r>
              <a:rPr lang="en-GB" dirty="0" err="1" smtClean="0"/>
              <a:t>ApplicationDbContext</a:t>
            </a:r>
            <a:r>
              <a:rPr lang="en-GB" dirty="0" smtClean="0"/>
              <a:t> with WebApp2020DbContext</a:t>
            </a:r>
          </a:p>
          <a:p>
            <a:r>
              <a:rPr lang="en-GB" dirty="0"/>
              <a:t>See:</a:t>
            </a:r>
          </a:p>
          <a:p>
            <a:pPr lvl="1"/>
            <a:r>
              <a:rPr lang="en-GB" dirty="0"/>
              <a:t>Video </a:t>
            </a:r>
            <a:r>
              <a:rPr lang="en-GB" dirty="0">
                <a:hlinkClick r:id="rId2"/>
              </a:rPr>
              <a:t>07 </a:t>
            </a:r>
            <a:r>
              <a:rPr lang="en-GB" dirty="0" err="1">
                <a:hlinkClick r:id="rId2"/>
              </a:rPr>
              <a:t>WebProject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UpdateStartupFile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/>
              <a:t>WebApp2020.Shared </a:t>
            </a:r>
            <a:r>
              <a:rPr lang="en-GB" dirty="0">
                <a:sym typeface="Wingdings" panose="05000000000000000000" pitchFamily="2" charset="2"/>
              </a:rPr>
              <a:t> Steps folder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07_WebProject_UpdateStartupFile.txt file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140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8: Customising the App Name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Go to WebApp2020.Web </a:t>
            </a:r>
            <a:r>
              <a:rPr lang="en-GB" dirty="0" smtClean="0">
                <a:sym typeface="Wingdings" panose="05000000000000000000" pitchFamily="2" charset="2"/>
              </a:rPr>
              <a:t> Views  Shared folder.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Open up _</a:t>
            </a:r>
            <a:r>
              <a:rPr lang="en-GB" dirty="0" err="1" smtClean="0">
                <a:sym typeface="Wingdings" panose="05000000000000000000" pitchFamily="2" charset="2"/>
              </a:rPr>
              <a:t>Layout.cshtml</a:t>
            </a:r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Customise the App name. See steps in:</a:t>
            </a:r>
          </a:p>
          <a:p>
            <a:pPr lvl="1"/>
            <a:r>
              <a:rPr lang="en-GB" dirty="0" smtClean="0"/>
              <a:t>Video </a:t>
            </a:r>
            <a:r>
              <a:rPr lang="en-GB" dirty="0">
                <a:hlinkClick r:id="rId2"/>
              </a:rPr>
              <a:t>08 </a:t>
            </a:r>
            <a:r>
              <a:rPr lang="en-GB" dirty="0" err="1">
                <a:hlinkClick r:id="rId2"/>
              </a:rPr>
              <a:t>WebProject</a:t>
            </a:r>
            <a:r>
              <a:rPr lang="en-GB" dirty="0">
                <a:hlinkClick r:id="rId2"/>
              </a:rPr>
              <a:t> </a:t>
            </a:r>
            <a:r>
              <a:rPr lang="en-GB" dirty="0" err="1" smtClean="0">
                <a:hlinkClick r:id="rId2"/>
              </a:rPr>
              <a:t>UpdateViewsSharedLayout</a:t>
            </a:r>
            <a:endParaRPr lang="en-GB" dirty="0" smtClean="0"/>
          </a:p>
          <a:p>
            <a:pPr lvl="1"/>
            <a:r>
              <a:rPr lang="en-GB" dirty="0"/>
              <a:t>WebApp2020.Shared </a:t>
            </a:r>
            <a:r>
              <a:rPr lang="en-GB" dirty="0">
                <a:sym typeface="Wingdings" panose="05000000000000000000" pitchFamily="2" charset="2"/>
              </a:rPr>
              <a:t> Steps folder</a:t>
            </a:r>
          </a:p>
          <a:p>
            <a:pPr lvl="2"/>
            <a:r>
              <a:rPr lang="en-GB" dirty="0" smtClean="0">
                <a:sym typeface="Wingdings" panose="05000000000000000000" pitchFamily="2" charset="2"/>
              </a:rPr>
              <a:t>08_WebProject_UpdateViewsSharedLayout.txt </a:t>
            </a:r>
            <a:r>
              <a:rPr lang="en-GB" dirty="0">
                <a:sym typeface="Wingdings" panose="05000000000000000000" pitchFamily="2" charset="2"/>
              </a:rPr>
              <a:t>file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414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9: Build Controller &amp;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Pick one of your tables (I recommend one with data and representing the main functionality).</a:t>
            </a:r>
          </a:p>
          <a:p>
            <a:r>
              <a:rPr lang="en-GB" dirty="0" smtClean="0"/>
              <a:t>Use the VS tool to scaffold the controller and views. See:</a:t>
            </a:r>
          </a:p>
          <a:p>
            <a:pPr lvl="1"/>
            <a:r>
              <a:rPr lang="en-GB" dirty="0" smtClean="0"/>
              <a:t>Video </a:t>
            </a:r>
            <a:r>
              <a:rPr lang="en-GB" dirty="0">
                <a:hlinkClick r:id="rId2"/>
              </a:rPr>
              <a:t>10 </a:t>
            </a:r>
            <a:r>
              <a:rPr lang="en-GB" dirty="0" err="1">
                <a:hlinkClick r:id="rId2"/>
              </a:rPr>
              <a:t>ScaffoldFirstControllerAndViews</a:t>
            </a:r>
            <a:r>
              <a:rPr lang="en-GB" dirty="0">
                <a:hlinkClick r:id="rId2"/>
              </a:rPr>
              <a:t> File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WebApp2020.Shared </a:t>
            </a:r>
            <a:r>
              <a:rPr lang="en-GB" dirty="0">
                <a:sym typeface="Wingdings" panose="05000000000000000000" pitchFamily="2" charset="2"/>
              </a:rPr>
              <a:t> Steps folder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10_ScaffoldFirstControllerAndViews.txt file</a:t>
            </a:r>
          </a:p>
          <a:p>
            <a:r>
              <a:rPr lang="en-GB" dirty="0" smtClean="0"/>
              <a:t>You can also change the default page that loads:</a:t>
            </a:r>
          </a:p>
          <a:p>
            <a:pPr lvl="1"/>
            <a:r>
              <a:rPr lang="en-GB" dirty="0" smtClean="0"/>
              <a:t>See 11_ChangingTheDefaultHomePage.txt</a:t>
            </a:r>
          </a:p>
          <a:p>
            <a:r>
              <a:rPr lang="en-GB" dirty="0" smtClean="0"/>
              <a:t>Test your application.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82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Customise your views to make them more user friendly</a:t>
            </a:r>
          </a:p>
          <a:p>
            <a:pPr lvl="1"/>
            <a:r>
              <a:rPr lang="en-GB" dirty="0" smtClean="0"/>
              <a:t>Use templates on </a:t>
            </a:r>
            <a:r>
              <a:rPr lang="en-GB" dirty="0" smtClean="0">
                <a:hlinkClick r:id="rId2"/>
              </a:rPr>
              <a:t>Bootstrap</a:t>
            </a:r>
            <a:r>
              <a:rPr lang="en-GB" dirty="0" smtClean="0"/>
              <a:t> or design your own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Simply using the default views and controllers will not give you maximum marks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b="1" dirty="0" smtClean="0"/>
              <a:t>Add functionality </a:t>
            </a:r>
            <a:r>
              <a:rPr lang="en-GB" dirty="0" smtClean="0"/>
              <a:t>applicable to </a:t>
            </a:r>
            <a:r>
              <a:rPr lang="en-GB" dirty="0" smtClean="0"/>
              <a:t>your application e.g.:</a:t>
            </a:r>
          </a:p>
          <a:p>
            <a:pPr lvl="1"/>
            <a:r>
              <a:rPr lang="en-GB" dirty="0" smtClean="0"/>
              <a:t>Adding Authentication and Authorisation</a:t>
            </a:r>
          </a:p>
          <a:p>
            <a:pPr lvl="1"/>
            <a:r>
              <a:rPr lang="en-GB" dirty="0" smtClean="0"/>
              <a:t>Make </a:t>
            </a:r>
            <a:r>
              <a:rPr lang="en-GB" dirty="0"/>
              <a:t>a Booking</a:t>
            </a:r>
          </a:p>
          <a:p>
            <a:pPr lvl="1"/>
            <a:r>
              <a:rPr lang="en-GB" dirty="0"/>
              <a:t>Purchase an Item</a:t>
            </a:r>
          </a:p>
          <a:p>
            <a:pPr lvl="1"/>
            <a:r>
              <a:rPr lang="en-GB" dirty="0" smtClean="0"/>
              <a:t>Searching and/or Paging</a:t>
            </a:r>
          </a:p>
        </p:txBody>
      </p:sp>
    </p:spTree>
    <p:extLst>
      <p:ext uri="{BB962C8B-B14F-4D97-AF65-F5344CB8AC3E}">
        <p14:creationId xmlns:p14="http://schemas.microsoft.com/office/powerpoint/2010/main" val="3234391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 will be updating Moodle with videos and materials to support you and how you can provide some of this additional functionality</a:t>
            </a:r>
            <a:r>
              <a:rPr lang="en-GB" dirty="0" smtClean="0"/>
              <a:t>.</a:t>
            </a:r>
          </a:p>
          <a:p>
            <a:pPr lvl="1"/>
            <a:r>
              <a:rPr lang="en-GB" b="1" dirty="0"/>
              <a:t>Authentication and </a:t>
            </a:r>
            <a:r>
              <a:rPr lang="en-GB" b="1" dirty="0" smtClean="0"/>
              <a:t>Authorisation </a:t>
            </a:r>
            <a:r>
              <a:rPr lang="en-GB" dirty="0" smtClean="0"/>
              <a:t>– see Lab Exercise and Videos under </a:t>
            </a:r>
            <a:r>
              <a:rPr lang="en-GB" dirty="0" smtClean="0">
                <a:hlinkClick r:id="rId2"/>
              </a:rPr>
              <a:t>authentication and authorisation </a:t>
            </a:r>
            <a:r>
              <a:rPr lang="en-GB" dirty="0" smtClean="0">
                <a:hlinkClick r:id="rId2"/>
              </a:rPr>
              <a:t>section on Moodle</a:t>
            </a:r>
            <a:r>
              <a:rPr lang="en-GB" dirty="0" smtClean="0"/>
              <a:t>.</a:t>
            </a:r>
          </a:p>
          <a:p>
            <a:pPr lvl="1"/>
            <a:r>
              <a:rPr lang="en-GB" b="1" dirty="0"/>
              <a:t>Make a </a:t>
            </a:r>
            <a:r>
              <a:rPr lang="en-GB" b="1" dirty="0" smtClean="0"/>
              <a:t>Booking/Purchase an Item</a:t>
            </a:r>
            <a:r>
              <a:rPr lang="en-GB" dirty="0" smtClean="0"/>
              <a:t> – Moodle will be updated shortly.</a:t>
            </a:r>
          </a:p>
          <a:p>
            <a:pPr lvl="1"/>
            <a:r>
              <a:rPr lang="en-GB" b="1" dirty="0"/>
              <a:t>Searching and/or </a:t>
            </a:r>
            <a:r>
              <a:rPr lang="en-GB" b="1" dirty="0" smtClean="0"/>
              <a:t>Paging</a:t>
            </a:r>
            <a:r>
              <a:rPr lang="en-GB" dirty="0" smtClean="0"/>
              <a:t> – </a:t>
            </a:r>
            <a:r>
              <a:rPr lang="en-GB" dirty="0"/>
              <a:t>you can reuse what was done in class with a bit of customisation.</a:t>
            </a:r>
          </a:p>
          <a:p>
            <a:pPr lvl="2"/>
            <a:r>
              <a:rPr lang="en-GB" b="1" dirty="0" smtClean="0"/>
              <a:t>See the next slide </a:t>
            </a:r>
            <a:r>
              <a:rPr lang="en-GB" dirty="0" smtClean="0"/>
              <a:t>for details of how to customise.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78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See the </a:t>
            </a:r>
            <a:r>
              <a:rPr lang="en-GB" b="1" dirty="0" smtClean="0"/>
              <a:t>completed code</a:t>
            </a:r>
            <a:r>
              <a:rPr lang="en-GB" dirty="0" smtClean="0"/>
              <a:t> lab exercise files on Moodle under the </a:t>
            </a:r>
            <a:r>
              <a:rPr lang="en-GB" dirty="0" smtClean="0">
                <a:hlinkClick r:id="rId2"/>
              </a:rPr>
              <a:t>Searching and Paging section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To customise, you will need to: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Create your own </a:t>
            </a:r>
            <a:r>
              <a:rPr lang="en-GB" dirty="0" err="1" smtClean="0"/>
              <a:t>enums</a:t>
            </a:r>
            <a:r>
              <a:rPr lang="en-GB" dirty="0" smtClean="0"/>
              <a:t> to reflect the columns you want to enable searching and sorting on.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Create an equivalent of </a:t>
            </a:r>
            <a:r>
              <a:rPr lang="en-GB" dirty="0" err="1" smtClean="0"/>
              <a:t>FilmFilterViewModel</a:t>
            </a:r>
            <a:r>
              <a:rPr lang="en-GB" dirty="0" smtClean="0"/>
              <a:t> based on the database table that you want to enable searching on using the </a:t>
            </a:r>
            <a:r>
              <a:rPr lang="en-GB" dirty="0" err="1" smtClean="0"/>
              <a:t>enums</a:t>
            </a:r>
            <a:r>
              <a:rPr lang="en-GB" dirty="0" smtClean="0"/>
              <a:t> created in previous step.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Create an equivalent of </a:t>
            </a:r>
            <a:r>
              <a:rPr lang="en-GB" dirty="0" err="1" smtClean="0"/>
              <a:t>FilmFilterQueries</a:t>
            </a:r>
            <a:r>
              <a:rPr lang="en-GB" dirty="0" smtClean="0"/>
              <a:t>.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Update your controller – see the steps in the </a:t>
            </a:r>
            <a:r>
              <a:rPr lang="en-GB" dirty="0" smtClean="0">
                <a:hlinkClick r:id="rId3"/>
              </a:rPr>
              <a:t>Controller exercise </a:t>
            </a:r>
            <a:r>
              <a:rPr lang="en-GB" dirty="0" smtClean="0"/>
              <a:t>but be sure to use the classes created in steps 2 &amp; 3.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Copy the _Searching and _Paging view templates</a:t>
            </a:r>
          </a:p>
          <a:p>
            <a:pPr marL="1154430" lvl="2" indent="-514350">
              <a:buFont typeface="+mj-lt"/>
              <a:buAutoNum type="arabicPeriod"/>
            </a:pPr>
            <a:r>
              <a:rPr lang="en-GB" dirty="0" smtClean="0"/>
              <a:t>See how to add the partial view in the </a:t>
            </a:r>
            <a:r>
              <a:rPr lang="en-GB" dirty="0" smtClean="0">
                <a:hlinkClick r:id="rId4"/>
              </a:rPr>
              <a:t>Views exercise</a:t>
            </a:r>
            <a:r>
              <a:rPr lang="en-GB" dirty="0" smtClean="0"/>
              <a:t>.</a:t>
            </a:r>
            <a:endParaRPr lang="en-GB" dirty="0"/>
          </a:p>
          <a:p>
            <a:pPr marL="1154430" lvl="2" indent="-514350">
              <a:buFont typeface="+mj-lt"/>
              <a:buAutoNum type="arabicPeriod"/>
            </a:pPr>
            <a:r>
              <a:rPr lang="en-GB" dirty="0"/>
              <a:t>B</a:t>
            </a:r>
            <a:r>
              <a:rPr lang="en-GB" dirty="0" smtClean="0"/>
              <a:t>e sure to update the name of the </a:t>
            </a:r>
            <a:r>
              <a:rPr lang="en-GB" dirty="0" err="1" smtClean="0"/>
              <a:t>enums</a:t>
            </a:r>
            <a:r>
              <a:rPr lang="en-GB" dirty="0" smtClean="0"/>
              <a:t> in the Searching view to what has been defined in Step 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83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25518</TotalTime>
  <Words>1190</Words>
  <Application>Microsoft Office PowerPoint</Application>
  <PresentationFormat>On-screen Show (4:3)</PresentationFormat>
  <Paragraphs>143</Paragraphs>
  <Slides>19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  <vt:variant>
        <vt:lpstr>Custom Shows</vt:lpstr>
      </vt:variant>
      <vt:variant>
        <vt:i4>1</vt:i4>
      </vt:variant>
    </vt:vector>
  </HeadingPairs>
  <TitlesOfParts>
    <vt:vector size="25" baseType="lpstr">
      <vt:lpstr>Calibri</vt:lpstr>
      <vt:lpstr>Cambria</vt:lpstr>
      <vt:lpstr>Wingdings</vt:lpstr>
      <vt:lpstr>Wingdings 2</vt:lpstr>
      <vt:lpstr>Median</vt:lpstr>
      <vt:lpstr>Assignment Support</vt:lpstr>
      <vt:lpstr>Today’s Lecture</vt:lpstr>
      <vt:lpstr>What to Create?</vt:lpstr>
      <vt:lpstr>Assignment Template</vt:lpstr>
      <vt:lpstr>Visual Studio Requirements</vt:lpstr>
      <vt:lpstr>Steps</vt:lpstr>
      <vt:lpstr>Step 1: Add Project References</vt:lpstr>
      <vt:lpstr>Step 2: Create your Database &amp; Tables</vt:lpstr>
      <vt:lpstr>Step 2: Create your Database &amp; Tables</vt:lpstr>
      <vt:lpstr>Step 3: Setting up the Database Connection</vt:lpstr>
      <vt:lpstr>Step 4: Scaffold Models and DbContext</vt:lpstr>
      <vt:lpstr>Step 5: Adding Identity</vt:lpstr>
      <vt:lpstr>Step 6: FK between User and Other Table(s)</vt:lpstr>
      <vt:lpstr>Step 7: Update Startup File</vt:lpstr>
      <vt:lpstr>Step 8: Customising the App Name</vt:lpstr>
      <vt:lpstr>Step 9: Build Controller &amp; Views</vt:lpstr>
      <vt:lpstr>Additional Steps</vt:lpstr>
      <vt:lpstr>Additional Steps</vt:lpstr>
      <vt:lpstr>Additional Steps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2147</cp:revision>
  <cp:lastPrinted>2014-09-29T16:21:25Z</cp:lastPrinted>
  <dcterms:created xsi:type="dcterms:W3CDTF">2013-09-18T07:00:31Z</dcterms:created>
  <dcterms:modified xsi:type="dcterms:W3CDTF">2020-03-23T14:41:31Z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