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embedTrueTypeFonts="1" autoCompressPictures="0">
  <p:sldMasterIdLst>
    <p:sldMasterId id="2147483718" r:id="rId4"/>
  </p:sldMasterIdLst>
  <p:notesMasterIdLst>
    <p:notesMasterId r:id="rId22"/>
  </p:notesMasterIdLst>
  <p:handoutMasterIdLst>
    <p:handoutMasterId r:id="rId23"/>
  </p:handoutMasterIdLst>
  <p:sldIdLst>
    <p:sldId id="258" r:id="rId5"/>
    <p:sldId id="265" r:id="rId6"/>
    <p:sldId id="300" r:id="rId7"/>
    <p:sldId id="310" r:id="rId8"/>
    <p:sldId id="301" r:id="rId9"/>
    <p:sldId id="313" r:id="rId10"/>
    <p:sldId id="302" r:id="rId11"/>
    <p:sldId id="303" r:id="rId12"/>
    <p:sldId id="304" r:id="rId13"/>
    <p:sldId id="305" r:id="rId14"/>
    <p:sldId id="306" r:id="rId15"/>
    <p:sldId id="312" r:id="rId16"/>
    <p:sldId id="307" r:id="rId17"/>
    <p:sldId id="311" r:id="rId18"/>
    <p:sldId id="308" r:id="rId19"/>
    <p:sldId id="309" r:id="rId20"/>
    <p:sldId id="299" r:id="rId21"/>
  </p:sldIdLst>
  <p:sldSz cx="12192000" cy="6858000"/>
  <p:notesSz cx="6858000" cy="9144000"/>
  <p:embeddedFontLst>
    <p:embeddedFont>
      <p:font typeface="Calibri Light" panose="020F0302020204030204" pitchFamily="34" charset="0"/>
      <p:regular r:id="rId24"/>
      <p:italic r:id="rId25"/>
    </p:embeddedFont>
    <p:embeddedFont>
      <p:font typeface="Calibri" panose="020F0502020204030204" pitchFamily="34" charset="0"/>
      <p:regular r:id="rId26"/>
      <p:bold r:id="rId27"/>
      <p:italic r:id="rId28"/>
      <p:boldItalic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86364" autoAdjust="0"/>
  </p:normalViewPr>
  <p:slideViewPr>
    <p:cSldViewPr snapToGrid="0">
      <p:cViewPr varScale="1">
        <p:scale>
          <a:sx n="59" d="100"/>
          <a:sy n="59" d="100"/>
        </p:scale>
        <p:origin x="102" y="84"/>
      </p:cViewPr>
      <p:guideLst/>
    </p:cSldViewPr>
  </p:slideViewPr>
  <p:outlineViewPr>
    <p:cViewPr>
      <p:scale>
        <a:sx n="33" d="100"/>
        <a:sy n="33" d="100"/>
      </p:scale>
      <p:origin x="0" y="-33540"/>
    </p:cViewPr>
  </p:outlineViewPr>
  <p:notesTextViewPr>
    <p:cViewPr>
      <p:scale>
        <a:sx n="1" d="1"/>
        <a:sy n="1" d="1"/>
      </p:scale>
      <p:origin x="0" y="0"/>
    </p:cViewPr>
  </p:notesTextViewPr>
  <p:notesViewPr>
    <p:cSldViewPr snapToGrid="0">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3.fntdata"/><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2.fntdata"/><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6.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fntdata"/><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font" Target="fonts/font5.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font" Target="fonts/font4.fntdata"/><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FA9168-1AA0-4330-93C8-8A2BC786DAA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C5761D6-F269-4E92-99D5-40AC843D869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8C0DD2-AAFF-40FB-B1D5-B76D6B9F63F5}" type="datetimeFigureOut">
              <a:rPr lang="en-US" smtClean="0"/>
              <a:t>8/11/2026</a:t>
            </a:fld>
            <a:endParaRPr lang="en-US"/>
          </a:p>
        </p:txBody>
      </p:sp>
      <p:sp>
        <p:nvSpPr>
          <p:cNvPr id="4" name="Footer Placeholder 3">
            <a:extLst>
              <a:ext uri="{FF2B5EF4-FFF2-40B4-BE49-F238E27FC236}">
                <a16:creationId xmlns:a16="http://schemas.microsoft.com/office/drawing/2014/main" id="{112D8426-202C-4385-BEF1-8D0C15BC743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CF91F5F-CE2D-4C59-9BE8-D5C9660BC8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82E420-31C0-4FAB-9C47-370244A3A0D7}" type="slidenum">
              <a:rPr lang="en-US" smtClean="0"/>
              <a:t>‹#›</a:t>
            </a:fld>
            <a:endParaRPr lang="en-US"/>
          </a:p>
        </p:txBody>
      </p:sp>
    </p:spTree>
    <p:extLst>
      <p:ext uri="{BB962C8B-B14F-4D97-AF65-F5344CB8AC3E}">
        <p14:creationId xmlns:p14="http://schemas.microsoft.com/office/powerpoint/2010/main" val="9953939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AA7A3-4278-43C6-8774-F62FA0274339}" type="datetimeFigureOut">
              <a:rPr lang="en-US" smtClean="0"/>
              <a:t>8/11/2026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BDF500-FE05-4D50-AB42-37EDEB80A66C}" type="slidenum">
              <a:rPr lang="en-US" smtClean="0"/>
              <a:t>‹#›</a:t>
            </a:fld>
            <a:endParaRPr lang="en-US" dirty="0"/>
          </a:p>
        </p:txBody>
      </p:sp>
    </p:spTree>
    <p:extLst>
      <p:ext uri="{BB962C8B-B14F-4D97-AF65-F5344CB8AC3E}">
        <p14:creationId xmlns:p14="http://schemas.microsoft.com/office/powerpoint/2010/main" val="2934920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Depression is a long-term mental health condition that shows individuals a loss of interest or pleasure and impaired regular functioning. It extends beyond common emotional responses to stress and follows a chronic or recurrent course. Common symptoms include fatigue, sadness, and poor concentration and sleep disturbance. The feelings of worthlessness, appetite changes and suicidal thoughts are the major aspects of depression. Depression involves genetic susceptibility, psychological vulnerability, neurotransmitter imbalance and chronic physical illness. The socioeconomic factors such as social isolation or unemployment are the major causes of emerging depression. The interacting determinants enable “Community Mental Health Nurses” to provide person-centred and evidence-based care.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BDF500-FE05-4D50-AB42-37EDEB80A66C}" type="slidenum">
              <a:rPr lang="en-US" smtClean="0"/>
              <a:t>2</a:t>
            </a:fld>
            <a:endParaRPr lang="en-US" dirty="0"/>
          </a:p>
        </p:txBody>
      </p:sp>
    </p:spTree>
    <p:extLst>
      <p:ext uri="{BB962C8B-B14F-4D97-AF65-F5344CB8AC3E}">
        <p14:creationId xmlns:p14="http://schemas.microsoft.com/office/powerpoint/2010/main" val="3877255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Essential evidence shows high prevalence among women, younger adults and socioeconomically disadvantaged populations. The disparities clearly show the need for the process of early identification and equitable mental health services that are provided through “Community Mental Health Nurses”.</a:t>
            </a:r>
            <a:endParaRPr lang="en-IN" dirty="0" smtClean="0"/>
          </a:p>
        </p:txBody>
      </p:sp>
      <p:sp>
        <p:nvSpPr>
          <p:cNvPr id="4" name="Slide Number Placeholder 3"/>
          <p:cNvSpPr>
            <a:spLocks noGrp="1"/>
          </p:cNvSpPr>
          <p:nvPr>
            <p:ph type="sldNum" sz="quarter" idx="10"/>
          </p:nvPr>
        </p:nvSpPr>
        <p:spPr/>
        <p:txBody>
          <a:bodyPr/>
          <a:lstStyle/>
          <a:p>
            <a:fld id="{0FBDF500-FE05-4D50-AB42-37EDEB80A66C}" type="slidenum">
              <a:rPr lang="en-US" smtClean="0"/>
              <a:t>3</a:t>
            </a:fld>
            <a:endParaRPr lang="en-US" dirty="0"/>
          </a:p>
        </p:txBody>
      </p:sp>
    </p:spTree>
    <p:extLst>
      <p:ext uri="{BB962C8B-B14F-4D97-AF65-F5344CB8AC3E}">
        <p14:creationId xmlns:p14="http://schemas.microsoft.com/office/powerpoint/2010/main" val="546692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Depression is a key public health concern that affects individuals across all age groups. Approximately 332 million people are affected, representing around 4 per cent of the global population based on the World Health Organisation report. Approximately 6 per cent of adults experience a depressive episode each year, while 15 percent experience depression during their lifetime. </a:t>
            </a:r>
            <a:endParaRPr lang="en-IN" dirty="0"/>
          </a:p>
        </p:txBody>
      </p:sp>
      <p:sp>
        <p:nvSpPr>
          <p:cNvPr id="4" name="Slide Number Placeholder 3"/>
          <p:cNvSpPr>
            <a:spLocks noGrp="1"/>
          </p:cNvSpPr>
          <p:nvPr>
            <p:ph type="sldNum" sz="quarter" idx="10"/>
          </p:nvPr>
        </p:nvSpPr>
        <p:spPr/>
        <p:txBody>
          <a:bodyPr/>
          <a:lstStyle/>
          <a:p>
            <a:fld id="{0FBDF500-FE05-4D50-AB42-37EDEB80A66C}" type="slidenum">
              <a:rPr lang="en-US" smtClean="0"/>
              <a:t>4</a:t>
            </a:fld>
            <a:endParaRPr lang="en-US" dirty="0"/>
          </a:p>
        </p:txBody>
      </p:sp>
    </p:spTree>
    <p:extLst>
      <p:ext uri="{BB962C8B-B14F-4D97-AF65-F5344CB8AC3E}">
        <p14:creationId xmlns:p14="http://schemas.microsoft.com/office/powerpoint/2010/main" val="233959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Depression represents an economic and social burden on individuals, society and health care systems. It causes to enhance NHS expenditure through common psychological therapies, hospital admissions and long-term medication. Indirect costs include reduced productivity, presentism, absenteeism, disability benefits and unemployment. Mental health disorder involves with social isolation, stigma and reduced occupational and educational achievement.</a:t>
            </a:r>
            <a:endParaRPr lang="en-IN" dirty="0"/>
          </a:p>
        </p:txBody>
      </p:sp>
      <p:sp>
        <p:nvSpPr>
          <p:cNvPr id="4" name="Slide Number Placeholder 3"/>
          <p:cNvSpPr>
            <a:spLocks noGrp="1"/>
          </p:cNvSpPr>
          <p:nvPr>
            <p:ph type="sldNum" sz="quarter" idx="10"/>
          </p:nvPr>
        </p:nvSpPr>
        <p:spPr/>
        <p:txBody>
          <a:bodyPr/>
          <a:lstStyle/>
          <a:p>
            <a:fld id="{0FBDF500-FE05-4D50-AB42-37EDEB80A66C}" type="slidenum">
              <a:rPr lang="en-US" smtClean="0"/>
              <a:t>5</a:t>
            </a:fld>
            <a:endParaRPr lang="en-US" dirty="0"/>
          </a:p>
        </p:txBody>
      </p:sp>
    </p:spTree>
    <p:extLst>
      <p:ext uri="{BB962C8B-B14F-4D97-AF65-F5344CB8AC3E}">
        <p14:creationId xmlns:p14="http://schemas.microsoft.com/office/powerpoint/2010/main" val="3149508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Depression can enhance the risk of suicide or self-harm. These perspectives of depression clearly indicate the importance of integrated multidisciplinary care and evidence-based prevention strategies to improve patient outcomes while reducing long-term economic and societal costs.</a:t>
            </a:r>
            <a:endParaRPr lang="en-IN" dirty="0"/>
          </a:p>
        </p:txBody>
      </p:sp>
      <p:sp>
        <p:nvSpPr>
          <p:cNvPr id="4" name="Slide Number Placeholder 3"/>
          <p:cNvSpPr>
            <a:spLocks noGrp="1"/>
          </p:cNvSpPr>
          <p:nvPr>
            <p:ph type="sldNum" sz="quarter" idx="10"/>
          </p:nvPr>
        </p:nvSpPr>
        <p:spPr/>
        <p:txBody>
          <a:bodyPr/>
          <a:lstStyle/>
          <a:p>
            <a:fld id="{0FBDF500-FE05-4D50-AB42-37EDEB80A66C}" type="slidenum">
              <a:rPr lang="en-US" smtClean="0"/>
              <a:t>6</a:t>
            </a:fld>
            <a:endParaRPr lang="en-US" dirty="0"/>
          </a:p>
        </p:txBody>
      </p:sp>
    </p:spTree>
    <p:extLst>
      <p:ext uri="{BB962C8B-B14F-4D97-AF65-F5344CB8AC3E}">
        <p14:creationId xmlns:p14="http://schemas.microsoft.com/office/powerpoint/2010/main" val="4148247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diagnosis of depression needs a comprehensive clinical evaluation based on “NICE Guideline NG222”. Healthcare professionals should evaluate duration, symptoms, medical history, psychosocial circumstances and functional disability. Significant judgement tools such as the “Patient Health Questionnaire-9” strongly support diagnosis and clinical judgement procedures. Essential judgement processes help to identify suicide risk, self-harm and co-existing physical or mental health conditions to inform personalised care planning. The holistic evaluation enables Community Mental Health Nurses to develop service outcomes. The judgement process helps to reduce the probability of long-term disability.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BDF500-FE05-4D50-AB42-37EDEB80A66C}" type="slidenum">
              <a:rPr lang="en-US" smtClean="0"/>
              <a:t>7</a:t>
            </a:fld>
            <a:endParaRPr lang="en-US" dirty="0"/>
          </a:p>
        </p:txBody>
      </p:sp>
    </p:spTree>
    <p:extLst>
      <p:ext uri="{BB962C8B-B14F-4D97-AF65-F5344CB8AC3E}">
        <p14:creationId xmlns:p14="http://schemas.microsoft.com/office/powerpoint/2010/main" val="723096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management of depression in the UK is strongly guided through “NICE Guideline NG222”. The initial guideline recommends a stepped-care approach to symptom seriousness and patient preferences. Mild depression is managed through the process of self-help and psychological therapies. “Moderate-to-severe depression” may need antidepressants, cognitive behavioural therapy or the appropriate treatment procedures. Organisational practices are developed through the “Recovery Model, Biopsychosocial Model and Collaborative Care Model”. The significant models promote multidisciplinary and person-centred care. The evidence-based frameworks and NICE guidance help to develop clinical outcomes through enhancing treatment procedures to improve patients' quality of life.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BDF500-FE05-4D50-AB42-37EDEB80A66C}" type="slidenum">
              <a:rPr lang="en-US" smtClean="0"/>
              <a:t>8</a:t>
            </a:fld>
            <a:endParaRPr lang="en-US" dirty="0"/>
          </a:p>
        </p:txBody>
      </p:sp>
    </p:spTree>
    <p:extLst>
      <p:ext uri="{BB962C8B-B14F-4D97-AF65-F5344CB8AC3E}">
        <p14:creationId xmlns:p14="http://schemas.microsoft.com/office/powerpoint/2010/main" val="3647581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Treatment for depression in the UK strongly follows “NICE Guideline NG222” to identify symptom severity, clinical needs, and patient preferences. The psychological interventions include behavioural activation, cognitive behavioural therapy, counselling, and guided self-help. ”Pharmacological treatment” commonly involves selective serotonin reuptake inhibitors, which is a clinically appropriate process within health care settings. The combination of pharmacological and psychological treatment is recommended for recurrent depression. Evidence-based interventions are strongly focused on social prescribing and technical mental health services that support long-term recovery. The shared decision-making approaches and regular treatment reviews help to improve overall patient outcomes.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BDF500-FE05-4D50-AB42-37EDEB80A66C}" type="slidenum">
              <a:rPr lang="en-US" smtClean="0"/>
              <a:t>9</a:t>
            </a:fld>
            <a:endParaRPr lang="en-US" dirty="0"/>
          </a:p>
        </p:txBody>
      </p:sp>
    </p:spTree>
    <p:extLst>
      <p:ext uri="{BB962C8B-B14F-4D97-AF65-F5344CB8AC3E}">
        <p14:creationId xmlns:p14="http://schemas.microsoft.com/office/powerpoint/2010/main" val="68696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Depression involves other mental and physical conditions that increase disease severity and reduce quality of life. Common comorbidities include substance misuse, anxiety disorders, diabetes, dementia and chronic pain. Comorbidities are strongly focused on an integrated multidisciplinary management process within health care settings. The strategy of Prevention should adopt a public health approach through the process of early identification of risk factors, mental health promotion and the reduction of social determinants. The reduction of social determinants deeply involves unemployment and isolation. Evidence-based prevention strategies involve psychological support, lifestyle modification, workplace, social prescribing and community wellbeing programmes.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BDF500-FE05-4D50-AB42-37EDEB80A66C}" type="slidenum">
              <a:rPr lang="en-US" smtClean="0"/>
              <a:t>10</a:t>
            </a:fld>
            <a:endParaRPr lang="en-US" dirty="0"/>
          </a:p>
        </p:txBody>
      </p:sp>
    </p:spTree>
    <p:extLst>
      <p:ext uri="{BB962C8B-B14F-4D97-AF65-F5344CB8AC3E}">
        <p14:creationId xmlns:p14="http://schemas.microsoft.com/office/powerpoint/2010/main" val="2265849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“Co-productive care” commonly involves planning, providing, and evaluating their care. Community Mental Health Nurses need advanced communication, risk assessment, active listening, and motivational interviewing skills and shared decision-making. The decision-making strategies help to promote the perspectives of recovery and engagement. Major professional values include respect, compassion, empathy and cultural sensitivity. </a:t>
            </a:r>
            <a:endParaRPr lang="en-IN" dirty="0"/>
          </a:p>
        </p:txBody>
      </p:sp>
      <p:sp>
        <p:nvSpPr>
          <p:cNvPr id="4" name="Slide Number Placeholder 3"/>
          <p:cNvSpPr>
            <a:spLocks noGrp="1"/>
          </p:cNvSpPr>
          <p:nvPr>
            <p:ph type="sldNum" sz="quarter" idx="10"/>
          </p:nvPr>
        </p:nvSpPr>
        <p:spPr/>
        <p:txBody>
          <a:bodyPr/>
          <a:lstStyle/>
          <a:p>
            <a:fld id="{0FBDF500-FE05-4D50-AB42-37EDEB80A66C}" type="slidenum">
              <a:rPr lang="en-US" smtClean="0"/>
              <a:t>11</a:t>
            </a:fld>
            <a:endParaRPr lang="en-US" dirty="0"/>
          </a:p>
        </p:txBody>
      </p:sp>
    </p:spTree>
    <p:extLst>
      <p:ext uri="{BB962C8B-B14F-4D97-AF65-F5344CB8AC3E}">
        <p14:creationId xmlns:p14="http://schemas.microsoft.com/office/powerpoint/2010/main" val="690941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Behavioural approaches of mental health care services involve collaboration, accountability and reflective practice. “Co-productive care” helps to develop the overall treatment process. Continuous professional development and organisational support help to mitigate several challenges within the mental health care settings. </a:t>
            </a:r>
            <a:r>
              <a:rPr lang="en-IN" sz="1200" dirty="0" smtClean="0">
                <a:solidFill>
                  <a:schemeClr val="tx1"/>
                </a:solidFill>
              </a:rPr>
              <a:t>Empathy and Cultural Humility</a:t>
            </a:r>
            <a:r>
              <a:rPr lang="en-IN" sz="1200" kern="1200" baseline="0" dirty="0" smtClean="0">
                <a:solidFill>
                  <a:schemeClr val="tx1"/>
                </a:solidFill>
                <a:effectLst/>
                <a:latin typeface="+mn-lt"/>
                <a:ea typeface="+mn-ea"/>
                <a:cs typeface="+mn-cs"/>
              </a:rPr>
              <a:t> skills required for treatment of depression. </a:t>
            </a:r>
            <a:endParaRPr lang="en-GB" sz="1200" dirty="0" smtClean="0">
              <a:solidFill>
                <a:schemeClr val="tx1"/>
              </a:solidFill>
            </a:endParaRPr>
          </a:p>
        </p:txBody>
      </p:sp>
      <p:sp>
        <p:nvSpPr>
          <p:cNvPr id="4" name="Slide Number Placeholder 3"/>
          <p:cNvSpPr>
            <a:spLocks noGrp="1"/>
          </p:cNvSpPr>
          <p:nvPr>
            <p:ph type="sldNum" sz="quarter" idx="10"/>
          </p:nvPr>
        </p:nvSpPr>
        <p:spPr/>
        <p:txBody>
          <a:bodyPr/>
          <a:lstStyle/>
          <a:p>
            <a:fld id="{0FBDF500-FE05-4D50-AB42-37EDEB80A66C}" type="slidenum">
              <a:rPr lang="en-US" smtClean="0"/>
              <a:t>12</a:t>
            </a:fld>
            <a:endParaRPr lang="en-US" dirty="0"/>
          </a:p>
        </p:txBody>
      </p:sp>
    </p:spTree>
    <p:extLst>
      <p:ext uri="{BB962C8B-B14F-4D97-AF65-F5344CB8AC3E}">
        <p14:creationId xmlns:p14="http://schemas.microsoft.com/office/powerpoint/2010/main" val="12846109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Depression management should implement the “NHS Comprehensive Model” for Personalised Care through integrating its six evidence-based components. Significant evidence-based components are individualised care, decision-making, enabling choice, support planning, community-based support, social prescribing, supported self-management, and personal health budgets. </a:t>
            </a:r>
            <a:endParaRPr lang="en-IN" dirty="0"/>
          </a:p>
        </p:txBody>
      </p:sp>
      <p:sp>
        <p:nvSpPr>
          <p:cNvPr id="4" name="Slide Number Placeholder 3"/>
          <p:cNvSpPr>
            <a:spLocks noGrp="1"/>
          </p:cNvSpPr>
          <p:nvPr>
            <p:ph type="sldNum" sz="quarter" idx="10"/>
          </p:nvPr>
        </p:nvSpPr>
        <p:spPr/>
        <p:txBody>
          <a:bodyPr/>
          <a:lstStyle/>
          <a:p>
            <a:fld id="{0FBDF500-FE05-4D50-AB42-37EDEB80A66C}" type="slidenum">
              <a:rPr lang="en-US" smtClean="0"/>
              <a:t>13</a:t>
            </a:fld>
            <a:endParaRPr lang="en-US" dirty="0"/>
          </a:p>
        </p:txBody>
      </p:sp>
    </p:spTree>
    <p:extLst>
      <p:ext uri="{BB962C8B-B14F-4D97-AF65-F5344CB8AC3E}">
        <p14:creationId xmlns:p14="http://schemas.microsoft.com/office/powerpoint/2010/main" val="3062221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Community Mental Health Nurses should use these essential components to empower patients and identify psychological, social, and physical needs. The individualised approach develops treatment procedures, patient activation, recovery, and quality of life while reducing unnecessary healthcare utilisation and health inequalities.</a:t>
            </a:r>
            <a:endParaRPr lang="en-IN"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FBDF500-FE05-4D50-AB42-37EDEB80A66C}" type="slidenum">
              <a:rPr lang="en-US" smtClean="0"/>
              <a:t>14</a:t>
            </a:fld>
            <a:endParaRPr lang="en-US" dirty="0"/>
          </a:p>
        </p:txBody>
      </p:sp>
    </p:spTree>
    <p:extLst>
      <p:ext uri="{BB962C8B-B14F-4D97-AF65-F5344CB8AC3E}">
        <p14:creationId xmlns:p14="http://schemas.microsoft.com/office/powerpoint/2010/main" val="1876128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Depression is a prevalent long-term mental health condition that needs diagnosis, comprehensive assessment, and evidence-based management to develop patient outcomes. NICE NG222 provides the foundation for initial treatment through pharmacological, psychological, and multidisciplinary interventions. The process of identifying comorbidities and implementing preventive strategies is essential for reducing disease burden. Co-productive care promotes active patient involvement, while the NHS Comprehensive Model for Personalised Care shows its six evidence-based components and person-centred management. The integration of these initial approaches into routine practice can enhance healthcare recovery, improve quality of life, and provide sustainable long-term mental healthcare. An effective strategic management system and its appropriate implementation process help to improve the patient's health conditions. </a:t>
            </a:r>
            <a:endParaRPr lang="en-IN" sz="1200" kern="1200" dirty="0" smtClean="0">
              <a:solidFill>
                <a:schemeClr val="tx1"/>
              </a:solidFill>
              <a:effectLst/>
              <a:latin typeface="+mn-lt"/>
              <a:ea typeface="+mn-ea"/>
              <a:cs typeface="+mn-cs"/>
            </a:endParaRPr>
          </a:p>
          <a:p>
            <a:r>
              <a:rPr lang="en-IN" sz="1200" kern="1200" smtClean="0">
                <a:solidFill>
                  <a:schemeClr val="tx1"/>
                </a:solidFill>
                <a:effectLst/>
                <a:latin typeface="+mn-lt"/>
                <a:ea typeface="+mn-ea"/>
                <a:cs typeface="+mn-cs"/>
              </a:rPr>
              <a:t/>
            </a:r>
            <a:br>
              <a:rPr lang="en-IN" sz="1200" kern="1200" smtClean="0">
                <a:solidFill>
                  <a:schemeClr val="tx1"/>
                </a:solidFill>
                <a:effectLst/>
                <a:latin typeface="+mn-lt"/>
                <a:ea typeface="+mn-ea"/>
                <a:cs typeface="+mn-cs"/>
              </a:rPr>
            </a:br>
            <a:r>
              <a:rPr lang="en-IN" sz="1200" b="1" kern="1200" smtClean="0">
                <a:solidFill>
                  <a:schemeClr val="tx1"/>
                </a:solidFill>
                <a:effectLst/>
                <a:latin typeface="+mn-lt"/>
                <a:ea typeface="+mn-ea"/>
                <a:cs typeface="+mn-cs"/>
              </a:rPr>
              <a:t> </a:t>
            </a:r>
            <a:endParaRPr lang="en-IN" sz="1200" kern="1200" smtClean="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10"/>
          </p:nvPr>
        </p:nvSpPr>
        <p:spPr/>
        <p:txBody>
          <a:bodyPr/>
          <a:lstStyle/>
          <a:p>
            <a:fld id="{0FBDF500-FE05-4D50-AB42-37EDEB80A66C}" type="slidenum">
              <a:rPr lang="en-US" smtClean="0"/>
              <a:t>15</a:t>
            </a:fld>
            <a:endParaRPr lang="en-US" dirty="0"/>
          </a:p>
        </p:txBody>
      </p:sp>
    </p:spTree>
    <p:extLst>
      <p:ext uri="{BB962C8B-B14F-4D97-AF65-F5344CB8AC3E}">
        <p14:creationId xmlns:p14="http://schemas.microsoft.com/office/powerpoint/2010/main" val="1870526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E5F88F2-B164-4B6F-A4D1-FF377EA65B7F}" type="datetime1">
              <a:rPr lang="en-US" smtClean="0"/>
              <a:t>8/11/2026</a:t>
            </a:fld>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1535902912"/>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F88F2-B164-4B6F-A4D1-FF377EA65B7F}" type="datetime1">
              <a:rPr lang="en-US" smtClean="0"/>
              <a:t>8/11/2026</a:t>
            </a:fld>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365779002"/>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E5F88F2-B164-4B6F-A4D1-FF377EA65B7F}" type="datetime1">
              <a:rPr lang="en-US" smtClean="0"/>
              <a:t>8/11/2026</a:t>
            </a:fld>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3461506017"/>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E5F88F2-B164-4B6F-A4D1-FF377EA65B7F}" type="datetime1">
              <a:rPr lang="en-US" smtClean="0"/>
              <a:t>8/11/2026</a:t>
            </a:fld>
            <a:endParaRPr lang="en-US" dirty="0"/>
          </a:p>
        </p:txBody>
      </p:sp>
      <p:sp>
        <p:nvSpPr>
          <p:cNvPr id="6" name="Footer Placeholder 5"/>
          <p:cNvSpPr>
            <a:spLocks noGrp="1"/>
          </p:cNvSpPr>
          <p:nvPr>
            <p:ph type="ftr" sz="quarter" idx="11"/>
          </p:nvPr>
        </p:nvSpPr>
        <p:spPr/>
        <p:txBody>
          <a:bodyPr/>
          <a:lstStyle/>
          <a:p>
            <a:r>
              <a:rPr lang="en-US" smtClean="0"/>
              <a:t>Presentation Title</a:t>
            </a:r>
            <a:endParaRPr lang="en-US" dirty="0"/>
          </a:p>
        </p:txBody>
      </p:sp>
      <p:sp>
        <p:nvSpPr>
          <p:cNvPr id="7" name="Slide Number Placeholder 6"/>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11197637"/>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E5F88F2-B164-4B6F-A4D1-FF377EA65B7F}" type="datetime1">
              <a:rPr lang="en-US" smtClean="0"/>
              <a:t>8/11/2026</a:t>
            </a:fld>
            <a:endParaRPr lang="en-US" dirty="0"/>
          </a:p>
        </p:txBody>
      </p:sp>
      <p:sp>
        <p:nvSpPr>
          <p:cNvPr id="8" name="Footer Placeholder 7"/>
          <p:cNvSpPr>
            <a:spLocks noGrp="1"/>
          </p:cNvSpPr>
          <p:nvPr>
            <p:ph type="ftr" sz="quarter" idx="11"/>
          </p:nvPr>
        </p:nvSpPr>
        <p:spPr/>
        <p:txBody>
          <a:bodyPr/>
          <a:lstStyle/>
          <a:p>
            <a:r>
              <a:rPr lang="en-US" smtClean="0"/>
              <a:t>Presentation Title</a:t>
            </a:r>
            <a:endParaRPr lang="en-US" dirty="0"/>
          </a:p>
        </p:txBody>
      </p:sp>
      <p:sp>
        <p:nvSpPr>
          <p:cNvPr id="9" name="Slide Number Placeholder 8"/>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3222323229"/>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E5F88F2-B164-4B6F-A4D1-FF377EA65B7F}" type="datetime1">
              <a:rPr lang="en-US" smtClean="0"/>
              <a:t>8/11/2026</a:t>
            </a:fld>
            <a:endParaRPr lang="en-US" dirty="0"/>
          </a:p>
        </p:txBody>
      </p:sp>
      <p:sp>
        <p:nvSpPr>
          <p:cNvPr id="4" name="Footer Placeholder 3"/>
          <p:cNvSpPr>
            <a:spLocks noGrp="1"/>
          </p:cNvSpPr>
          <p:nvPr>
            <p:ph type="ftr" sz="quarter" idx="11"/>
          </p:nvPr>
        </p:nvSpPr>
        <p:spPr/>
        <p:txBody>
          <a:bodyPr/>
          <a:lstStyle/>
          <a:p>
            <a:r>
              <a:rPr lang="en-US" smtClean="0"/>
              <a:t>Presentation Title</a:t>
            </a:r>
            <a:endParaRPr lang="en-US" dirty="0"/>
          </a:p>
        </p:txBody>
      </p:sp>
      <p:sp>
        <p:nvSpPr>
          <p:cNvPr id="5" name="Slide Number Placeholder 4"/>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4113568941"/>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5F88F2-B164-4B6F-A4D1-FF377EA65B7F}" type="datetime1">
              <a:rPr lang="en-US" smtClean="0"/>
              <a:t>8/11/2026</a:t>
            </a:fld>
            <a:endParaRPr lang="en-US" dirty="0"/>
          </a:p>
        </p:txBody>
      </p:sp>
      <p:sp>
        <p:nvSpPr>
          <p:cNvPr id="3" name="Footer Placeholder 2"/>
          <p:cNvSpPr>
            <a:spLocks noGrp="1"/>
          </p:cNvSpPr>
          <p:nvPr>
            <p:ph type="ftr" sz="quarter" idx="11"/>
          </p:nvPr>
        </p:nvSpPr>
        <p:spPr/>
        <p:txBody>
          <a:bodyPr/>
          <a:lstStyle/>
          <a:p>
            <a:r>
              <a:rPr lang="en-US" smtClean="0"/>
              <a:t>Presentation Title</a:t>
            </a:r>
            <a:endParaRPr lang="en-US" dirty="0"/>
          </a:p>
        </p:txBody>
      </p:sp>
      <p:sp>
        <p:nvSpPr>
          <p:cNvPr id="4" name="Slide Number Placeholder 3"/>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2075372500"/>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E5F88F2-B164-4B6F-A4D1-FF377EA65B7F}" type="datetime1">
              <a:rPr lang="en-US" smtClean="0"/>
              <a:t>8/11/2026</a:t>
            </a:fld>
            <a:endParaRPr lang="en-US" dirty="0"/>
          </a:p>
        </p:txBody>
      </p:sp>
      <p:sp>
        <p:nvSpPr>
          <p:cNvPr id="6" name="Footer Placeholder 5"/>
          <p:cNvSpPr>
            <a:spLocks noGrp="1"/>
          </p:cNvSpPr>
          <p:nvPr>
            <p:ph type="ftr" sz="quarter" idx="11"/>
          </p:nvPr>
        </p:nvSpPr>
        <p:spPr/>
        <p:txBody>
          <a:bodyPr/>
          <a:lstStyle/>
          <a:p>
            <a:r>
              <a:rPr lang="en-US" smtClean="0"/>
              <a:t>Presentation Title</a:t>
            </a:r>
            <a:endParaRPr lang="en-US" dirty="0"/>
          </a:p>
        </p:txBody>
      </p:sp>
      <p:sp>
        <p:nvSpPr>
          <p:cNvPr id="7" name="Slide Number Placeholder 6"/>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284194947"/>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E5F88F2-B164-4B6F-A4D1-FF377EA65B7F}" type="datetime1">
              <a:rPr lang="en-US" smtClean="0"/>
              <a:t>8/11/2026</a:t>
            </a:fld>
            <a:endParaRPr lang="en-US" dirty="0"/>
          </a:p>
        </p:txBody>
      </p:sp>
      <p:sp>
        <p:nvSpPr>
          <p:cNvPr id="6" name="Footer Placeholder 5"/>
          <p:cNvSpPr>
            <a:spLocks noGrp="1"/>
          </p:cNvSpPr>
          <p:nvPr>
            <p:ph type="ftr" sz="quarter" idx="11"/>
          </p:nvPr>
        </p:nvSpPr>
        <p:spPr/>
        <p:txBody>
          <a:bodyPr/>
          <a:lstStyle/>
          <a:p>
            <a:r>
              <a:rPr lang="en-US" smtClean="0"/>
              <a:t>Presentation Title</a:t>
            </a:r>
            <a:endParaRPr lang="en-US" dirty="0"/>
          </a:p>
        </p:txBody>
      </p:sp>
      <p:sp>
        <p:nvSpPr>
          <p:cNvPr id="7" name="Slide Number Placeholder 6"/>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2156647757"/>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F88F2-B164-4B6F-A4D1-FF377EA65B7F}" type="datetime1">
              <a:rPr lang="en-US" smtClean="0"/>
              <a:t>8/11/2026</a:t>
            </a:fld>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2658096042"/>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F88F2-B164-4B6F-A4D1-FF377EA65B7F}" type="datetime1">
              <a:rPr lang="en-US" smtClean="0"/>
              <a:t>8/11/2026</a:t>
            </a:fld>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1265474477"/>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582"/>
            <a:ext cx="8807116" cy="91587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49257"/>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B3903798-9F8A-4555-A128-691FDFB38DA9}" type="datetime1">
              <a:rPr lang="en-US" noProof="0" smtClean="0"/>
              <a:t>8/11/2026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7942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13969"/>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13419708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6914145" y="2138878"/>
            <a:ext cx="4361941"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smtClean="0"/>
              <a:t>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A19865D4-BE98-46E3-A6B7-4F34A5E5D254}"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59967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hank You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332"/>
            <a:ext cx="8807116" cy="915873"/>
          </a:xfrm>
        </p:spPr>
        <p:txBody>
          <a:bodyPr anchor="b">
            <a:normAutofit/>
          </a:bodyPr>
          <a:lstStyle>
            <a:lvl1pPr algn="l">
              <a:defRPr sz="5500" b="1">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63075"/>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553C389B-1365-4D57-8640-FE32C76A82BF}" type="datetime1">
              <a:rPr lang="en-US" noProof="0" smtClean="0"/>
              <a:t>8/11/2026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08027"/>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06893"/>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217669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A1ED5E-125E-4828-9BC6-A73A2C8B88E0}"/>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31828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305275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EBFB3C-F5CB-4FF4-9626-146326B1E467}" type="datetime1">
              <a:rPr lang="en-US" smtClean="0"/>
              <a:t>8/11/2026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28977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539663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3267817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8E5174AC-6E10-46E9-BC4A-4E3A595D534E}" type="datetime1">
              <a:rPr lang="en-US" smtClean="0"/>
              <a:t>8/11/2026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15979"/>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687446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a:t>
            </a:r>
            <a:br>
              <a:rPr lang="en-US" noProof="0"/>
            </a:br>
            <a:r>
              <a:rPr lang="en-US"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29C6A1-E569-4FC9-9D93-90A846C9C5BB}" type="datetime1">
              <a:rPr lang="en-US" noProof="0" smtClean="0"/>
              <a:t>8/11/2026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3298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16251742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1"/>
            <a:ext cx="12192000" cy="4464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85756"/>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50473"/>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B7FBC92-456B-42A9-BBF5-ADCA2050DDCF}" type="datetime1">
              <a:rPr lang="en-US" noProof="0" smtClean="0"/>
              <a:t>8/11/2026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82423"/>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9861559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775165"/>
            <a:ext cx="9971158" cy="2427923"/>
          </a:xfrm>
        </p:spPr>
        <p:txBody>
          <a:bodyPr>
            <a:normAutofit/>
          </a:bodyPr>
          <a:lstStyle>
            <a:lvl1pPr marL="0" indent="0">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smtClean="0"/>
              <a:t>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40F99D1-A115-46CA-B10A-279193A83BBC}"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8104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gradFill>
                  <a:gsLst>
                    <a:gs pos="0">
                      <a:schemeClr val="bg2"/>
                    </a:gs>
                    <a:gs pos="100000">
                      <a:schemeClr val="accent1"/>
                    </a:gs>
                  </a:gsLst>
                  <a:lin ang="0" scaled="1"/>
                </a:gradFill>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133484"/>
            <a:ext cx="10515600" cy="2427923"/>
          </a:xfrm>
        </p:spPr>
        <p:txBody>
          <a:bodyPr>
            <a:normAutofit/>
          </a:bodyPr>
          <a:lstStyle>
            <a:lvl1pPr marL="0" indent="0">
              <a:lnSpc>
                <a:spcPct val="100000"/>
              </a:lnSpc>
              <a:spcBef>
                <a:spcPts val="600"/>
              </a:spcBef>
              <a:buNone/>
              <a:defRPr sz="1600" i="0">
                <a:solidFill>
                  <a:schemeClr val="tx1">
                    <a:lumMod val="75000"/>
                    <a:lumOff val="25000"/>
                  </a:schemeClr>
                </a:solidFill>
              </a:defRPr>
            </a:lvl1pPr>
            <a:lvl2pPr marL="457200" indent="0">
              <a:buNone/>
              <a:defRPr sz="1800" i="1">
                <a:solidFill>
                  <a:schemeClr val="tx1">
                    <a:lumMod val="75000"/>
                    <a:lumOff val="25000"/>
                  </a:schemeClr>
                </a:solidFill>
              </a:defRPr>
            </a:lvl2pPr>
            <a:lvl3pPr marL="914400" indent="0">
              <a:buNone/>
              <a:defRPr sz="1600" i="1">
                <a:solidFill>
                  <a:schemeClr val="tx1">
                    <a:lumMod val="75000"/>
                    <a:lumOff val="25000"/>
                  </a:schemeClr>
                </a:solidFill>
              </a:defRPr>
            </a:lvl3pPr>
            <a:lvl4pPr marL="1371600" indent="0">
              <a:buNone/>
              <a:defRPr sz="1400" i="1">
                <a:solidFill>
                  <a:schemeClr val="tx1">
                    <a:lumMod val="75000"/>
                    <a:lumOff val="25000"/>
                  </a:schemeClr>
                </a:solidFill>
              </a:defRPr>
            </a:lvl4pPr>
            <a:lvl5pPr marL="1828800" indent="0">
              <a:buNone/>
              <a:defRPr sz="1400" i="1">
                <a:solidFill>
                  <a:schemeClr val="tx1">
                    <a:lumMod val="75000"/>
                    <a:lumOff val="25000"/>
                  </a:schemeClr>
                </a:solidFill>
              </a:defRPr>
            </a:lvl5pPr>
          </a:lstStyle>
          <a:p>
            <a:pPr lvl="0"/>
            <a:r>
              <a:rPr lang="en-US" smtClean="0"/>
              <a:t>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00E1783-EEF8-44D1-A300-8D20A32BB2D3}"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333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F94AF4-4F78-4DA5-8571-FD66FFA6313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21" y="546844"/>
            <a:ext cx="8997738"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1527520" y="3581731"/>
            <a:ext cx="8997737" cy="2230464"/>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smtClean="0"/>
              <a:t>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8E8C37E-76B3-4A0D-BCD1-C5A52A858D66}"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a:xfrm>
            <a:off x="590400" y="6159402"/>
            <a:ext cx="2788169"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8" y="244717"/>
            <a:ext cx="72000" cy="10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2" y="161638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20" y="1757035"/>
            <a:ext cx="8997737"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0938200" y="1341281"/>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0831016" y="1377655"/>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80265F1-E793-484F-ADC9-31450ADF8B0E}"/>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6882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5871409" y="2588054"/>
            <a:ext cx="5228216"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smtClean="0"/>
              <a:t>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76D2C234-967A-4CF5-82BF-1AF9EBDCBA35}"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6381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316701"/>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083026"/>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055060C0-AC53-4D64-ABD7-4A55C0A77859}" type="datetime1">
              <a:rPr lang="en-US" smtClean="0"/>
              <a:t>8/11/2026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7" name="Straight Connector 6">
            <a:extLst>
              <a:ext uri="{FF2B5EF4-FFF2-40B4-BE49-F238E27FC236}">
                <a16:creationId xmlns:a16="http://schemas.microsoft.com/office/drawing/2014/main" id="{7900A71E-3FCF-4E9F-9CE1-57411851763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ACAE552-11D7-45BF-8B66-071AE054F7B4}"/>
              </a:ext>
            </a:extLst>
          </p:cNvPr>
          <p:cNvSpPr/>
          <p:nvPr userDrawn="1"/>
        </p:nvSpPr>
        <p:spPr>
          <a:xfrm>
            <a:off x="687289" y="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540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781919"/>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548244"/>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DD6BC66F-F4C2-4254-902A-540C5FFDD766}" type="datetime1">
              <a:rPr lang="en-US" smtClean="0"/>
              <a:t>8/11/2026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928800" y="6159402"/>
            <a:ext cx="2919886"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687289" y="318600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4405945"/>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9562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698820" y="4537309"/>
            <a:ext cx="9384760" cy="915873"/>
          </a:xfrm>
        </p:spPr>
        <p:txBody>
          <a:bodyPr anchor="b">
            <a:normAutofit/>
          </a:bodyPr>
          <a:lstStyle>
            <a:lvl1pPr>
              <a:defRPr sz="4000">
                <a:gradFill>
                  <a:gsLst>
                    <a:gs pos="0">
                      <a:schemeClr val="bg2"/>
                    </a:gs>
                    <a:gs pos="100000">
                      <a:schemeClr val="accent1"/>
                    </a:gs>
                  </a:gsLst>
                  <a:lin ang="0" scaled="1"/>
                </a:gradFill>
              </a:defRPr>
            </a:lvl1pPr>
          </a:lstStyle>
          <a:p>
            <a:r>
              <a:rPr lang="en-US" dirty="0"/>
              <a:t>SECTION DIVIDER SLIDE</a:t>
            </a:r>
          </a:p>
        </p:txBody>
      </p:sp>
      <p:sp>
        <p:nvSpPr>
          <p:cNvPr id="19" name="Rectangle 18">
            <a:extLst>
              <a:ext uri="{FF2B5EF4-FFF2-40B4-BE49-F238E27FC236}">
                <a16:creationId xmlns:a16="http://schemas.microsoft.com/office/drawing/2014/main" id="{2ABAA4CC-3D2B-49F9-B077-001CA4738B89}"/>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734453F6-9CD2-44E4-BBC5-2899F0ED8F61}" type="datetime1">
              <a:rPr lang="en-US" smtClean="0"/>
              <a:t>8/11/2026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1698819" y="6159402"/>
            <a:ext cx="2616158" cy="384202"/>
          </a:xfrm>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smtClean="0"/>
              <a:pPr/>
              <a:t>‹#›</a:t>
            </a:fld>
            <a:endParaRPr lang="en-US" dirty="0"/>
          </a:p>
        </p:txBody>
      </p: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523DB2-F162-4E92-B6E1-B5E87D5D8ACF}"/>
              </a:ext>
            </a:extLst>
          </p:cNvPr>
          <p:cNvSpPr/>
          <p:nvPr userDrawn="1"/>
        </p:nvSpPr>
        <p:spPr>
          <a:xfrm>
            <a:off x="1283369" y="4914000"/>
            <a:ext cx="72000" cy="194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 Placeholder 2">
            <a:extLst>
              <a:ext uri="{FF2B5EF4-FFF2-40B4-BE49-F238E27FC236}">
                <a16:creationId xmlns:a16="http://schemas.microsoft.com/office/drawing/2014/main" id="{316CC9B7-E806-4C95-96A5-EEEEBB4E99A0}"/>
              </a:ext>
            </a:extLst>
          </p:cNvPr>
          <p:cNvSpPr>
            <a:spLocks noGrp="1"/>
          </p:cNvSpPr>
          <p:nvPr>
            <p:ph type="body" idx="1" hasCustomPrompt="1"/>
          </p:nvPr>
        </p:nvSpPr>
        <p:spPr>
          <a:xfrm>
            <a:off x="1698820" y="5702936"/>
            <a:ext cx="9384760" cy="526936"/>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accent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cxnSp>
        <p:nvCxnSpPr>
          <p:cNvPr id="21" name="Straight Connector 20">
            <a:extLst>
              <a:ext uri="{FF2B5EF4-FFF2-40B4-BE49-F238E27FC236}">
                <a16:creationId xmlns:a16="http://schemas.microsoft.com/office/drawing/2014/main" id="{595F7760-B839-4F89-B618-3371C8B08414}"/>
              </a:ext>
            </a:extLst>
          </p:cNvPr>
          <p:cNvCxnSpPr/>
          <p:nvPr userDrawn="1"/>
        </p:nvCxnSpPr>
        <p:spPr>
          <a:xfrm>
            <a:off x="1838883" y="5560637"/>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02071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4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37245BE-F984-498B-9CBB-C4DDD775060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527520" y="2316701"/>
            <a:ext cx="9556063"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1527520" y="4083026"/>
            <a:ext cx="9556064"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C0C19AD0-5F22-4AC8-A079-4E7FF62CE0BA}" type="datetime1">
              <a:rPr lang="en-US" smtClean="0"/>
              <a:t>8/11/2026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1285167" y="255684"/>
            <a:ext cx="72000" cy="3411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666742"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1" name="Straight Connector 20">
            <a:extLst>
              <a:ext uri="{FF2B5EF4-FFF2-40B4-BE49-F238E27FC236}">
                <a16:creationId xmlns:a16="http://schemas.microsoft.com/office/drawing/2014/main" id="{BA8760C4-08C1-4929-A6AE-568F678838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69AE345-7CB6-4F86-99E6-C8B881714A2B}"/>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7401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256FFA05-2726-422B-A595-CD6EE4C03A22}"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9905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6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7DDC830-91D4-4D76-B486-41F29E6EE30C}"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291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7A75830-97F6-4D74-A47F-8CD50EFD373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4B855260-6F71-4500-AA56-E197C8A5E92E}" type="datetime1">
              <a:rPr lang="en-US" smtClean="0"/>
              <a:t>8/11/2026</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Content Placeholder 3">
            <a:extLst>
              <a:ext uri="{FF2B5EF4-FFF2-40B4-BE49-F238E27FC236}">
                <a16:creationId xmlns:a16="http://schemas.microsoft.com/office/drawing/2014/main" id="{ED988384-E3A4-482D-94EF-A8F8894AA508}"/>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Tree>
    <p:extLst>
      <p:ext uri="{BB962C8B-B14F-4D97-AF65-F5344CB8AC3E}">
        <p14:creationId xmlns:p14="http://schemas.microsoft.com/office/powerpoint/2010/main" val="31105900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Two Content">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A30FC14-A5B3-4B00-8DE8-B6E28CF32743}"/>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015247"/>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a:extLst>
              <a:ext uri="{FF2B5EF4-FFF2-40B4-BE49-F238E27FC236}">
                <a16:creationId xmlns:a16="http://schemas.microsoft.com/office/drawing/2014/main" id="{1D9DAC08-B52B-4DCC-9D22-E4E54E711637}"/>
              </a:ext>
            </a:extLst>
          </p:cNvPr>
          <p:cNvSpPr>
            <a:spLocks noGrp="1"/>
          </p:cNvSpPr>
          <p:nvPr>
            <p:ph sz="quarter" idx="4"/>
          </p:nvPr>
        </p:nvSpPr>
        <p:spPr>
          <a:xfrm>
            <a:off x="6284744" y="3386142"/>
            <a:ext cx="5183188" cy="2015247"/>
          </a:xfrm>
        </p:spPr>
        <p:txBody>
          <a:bodyPr>
            <a:normAutofit/>
          </a:bodyPr>
          <a:lstStyle>
            <a:lvl1pPr marL="180000" indent="-180000">
              <a:lnSpc>
                <a:spcPct val="100000"/>
              </a:lnSpc>
              <a:spcBef>
                <a:spcPts val="600"/>
              </a:spcBef>
              <a:buClr>
                <a:schemeClr val="accent1"/>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228600" lvl="0" indent="-228600" algn="l" defTabSz="914400" rtl="0" eaLnBrk="1" latinLnBrk="0" hangingPunct="1">
              <a:lnSpc>
                <a:spcPct val="100000"/>
              </a:lnSpc>
              <a:spcBef>
                <a:spcPts val="600"/>
              </a:spcBef>
            </a:pPr>
            <a:r>
              <a:rPr lang="en-US" smtClean="0"/>
              <a:t>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32401007-55FE-4B9E-99B0-5FCA5C63BEEE}" type="datetime1">
              <a:rPr lang="en-US" smtClean="0"/>
              <a:t>8/11/2026</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277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BBFDD45-3FE7-46CA-9142-8DBABF181C2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76871A2B-ADE3-40A2-A02A-09FC8B80F731}" type="datetime1">
              <a:rPr lang="en-US" smtClean="0"/>
              <a:t>8/11/2026</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8" y="255684"/>
            <a:ext cx="72000" cy="1573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28791ED-1F60-48B9-B73C-7835714E670D}"/>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id="{F968FAF7-548C-4383-BE8C-5A194EC21F17}"/>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3" name="Straight Connector 22">
            <a:extLst>
              <a:ext uri="{FF2B5EF4-FFF2-40B4-BE49-F238E27FC236}">
                <a16:creationId xmlns:a16="http://schemas.microsoft.com/office/drawing/2014/main" id="{DBEDEE03-9903-44CE-8EB8-22B19F5E8DD7}"/>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FE8DF3E-FD5B-4215-B847-DFFB761C21A4}"/>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Content Placeholder 3">
            <a:extLst>
              <a:ext uri="{FF2B5EF4-FFF2-40B4-BE49-F238E27FC236}">
                <a16:creationId xmlns:a16="http://schemas.microsoft.com/office/drawing/2014/main" id="{C2B73E5D-AD65-4FEE-89DE-2E2643A3456B}"/>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
        <p:nvSpPr>
          <p:cNvPr id="25" name="Content Placeholder 3">
            <a:extLst>
              <a:ext uri="{FF2B5EF4-FFF2-40B4-BE49-F238E27FC236}">
                <a16:creationId xmlns:a16="http://schemas.microsoft.com/office/drawing/2014/main" id="{E10D0906-57D4-410E-823B-3BAD416949E1}"/>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Tree>
    <p:extLst>
      <p:ext uri="{BB962C8B-B14F-4D97-AF65-F5344CB8AC3E}">
        <p14:creationId xmlns:p14="http://schemas.microsoft.com/office/powerpoint/2010/main" val="129739307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85B3913D-DE21-4303-8F9D-A21ACDBC3B69}"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6" name="Content Placeholder 3">
            <a:extLst>
              <a:ext uri="{FF2B5EF4-FFF2-40B4-BE49-F238E27FC236}">
                <a16:creationId xmlns:a16="http://schemas.microsoft.com/office/drawing/2014/main" id="{757A12BA-9C40-44B2-BB42-FE7A1F89A090}"/>
              </a:ext>
            </a:extLst>
          </p:cNvPr>
          <p:cNvSpPr>
            <a:spLocks noGrp="1"/>
          </p:cNvSpPr>
          <p:nvPr>
            <p:ph sz="half" idx="15"/>
          </p:nvPr>
        </p:nvSpPr>
        <p:spPr>
          <a:xfrm>
            <a:off x="1527519" y="3386142"/>
            <a:ext cx="4783074"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
        <p:nvSpPr>
          <p:cNvPr id="27" name="Content Placeholder 3">
            <a:extLst>
              <a:ext uri="{FF2B5EF4-FFF2-40B4-BE49-F238E27FC236}">
                <a16:creationId xmlns:a16="http://schemas.microsoft.com/office/drawing/2014/main" id="{16A390F6-1520-488F-97A9-78F0B2119006}"/>
              </a:ext>
            </a:extLst>
          </p:cNvPr>
          <p:cNvSpPr>
            <a:spLocks noGrp="1"/>
          </p:cNvSpPr>
          <p:nvPr>
            <p:ph sz="half" idx="16"/>
          </p:nvPr>
        </p:nvSpPr>
        <p:spPr>
          <a:xfrm>
            <a:off x="6911271" y="3386142"/>
            <a:ext cx="4783075"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Tree>
    <p:extLst>
      <p:ext uri="{BB962C8B-B14F-4D97-AF65-F5344CB8AC3E}">
        <p14:creationId xmlns:p14="http://schemas.microsoft.com/office/powerpoint/2010/main" val="359026708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5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C51E45D-B5D1-4EF4-9967-78E83BC898CC}"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Content Placeholder 3">
            <a:extLst>
              <a:ext uri="{FF2B5EF4-FFF2-40B4-BE49-F238E27FC236}">
                <a16:creationId xmlns:a16="http://schemas.microsoft.com/office/drawing/2014/main" id="{80E9747C-D5E4-4606-9D3D-103BF578726B}"/>
              </a:ext>
            </a:extLst>
          </p:cNvPr>
          <p:cNvSpPr>
            <a:spLocks noGrp="1"/>
          </p:cNvSpPr>
          <p:nvPr>
            <p:ph sz="half" idx="17"/>
          </p:nvPr>
        </p:nvSpPr>
        <p:spPr>
          <a:xfrm>
            <a:off x="1527519" y="3386142"/>
            <a:ext cx="4559068" cy="2773258"/>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
        <p:nvSpPr>
          <p:cNvPr id="29" name="Content Placeholder 3">
            <a:extLst>
              <a:ext uri="{FF2B5EF4-FFF2-40B4-BE49-F238E27FC236}">
                <a16:creationId xmlns:a16="http://schemas.microsoft.com/office/drawing/2014/main" id="{C45F91F2-CC9B-43AA-A5DF-A0BCEB342754}"/>
              </a:ext>
            </a:extLst>
          </p:cNvPr>
          <p:cNvSpPr>
            <a:spLocks noGrp="1"/>
          </p:cNvSpPr>
          <p:nvPr>
            <p:ph sz="half" idx="18"/>
          </p:nvPr>
        </p:nvSpPr>
        <p:spPr>
          <a:xfrm>
            <a:off x="6911271" y="3386142"/>
            <a:ext cx="4783069"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Tree>
    <p:extLst>
      <p:ext uri="{BB962C8B-B14F-4D97-AF65-F5344CB8AC3E}">
        <p14:creationId xmlns:p14="http://schemas.microsoft.com/office/powerpoint/2010/main" val="6117924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Picture and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DF157-A493-4A5F-9B08-356A30F203C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C5BAB17F-C031-4630-8FA3-EE6012C20DEF}" type="datetime1">
              <a:rPr lang="en-US" smtClean="0"/>
              <a:t>8/11/2026</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4517136"/>
          </a:xfrm>
          <a:solidFill>
            <a:schemeClr val="bg1">
              <a:alpha val="50000"/>
            </a:schemeClr>
          </a:solidFill>
        </p:spPr>
        <p:txBody>
          <a:bodyPr anchor="ctr" anchorCtr="0">
            <a:normAutofit/>
          </a:bodyPr>
          <a:lstStyle>
            <a:lvl1pPr marL="0" indent="0" algn="ctr">
              <a:buNone/>
              <a:defRPr sz="1500"/>
            </a:lvl1pPr>
          </a:lstStyle>
          <a:p>
            <a:r>
              <a:rPr lang="en-US" smtClean="0"/>
              <a:t>Click icon to add picture</a:t>
            </a:r>
            <a:endParaRPr lang="en-US" dirty="0"/>
          </a:p>
        </p:txBody>
      </p:sp>
    </p:spTree>
    <p:extLst>
      <p:ext uri="{BB962C8B-B14F-4D97-AF65-F5344CB8AC3E}">
        <p14:creationId xmlns:p14="http://schemas.microsoft.com/office/powerpoint/2010/main" val="280432710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Picture and Title">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0DB8CD8-F2C6-48F5-8A73-E5FB643BC475}"/>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gradFill>
                  <a:gsLst>
                    <a:gs pos="0">
                      <a:schemeClr val="bg2"/>
                    </a:gs>
                    <a:gs pos="100000">
                      <a:schemeClr val="accent1"/>
                    </a:gs>
                  </a:gsLst>
                  <a:lin ang="0" scaled="1"/>
                </a:gradFill>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5406CC0F-AE50-44ED-8007-5467636E4C42}" type="datetime1">
              <a:rPr lang="en-US" smtClean="0"/>
              <a:t>8/11/2026</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3872910"/>
          </a:xfrm>
          <a:solidFill>
            <a:schemeClr val="bg1">
              <a:alpha val="50000"/>
            </a:schemeClr>
          </a:solidFill>
        </p:spPr>
        <p:txBody>
          <a:bodyPr anchor="ctr" anchorCtr="0">
            <a:normAutofit/>
          </a:bodyPr>
          <a:lstStyle>
            <a:lvl1pPr marL="0" indent="0" algn="ctr">
              <a:buNone/>
              <a:defRPr sz="1500"/>
            </a:lvl1pPr>
          </a:lstStyle>
          <a:p>
            <a:r>
              <a:rPr lang="en-US" smtClean="0"/>
              <a:t>Click icon to add picture</a:t>
            </a:r>
            <a:endParaRPr lang="en-US" dirty="0"/>
          </a:p>
        </p:txBody>
      </p:sp>
      <p:cxnSp>
        <p:nvCxnSpPr>
          <p:cNvPr id="15" name="Straight Connector 14">
            <a:extLst>
              <a:ext uri="{FF2B5EF4-FFF2-40B4-BE49-F238E27FC236}">
                <a16:creationId xmlns:a16="http://schemas.microsoft.com/office/drawing/2014/main" id="{E25C7F29-6151-4F91-80D1-C96C51C06795}"/>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4107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_Picture and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50F2065-1E46-45F4-8B82-40AFF3B380E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8F5BCE4A-56A6-49EC-A673-D7F2D2D770DB}" type="datetime1">
              <a:rPr lang="en-US" smtClean="0"/>
              <a:t>8/11/2026</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246000" y="1659525"/>
            <a:ext cx="11700000" cy="4517136"/>
          </a:xfrm>
          <a:solidFill>
            <a:schemeClr val="bg1">
              <a:alpha val="50000"/>
            </a:schemeClr>
          </a:solidFill>
        </p:spPr>
        <p:txBody>
          <a:bodyPr anchor="ctr" anchorCtr="0">
            <a:normAutofit/>
          </a:bodyPr>
          <a:lstStyle>
            <a:lvl1pPr marL="0" indent="0" algn="ctr">
              <a:buNone/>
              <a:defRPr sz="1500"/>
            </a:lvl1pPr>
          </a:lstStyle>
          <a:p>
            <a:r>
              <a:rPr lang="en-US" smtClean="0"/>
              <a:t>Click icon to add picture</a:t>
            </a:r>
            <a:endParaRPr lang="en-US" dirty="0"/>
          </a:p>
        </p:txBody>
      </p:sp>
      <p:cxnSp>
        <p:nvCxnSpPr>
          <p:cNvPr id="15" name="Straight Connector 14">
            <a:extLst>
              <a:ext uri="{FF2B5EF4-FFF2-40B4-BE49-F238E27FC236}">
                <a16:creationId xmlns:a16="http://schemas.microsoft.com/office/drawing/2014/main" id="{2A58BD2B-1B9B-49E6-8C1A-77F7A60420D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Text Placeholder 15">
            <a:extLst>
              <a:ext uri="{FF2B5EF4-FFF2-40B4-BE49-F238E27FC236}">
                <a16:creationId xmlns:a16="http://schemas.microsoft.com/office/drawing/2014/main" id="{A17DA84B-7C7B-413F-9A4E-88B7975E1CBB}"/>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453C73EB-9DF5-425B-B9EA-BADEC34670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09916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Picture and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Picture Placeholder 19">
            <a:extLst>
              <a:ext uri="{FF2B5EF4-FFF2-40B4-BE49-F238E27FC236}">
                <a16:creationId xmlns:a16="http://schemas.microsoft.com/office/drawing/2014/main" id="{90DA0444-D1E1-48F5-9158-243679F7B638}"/>
              </a:ext>
            </a:extLst>
          </p:cNvPr>
          <p:cNvSpPr>
            <a:spLocks noGrp="1"/>
          </p:cNvSpPr>
          <p:nvPr>
            <p:ph type="pic" sz="quarter" idx="15"/>
          </p:nvPr>
        </p:nvSpPr>
        <p:spPr>
          <a:xfrm>
            <a:off x="0" y="2167439"/>
            <a:ext cx="12192000" cy="4009222"/>
          </a:xfrm>
          <a:solidFill>
            <a:schemeClr val="bg1">
              <a:alpha val="50000"/>
            </a:schemeClr>
          </a:solidFill>
        </p:spPr>
        <p:txBody>
          <a:bodyPr anchor="ctr" anchorCtr="0">
            <a:normAutofit/>
          </a:bodyPr>
          <a:lstStyle>
            <a:lvl1pPr marL="0" indent="0" algn="ctr">
              <a:buNone/>
              <a:defRPr sz="1500"/>
            </a:lvl1pPr>
          </a:lstStyle>
          <a:p>
            <a:r>
              <a:rPr lang="en-US" smtClean="0"/>
              <a:t>Click icon to add picture</a:t>
            </a: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F6EF2B0D-49A2-441C-B800-8DA3FF9758CE}"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1391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Picture and Title">
    <p:bg>
      <p:bgPr>
        <a:solidFill>
          <a:schemeClr val="bg1"/>
        </a:solidFill>
        <a:effectLst/>
      </p:bgPr>
    </p:bg>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smtClean="0"/>
              <a:t>Click icon to add picture</a:t>
            </a:r>
            <a:endParaRPr lang="en-US" dirty="0"/>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7" y="4435638"/>
            <a:ext cx="8807116" cy="1571359"/>
          </a:xfrm>
        </p:spPr>
        <p:txBody>
          <a:bodyPr anchor="b">
            <a:normAutofit/>
          </a:bodyPr>
          <a:lstStyle>
            <a:lvl1pPr algn="l">
              <a:defRPr sz="4000" b="1">
                <a:solidFill>
                  <a:schemeClr val="bg1"/>
                </a:solidFill>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2F5D5FDB-2FE7-44AD-B9BD-8BEF95F41952}" type="datetime1">
              <a:rPr lang="en-US" smtClean="0"/>
              <a:t>8/11/2026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2" name="Straight Connector 11">
            <a:extLst>
              <a:ext uri="{FF2B5EF4-FFF2-40B4-BE49-F238E27FC236}">
                <a16:creationId xmlns:a16="http://schemas.microsoft.com/office/drawing/2014/main" id="{E2311598-88E6-4CCA-AFD4-E5D87D3AAF1D}"/>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68973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9B2A5FC-034D-4F4C-833F-A3DDC66E3E6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9753FB07-8F96-4A12-BC7E-21F8E0954886}" type="datetime1">
              <a:rPr lang="en-US" smtClean="0"/>
              <a:t>8/11/2026</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7409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2_Content with Caption">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A48C424-A3E8-45D9-A344-780A64F65F99}"/>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gradFill>
                  <a:gsLst>
                    <a:gs pos="0">
                      <a:schemeClr val="bg2"/>
                    </a:gs>
                    <a:gs pos="100000">
                      <a:schemeClr val="accent1"/>
                    </a:gs>
                  </a:gsLst>
                  <a:lin ang="0" scaled="1"/>
                </a:gradFill>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C8790E14-8D81-41DD-8E4A-1160D6D337E4}" type="datetime1">
              <a:rPr lang="en-US" smtClean="0"/>
              <a:t>8/11/2026</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017154"/>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2931545"/>
          </a:xfrm>
        </p:spPr>
        <p:txBody>
          <a:bodyPr>
            <a:normAutofit/>
          </a:bodyPr>
          <a:lstStyle>
            <a:lvl1pP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56118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0540321-6794-45E5-A403-F840A499D67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FA226BC7-E49E-4871-8B90-93766E659C8E}"/>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7" name="Text Placeholder 15">
            <a:extLst>
              <a:ext uri="{FF2B5EF4-FFF2-40B4-BE49-F238E27FC236}">
                <a16:creationId xmlns:a16="http://schemas.microsoft.com/office/drawing/2014/main" id="{7FD1F1BF-3901-435E-A225-44921D7097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9" name="Straight Connector 28">
            <a:extLst>
              <a:ext uri="{FF2B5EF4-FFF2-40B4-BE49-F238E27FC236}">
                <a16:creationId xmlns:a16="http://schemas.microsoft.com/office/drawing/2014/main" id="{3A349A95-A047-4A05-83FB-F32C3818143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2F825738-C96E-44D6-94FE-78EC73B11312}" type="datetime1">
              <a:rPr lang="en-US" smtClean="0"/>
              <a:t>8/11/2026</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8" y="255842"/>
            <a:ext cx="72000" cy="10334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DF95BF2-B52F-4059-BC20-4B61F5F92FC3}"/>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9852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4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989398F-A7F5-4300-AD8D-F2211496F365}"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8" y="3386142"/>
            <a:ext cx="4759643"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06709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5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0CD2376-834B-4EE0-BA14-A9AEA2135615}"/>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1F1D69A2-DE74-4722-929F-847049DD6A45}" type="datetime1">
              <a:rPr lang="en-US" smtClean="0"/>
              <a:t>8/11/2026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9" y="3386142"/>
            <a:ext cx="4540672"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smtClean="0"/>
              <a:t>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0351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smtClean="0"/>
              <a:t>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B4FDD192-6800-47D0-90F1-7D91FE57976D}" type="datetime1">
              <a:rPr lang="en-US" smtClean="0"/>
              <a:t>8/11/2026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8952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_Picture with Caption">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D1F5F9-2E42-493E-906D-AA9F7D5F0880}"/>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47703"/>
            <a:ext cx="6291150" cy="1328497"/>
          </a:xfrm>
        </p:spPr>
        <p:txBody>
          <a:bodyPr anchor="b">
            <a:noAutofit/>
          </a:bodyPr>
          <a:lstStyle>
            <a:lvl1pPr>
              <a:defRPr sz="4000">
                <a:gradFill>
                  <a:gsLst>
                    <a:gs pos="0">
                      <a:schemeClr val="bg2"/>
                    </a:gs>
                    <a:gs pos="100000">
                      <a:schemeClr val="accent1"/>
                    </a:gs>
                  </a:gsLst>
                  <a:lin ang="0" scaled="1"/>
                </a:gradFill>
              </a:defRPr>
            </a:lvl1pPr>
          </a:lstStyle>
          <a:p>
            <a:r>
              <a:rPr lang="en-US" dirty="0"/>
              <a:t>PICTURE WITH</a:t>
            </a:r>
            <a:br>
              <a:rPr lang="en-US" dirty="0"/>
            </a:br>
            <a:r>
              <a:rPr lang="en-US" dirty="0"/>
              <a:t>CAPTION 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0" y="2950934"/>
            <a:ext cx="12192000" cy="2581498"/>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2216910"/>
            <a:ext cx="6291150" cy="654726"/>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smtClean="0"/>
              <a:t>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CABEC1E2-BCC4-44B2-A3D7-036C18CBFA1C}" type="datetime1">
              <a:rPr lang="en-US" smtClean="0"/>
              <a:t>8/11/2026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1723" cy="1813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2102969"/>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707FDA-D4BE-43FA-91CD-CBA55EB8CA17}"/>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75384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3_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1289E2-E0FB-4100-99AE-FC48AB519EE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255600"/>
            <a:ext cx="5231567" cy="6346800"/>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smtClean="0"/>
              <a:t>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7D989723-4BF4-48A4-B5CD-B482435A8942}" type="datetime1">
              <a:rPr lang="en-US" smtClean="0"/>
              <a:t>8/11/2026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BF50E9D-E2D8-41FB-816D-829494C06AD8}"/>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Text Placeholder 15">
            <a:extLst>
              <a:ext uri="{FF2B5EF4-FFF2-40B4-BE49-F238E27FC236}">
                <a16:creationId xmlns:a16="http://schemas.microsoft.com/office/drawing/2014/main" id="{0C17ED7B-D5EA-4FB8-8E1B-F04BFE982E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0" name="Straight Connector 19">
            <a:extLst>
              <a:ext uri="{FF2B5EF4-FFF2-40B4-BE49-F238E27FC236}">
                <a16:creationId xmlns:a16="http://schemas.microsoft.com/office/drawing/2014/main" id="{4A992C28-7C5F-479C-A649-564EFD0EEABF}"/>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D1F0C21-A9B5-47E2-93F8-6226D37312FC}"/>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043764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4_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1519351" y="652069"/>
            <a:ext cx="3490800"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1519351" y="3283710"/>
            <a:ext cx="3490800"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smtClean="0"/>
              <a:t>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934AF4EC-7DDE-4C95-9956-59513BFBB065}" type="datetime1">
              <a:rPr lang="en-US" smtClean="0"/>
              <a:t>8/11/2026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1277838" y="837332"/>
            <a:ext cx="72843" cy="20426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65941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02070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5_Picture with Caption">
    <p:bg>
      <p:bgPr>
        <a:solidFill>
          <a:schemeClr val="bg1"/>
        </a:solidFill>
        <a:effectLst/>
      </p:bgPr>
    </p:bg>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noProof="0" smtClean="0"/>
              <a:t>Click icon to add picture</a:t>
            </a:r>
            <a:endParaRPr lang="en-US" noProof="0"/>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6320892" y="5027253"/>
            <a:ext cx="5373461" cy="1132143"/>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cxnSp>
        <p:nvCxnSpPr>
          <p:cNvPr id="20" name="Straight Connector 19">
            <a:extLst>
              <a:ext uri="{FF2B5EF4-FFF2-40B4-BE49-F238E27FC236}">
                <a16:creationId xmlns:a16="http://schemas.microsoft.com/office/drawing/2014/main" id="{4B6A7686-9AC4-4F00-9096-A661393BEBDC}"/>
              </a:ext>
            </a:extLst>
          </p:cNvPr>
          <p:cNvCxnSpPr/>
          <p:nvPr userDrawn="1"/>
        </p:nvCxnSpPr>
        <p:spPr>
          <a:xfrm>
            <a:off x="1838883" y="607270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6" y="4626870"/>
            <a:ext cx="4626665" cy="1389106"/>
          </a:xfrm>
        </p:spPr>
        <p:txBody>
          <a:bodyPr anchor="b">
            <a:normAutofit/>
          </a:bodyPr>
          <a:lstStyle>
            <a:lvl1pPr algn="l">
              <a:defRPr sz="4000" b="1">
                <a:solidFill>
                  <a:schemeClr val="bg1"/>
                </a:solidFill>
              </a:defRPr>
            </a:lvl1pPr>
          </a:lstStyle>
          <a:p>
            <a:r>
              <a:rPr lang="en-US" noProof="0"/>
              <a:t>PICTURE</a:t>
            </a:r>
            <a:br>
              <a:rPr lang="en-US" noProof="0"/>
            </a:br>
            <a:r>
              <a:rPr lang="en-US" noProof="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11F7C77-DBB5-4D0F-9120-27BDB5B99C32}" type="datetime1">
              <a:rPr lang="en-US" noProof="0" smtClean="0"/>
              <a:t>8/11/2026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2" name="Straight Connector 21">
            <a:extLst>
              <a:ext uri="{FF2B5EF4-FFF2-40B4-BE49-F238E27FC236}">
                <a16:creationId xmlns:a16="http://schemas.microsoft.com/office/drawing/2014/main" id="{E088D115-EF5A-444B-AD3E-D2EE18401B4A}"/>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noProof="0"/>
              <a:t>20XX</a:t>
            </a:r>
          </a:p>
        </p:txBody>
      </p:sp>
    </p:spTree>
    <p:extLst>
      <p:ext uri="{BB962C8B-B14F-4D97-AF65-F5344CB8AC3E}">
        <p14:creationId xmlns:p14="http://schemas.microsoft.com/office/powerpoint/2010/main" val="14624940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Overview">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0DA57DDE-1A3D-4921-8DA7-F028633C78C6}" type="datetime1">
              <a:rPr lang="en-US" smtClean="0"/>
              <a:t>8/11/2026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97706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1237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04768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97706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1237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04768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Tree>
    <p:extLst>
      <p:ext uri="{BB962C8B-B14F-4D97-AF65-F5344CB8AC3E}">
        <p14:creationId xmlns:p14="http://schemas.microsoft.com/office/powerpoint/2010/main" val="2236601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Overview">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427B840-CC27-4923-A00E-7899AF7A4460}"/>
              </a:ext>
            </a:extLst>
          </p:cNvPr>
          <p:cNvSpPr/>
          <p:nvPr userDrawn="1"/>
        </p:nvSpPr>
        <p:spPr>
          <a:xfrm>
            <a:off x="0" y="5764039"/>
            <a:ext cx="12192000" cy="1093961"/>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7B3A6B8C-51E0-4512-9EB9-DD1BB2387348}" type="datetime1">
              <a:rPr lang="en-US" smtClean="0"/>
              <a:t>8/11/2026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smtClean="0"/>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smtClean="0"/>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smtClean="0"/>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smtClean="0"/>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smtClean="0"/>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smtClean="0"/>
              <a:t>Click icon to add picture</a:t>
            </a:r>
            <a:endParaRPr lang="en-US" dirty="0"/>
          </a:p>
        </p:txBody>
      </p:sp>
    </p:spTree>
    <p:extLst>
      <p:ext uri="{BB962C8B-B14F-4D97-AF65-F5344CB8AC3E}">
        <p14:creationId xmlns:p14="http://schemas.microsoft.com/office/powerpoint/2010/main" val="32609610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2_Overview">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0994831-EE46-4DEA-9077-4FEBBCD60EB3}"/>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15065FF-3A74-4B0F-9624-362545A943D5}" type="datetime1">
              <a:rPr lang="en-US" smtClean="0"/>
              <a:t>8/11/2026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244444"/>
            <a:ext cx="72000" cy="907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cxnSp>
        <p:nvCxnSpPr>
          <p:cNvPr id="57" name="Straight Connector 56">
            <a:extLst>
              <a:ext uri="{FF2B5EF4-FFF2-40B4-BE49-F238E27FC236}">
                <a16:creationId xmlns:a16="http://schemas.microsoft.com/office/drawing/2014/main" id="{6EC8F712-6C02-43F3-8A0A-5DCA975E7C38}"/>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8B62D71-4318-4C96-828A-D19FFBFA7BDA}"/>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12E8DD1E-B3CA-4756-A792-B476AFA9AE24}"/>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9603F760-AD2F-4611-99B6-58C4666AEBA1}"/>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621820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3_Overview">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solidFill>
                  <a:schemeClr val="bg1"/>
                </a:soli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D578B35B-55DE-4D82-AAED-127142AD1F9F}" type="datetime1">
              <a:rPr lang="en-US" smtClean="0"/>
              <a:t>8/11/2026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AC031692-3E92-4C7E-A067-5F49BD126705}"/>
              </a:ext>
            </a:extLst>
          </p:cNvPr>
          <p:cNvSpPr>
            <a:spLocks noGrp="1"/>
          </p:cNvSpPr>
          <p:nvPr>
            <p:ph type="body" sz="quarter" idx="15" hasCustomPrompt="1"/>
          </p:nvPr>
        </p:nvSpPr>
        <p:spPr>
          <a:xfrm>
            <a:off x="11084400" y="838800"/>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35452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4_Overview">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4724400" y="0"/>
            <a:ext cx="74676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FA441BB-2CCE-42E8-8A4D-47586555D345}" type="datetime1">
              <a:rPr lang="en-US" smtClean="0"/>
              <a:t>8/11/2026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smtClean="0"/>
              <a:t>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smtClean="0"/>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206215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hank You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85FB182-4CCC-45D7-A2A4-A593CA00EB5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8E2AFE-9147-47F3-ADFE-AD251E989D20}"/>
              </a:ext>
            </a:extLst>
          </p:cNvPr>
          <p:cNvSpPr>
            <a:spLocks noGrp="1"/>
          </p:cNvSpPr>
          <p:nvPr>
            <p:ph type="title" hasCustomPrompt="1"/>
          </p:nvPr>
        </p:nvSpPr>
        <p:spPr>
          <a:xfrm>
            <a:off x="1814400" y="1144587"/>
            <a:ext cx="9395400" cy="1483413"/>
          </a:xfrm>
        </p:spPr>
        <p:txBody>
          <a:bodyPr>
            <a:noAutofit/>
          </a:bodyPr>
          <a:lstStyle>
            <a:lvl1pPr>
              <a:defRPr sz="5500"/>
            </a:lvl1pPr>
          </a:lstStyle>
          <a:p>
            <a:r>
              <a:rPr lang="en-US" dirty="0"/>
              <a:t>THANK</a:t>
            </a:r>
            <a:br>
              <a:rPr lang="en-US" dirty="0"/>
            </a:br>
            <a:r>
              <a:rPr lang="en-US" dirty="0"/>
              <a:t>YOU!</a:t>
            </a:r>
          </a:p>
        </p:txBody>
      </p:sp>
      <p:sp>
        <p:nvSpPr>
          <p:cNvPr id="4" name="Date Placeholder 3">
            <a:extLst>
              <a:ext uri="{FF2B5EF4-FFF2-40B4-BE49-F238E27FC236}">
                <a16:creationId xmlns:a16="http://schemas.microsoft.com/office/drawing/2014/main" id="{59B46BDE-7853-435A-80A6-D25940D17A54}"/>
              </a:ext>
            </a:extLst>
          </p:cNvPr>
          <p:cNvSpPr>
            <a:spLocks noGrp="1"/>
          </p:cNvSpPr>
          <p:nvPr>
            <p:ph type="dt" sz="half" idx="10"/>
          </p:nvPr>
        </p:nvSpPr>
        <p:spPr/>
        <p:txBody>
          <a:bodyPr/>
          <a:lstStyle/>
          <a:p>
            <a:fld id="{11D0F1A0-84E6-4AA0-9183-7CA10A278BD9}" type="datetime1">
              <a:rPr lang="en-US" smtClean="0"/>
              <a:t>8/11/2026</a:t>
            </a:fld>
            <a:endParaRPr lang="en-US" dirty="0"/>
          </a:p>
        </p:txBody>
      </p:sp>
      <p:sp>
        <p:nvSpPr>
          <p:cNvPr id="5" name="Footer Placeholder 4">
            <a:extLst>
              <a:ext uri="{FF2B5EF4-FFF2-40B4-BE49-F238E27FC236}">
                <a16:creationId xmlns:a16="http://schemas.microsoft.com/office/drawing/2014/main" id="{B4C83E82-A916-403C-8BE8-252132A9420A}"/>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1C7F2326-238E-4FE6-8842-680DE4A0432D}"/>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B9D0891-2A9E-4F35-82BE-7966AECBB0F1}"/>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ubtitle 2">
            <a:extLst>
              <a:ext uri="{FF2B5EF4-FFF2-40B4-BE49-F238E27FC236}">
                <a16:creationId xmlns:a16="http://schemas.microsoft.com/office/drawing/2014/main" id="{E52F6420-3AFC-4D7F-A45D-56EA5EFC0D18}"/>
              </a:ext>
            </a:extLst>
          </p:cNvPr>
          <p:cNvSpPr>
            <a:spLocks noGrp="1"/>
          </p:cNvSpPr>
          <p:nvPr>
            <p:ph type="subTitle" idx="13" hasCustomPrompt="1"/>
          </p:nvPr>
        </p:nvSpPr>
        <p:spPr>
          <a:xfrm>
            <a:off x="1812758" y="3038688"/>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cxnSp>
        <p:nvCxnSpPr>
          <p:cNvPr id="11" name="Straight Connector 10">
            <a:extLst>
              <a:ext uri="{FF2B5EF4-FFF2-40B4-BE49-F238E27FC236}">
                <a16:creationId xmlns:a16="http://schemas.microsoft.com/office/drawing/2014/main" id="{2BC78E93-F6DF-44C7-A9BB-D035C397BFD5}"/>
              </a:ext>
            </a:extLst>
          </p:cNvPr>
          <p:cNvCxnSpPr/>
          <p:nvPr userDrawn="1"/>
        </p:nvCxnSpPr>
        <p:spPr>
          <a:xfrm>
            <a:off x="1957137" y="288364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87BFFD5-4519-4811-BDD2-3B0318780ACC}"/>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4">
            <a:extLst>
              <a:ext uri="{FF2B5EF4-FFF2-40B4-BE49-F238E27FC236}">
                <a16:creationId xmlns:a16="http://schemas.microsoft.com/office/drawing/2014/main" id="{A4E36001-6B54-4F6D-9532-965904F3C338}"/>
              </a:ext>
            </a:extLst>
          </p:cNvPr>
          <p:cNvSpPr>
            <a:spLocks noGrp="1"/>
          </p:cNvSpPr>
          <p:nvPr>
            <p:ph type="body" sz="quarter" idx="14" hasCustomPrompt="1"/>
          </p:nvPr>
        </p:nvSpPr>
        <p:spPr>
          <a:xfrm>
            <a:off x="9416048" y="537758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058583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_Thank You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 y="0"/>
            <a:ext cx="12191989"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7339F772-C659-4F6E-A95D-21349475745A}" type="datetime1">
              <a:rPr lang="en-US" smtClean="0"/>
              <a:t>8/11/2026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06893"/>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5349505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3_Thank You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D61DF5-2BE6-40B6-97DF-A161EF9520AA}"/>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CF1BB306-77B6-40D8-8A71-1A24515FE48B}" type="datetime1">
              <a:rPr lang="en-US" smtClean="0"/>
              <a:t>8/11/2026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1393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20273398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4_Thank You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64500"/>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43285"/>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646D3CFD-4D7A-41AC-A46D-B09F422513E8}" type="datetime1">
              <a:rPr lang="en-US" noProof="0" smtClean="0"/>
              <a:t>8/11/2026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lvl1pPr>
              <a:defRPr>
                <a:solidFill>
                  <a:schemeClr val="accent1"/>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noProof="0" smtClean="0"/>
              <a:pPr/>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cxnSp>
        <p:nvCxnSpPr>
          <p:cNvPr id="14" name="Straight Connector 13">
            <a:extLst>
              <a:ext uri="{FF2B5EF4-FFF2-40B4-BE49-F238E27FC236}">
                <a16:creationId xmlns:a16="http://schemas.microsoft.com/office/drawing/2014/main" id="{5475710E-5533-4BB2-A66B-352BB2B1F9CB}"/>
              </a:ext>
            </a:extLst>
          </p:cNvPr>
          <p:cNvCxnSpPr/>
          <p:nvPr userDrawn="1"/>
        </p:nvCxnSpPr>
        <p:spPr>
          <a:xfrm>
            <a:off x="1957137" y="5823067"/>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1803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5F88F2-B164-4B6F-A4D1-FF377EA65B7F}" type="datetime1">
              <a:rPr lang="en-US" smtClean="0"/>
              <a:t>8/11/2026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mtClean="0"/>
              <a:t>Presentation Title</a:t>
            </a:r>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4107249440"/>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649" r:id="rId15"/>
    <p:sldLayoutId id="2147483659" r:id="rId16"/>
    <p:sldLayoutId id="2147483661" r:id="rId17"/>
    <p:sldLayoutId id="2147483662" r:id="rId18"/>
    <p:sldLayoutId id="2147483650" r:id="rId19"/>
    <p:sldLayoutId id="2147483663" r:id="rId20"/>
    <p:sldLayoutId id="2147483664" r:id="rId21"/>
    <p:sldLayoutId id="2147483665" r:id="rId22"/>
    <p:sldLayoutId id="2147483651" r:id="rId23"/>
    <p:sldLayoutId id="2147483670" r:id="rId24"/>
    <p:sldLayoutId id="2147483667" r:id="rId25"/>
    <p:sldLayoutId id="2147483668" r:id="rId26"/>
    <p:sldLayoutId id="2147483671" r:id="rId27"/>
    <p:sldLayoutId id="2147483669" r:id="rId28"/>
    <p:sldLayoutId id="2147483653" r:id="rId29"/>
    <p:sldLayoutId id="2147483672" r:id="rId30"/>
    <p:sldLayoutId id="2147483673" r:id="rId31"/>
    <p:sldLayoutId id="2147483674" r:id="rId32"/>
    <p:sldLayoutId id="2147483676" r:id="rId33"/>
    <p:sldLayoutId id="2147483652" r:id="rId34"/>
    <p:sldLayoutId id="2147483677" r:id="rId35"/>
    <p:sldLayoutId id="2147483678" r:id="rId36"/>
    <p:sldLayoutId id="2147483679" r:id="rId37"/>
    <p:sldLayoutId id="2147483681" r:id="rId38"/>
    <p:sldLayoutId id="2147483654" r:id="rId39"/>
    <p:sldLayoutId id="2147483682" r:id="rId40"/>
    <p:sldLayoutId id="2147483683" r:id="rId41"/>
    <p:sldLayoutId id="2147483684" r:id="rId42"/>
    <p:sldLayoutId id="2147483685" r:id="rId43"/>
    <p:sldLayoutId id="2147483657" r:id="rId44"/>
    <p:sldLayoutId id="2147483686" r:id="rId45"/>
    <p:sldLayoutId id="2147483687" r:id="rId46"/>
    <p:sldLayoutId id="2147483688" r:id="rId47"/>
    <p:sldLayoutId id="2147483689" r:id="rId48"/>
    <p:sldLayoutId id="2147483656" r:id="rId49"/>
    <p:sldLayoutId id="2147483690" r:id="rId50"/>
    <p:sldLayoutId id="2147483691" r:id="rId51"/>
    <p:sldLayoutId id="2147483692" r:id="rId52"/>
    <p:sldLayoutId id="2147483697" r:id="rId53"/>
    <p:sldLayoutId id="2147483658" r:id="rId54"/>
    <p:sldLayoutId id="2147483693" r:id="rId55"/>
    <p:sldLayoutId id="2147483695" r:id="rId56"/>
    <p:sldLayoutId id="2147483696" r:id="rId57"/>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mentalhealth/articles/costoflivinganddepressioninadultsgreatbritain/29septemberto23october2022" TargetMode="External"/><Relationship Id="rId2" Type="http://schemas.openxmlformats.org/officeDocument/2006/relationships/hyperlink" Target="https://www.nice.org.uk/guidance/ng222/chapter/Context" TargetMode="External"/><Relationship Id="rId1" Type="http://schemas.openxmlformats.org/officeDocument/2006/relationships/slideLayout" Target="../slideLayouts/slideLayout13.xml"/><Relationship Id="rId4" Type="http://schemas.openxmlformats.org/officeDocument/2006/relationships/hyperlink" Target="https://www.who.int/en/news-room/fact-sheets/detail/depression"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A173-4917-43E5-B91C-3914C1A8D225}"/>
              </a:ext>
            </a:extLst>
          </p:cNvPr>
          <p:cNvSpPr>
            <a:spLocks noGrp="1"/>
          </p:cNvSpPr>
          <p:nvPr>
            <p:ph type="ctrTitle"/>
          </p:nvPr>
        </p:nvSpPr>
        <p:spPr>
          <a:xfrm>
            <a:off x="0" y="151758"/>
            <a:ext cx="12192000" cy="798501"/>
          </a:xfrm>
          <a:solidFill>
            <a:schemeClr val="tx2">
              <a:lumMod val="40000"/>
              <a:lumOff val="60000"/>
              <a:alpha val="46000"/>
            </a:schemeClr>
          </a:solidFill>
        </p:spPr>
        <p:txBody>
          <a:bodyPr>
            <a:noAutofit/>
          </a:bodyPr>
          <a:lstStyle/>
          <a:p>
            <a:pPr algn="ctr"/>
            <a:r>
              <a:rPr lang="en-IN" sz="5000" dirty="0" smtClean="0">
                <a:solidFill>
                  <a:schemeClr val="tx1"/>
                </a:solidFill>
                <a:latin typeface="Times New Roman" panose="02020603050405020304" pitchFamily="18" charset="0"/>
                <a:cs typeface="Times New Roman" panose="02020603050405020304" pitchFamily="18" charset="0"/>
              </a:rPr>
              <a:t>DEPRESSION</a:t>
            </a:r>
            <a:endParaRPr lang="en-US" sz="5000" dirty="0">
              <a:solidFill>
                <a:schemeClr val="tx1"/>
              </a:solidFill>
              <a:latin typeface="Times New Roman" panose="02020603050405020304" pitchFamily="18" charset="0"/>
              <a:cs typeface="Times New Roman" panose="02020603050405020304" pitchFamily="18" charset="0"/>
            </a:endParaRPr>
          </a:p>
        </p:txBody>
      </p:sp>
      <p:sp>
        <p:nvSpPr>
          <p:cNvPr id="3" name="Rectangle 2"/>
          <p:cNvSpPr/>
          <p:nvPr/>
        </p:nvSpPr>
        <p:spPr>
          <a:xfrm>
            <a:off x="62753" y="4775572"/>
            <a:ext cx="12066494" cy="1938992"/>
          </a:xfrm>
          <a:prstGeom prst="rect">
            <a:avLst/>
          </a:prstGeom>
          <a:solidFill>
            <a:schemeClr val="bg2">
              <a:lumMod val="90000"/>
              <a:alpha val="42000"/>
            </a:schemeClr>
          </a:solidFill>
        </p:spPr>
        <p:txBody>
          <a:bodyPr wrap="square">
            <a:spAutoFit/>
          </a:bodyPr>
          <a:lstStyle/>
          <a:p>
            <a:pPr algn="ctr">
              <a:lnSpc>
                <a:spcPct val="150000"/>
              </a:lnSpc>
              <a:spcAft>
                <a:spcPts val="0"/>
              </a:spcAft>
            </a:pPr>
            <a:r>
              <a:rPr lang="en-IN" sz="1000" b="1" dirty="0"/>
              <a:t>Program: MSC public health and social care in </a:t>
            </a:r>
            <a:r>
              <a:rPr lang="en-IN" sz="1000" b="1" dirty="0" smtClean="0"/>
              <a:t>practice</a:t>
            </a:r>
            <a:r>
              <a:rPr lang="en-IN" sz="1000" b="1" dirty="0"/>
              <a:t/>
            </a:r>
            <a:br>
              <a:rPr lang="en-IN" sz="1000" b="1" dirty="0"/>
            </a:br>
            <a:r>
              <a:rPr lang="en-IN" sz="1000" b="1" dirty="0"/>
              <a:t>Module: community care and management of longer term </a:t>
            </a:r>
            <a:r>
              <a:rPr lang="en-IN" sz="1000" b="1" dirty="0" smtClean="0"/>
              <a:t>condition</a:t>
            </a:r>
            <a:r>
              <a:rPr lang="en-IN" sz="1000" b="1" dirty="0"/>
              <a:t/>
            </a:r>
            <a:br>
              <a:rPr lang="en-IN" sz="1000" b="1" dirty="0"/>
            </a:br>
            <a:r>
              <a:rPr lang="en-IN" sz="1000" b="1" dirty="0"/>
              <a:t>Contribution to lecturer: Muhammad </a:t>
            </a:r>
            <a:r>
              <a:rPr lang="en-IN" sz="1000" b="1" dirty="0" smtClean="0"/>
              <a:t>khan</a:t>
            </a:r>
            <a:r>
              <a:rPr lang="en-IN" sz="1000" b="1" dirty="0"/>
              <a:t/>
            </a:r>
            <a:br>
              <a:rPr lang="en-IN" sz="1000" b="1" dirty="0"/>
            </a:br>
            <a:r>
              <a:rPr lang="en-IN" sz="1000" b="1" dirty="0"/>
              <a:t>Internal verifier: Dr </a:t>
            </a:r>
            <a:r>
              <a:rPr lang="en-IN" sz="1000" b="1" dirty="0" err="1"/>
              <a:t>hamdi</a:t>
            </a:r>
            <a:r>
              <a:rPr lang="en-IN" sz="1000" b="1" dirty="0"/>
              <a:t> </a:t>
            </a:r>
            <a:r>
              <a:rPr lang="en-IN" sz="1000" b="1" dirty="0" smtClean="0"/>
              <a:t>Hussain</a:t>
            </a:r>
            <a:r>
              <a:rPr lang="en-IN" sz="1000" b="1" dirty="0"/>
              <a:t/>
            </a:r>
            <a:br>
              <a:rPr lang="en-IN" sz="1000" b="1" dirty="0"/>
            </a:br>
            <a:r>
              <a:rPr lang="en-IN" sz="1000" b="1" dirty="0"/>
              <a:t>Assignment Title: Component 2 individual </a:t>
            </a:r>
            <a:r>
              <a:rPr lang="en-IN" sz="1000" b="1" dirty="0" smtClean="0"/>
              <a:t>presentation</a:t>
            </a:r>
            <a:r>
              <a:rPr lang="en-IN" sz="1000" b="1" dirty="0"/>
              <a:t/>
            </a:r>
            <a:br>
              <a:rPr lang="en-IN" sz="1000" b="1" dirty="0"/>
            </a:br>
            <a:r>
              <a:rPr lang="en-IN" sz="1000" b="1" dirty="0"/>
              <a:t>Student Name: </a:t>
            </a:r>
            <a:r>
              <a:rPr lang="en-IN" sz="1000" b="1" dirty="0" err="1"/>
              <a:t>Ronakkumar</a:t>
            </a:r>
            <a:r>
              <a:rPr lang="en-IN" sz="1000" b="1" dirty="0"/>
              <a:t> </a:t>
            </a:r>
            <a:r>
              <a:rPr lang="en-IN" sz="1000" b="1" dirty="0" err="1"/>
              <a:t>Nileshbhai</a:t>
            </a:r>
            <a:r>
              <a:rPr lang="en-IN" sz="1000" b="1" dirty="0"/>
              <a:t> </a:t>
            </a:r>
            <a:r>
              <a:rPr lang="en-IN" sz="1000" b="1" dirty="0" smtClean="0"/>
              <a:t>Barad]</a:t>
            </a:r>
            <a:r>
              <a:rPr lang="en-IN" sz="1000" b="1" dirty="0"/>
              <a:t/>
            </a:r>
            <a:br>
              <a:rPr lang="en-IN" sz="1000" b="1" dirty="0"/>
            </a:br>
            <a:r>
              <a:rPr lang="en-IN" sz="1000" b="1" dirty="0"/>
              <a:t>Student I'd: </a:t>
            </a:r>
            <a:r>
              <a:rPr lang="en-IN" sz="1000" b="1" dirty="0" smtClean="0"/>
              <a:t>2527222</a:t>
            </a:r>
            <a:r>
              <a:rPr lang="en-IN" sz="1000" b="1" dirty="0"/>
              <a:t/>
            </a:r>
            <a:br>
              <a:rPr lang="en-IN" sz="1000" b="1" dirty="0"/>
            </a:br>
            <a:r>
              <a:rPr lang="en-IN" sz="1000" b="1" dirty="0"/>
              <a:t>Lecturer Name: Muhammad khan</a:t>
            </a:r>
          </a:p>
        </p:txBody>
      </p:sp>
    </p:spTree>
    <p:extLst>
      <p:ext uri="{BB962C8B-B14F-4D97-AF65-F5344CB8AC3E}">
        <p14:creationId xmlns:p14="http://schemas.microsoft.com/office/powerpoint/2010/main" val="30130681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IN" sz="3500" b="1" dirty="0">
                <a:solidFill>
                  <a:schemeClr val="tx1"/>
                </a:solidFill>
              </a:rPr>
              <a:t>The overview of depression </a:t>
            </a:r>
            <a:endParaRPr lang="en-US" sz="3500"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91859" y="1700327"/>
            <a:ext cx="4361941" cy="4217472"/>
          </a:xfrm>
        </p:spPr>
        <p:txBody>
          <a:bodyPr>
            <a:noAutofit/>
          </a:bodyPr>
          <a:lstStyle/>
          <a:p>
            <a:pPr marL="285750" indent="-285750" algn="just" fontAlgn="base">
              <a:lnSpc>
                <a:spcPct val="160000"/>
              </a:lnSpc>
              <a:buFont typeface="Arial" panose="020B0604020202020204" pitchFamily="34" charset="0"/>
              <a:buChar char="•"/>
            </a:pPr>
            <a:r>
              <a:rPr lang="en-IN" sz="1500" dirty="0">
                <a:solidFill>
                  <a:schemeClr val="tx1"/>
                </a:solidFill>
              </a:rPr>
              <a:t>Long-term mental health condition causing persistent low mood and functional impairment </a:t>
            </a:r>
          </a:p>
          <a:p>
            <a:pPr marL="285750" indent="-285750" algn="just" fontAlgn="base">
              <a:lnSpc>
                <a:spcPct val="160000"/>
              </a:lnSpc>
              <a:buFont typeface="Arial" panose="020B0604020202020204" pitchFamily="34" charset="0"/>
              <a:buChar char="•"/>
            </a:pPr>
            <a:r>
              <a:rPr lang="en-IN" sz="1500" dirty="0">
                <a:solidFill>
                  <a:schemeClr val="tx1"/>
                </a:solidFill>
              </a:rPr>
              <a:t>Key symptoms include anhedonia, fatigue, sleep disturbance, poor concentration and suicidal ideation</a:t>
            </a:r>
          </a:p>
          <a:p>
            <a:pPr marL="285750" indent="-285750" algn="just" fontAlgn="base">
              <a:lnSpc>
                <a:spcPct val="160000"/>
              </a:lnSpc>
              <a:buFont typeface="Arial" panose="020B0604020202020204" pitchFamily="34" charset="0"/>
              <a:buChar char="•"/>
            </a:pPr>
            <a:r>
              <a:rPr lang="en-IN" sz="1500" dirty="0">
                <a:solidFill>
                  <a:schemeClr val="tx1"/>
                </a:solidFill>
              </a:rPr>
              <a:t>Multifactorial causes: genetic, biological, psychological, social and environmental factors </a:t>
            </a:r>
          </a:p>
          <a:p>
            <a:pPr marL="285750" indent="-285750" algn="just" fontAlgn="base">
              <a:lnSpc>
                <a:spcPct val="160000"/>
              </a:lnSpc>
              <a:buFont typeface="Arial" panose="020B0604020202020204" pitchFamily="34" charset="0"/>
              <a:buChar char="•"/>
            </a:pPr>
            <a:r>
              <a:rPr lang="en-IN" sz="1500" dirty="0">
                <a:solidFill>
                  <a:schemeClr val="tx1"/>
                </a:solidFill>
              </a:rPr>
              <a:t>Understanding aetiology supports holistic, person-centred assessment and evidence-based nursing care (van </a:t>
            </a:r>
            <a:r>
              <a:rPr lang="en-IN" sz="1500" dirty="0" err="1">
                <a:solidFill>
                  <a:schemeClr val="tx1"/>
                </a:solidFill>
              </a:rPr>
              <a:t>Oppen</a:t>
            </a:r>
            <a:r>
              <a:rPr lang="en-IN" sz="1500" dirty="0">
                <a:solidFill>
                  <a:schemeClr val="tx1"/>
                </a:solidFill>
              </a:rPr>
              <a:t> </a:t>
            </a:r>
            <a:r>
              <a:rPr lang="en-IN" sz="1500" i="1" dirty="0">
                <a:solidFill>
                  <a:schemeClr val="tx1"/>
                </a:solidFill>
              </a:rPr>
              <a:t>et al. </a:t>
            </a:r>
            <a:r>
              <a:rPr lang="en-IN" sz="1500" dirty="0">
                <a:solidFill>
                  <a:schemeClr val="tx1"/>
                </a:solidFill>
              </a:rPr>
              <a:t>2024</a:t>
            </a:r>
            <a:r>
              <a:rPr lang="en-IN" sz="1500" dirty="0" smtClean="0">
                <a:solidFill>
                  <a:schemeClr val="tx1"/>
                </a:solidFill>
              </a:rPr>
              <a:t>)</a:t>
            </a:r>
            <a:endParaRPr lang="en-IN" sz="1500" dirty="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2</a:t>
            </a:fld>
            <a:endParaRPr lang="en-US" dirty="0"/>
          </a:p>
        </p:txBody>
      </p:sp>
      <p:pic>
        <p:nvPicPr>
          <p:cNvPr id="1026" name="Picture 2" descr="https://www.drsoniamaxwell.com/mwp/wp-content/uploads/2022/07/MDD-Overview.png"/>
          <p:cNvPicPr>
            <a:picLocks noChangeAspect="1" noChangeArrowheads="1"/>
          </p:cNvPicPr>
          <p:nvPr/>
        </p:nvPicPr>
        <p:blipFill rotWithShape="1">
          <a:blip r:embed="rId3">
            <a:extLst>
              <a:ext uri="{28A0092B-C50C-407E-A947-70E740481C1C}">
                <a14:useLocalDpi xmlns:a14="http://schemas.microsoft.com/office/drawing/2010/main" val="0"/>
              </a:ext>
            </a:extLst>
          </a:blip>
          <a:srcRect b="6477"/>
          <a:stretch/>
        </p:blipFill>
        <p:spPr bwMode="auto">
          <a:xfrm>
            <a:off x="244066" y="3509479"/>
            <a:ext cx="5684786" cy="3211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29251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US" sz="3500" b="1" dirty="0">
                <a:solidFill>
                  <a:schemeClr val="tx1"/>
                </a:solidFill>
              </a:rPr>
              <a:t>Epidemiology of depression in the UK and worldwide</a:t>
            </a:r>
            <a:endParaRPr lang="en-US" sz="3500"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91859" y="1700327"/>
            <a:ext cx="4361941" cy="3902693"/>
          </a:xfrm>
        </p:spPr>
        <p:txBody>
          <a:bodyPr>
            <a:noAutofit/>
          </a:bodyPr>
          <a:lstStyle/>
          <a:p>
            <a:pPr marL="285750" indent="-285750" algn="just" fontAlgn="base">
              <a:lnSpc>
                <a:spcPct val="150000"/>
              </a:lnSpc>
              <a:buFont typeface="Arial" panose="020B0604020202020204" pitchFamily="34" charset="0"/>
              <a:buChar char="•"/>
            </a:pPr>
            <a:r>
              <a:rPr lang="en-GB" sz="1500" dirty="0">
                <a:solidFill>
                  <a:schemeClr val="tx1"/>
                </a:solidFill>
              </a:rPr>
              <a:t>Depression is a key public health </a:t>
            </a:r>
            <a:r>
              <a:rPr lang="en-GB" sz="1500" dirty="0" smtClean="0">
                <a:solidFill>
                  <a:schemeClr val="tx1"/>
                </a:solidFill>
              </a:rPr>
              <a:t>concern</a:t>
            </a:r>
          </a:p>
          <a:p>
            <a:pPr marL="285750" indent="-285750" algn="just" fontAlgn="base">
              <a:lnSpc>
                <a:spcPct val="150000"/>
              </a:lnSpc>
              <a:buFont typeface="Arial" panose="020B0604020202020204" pitchFamily="34" charset="0"/>
              <a:buChar char="•"/>
            </a:pPr>
            <a:r>
              <a:rPr lang="en-GB" sz="1500" dirty="0">
                <a:solidFill>
                  <a:schemeClr val="tx1"/>
                </a:solidFill>
              </a:rPr>
              <a:t>Approximately 6 per cent of adults experience a depressive episode each </a:t>
            </a:r>
            <a:r>
              <a:rPr lang="en-GB" sz="1500" dirty="0" smtClean="0">
                <a:solidFill>
                  <a:schemeClr val="tx1"/>
                </a:solidFill>
              </a:rPr>
              <a:t>year</a:t>
            </a:r>
          </a:p>
          <a:p>
            <a:pPr marL="285750" indent="-285750" algn="just" fontAlgn="base">
              <a:lnSpc>
                <a:spcPct val="150000"/>
              </a:lnSpc>
              <a:buFont typeface="Arial" panose="020B0604020202020204" pitchFamily="34" charset="0"/>
              <a:buChar char="•"/>
            </a:pPr>
            <a:r>
              <a:rPr lang="en-US" sz="1500" dirty="0" smtClean="0">
                <a:solidFill>
                  <a:schemeClr val="tx1"/>
                </a:solidFill>
              </a:rPr>
              <a:t>15</a:t>
            </a:r>
            <a:r>
              <a:rPr lang="en-US" sz="1500" dirty="0">
                <a:solidFill>
                  <a:schemeClr val="tx1"/>
                </a:solidFill>
              </a:rPr>
              <a:t>% lifetime prevalence in England (Nice, 2022)</a:t>
            </a:r>
          </a:p>
          <a:p>
            <a:pPr marL="285750" indent="-285750" algn="just" fontAlgn="base">
              <a:lnSpc>
                <a:spcPct val="150000"/>
              </a:lnSpc>
              <a:buFont typeface="Arial" panose="020B0604020202020204" pitchFamily="34" charset="0"/>
              <a:buChar char="•"/>
            </a:pPr>
            <a:r>
              <a:rPr lang="en-US" sz="1500" dirty="0">
                <a:solidFill>
                  <a:schemeClr val="tx1"/>
                </a:solidFill>
              </a:rPr>
              <a:t>Higher prevalence among women, young adults and socioeconomically disadvantaged groups (</a:t>
            </a:r>
            <a:r>
              <a:rPr lang="en-US" sz="1500" dirty="0" err="1">
                <a:solidFill>
                  <a:schemeClr val="tx1"/>
                </a:solidFill>
              </a:rPr>
              <a:t>Magomedova</a:t>
            </a:r>
            <a:r>
              <a:rPr lang="en-US" sz="1500" dirty="0">
                <a:solidFill>
                  <a:schemeClr val="tx1"/>
                </a:solidFill>
              </a:rPr>
              <a:t> and Fatima, </a:t>
            </a:r>
            <a:r>
              <a:rPr lang="en-US" sz="1500" dirty="0" smtClean="0">
                <a:solidFill>
                  <a:schemeClr val="tx1"/>
                </a:solidFill>
              </a:rPr>
              <a:t>2025</a:t>
            </a:r>
            <a:r>
              <a:rPr lang="en-US" sz="1500" dirty="0">
                <a:solidFill>
                  <a:schemeClr val="tx1"/>
                </a:solidFill>
              </a:rPr>
              <a:t>)</a:t>
            </a: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3</a:t>
            </a:fld>
            <a:endParaRPr lang="en-US" dirty="0"/>
          </a:p>
        </p:txBody>
      </p:sp>
      <p:pic>
        <p:nvPicPr>
          <p:cNvPr id="6" name="Picture 5"/>
          <p:cNvPicPr>
            <a:picLocks noChangeAspect="1"/>
          </p:cNvPicPr>
          <p:nvPr/>
        </p:nvPicPr>
        <p:blipFill>
          <a:blip r:embed="rId3"/>
          <a:stretch>
            <a:fillRect/>
          </a:stretch>
        </p:blipFill>
        <p:spPr>
          <a:xfrm>
            <a:off x="206478" y="3378603"/>
            <a:ext cx="5781368" cy="3342872"/>
          </a:xfrm>
          <a:prstGeom prst="rect">
            <a:avLst/>
          </a:prstGeom>
        </p:spPr>
      </p:pic>
    </p:spTree>
    <p:extLst>
      <p:ext uri="{BB962C8B-B14F-4D97-AF65-F5344CB8AC3E}">
        <p14:creationId xmlns:p14="http://schemas.microsoft.com/office/powerpoint/2010/main" val="11176834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US" sz="3500" b="1" dirty="0" smtClean="0">
                <a:solidFill>
                  <a:schemeClr val="tx1"/>
                </a:solidFill>
              </a:rPr>
              <a:t>Continued…</a:t>
            </a:r>
            <a:endParaRPr lang="en-US" sz="3500" b="1"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91859" y="1700327"/>
            <a:ext cx="4361941" cy="3902693"/>
          </a:xfrm>
        </p:spPr>
        <p:txBody>
          <a:bodyPr>
            <a:noAutofit/>
          </a:bodyPr>
          <a:lstStyle/>
          <a:p>
            <a:pPr marL="285750" indent="-285750" algn="just" fontAlgn="base">
              <a:lnSpc>
                <a:spcPct val="150000"/>
              </a:lnSpc>
              <a:buFont typeface="Arial" panose="020B0604020202020204" pitchFamily="34" charset="0"/>
              <a:buChar char="•"/>
            </a:pPr>
            <a:r>
              <a:rPr lang="en-US" sz="1500" dirty="0" smtClean="0">
                <a:solidFill>
                  <a:schemeClr val="tx1"/>
                </a:solidFill>
              </a:rPr>
              <a:t>Highlights </a:t>
            </a:r>
            <a:r>
              <a:rPr lang="en-US" sz="1500" dirty="0">
                <a:solidFill>
                  <a:schemeClr val="tx1"/>
                </a:solidFill>
              </a:rPr>
              <a:t>the need for early identification, equitable services and targeted prevention (</a:t>
            </a:r>
            <a:r>
              <a:rPr lang="en-US" sz="1500" dirty="0" err="1">
                <a:solidFill>
                  <a:schemeClr val="tx1"/>
                </a:solidFill>
              </a:rPr>
              <a:t>Panahi</a:t>
            </a:r>
            <a:r>
              <a:rPr lang="en-US" sz="1500" dirty="0">
                <a:solidFill>
                  <a:schemeClr val="tx1"/>
                </a:solidFill>
              </a:rPr>
              <a:t>, </a:t>
            </a:r>
            <a:r>
              <a:rPr lang="en-US" sz="1500" dirty="0" smtClean="0">
                <a:solidFill>
                  <a:schemeClr val="tx1"/>
                </a:solidFill>
              </a:rPr>
              <a:t>2025)</a:t>
            </a:r>
          </a:p>
          <a:p>
            <a:pPr marL="285750" indent="-285750" algn="just" fontAlgn="base">
              <a:lnSpc>
                <a:spcPct val="150000"/>
              </a:lnSpc>
              <a:buFont typeface="Arial" panose="020B0604020202020204" pitchFamily="34" charset="0"/>
              <a:buChar char="•"/>
            </a:pPr>
            <a:r>
              <a:rPr lang="en-US" sz="1500" dirty="0">
                <a:solidFill>
                  <a:schemeClr val="tx1"/>
                </a:solidFill>
              </a:rPr>
              <a:t>Affects approximately 332 million people globally (WHO, 2025</a:t>
            </a:r>
            <a:r>
              <a:rPr lang="en-US" sz="1500" dirty="0" smtClean="0">
                <a:solidFill>
                  <a:schemeClr val="tx1"/>
                </a:solidFill>
              </a:rPr>
              <a:t>)</a:t>
            </a:r>
          </a:p>
          <a:p>
            <a:pPr marL="285750" indent="-285750" algn="just" fontAlgn="base">
              <a:lnSpc>
                <a:spcPct val="150000"/>
              </a:lnSpc>
              <a:buFont typeface="Arial" panose="020B0604020202020204" pitchFamily="34" charset="0"/>
              <a:buChar char="•"/>
            </a:pPr>
            <a:r>
              <a:rPr lang="en-GB" sz="1500" dirty="0">
                <a:solidFill>
                  <a:schemeClr val="tx1"/>
                </a:solidFill>
              </a:rPr>
              <a:t>R</a:t>
            </a:r>
            <a:r>
              <a:rPr lang="en-GB" sz="1500" dirty="0" smtClean="0">
                <a:solidFill>
                  <a:schemeClr val="tx1"/>
                </a:solidFill>
              </a:rPr>
              <a:t>epresenting </a:t>
            </a:r>
            <a:r>
              <a:rPr lang="en-GB" sz="1500" dirty="0">
                <a:solidFill>
                  <a:schemeClr val="tx1"/>
                </a:solidFill>
              </a:rPr>
              <a:t>around 4 per cent of the global population based on the World Health Organisation report</a:t>
            </a:r>
            <a:endParaRPr lang="en-US" sz="1500" dirty="0" smtClean="0">
              <a:solidFill>
                <a:schemeClr val="tx1"/>
              </a:solidFill>
            </a:endParaRPr>
          </a:p>
          <a:p>
            <a:pPr marL="285750" indent="-285750" algn="just" fontAlgn="base">
              <a:lnSpc>
                <a:spcPct val="150000"/>
              </a:lnSpc>
              <a:buFont typeface="Arial" panose="020B0604020202020204" pitchFamily="34" charset="0"/>
              <a:buChar char="•"/>
            </a:pPr>
            <a:r>
              <a:rPr lang="en-GB" sz="1500" dirty="0">
                <a:solidFill>
                  <a:schemeClr val="tx1"/>
                </a:solidFill>
              </a:rPr>
              <a:t>The disparities clearly show the need for the process of early identification </a:t>
            </a:r>
            <a:endParaRPr lang="en-US" sz="1500" dirty="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4</a:t>
            </a:fld>
            <a:endParaRPr lang="en-US" dirty="0"/>
          </a:p>
        </p:txBody>
      </p:sp>
      <p:pic>
        <p:nvPicPr>
          <p:cNvPr id="3074" name="Picture 2" descr="https://media.licdn.com/dms/image/v2/D4E22AQFtl4Lwkd8Vjw/feedshare-shrink_800/B4EZTbMK5NGgAg-/0/1738844188876?e=2147483647&amp;v=beta&amp;t=1SYBKoW8kxnEngPgf0bEKa3V_nAsaJ2N5xPOzqyNf6Q"/>
          <p:cNvPicPr>
            <a:picLocks noChangeAspect="1" noChangeArrowheads="1"/>
          </p:cNvPicPr>
          <p:nvPr/>
        </p:nvPicPr>
        <p:blipFill rotWithShape="1">
          <a:blip r:embed="rId3">
            <a:extLst>
              <a:ext uri="{28A0092B-C50C-407E-A947-70E740481C1C}">
                <a14:useLocalDpi xmlns:a14="http://schemas.microsoft.com/office/drawing/2010/main" val="0"/>
              </a:ext>
            </a:extLst>
          </a:blip>
          <a:srcRect b="7000"/>
          <a:stretch/>
        </p:blipFill>
        <p:spPr bwMode="auto">
          <a:xfrm>
            <a:off x="304801" y="3373432"/>
            <a:ext cx="5366274" cy="3348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19336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US" sz="3500" b="1" dirty="0">
                <a:solidFill>
                  <a:schemeClr val="tx1"/>
                </a:solidFill>
              </a:rPr>
              <a:t>Economic and social burden of depression</a:t>
            </a:r>
            <a:endParaRPr lang="en-US" sz="3500"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91859" y="1773753"/>
            <a:ext cx="4361941" cy="4582597"/>
          </a:xfrm>
        </p:spPr>
        <p:txBody>
          <a:bodyPr>
            <a:noAutofit/>
          </a:bodyPr>
          <a:lstStyle/>
          <a:p>
            <a:pPr marL="285750" indent="-285750" algn="just" fontAlgn="base">
              <a:lnSpc>
                <a:spcPct val="150000"/>
              </a:lnSpc>
              <a:buFont typeface="Arial" panose="020B0604020202020204" pitchFamily="34" charset="0"/>
              <a:buChar char="•"/>
            </a:pPr>
            <a:r>
              <a:rPr lang="en-US" sz="1500" dirty="0">
                <a:solidFill>
                  <a:schemeClr val="tx1"/>
                </a:solidFill>
              </a:rPr>
              <a:t>Increases NHS costs through consultations, medication, therapy and hospital admissions (ONS, 2022)</a:t>
            </a:r>
          </a:p>
          <a:p>
            <a:pPr marL="285750" indent="-285750" algn="just" fontAlgn="base">
              <a:lnSpc>
                <a:spcPct val="150000"/>
              </a:lnSpc>
              <a:buFont typeface="Arial" panose="020B0604020202020204" pitchFamily="34" charset="0"/>
              <a:buChar char="•"/>
            </a:pPr>
            <a:r>
              <a:rPr lang="en-US" sz="1500" dirty="0">
                <a:solidFill>
                  <a:schemeClr val="tx1"/>
                </a:solidFill>
              </a:rPr>
              <a:t>Causes productivity loss, </a:t>
            </a:r>
            <a:r>
              <a:rPr lang="en-US" sz="1500" dirty="0" smtClean="0">
                <a:solidFill>
                  <a:schemeClr val="tx1"/>
                </a:solidFill>
              </a:rPr>
              <a:t>absenteeism</a:t>
            </a:r>
          </a:p>
          <a:p>
            <a:pPr marL="285750" indent="-285750" algn="just" fontAlgn="base">
              <a:lnSpc>
                <a:spcPct val="150000"/>
              </a:lnSpc>
              <a:buFont typeface="Arial" panose="020B0604020202020204" pitchFamily="34" charset="0"/>
              <a:buChar char="•"/>
            </a:pPr>
            <a:r>
              <a:rPr lang="en-US" sz="1500" dirty="0" smtClean="0">
                <a:solidFill>
                  <a:schemeClr val="tx1"/>
                </a:solidFill>
              </a:rPr>
              <a:t>It causes unemployment </a:t>
            </a:r>
            <a:r>
              <a:rPr lang="en-US" sz="1500" dirty="0">
                <a:solidFill>
                  <a:schemeClr val="tx1"/>
                </a:solidFill>
              </a:rPr>
              <a:t>and </a:t>
            </a:r>
            <a:r>
              <a:rPr lang="en-US" sz="1500" dirty="0" smtClean="0">
                <a:solidFill>
                  <a:schemeClr val="tx1"/>
                </a:solidFill>
              </a:rPr>
              <a:t>increase disability-related treatment </a:t>
            </a:r>
            <a:r>
              <a:rPr lang="en-US" sz="1500" dirty="0">
                <a:solidFill>
                  <a:schemeClr val="tx1"/>
                </a:solidFill>
              </a:rPr>
              <a:t>costs (Shapiro </a:t>
            </a:r>
            <a:r>
              <a:rPr lang="en-US" sz="1500" i="1" dirty="0">
                <a:solidFill>
                  <a:schemeClr val="tx1"/>
                </a:solidFill>
              </a:rPr>
              <a:t>et al. </a:t>
            </a:r>
            <a:r>
              <a:rPr lang="en-US" sz="1500" dirty="0">
                <a:solidFill>
                  <a:schemeClr val="tx1"/>
                </a:solidFill>
              </a:rPr>
              <a:t>2023)</a:t>
            </a:r>
          </a:p>
          <a:p>
            <a:pPr marL="285750" indent="-285750" algn="just" fontAlgn="base">
              <a:lnSpc>
                <a:spcPct val="150000"/>
              </a:lnSpc>
              <a:buFont typeface="Arial" panose="020B0604020202020204" pitchFamily="34" charset="0"/>
              <a:buChar char="•"/>
            </a:pPr>
            <a:r>
              <a:rPr lang="en-GB" sz="1500" dirty="0">
                <a:solidFill>
                  <a:schemeClr val="tx1"/>
                </a:solidFill>
              </a:rPr>
              <a:t>Mental health disorder involves with social </a:t>
            </a:r>
            <a:r>
              <a:rPr lang="en-GB" sz="1500" dirty="0" smtClean="0">
                <a:solidFill>
                  <a:schemeClr val="tx1"/>
                </a:solidFill>
              </a:rPr>
              <a:t>isolation</a:t>
            </a:r>
            <a:endParaRPr lang="en-US" sz="1500" dirty="0" smtClean="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5</a:t>
            </a:fld>
            <a:endParaRPr lang="en-US" dirty="0"/>
          </a:p>
        </p:txBody>
      </p:sp>
      <p:pic>
        <p:nvPicPr>
          <p:cNvPr id="8" name="Picture 7"/>
          <p:cNvPicPr>
            <a:picLocks noChangeAspect="1"/>
          </p:cNvPicPr>
          <p:nvPr/>
        </p:nvPicPr>
        <p:blipFill>
          <a:blip r:embed="rId3"/>
          <a:stretch>
            <a:fillRect/>
          </a:stretch>
        </p:blipFill>
        <p:spPr>
          <a:xfrm>
            <a:off x="155419" y="3445143"/>
            <a:ext cx="5820838" cy="3276332"/>
          </a:xfrm>
          <a:prstGeom prst="rect">
            <a:avLst/>
          </a:prstGeom>
        </p:spPr>
      </p:pic>
    </p:spTree>
    <p:extLst>
      <p:ext uri="{BB962C8B-B14F-4D97-AF65-F5344CB8AC3E}">
        <p14:creationId xmlns:p14="http://schemas.microsoft.com/office/powerpoint/2010/main" val="1229107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US" sz="3500" b="1" dirty="0" smtClean="0">
                <a:solidFill>
                  <a:schemeClr val="tx1"/>
                </a:solidFill>
              </a:rPr>
              <a:t>Continued…</a:t>
            </a:r>
            <a:endParaRPr lang="en-US" sz="3500" b="1"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91859" y="1773753"/>
            <a:ext cx="4361941" cy="4582597"/>
          </a:xfrm>
        </p:spPr>
        <p:txBody>
          <a:bodyPr>
            <a:noAutofit/>
          </a:bodyPr>
          <a:lstStyle/>
          <a:p>
            <a:pPr marL="285750" indent="-285750" algn="just" fontAlgn="base">
              <a:lnSpc>
                <a:spcPct val="150000"/>
              </a:lnSpc>
              <a:buFont typeface="Arial" panose="020B0604020202020204" pitchFamily="34" charset="0"/>
              <a:buChar char="•"/>
            </a:pPr>
            <a:r>
              <a:rPr lang="en-US" sz="1500" dirty="0">
                <a:solidFill>
                  <a:schemeClr val="tx1"/>
                </a:solidFill>
              </a:rPr>
              <a:t>Contributes to stigma, </a:t>
            </a:r>
            <a:r>
              <a:rPr lang="en-GB" sz="1500" dirty="0">
                <a:solidFill>
                  <a:schemeClr val="tx1"/>
                </a:solidFill>
              </a:rPr>
              <a:t>reduced occupational and educational achievement </a:t>
            </a:r>
            <a:r>
              <a:rPr lang="en-US" sz="1500" dirty="0">
                <a:solidFill>
                  <a:schemeClr val="tx1"/>
                </a:solidFill>
              </a:rPr>
              <a:t>(</a:t>
            </a:r>
            <a:r>
              <a:rPr lang="en-US" sz="1500" dirty="0" err="1">
                <a:solidFill>
                  <a:schemeClr val="tx1"/>
                </a:solidFill>
              </a:rPr>
              <a:t>Motillon-Toudic</a:t>
            </a:r>
            <a:r>
              <a:rPr lang="en-US" sz="1500" dirty="0">
                <a:solidFill>
                  <a:schemeClr val="tx1"/>
                </a:solidFill>
              </a:rPr>
              <a:t>, 2022)</a:t>
            </a:r>
          </a:p>
          <a:p>
            <a:pPr marL="285750" indent="-285750" algn="just" fontAlgn="base">
              <a:lnSpc>
                <a:spcPct val="150000"/>
              </a:lnSpc>
              <a:buFont typeface="Arial" panose="020B0604020202020204" pitchFamily="34" charset="0"/>
              <a:buChar char="•"/>
            </a:pPr>
            <a:r>
              <a:rPr lang="en-US" sz="1500" dirty="0">
                <a:solidFill>
                  <a:schemeClr val="tx1"/>
                </a:solidFill>
              </a:rPr>
              <a:t>Early intervention and integrated care reduce long-term health and societal burden (Sperling </a:t>
            </a:r>
            <a:r>
              <a:rPr lang="en-US" sz="1500" i="1" dirty="0">
                <a:solidFill>
                  <a:schemeClr val="tx1"/>
                </a:solidFill>
              </a:rPr>
              <a:t>et al. </a:t>
            </a:r>
            <a:r>
              <a:rPr lang="en-US" sz="1500" dirty="0">
                <a:solidFill>
                  <a:schemeClr val="tx1"/>
                </a:solidFill>
              </a:rPr>
              <a:t>2026)</a:t>
            </a:r>
          </a:p>
          <a:p>
            <a:pPr marL="285750" indent="-285750" algn="just" fontAlgn="base">
              <a:lnSpc>
                <a:spcPct val="150000"/>
              </a:lnSpc>
              <a:buFont typeface="Arial" panose="020B0604020202020204" pitchFamily="34" charset="0"/>
              <a:buChar char="•"/>
            </a:pPr>
            <a:r>
              <a:rPr lang="en-GB" sz="1500" dirty="0">
                <a:solidFill>
                  <a:schemeClr val="tx1"/>
                </a:solidFill>
              </a:rPr>
              <a:t>Depression can enhance the risk of suicide or </a:t>
            </a:r>
            <a:r>
              <a:rPr lang="en-GB" sz="1500" dirty="0" smtClean="0">
                <a:solidFill>
                  <a:schemeClr val="tx1"/>
                </a:solidFill>
              </a:rPr>
              <a:t>self-harm</a:t>
            </a:r>
          </a:p>
          <a:p>
            <a:pPr marL="285750" indent="-285750" algn="just" fontAlgn="base">
              <a:lnSpc>
                <a:spcPct val="150000"/>
              </a:lnSpc>
              <a:buFont typeface="Arial" panose="020B0604020202020204" pitchFamily="34" charset="0"/>
              <a:buChar char="•"/>
            </a:pPr>
            <a:r>
              <a:rPr lang="en-GB" sz="1500" dirty="0">
                <a:solidFill>
                  <a:schemeClr val="tx1"/>
                </a:solidFill>
              </a:rPr>
              <a:t>These perspectives of depression clearly indicate the importance of integrated multidisciplinary care </a:t>
            </a:r>
            <a:endParaRPr lang="en-US" sz="1500" dirty="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6</a:t>
            </a:fld>
            <a:endParaRPr lang="en-US" dirty="0"/>
          </a:p>
        </p:txBody>
      </p:sp>
      <p:pic>
        <p:nvPicPr>
          <p:cNvPr id="6" name="Picture 5"/>
          <p:cNvPicPr>
            <a:picLocks noChangeAspect="1"/>
          </p:cNvPicPr>
          <p:nvPr/>
        </p:nvPicPr>
        <p:blipFill>
          <a:blip r:embed="rId3"/>
          <a:stretch>
            <a:fillRect/>
          </a:stretch>
        </p:blipFill>
        <p:spPr>
          <a:xfrm>
            <a:off x="188687" y="3352800"/>
            <a:ext cx="5671074" cy="3236686"/>
          </a:xfrm>
          <a:prstGeom prst="rect">
            <a:avLst/>
          </a:prstGeom>
        </p:spPr>
      </p:pic>
    </p:spTree>
    <p:extLst>
      <p:ext uri="{BB962C8B-B14F-4D97-AF65-F5344CB8AC3E}">
        <p14:creationId xmlns:p14="http://schemas.microsoft.com/office/powerpoint/2010/main" val="19915872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US" sz="3500" b="1" dirty="0">
                <a:solidFill>
                  <a:schemeClr val="tx1"/>
                </a:solidFill>
              </a:rPr>
              <a:t> Initial assessment and diagnosis of depression</a:t>
            </a:r>
            <a:endParaRPr lang="en-US" sz="3500"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816173" y="1700327"/>
            <a:ext cx="4361941" cy="3410516"/>
          </a:xfrm>
        </p:spPr>
        <p:txBody>
          <a:bodyPr>
            <a:noAutofit/>
          </a:bodyPr>
          <a:lstStyle/>
          <a:p>
            <a:pPr marL="285750" indent="-285750" algn="just" fontAlgn="base">
              <a:lnSpc>
                <a:spcPct val="150000"/>
              </a:lnSpc>
              <a:buFont typeface="Arial" panose="020B0604020202020204" pitchFamily="34" charset="0"/>
              <a:buChar char="•"/>
            </a:pPr>
            <a:r>
              <a:rPr lang="en-IN" sz="1500" dirty="0">
                <a:solidFill>
                  <a:schemeClr val="tx1"/>
                </a:solidFill>
              </a:rPr>
              <a:t>Diagnosis follows NICE Guideline NG222 using comprehensive clinical assessment (Nice, 2022)</a:t>
            </a:r>
          </a:p>
          <a:p>
            <a:pPr marL="285750" indent="-285750" algn="just" fontAlgn="base">
              <a:lnSpc>
                <a:spcPct val="150000"/>
              </a:lnSpc>
              <a:buFont typeface="Arial" panose="020B0604020202020204" pitchFamily="34" charset="0"/>
              <a:buChar char="•"/>
            </a:pPr>
            <a:r>
              <a:rPr lang="en-IN" sz="1500" dirty="0">
                <a:solidFill>
                  <a:schemeClr val="tx1"/>
                </a:solidFill>
              </a:rPr>
              <a:t>Assess symptom severity, duration, psychosocial history and functional impairment (Patel, 2025)</a:t>
            </a:r>
          </a:p>
          <a:p>
            <a:pPr marL="285750" indent="-285750" algn="just" fontAlgn="base">
              <a:lnSpc>
                <a:spcPct val="150000"/>
              </a:lnSpc>
              <a:buFont typeface="Arial" panose="020B0604020202020204" pitchFamily="34" charset="0"/>
              <a:buChar char="•"/>
            </a:pPr>
            <a:r>
              <a:rPr lang="en-IN" sz="1500" dirty="0">
                <a:solidFill>
                  <a:schemeClr val="tx1"/>
                </a:solidFill>
              </a:rPr>
              <a:t>Use validated tools (e.g., PHQ-9) alongside clinical judgement (</a:t>
            </a:r>
            <a:r>
              <a:rPr lang="en-IN" sz="1500" dirty="0" err="1">
                <a:solidFill>
                  <a:schemeClr val="tx1"/>
                </a:solidFill>
              </a:rPr>
              <a:t>Maten</a:t>
            </a:r>
            <a:r>
              <a:rPr lang="en-IN" sz="1500" dirty="0">
                <a:solidFill>
                  <a:schemeClr val="tx1"/>
                </a:solidFill>
              </a:rPr>
              <a:t> </a:t>
            </a:r>
            <a:r>
              <a:rPr lang="en-IN" sz="1500" i="1" dirty="0">
                <a:solidFill>
                  <a:schemeClr val="tx1"/>
                </a:solidFill>
              </a:rPr>
              <a:t>et al. </a:t>
            </a:r>
            <a:r>
              <a:rPr lang="en-IN" sz="1500" dirty="0">
                <a:solidFill>
                  <a:schemeClr val="tx1"/>
                </a:solidFill>
              </a:rPr>
              <a:t>2021)</a:t>
            </a:r>
          </a:p>
          <a:p>
            <a:pPr marL="285750" indent="-285750" algn="just" fontAlgn="base">
              <a:lnSpc>
                <a:spcPct val="150000"/>
              </a:lnSpc>
              <a:buFont typeface="Arial" panose="020B0604020202020204" pitchFamily="34" charset="0"/>
              <a:buChar char="•"/>
            </a:pPr>
            <a:r>
              <a:rPr lang="en-IN" sz="1500" dirty="0">
                <a:solidFill>
                  <a:schemeClr val="tx1"/>
                </a:solidFill>
              </a:rPr>
              <a:t>Evaluate suicide risk, safeguarding concerns and comorbidities to guide personalised care (</a:t>
            </a:r>
            <a:r>
              <a:rPr lang="en-IN" sz="1500" dirty="0" err="1">
                <a:solidFill>
                  <a:schemeClr val="tx1"/>
                </a:solidFill>
              </a:rPr>
              <a:t>Thangada</a:t>
            </a:r>
            <a:r>
              <a:rPr lang="en-IN" sz="1500" dirty="0">
                <a:solidFill>
                  <a:schemeClr val="tx1"/>
                </a:solidFill>
              </a:rPr>
              <a:t> and </a:t>
            </a:r>
            <a:r>
              <a:rPr lang="en-IN" sz="1500" dirty="0" err="1">
                <a:solidFill>
                  <a:schemeClr val="tx1"/>
                </a:solidFill>
              </a:rPr>
              <a:t>Kasoju</a:t>
            </a:r>
            <a:r>
              <a:rPr lang="en-IN" sz="1500" dirty="0">
                <a:solidFill>
                  <a:schemeClr val="tx1"/>
                </a:solidFill>
              </a:rPr>
              <a:t>, 2024</a:t>
            </a:r>
            <a:r>
              <a:rPr lang="en-IN" sz="1500" dirty="0" smtClean="0">
                <a:solidFill>
                  <a:schemeClr val="tx1"/>
                </a:solidFill>
              </a:rPr>
              <a:t>)</a:t>
            </a:r>
            <a:endParaRPr lang="en-IN" sz="1500" dirty="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7</a:t>
            </a:fld>
            <a:endParaRPr lang="en-US" dirty="0"/>
          </a:p>
        </p:txBody>
      </p:sp>
      <p:pic>
        <p:nvPicPr>
          <p:cNvPr id="4098" name="Picture 2" descr="https://measurely.com.au/wp-content/uploads/2024/04/Depression-Screening-Tools-2-1240x59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943" y="3357713"/>
            <a:ext cx="5845627" cy="3363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3058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IN" sz="3500" b="1" dirty="0">
                <a:solidFill>
                  <a:schemeClr val="tx1"/>
                </a:solidFill>
              </a:rPr>
              <a:t>Management of depression</a:t>
            </a:r>
            <a:endParaRPr lang="en-US" sz="3500"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91859" y="1700327"/>
            <a:ext cx="4361941" cy="3753416"/>
          </a:xfrm>
        </p:spPr>
        <p:txBody>
          <a:bodyPr>
            <a:noAutofit/>
          </a:bodyPr>
          <a:lstStyle/>
          <a:p>
            <a:pPr marL="285750" indent="-285750" algn="just" fontAlgn="base">
              <a:lnSpc>
                <a:spcPct val="150000"/>
              </a:lnSpc>
              <a:buFont typeface="Arial" panose="020B0604020202020204" pitchFamily="34" charset="0"/>
              <a:buChar char="•"/>
            </a:pPr>
            <a:r>
              <a:rPr lang="en-US" sz="1500" dirty="0">
                <a:solidFill>
                  <a:schemeClr val="tx1"/>
                </a:solidFill>
              </a:rPr>
              <a:t>NICE NG222 recommends a stepped-care approach based on severity and patient preference (Nice, 2022)</a:t>
            </a:r>
          </a:p>
          <a:p>
            <a:pPr marL="285750" indent="-285750" algn="just" fontAlgn="base">
              <a:lnSpc>
                <a:spcPct val="150000"/>
              </a:lnSpc>
              <a:buFont typeface="Arial" panose="020B0604020202020204" pitchFamily="34" charset="0"/>
              <a:buChar char="•"/>
            </a:pPr>
            <a:r>
              <a:rPr lang="en-US" sz="1500" dirty="0">
                <a:solidFill>
                  <a:schemeClr val="tx1"/>
                </a:solidFill>
              </a:rPr>
              <a:t>Apply the Biopsychosocial, Recovery, and Collaborative Care models (</a:t>
            </a:r>
            <a:r>
              <a:rPr lang="en-US" sz="1500" dirty="0" err="1">
                <a:solidFill>
                  <a:schemeClr val="tx1"/>
                </a:solidFill>
              </a:rPr>
              <a:t>Alanazi</a:t>
            </a:r>
            <a:r>
              <a:rPr lang="en-US" sz="1500" dirty="0">
                <a:solidFill>
                  <a:schemeClr val="tx1"/>
                </a:solidFill>
              </a:rPr>
              <a:t> </a:t>
            </a:r>
            <a:r>
              <a:rPr lang="en-US" sz="1500" i="1" dirty="0">
                <a:solidFill>
                  <a:schemeClr val="tx1"/>
                </a:solidFill>
              </a:rPr>
              <a:t>et al. </a:t>
            </a:r>
            <a:r>
              <a:rPr lang="en-US" sz="1500" dirty="0">
                <a:solidFill>
                  <a:schemeClr val="tx1"/>
                </a:solidFill>
              </a:rPr>
              <a:t>2024)</a:t>
            </a:r>
          </a:p>
          <a:p>
            <a:pPr marL="285750" indent="-285750" algn="just" fontAlgn="base">
              <a:lnSpc>
                <a:spcPct val="150000"/>
              </a:lnSpc>
              <a:buFont typeface="Arial" panose="020B0604020202020204" pitchFamily="34" charset="0"/>
              <a:buChar char="•"/>
            </a:pPr>
            <a:r>
              <a:rPr lang="en-US" sz="1500" dirty="0">
                <a:solidFill>
                  <a:schemeClr val="tx1"/>
                </a:solidFill>
              </a:rPr>
              <a:t>Integrate multidisciplinary, holistic and person-</a:t>
            </a:r>
            <a:r>
              <a:rPr lang="en-US" sz="1500" dirty="0" err="1">
                <a:solidFill>
                  <a:schemeClr val="tx1"/>
                </a:solidFill>
              </a:rPr>
              <a:t>centred</a:t>
            </a:r>
            <a:r>
              <a:rPr lang="en-US" sz="1500" dirty="0">
                <a:solidFill>
                  <a:schemeClr val="tx1"/>
                </a:solidFill>
              </a:rPr>
              <a:t> interventions (</a:t>
            </a:r>
            <a:r>
              <a:rPr lang="en-US" sz="1500" dirty="0" err="1">
                <a:solidFill>
                  <a:schemeClr val="tx1"/>
                </a:solidFill>
              </a:rPr>
              <a:t>Grattidge</a:t>
            </a:r>
            <a:r>
              <a:rPr lang="en-US" sz="1500" dirty="0">
                <a:solidFill>
                  <a:schemeClr val="tx1"/>
                </a:solidFill>
              </a:rPr>
              <a:t> </a:t>
            </a:r>
            <a:r>
              <a:rPr lang="en-US" sz="1500" i="1" dirty="0">
                <a:solidFill>
                  <a:schemeClr val="tx1"/>
                </a:solidFill>
              </a:rPr>
              <a:t>et al. </a:t>
            </a:r>
            <a:r>
              <a:rPr lang="en-US" sz="1500" dirty="0">
                <a:solidFill>
                  <a:schemeClr val="tx1"/>
                </a:solidFill>
              </a:rPr>
              <a:t>2026)</a:t>
            </a:r>
          </a:p>
          <a:p>
            <a:pPr marL="285750" indent="-285750" algn="just" fontAlgn="base">
              <a:lnSpc>
                <a:spcPct val="150000"/>
              </a:lnSpc>
              <a:buFont typeface="Arial" panose="020B0604020202020204" pitchFamily="34" charset="0"/>
              <a:buChar char="•"/>
            </a:pPr>
            <a:r>
              <a:rPr lang="en-US" sz="1500" dirty="0">
                <a:solidFill>
                  <a:schemeClr val="tx1"/>
                </a:solidFill>
              </a:rPr>
              <a:t>Evidence-based frameworks improve adherence, recovery, quality of life and reduce relapse (</a:t>
            </a:r>
            <a:r>
              <a:rPr lang="en-US" sz="1500" dirty="0" err="1">
                <a:solidFill>
                  <a:schemeClr val="tx1"/>
                </a:solidFill>
              </a:rPr>
              <a:t>Zaree</a:t>
            </a:r>
            <a:r>
              <a:rPr lang="en-US" sz="1500" dirty="0">
                <a:solidFill>
                  <a:schemeClr val="tx1"/>
                </a:solidFill>
              </a:rPr>
              <a:t> </a:t>
            </a:r>
            <a:r>
              <a:rPr lang="en-US" sz="1500" i="1" dirty="0">
                <a:solidFill>
                  <a:schemeClr val="tx1"/>
                </a:solidFill>
              </a:rPr>
              <a:t>et al. </a:t>
            </a:r>
            <a:r>
              <a:rPr lang="en-US" sz="1500" dirty="0" smtClean="0">
                <a:solidFill>
                  <a:schemeClr val="tx1"/>
                </a:solidFill>
              </a:rPr>
              <a:t>2023</a:t>
            </a:r>
            <a:r>
              <a:rPr lang="en-US" sz="1500" dirty="0">
                <a:solidFill>
                  <a:schemeClr val="tx1"/>
                </a:solidFill>
              </a:rPr>
              <a:t>)</a:t>
            </a: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8</a:t>
            </a:fld>
            <a:endParaRPr lang="en-US" dirty="0"/>
          </a:p>
        </p:txBody>
      </p:sp>
      <p:pic>
        <p:nvPicPr>
          <p:cNvPr id="5122" name="Picture 2" descr="https://www.verywellmind.com/thmb/Uy-aaO92qjwkybIreondtxOmMcY=/1500x0/filters:no_upscale():max_bytes(150000):strip_icc()/treatments-for-depression-1065502-b0d9977b90cd4827a9bb1f3fbd047afb.png"/>
          <p:cNvPicPr>
            <a:picLocks noChangeAspect="1" noChangeArrowheads="1"/>
          </p:cNvPicPr>
          <p:nvPr/>
        </p:nvPicPr>
        <p:blipFill rotWithShape="1">
          <a:blip r:embed="rId3">
            <a:extLst>
              <a:ext uri="{28A0092B-C50C-407E-A947-70E740481C1C}">
                <a14:useLocalDpi xmlns:a14="http://schemas.microsoft.com/office/drawing/2010/main" val="0"/>
              </a:ext>
            </a:extLst>
          </a:blip>
          <a:srcRect b="5600"/>
          <a:stretch/>
        </p:blipFill>
        <p:spPr bwMode="auto">
          <a:xfrm>
            <a:off x="237884" y="3505200"/>
            <a:ext cx="5705715" cy="321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9862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US" sz="3500" b="1" dirty="0">
                <a:solidFill>
                  <a:schemeClr val="tx1"/>
                </a:solidFill>
              </a:rPr>
              <a:t>Treatment options for depression in the UK</a:t>
            </a:r>
            <a:endParaRPr lang="en-US" sz="3500"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91859" y="1700327"/>
            <a:ext cx="4361941" cy="4656023"/>
          </a:xfrm>
        </p:spPr>
        <p:txBody>
          <a:bodyPr>
            <a:noAutofit/>
          </a:bodyPr>
          <a:lstStyle/>
          <a:p>
            <a:pPr marL="285750" indent="-285750" algn="just" fontAlgn="base">
              <a:lnSpc>
                <a:spcPct val="150000"/>
              </a:lnSpc>
              <a:buFont typeface="Arial" panose="020B0604020202020204" pitchFamily="34" charset="0"/>
              <a:buChar char="•"/>
            </a:pPr>
            <a:r>
              <a:rPr lang="en-IN" sz="1500" dirty="0">
                <a:solidFill>
                  <a:schemeClr val="tx1"/>
                </a:solidFill>
              </a:rPr>
              <a:t>Psychological therapies: CBT, behavioural activation, counselling and guided self-help (</a:t>
            </a:r>
            <a:r>
              <a:rPr lang="en-IN" sz="1500" dirty="0" err="1">
                <a:solidFill>
                  <a:schemeClr val="tx1"/>
                </a:solidFill>
              </a:rPr>
              <a:t>Andersson</a:t>
            </a:r>
            <a:r>
              <a:rPr lang="en-IN" sz="1500" dirty="0">
                <a:solidFill>
                  <a:schemeClr val="tx1"/>
                </a:solidFill>
              </a:rPr>
              <a:t> </a:t>
            </a:r>
            <a:r>
              <a:rPr lang="en-IN" sz="1500" i="1" dirty="0">
                <a:solidFill>
                  <a:schemeClr val="tx1"/>
                </a:solidFill>
              </a:rPr>
              <a:t>et al. </a:t>
            </a:r>
            <a:r>
              <a:rPr lang="en-IN" sz="1500" dirty="0">
                <a:solidFill>
                  <a:schemeClr val="tx1"/>
                </a:solidFill>
              </a:rPr>
              <a:t>2022)</a:t>
            </a:r>
          </a:p>
          <a:p>
            <a:pPr marL="285750" indent="-285750" algn="just" fontAlgn="base">
              <a:lnSpc>
                <a:spcPct val="150000"/>
              </a:lnSpc>
              <a:buFont typeface="Arial" panose="020B0604020202020204" pitchFamily="34" charset="0"/>
              <a:buChar char="•"/>
            </a:pPr>
            <a:r>
              <a:rPr lang="en-IN" sz="1500" dirty="0">
                <a:solidFill>
                  <a:schemeClr val="tx1"/>
                </a:solidFill>
              </a:rPr>
              <a:t>Pharmacological treatment: SSRIs and other antidepressants where clinically appropriate (</a:t>
            </a:r>
            <a:r>
              <a:rPr lang="en-IN" sz="1500" dirty="0" err="1">
                <a:solidFill>
                  <a:schemeClr val="tx1"/>
                </a:solidFill>
              </a:rPr>
              <a:t>Ishtiak</a:t>
            </a:r>
            <a:r>
              <a:rPr lang="en-IN" sz="1500" dirty="0">
                <a:solidFill>
                  <a:schemeClr val="tx1"/>
                </a:solidFill>
              </a:rPr>
              <a:t>-Ahmed </a:t>
            </a:r>
            <a:r>
              <a:rPr lang="en-IN" sz="1500" i="1" dirty="0">
                <a:solidFill>
                  <a:schemeClr val="tx1"/>
                </a:solidFill>
              </a:rPr>
              <a:t>et al. </a:t>
            </a:r>
            <a:r>
              <a:rPr lang="en-IN" sz="1500" dirty="0">
                <a:solidFill>
                  <a:schemeClr val="tx1"/>
                </a:solidFill>
              </a:rPr>
              <a:t>2024)</a:t>
            </a:r>
          </a:p>
          <a:p>
            <a:pPr marL="285750" indent="-285750" algn="just" fontAlgn="base">
              <a:lnSpc>
                <a:spcPct val="150000"/>
              </a:lnSpc>
              <a:buFont typeface="Arial" panose="020B0604020202020204" pitchFamily="34" charset="0"/>
              <a:buChar char="•"/>
            </a:pPr>
            <a:r>
              <a:rPr lang="en-IN" sz="1500" dirty="0">
                <a:solidFill>
                  <a:schemeClr val="tx1"/>
                </a:solidFill>
              </a:rPr>
              <a:t>Combined therapy recommended for moderate-to-severe or recurrent depression (</a:t>
            </a:r>
            <a:r>
              <a:rPr lang="en-IN" sz="1500" dirty="0" err="1">
                <a:solidFill>
                  <a:schemeClr val="tx1"/>
                </a:solidFill>
              </a:rPr>
              <a:t>Qaseem</a:t>
            </a:r>
            <a:r>
              <a:rPr lang="en-IN" sz="1500" dirty="0">
                <a:solidFill>
                  <a:schemeClr val="tx1"/>
                </a:solidFill>
              </a:rPr>
              <a:t> </a:t>
            </a:r>
            <a:r>
              <a:rPr lang="en-IN" sz="1500" i="1" dirty="0">
                <a:solidFill>
                  <a:schemeClr val="tx1"/>
                </a:solidFill>
              </a:rPr>
              <a:t>et al. </a:t>
            </a:r>
            <a:r>
              <a:rPr lang="en-IN" sz="1500" dirty="0">
                <a:solidFill>
                  <a:schemeClr val="tx1"/>
                </a:solidFill>
              </a:rPr>
              <a:t>2023)</a:t>
            </a:r>
          </a:p>
          <a:p>
            <a:pPr marL="285750" indent="-285750" algn="just" fontAlgn="base">
              <a:lnSpc>
                <a:spcPct val="150000"/>
              </a:lnSpc>
              <a:buFont typeface="Arial" panose="020B0604020202020204" pitchFamily="34" charset="0"/>
              <a:buChar char="•"/>
            </a:pPr>
            <a:r>
              <a:rPr lang="en-IN" sz="1500" dirty="0">
                <a:solidFill>
                  <a:schemeClr val="tx1"/>
                </a:solidFill>
              </a:rPr>
              <a:t>Exercise, social prescribing and digital mental health services support long-term recovery (</a:t>
            </a:r>
            <a:r>
              <a:rPr lang="en-IN" sz="1500" dirty="0" err="1">
                <a:solidFill>
                  <a:schemeClr val="tx1"/>
                </a:solidFill>
              </a:rPr>
              <a:t>Linceviciute</a:t>
            </a:r>
            <a:r>
              <a:rPr lang="en-IN" sz="1500" dirty="0">
                <a:solidFill>
                  <a:schemeClr val="tx1"/>
                </a:solidFill>
              </a:rPr>
              <a:t> </a:t>
            </a:r>
            <a:r>
              <a:rPr lang="en-IN" sz="1500" i="1" dirty="0">
                <a:solidFill>
                  <a:schemeClr val="tx1"/>
                </a:solidFill>
              </a:rPr>
              <a:t>et al. </a:t>
            </a:r>
            <a:r>
              <a:rPr lang="en-IN" sz="1500" dirty="0">
                <a:solidFill>
                  <a:schemeClr val="tx1"/>
                </a:solidFill>
              </a:rPr>
              <a:t>2023</a:t>
            </a:r>
            <a:r>
              <a:rPr lang="en-IN" sz="1500" dirty="0" smtClean="0">
                <a:solidFill>
                  <a:schemeClr val="tx1"/>
                </a:solidFill>
              </a:rPr>
              <a:t>)</a:t>
            </a:r>
            <a:endParaRPr lang="en-IN" sz="1500" dirty="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9</a:t>
            </a:fld>
            <a:endParaRPr lang="en-US" dirty="0"/>
          </a:p>
        </p:txBody>
      </p:sp>
      <p:pic>
        <p:nvPicPr>
          <p:cNvPr id="6" name="Picture 5"/>
          <p:cNvPicPr>
            <a:picLocks noChangeAspect="1"/>
          </p:cNvPicPr>
          <p:nvPr/>
        </p:nvPicPr>
        <p:blipFill>
          <a:blip r:embed="rId3"/>
          <a:stretch>
            <a:fillRect/>
          </a:stretch>
        </p:blipFill>
        <p:spPr>
          <a:xfrm>
            <a:off x="233115" y="3462593"/>
            <a:ext cx="5748585" cy="3258881"/>
          </a:xfrm>
          <a:prstGeom prst="rect">
            <a:avLst/>
          </a:prstGeom>
        </p:spPr>
      </p:pic>
    </p:spTree>
    <p:extLst>
      <p:ext uri="{BB962C8B-B14F-4D97-AF65-F5344CB8AC3E}">
        <p14:creationId xmlns:p14="http://schemas.microsoft.com/office/powerpoint/2010/main" val="27212574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US" sz="3500" b="1" dirty="0">
                <a:solidFill>
                  <a:schemeClr val="tx1"/>
                </a:solidFill>
              </a:rPr>
              <a:t>The comorbidity and prevention based on depression</a:t>
            </a:r>
            <a:endParaRPr lang="en-US" sz="3500"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91859" y="1700327"/>
            <a:ext cx="4361941" cy="4390230"/>
          </a:xfrm>
        </p:spPr>
        <p:txBody>
          <a:bodyPr>
            <a:noAutofit/>
          </a:bodyPr>
          <a:lstStyle/>
          <a:p>
            <a:pPr marL="285750" indent="-285750" algn="just" fontAlgn="base">
              <a:lnSpc>
                <a:spcPct val="160000"/>
              </a:lnSpc>
              <a:buFont typeface="Arial" panose="020B0604020202020204" pitchFamily="34" charset="0"/>
              <a:buChar char="•"/>
            </a:pPr>
            <a:r>
              <a:rPr lang="en-IN" sz="1500" dirty="0">
                <a:solidFill>
                  <a:schemeClr val="tx1"/>
                </a:solidFill>
              </a:rPr>
              <a:t>Common comorbidities: anxiety, diabetes, cardiovascular disease, chronic pain and dementia (Talbot and Harris, 2024)</a:t>
            </a:r>
          </a:p>
          <a:p>
            <a:pPr marL="285750" indent="-285750" algn="just" fontAlgn="base">
              <a:lnSpc>
                <a:spcPct val="160000"/>
              </a:lnSpc>
              <a:buFont typeface="Arial" panose="020B0604020202020204" pitchFamily="34" charset="0"/>
              <a:buChar char="•"/>
            </a:pPr>
            <a:r>
              <a:rPr lang="en-IN" sz="1500" dirty="0">
                <a:solidFill>
                  <a:schemeClr val="tx1"/>
                </a:solidFill>
              </a:rPr>
              <a:t>Prevention includes early identification, mental health promotion and timely intervention (Singh </a:t>
            </a:r>
            <a:r>
              <a:rPr lang="en-IN" sz="1500" i="1" dirty="0">
                <a:solidFill>
                  <a:schemeClr val="tx1"/>
                </a:solidFill>
              </a:rPr>
              <a:t>et al. </a:t>
            </a:r>
            <a:r>
              <a:rPr lang="en-IN" sz="1500" dirty="0">
                <a:solidFill>
                  <a:schemeClr val="tx1"/>
                </a:solidFill>
              </a:rPr>
              <a:t>2022)</a:t>
            </a:r>
          </a:p>
          <a:p>
            <a:pPr marL="285750" indent="-285750" algn="just" fontAlgn="base">
              <a:lnSpc>
                <a:spcPct val="160000"/>
              </a:lnSpc>
              <a:buFont typeface="Arial" panose="020B0604020202020204" pitchFamily="34" charset="0"/>
              <a:buChar char="•"/>
            </a:pPr>
            <a:r>
              <a:rPr lang="en-IN" sz="1500" dirty="0">
                <a:solidFill>
                  <a:schemeClr val="tx1"/>
                </a:solidFill>
              </a:rPr>
              <a:t>Address modifiable risk factors through lifestyle support and social prescribing (Wilson </a:t>
            </a:r>
            <a:r>
              <a:rPr lang="en-IN" sz="1500" i="1" dirty="0">
                <a:solidFill>
                  <a:schemeClr val="tx1"/>
                </a:solidFill>
              </a:rPr>
              <a:t>et al. </a:t>
            </a:r>
            <a:r>
              <a:rPr lang="en-IN" sz="1500" dirty="0">
                <a:solidFill>
                  <a:schemeClr val="tx1"/>
                </a:solidFill>
              </a:rPr>
              <a:t>2025)</a:t>
            </a:r>
          </a:p>
          <a:p>
            <a:pPr marL="285750" indent="-285750" algn="just" fontAlgn="base">
              <a:lnSpc>
                <a:spcPct val="160000"/>
              </a:lnSpc>
              <a:buFont typeface="Arial" panose="020B0604020202020204" pitchFamily="34" charset="0"/>
              <a:buChar char="•"/>
            </a:pPr>
            <a:r>
              <a:rPr lang="en-IN" sz="1500" dirty="0">
                <a:solidFill>
                  <a:schemeClr val="tx1"/>
                </a:solidFill>
              </a:rPr>
              <a:t>Public health strategies reduce recurrence, improve wellbeing and prevent complications (Raja and </a:t>
            </a:r>
            <a:r>
              <a:rPr lang="en-IN" sz="1500" dirty="0" err="1">
                <a:solidFill>
                  <a:schemeClr val="tx1"/>
                </a:solidFill>
              </a:rPr>
              <a:t>Dadabayeva</a:t>
            </a:r>
            <a:r>
              <a:rPr lang="en-IN" sz="1500" dirty="0">
                <a:solidFill>
                  <a:schemeClr val="tx1"/>
                </a:solidFill>
              </a:rPr>
              <a:t>, 2026</a:t>
            </a:r>
            <a:r>
              <a:rPr lang="en-IN" sz="1500" dirty="0" smtClean="0">
                <a:solidFill>
                  <a:schemeClr val="tx1"/>
                </a:solidFill>
              </a:rPr>
              <a:t>)</a:t>
            </a:r>
            <a:endParaRPr lang="en-IN" sz="1500" dirty="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10</a:t>
            </a:fld>
            <a:endParaRPr lang="en-US" dirty="0"/>
          </a:p>
        </p:txBody>
      </p:sp>
      <p:pic>
        <p:nvPicPr>
          <p:cNvPr id="7170" name="Picture 2" descr="https://www.mdpi.com/biomedicines/biomedicines-12-01994/article_deploy/html/images/biomedicines-12-01994-g001-55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 y="3346449"/>
            <a:ext cx="5810250" cy="3375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64763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US" sz="3500" b="1" dirty="0">
                <a:solidFill>
                  <a:schemeClr val="tx1"/>
                </a:solidFill>
              </a:rPr>
              <a:t>Evaluate the values, skills and </a:t>
            </a:r>
            <a:r>
              <a:rPr lang="en-US" sz="3500" b="1" dirty="0" smtClean="0">
                <a:solidFill>
                  <a:schemeClr val="tx1"/>
                </a:solidFill>
              </a:rPr>
              <a:t>behaviors</a:t>
            </a:r>
            <a:endParaRPr lang="en-US" sz="3500"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848831" y="1700327"/>
            <a:ext cx="4361941" cy="4656023"/>
          </a:xfrm>
        </p:spPr>
        <p:txBody>
          <a:bodyPr>
            <a:noAutofit/>
          </a:bodyPr>
          <a:lstStyle/>
          <a:p>
            <a:pPr marL="285750" indent="-285750" algn="just" fontAlgn="base">
              <a:lnSpc>
                <a:spcPct val="160000"/>
              </a:lnSpc>
              <a:buFont typeface="Arial" panose="020B0604020202020204" pitchFamily="34" charset="0"/>
              <a:buChar char="•"/>
            </a:pPr>
            <a:r>
              <a:rPr lang="en-GB" sz="1500" dirty="0">
                <a:solidFill>
                  <a:schemeClr val="tx1"/>
                </a:solidFill>
              </a:rPr>
              <a:t>The “Co-productive care” commonly involves planning, providing, and evaluating their care</a:t>
            </a:r>
          </a:p>
          <a:p>
            <a:pPr marL="285750" indent="-285750" algn="just" fontAlgn="base">
              <a:lnSpc>
                <a:spcPct val="160000"/>
              </a:lnSpc>
              <a:buFont typeface="Arial" panose="020B0604020202020204" pitchFamily="34" charset="0"/>
              <a:buChar char="•"/>
            </a:pPr>
            <a:r>
              <a:rPr lang="en-GB" sz="1500" dirty="0">
                <a:solidFill>
                  <a:schemeClr val="tx1"/>
                </a:solidFill>
              </a:rPr>
              <a:t>Shared decision-making skills are important</a:t>
            </a:r>
          </a:p>
          <a:p>
            <a:pPr marL="285750" indent="-285750" algn="just" fontAlgn="base">
              <a:lnSpc>
                <a:spcPct val="160000"/>
              </a:lnSpc>
              <a:buFont typeface="Arial" panose="020B0604020202020204" pitchFamily="34" charset="0"/>
              <a:buChar char="•"/>
            </a:pPr>
            <a:r>
              <a:rPr lang="en-US" sz="1500" dirty="0">
                <a:solidFill>
                  <a:schemeClr val="tx1"/>
                </a:solidFill>
              </a:rPr>
              <a:t>Essential skills: communication, active listening, motivational interviewing and risk assessment (Arnett </a:t>
            </a:r>
            <a:r>
              <a:rPr lang="en-US" sz="1500" i="1" dirty="0">
                <a:solidFill>
                  <a:schemeClr val="tx1"/>
                </a:solidFill>
              </a:rPr>
              <a:t>et al. </a:t>
            </a:r>
            <a:r>
              <a:rPr lang="en-US" sz="1500" dirty="0">
                <a:solidFill>
                  <a:schemeClr val="tx1"/>
                </a:solidFill>
              </a:rPr>
              <a:t>2022)</a:t>
            </a:r>
          </a:p>
          <a:p>
            <a:pPr marL="285750" indent="-285750" algn="just" fontAlgn="base">
              <a:lnSpc>
                <a:spcPct val="160000"/>
              </a:lnSpc>
              <a:buFont typeface="Arial" panose="020B0604020202020204" pitchFamily="34" charset="0"/>
              <a:buChar char="•"/>
            </a:pPr>
            <a:r>
              <a:rPr lang="en-US" sz="1500" dirty="0">
                <a:solidFill>
                  <a:schemeClr val="tx1"/>
                </a:solidFill>
              </a:rPr>
              <a:t>Core values: compassion, dignity, respect, empathy and cultural competence (</a:t>
            </a:r>
            <a:r>
              <a:rPr lang="en-US" sz="1500" dirty="0" err="1">
                <a:solidFill>
                  <a:schemeClr val="tx1"/>
                </a:solidFill>
              </a:rPr>
              <a:t>Poudel</a:t>
            </a:r>
            <a:r>
              <a:rPr lang="en-US" sz="1500" dirty="0">
                <a:solidFill>
                  <a:schemeClr val="tx1"/>
                </a:solidFill>
              </a:rPr>
              <a:t> </a:t>
            </a:r>
            <a:r>
              <a:rPr lang="en-US" sz="1500" i="1" dirty="0">
                <a:solidFill>
                  <a:schemeClr val="tx1"/>
                </a:solidFill>
              </a:rPr>
              <a:t>et al. </a:t>
            </a:r>
            <a:r>
              <a:rPr lang="en-US" sz="1500" dirty="0">
                <a:solidFill>
                  <a:schemeClr val="tx1"/>
                </a:solidFill>
              </a:rPr>
              <a:t>2025</a:t>
            </a:r>
            <a:r>
              <a:rPr lang="en-US" sz="1500" dirty="0" smtClean="0">
                <a:solidFill>
                  <a:schemeClr val="tx1"/>
                </a:solidFill>
              </a:rPr>
              <a:t>)</a:t>
            </a:r>
            <a:endParaRPr lang="en-US" sz="1500" dirty="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11</a:t>
            </a:fld>
            <a:endParaRPr lang="en-US" dirty="0"/>
          </a:p>
        </p:txBody>
      </p:sp>
      <p:pic>
        <p:nvPicPr>
          <p:cNvPr id="8194" name="Picture 2" descr="https://ars.els-cdn.com/content/image/1-s2.0-S0197018621003053-gr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3428922"/>
            <a:ext cx="5715000" cy="3292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8188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US" sz="3500" b="1" dirty="0" smtClean="0">
                <a:solidFill>
                  <a:schemeClr val="tx1"/>
                </a:solidFill>
              </a:rPr>
              <a:t>Continued…</a:t>
            </a:r>
            <a:endParaRPr lang="en-US" sz="3500" b="1"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848831" y="1700327"/>
            <a:ext cx="4361941" cy="4656023"/>
          </a:xfrm>
        </p:spPr>
        <p:txBody>
          <a:bodyPr>
            <a:noAutofit/>
          </a:bodyPr>
          <a:lstStyle/>
          <a:p>
            <a:pPr marL="285750" indent="-285750" algn="just" fontAlgn="base">
              <a:lnSpc>
                <a:spcPct val="160000"/>
              </a:lnSpc>
              <a:buFont typeface="Arial" panose="020B0604020202020204" pitchFamily="34" charset="0"/>
              <a:buChar char="•"/>
            </a:pPr>
            <a:r>
              <a:rPr lang="en-US" sz="1500" dirty="0" smtClean="0">
                <a:solidFill>
                  <a:schemeClr val="tx1"/>
                </a:solidFill>
              </a:rPr>
              <a:t>Professional </a:t>
            </a:r>
            <a:r>
              <a:rPr lang="en-US" sz="1500" dirty="0" err="1" smtClean="0">
                <a:solidFill>
                  <a:schemeClr val="tx1"/>
                </a:solidFill>
              </a:rPr>
              <a:t>behaviours</a:t>
            </a:r>
            <a:r>
              <a:rPr lang="en-US" sz="1500" dirty="0" smtClean="0">
                <a:solidFill>
                  <a:schemeClr val="tx1"/>
                </a:solidFill>
              </a:rPr>
              <a:t> include collaboration, accountability and reflective practice (Tobin </a:t>
            </a:r>
            <a:r>
              <a:rPr lang="en-US" sz="1500" i="1" dirty="0" smtClean="0">
                <a:solidFill>
                  <a:schemeClr val="tx1"/>
                </a:solidFill>
              </a:rPr>
              <a:t>et al. </a:t>
            </a:r>
            <a:r>
              <a:rPr lang="en-US" sz="1500" dirty="0" smtClean="0">
                <a:solidFill>
                  <a:schemeClr val="tx1"/>
                </a:solidFill>
              </a:rPr>
              <a:t>2025)</a:t>
            </a:r>
          </a:p>
          <a:p>
            <a:pPr marL="285750" indent="-285750" algn="just" fontAlgn="base">
              <a:lnSpc>
                <a:spcPct val="160000"/>
              </a:lnSpc>
              <a:buFont typeface="Arial" panose="020B0604020202020204" pitchFamily="34" charset="0"/>
              <a:buChar char="•"/>
            </a:pPr>
            <a:r>
              <a:rPr lang="en-US" sz="1500" dirty="0" smtClean="0">
                <a:solidFill>
                  <a:schemeClr val="tx1"/>
                </a:solidFill>
              </a:rPr>
              <a:t>Improves engagement and recovery but may be limited by stigma, workforce pressures and resource constraints (Smith </a:t>
            </a:r>
            <a:r>
              <a:rPr lang="en-US" sz="1500" i="1" dirty="0" smtClean="0">
                <a:solidFill>
                  <a:schemeClr val="tx1"/>
                </a:solidFill>
              </a:rPr>
              <a:t>et al. </a:t>
            </a:r>
            <a:r>
              <a:rPr lang="en-US" sz="1500" dirty="0" smtClean="0">
                <a:solidFill>
                  <a:schemeClr val="tx1"/>
                </a:solidFill>
              </a:rPr>
              <a:t>2023)</a:t>
            </a:r>
          </a:p>
          <a:p>
            <a:pPr marL="285750" indent="-285750" algn="just" fontAlgn="base">
              <a:lnSpc>
                <a:spcPct val="160000"/>
              </a:lnSpc>
              <a:buFont typeface="Arial" panose="020B0604020202020204" pitchFamily="34" charset="0"/>
              <a:buChar char="•"/>
            </a:pPr>
            <a:r>
              <a:rPr lang="en-GB" sz="1500" dirty="0">
                <a:solidFill>
                  <a:schemeClr val="tx1"/>
                </a:solidFill>
              </a:rPr>
              <a:t>Continuous professional development and organisational </a:t>
            </a:r>
            <a:r>
              <a:rPr lang="en-GB" sz="1500" dirty="0" smtClean="0">
                <a:solidFill>
                  <a:schemeClr val="tx1"/>
                </a:solidFill>
              </a:rPr>
              <a:t>support</a:t>
            </a:r>
            <a:endParaRPr lang="en-US" sz="1500" dirty="0">
              <a:solidFill>
                <a:schemeClr val="tx1"/>
              </a:solidFill>
            </a:endParaRPr>
          </a:p>
          <a:p>
            <a:pPr marL="285750" indent="-285750" algn="just" fontAlgn="base">
              <a:lnSpc>
                <a:spcPct val="160000"/>
              </a:lnSpc>
              <a:buFont typeface="Arial" panose="020B0604020202020204" pitchFamily="34" charset="0"/>
              <a:buChar char="•"/>
            </a:pPr>
            <a:r>
              <a:rPr lang="en-IN" sz="1500" dirty="0">
                <a:solidFill>
                  <a:schemeClr val="tx1"/>
                </a:solidFill>
              </a:rPr>
              <a:t>Empathy and Cultural </a:t>
            </a:r>
            <a:r>
              <a:rPr lang="en-IN" sz="1500" dirty="0" smtClean="0">
                <a:solidFill>
                  <a:schemeClr val="tx1"/>
                </a:solidFill>
              </a:rPr>
              <a:t>Humility skills</a:t>
            </a:r>
            <a:endParaRPr lang="en-GB" sz="1500" dirty="0" smtClean="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12</a:t>
            </a:fld>
            <a:endParaRPr lang="en-US" dirty="0"/>
          </a:p>
        </p:txBody>
      </p:sp>
      <p:pic>
        <p:nvPicPr>
          <p:cNvPr id="7" name="Picture 6"/>
          <p:cNvPicPr>
            <a:picLocks noChangeAspect="1"/>
          </p:cNvPicPr>
          <p:nvPr/>
        </p:nvPicPr>
        <p:blipFill>
          <a:blip r:embed="rId3"/>
          <a:stretch>
            <a:fillRect/>
          </a:stretch>
        </p:blipFill>
        <p:spPr>
          <a:xfrm>
            <a:off x="261256" y="3396343"/>
            <a:ext cx="5558973" cy="2699657"/>
          </a:xfrm>
          <a:prstGeom prst="rect">
            <a:avLst/>
          </a:prstGeom>
        </p:spPr>
      </p:pic>
    </p:spTree>
    <p:extLst>
      <p:ext uri="{BB962C8B-B14F-4D97-AF65-F5344CB8AC3E}">
        <p14:creationId xmlns:p14="http://schemas.microsoft.com/office/powerpoint/2010/main" val="11778362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xfrm>
            <a:off x="1527519" y="1338943"/>
            <a:ext cx="4143555" cy="1897964"/>
          </a:xfrm>
          <a:solidFill>
            <a:schemeClr val="tx2">
              <a:lumMod val="40000"/>
              <a:lumOff val="60000"/>
            </a:schemeClr>
          </a:solidFill>
        </p:spPr>
        <p:txBody>
          <a:bodyPr>
            <a:noAutofit/>
          </a:bodyPr>
          <a:lstStyle/>
          <a:p>
            <a:pPr algn="ctr"/>
            <a:r>
              <a:rPr lang="en-US" sz="3500" b="1" dirty="0">
                <a:solidFill>
                  <a:schemeClr val="tx1"/>
                </a:solidFill>
              </a:rPr>
              <a:t>Recommendations based on comprehensive model of </a:t>
            </a:r>
            <a:r>
              <a:rPr lang="en-US" sz="3500" b="1" dirty="0" err="1">
                <a:solidFill>
                  <a:schemeClr val="tx1"/>
                </a:solidFill>
              </a:rPr>
              <a:t>personalised</a:t>
            </a:r>
            <a:r>
              <a:rPr lang="en-US" sz="3500" b="1" dirty="0">
                <a:solidFill>
                  <a:schemeClr val="tx1"/>
                </a:solidFill>
              </a:rPr>
              <a:t> care</a:t>
            </a:r>
            <a:endParaRPr lang="en-US" sz="3500"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14145" y="1338943"/>
            <a:ext cx="4361941" cy="4735286"/>
          </a:xfrm>
        </p:spPr>
        <p:txBody>
          <a:bodyPr>
            <a:noAutofit/>
          </a:bodyPr>
          <a:lstStyle/>
          <a:p>
            <a:pPr marL="285750" indent="-285750" algn="just" fontAlgn="base">
              <a:lnSpc>
                <a:spcPct val="160000"/>
              </a:lnSpc>
              <a:buFont typeface="Arial" panose="020B0604020202020204" pitchFamily="34" charset="0"/>
              <a:buChar char="•"/>
            </a:pPr>
            <a:r>
              <a:rPr lang="en-US" sz="1500" dirty="0">
                <a:solidFill>
                  <a:schemeClr val="tx1"/>
                </a:solidFill>
              </a:rPr>
              <a:t>Implement Shared Decision-Making and </a:t>
            </a:r>
            <a:r>
              <a:rPr lang="en-US" sz="1500" dirty="0" err="1">
                <a:solidFill>
                  <a:schemeClr val="tx1"/>
                </a:solidFill>
              </a:rPr>
              <a:t>Personalised</a:t>
            </a:r>
            <a:r>
              <a:rPr lang="en-US" sz="1500" dirty="0">
                <a:solidFill>
                  <a:schemeClr val="tx1"/>
                </a:solidFill>
              </a:rPr>
              <a:t> Care and Support Planning (Chapman, 2023)</a:t>
            </a:r>
          </a:p>
          <a:p>
            <a:pPr marL="285750" indent="-285750" algn="just" fontAlgn="base">
              <a:lnSpc>
                <a:spcPct val="160000"/>
              </a:lnSpc>
              <a:buFont typeface="Arial" panose="020B0604020202020204" pitchFamily="34" charset="0"/>
              <a:buChar char="•"/>
            </a:pPr>
            <a:r>
              <a:rPr lang="en-US" sz="1500" dirty="0">
                <a:solidFill>
                  <a:schemeClr val="tx1"/>
                </a:solidFill>
              </a:rPr>
              <a:t>Promote Enabling Choice and Social Prescribing with Community-Based Support (Featherstone </a:t>
            </a:r>
            <a:r>
              <a:rPr lang="en-US" sz="1500" i="1" dirty="0">
                <a:solidFill>
                  <a:schemeClr val="tx1"/>
                </a:solidFill>
              </a:rPr>
              <a:t>et al. </a:t>
            </a:r>
            <a:r>
              <a:rPr lang="en-US" sz="1500" dirty="0">
                <a:solidFill>
                  <a:schemeClr val="tx1"/>
                </a:solidFill>
              </a:rPr>
              <a:t>2022</a:t>
            </a:r>
            <a:r>
              <a:rPr lang="en-US" sz="1500" dirty="0" smtClean="0">
                <a:solidFill>
                  <a:schemeClr val="tx1"/>
                </a:solidFill>
              </a:rPr>
              <a:t>)</a:t>
            </a:r>
          </a:p>
          <a:p>
            <a:pPr marL="285750" indent="-285750" algn="just" fontAlgn="base">
              <a:lnSpc>
                <a:spcPct val="160000"/>
              </a:lnSpc>
              <a:buFont typeface="Arial" panose="020B0604020202020204" pitchFamily="34" charset="0"/>
              <a:buChar char="•"/>
            </a:pPr>
            <a:r>
              <a:rPr lang="en-GB" sz="1500" dirty="0">
                <a:solidFill>
                  <a:schemeClr val="tx1"/>
                </a:solidFill>
              </a:rPr>
              <a:t>Depression management should implement the “NHS Comprehensive Model” for Personalised </a:t>
            </a:r>
            <a:r>
              <a:rPr lang="en-GB" sz="1500" dirty="0" smtClean="0">
                <a:solidFill>
                  <a:schemeClr val="tx1"/>
                </a:solidFill>
              </a:rPr>
              <a:t>Care</a:t>
            </a:r>
          </a:p>
          <a:p>
            <a:pPr marL="285750" indent="-285750" algn="just" fontAlgn="base">
              <a:lnSpc>
                <a:spcPct val="160000"/>
              </a:lnSpc>
              <a:buFont typeface="Arial" panose="020B0604020202020204" pitchFamily="34" charset="0"/>
              <a:buChar char="•"/>
            </a:pPr>
            <a:r>
              <a:rPr lang="en-GB" sz="1500" dirty="0">
                <a:solidFill>
                  <a:schemeClr val="tx1"/>
                </a:solidFill>
              </a:rPr>
              <a:t>S</a:t>
            </a:r>
            <a:r>
              <a:rPr lang="en-GB" sz="1500" dirty="0" smtClean="0">
                <a:solidFill>
                  <a:schemeClr val="tx1"/>
                </a:solidFill>
              </a:rPr>
              <a:t>ix </a:t>
            </a:r>
            <a:r>
              <a:rPr lang="en-GB" sz="1500" dirty="0">
                <a:solidFill>
                  <a:schemeClr val="tx1"/>
                </a:solidFill>
              </a:rPr>
              <a:t>evidence-based components</a:t>
            </a:r>
            <a:endParaRPr lang="en-US" sz="1500" dirty="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13</a:t>
            </a:fld>
            <a:endParaRPr lang="en-US" dirty="0"/>
          </a:p>
        </p:txBody>
      </p:sp>
      <p:pic>
        <p:nvPicPr>
          <p:cNvPr id="10242" name="Picture 2" descr="https://www.verywellmind.com/thmb/ErlZmIcJFx-wgGSNcCvVC-HJPEs=/1500x0/filters:no_upscale():max_bytes(150000):strip_icc()/can-depression-stop-without-treatment-1067582_v2-a50df2ba960a468ead8ae945cc28ee74.png"/>
          <p:cNvPicPr>
            <a:picLocks noChangeAspect="1" noChangeArrowheads="1"/>
          </p:cNvPicPr>
          <p:nvPr/>
        </p:nvPicPr>
        <p:blipFill rotWithShape="1">
          <a:blip r:embed="rId3">
            <a:extLst>
              <a:ext uri="{28A0092B-C50C-407E-A947-70E740481C1C}">
                <a14:useLocalDpi xmlns:a14="http://schemas.microsoft.com/office/drawing/2010/main" val="0"/>
              </a:ext>
            </a:extLst>
          </a:blip>
          <a:srcRect b="5400"/>
          <a:stretch/>
        </p:blipFill>
        <p:spPr bwMode="auto">
          <a:xfrm>
            <a:off x="269875" y="3450915"/>
            <a:ext cx="5673725" cy="3270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2024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xfrm>
            <a:off x="1527519" y="1338943"/>
            <a:ext cx="4143555" cy="1897964"/>
          </a:xfrm>
          <a:solidFill>
            <a:schemeClr val="tx2">
              <a:lumMod val="40000"/>
              <a:lumOff val="60000"/>
            </a:schemeClr>
          </a:solidFill>
        </p:spPr>
        <p:txBody>
          <a:bodyPr>
            <a:noAutofit/>
          </a:bodyPr>
          <a:lstStyle/>
          <a:p>
            <a:pPr algn="ctr"/>
            <a:r>
              <a:rPr lang="en-US" sz="3500" b="1" dirty="0" smtClean="0">
                <a:solidFill>
                  <a:schemeClr val="tx1"/>
                </a:solidFill>
              </a:rPr>
              <a:t>Continued…</a:t>
            </a:r>
            <a:endParaRPr lang="en-US" sz="3500" b="1"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14145" y="1338943"/>
            <a:ext cx="4361941" cy="4735286"/>
          </a:xfrm>
        </p:spPr>
        <p:txBody>
          <a:bodyPr>
            <a:noAutofit/>
          </a:bodyPr>
          <a:lstStyle/>
          <a:p>
            <a:pPr marL="285750" indent="-285750" algn="just" fontAlgn="base">
              <a:lnSpc>
                <a:spcPct val="160000"/>
              </a:lnSpc>
              <a:buFont typeface="Arial" panose="020B0604020202020204" pitchFamily="34" charset="0"/>
              <a:buChar char="•"/>
            </a:pPr>
            <a:r>
              <a:rPr lang="en-US" sz="1500" dirty="0" smtClean="0">
                <a:solidFill>
                  <a:schemeClr val="tx1"/>
                </a:solidFill>
              </a:rPr>
              <a:t>Strengthen Supported Self-Management and appropriate Personal Health Budgets (</a:t>
            </a:r>
            <a:r>
              <a:rPr lang="en-US" sz="1500" dirty="0" err="1" smtClean="0">
                <a:solidFill>
                  <a:schemeClr val="tx1"/>
                </a:solidFill>
              </a:rPr>
              <a:t>Prakoso</a:t>
            </a:r>
            <a:r>
              <a:rPr lang="en-US" sz="1500" dirty="0" smtClean="0">
                <a:solidFill>
                  <a:schemeClr val="tx1"/>
                </a:solidFill>
              </a:rPr>
              <a:t> and </a:t>
            </a:r>
            <a:r>
              <a:rPr lang="en-US" sz="1500" dirty="0" err="1" smtClean="0">
                <a:solidFill>
                  <a:schemeClr val="tx1"/>
                </a:solidFill>
              </a:rPr>
              <a:t>Apriliani</a:t>
            </a:r>
            <a:r>
              <a:rPr lang="en-US" sz="1500" dirty="0" smtClean="0">
                <a:solidFill>
                  <a:schemeClr val="tx1"/>
                </a:solidFill>
              </a:rPr>
              <a:t>, 2024)</a:t>
            </a:r>
          </a:p>
          <a:p>
            <a:pPr marL="285750" indent="-285750" algn="just" fontAlgn="base">
              <a:lnSpc>
                <a:spcPct val="160000"/>
              </a:lnSpc>
              <a:buFont typeface="Arial" panose="020B0604020202020204" pitchFamily="34" charset="0"/>
              <a:buChar char="•"/>
            </a:pPr>
            <a:r>
              <a:rPr lang="en-US" sz="1500" dirty="0" smtClean="0">
                <a:solidFill>
                  <a:schemeClr val="tx1"/>
                </a:solidFill>
              </a:rPr>
              <a:t>Combined with NICE NG222, these six components improve recovery, adherence and </a:t>
            </a:r>
            <a:r>
              <a:rPr lang="en-US" sz="1500" dirty="0" err="1" smtClean="0">
                <a:solidFill>
                  <a:schemeClr val="tx1"/>
                </a:solidFill>
              </a:rPr>
              <a:t>personalised</a:t>
            </a:r>
            <a:r>
              <a:rPr lang="en-US" sz="1500" dirty="0" smtClean="0">
                <a:solidFill>
                  <a:schemeClr val="tx1"/>
                </a:solidFill>
              </a:rPr>
              <a:t> long-term care (NICE, 2022)</a:t>
            </a:r>
          </a:p>
          <a:p>
            <a:pPr marL="285750" indent="-285750" algn="just" fontAlgn="base">
              <a:lnSpc>
                <a:spcPct val="160000"/>
              </a:lnSpc>
              <a:buFont typeface="Arial" panose="020B0604020202020204" pitchFamily="34" charset="0"/>
              <a:buChar char="•"/>
            </a:pPr>
            <a:r>
              <a:rPr lang="en-IN" sz="1500" dirty="0">
                <a:solidFill>
                  <a:schemeClr val="tx1"/>
                </a:solidFill>
              </a:rPr>
              <a:t>Shared </a:t>
            </a:r>
            <a:r>
              <a:rPr lang="en-IN" sz="1500" dirty="0" smtClean="0">
                <a:solidFill>
                  <a:schemeClr val="tx1"/>
                </a:solidFill>
              </a:rPr>
              <a:t>Decision-Making, </a:t>
            </a:r>
            <a:r>
              <a:rPr lang="en-US" sz="1500" dirty="0" err="1">
                <a:solidFill>
                  <a:schemeClr val="tx1"/>
                </a:solidFill>
              </a:rPr>
              <a:t>Personalised</a:t>
            </a:r>
            <a:r>
              <a:rPr lang="en-US" sz="1500" dirty="0">
                <a:solidFill>
                  <a:schemeClr val="tx1"/>
                </a:solidFill>
              </a:rPr>
              <a:t> Care and Support </a:t>
            </a:r>
            <a:r>
              <a:rPr lang="en-US" sz="1500" dirty="0" smtClean="0">
                <a:solidFill>
                  <a:schemeClr val="tx1"/>
                </a:solidFill>
              </a:rPr>
              <a:t>Planning, </a:t>
            </a:r>
            <a:r>
              <a:rPr lang="en-IN" sz="1500" dirty="0">
                <a:solidFill>
                  <a:schemeClr val="tx1"/>
                </a:solidFill>
              </a:rPr>
              <a:t>Enabling </a:t>
            </a:r>
            <a:r>
              <a:rPr lang="en-IN" sz="1500" dirty="0" smtClean="0">
                <a:solidFill>
                  <a:schemeClr val="tx1"/>
                </a:solidFill>
              </a:rPr>
              <a:t>Choice</a:t>
            </a:r>
          </a:p>
          <a:p>
            <a:pPr marL="285750" indent="-285750" algn="just" fontAlgn="base">
              <a:lnSpc>
                <a:spcPct val="160000"/>
              </a:lnSpc>
              <a:buFont typeface="Arial" panose="020B0604020202020204" pitchFamily="34" charset="0"/>
              <a:buChar char="•"/>
            </a:pPr>
            <a:r>
              <a:rPr lang="en-US" sz="1500" dirty="0">
                <a:solidFill>
                  <a:schemeClr val="tx1"/>
                </a:solidFill>
              </a:rPr>
              <a:t>Social Prescribing and Community-Based </a:t>
            </a:r>
            <a:r>
              <a:rPr lang="en-US" sz="1500" dirty="0" smtClean="0">
                <a:solidFill>
                  <a:schemeClr val="tx1"/>
                </a:solidFill>
              </a:rPr>
              <a:t>Support, </a:t>
            </a:r>
            <a:r>
              <a:rPr lang="en-IN" sz="1500" dirty="0">
                <a:solidFill>
                  <a:schemeClr val="tx1"/>
                </a:solidFill>
              </a:rPr>
              <a:t>Supported Self-Management and Personal Health Budgets</a:t>
            </a:r>
            <a:endParaRPr lang="en-US" sz="1500" dirty="0" smtClean="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14</a:t>
            </a:fld>
            <a:endParaRPr lang="en-US" dirty="0"/>
          </a:p>
        </p:txBody>
      </p:sp>
      <p:pic>
        <p:nvPicPr>
          <p:cNvPr id="2050" name="Picture 2" descr="https://encrypted-tbn0.gstatic.com/images?q=tbn:ANd9GcR_lMT-JlnaiBPJFlRfZDRA2HXPLpl-Wb2M4L_UtFDL9aUXJ2dcITDgvSo&amp;s=10"/>
          <p:cNvPicPr>
            <a:picLocks noChangeAspect="1" noChangeArrowheads="1"/>
          </p:cNvPicPr>
          <p:nvPr/>
        </p:nvPicPr>
        <p:blipFill rotWithShape="1">
          <a:blip r:embed="rId3">
            <a:extLst>
              <a:ext uri="{28A0092B-C50C-407E-A947-70E740481C1C}">
                <a14:useLocalDpi xmlns:a14="http://schemas.microsoft.com/office/drawing/2010/main" val="0"/>
              </a:ext>
            </a:extLst>
          </a:blip>
          <a:srcRect b="8300"/>
          <a:stretch/>
        </p:blipFill>
        <p:spPr bwMode="auto">
          <a:xfrm>
            <a:off x="1527518" y="3311527"/>
            <a:ext cx="4143555" cy="3409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12115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IN" sz="3500" b="1" dirty="0">
                <a:solidFill>
                  <a:schemeClr val="tx1"/>
                </a:solidFill>
              </a:rPr>
              <a:t>Conclusion </a:t>
            </a:r>
            <a:endParaRPr lang="en-US" sz="3500"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991859" y="1700327"/>
            <a:ext cx="4361941" cy="3671773"/>
          </a:xfrm>
        </p:spPr>
        <p:txBody>
          <a:bodyPr>
            <a:noAutofit/>
          </a:bodyPr>
          <a:lstStyle/>
          <a:p>
            <a:pPr marL="285750" indent="-285750" algn="just" fontAlgn="base">
              <a:lnSpc>
                <a:spcPct val="150000"/>
              </a:lnSpc>
              <a:buFont typeface="Arial" panose="020B0604020202020204" pitchFamily="34" charset="0"/>
              <a:buChar char="•"/>
            </a:pPr>
            <a:r>
              <a:rPr lang="en-US" sz="1500" dirty="0">
                <a:solidFill>
                  <a:schemeClr val="tx1"/>
                </a:solidFill>
              </a:rPr>
              <a:t>Depression requires timely diagnosis, comprehensive assessment and evidence-based management</a:t>
            </a:r>
          </a:p>
          <a:p>
            <a:pPr marL="285750" indent="-285750" algn="just" fontAlgn="base">
              <a:lnSpc>
                <a:spcPct val="150000"/>
              </a:lnSpc>
              <a:buFont typeface="Arial" panose="020B0604020202020204" pitchFamily="34" charset="0"/>
              <a:buChar char="•"/>
            </a:pPr>
            <a:r>
              <a:rPr lang="en-US" sz="1500" dirty="0">
                <a:solidFill>
                  <a:schemeClr val="tx1"/>
                </a:solidFill>
              </a:rPr>
              <a:t>NICE NG222 underpins effective UK treatment and multidisciplinary care (Nice, 2022)</a:t>
            </a:r>
          </a:p>
          <a:p>
            <a:pPr marL="285750" indent="-285750" algn="just" fontAlgn="base">
              <a:lnSpc>
                <a:spcPct val="150000"/>
              </a:lnSpc>
              <a:buFont typeface="Arial" panose="020B0604020202020204" pitchFamily="34" charset="0"/>
              <a:buChar char="•"/>
            </a:pPr>
            <a:r>
              <a:rPr lang="en-US" sz="1500" dirty="0">
                <a:solidFill>
                  <a:schemeClr val="tx1"/>
                </a:solidFill>
              </a:rPr>
              <a:t>Co-productive and </a:t>
            </a:r>
            <a:r>
              <a:rPr lang="en-US" sz="1500" dirty="0" err="1">
                <a:solidFill>
                  <a:schemeClr val="tx1"/>
                </a:solidFill>
              </a:rPr>
              <a:t>personalised</a:t>
            </a:r>
            <a:r>
              <a:rPr lang="en-US" sz="1500" dirty="0">
                <a:solidFill>
                  <a:schemeClr val="tx1"/>
                </a:solidFill>
              </a:rPr>
              <a:t> care improve engagement, recovery and quality of life</a:t>
            </a:r>
          </a:p>
          <a:p>
            <a:pPr marL="285750" indent="-285750" algn="just" fontAlgn="base">
              <a:lnSpc>
                <a:spcPct val="150000"/>
              </a:lnSpc>
              <a:buFont typeface="Arial" panose="020B0604020202020204" pitchFamily="34" charset="0"/>
              <a:buChar char="•"/>
            </a:pPr>
            <a:r>
              <a:rPr lang="en-US" sz="1500" dirty="0">
                <a:solidFill>
                  <a:schemeClr val="tx1"/>
                </a:solidFill>
              </a:rPr>
              <a:t>Community Mental Health Nurses play a vital role in delivering sustainable, person-</a:t>
            </a:r>
            <a:r>
              <a:rPr lang="en-US" sz="1500" dirty="0" err="1">
                <a:solidFill>
                  <a:schemeClr val="tx1"/>
                </a:solidFill>
              </a:rPr>
              <a:t>centred</a:t>
            </a:r>
            <a:r>
              <a:rPr lang="en-US" sz="1500" dirty="0">
                <a:solidFill>
                  <a:schemeClr val="tx1"/>
                </a:solidFill>
              </a:rPr>
              <a:t> long-term </a:t>
            </a:r>
            <a:r>
              <a:rPr lang="en-US" sz="1500" dirty="0" smtClean="0">
                <a:solidFill>
                  <a:schemeClr val="tx1"/>
                </a:solidFill>
              </a:rPr>
              <a:t>care</a:t>
            </a:r>
            <a:endParaRPr lang="en-US" sz="1500" dirty="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15</a:t>
            </a:fld>
            <a:endParaRPr lang="en-US" dirty="0"/>
          </a:p>
        </p:txBody>
      </p:sp>
      <p:pic>
        <p:nvPicPr>
          <p:cNvPr id="9218" name="Picture 2" descr="https://encrypted-tbn0.gstatic.com/images?q=tbn:ANd9GcQKQI8dgrCm3n0Ybndk8mvLzIvOEtZJR56i_GOrcFgGorStqxp-_9fV3usH&amp;s=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934" y="3462009"/>
            <a:ext cx="5756515" cy="3259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35452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solidFill>
            <a:schemeClr val="tx2">
              <a:lumMod val="40000"/>
              <a:lumOff val="60000"/>
            </a:schemeClr>
          </a:solidFill>
        </p:spPr>
        <p:txBody>
          <a:bodyPr>
            <a:normAutofit/>
          </a:bodyPr>
          <a:lstStyle/>
          <a:p>
            <a:pPr algn="ctr"/>
            <a:r>
              <a:rPr lang="en-US" sz="3500" b="1" dirty="0" smtClean="0">
                <a:solidFill>
                  <a:schemeClr val="tx1"/>
                </a:solidFill>
              </a:rPr>
              <a:t>Reference list</a:t>
            </a:r>
            <a:endParaRPr lang="en-US" sz="3500" b="1" dirty="0">
              <a:solidFill>
                <a:schemeClr val="tx1"/>
              </a:solidFill>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237514" y="179613"/>
            <a:ext cx="5796643" cy="6541861"/>
          </a:xfrm>
        </p:spPr>
        <p:txBody>
          <a:bodyPr>
            <a:normAutofit fontScale="40000" lnSpcReduction="20000"/>
          </a:bodyPr>
          <a:lstStyle/>
          <a:p>
            <a:pPr algn="just"/>
            <a:r>
              <a:rPr lang="en-GB" b="1" dirty="0" err="1">
                <a:solidFill>
                  <a:schemeClr val="tx1"/>
                </a:solidFill>
              </a:rPr>
              <a:t>Alanazi</a:t>
            </a:r>
            <a:r>
              <a:rPr lang="en-GB" b="1" dirty="0">
                <a:solidFill>
                  <a:schemeClr val="tx1"/>
                </a:solidFill>
              </a:rPr>
              <a:t>, M.S.S., Al-</a:t>
            </a:r>
            <a:r>
              <a:rPr lang="en-GB" b="1" dirty="0" err="1">
                <a:solidFill>
                  <a:schemeClr val="tx1"/>
                </a:solidFill>
              </a:rPr>
              <a:t>Dhafeeri</a:t>
            </a:r>
            <a:r>
              <a:rPr lang="en-GB" b="1" dirty="0">
                <a:solidFill>
                  <a:schemeClr val="tx1"/>
                </a:solidFill>
              </a:rPr>
              <a:t>, J.A.K., </a:t>
            </a:r>
            <a:r>
              <a:rPr lang="en-GB" b="1" dirty="0" err="1">
                <a:solidFill>
                  <a:schemeClr val="tx1"/>
                </a:solidFill>
              </a:rPr>
              <a:t>Alanzei</a:t>
            </a:r>
            <a:r>
              <a:rPr lang="en-GB" b="1" dirty="0">
                <a:solidFill>
                  <a:schemeClr val="tx1"/>
                </a:solidFill>
              </a:rPr>
              <a:t>, H.G., </a:t>
            </a:r>
            <a:r>
              <a:rPr lang="en-GB" b="1" dirty="0" err="1">
                <a:solidFill>
                  <a:schemeClr val="tx1"/>
                </a:solidFill>
              </a:rPr>
              <a:t>Alshammari</a:t>
            </a:r>
            <a:r>
              <a:rPr lang="en-GB" b="1" dirty="0">
                <a:solidFill>
                  <a:schemeClr val="tx1"/>
                </a:solidFill>
              </a:rPr>
              <a:t>, E.Z., </a:t>
            </a:r>
            <a:r>
              <a:rPr lang="en-GB" b="1" dirty="0" err="1">
                <a:solidFill>
                  <a:schemeClr val="tx1"/>
                </a:solidFill>
              </a:rPr>
              <a:t>Alanazi</a:t>
            </a:r>
            <a:r>
              <a:rPr lang="en-GB" b="1" dirty="0">
                <a:solidFill>
                  <a:schemeClr val="tx1"/>
                </a:solidFill>
              </a:rPr>
              <a:t>, M.S.Q., </a:t>
            </a:r>
            <a:r>
              <a:rPr lang="en-GB" b="1" dirty="0" err="1">
                <a:solidFill>
                  <a:schemeClr val="tx1"/>
                </a:solidFill>
              </a:rPr>
              <a:t>Alharbi</a:t>
            </a:r>
            <a:r>
              <a:rPr lang="en-GB" b="1" dirty="0">
                <a:solidFill>
                  <a:schemeClr val="tx1"/>
                </a:solidFill>
              </a:rPr>
              <a:t>, A.N.M., </a:t>
            </a:r>
            <a:r>
              <a:rPr lang="en-GB" b="1" dirty="0" err="1">
                <a:solidFill>
                  <a:schemeClr val="tx1"/>
                </a:solidFill>
              </a:rPr>
              <a:t>Almutairi</a:t>
            </a:r>
            <a:r>
              <a:rPr lang="en-GB" b="1" dirty="0">
                <a:solidFill>
                  <a:schemeClr val="tx1"/>
                </a:solidFill>
              </a:rPr>
              <a:t>, F.M.E. and </a:t>
            </a:r>
            <a:r>
              <a:rPr lang="en-GB" b="1" dirty="0" err="1">
                <a:solidFill>
                  <a:schemeClr val="tx1"/>
                </a:solidFill>
              </a:rPr>
              <a:t>Alshammari</a:t>
            </a:r>
            <a:r>
              <a:rPr lang="en-GB" b="1" dirty="0">
                <a:solidFill>
                  <a:schemeClr val="tx1"/>
                </a:solidFill>
              </a:rPr>
              <a:t>, F.K.S.A., (2024). Biopsychosocial Model Implementation in Saudi Healthcare Settings: A Multidisciplinary Review of Collaborative Practice Among Physical Therapy, Social Work, Nursing, Pharmacy, and Health Informatics in </a:t>
            </a:r>
            <a:r>
              <a:rPr lang="en-GB" b="1" dirty="0" err="1">
                <a:solidFill>
                  <a:schemeClr val="tx1"/>
                </a:solidFill>
              </a:rPr>
              <a:t>Hafar</a:t>
            </a:r>
            <a:r>
              <a:rPr lang="en-GB" b="1" dirty="0">
                <a:solidFill>
                  <a:schemeClr val="tx1"/>
                </a:solidFill>
              </a:rPr>
              <a:t> Al-</a:t>
            </a:r>
            <a:r>
              <a:rPr lang="en-GB" b="1" dirty="0" err="1">
                <a:solidFill>
                  <a:schemeClr val="tx1"/>
                </a:solidFill>
              </a:rPr>
              <a:t>Batin</a:t>
            </a:r>
            <a:r>
              <a:rPr lang="en-GB" b="1" dirty="0">
                <a:solidFill>
                  <a:schemeClr val="tx1"/>
                </a:solidFill>
              </a:rPr>
              <a:t>. </a:t>
            </a:r>
            <a:r>
              <a:rPr lang="en-GB" b="1" i="1" dirty="0" err="1">
                <a:solidFill>
                  <a:schemeClr val="tx1"/>
                </a:solidFill>
              </a:rPr>
              <a:t>Cultura</a:t>
            </a:r>
            <a:r>
              <a:rPr lang="en-GB" b="1" i="1" dirty="0">
                <a:solidFill>
                  <a:schemeClr val="tx1"/>
                </a:solidFill>
              </a:rPr>
              <a:t>: International Journal of Philosophy of Culture and Axiology</a:t>
            </a:r>
            <a:r>
              <a:rPr lang="en-GB" b="1" dirty="0">
                <a:solidFill>
                  <a:schemeClr val="tx1"/>
                </a:solidFill>
              </a:rPr>
              <a:t>, </a:t>
            </a:r>
            <a:r>
              <a:rPr lang="en-GB" b="1" i="1" dirty="0">
                <a:solidFill>
                  <a:schemeClr val="tx1"/>
                </a:solidFill>
              </a:rPr>
              <a:t>21</a:t>
            </a:r>
            <a:r>
              <a:rPr lang="en-GB" b="1" dirty="0">
                <a:solidFill>
                  <a:schemeClr val="tx1"/>
                </a:solidFill>
              </a:rPr>
              <a:t>(1s), pp.200-222.</a:t>
            </a:r>
            <a:endParaRPr lang="en-IN" b="1" dirty="0">
              <a:solidFill>
                <a:schemeClr val="tx1"/>
              </a:solidFill>
            </a:endParaRPr>
          </a:p>
          <a:p>
            <a:pPr algn="just"/>
            <a:r>
              <a:rPr lang="en-GB" b="1" dirty="0" err="1">
                <a:solidFill>
                  <a:schemeClr val="tx1"/>
                </a:solidFill>
              </a:rPr>
              <a:t>Andersson</a:t>
            </a:r>
            <a:r>
              <a:rPr lang="en-GB" b="1" dirty="0">
                <a:solidFill>
                  <a:schemeClr val="tx1"/>
                </a:solidFill>
              </a:rPr>
              <a:t>, R., Ahlen, J., </a:t>
            </a:r>
            <a:r>
              <a:rPr lang="en-GB" b="1" dirty="0" err="1">
                <a:solidFill>
                  <a:schemeClr val="tx1"/>
                </a:solidFill>
              </a:rPr>
              <a:t>Mataix</a:t>
            </a:r>
            <a:r>
              <a:rPr lang="en-GB" b="1" dirty="0">
                <a:solidFill>
                  <a:schemeClr val="tx1"/>
                </a:solidFill>
              </a:rPr>
              <a:t>-Cols, D., </a:t>
            </a:r>
            <a:r>
              <a:rPr lang="en-GB" b="1" dirty="0" err="1">
                <a:solidFill>
                  <a:schemeClr val="tx1"/>
                </a:solidFill>
              </a:rPr>
              <a:t>Lenhard</a:t>
            </a:r>
            <a:r>
              <a:rPr lang="en-GB" b="1" dirty="0">
                <a:solidFill>
                  <a:schemeClr val="tx1"/>
                </a:solidFill>
              </a:rPr>
              <a:t>, F., </a:t>
            </a:r>
            <a:r>
              <a:rPr lang="en-GB" b="1" dirty="0" err="1">
                <a:solidFill>
                  <a:schemeClr val="tx1"/>
                </a:solidFill>
              </a:rPr>
              <a:t>Henje</a:t>
            </a:r>
            <a:r>
              <a:rPr lang="en-GB" b="1" dirty="0">
                <a:solidFill>
                  <a:schemeClr val="tx1"/>
                </a:solidFill>
              </a:rPr>
              <a:t>, E., </a:t>
            </a:r>
            <a:r>
              <a:rPr lang="en-GB" b="1" dirty="0" err="1">
                <a:solidFill>
                  <a:schemeClr val="tx1"/>
                </a:solidFill>
              </a:rPr>
              <a:t>Månsson</a:t>
            </a:r>
            <a:r>
              <a:rPr lang="en-GB" b="1" dirty="0">
                <a:solidFill>
                  <a:schemeClr val="tx1"/>
                </a:solidFill>
              </a:rPr>
              <a:t>, C., </a:t>
            </a:r>
            <a:r>
              <a:rPr lang="en-GB" b="1" dirty="0" err="1">
                <a:solidFill>
                  <a:schemeClr val="tx1"/>
                </a:solidFill>
              </a:rPr>
              <a:t>Sahlin</a:t>
            </a:r>
            <a:r>
              <a:rPr lang="en-GB" b="1" dirty="0">
                <a:solidFill>
                  <a:schemeClr val="tx1"/>
                </a:solidFill>
              </a:rPr>
              <a:t>, H., Beckman, M., </a:t>
            </a:r>
            <a:r>
              <a:rPr lang="en-GB" b="1" dirty="0" err="1">
                <a:solidFill>
                  <a:schemeClr val="tx1"/>
                </a:solidFill>
              </a:rPr>
              <a:t>Serlachius</a:t>
            </a:r>
            <a:r>
              <a:rPr lang="en-GB" b="1" dirty="0">
                <a:solidFill>
                  <a:schemeClr val="tx1"/>
                </a:solidFill>
              </a:rPr>
              <a:t>, E. and </a:t>
            </a:r>
            <a:r>
              <a:rPr lang="en-GB" b="1" dirty="0" err="1">
                <a:solidFill>
                  <a:schemeClr val="tx1"/>
                </a:solidFill>
              </a:rPr>
              <a:t>Vigerland</a:t>
            </a:r>
            <a:r>
              <a:rPr lang="en-GB" b="1" dirty="0">
                <a:solidFill>
                  <a:schemeClr val="tx1"/>
                </a:solidFill>
              </a:rPr>
              <a:t>, S., (2022). </a:t>
            </a:r>
            <a:r>
              <a:rPr lang="en-GB" b="1" i="1" dirty="0">
                <a:solidFill>
                  <a:schemeClr val="tx1"/>
                </a:solidFill>
              </a:rPr>
              <a:t>Therapist-guided and self-guided internet-delivered behavioural activation for adolescents with depression: a randomised feasibility trial. BMJ open, </a:t>
            </a:r>
            <a:r>
              <a:rPr lang="en-GB" b="1" dirty="0">
                <a:solidFill>
                  <a:schemeClr val="tx1"/>
                </a:solidFill>
              </a:rPr>
              <a:t>12(12), p.e066357.</a:t>
            </a:r>
            <a:endParaRPr lang="en-IN" b="1" dirty="0">
              <a:solidFill>
                <a:schemeClr val="tx1"/>
              </a:solidFill>
            </a:endParaRPr>
          </a:p>
          <a:p>
            <a:pPr algn="just"/>
            <a:r>
              <a:rPr lang="en-GB" b="1" dirty="0">
                <a:solidFill>
                  <a:schemeClr val="tx1"/>
                </a:solidFill>
              </a:rPr>
              <a:t>Arnett, M.C., Evans, M.D. and Stull, C.L., (2022). Brief Motivational Interviewing: Evaluation of a skills-based education program. </a:t>
            </a:r>
            <a:r>
              <a:rPr lang="en-GB" b="1" i="1" dirty="0">
                <a:solidFill>
                  <a:schemeClr val="tx1"/>
                </a:solidFill>
              </a:rPr>
              <a:t>American Dental Hygienists' Association</a:t>
            </a:r>
            <a:r>
              <a:rPr lang="en-GB" b="1" dirty="0">
                <a:solidFill>
                  <a:schemeClr val="tx1"/>
                </a:solidFill>
              </a:rPr>
              <a:t>, </a:t>
            </a:r>
            <a:r>
              <a:rPr lang="en-GB" b="1" i="1" dirty="0">
                <a:solidFill>
                  <a:schemeClr val="tx1"/>
                </a:solidFill>
              </a:rPr>
              <a:t>96</a:t>
            </a:r>
            <a:r>
              <a:rPr lang="en-GB" b="1" dirty="0">
                <a:solidFill>
                  <a:schemeClr val="tx1"/>
                </a:solidFill>
              </a:rPr>
              <a:t>(4), pp.46-56.</a:t>
            </a:r>
            <a:endParaRPr lang="en-IN" b="1" dirty="0">
              <a:solidFill>
                <a:schemeClr val="tx1"/>
              </a:solidFill>
            </a:endParaRPr>
          </a:p>
          <a:p>
            <a:pPr algn="just"/>
            <a:r>
              <a:rPr lang="en-GB" b="1" dirty="0">
                <a:solidFill>
                  <a:schemeClr val="tx1"/>
                </a:solidFill>
              </a:rPr>
              <a:t>Chapman, C.R., (2023). Ethical, legal, and social implications of genetic risk prediction for multifactorial disease: a narrative review identifying concerns about interpretation and use of polygenic scores. </a:t>
            </a:r>
            <a:r>
              <a:rPr lang="en-GB" b="1" i="1" dirty="0">
                <a:solidFill>
                  <a:schemeClr val="tx1"/>
                </a:solidFill>
              </a:rPr>
              <a:t>Journal of Community Genetics</a:t>
            </a:r>
            <a:r>
              <a:rPr lang="en-GB" b="1" dirty="0">
                <a:solidFill>
                  <a:schemeClr val="tx1"/>
                </a:solidFill>
              </a:rPr>
              <a:t>, </a:t>
            </a:r>
            <a:r>
              <a:rPr lang="en-GB" b="1" i="1" dirty="0">
                <a:solidFill>
                  <a:schemeClr val="tx1"/>
                </a:solidFill>
              </a:rPr>
              <a:t>14</a:t>
            </a:r>
            <a:r>
              <a:rPr lang="en-GB" b="1" dirty="0">
                <a:solidFill>
                  <a:schemeClr val="tx1"/>
                </a:solidFill>
              </a:rPr>
              <a:t>(5), pp.441-452.</a:t>
            </a:r>
            <a:endParaRPr lang="en-IN" b="1" dirty="0">
              <a:solidFill>
                <a:schemeClr val="tx1"/>
              </a:solidFill>
            </a:endParaRPr>
          </a:p>
          <a:p>
            <a:pPr algn="just"/>
            <a:r>
              <a:rPr lang="en-GB" b="1" dirty="0">
                <a:solidFill>
                  <a:schemeClr val="tx1"/>
                </a:solidFill>
              </a:rPr>
              <a:t>Featherstone, C., Sharpe, R.A., </a:t>
            </a:r>
            <a:r>
              <a:rPr lang="en-GB" b="1" dirty="0" err="1">
                <a:solidFill>
                  <a:schemeClr val="tx1"/>
                </a:solidFill>
              </a:rPr>
              <a:t>Axford</a:t>
            </a:r>
            <a:r>
              <a:rPr lang="en-GB" b="1" dirty="0">
                <a:solidFill>
                  <a:schemeClr val="tx1"/>
                </a:solidFill>
              </a:rPr>
              <a:t>, N., Asthana, S. and Husk, K., (2022). Health and wellbeing outcomes and social prescribing pathways in community‐based support for autistic adults: A systematic mapping review of reviews. </a:t>
            </a:r>
            <a:r>
              <a:rPr lang="en-GB" b="1" i="1" dirty="0">
                <a:solidFill>
                  <a:schemeClr val="tx1"/>
                </a:solidFill>
              </a:rPr>
              <a:t>Health &amp; social care in the community</a:t>
            </a:r>
            <a:r>
              <a:rPr lang="en-GB" b="1" dirty="0">
                <a:solidFill>
                  <a:schemeClr val="tx1"/>
                </a:solidFill>
              </a:rPr>
              <a:t>, </a:t>
            </a:r>
            <a:r>
              <a:rPr lang="en-GB" b="1" i="1" dirty="0">
                <a:solidFill>
                  <a:schemeClr val="tx1"/>
                </a:solidFill>
              </a:rPr>
              <a:t>30</a:t>
            </a:r>
            <a:r>
              <a:rPr lang="en-GB" b="1" dirty="0">
                <a:solidFill>
                  <a:schemeClr val="tx1"/>
                </a:solidFill>
              </a:rPr>
              <a:t>(3), pp.e621-e635.</a:t>
            </a:r>
            <a:endParaRPr lang="en-IN" b="1" dirty="0">
              <a:solidFill>
                <a:schemeClr val="tx1"/>
              </a:solidFill>
            </a:endParaRPr>
          </a:p>
          <a:p>
            <a:pPr algn="just"/>
            <a:r>
              <a:rPr lang="en-GB" b="1" dirty="0" err="1">
                <a:solidFill>
                  <a:schemeClr val="tx1"/>
                </a:solidFill>
              </a:rPr>
              <a:t>Grattidge</a:t>
            </a:r>
            <a:r>
              <a:rPr lang="en-GB" b="1" dirty="0">
                <a:solidFill>
                  <a:schemeClr val="tx1"/>
                </a:solidFill>
              </a:rPr>
              <a:t>, L., Haywood, D., Hart, N.H., Hamilton, B.E., </a:t>
            </a:r>
            <a:r>
              <a:rPr lang="en-GB" b="1" dirty="0" err="1">
                <a:solidFill>
                  <a:schemeClr val="tx1"/>
                </a:solidFill>
              </a:rPr>
              <a:t>Fossey</a:t>
            </a:r>
            <a:r>
              <a:rPr lang="en-GB" b="1" dirty="0">
                <a:solidFill>
                  <a:schemeClr val="tx1"/>
                </a:solidFill>
              </a:rPr>
              <a:t>, E., Petrakis, M. and Castle, D.J., (2026). Putting lived experience at the centre: A critical review of multidisciplinary, person-centred mental health care. </a:t>
            </a:r>
            <a:r>
              <a:rPr lang="en-GB" b="1" i="1" dirty="0">
                <a:solidFill>
                  <a:schemeClr val="tx1"/>
                </a:solidFill>
              </a:rPr>
              <a:t>Journal of Multidisciplinary Healthcare</a:t>
            </a:r>
            <a:r>
              <a:rPr lang="en-GB" b="1" dirty="0">
                <a:solidFill>
                  <a:schemeClr val="tx1"/>
                </a:solidFill>
              </a:rPr>
              <a:t>, p.600579.</a:t>
            </a:r>
            <a:endParaRPr lang="en-IN" b="1" dirty="0">
              <a:solidFill>
                <a:schemeClr val="tx1"/>
              </a:solidFill>
            </a:endParaRPr>
          </a:p>
          <a:p>
            <a:pPr algn="just"/>
            <a:r>
              <a:rPr lang="en-GB" b="1" dirty="0" err="1">
                <a:solidFill>
                  <a:schemeClr val="tx1"/>
                </a:solidFill>
              </a:rPr>
              <a:t>Ishtiak</a:t>
            </a:r>
            <a:r>
              <a:rPr lang="en-GB" b="1" dirty="0">
                <a:solidFill>
                  <a:schemeClr val="tx1"/>
                </a:solidFill>
              </a:rPr>
              <a:t>-Ahmed, K., </a:t>
            </a:r>
            <a:r>
              <a:rPr lang="en-GB" b="1" dirty="0" err="1">
                <a:solidFill>
                  <a:schemeClr val="tx1"/>
                </a:solidFill>
              </a:rPr>
              <a:t>Musliner</a:t>
            </a:r>
            <a:r>
              <a:rPr lang="en-GB" b="1" dirty="0">
                <a:solidFill>
                  <a:schemeClr val="tx1"/>
                </a:solidFill>
              </a:rPr>
              <a:t>, K.L., Christensen, K.S., Mortensen, E.L., Nierenberg, A.A. and </a:t>
            </a:r>
            <a:r>
              <a:rPr lang="en-GB" b="1" dirty="0" err="1">
                <a:solidFill>
                  <a:schemeClr val="tx1"/>
                </a:solidFill>
              </a:rPr>
              <a:t>Gasse</a:t>
            </a:r>
            <a:r>
              <a:rPr lang="en-GB" b="1" dirty="0">
                <a:solidFill>
                  <a:schemeClr val="tx1"/>
                </a:solidFill>
              </a:rPr>
              <a:t>, C., (2024). Real-world evidence on clinical outcomes of commonly used antidepressants in older adults initiating antidepressants for depression: a nationwide cohort study in Denmark. </a:t>
            </a:r>
            <a:r>
              <a:rPr lang="en-GB" b="1" i="1" dirty="0">
                <a:solidFill>
                  <a:schemeClr val="tx1"/>
                </a:solidFill>
              </a:rPr>
              <a:t>American journal of psychiatry</a:t>
            </a:r>
            <a:r>
              <a:rPr lang="en-GB" b="1" dirty="0">
                <a:solidFill>
                  <a:schemeClr val="tx1"/>
                </a:solidFill>
              </a:rPr>
              <a:t>, </a:t>
            </a:r>
            <a:r>
              <a:rPr lang="en-GB" b="1" i="1" dirty="0">
                <a:solidFill>
                  <a:schemeClr val="tx1"/>
                </a:solidFill>
              </a:rPr>
              <a:t>181</a:t>
            </a:r>
            <a:r>
              <a:rPr lang="en-GB" b="1" dirty="0">
                <a:solidFill>
                  <a:schemeClr val="tx1"/>
                </a:solidFill>
              </a:rPr>
              <a:t>(1), pp.47-56.</a:t>
            </a:r>
            <a:endParaRPr lang="en-IN" b="1" dirty="0">
              <a:solidFill>
                <a:schemeClr val="tx1"/>
              </a:solidFill>
            </a:endParaRPr>
          </a:p>
          <a:p>
            <a:pPr algn="just"/>
            <a:r>
              <a:rPr lang="en-GB" b="1" dirty="0" err="1">
                <a:solidFill>
                  <a:schemeClr val="tx1"/>
                </a:solidFill>
              </a:rPr>
              <a:t>Linceviciute</a:t>
            </a:r>
            <a:r>
              <a:rPr lang="en-GB" b="1" dirty="0">
                <a:solidFill>
                  <a:schemeClr val="tx1"/>
                </a:solidFill>
              </a:rPr>
              <a:t>, S., </a:t>
            </a:r>
            <a:r>
              <a:rPr lang="en-GB" b="1" dirty="0" err="1">
                <a:solidFill>
                  <a:schemeClr val="tx1"/>
                </a:solidFill>
              </a:rPr>
              <a:t>Ambrosio</a:t>
            </a:r>
            <a:r>
              <a:rPr lang="en-GB" b="1" dirty="0">
                <a:solidFill>
                  <a:schemeClr val="tx1"/>
                </a:solidFill>
              </a:rPr>
              <a:t>, L., Baldwin, D.S. and Portillo, M.C., (2023). Role of Social Prescribing Link Workers in Supporting Adults with Physical and Mental Health Long‐Term Conditions: Integrative Review. </a:t>
            </a:r>
            <a:r>
              <a:rPr lang="en-GB" b="1" i="1" dirty="0">
                <a:solidFill>
                  <a:schemeClr val="tx1"/>
                </a:solidFill>
              </a:rPr>
              <a:t>Health &amp; Social Care in the Community</a:t>
            </a:r>
            <a:r>
              <a:rPr lang="en-GB" b="1" dirty="0">
                <a:solidFill>
                  <a:schemeClr val="tx1"/>
                </a:solidFill>
              </a:rPr>
              <a:t>, </a:t>
            </a:r>
            <a:r>
              <a:rPr lang="en-GB" b="1" i="1" dirty="0">
                <a:solidFill>
                  <a:schemeClr val="tx1"/>
                </a:solidFill>
              </a:rPr>
              <a:t>2023</a:t>
            </a:r>
            <a:r>
              <a:rPr lang="en-GB" b="1" dirty="0">
                <a:solidFill>
                  <a:schemeClr val="tx1"/>
                </a:solidFill>
              </a:rPr>
              <a:t>(1), p.7191247.</a:t>
            </a:r>
            <a:endParaRPr lang="en-IN" b="1" dirty="0">
              <a:solidFill>
                <a:schemeClr val="tx1"/>
              </a:solidFill>
            </a:endParaRPr>
          </a:p>
          <a:p>
            <a:pPr algn="just"/>
            <a:r>
              <a:rPr lang="en-GB" b="1" dirty="0" err="1">
                <a:solidFill>
                  <a:schemeClr val="tx1"/>
                </a:solidFill>
              </a:rPr>
              <a:t>Magomedova</a:t>
            </a:r>
            <a:r>
              <a:rPr lang="en-GB" b="1" dirty="0">
                <a:solidFill>
                  <a:schemeClr val="tx1"/>
                </a:solidFill>
              </a:rPr>
              <a:t>, A. and Fatima, G., (2025). Mental health and well-being in the modern era: a comprehensive review of challenges and interventions. </a:t>
            </a:r>
            <a:r>
              <a:rPr lang="en-GB" b="1" i="1" dirty="0" err="1">
                <a:solidFill>
                  <a:schemeClr val="tx1"/>
                </a:solidFill>
              </a:rPr>
              <a:t>Cureus</a:t>
            </a:r>
            <a:r>
              <a:rPr lang="en-GB" b="1" dirty="0">
                <a:solidFill>
                  <a:schemeClr val="tx1"/>
                </a:solidFill>
              </a:rPr>
              <a:t>, </a:t>
            </a:r>
            <a:r>
              <a:rPr lang="en-GB" b="1" i="1" dirty="0">
                <a:solidFill>
                  <a:schemeClr val="tx1"/>
                </a:solidFill>
              </a:rPr>
              <a:t>17</a:t>
            </a:r>
            <a:r>
              <a:rPr lang="en-GB" b="1" dirty="0">
                <a:solidFill>
                  <a:schemeClr val="tx1"/>
                </a:solidFill>
              </a:rPr>
              <a:t>(1).</a:t>
            </a:r>
            <a:endParaRPr lang="en-IN" b="1" dirty="0">
              <a:solidFill>
                <a:schemeClr val="tx1"/>
              </a:solidFill>
            </a:endParaRPr>
          </a:p>
          <a:p>
            <a:pPr algn="just"/>
            <a:r>
              <a:rPr lang="en-GB" b="1" dirty="0" err="1">
                <a:solidFill>
                  <a:schemeClr val="tx1"/>
                </a:solidFill>
              </a:rPr>
              <a:t>Maten</a:t>
            </a:r>
            <a:r>
              <a:rPr lang="en-GB" b="1" dirty="0">
                <a:solidFill>
                  <a:schemeClr val="tx1"/>
                </a:solidFill>
              </a:rPr>
              <a:t>, N., </a:t>
            </a:r>
            <a:r>
              <a:rPr lang="en-GB" b="1" dirty="0" err="1">
                <a:solidFill>
                  <a:schemeClr val="tx1"/>
                </a:solidFill>
              </a:rPr>
              <a:t>Kroehl</a:t>
            </a:r>
            <a:r>
              <a:rPr lang="en-GB" b="1" dirty="0">
                <a:solidFill>
                  <a:schemeClr val="tx1"/>
                </a:solidFill>
              </a:rPr>
              <a:t>, M.E., Loeb, D.F., Bhat, S., Ota, T., Billups, S.J., Schilling, L.M., Heckman, S., </a:t>
            </a:r>
            <a:r>
              <a:rPr lang="en-GB" b="1" dirty="0" err="1">
                <a:solidFill>
                  <a:schemeClr val="tx1"/>
                </a:solidFill>
              </a:rPr>
              <a:t>Reingardt</a:t>
            </a:r>
            <a:r>
              <a:rPr lang="en-GB" b="1" dirty="0">
                <a:solidFill>
                  <a:schemeClr val="tx1"/>
                </a:solidFill>
              </a:rPr>
              <a:t>, C. and </a:t>
            </a:r>
            <a:r>
              <a:rPr lang="en-GB" b="1" dirty="0" err="1">
                <a:solidFill>
                  <a:schemeClr val="tx1"/>
                </a:solidFill>
              </a:rPr>
              <a:t>Trinkley</a:t>
            </a:r>
            <a:r>
              <a:rPr lang="en-GB" b="1" dirty="0">
                <a:solidFill>
                  <a:schemeClr val="tx1"/>
                </a:solidFill>
              </a:rPr>
              <a:t>, K.E., (2021). </a:t>
            </a:r>
            <a:r>
              <a:rPr lang="en-GB" b="1" i="1" dirty="0">
                <a:solidFill>
                  <a:schemeClr val="tx1"/>
                </a:solidFill>
              </a:rPr>
              <a:t>An evaluation of clinical decision support tools for Patient Health Questionnaire-9 administration. Mental Health Clinician, 11(5</a:t>
            </a:r>
            <a:r>
              <a:rPr lang="en-GB" b="1" dirty="0">
                <a:solidFill>
                  <a:schemeClr val="tx1"/>
                </a:solidFill>
              </a:rPr>
              <a:t>), pp.267-273.</a:t>
            </a:r>
            <a:endParaRPr lang="en-IN" b="1" dirty="0">
              <a:solidFill>
                <a:schemeClr val="tx1"/>
              </a:solidFill>
            </a:endParaRPr>
          </a:p>
          <a:p>
            <a:pPr algn="just"/>
            <a:r>
              <a:rPr lang="en-GB" b="1" dirty="0" err="1">
                <a:solidFill>
                  <a:schemeClr val="tx1"/>
                </a:solidFill>
              </a:rPr>
              <a:t>Motillon-Toudic</a:t>
            </a:r>
            <a:r>
              <a:rPr lang="en-GB" b="1" dirty="0">
                <a:solidFill>
                  <a:schemeClr val="tx1"/>
                </a:solidFill>
              </a:rPr>
              <a:t>, C., Walter, M., </a:t>
            </a:r>
            <a:r>
              <a:rPr lang="en-GB" b="1" dirty="0" err="1">
                <a:solidFill>
                  <a:schemeClr val="tx1"/>
                </a:solidFill>
              </a:rPr>
              <a:t>Séguin</a:t>
            </a:r>
            <a:r>
              <a:rPr lang="en-GB" b="1" dirty="0">
                <a:solidFill>
                  <a:schemeClr val="tx1"/>
                </a:solidFill>
              </a:rPr>
              <a:t>, M., Carrier, J.D., </a:t>
            </a:r>
            <a:r>
              <a:rPr lang="en-GB" b="1" dirty="0" err="1">
                <a:solidFill>
                  <a:schemeClr val="tx1"/>
                </a:solidFill>
              </a:rPr>
              <a:t>Berrouiguet</a:t>
            </a:r>
            <a:r>
              <a:rPr lang="en-GB" b="1" dirty="0">
                <a:solidFill>
                  <a:schemeClr val="tx1"/>
                </a:solidFill>
              </a:rPr>
              <a:t>, S. and </a:t>
            </a:r>
            <a:r>
              <a:rPr lang="en-GB" b="1" dirty="0" err="1">
                <a:solidFill>
                  <a:schemeClr val="tx1"/>
                </a:solidFill>
              </a:rPr>
              <a:t>Lemey</a:t>
            </a:r>
            <a:r>
              <a:rPr lang="en-GB" b="1" dirty="0">
                <a:solidFill>
                  <a:schemeClr val="tx1"/>
                </a:solidFill>
              </a:rPr>
              <a:t>, C., (2022). Social isolation and suicide risk: Literature review and perspectives. </a:t>
            </a:r>
            <a:r>
              <a:rPr lang="en-GB" b="1" i="1" dirty="0">
                <a:solidFill>
                  <a:schemeClr val="tx1"/>
                </a:solidFill>
              </a:rPr>
              <a:t>European psychiatry</a:t>
            </a:r>
            <a:r>
              <a:rPr lang="en-GB" b="1" dirty="0">
                <a:solidFill>
                  <a:schemeClr val="tx1"/>
                </a:solidFill>
              </a:rPr>
              <a:t>, </a:t>
            </a:r>
            <a:r>
              <a:rPr lang="en-GB" b="1" i="1" dirty="0">
                <a:solidFill>
                  <a:schemeClr val="tx1"/>
                </a:solidFill>
              </a:rPr>
              <a:t>65</a:t>
            </a:r>
            <a:r>
              <a:rPr lang="en-GB" b="1" dirty="0">
                <a:solidFill>
                  <a:schemeClr val="tx1"/>
                </a:solidFill>
              </a:rPr>
              <a:t>(1), p.e65.</a:t>
            </a:r>
            <a:endParaRPr lang="en-IN" b="1" dirty="0">
              <a:solidFill>
                <a:schemeClr val="tx1"/>
              </a:solidFill>
            </a:endParaRPr>
          </a:p>
          <a:p>
            <a:pPr algn="just"/>
            <a:r>
              <a:rPr lang="en-GB" b="1" dirty="0">
                <a:solidFill>
                  <a:schemeClr val="tx1"/>
                </a:solidFill>
              </a:rPr>
              <a:t>Nice, (2022). </a:t>
            </a:r>
            <a:r>
              <a:rPr lang="en-GB" b="1" i="1" dirty="0">
                <a:solidFill>
                  <a:schemeClr val="tx1"/>
                </a:solidFill>
              </a:rPr>
              <a:t>Depression in adults: treatment and management.</a:t>
            </a:r>
            <a:r>
              <a:rPr lang="en-GB" b="1" dirty="0">
                <a:solidFill>
                  <a:schemeClr val="tx1"/>
                </a:solidFill>
              </a:rPr>
              <a:t> Available at:</a:t>
            </a:r>
            <a:r>
              <a:rPr lang="en-GB" b="1" dirty="0">
                <a:solidFill>
                  <a:schemeClr val="tx1"/>
                </a:solidFill>
                <a:hlinkClick r:id="rId2"/>
              </a:rPr>
              <a:t> https://www.nice.org.uk/guidance/ng222/chapter/Context</a:t>
            </a:r>
            <a:r>
              <a:rPr lang="en-GB" b="1" dirty="0">
                <a:solidFill>
                  <a:schemeClr val="tx1"/>
                </a:solidFill>
              </a:rPr>
              <a:t> [Accessed on 01.08.2026]</a:t>
            </a:r>
            <a:endParaRPr lang="en-IN" b="1" dirty="0">
              <a:solidFill>
                <a:schemeClr val="tx1"/>
              </a:solidFill>
            </a:endParaRPr>
          </a:p>
          <a:p>
            <a:pPr algn="just"/>
            <a:r>
              <a:rPr lang="en-GB" b="1" dirty="0">
                <a:solidFill>
                  <a:schemeClr val="tx1"/>
                </a:solidFill>
              </a:rPr>
              <a:t>ONS, (2022). </a:t>
            </a:r>
            <a:r>
              <a:rPr lang="en-GB" b="1" i="1" dirty="0">
                <a:solidFill>
                  <a:schemeClr val="tx1"/>
                </a:solidFill>
              </a:rPr>
              <a:t>Cost of living and depression in adults, Great Britain: 29 September to 23 October 2022.</a:t>
            </a:r>
            <a:r>
              <a:rPr lang="en-GB" b="1" dirty="0">
                <a:solidFill>
                  <a:schemeClr val="tx1"/>
                </a:solidFill>
              </a:rPr>
              <a:t> Available at:</a:t>
            </a:r>
            <a:r>
              <a:rPr lang="en-GB" b="1" dirty="0">
                <a:solidFill>
                  <a:schemeClr val="tx1"/>
                </a:solidFill>
                <a:hlinkClick r:id="rId3"/>
              </a:rPr>
              <a:t> https://www.ons.gov.uk/peoplepopulationandcommunity/healthandsocialcare/mentalhealth/articles/costoflivinganddepressioninadultsgreatbritain/29septemberto23october2022</a:t>
            </a:r>
            <a:r>
              <a:rPr lang="en-GB" b="1" dirty="0">
                <a:solidFill>
                  <a:schemeClr val="tx1"/>
                </a:solidFill>
              </a:rPr>
              <a:t> [Accessed on 01.08.2026]</a:t>
            </a:r>
            <a:endParaRPr lang="en-IN" b="1" dirty="0">
              <a:solidFill>
                <a:schemeClr val="tx1"/>
              </a:solidFill>
            </a:endParaRPr>
          </a:p>
          <a:p>
            <a:pPr algn="just"/>
            <a:r>
              <a:rPr lang="en-GB" b="1" dirty="0" err="1">
                <a:solidFill>
                  <a:schemeClr val="tx1"/>
                </a:solidFill>
              </a:rPr>
              <a:t>Panahi</a:t>
            </a:r>
            <a:r>
              <a:rPr lang="en-GB" b="1" dirty="0">
                <a:solidFill>
                  <a:schemeClr val="tx1"/>
                </a:solidFill>
              </a:rPr>
              <a:t>, O., (2025). Predictive health in communities: Leveraging AI for early intervention and prevention. </a:t>
            </a:r>
            <a:r>
              <a:rPr lang="en-GB" b="1" i="1" dirty="0">
                <a:solidFill>
                  <a:schemeClr val="tx1"/>
                </a:solidFill>
              </a:rPr>
              <a:t>Ann Community Med Prim Health Care</a:t>
            </a:r>
            <a:r>
              <a:rPr lang="en-GB" b="1" dirty="0">
                <a:solidFill>
                  <a:schemeClr val="tx1"/>
                </a:solidFill>
              </a:rPr>
              <a:t>, </a:t>
            </a:r>
            <a:r>
              <a:rPr lang="en-GB" b="1" i="1" dirty="0">
                <a:solidFill>
                  <a:schemeClr val="tx1"/>
                </a:solidFill>
              </a:rPr>
              <a:t>3</a:t>
            </a:r>
            <a:r>
              <a:rPr lang="en-GB" b="1" dirty="0">
                <a:solidFill>
                  <a:schemeClr val="tx1"/>
                </a:solidFill>
              </a:rPr>
              <a:t>(1), p.1027.</a:t>
            </a:r>
            <a:endParaRPr lang="en-IN" b="1" dirty="0">
              <a:solidFill>
                <a:schemeClr val="tx1"/>
              </a:solidFill>
            </a:endParaRPr>
          </a:p>
          <a:p>
            <a:pPr algn="just"/>
            <a:r>
              <a:rPr lang="en-GB" b="1" dirty="0">
                <a:solidFill>
                  <a:schemeClr val="tx1"/>
                </a:solidFill>
              </a:rPr>
              <a:t>Patel, K.K., Kearns, J.C., </a:t>
            </a:r>
            <a:r>
              <a:rPr lang="en-GB" b="1" dirty="0" err="1">
                <a:solidFill>
                  <a:schemeClr val="tx1"/>
                </a:solidFill>
              </a:rPr>
              <a:t>Foti</a:t>
            </a:r>
            <a:r>
              <a:rPr lang="en-GB" b="1" dirty="0">
                <a:solidFill>
                  <a:schemeClr val="tx1"/>
                </a:solidFill>
              </a:rPr>
              <a:t>, D., Pigeon, W.R., </a:t>
            </a:r>
            <a:r>
              <a:rPr lang="en-GB" b="1" dirty="0" err="1">
                <a:solidFill>
                  <a:schemeClr val="tx1"/>
                </a:solidFill>
              </a:rPr>
              <a:t>Kleiman</a:t>
            </a:r>
            <a:r>
              <a:rPr lang="en-GB" b="1" dirty="0">
                <a:solidFill>
                  <a:schemeClr val="tx1"/>
                </a:solidFill>
              </a:rPr>
              <a:t>, E.M. and Glenn, C.R., (2025). Anhedonia links sleep problems and suicidal thoughts: an intensive longitudinal study in high-risk adolescents. </a:t>
            </a:r>
            <a:r>
              <a:rPr lang="en-GB" b="1" i="1" dirty="0">
                <a:solidFill>
                  <a:schemeClr val="tx1"/>
                </a:solidFill>
              </a:rPr>
              <a:t>Research on child and adolescent psychopathology</a:t>
            </a:r>
            <a:r>
              <a:rPr lang="en-GB" b="1" dirty="0">
                <a:solidFill>
                  <a:schemeClr val="tx1"/>
                </a:solidFill>
              </a:rPr>
              <a:t>, </a:t>
            </a:r>
            <a:r>
              <a:rPr lang="en-GB" b="1" i="1" dirty="0">
                <a:solidFill>
                  <a:schemeClr val="tx1"/>
                </a:solidFill>
              </a:rPr>
              <a:t>53</a:t>
            </a:r>
            <a:r>
              <a:rPr lang="en-GB" b="1" dirty="0">
                <a:solidFill>
                  <a:schemeClr val="tx1"/>
                </a:solidFill>
              </a:rPr>
              <a:t>(3), pp.331-347.</a:t>
            </a:r>
            <a:endParaRPr lang="en-IN" b="1" dirty="0">
              <a:solidFill>
                <a:schemeClr val="tx1"/>
              </a:solidFill>
            </a:endParaRPr>
          </a:p>
          <a:p>
            <a:pPr algn="just"/>
            <a:r>
              <a:rPr lang="en-GB" b="1" dirty="0" err="1">
                <a:solidFill>
                  <a:schemeClr val="tx1"/>
                </a:solidFill>
              </a:rPr>
              <a:t>Poudel</a:t>
            </a:r>
            <a:r>
              <a:rPr lang="en-GB" b="1" dirty="0">
                <a:solidFill>
                  <a:schemeClr val="tx1"/>
                </a:solidFill>
              </a:rPr>
              <a:t>, D.B., </a:t>
            </a:r>
            <a:r>
              <a:rPr lang="en-GB" b="1" dirty="0" err="1">
                <a:solidFill>
                  <a:schemeClr val="tx1"/>
                </a:solidFill>
              </a:rPr>
              <a:t>Aledeh</a:t>
            </a:r>
            <a:r>
              <a:rPr lang="en-GB" b="1" dirty="0">
                <a:solidFill>
                  <a:schemeClr val="tx1"/>
                </a:solidFill>
              </a:rPr>
              <a:t>, M., </a:t>
            </a:r>
            <a:r>
              <a:rPr lang="en-GB" b="1" dirty="0" err="1">
                <a:solidFill>
                  <a:schemeClr val="tx1"/>
                </a:solidFill>
              </a:rPr>
              <a:t>Parveen</a:t>
            </a:r>
            <a:r>
              <a:rPr lang="en-GB" b="1" dirty="0">
                <a:solidFill>
                  <a:schemeClr val="tx1"/>
                </a:solidFill>
              </a:rPr>
              <a:t>, N., </a:t>
            </a:r>
            <a:r>
              <a:rPr lang="en-GB" b="1" dirty="0" err="1">
                <a:solidFill>
                  <a:schemeClr val="tx1"/>
                </a:solidFill>
              </a:rPr>
              <a:t>Ishfaq</a:t>
            </a:r>
            <a:r>
              <a:rPr lang="en-GB" b="1" dirty="0">
                <a:solidFill>
                  <a:schemeClr val="tx1"/>
                </a:solidFill>
              </a:rPr>
              <a:t>, M., </a:t>
            </a:r>
            <a:r>
              <a:rPr lang="en-GB" b="1" dirty="0" err="1">
                <a:solidFill>
                  <a:schemeClr val="tx1"/>
                </a:solidFill>
              </a:rPr>
              <a:t>Golbourn</a:t>
            </a:r>
            <a:r>
              <a:rPr lang="en-GB" b="1" dirty="0">
                <a:solidFill>
                  <a:schemeClr val="tx1"/>
                </a:solidFill>
              </a:rPr>
              <a:t>, L.M., Ali, Y., </a:t>
            </a:r>
            <a:r>
              <a:rPr lang="en-GB" b="1" dirty="0" err="1">
                <a:solidFill>
                  <a:schemeClr val="tx1"/>
                </a:solidFill>
              </a:rPr>
              <a:t>Lazzari</a:t>
            </a:r>
            <a:r>
              <a:rPr lang="en-GB" b="1" dirty="0">
                <a:solidFill>
                  <a:schemeClr val="tx1"/>
                </a:solidFill>
              </a:rPr>
              <a:t>, C. and </a:t>
            </a:r>
            <a:r>
              <a:rPr lang="en-GB" b="1" dirty="0" err="1">
                <a:solidFill>
                  <a:schemeClr val="tx1"/>
                </a:solidFill>
              </a:rPr>
              <a:t>Kotera</a:t>
            </a:r>
            <a:r>
              <a:rPr lang="en-GB" b="1" dirty="0">
                <a:solidFill>
                  <a:schemeClr val="tx1"/>
                </a:solidFill>
              </a:rPr>
              <a:t>, Y., (2025). Compassion in healthcare: A narrative review of cross-cultural perspectives. </a:t>
            </a:r>
            <a:r>
              <a:rPr lang="en-GB" b="1" i="1" dirty="0">
                <a:solidFill>
                  <a:schemeClr val="tx1"/>
                </a:solidFill>
              </a:rPr>
              <a:t>Journal of healthcare leadership</a:t>
            </a:r>
            <a:r>
              <a:rPr lang="en-GB" b="1" dirty="0">
                <a:solidFill>
                  <a:schemeClr val="tx1"/>
                </a:solidFill>
              </a:rPr>
              <a:t>, pp.665-680.</a:t>
            </a:r>
            <a:endParaRPr lang="en-IN" b="1" dirty="0">
              <a:solidFill>
                <a:schemeClr val="tx1"/>
              </a:solidFill>
            </a:endParaRPr>
          </a:p>
          <a:p>
            <a:pPr algn="just"/>
            <a:r>
              <a:rPr lang="en-GB" b="1" dirty="0" err="1">
                <a:solidFill>
                  <a:schemeClr val="tx1"/>
                </a:solidFill>
              </a:rPr>
              <a:t>Prakoso</a:t>
            </a:r>
            <a:r>
              <a:rPr lang="en-GB" b="1" dirty="0">
                <a:solidFill>
                  <a:schemeClr val="tx1"/>
                </a:solidFill>
              </a:rPr>
              <a:t>, T. and </a:t>
            </a:r>
            <a:r>
              <a:rPr lang="en-GB" b="1" dirty="0" err="1">
                <a:solidFill>
                  <a:schemeClr val="tx1"/>
                </a:solidFill>
              </a:rPr>
              <a:t>Apriliani</a:t>
            </a:r>
            <a:r>
              <a:rPr lang="en-GB" b="1" dirty="0">
                <a:solidFill>
                  <a:schemeClr val="tx1"/>
                </a:solidFill>
              </a:rPr>
              <a:t>, R., 2024. Budgeting and saving effectiveness as the main pillar of sustainable personal financial management. </a:t>
            </a:r>
            <a:r>
              <a:rPr lang="en-GB" b="1" i="1" dirty="0">
                <a:solidFill>
                  <a:schemeClr val="tx1"/>
                </a:solidFill>
              </a:rPr>
              <a:t>Indonesian Journal of Islamic Economics and Finance</a:t>
            </a:r>
            <a:r>
              <a:rPr lang="en-GB" b="1" dirty="0">
                <a:solidFill>
                  <a:schemeClr val="tx1"/>
                </a:solidFill>
              </a:rPr>
              <a:t>, </a:t>
            </a:r>
            <a:r>
              <a:rPr lang="en-GB" b="1" i="1" dirty="0">
                <a:solidFill>
                  <a:schemeClr val="tx1"/>
                </a:solidFill>
              </a:rPr>
              <a:t>4</a:t>
            </a:r>
            <a:r>
              <a:rPr lang="en-GB" b="1" dirty="0">
                <a:solidFill>
                  <a:schemeClr val="tx1"/>
                </a:solidFill>
              </a:rPr>
              <a:t>(2), pp.257-272.</a:t>
            </a:r>
            <a:endParaRPr lang="en-IN" b="1" dirty="0">
              <a:solidFill>
                <a:schemeClr val="tx1"/>
              </a:solidFill>
            </a:endParaRPr>
          </a:p>
          <a:p>
            <a:pPr algn="just"/>
            <a:r>
              <a:rPr lang="en-GB" b="1" dirty="0" err="1">
                <a:solidFill>
                  <a:schemeClr val="tx1"/>
                </a:solidFill>
              </a:rPr>
              <a:t>Qaseem</a:t>
            </a:r>
            <a:r>
              <a:rPr lang="en-GB" b="1" dirty="0">
                <a:solidFill>
                  <a:schemeClr val="tx1"/>
                </a:solidFill>
              </a:rPr>
              <a:t>, A., Owens, D.K., </a:t>
            </a:r>
            <a:r>
              <a:rPr lang="en-GB" b="1" dirty="0" err="1">
                <a:solidFill>
                  <a:schemeClr val="tx1"/>
                </a:solidFill>
              </a:rPr>
              <a:t>Etxeandia-Ikobaltzeta</a:t>
            </a:r>
            <a:r>
              <a:rPr lang="en-GB" b="1" dirty="0">
                <a:solidFill>
                  <a:schemeClr val="tx1"/>
                </a:solidFill>
              </a:rPr>
              <a:t>, I., </a:t>
            </a:r>
            <a:r>
              <a:rPr lang="en-GB" b="1" dirty="0" err="1">
                <a:solidFill>
                  <a:schemeClr val="tx1"/>
                </a:solidFill>
              </a:rPr>
              <a:t>Tufte</a:t>
            </a:r>
            <a:r>
              <a:rPr lang="en-GB" b="1" dirty="0">
                <a:solidFill>
                  <a:schemeClr val="tx1"/>
                </a:solidFill>
              </a:rPr>
              <a:t>, J., Cross Jr, J.T., Wilt, T.J., Clinical Guidelines Committee of the American College of Physicians, Crandall, C.J., Balk, E., Cooney, T.G. and </a:t>
            </a:r>
            <a:r>
              <a:rPr lang="en-GB" b="1" dirty="0" err="1">
                <a:solidFill>
                  <a:schemeClr val="tx1"/>
                </a:solidFill>
              </a:rPr>
              <a:t>Fitterman</a:t>
            </a:r>
            <a:r>
              <a:rPr lang="en-GB" b="1" dirty="0">
                <a:solidFill>
                  <a:schemeClr val="tx1"/>
                </a:solidFill>
              </a:rPr>
              <a:t>, N., (2023). </a:t>
            </a:r>
            <a:r>
              <a:rPr lang="en-GB" b="1" dirty="0" err="1">
                <a:solidFill>
                  <a:schemeClr val="tx1"/>
                </a:solidFill>
              </a:rPr>
              <a:t>Nonpharmacologic</a:t>
            </a:r>
            <a:r>
              <a:rPr lang="en-GB" b="1" dirty="0">
                <a:solidFill>
                  <a:schemeClr val="tx1"/>
                </a:solidFill>
              </a:rPr>
              <a:t> and pharmacologic treatments of adults in the acute phase of major depressive disorder: a living clinical guideline from the American College of Physicians. </a:t>
            </a:r>
            <a:r>
              <a:rPr lang="en-GB" b="1" i="1" dirty="0">
                <a:solidFill>
                  <a:schemeClr val="tx1"/>
                </a:solidFill>
              </a:rPr>
              <a:t>Annals of internal medicine</a:t>
            </a:r>
            <a:r>
              <a:rPr lang="en-GB" b="1" dirty="0">
                <a:solidFill>
                  <a:schemeClr val="tx1"/>
                </a:solidFill>
              </a:rPr>
              <a:t>, </a:t>
            </a:r>
            <a:r>
              <a:rPr lang="en-GB" b="1" i="1" dirty="0">
                <a:solidFill>
                  <a:schemeClr val="tx1"/>
                </a:solidFill>
              </a:rPr>
              <a:t>176</a:t>
            </a:r>
            <a:r>
              <a:rPr lang="en-GB" b="1" dirty="0">
                <a:solidFill>
                  <a:schemeClr val="tx1"/>
                </a:solidFill>
              </a:rPr>
              <a:t>(2), pp.239-252.</a:t>
            </a:r>
            <a:endParaRPr lang="en-IN" b="1" dirty="0">
              <a:solidFill>
                <a:schemeClr val="tx1"/>
              </a:solidFill>
            </a:endParaRPr>
          </a:p>
          <a:p>
            <a:pPr algn="just"/>
            <a:r>
              <a:rPr lang="en-GB" b="1" dirty="0">
                <a:solidFill>
                  <a:schemeClr val="tx1"/>
                </a:solidFill>
              </a:rPr>
              <a:t>Raja, L. and </a:t>
            </a:r>
            <a:r>
              <a:rPr lang="en-GB" b="1" dirty="0" err="1">
                <a:solidFill>
                  <a:schemeClr val="tx1"/>
                </a:solidFill>
              </a:rPr>
              <a:t>Dadabayeva</a:t>
            </a:r>
            <a:r>
              <a:rPr lang="en-GB" b="1" dirty="0">
                <a:solidFill>
                  <a:schemeClr val="tx1"/>
                </a:solidFill>
              </a:rPr>
              <a:t>, P., (2026). Surgical Complications: Prevention, Treatment, and Strategies to Improve Outcome and Recovery. </a:t>
            </a:r>
            <a:r>
              <a:rPr lang="en-GB" b="1" i="1" dirty="0">
                <a:solidFill>
                  <a:schemeClr val="tx1"/>
                </a:solidFill>
              </a:rPr>
              <a:t>International Journal of Clinical &amp; Translational Medicine</a:t>
            </a:r>
            <a:r>
              <a:rPr lang="en-GB" b="1" dirty="0">
                <a:solidFill>
                  <a:schemeClr val="tx1"/>
                </a:solidFill>
              </a:rPr>
              <a:t>, </a:t>
            </a:r>
            <a:r>
              <a:rPr lang="en-GB" b="1" i="1" dirty="0">
                <a:solidFill>
                  <a:schemeClr val="tx1"/>
                </a:solidFill>
              </a:rPr>
              <a:t>1</a:t>
            </a:r>
            <a:r>
              <a:rPr lang="en-GB" b="1" dirty="0">
                <a:solidFill>
                  <a:schemeClr val="tx1"/>
                </a:solidFill>
              </a:rPr>
              <a:t>(3), pp.80-89.</a:t>
            </a:r>
            <a:endParaRPr lang="en-IN" b="1" dirty="0">
              <a:solidFill>
                <a:schemeClr val="tx1"/>
              </a:solidFill>
            </a:endParaRPr>
          </a:p>
          <a:p>
            <a:pPr algn="just"/>
            <a:r>
              <a:rPr lang="en-GB" b="1" dirty="0">
                <a:solidFill>
                  <a:schemeClr val="tx1"/>
                </a:solidFill>
              </a:rPr>
              <a:t>Shapiro, R.E., Martin, A.A., Bhardwaj, S., Thomson, H., </a:t>
            </a:r>
            <a:r>
              <a:rPr lang="en-GB" b="1" dirty="0" err="1">
                <a:solidFill>
                  <a:schemeClr val="tx1"/>
                </a:solidFill>
              </a:rPr>
              <a:t>Maculaitis</a:t>
            </a:r>
            <a:r>
              <a:rPr lang="en-GB" b="1" dirty="0">
                <a:solidFill>
                  <a:schemeClr val="tx1"/>
                </a:solidFill>
              </a:rPr>
              <a:t>, M.C., Anderson, C. and </a:t>
            </a:r>
            <a:r>
              <a:rPr lang="en-GB" b="1" dirty="0" err="1">
                <a:solidFill>
                  <a:schemeClr val="tx1"/>
                </a:solidFill>
              </a:rPr>
              <a:t>Kymes</a:t>
            </a:r>
            <a:r>
              <a:rPr lang="en-GB" b="1" dirty="0">
                <a:solidFill>
                  <a:schemeClr val="tx1"/>
                </a:solidFill>
              </a:rPr>
              <a:t>, S.M., (2023). Relationships between headache frequency, disability, and disability-related unemployment among adults with migraine. </a:t>
            </a:r>
            <a:r>
              <a:rPr lang="en-GB" b="1" i="1" dirty="0">
                <a:solidFill>
                  <a:schemeClr val="tx1"/>
                </a:solidFill>
              </a:rPr>
              <a:t>Journal of managed care &amp; specialty pharmacy</a:t>
            </a:r>
            <a:r>
              <a:rPr lang="en-GB" b="1" dirty="0">
                <a:solidFill>
                  <a:schemeClr val="tx1"/>
                </a:solidFill>
              </a:rPr>
              <a:t>, </a:t>
            </a:r>
            <a:r>
              <a:rPr lang="en-GB" b="1" i="1" dirty="0">
                <a:solidFill>
                  <a:schemeClr val="tx1"/>
                </a:solidFill>
              </a:rPr>
              <a:t>29</a:t>
            </a:r>
            <a:r>
              <a:rPr lang="en-GB" b="1" dirty="0">
                <a:solidFill>
                  <a:schemeClr val="tx1"/>
                </a:solidFill>
              </a:rPr>
              <a:t>(2), pp.197-209.</a:t>
            </a:r>
            <a:endParaRPr lang="en-IN" b="1" dirty="0">
              <a:solidFill>
                <a:schemeClr val="tx1"/>
              </a:solidFill>
            </a:endParaRPr>
          </a:p>
          <a:p>
            <a:pPr algn="just"/>
            <a:r>
              <a:rPr lang="en-GB" b="1" dirty="0">
                <a:solidFill>
                  <a:schemeClr val="tx1"/>
                </a:solidFill>
              </a:rPr>
              <a:t>Singh, V., Kumar, A. and Gupta, S., (2022). Mental health prevention and promotion—A narrative review. </a:t>
            </a:r>
            <a:r>
              <a:rPr lang="en-GB" b="1" i="1" dirty="0">
                <a:solidFill>
                  <a:schemeClr val="tx1"/>
                </a:solidFill>
              </a:rPr>
              <a:t>Frontiers in psychiatry</a:t>
            </a:r>
            <a:r>
              <a:rPr lang="en-GB" b="1" dirty="0">
                <a:solidFill>
                  <a:schemeClr val="tx1"/>
                </a:solidFill>
              </a:rPr>
              <a:t>, </a:t>
            </a:r>
            <a:r>
              <a:rPr lang="en-GB" b="1" i="1" dirty="0">
                <a:solidFill>
                  <a:schemeClr val="tx1"/>
                </a:solidFill>
              </a:rPr>
              <a:t>13</a:t>
            </a:r>
            <a:r>
              <a:rPr lang="en-GB" b="1" dirty="0">
                <a:solidFill>
                  <a:schemeClr val="tx1"/>
                </a:solidFill>
              </a:rPr>
              <a:t>, p.898009.</a:t>
            </a:r>
            <a:endParaRPr lang="en-IN" b="1" dirty="0">
              <a:solidFill>
                <a:schemeClr val="tx1"/>
              </a:solidFill>
            </a:endParaRPr>
          </a:p>
          <a:p>
            <a:pPr algn="just"/>
            <a:r>
              <a:rPr lang="en-GB" b="1" dirty="0">
                <a:solidFill>
                  <a:schemeClr val="tx1"/>
                </a:solidFill>
              </a:rPr>
              <a:t>Smith, T.E., Bury, D., </a:t>
            </a:r>
            <a:r>
              <a:rPr lang="en-GB" b="1" dirty="0" err="1">
                <a:solidFill>
                  <a:schemeClr val="tx1"/>
                </a:solidFill>
              </a:rPr>
              <a:t>Hendrick</a:t>
            </a:r>
            <a:r>
              <a:rPr lang="en-GB" b="1" dirty="0">
                <a:solidFill>
                  <a:schemeClr val="tx1"/>
                </a:solidFill>
              </a:rPr>
              <a:t>, D., Morse, G. and Drake, R.E., (2023). Barriers to client engagement and strategies to improve participation in mental health and supported employment services. </a:t>
            </a:r>
            <a:r>
              <a:rPr lang="en-GB" b="1" i="1" dirty="0">
                <a:solidFill>
                  <a:schemeClr val="tx1"/>
                </a:solidFill>
              </a:rPr>
              <a:t>Psychiatric Services</a:t>
            </a:r>
            <a:r>
              <a:rPr lang="en-GB" b="1" dirty="0">
                <a:solidFill>
                  <a:schemeClr val="tx1"/>
                </a:solidFill>
              </a:rPr>
              <a:t>, </a:t>
            </a:r>
            <a:r>
              <a:rPr lang="en-GB" b="1" i="1" dirty="0">
                <a:solidFill>
                  <a:schemeClr val="tx1"/>
                </a:solidFill>
              </a:rPr>
              <a:t>74</a:t>
            </a:r>
            <a:r>
              <a:rPr lang="en-GB" b="1" dirty="0">
                <a:solidFill>
                  <a:schemeClr val="tx1"/>
                </a:solidFill>
              </a:rPr>
              <a:t>(1), pp.38-43.</a:t>
            </a:r>
            <a:endParaRPr lang="en-IN" b="1" dirty="0">
              <a:solidFill>
                <a:schemeClr val="tx1"/>
              </a:solidFill>
            </a:endParaRPr>
          </a:p>
          <a:p>
            <a:pPr algn="just"/>
            <a:r>
              <a:rPr lang="en-GB" b="1" dirty="0">
                <a:solidFill>
                  <a:schemeClr val="tx1"/>
                </a:solidFill>
              </a:rPr>
              <a:t>Sperling, L., </a:t>
            </a:r>
            <a:r>
              <a:rPr lang="en-GB" b="1" dirty="0" err="1">
                <a:solidFill>
                  <a:schemeClr val="tx1"/>
                </a:solidFill>
              </a:rPr>
              <a:t>Irazola</a:t>
            </a:r>
            <a:r>
              <a:rPr lang="en-GB" b="1" dirty="0">
                <a:solidFill>
                  <a:schemeClr val="tx1"/>
                </a:solidFill>
              </a:rPr>
              <a:t>, V., </a:t>
            </a:r>
            <a:r>
              <a:rPr lang="en-GB" b="1" dirty="0" err="1">
                <a:solidFill>
                  <a:schemeClr val="tx1"/>
                </a:solidFill>
              </a:rPr>
              <a:t>Partarrieu</a:t>
            </a:r>
            <a:r>
              <a:rPr lang="en-GB" b="1" dirty="0">
                <a:solidFill>
                  <a:schemeClr val="tx1"/>
                </a:solidFill>
              </a:rPr>
              <a:t>, J., </a:t>
            </a:r>
            <a:r>
              <a:rPr lang="en-GB" b="1" dirty="0" err="1">
                <a:solidFill>
                  <a:schemeClr val="tx1"/>
                </a:solidFill>
              </a:rPr>
              <a:t>Raspail</a:t>
            </a:r>
            <a:r>
              <a:rPr lang="en-GB" b="1" dirty="0">
                <a:solidFill>
                  <a:schemeClr val="tx1"/>
                </a:solidFill>
              </a:rPr>
              <a:t>, L., </a:t>
            </a:r>
            <a:r>
              <a:rPr lang="en-GB" b="1" dirty="0" err="1">
                <a:solidFill>
                  <a:schemeClr val="tx1"/>
                </a:solidFill>
              </a:rPr>
              <a:t>Banach</a:t>
            </a:r>
            <a:r>
              <a:rPr lang="en-GB" b="1" dirty="0">
                <a:solidFill>
                  <a:schemeClr val="tx1"/>
                </a:solidFill>
              </a:rPr>
              <a:t>, M., Banerjee, A., </a:t>
            </a:r>
            <a:r>
              <a:rPr lang="en-GB" b="1" dirty="0" err="1">
                <a:solidFill>
                  <a:schemeClr val="tx1"/>
                </a:solidFill>
              </a:rPr>
              <a:t>Bukhman</a:t>
            </a:r>
            <a:r>
              <a:rPr lang="en-GB" b="1" dirty="0">
                <a:solidFill>
                  <a:schemeClr val="tx1"/>
                </a:solidFill>
              </a:rPr>
              <a:t>, G., George, M., Kato, E.T., Lopez-Jimenez, F. and </a:t>
            </a:r>
            <a:r>
              <a:rPr lang="en-GB" b="1" dirty="0" err="1">
                <a:solidFill>
                  <a:schemeClr val="tx1"/>
                </a:solidFill>
              </a:rPr>
              <a:t>Macari</a:t>
            </a:r>
            <a:r>
              <a:rPr lang="en-GB" b="1" dirty="0">
                <a:solidFill>
                  <a:schemeClr val="tx1"/>
                </a:solidFill>
              </a:rPr>
              <a:t>, S., (2026). WHF Roadmap for integrated care in people living with–or at risk of–cardiovascular disease and multiple long-term conditions. </a:t>
            </a:r>
            <a:r>
              <a:rPr lang="en-GB" b="1" i="1" dirty="0">
                <a:solidFill>
                  <a:schemeClr val="tx1"/>
                </a:solidFill>
              </a:rPr>
              <a:t>Global Heart</a:t>
            </a:r>
            <a:r>
              <a:rPr lang="en-GB" b="1" dirty="0">
                <a:solidFill>
                  <a:schemeClr val="tx1"/>
                </a:solidFill>
              </a:rPr>
              <a:t>, </a:t>
            </a:r>
            <a:r>
              <a:rPr lang="en-GB" b="1" i="1" dirty="0">
                <a:solidFill>
                  <a:schemeClr val="tx1"/>
                </a:solidFill>
              </a:rPr>
              <a:t>21</a:t>
            </a:r>
            <a:r>
              <a:rPr lang="en-GB" b="1" dirty="0">
                <a:solidFill>
                  <a:schemeClr val="tx1"/>
                </a:solidFill>
              </a:rPr>
              <a:t>(1), pp.28-28.</a:t>
            </a:r>
            <a:endParaRPr lang="en-IN" b="1" dirty="0">
              <a:solidFill>
                <a:schemeClr val="tx1"/>
              </a:solidFill>
            </a:endParaRPr>
          </a:p>
          <a:p>
            <a:pPr algn="just"/>
            <a:r>
              <a:rPr lang="en-GB" b="1" dirty="0">
                <a:solidFill>
                  <a:schemeClr val="tx1"/>
                </a:solidFill>
              </a:rPr>
              <a:t>Talbot, D. and Harris, A., (2024). Comorbidity of Psychiatric Illness and Physical Illness. </a:t>
            </a:r>
            <a:r>
              <a:rPr lang="en-GB" b="1" i="1" dirty="0">
                <a:solidFill>
                  <a:schemeClr val="tx1"/>
                </a:solidFill>
              </a:rPr>
              <a:t>THE SYDNEY TEXTBOOK OF PSYCHIATRY</a:t>
            </a:r>
            <a:r>
              <a:rPr lang="en-GB" b="1" dirty="0">
                <a:solidFill>
                  <a:schemeClr val="tx1"/>
                </a:solidFill>
              </a:rPr>
              <a:t>, p.450.</a:t>
            </a:r>
            <a:endParaRPr lang="en-IN" b="1" dirty="0">
              <a:solidFill>
                <a:schemeClr val="tx1"/>
              </a:solidFill>
            </a:endParaRPr>
          </a:p>
          <a:p>
            <a:pPr algn="just"/>
            <a:r>
              <a:rPr lang="en-GB" b="1" dirty="0" err="1">
                <a:solidFill>
                  <a:schemeClr val="tx1"/>
                </a:solidFill>
              </a:rPr>
              <a:t>Thangada</a:t>
            </a:r>
            <a:r>
              <a:rPr lang="en-GB" b="1" dirty="0">
                <a:solidFill>
                  <a:schemeClr val="tx1"/>
                </a:solidFill>
              </a:rPr>
              <a:t>, M.S. and </a:t>
            </a:r>
            <a:r>
              <a:rPr lang="en-GB" b="1" dirty="0" err="1">
                <a:solidFill>
                  <a:schemeClr val="tx1"/>
                </a:solidFill>
              </a:rPr>
              <a:t>Kasoju</a:t>
            </a:r>
            <a:r>
              <a:rPr lang="en-GB" b="1" dirty="0">
                <a:solidFill>
                  <a:schemeClr val="tx1"/>
                </a:solidFill>
              </a:rPr>
              <a:t>, R., (2024). A systematic review of suicide risk management strategies in primary care settings. </a:t>
            </a:r>
            <a:r>
              <a:rPr lang="en-GB" b="1" i="1" dirty="0">
                <a:solidFill>
                  <a:schemeClr val="tx1"/>
                </a:solidFill>
              </a:rPr>
              <a:t>Frontiers in Psychiatry</a:t>
            </a:r>
            <a:r>
              <a:rPr lang="en-GB" b="1" dirty="0">
                <a:solidFill>
                  <a:schemeClr val="tx1"/>
                </a:solidFill>
              </a:rPr>
              <a:t>, </a:t>
            </a:r>
            <a:r>
              <a:rPr lang="en-GB" b="1" i="1" dirty="0">
                <a:solidFill>
                  <a:schemeClr val="tx1"/>
                </a:solidFill>
              </a:rPr>
              <a:t>15</a:t>
            </a:r>
            <a:r>
              <a:rPr lang="en-GB" b="1" dirty="0">
                <a:solidFill>
                  <a:schemeClr val="tx1"/>
                </a:solidFill>
              </a:rPr>
              <a:t>, p.1440738.</a:t>
            </a:r>
            <a:endParaRPr lang="en-IN" b="1" dirty="0">
              <a:solidFill>
                <a:schemeClr val="tx1"/>
              </a:solidFill>
            </a:endParaRPr>
          </a:p>
          <a:p>
            <a:pPr algn="just"/>
            <a:r>
              <a:rPr lang="en-GB" b="1" dirty="0">
                <a:solidFill>
                  <a:schemeClr val="tx1"/>
                </a:solidFill>
              </a:rPr>
              <a:t>Tobin, B., </a:t>
            </a:r>
            <a:r>
              <a:rPr lang="en-GB" b="1" dirty="0" err="1">
                <a:solidFill>
                  <a:schemeClr val="tx1"/>
                </a:solidFill>
              </a:rPr>
              <a:t>Farren</a:t>
            </a:r>
            <a:r>
              <a:rPr lang="en-GB" b="1" dirty="0">
                <a:solidFill>
                  <a:schemeClr val="tx1"/>
                </a:solidFill>
              </a:rPr>
              <a:t>, M. and Crotty, Y., (2025). Impacting teaching and learning through collaborative reflective practice. </a:t>
            </a:r>
            <a:r>
              <a:rPr lang="en-GB" b="1" i="1" dirty="0">
                <a:solidFill>
                  <a:schemeClr val="tx1"/>
                </a:solidFill>
              </a:rPr>
              <a:t>Educational Action Research</a:t>
            </a:r>
            <a:r>
              <a:rPr lang="en-GB" b="1" dirty="0">
                <a:solidFill>
                  <a:schemeClr val="tx1"/>
                </a:solidFill>
              </a:rPr>
              <a:t>, </a:t>
            </a:r>
            <a:r>
              <a:rPr lang="en-GB" b="1" i="1" dirty="0">
                <a:solidFill>
                  <a:schemeClr val="tx1"/>
                </a:solidFill>
              </a:rPr>
              <a:t>33</a:t>
            </a:r>
            <a:r>
              <a:rPr lang="en-GB" b="1" dirty="0">
                <a:solidFill>
                  <a:schemeClr val="tx1"/>
                </a:solidFill>
              </a:rPr>
              <a:t>(5), pp.756-776.</a:t>
            </a:r>
            <a:endParaRPr lang="en-IN" b="1" dirty="0">
              <a:solidFill>
                <a:schemeClr val="tx1"/>
              </a:solidFill>
            </a:endParaRPr>
          </a:p>
          <a:p>
            <a:pPr algn="just"/>
            <a:r>
              <a:rPr lang="en-GB" b="1" dirty="0">
                <a:solidFill>
                  <a:schemeClr val="tx1"/>
                </a:solidFill>
              </a:rPr>
              <a:t>van </a:t>
            </a:r>
            <a:r>
              <a:rPr lang="en-GB" b="1" dirty="0" err="1">
                <a:solidFill>
                  <a:schemeClr val="tx1"/>
                </a:solidFill>
              </a:rPr>
              <a:t>Oppen</a:t>
            </a:r>
            <a:r>
              <a:rPr lang="en-GB" b="1" dirty="0">
                <a:solidFill>
                  <a:schemeClr val="tx1"/>
                </a:solidFill>
              </a:rPr>
              <a:t>, J.D., Coats, T., Conroy, S., Hayden, S., </a:t>
            </a:r>
            <a:r>
              <a:rPr lang="en-GB" b="1" dirty="0" err="1">
                <a:solidFill>
                  <a:schemeClr val="tx1"/>
                </a:solidFill>
              </a:rPr>
              <a:t>Heeren</a:t>
            </a:r>
            <a:r>
              <a:rPr lang="en-GB" b="1" dirty="0">
                <a:solidFill>
                  <a:schemeClr val="tx1"/>
                </a:solidFill>
              </a:rPr>
              <a:t>, P., </a:t>
            </a:r>
            <a:r>
              <a:rPr lang="en-GB" b="1" dirty="0" err="1">
                <a:solidFill>
                  <a:schemeClr val="tx1"/>
                </a:solidFill>
              </a:rPr>
              <a:t>Hullick</a:t>
            </a:r>
            <a:r>
              <a:rPr lang="en-GB" b="1" dirty="0">
                <a:solidFill>
                  <a:schemeClr val="tx1"/>
                </a:solidFill>
              </a:rPr>
              <a:t>, C., Liu, S., </a:t>
            </a:r>
            <a:r>
              <a:rPr lang="en-GB" b="1" dirty="0" err="1">
                <a:solidFill>
                  <a:schemeClr val="tx1"/>
                </a:solidFill>
              </a:rPr>
              <a:t>Lucke</a:t>
            </a:r>
            <a:r>
              <a:rPr lang="en-GB" b="1" dirty="0">
                <a:solidFill>
                  <a:schemeClr val="tx1"/>
                </a:solidFill>
              </a:rPr>
              <a:t>, J., </a:t>
            </a:r>
            <a:r>
              <a:rPr lang="en-GB" b="1" dirty="0" err="1">
                <a:solidFill>
                  <a:schemeClr val="tx1"/>
                </a:solidFill>
              </a:rPr>
              <a:t>Lukin</a:t>
            </a:r>
            <a:r>
              <a:rPr lang="en-GB" b="1" dirty="0">
                <a:solidFill>
                  <a:schemeClr val="tx1"/>
                </a:solidFill>
              </a:rPr>
              <a:t>, B., McNamara, R. and </a:t>
            </a:r>
            <a:r>
              <a:rPr lang="en-GB" b="1" dirty="0" err="1">
                <a:solidFill>
                  <a:schemeClr val="tx1"/>
                </a:solidFill>
              </a:rPr>
              <a:t>Melady</a:t>
            </a:r>
            <a:r>
              <a:rPr lang="en-GB" b="1" dirty="0">
                <a:solidFill>
                  <a:schemeClr val="tx1"/>
                </a:solidFill>
              </a:rPr>
              <a:t>, D., (2024). Person-centred decisions in emergency care for older people living with frailty: principles and practice. </a:t>
            </a:r>
            <a:r>
              <a:rPr lang="en-GB" b="1" i="1" dirty="0">
                <a:solidFill>
                  <a:schemeClr val="tx1"/>
                </a:solidFill>
              </a:rPr>
              <a:t>Emergency Medicine Journal</a:t>
            </a:r>
            <a:r>
              <a:rPr lang="en-GB" b="1" dirty="0">
                <a:solidFill>
                  <a:schemeClr val="tx1"/>
                </a:solidFill>
              </a:rPr>
              <a:t>, </a:t>
            </a:r>
            <a:r>
              <a:rPr lang="en-GB" b="1" i="1" dirty="0">
                <a:solidFill>
                  <a:schemeClr val="tx1"/>
                </a:solidFill>
              </a:rPr>
              <a:t>41</a:t>
            </a:r>
            <a:r>
              <a:rPr lang="en-GB" b="1" dirty="0">
                <a:solidFill>
                  <a:schemeClr val="tx1"/>
                </a:solidFill>
              </a:rPr>
              <a:t>(11), pp.694-699.</a:t>
            </a:r>
            <a:endParaRPr lang="en-IN" b="1" dirty="0">
              <a:solidFill>
                <a:schemeClr val="tx1"/>
              </a:solidFill>
            </a:endParaRPr>
          </a:p>
          <a:p>
            <a:pPr algn="just"/>
            <a:r>
              <a:rPr lang="en-GB" b="1" dirty="0">
                <a:solidFill>
                  <a:schemeClr val="tx1"/>
                </a:solidFill>
              </a:rPr>
              <a:t>WHO, (2025). </a:t>
            </a:r>
            <a:r>
              <a:rPr lang="en-GB" b="1" i="1" dirty="0">
                <a:solidFill>
                  <a:schemeClr val="tx1"/>
                </a:solidFill>
              </a:rPr>
              <a:t>Depressive disorder (depression).</a:t>
            </a:r>
            <a:r>
              <a:rPr lang="en-GB" b="1" dirty="0">
                <a:solidFill>
                  <a:schemeClr val="tx1"/>
                </a:solidFill>
              </a:rPr>
              <a:t> Available at:</a:t>
            </a:r>
            <a:r>
              <a:rPr lang="en-GB" b="1" dirty="0">
                <a:solidFill>
                  <a:schemeClr val="tx1"/>
                </a:solidFill>
                <a:hlinkClick r:id="rId4"/>
              </a:rPr>
              <a:t> https://www.who.int/en/news-room/fact-sheets/detail/depression</a:t>
            </a:r>
            <a:r>
              <a:rPr lang="en-GB" b="1" dirty="0">
                <a:solidFill>
                  <a:schemeClr val="tx1"/>
                </a:solidFill>
              </a:rPr>
              <a:t> [Accessed on 01.08.2026]</a:t>
            </a:r>
            <a:endParaRPr lang="en-IN" b="1" dirty="0">
              <a:solidFill>
                <a:schemeClr val="tx1"/>
              </a:solidFill>
            </a:endParaRPr>
          </a:p>
          <a:p>
            <a:pPr algn="just"/>
            <a:r>
              <a:rPr lang="en-GB" b="1" dirty="0">
                <a:solidFill>
                  <a:schemeClr val="tx1"/>
                </a:solidFill>
              </a:rPr>
              <a:t>Wilson, A., Noble, H., Galway, K. and Doherty, J., (2025). Social prescribing for people living with long-term health conditions: a scoping review. </a:t>
            </a:r>
            <a:r>
              <a:rPr lang="en-GB" b="1" i="1" dirty="0">
                <a:solidFill>
                  <a:schemeClr val="tx1"/>
                </a:solidFill>
              </a:rPr>
              <a:t>Systematic Reviews</a:t>
            </a:r>
            <a:r>
              <a:rPr lang="en-GB" b="1" dirty="0">
                <a:solidFill>
                  <a:schemeClr val="tx1"/>
                </a:solidFill>
              </a:rPr>
              <a:t>, </a:t>
            </a:r>
            <a:r>
              <a:rPr lang="en-GB" b="1" i="1" dirty="0">
                <a:solidFill>
                  <a:schemeClr val="tx1"/>
                </a:solidFill>
              </a:rPr>
              <a:t>14</a:t>
            </a:r>
            <a:r>
              <a:rPr lang="en-GB" b="1" dirty="0">
                <a:solidFill>
                  <a:schemeClr val="tx1"/>
                </a:solidFill>
              </a:rPr>
              <a:t>(1), p.114.</a:t>
            </a:r>
            <a:endParaRPr lang="en-IN" b="1" dirty="0">
              <a:solidFill>
                <a:schemeClr val="tx1"/>
              </a:solidFill>
            </a:endParaRPr>
          </a:p>
          <a:p>
            <a:pPr algn="just"/>
            <a:r>
              <a:rPr lang="en-GB" b="1" dirty="0" err="1">
                <a:solidFill>
                  <a:schemeClr val="tx1"/>
                </a:solidFill>
              </a:rPr>
              <a:t>Zaree</a:t>
            </a:r>
            <a:r>
              <a:rPr lang="en-GB" b="1" dirty="0">
                <a:solidFill>
                  <a:schemeClr val="tx1"/>
                </a:solidFill>
              </a:rPr>
              <a:t>, A., Dev, S., Khan, I.Y., </a:t>
            </a:r>
            <a:r>
              <a:rPr lang="en-GB" b="1" dirty="0" err="1">
                <a:solidFill>
                  <a:schemeClr val="tx1"/>
                </a:solidFill>
              </a:rPr>
              <a:t>Arain</a:t>
            </a:r>
            <a:r>
              <a:rPr lang="en-GB" b="1" dirty="0">
                <a:solidFill>
                  <a:schemeClr val="tx1"/>
                </a:solidFill>
              </a:rPr>
              <a:t>, M., </a:t>
            </a:r>
            <a:r>
              <a:rPr lang="en-GB" b="1" dirty="0" err="1">
                <a:solidFill>
                  <a:schemeClr val="tx1"/>
                </a:solidFill>
              </a:rPr>
              <a:t>Rasool</a:t>
            </a:r>
            <a:r>
              <a:rPr lang="en-GB" b="1" dirty="0">
                <a:solidFill>
                  <a:schemeClr val="tx1"/>
                </a:solidFill>
              </a:rPr>
              <a:t>, S., Rana, M.A.K., </a:t>
            </a:r>
            <a:r>
              <a:rPr lang="en-GB" b="1" dirty="0" err="1">
                <a:solidFill>
                  <a:schemeClr val="tx1"/>
                </a:solidFill>
              </a:rPr>
              <a:t>Kanwal</a:t>
            </a:r>
            <a:r>
              <a:rPr lang="en-GB" b="1" dirty="0">
                <a:solidFill>
                  <a:schemeClr val="tx1"/>
                </a:solidFill>
              </a:rPr>
              <a:t>, K., </a:t>
            </a:r>
            <a:r>
              <a:rPr lang="en-GB" b="1" dirty="0" err="1">
                <a:solidFill>
                  <a:schemeClr val="tx1"/>
                </a:solidFill>
              </a:rPr>
              <a:t>Bhagat</a:t>
            </a:r>
            <a:r>
              <a:rPr lang="en-GB" b="1" dirty="0">
                <a:solidFill>
                  <a:schemeClr val="tx1"/>
                </a:solidFill>
              </a:rPr>
              <a:t>, R., </a:t>
            </a:r>
            <a:r>
              <a:rPr lang="en-GB" b="1" dirty="0" err="1">
                <a:solidFill>
                  <a:schemeClr val="tx1"/>
                </a:solidFill>
              </a:rPr>
              <a:t>Prachi</a:t>
            </a:r>
            <a:r>
              <a:rPr lang="en-GB" b="1" dirty="0">
                <a:solidFill>
                  <a:schemeClr val="tx1"/>
                </a:solidFill>
              </a:rPr>
              <a:t>, F.N.U., </a:t>
            </a:r>
            <a:r>
              <a:rPr lang="en-GB" b="1" dirty="0" err="1">
                <a:solidFill>
                  <a:schemeClr val="tx1"/>
                </a:solidFill>
              </a:rPr>
              <a:t>Puri</a:t>
            </a:r>
            <a:r>
              <a:rPr lang="en-GB" b="1" dirty="0">
                <a:solidFill>
                  <a:schemeClr val="tx1"/>
                </a:solidFill>
              </a:rPr>
              <a:t>, P. and </a:t>
            </a:r>
            <a:r>
              <a:rPr lang="en-GB" b="1" dirty="0" err="1">
                <a:solidFill>
                  <a:schemeClr val="tx1"/>
                </a:solidFill>
              </a:rPr>
              <a:t>Varrassi</a:t>
            </a:r>
            <a:r>
              <a:rPr lang="en-GB" b="1" dirty="0">
                <a:solidFill>
                  <a:schemeClr val="tx1"/>
                </a:solidFill>
              </a:rPr>
              <a:t>, G., (2023). Cardiac rehabilitation in the modern era: optimizing recovery and reducing recurrence. </a:t>
            </a:r>
            <a:r>
              <a:rPr lang="en-GB" b="1" i="1" dirty="0" err="1">
                <a:solidFill>
                  <a:schemeClr val="tx1"/>
                </a:solidFill>
              </a:rPr>
              <a:t>Cureus</a:t>
            </a:r>
            <a:r>
              <a:rPr lang="en-GB" b="1" dirty="0">
                <a:solidFill>
                  <a:schemeClr val="tx1"/>
                </a:solidFill>
              </a:rPr>
              <a:t>, </a:t>
            </a:r>
            <a:r>
              <a:rPr lang="en-GB" b="1" i="1" dirty="0">
                <a:solidFill>
                  <a:schemeClr val="tx1"/>
                </a:solidFill>
              </a:rPr>
              <a:t>15</a:t>
            </a:r>
            <a:r>
              <a:rPr lang="en-GB" b="1" dirty="0">
                <a:solidFill>
                  <a:schemeClr val="tx1"/>
                </a:solidFill>
              </a:rPr>
              <a:t>(9</a:t>
            </a:r>
            <a:r>
              <a:rPr lang="en-GB" b="1" dirty="0" smtClean="0">
                <a:solidFill>
                  <a:schemeClr val="tx1"/>
                </a:solidFill>
              </a:rPr>
              <a:t>).</a:t>
            </a:r>
            <a:endParaRPr lang="en-IN" b="1" dirty="0">
              <a:solidFill>
                <a:schemeClr val="tx1"/>
              </a:solidFill>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16</a:t>
            </a:fld>
            <a:endParaRPr lang="en-US" dirty="0"/>
          </a:p>
        </p:txBody>
      </p:sp>
    </p:spTree>
    <p:extLst>
      <p:ext uri="{BB962C8B-B14F-4D97-AF65-F5344CB8AC3E}">
        <p14:creationId xmlns:p14="http://schemas.microsoft.com/office/powerpoint/2010/main" val="19570525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BCE0-C492-45D1-B14B-D698228DC08F}"/>
              </a:ext>
            </a:extLst>
          </p:cNvPr>
          <p:cNvSpPr>
            <a:spLocks noGrp="1"/>
          </p:cNvSpPr>
          <p:nvPr>
            <p:ph type="ctrTitle"/>
          </p:nvPr>
        </p:nvSpPr>
        <p:spPr/>
        <p:txBody>
          <a:bodyPr>
            <a:normAutofit/>
          </a:bodyPr>
          <a:lstStyle/>
          <a:p>
            <a:r>
              <a:rPr lang="en-US" sz="6000" dirty="0">
                <a:solidFill>
                  <a:schemeClr val="tx1"/>
                </a:solidFill>
              </a:rPr>
              <a:t>THANK YOU!</a:t>
            </a:r>
          </a:p>
        </p:txBody>
      </p:sp>
      <p:sp>
        <p:nvSpPr>
          <p:cNvPr id="6" name="Text Placeholder 5">
            <a:extLst>
              <a:ext uri="{FF2B5EF4-FFF2-40B4-BE49-F238E27FC236}">
                <a16:creationId xmlns:a16="http://schemas.microsoft.com/office/drawing/2014/main" id="{97A5BD8C-215E-470E-9A15-CEABC3C16B40}"/>
              </a:ext>
            </a:extLst>
          </p:cNvPr>
          <p:cNvSpPr>
            <a:spLocks noGrp="1"/>
          </p:cNvSpPr>
          <p:nvPr>
            <p:ph type="body" sz="quarter" idx="14"/>
          </p:nvPr>
        </p:nvSpPr>
        <p:spPr>
          <a:xfrm>
            <a:off x="9342783" y="1006893"/>
            <a:ext cx="1533765" cy="601840"/>
          </a:xfrm>
        </p:spPr>
        <p:txBody>
          <a:bodyPr>
            <a:normAutofit/>
          </a:bodyPr>
          <a:lstStyle/>
          <a:p>
            <a:r>
              <a:rPr lang="en-US" dirty="0"/>
              <a:t>20XX</a:t>
            </a:r>
          </a:p>
        </p:txBody>
      </p:sp>
    </p:spTree>
    <p:extLst>
      <p:ext uri="{BB962C8B-B14F-4D97-AF65-F5344CB8AC3E}">
        <p14:creationId xmlns:p14="http://schemas.microsoft.com/office/powerpoint/2010/main" val="36301587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504F5DC0-7B0F-411B-A0C5-A1B1D5EB33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17F9CC6-F7CA-41EA-81DA-97EFF19429B6}">
  <ds:schemaRefs>
    <ds:schemaRef ds:uri="http://schemas.microsoft.com/sharepoint/v3/contenttype/forms"/>
  </ds:schemaRefs>
</ds:datastoreItem>
</file>

<file path=customXml/itemProps3.xml><?xml version="1.0" encoding="utf-8"?>
<ds:datastoreItem xmlns:ds="http://schemas.openxmlformats.org/officeDocument/2006/customXml" ds:itemID="{4242AFFF-C96F-4C05-9045-3240A5329ECA}">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
  <TotalTime>0</TotalTime>
  <Words>3425</Words>
  <Application>Microsoft Office PowerPoint</Application>
  <PresentationFormat>Widescreen</PresentationFormat>
  <Paragraphs>149</Paragraphs>
  <Slides>17</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Times New Roman</vt:lpstr>
      <vt:lpstr>Calibri Light</vt:lpstr>
      <vt:lpstr>Calibri</vt:lpstr>
      <vt:lpstr>Office Theme</vt:lpstr>
      <vt:lpstr>DEPRESSION</vt:lpstr>
      <vt:lpstr>The overview of depression </vt:lpstr>
      <vt:lpstr>Epidemiology of depression in the UK and worldwide</vt:lpstr>
      <vt:lpstr>Continued…</vt:lpstr>
      <vt:lpstr>Economic and social burden of depression</vt:lpstr>
      <vt:lpstr>Continued…</vt:lpstr>
      <vt:lpstr> Initial assessment and diagnosis of depression</vt:lpstr>
      <vt:lpstr>Management of depression</vt:lpstr>
      <vt:lpstr>Treatment options for depression in the UK</vt:lpstr>
      <vt:lpstr>The comorbidity and prevention based on depression</vt:lpstr>
      <vt:lpstr>Evaluate the values, skills and behaviors</vt:lpstr>
      <vt:lpstr>Continued…</vt:lpstr>
      <vt:lpstr>Recommendations based on comprehensive model of personalised care</vt:lpstr>
      <vt:lpstr>Continued…</vt:lpstr>
      <vt:lpstr>Conclusion </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2026-08-07T06:19:32Z</dcterms:created>
  <dcterms:modified xsi:type="dcterms:W3CDTF">2026-08-11T06:55:06Z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