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61" r:id="rId3"/>
    <p:sldId id="257" r:id="rId4"/>
    <p:sldId id="258" r:id="rId5"/>
    <p:sldId id="259" r:id="rId6"/>
    <p:sldId id="260" r:id="rId7"/>
    <p:sldId id="262" r:id="rId8"/>
    <p:sldId id="263" r:id="rId9"/>
    <p:sldId id="266" r:id="rId10"/>
    <p:sldId id="264" r:id="rId11"/>
    <p:sldId id="265" r:id="rId12"/>
    <p:sldId id="267" r:id="rId13"/>
    <p:sldId id="268" r:id="rId14"/>
    <p:sldId id="269" r:id="rId15"/>
    <p:sldId id="271" r:id="rId16"/>
    <p:sldId id="272" r:id="rId17"/>
    <p:sldId id="273" r:id="rId18"/>
    <p:sldId id="277" r:id="rId19"/>
    <p:sldId id="278" r:id="rId20"/>
    <p:sldId id="290" r:id="rId21"/>
    <p:sldId id="291" r:id="rId22"/>
    <p:sldId id="292" r:id="rId23"/>
    <p:sldId id="293" r:id="rId24"/>
    <p:sldId id="282" r:id="rId25"/>
    <p:sldId id="270" r:id="rId26"/>
    <p:sldId id="281" r:id="rId27"/>
    <p:sldId id="280" r:id="rId28"/>
    <p:sldId id="284" r:id="rId29"/>
    <p:sldId id="294" r:id="rId30"/>
    <p:sldId id="295" r:id="rId31"/>
    <p:sldId id="296" r:id="rId32"/>
    <p:sldId id="285" r:id="rId33"/>
    <p:sldId id="288" r:id="rId34"/>
    <p:sldId id="283" r:id="rId35"/>
    <p:sldId id="286" r:id="rId36"/>
    <p:sldId id="287" r:id="rId37"/>
    <p:sldId id="279" r:id="rId38"/>
    <p:sldId id="274" r:id="rId39"/>
    <p:sldId id="275" r:id="rId40"/>
    <p:sldId id="276" r:id="rId4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p:scale>
          <a:sx n="33" d="100"/>
          <a:sy n="33" d="100"/>
        </p:scale>
        <p:origin x="468" y="1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7B10660-FBBB-497D-8141-59D9E7D1435F}" type="datetimeFigureOut">
              <a:rPr lang="en-GB" smtClean="0"/>
              <a:t>23/05/2019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34986F4-1E77-44C4-AD89-0C372EBFD0D8}" type="slidenum">
              <a:rPr lang="en-GB" smtClean="0"/>
              <a:t>‹#›</a:t>
            </a:fld>
            <a:endParaRPr lang="en-GB"/>
          </a:p>
        </p:txBody>
      </p:sp>
    </p:spTree>
    <p:extLst>
      <p:ext uri="{BB962C8B-B14F-4D97-AF65-F5344CB8AC3E}">
        <p14:creationId xmlns:p14="http://schemas.microsoft.com/office/powerpoint/2010/main" val="2830777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DC73011-970E-496A-8437-0A3D0DBAE964}" type="datetimeFigureOut">
              <a:rPr lang="en-GB" smtClean="0"/>
              <a:t>23/05/2019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2AB3286-B955-47FB-8E10-BEF5ED76B700}" type="slidenum">
              <a:rPr lang="en-GB" smtClean="0"/>
              <a:t>‹#›</a:t>
            </a:fld>
            <a:endParaRPr lang="en-GB"/>
          </a:p>
        </p:txBody>
      </p:sp>
    </p:spTree>
    <p:extLst>
      <p:ext uri="{BB962C8B-B14F-4D97-AF65-F5344CB8AC3E}">
        <p14:creationId xmlns:p14="http://schemas.microsoft.com/office/powerpoint/2010/main" val="1269697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commons.wikimedia.org/wiki/File:Image-Secundra_Bagh_after_Indian_Mutiny_higher_res.jpg"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AC7323-0CEA-4C18-BE5F-628B1ACC6764}"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910669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mn-lt"/>
                <a:ea typeface="+mn-ea"/>
                <a:cs typeface="+mn-cs"/>
              </a:rPr>
              <a:t>Interior of the </a:t>
            </a:r>
            <a:r>
              <a:rPr lang="en-GB" sz="1200" b="1" i="1" kern="1200" dirty="0" err="1" smtClean="0">
                <a:solidFill>
                  <a:schemeClr val="tx1"/>
                </a:solidFill>
                <a:effectLst/>
                <a:latin typeface="+mn-lt"/>
                <a:ea typeface="+mn-ea"/>
                <a:cs typeface="+mn-cs"/>
              </a:rPr>
              <a:t>Sikandar</a:t>
            </a:r>
            <a:r>
              <a:rPr lang="en-GB" sz="1200" b="1" i="1" kern="1200" dirty="0" smtClean="0">
                <a:solidFill>
                  <a:schemeClr val="tx1"/>
                </a:solidFill>
                <a:effectLst/>
                <a:latin typeface="+mn-lt"/>
                <a:ea typeface="+mn-ea"/>
                <a:cs typeface="+mn-cs"/>
              </a:rPr>
              <a:t> </a:t>
            </a:r>
            <a:r>
              <a:rPr lang="en-GB" sz="1200" b="1" i="1" kern="1200" dirty="0" err="1" smtClean="0">
                <a:solidFill>
                  <a:schemeClr val="tx1"/>
                </a:solidFill>
                <a:effectLst/>
                <a:latin typeface="+mn-lt"/>
                <a:ea typeface="+mn-ea"/>
                <a:cs typeface="+mn-cs"/>
              </a:rPr>
              <a:t>Bagh</a:t>
            </a:r>
            <a:r>
              <a:rPr lang="en-GB" sz="1200" b="1" i="1" kern="1200" dirty="0" smtClean="0">
                <a:solidFill>
                  <a:schemeClr val="tx1"/>
                </a:solidFill>
                <a:effectLst/>
                <a:latin typeface="+mn-lt"/>
                <a:ea typeface="+mn-ea"/>
                <a:cs typeface="+mn-cs"/>
              </a:rPr>
              <a:t> after the slaughter of 2,000 rebels by the 93rd Highlanders and 4th Punjab Regiment, April 1858. Photo at the J Paul Getty Museum. </a:t>
            </a:r>
            <a:r>
              <a:rPr lang="en-GB" sz="1200" b="1" i="1" u="sng" kern="1200" dirty="0" smtClean="0">
                <a:solidFill>
                  <a:schemeClr val="tx1"/>
                </a:solidFill>
                <a:effectLst/>
                <a:latin typeface="+mn-lt"/>
                <a:ea typeface="+mn-ea"/>
                <a:cs typeface="+mn-cs"/>
                <a:hlinkClick r:id="rId3"/>
              </a:rPr>
              <a:t>Photo</a:t>
            </a:r>
            <a:r>
              <a:rPr lang="en-GB" sz="1200" b="1" i="1" kern="1200" dirty="0" smtClean="0">
                <a:solidFill>
                  <a:schemeClr val="tx1"/>
                </a:solidFill>
                <a:effectLst/>
                <a:latin typeface="+mn-lt"/>
                <a:ea typeface="+mn-ea"/>
                <a:cs typeface="+mn-cs"/>
              </a:rPr>
              <a:t> at the Brown University Library.</a:t>
            </a:r>
            <a:endParaRPr lang="en-GB" dirty="0"/>
          </a:p>
        </p:txBody>
      </p:sp>
      <p:sp>
        <p:nvSpPr>
          <p:cNvPr id="4" name="Slide Number Placeholder 3"/>
          <p:cNvSpPr>
            <a:spLocks noGrp="1"/>
          </p:cNvSpPr>
          <p:nvPr>
            <p:ph type="sldNum" sz="quarter" idx="10"/>
          </p:nvPr>
        </p:nvSpPr>
        <p:spPr/>
        <p:txBody>
          <a:bodyPr/>
          <a:lstStyle/>
          <a:p>
            <a:fld id="{72AB3286-B955-47FB-8E10-BEF5ED76B700}" type="slidenum">
              <a:rPr lang="en-GB" smtClean="0"/>
              <a:t>10</a:t>
            </a:fld>
            <a:endParaRPr lang="en-GB"/>
          </a:p>
        </p:txBody>
      </p:sp>
    </p:spTree>
    <p:extLst>
      <p:ext uri="{BB962C8B-B14F-4D97-AF65-F5344CB8AC3E}">
        <p14:creationId xmlns:p14="http://schemas.microsoft.com/office/powerpoint/2010/main" val="2646771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23</a:t>
            </a:fld>
            <a:endParaRPr lang="en-GB"/>
          </a:p>
        </p:txBody>
      </p:sp>
    </p:spTree>
    <p:extLst>
      <p:ext uri="{BB962C8B-B14F-4D97-AF65-F5344CB8AC3E}">
        <p14:creationId xmlns:p14="http://schemas.microsoft.com/office/powerpoint/2010/main" val="2855820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743188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552157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B3C9981-7C24-4F48-9955-ADE2E6E2BCEB}" type="datetimeFigureOut">
              <a:rPr lang="en-GB" smtClean="0"/>
              <a:t>23/05/2019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939870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B3C9981-7C24-4F48-9955-ADE2E6E2BCEB}" type="datetimeFigureOut">
              <a:rPr lang="en-GB" smtClean="0"/>
              <a:t>23/05/2019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649737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B3C9981-7C24-4F48-9955-ADE2E6E2BCEB}" type="datetimeFigureOut">
              <a:rPr lang="en-GB" smtClean="0"/>
              <a:t>23/05/2019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69145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B3C9981-7C24-4F48-9955-ADE2E6E2BCEB}" type="datetimeFigureOut">
              <a:rPr lang="en-GB" smtClean="0"/>
              <a:t>23/05/2019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4165221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C9981-7C24-4F48-9955-ADE2E6E2BCEB}" type="datetimeFigureOut">
              <a:rPr lang="en-GB" smtClean="0"/>
              <a:t>23/05/2019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16460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3C9981-7C24-4F48-9955-ADE2E6E2BCEB}" type="datetimeFigureOut">
              <a:rPr lang="en-GB" smtClean="0"/>
              <a:t>23/05/2019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359580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3C9981-7C24-4F48-9955-ADE2E6E2BCEB}" type="datetimeFigureOut">
              <a:rPr lang="en-GB" smtClean="0"/>
              <a:t>23/05/2019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2219704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61200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B3C9981-7C24-4F48-9955-ADE2E6E2BCEB}" type="datetimeFigureOut">
              <a:rPr lang="en-GB" smtClean="0"/>
              <a:t>23/05/2019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AA8D37-5F6C-43DF-AC2C-6979A2CAA679}" type="slidenum">
              <a:rPr lang="en-GB" smtClean="0"/>
              <a:t>‹#›</a:t>
            </a:fld>
            <a:endParaRPr lang="en-GB"/>
          </a:p>
        </p:txBody>
      </p:sp>
    </p:spTree>
    <p:extLst>
      <p:ext uri="{BB962C8B-B14F-4D97-AF65-F5344CB8AC3E}">
        <p14:creationId xmlns:p14="http://schemas.microsoft.com/office/powerpoint/2010/main" val="1860549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3C9981-7C24-4F48-9955-ADE2E6E2BCEB}" type="datetimeFigureOut">
              <a:rPr lang="en-GB" smtClean="0"/>
              <a:t>23/05/2019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AA8D37-5F6C-43DF-AC2C-6979A2CAA679}" type="slidenum">
              <a:rPr lang="en-GB" smtClean="0"/>
              <a:t>‹#›</a:t>
            </a:fld>
            <a:endParaRPr lang="en-GB"/>
          </a:p>
        </p:txBody>
      </p:sp>
    </p:spTree>
    <p:extLst>
      <p:ext uri="{BB962C8B-B14F-4D97-AF65-F5344CB8AC3E}">
        <p14:creationId xmlns:p14="http://schemas.microsoft.com/office/powerpoint/2010/main" val="28821533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www.columbia.edu/itc/mealac/pritchett/00routesdata/1800_1899/dailylife_drawings/ilnviews/ilnview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hyperlink" Target="https://www.instagram.com/soaspostcard/" TargetMode="Externa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jpeg"/></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www.open.edu/openlearn/history-the-arts/history/world-history/selling-empire-introduction"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image" Target="../media/image52.png"/></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7030A0"/>
                </a:solidFill>
                <a:latin typeface="Elephant" panose="02020904090505020303" pitchFamily="18" charset="0"/>
              </a:rPr>
              <a:t>Popular Imperialism</a:t>
            </a:r>
            <a:endParaRPr lang="en-GB" dirty="0">
              <a:blipFill>
                <a:blip r:embed="rId2"/>
                <a:stretch>
                  <a:fillRect/>
                </a:stretch>
              </a:blip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835271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rgbClr val="7030A0"/>
                </a:solidFill>
                <a:latin typeface="Elephant" panose="02020904090505020303" pitchFamily="18" charset="0"/>
              </a:rPr>
              <a:t/>
            </a:r>
            <a:br>
              <a:rPr lang="en-GB" dirty="0" smtClean="0">
                <a:solidFill>
                  <a:srgbClr val="7030A0"/>
                </a:solidFill>
                <a:latin typeface="Elephant" panose="02020904090505020303" pitchFamily="18" charset="0"/>
              </a:rPr>
            </a:br>
            <a:r>
              <a:rPr lang="en-GB" dirty="0" smtClean="0">
                <a:solidFill>
                  <a:srgbClr val="7030A0"/>
                </a:solidFill>
                <a:latin typeface="Elephant" panose="02020904090505020303" pitchFamily="18" charset="0"/>
              </a:rPr>
              <a:t>What is ‘Popular Imperialism’?</a:t>
            </a:r>
            <a:endParaRPr lang="en-GB" dirty="0">
              <a:blipFill>
                <a:blip r:embed="rId2"/>
                <a:stretch>
                  <a:fillRect/>
                </a:stretch>
              </a:blip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33782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solidFill>
                  <a:srgbClr val="7030A0"/>
                </a:solidFill>
                <a:latin typeface="Elephant" panose="02020904090505020303" pitchFamily="18" charset="0"/>
              </a:rPr>
              <a:t>Popular Imperialism</a:t>
            </a:r>
            <a:endParaRPr lang="en-GB" dirty="0"/>
          </a:p>
        </p:txBody>
      </p:sp>
      <p:sp>
        <p:nvSpPr>
          <p:cNvPr id="3" name="Content Placeholder 2"/>
          <p:cNvSpPr>
            <a:spLocks noGrp="1"/>
          </p:cNvSpPr>
          <p:nvPr>
            <p:ph idx="1"/>
          </p:nvPr>
        </p:nvSpPr>
        <p:spPr>
          <a:xfrm>
            <a:off x="838200" y="1325563"/>
            <a:ext cx="10515600" cy="4892449"/>
          </a:xfrm>
          <a:solidFill>
            <a:schemeClr val="accent2">
              <a:lumMod val="20000"/>
              <a:lumOff val="80000"/>
              <a:alpha val="67000"/>
            </a:schemeClr>
          </a:solidFill>
        </p:spPr>
        <p:txBody>
          <a:bodyPr>
            <a:normAutofit/>
          </a:bodyPr>
          <a:lstStyle/>
          <a:p>
            <a:pPr marL="0" indent="0" algn="just">
              <a:buNone/>
            </a:pPr>
            <a:r>
              <a:rPr lang="en-GB" dirty="0"/>
              <a:t>Popular imperialism refers to the ways in which imperial ideologies and events are transmitted to the public in metropolitan states and their capitals. The objectives are first, to enhance the power of rulers or, in modern times, of ruling parties, and second, to reconcile the common people to the policies of imperial expansion and rule, as well as to the sacrifices required in their achievement, for example by the military. Popular imperialism can be conveyed in a whole variety of ways, by visual spectacles, displays, and games, by sculptures, architecture, and coinage, or by the great range of entertainment and visual media of modern times</a:t>
            </a:r>
            <a:r>
              <a:rPr lang="en-GB" dirty="0" smtClean="0"/>
              <a:t>.</a:t>
            </a:r>
          </a:p>
          <a:p>
            <a:pPr algn="r">
              <a:buFontTx/>
              <a:buChar char="-"/>
            </a:pPr>
            <a:r>
              <a:rPr lang="en-GB" dirty="0" smtClean="0"/>
              <a:t>John </a:t>
            </a:r>
            <a:r>
              <a:rPr lang="en-GB" dirty="0"/>
              <a:t>M. </a:t>
            </a:r>
            <a:r>
              <a:rPr lang="en-GB" dirty="0" smtClean="0"/>
              <a:t>Mackenzie, ‘Popular Imperialism,’ in </a:t>
            </a:r>
            <a:r>
              <a:rPr lang="en-GB" dirty="0" err="1" smtClean="0"/>
              <a:t>MacKenzie</a:t>
            </a:r>
            <a:r>
              <a:rPr lang="en-GB" dirty="0" smtClean="0"/>
              <a:t>, ed. </a:t>
            </a:r>
            <a:r>
              <a:rPr lang="en-GB" i="1" dirty="0" err="1" smtClean="0"/>
              <a:t>Encylopedia</a:t>
            </a:r>
            <a:r>
              <a:rPr lang="en-GB" i="1" dirty="0" smtClean="0"/>
              <a:t> of Empire, Vol. 3 </a:t>
            </a:r>
            <a:r>
              <a:rPr lang="en-GB" dirty="0" smtClean="0"/>
              <a:t>(oxford: Wiley, 2016)</a:t>
            </a:r>
          </a:p>
          <a:p>
            <a:pPr algn="just">
              <a:buFontTx/>
              <a:buChar char="-"/>
            </a:pPr>
            <a:endParaRPr lang="en-GB" dirty="0"/>
          </a:p>
        </p:txBody>
      </p:sp>
    </p:spTree>
    <p:extLst>
      <p:ext uri="{BB962C8B-B14F-4D97-AF65-F5344CB8AC3E}">
        <p14:creationId xmlns:p14="http://schemas.microsoft.com/office/powerpoint/2010/main" val="15518518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7030A0"/>
                </a:solidFill>
                <a:latin typeface="Elephant" panose="02020904090505020303" pitchFamily="18" charset="0"/>
              </a:rPr>
              <a:t>John M. </a:t>
            </a:r>
            <a:r>
              <a:rPr lang="en-GB" dirty="0" smtClean="0">
                <a:solidFill>
                  <a:srgbClr val="7030A0"/>
                </a:solidFill>
                <a:latin typeface="Elephant" panose="02020904090505020303" pitchFamily="18" charset="0"/>
              </a:rPr>
              <a:t>Mackenzie</a:t>
            </a:r>
            <a:endParaRPr lang="en-GB" dirty="0">
              <a:solidFill>
                <a:srgbClr val="7030A0"/>
              </a:solidFill>
              <a:latin typeface="Elephant" panose="02020904090505020303" pitchFamily="18" charset="0"/>
            </a:endParaRPr>
          </a:p>
        </p:txBody>
      </p:sp>
      <p:sp>
        <p:nvSpPr>
          <p:cNvPr id="3" name="Content Placeholder 2"/>
          <p:cNvSpPr>
            <a:spLocks noGrp="1"/>
          </p:cNvSpPr>
          <p:nvPr>
            <p:ph idx="1"/>
          </p:nvPr>
        </p:nvSpPr>
        <p:spPr>
          <a:xfrm>
            <a:off x="696687" y="1385887"/>
            <a:ext cx="8882742" cy="5167312"/>
          </a:xfrm>
          <a:solidFill>
            <a:schemeClr val="accent2">
              <a:lumMod val="20000"/>
              <a:lumOff val="80000"/>
              <a:alpha val="77000"/>
            </a:schemeClr>
          </a:solidFill>
        </p:spPr>
        <p:txBody>
          <a:bodyPr>
            <a:normAutofit fontScale="85000" lnSpcReduction="20000"/>
          </a:bodyPr>
          <a:lstStyle/>
          <a:p>
            <a:pPr marL="0" indent="0">
              <a:buNone/>
            </a:pPr>
            <a:r>
              <a:rPr lang="en-GB" dirty="0" smtClean="0">
                <a:solidFill>
                  <a:srgbClr val="7030A0"/>
                </a:solidFill>
              </a:rPr>
              <a:t>Emeritus Professor of Imperial History, Lancaster University</a:t>
            </a:r>
          </a:p>
          <a:p>
            <a:endParaRPr lang="en-GB" dirty="0">
              <a:solidFill>
                <a:srgbClr val="7030A0"/>
              </a:solidFill>
            </a:endParaRPr>
          </a:p>
          <a:p>
            <a:r>
              <a:rPr lang="en-GB" i="1" dirty="0" smtClean="0">
                <a:solidFill>
                  <a:srgbClr val="7030A0"/>
                </a:solidFill>
              </a:rPr>
              <a:t>Propaganda </a:t>
            </a:r>
            <a:r>
              <a:rPr lang="en-GB" i="1" dirty="0">
                <a:solidFill>
                  <a:srgbClr val="7030A0"/>
                </a:solidFill>
              </a:rPr>
              <a:t>and </a:t>
            </a:r>
            <a:r>
              <a:rPr lang="en-GB" i="1" dirty="0" smtClean="0">
                <a:solidFill>
                  <a:srgbClr val="7030A0"/>
                </a:solidFill>
              </a:rPr>
              <a:t>Empire: </a:t>
            </a:r>
            <a:r>
              <a:rPr lang="en-GB" i="1" dirty="0">
                <a:solidFill>
                  <a:srgbClr val="7030A0"/>
                </a:solidFill>
              </a:rPr>
              <a:t> The Manipulation of British Public Opinion, 1880–1960</a:t>
            </a:r>
            <a:r>
              <a:rPr lang="en-GB" dirty="0" smtClean="0">
                <a:solidFill>
                  <a:srgbClr val="7030A0"/>
                </a:solidFill>
              </a:rPr>
              <a:t> (Manchester: Manchester </a:t>
            </a:r>
            <a:r>
              <a:rPr lang="en-GB" dirty="0">
                <a:solidFill>
                  <a:srgbClr val="7030A0"/>
                </a:solidFill>
              </a:rPr>
              <a:t>University </a:t>
            </a:r>
            <a:r>
              <a:rPr lang="en-GB" dirty="0" smtClean="0">
                <a:solidFill>
                  <a:srgbClr val="7030A0"/>
                </a:solidFill>
              </a:rPr>
              <a:t>Press, </a:t>
            </a:r>
            <a:r>
              <a:rPr lang="en-GB" dirty="0">
                <a:solidFill>
                  <a:srgbClr val="7030A0"/>
                </a:solidFill>
              </a:rPr>
              <a:t>1984)</a:t>
            </a:r>
          </a:p>
          <a:p>
            <a:r>
              <a:rPr lang="en-GB" i="1" dirty="0" smtClean="0">
                <a:solidFill>
                  <a:srgbClr val="7030A0"/>
                </a:solidFill>
              </a:rPr>
              <a:t>The </a:t>
            </a:r>
            <a:r>
              <a:rPr lang="en-GB" i="1" dirty="0">
                <a:solidFill>
                  <a:srgbClr val="7030A0"/>
                </a:solidFill>
              </a:rPr>
              <a:t>Railway Station: a Social History </a:t>
            </a:r>
            <a:r>
              <a:rPr lang="en-GB" dirty="0">
                <a:solidFill>
                  <a:srgbClr val="7030A0"/>
                </a:solidFill>
              </a:rPr>
              <a:t>(with Jeffrey Richards) (</a:t>
            </a:r>
            <a:r>
              <a:rPr lang="en-GB" dirty="0" smtClean="0">
                <a:solidFill>
                  <a:srgbClr val="7030A0"/>
                </a:solidFill>
              </a:rPr>
              <a:t>Oxford: </a:t>
            </a:r>
            <a:r>
              <a:rPr lang="en-GB" dirty="0">
                <a:solidFill>
                  <a:srgbClr val="7030A0"/>
                </a:solidFill>
              </a:rPr>
              <a:t>Oxford </a:t>
            </a:r>
            <a:r>
              <a:rPr lang="en-GB" dirty="0" smtClean="0">
                <a:solidFill>
                  <a:srgbClr val="7030A0"/>
                </a:solidFill>
              </a:rPr>
              <a:t>University </a:t>
            </a:r>
            <a:r>
              <a:rPr lang="en-GB" dirty="0">
                <a:solidFill>
                  <a:srgbClr val="7030A0"/>
                </a:solidFill>
              </a:rPr>
              <a:t>Press,</a:t>
            </a:r>
            <a:r>
              <a:rPr lang="en-GB" dirty="0" smtClean="0">
                <a:solidFill>
                  <a:srgbClr val="7030A0"/>
                </a:solidFill>
              </a:rPr>
              <a:t> </a:t>
            </a:r>
            <a:r>
              <a:rPr lang="en-GB" dirty="0">
                <a:solidFill>
                  <a:srgbClr val="7030A0"/>
                </a:solidFill>
              </a:rPr>
              <a:t>UP 1986)</a:t>
            </a:r>
          </a:p>
          <a:p>
            <a:r>
              <a:rPr lang="en-GB" i="1" dirty="0" smtClean="0">
                <a:solidFill>
                  <a:srgbClr val="7030A0"/>
                </a:solidFill>
              </a:rPr>
              <a:t>The </a:t>
            </a:r>
            <a:r>
              <a:rPr lang="en-GB" i="1" dirty="0">
                <a:solidFill>
                  <a:srgbClr val="7030A0"/>
                </a:solidFill>
              </a:rPr>
              <a:t>Empire of Nature: Hunting, Conservation and British </a:t>
            </a:r>
            <a:r>
              <a:rPr lang="en-GB" i="1" dirty="0" smtClean="0">
                <a:solidFill>
                  <a:srgbClr val="7030A0"/>
                </a:solidFill>
              </a:rPr>
              <a:t>Imperialism </a:t>
            </a:r>
            <a:r>
              <a:rPr lang="en-GB" dirty="0" smtClean="0">
                <a:solidFill>
                  <a:srgbClr val="7030A0"/>
                </a:solidFill>
              </a:rPr>
              <a:t>(</a:t>
            </a:r>
            <a:r>
              <a:rPr lang="en-GB" dirty="0">
                <a:solidFill>
                  <a:srgbClr val="7030A0"/>
                </a:solidFill>
              </a:rPr>
              <a:t>Manchester: Manchester University Press, </a:t>
            </a:r>
            <a:r>
              <a:rPr lang="en-GB" dirty="0" smtClean="0">
                <a:solidFill>
                  <a:srgbClr val="7030A0"/>
                </a:solidFill>
              </a:rPr>
              <a:t>1988</a:t>
            </a:r>
            <a:r>
              <a:rPr lang="en-GB" dirty="0">
                <a:solidFill>
                  <a:srgbClr val="7030A0"/>
                </a:solidFill>
              </a:rPr>
              <a:t>)</a:t>
            </a:r>
          </a:p>
          <a:p>
            <a:r>
              <a:rPr lang="en-GB" i="1" dirty="0" smtClean="0">
                <a:solidFill>
                  <a:srgbClr val="7030A0"/>
                </a:solidFill>
              </a:rPr>
              <a:t>Orientalism</a:t>
            </a:r>
            <a:r>
              <a:rPr lang="en-GB" i="1" dirty="0">
                <a:solidFill>
                  <a:srgbClr val="7030A0"/>
                </a:solidFill>
              </a:rPr>
              <a:t>: History, Theory and the Arts </a:t>
            </a:r>
            <a:r>
              <a:rPr lang="en-GB" dirty="0" smtClean="0">
                <a:solidFill>
                  <a:srgbClr val="7030A0"/>
                </a:solidFill>
              </a:rPr>
              <a:t>(</a:t>
            </a:r>
            <a:r>
              <a:rPr lang="en-GB" dirty="0">
                <a:solidFill>
                  <a:srgbClr val="7030A0"/>
                </a:solidFill>
              </a:rPr>
              <a:t>Manchester: Manchester University Press,</a:t>
            </a:r>
            <a:r>
              <a:rPr lang="en-GB" dirty="0" smtClean="0">
                <a:solidFill>
                  <a:srgbClr val="7030A0"/>
                </a:solidFill>
              </a:rPr>
              <a:t> </a:t>
            </a:r>
            <a:r>
              <a:rPr lang="en-GB" dirty="0">
                <a:solidFill>
                  <a:srgbClr val="7030A0"/>
                </a:solidFill>
              </a:rPr>
              <a:t>1995)</a:t>
            </a:r>
          </a:p>
          <a:p>
            <a:r>
              <a:rPr lang="en-GB" i="1" dirty="0" smtClean="0">
                <a:solidFill>
                  <a:srgbClr val="7030A0"/>
                </a:solidFill>
              </a:rPr>
              <a:t>The </a:t>
            </a:r>
            <a:r>
              <a:rPr lang="en-GB" i="1" dirty="0">
                <a:solidFill>
                  <a:srgbClr val="7030A0"/>
                </a:solidFill>
              </a:rPr>
              <a:t>Scots in South </a:t>
            </a:r>
            <a:r>
              <a:rPr lang="en-GB" i="1" dirty="0" smtClean="0">
                <a:solidFill>
                  <a:srgbClr val="7030A0"/>
                </a:solidFill>
              </a:rPr>
              <a:t>Africa: Ethnicity, Identity, Gender and Race </a:t>
            </a:r>
            <a:r>
              <a:rPr lang="en-GB" dirty="0" smtClean="0">
                <a:solidFill>
                  <a:srgbClr val="7030A0"/>
                </a:solidFill>
              </a:rPr>
              <a:t>(</a:t>
            </a:r>
            <a:r>
              <a:rPr lang="en-GB" dirty="0">
                <a:solidFill>
                  <a:srgbClr val="7030A0"/>
                </a:solidFill>
              </a:rPr>
              <a:t>Manchester: Manchester University Press,</a:t>
            </a:r>
            <a:r>
              <a:rPr lang="en-GB" dirty="0" smtClean="0">
                <a:solidFill>
                  <a:srgbClr val="7030A0"/>
                </a:solidFill>
              </a:rPr>
              <a:t> </a:t>
            </a:r>
            <a:r>
              <a:rPr lang="en-GB" dirty="0">
                <a:solidFill>
                  <a:srgbClr val="7030A0"/>
                </a:solidFill>
              </a:rPr>
              <a:t>2007)</a:t>
            </a:r>
          </a:p>
          <a:p>
            <a:r>
              <a:rPr lang="en-GB" i="1" dirty="0" smtClean="0">
                <a:solidFill>
                  <a:srgbClr val="7030A0"/>
                </a:solidFill>
              </a:rPr>
              <a:t>Museums </a:t>
            </a:r>
            <a:r>
              <a:rPr lang="en-GB" i="1" dirty="0">
                <a:solidFill>
                  <a:srgbClr val="7030A0"/>
                </a:solidFill>
              </a:rPr>
              <a:t>and Empire: Natural History, Human Cultures and Colonial Identities </a:t>
            </a:r>
            <a:r>
              <a:rPr lang="en-GB" dirty="0" smtClean="0">
                <a:solidFill>
                  <a:srgbClr val="7030A0"/>
                </a:solidFill>
              </a:rPr>
              <a:t>(</a:t>
            </a:r>
            <a:r>
              <a:rPr lang="en-GB" dirty="0">
                <a:solidFill>
                  <a:srgbClr val="7030A0"/>
                </a:solidFill>
              </a:rPr>
              <a:t>Manchester: Manchester University Press</a:t>
            </a:r>
            <a:r>
              <a:rPr lang="en-GB" dirty="0" smtClean="0">
                <a:solidFill>
                  <a:srgbClr val="7030A0"/>
                </a:solidFill>
              </a:rPr>
              <a:t>,  </a:t>
            </a:r>
            <a:r>
              <a:rPr lang="en-GB" dirty="0">
                <a:solidFill>
                  <a:srgbClr val="7030A0"/>
                </a:solidFill>
              </a:rPr>
              <a:t>2009)</a:t>
            </a:r>
          </a:p>
        </p:txBody>
      </p:sp>
      <p:pic>
        <p:nvPicPr>
          <p:cNvPr id="4" name="Picture 3"/>
          <p:cNvPicPr>
            <a:picLocks noChangeAspect="1"/>
          </p:cNvPicPr>
          <p:nvPr/>
        </p:nvPicPr>
        <p:blipFill>
          <a:blip r:embed="rId2"/>
          <a:stretch>
            <a:fillRect/>
          </a:stretch>
        </p:blipFill>
        <p:spPr>
          <a:xfrm>
            <a:off x="9579429" y="54609"/>
            <a:ext cx="2612571" cy="3914934"/>
          </a:xfrm>
          <a:prstGeom prst="rect">
            <a:avLst/>
          </a:prstGeom>
        </p:spPr>
      </p:pic>
      <p:pic>
        <p:nvPicPr>
          <p:cNvPr id="5" name="Picture 4"/>
          <p:cNvPicPr>
            <a:picLocks noChangeAspect="1"/>
          </p:cNvPicPr>
          <p:nvPr/>
        </p:nvPicPr>
        <p:blipFill>
          <a:blip r:embed="rId3"/>
          <a:stretch>
            <a:fillRect/>
          </a:stretch>
        </p:blipFill>
        <p:spPr>
          <a:xfrm>
            <a:off x="10134600" y="3762375"/>
            <a:ext cx="2057400" cy="3095625"/>
          </a:xfrm>
          <a:prstGeom prst="rect">
            <a:avLst/>
          </a:prstGeom>
        </p:spPr>
      </p:pic>
    </p:spTree>
    <p:extLst>
      <p:ext uri="{BB962C8B-B14F-4D97-AF65-F5344CB8AC3E}">
        <p14:creationId xmlns:p14="http://schemas.microsoft.com/office/powerpoint/2010/main" val="25069107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
            <a:ext cx="4365523" cy="4382154"/>
          </a:xfrm>
          <a:prstGeom prst="rect">
            <a:avLst/>
          </a:prstGeom>
        </p:spPr>
      </p:pic>
      <p:sp>
        <p:nvSpPr>
          <p:cNvPr id="2" name="Title 1"/>
          <p:cNvSpPr>
            <a:spLocks noGrp="1"/>
          </p:cNvSpPr>
          <p:nvPr>
            <p:ph type="title"/>
          </p:nvPr>
        </p:nvSpPr>
        <p:spPr/>
        <p:txBody>
          <a:bodyPr/>
          <a:lstStyle/>
          <a:p>
            <a:endParaRPr lang="en-GB" dirty="0">
              <a:solidFill>
                <a:srgbClr val="7030A0"/>
              </a:solidFill>
            </a:endParaRPr>
          </a:p>
        </p:txBody>
      </p:sp>
      <p:sp>
        <p:nvSpPr>
          <p:cNvPr id="3" name="Content Placeholder 2"/>
          <p:cNvSpPr>
            <a:spLocks noGrp="1"/>
          </p:cNvSpPr>
          <p:nvPr>
            <p:ph idx="1"/>
          </p:nvPr>
        </p:nvSpPr>
        <p:spPr>
          <a:xfrm>
            <a:off x="4365523" y="0"/>
            <a:ext cx="7826477" cy="6887497"/>
          </a:xfrm>
          <a:solidFill>
            <a:schemeClr val="accent2">
              <a:lumMod val="20000"/>
              <a:lumOff val="80000"/>
              <a:alpha val="76000"/>
            </a:schemeClr>
          </a:solidFill>
        </p:spPr>
        <p:txBody>
          <a:bodyPr lIns="180000" tIns="360000" rIns="180000" bIns="360000" numCol="2" spcCol="360000">
            <a:normAutofit fontScale="55000" lnSpcReduction="20000"/>
          </a:bodyPr>
          <a:lstStyle/>
          <a:p>
            <a:pPr marL="0" indent="-457200">
              <a:buNone/>
            </a:pPr>
            <a:r>
              <a:rPr lang="en-GB" sz="2900" dirty="0"/>
              <a:t>Bell, Morag, RA </a:t>
            </a:r>
            <a:r>
              <a:rPr lang="en-GB" sz="2900" dirty="0" err="1"/>
              <a:t>Butlin</a:t>
            </a:r>
            <a:r>
              <a:rPr lang="en-GB" sz="2900" dirty="0"/>
              <a:t> Michael J Heffernan eds. </a:t>
            </a:r>
            <a:r>
              <a:rPr lang="en-GB" sz="2900" i="1" dirty="0"/>
              <a:t>Geography and Imperialism, 1820-1940</a:t>
            </a:r>
            <a:r>
              <a:rPr lang="en-GB" sz="2900" dirty="0"/>
              <a:t> (Manchester: Manchester University Press, 1995).</a:t>
            </a:r>
          </a:p>
          <a:p>
            <a:pPr marL="0" indent="-457200">
              <a:buNone/>
            </a:pPr>
            <a:r>
              <a:rPr lang="en-GB" sz="2900" dirty="0"/>
              <a:t>Driver, Felix and David Gilbert eds. </a:t>
            </a:r>
            <a:r>
              <a:rPr lang="en-GB" sz="2900" i="1" dirty="0"/>
              <a:t>Imperial Cities: Landscape, Display and Identity (</a:t>
            </a:r>
            <a:r>
              <a:rPr lang="en-GB" sz="2900" dirty="0"/>
              <a:t>Manchester: Manchester University Press, 1999).</a:t>
            </a:r>
          </a:p>
          <a:p>
            <a:pPr marL="0" indent="-457200">
              <a:buNone/>
            </a:pPr>
            <a:r>
              <a:rPr lang="en-GB" sz="2900" dirty="0" err="1"/>
              <a:t>Greenhalgh</a:t>
            </a:r>
            <a:r>
              <a:rPr lang="en-GB" sz="2900" dirty="0"/>
              <a:t>, Paul. </a:t>
            </a:r>
            <a:r>
              <a:rPr lang="en-GB" sz="2900" i="1" dirty="0"/>
              <a:t>Ephemeral Vistas: The Expositions </a:t>
            </a:r>
            <a:r>
              <a:rPr lang="en-GB" sz="2900" i="1" dirty="0" err="1"/>
              <a:t>Universalles</a:t>
            </a:r>
            <a:r>
              <a:rPr lang="en-GB" sz="2900" i="1" dirty="0"/>
              <a:t>, Great Exhibitions and World’s Fairs, 1851–1939 </a:t>
            </a:r>
            <a:r>
              <a:rPr lang="en-GB" sz="2900" dirty="0"/>
              <a:t>(Manchester: Manchester University Press, 1988).</a:t>
            </a:r>
          </a:p>
          <a:p>
            <a:pPr marL="0" indent="-457200">
              <a:buNone/>
            </a:pPr>
            <a:r>
              <a:rPr lang="en-GB" sz="2900" dirty="0" err="1"/>
              <a:t>Hichberger</a:t>
            </a:r>
            <a:r>
              <a:rPr lang="en-GB" sz="2900" dirty="0"/>
              <a:t>, JWM. </a:t>
            </a:r>
            <a:r>
              <a:rPr lang="en-GB" sz="2900" i="1" dirty="0"/>
              <a:t>Images of the Army: The Military in British Art, 1815–1914 </a:t>
            </a:r>
            <a:r>
              <a:rPr lang="en-GB" sz="2900" dirty="0"/>
              <a:t>(Manchester: Manchester University Press, 1988).</a:t>
            </a:r>
          </a:p>
          <a:p>
            <a:pPr marL="0" indent="-457200">
              <a:buNone/>
            </a:pPr>
            <a:r>
              <a:rPr lang="en-GB" sz="2900" dirty="0"/>
              <a:t>MacDonald, Robert H. </a:t>
            </a:r>
            <a:r>
              <a:rPr lang="en-GB" sz="2900" i="1" dirty="0"/>
              <a:t>The Language of Empire: Myths and Metaphors of Popular Imperialism, 1880–1918 </a:t>
            </a:r>
            <a:r>
              <a:rPr lang="en-GB" sz="2900" dirty="0"/>
              <a:t>Manchester: Manchester University Press, 1994)</a:t>
            </a:r>
          </a:p>
          <a:p>
            <a:pPr marL="0" indent="-457200">
              <a:buNone/>
            </a:pPr>
            <a:r>
              <a:rPr lang="en-GB" sz="2900" dirty="0" err="1"/>
              <a:t>MacKenzie</a:t>
            </a:r>
            <a:r>
              <a:rPr lang="en-GB" sz="2900" dirty="0"/>
              <a:t>, John M ed. </a:t>
            </a:r>
            <a:r>
              <a:rPr lang="en-GB" sz="2900" i="1" dirty="0"/>
              <a:t>Imperialism and Popular Culture </a:t>
            </a:r>
            <a:r>
              <a:rPr lang="en-GB" sz="2900" dirty="0"/>
              <a:t>(Manchester: Manchester University Press, 1986)</a:t>
            </a:r>
          </a:p>
          <a:p>
            <a:pPr marL="0" indent="-457200">
              <a:buNone/>
            </a:pPr>
            <a:r>
              <a:rPr lang="en-GB" sz="2900" dirty="0"/>
              <a:t>–. </a:t>
            </a:r>
            <a:r>
              <a:rPr lang="en-GB" sz="2900" i="1" dirty="0"/>
              <a:t>Popular Imperialism and the Military, 1850–1950 </a:t>
            </a:r>
            <a:r>
              <a:rPr lang="en-GB" sz="2900" dirty="0"/>
              <a:t>(Manchester: Manchester University Press, 1992).</a:t>
            </a:r>
          </a:p>
          <a:p>
            <a:pPr marL="0" indent="-457200">
              <a:buNone/>
            </a:pPr>
            <a:r>
              <a:rPr lang="en-GB" sz="2900" dirty="0"/>
              <a:t>–.   </a:t>
            </a:r>
            <a:r>
              <a:rPr lang="en-GB" sz="2900" i="1" dirty="0"/>
              <a:t>Imperialism and the Natural World </a:t>
            </a:r>
            <a:r>
              <a:rPr lang="en-GB" sz="2900" dirty="0"/>
              <a:t>(Manchester: Manchester University Press, 1990).</a:t>
            </a:r>
          </a:p>
          <a:p>
            <a:pPr marL="0" indent="-457200">
              <a:buNone/>
            </a:pPr>
            <a:r>
              <a:rPr lang="en-GB" sz="2900" dirty="0" err="1" smtClean="0"/>
              <a:t>Mangan</a:t>
            </a:r>
            <a:r>
              <a:rPr lang="en-GB" sz="2900" dirty="0"/>
              <a:t>, JA</a:t>
            </a:r>
            <a:r>
              <a:rPr lang="en-GB" sz="2900" i="1" dirty="0"/>
              <a:t>. Making Imperial </a:t>
            </a:r>
            <a:r>
              <a:rPr lang="en-GB" sz="2900" i="1" dirty="0" err="1"/>
              <a:t>Mentalities:Socialisation</a:t>
            </a:r>
            <a:r>
              <a:rPr lang="en-GB" sz="2900" i="1" dirty="0"/>
              <a:t> and British imperialism </a:t>
            </a:r>
            <a:r>
              <a:rPr lang="en-GB" sz="2900" dirty="0"/>
              <a:t>(Manchester: Manchester University Press, , 1990).</a:t>
            </a:r>
          </a:p>
          <a:p>
            <a:pPr marL="0" indent="-457200">
              <a:buNone/>
            </a:pPr>
            <a:r>
              <a:rPr lang="en-GB" sz="2900" dirty="0"/>
              <a:t>–. </a:t>
            </a:r>
            <a:r>
              <a:rPr lang="en-GB" sz="2900" i="1" dirty="0"/>
              <a:t>‘Benefits Bestowed’? Education and British Imperialism</a:t>
            </a:r>
            <a:r>
              <a:rPr lang="en-GB" sz="2900" dirty="0"/>
              <a:t> (Manchester: Manchester University Press, 1988)</a:t>
            </a:r>
          </a:p>
          <a:p>
            <a:pPr marL="0" indent="-457200">
              <a:buNone/>
            </a:pPr>
            <a:r>
              <a:rPr lang="en-GB" sz="2900" dirty="0" err="1"/>
              <a:t>Midgley</a:t>
            </a:r>
            <a:r>
              <a:rPr lang="en-GB" sz="2900" dirty="0"/>
              <a:t>, Clare ed. </a:t>
            </a:r>
            <a:r>
              <a:rPr lang="en-GB" sz="2900" i="1" dirty="0"/>
              <a:t>Gender and Imperialism </a:t>
            </a:r>
            <a:r>
              <a:rPr lang="en-GB" sz="2900" dirty="0"/>
              <a:t>(Manchester: Manchester University Press, 1998)</a:t>
            </a:r>
          </a:p>
          <a:p>
            <a:pPr marL="0" indent="-457200">
              <a:buNone/>
            </a:pPr>
            <a:r>
              <a:rPr lang="en-GB" sz="2900" dirty="0"/>
              <a:t>Richards, Jeffrey ed. </a:t>
            </a:r>
            <a:r>
              <a:rPr lang="en-GB" sz="2900" i="1" dirty="0"/>
              <a:t>Imperialism and Juvenile Literature </a:t>
            </a:r>
            <a:r>
              <a:rPr lang="en-GB" sz="2900" dirty="0"/>
              <a:t>(Manchester: Manchester University, 1989).</a:t>
            </a:r>
          </a:p>
          <a:p>
            <a:pPr marL="0" indent="-457200">
              <a:buNone/>
            </a:pPr>
            <a:r>
              <a:rPr lang="en-GB" sz="2900" dirty="0"/>
              <a:t>Rush James R and Robin W Winks eds. </a:t>
            </a:r>
            <a:r>
              <a:rPr lang="en-GB" sz="2900" i="1" dirty="0"/>
              <a:t>Asia in Western Fiction </a:t>
            </a:r>
            <a:r>
              <a:rPr lang="en-GB" sz="2900" dirty="0"/>
              <a:t>(Manchester: Manchester University Press, 1990).</a:t>
            </a:r>
          </a:p>
          <a:p>
            <a:pPr marL="0" indent="-457200">
              <a:buNone/>
            </a:pPr>
            <a:r>
              <a:rPr lang="en-GB" sz="2900" dirty="0"/>
              <a:t>Russell, Lynette ed. </a:t>
            </a:r>
            <a:r>
              <a:rPr lang="en-GB" sz="2900" i="1" dirty="0"/>
              <a:t>Colonial Frontiers: Indigenous-European Encounters in Settler Societies </a:t>
            </a:r>
            <a:r>
              <a:rPr lang="en-GB" sz="2900" dirty="0"/>
              <a:t>Manchester: Manchester University Press, 2001).</a:t>
            </a:r>
          </a:p>
          <a:p>
            <a:pPr marL="0" indent="-457200">
              <a:buNone/>
            </a:pPr>
            <a:r>
              <a:rPr lang="en-GB" sz="2900" dirty="0"/>
              <a:t>Sinha, </a:t>
            </a:r>
            <a:r>
              <a:rPr lang="en-GB" sz="2900" dirty="0" err="1"/>
              <a:t>Mrinalini</a:t>
            </a:r>
            <a:r>
              <a:rPr lang="en-GB" sz="2900" dirty="0"/>
              <a:t>. </a:t>
            </a:r>
            <a:r>
              <a:rPr lang="en-GB" sz="2900" i="1" dirty="0"/>
              <a:t>Colonial Masculinity: The 'Manly Englishman' and the' Effeminate Bengali' in the Late Nineteenth Century</a:t>
            </a:r>
            <a:r>
              <a:rPr lang="en-GB" sz="2900" dirty="0"/>
              <a:t> (Manchester: Manchester University, 1995).</a:t>
            </a:r>
          </a:p>
          <a:p>
            <a:pPr marL="0" indent="-457200">
              <a:buNone/>
            </a:pPr>
            <a:r>
              <a:rPr lang="en-GB" sz="2900" dirty="0"/>
              <a:t>Ward, Stuart ed.  </a:t>
            </a:r>
            <a:r>
              <a:rPr lang="en-GB" sz="2900" i="1" dirty="0"/>
              <a:t>British Culture and the End of Empire </a:t>
            </a:r>
            <a:r>
              <a:rPr lang="en-GB" sz="2900" dirty="0"/>
              <a:t>(Manchester: Manchester University Press, 2001).</a:t>
            </a:r>
          </a:p>
          <a:p>
            <a:pPr marL="0" indent="0">
              <a:buNone/>
            </a:pPr>
            <a:endParaRPr lang="en-GB" dirty="0"/>
          </a:p>
        </p:txBody>
      </p:sp>
      <p:sp>
        <p:nvSpPr>
          <p:cNvPr id="6" name="Content Placeholder 2"/>
          <p:cNvSpPr txBox="1">
            <a:spLocks/>
          </p:cNvSpPr>
          <p:nvPr/>
        </p:nvSpPr>
        <p:spPr>
          <a:xfrm>
            <a:off x="118515" y="4783529"/>
            <a:ext cx="3539085" cy="1676265"/>
          </a:xfrm>
          <a:prstGeom prst="rect">
            <a:avLst/>
          </a:prstGeom>
          <a:solidFill>
            <a:schemeClr val="accent2">
              <a:lumMod val="20000"/>
              <a:lumOff val="80000"/>
              <a:alpha val="77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smtClean="0">
                <a:solidFill>
                  <a:srgbClr val="7030A0"/>
                </a:solidFill>
              </a:rPr>
              <a:t>MUP Studies in Imperialism titles in UWTSD </a:t>
            </a:r>
            <a:r>
              <a:rPr lang="en-GB" dirty="0" err="1" smtClean="0">
                <a:solidFill>
                  <a:srgbClr val="7030A0"/>
                </a:solidFill>
              </a:rPr>
              <a:t>Lampeter</a:t>
            </a:r>
            <a:r>
              <a:rPr lang="en-GB" dirty="0" smtClean="0">
                <a:solidFill>
                  <a:srgbClr val="7030A0"/>
                </a:solidFill>
              </a:rPr>
              <a:t> library: </a:t>
            </a:r>
            <a:endParaRPr lang="en-GB" dirty="0">
              <a:solidFill>
                <a:srgbClr val="7030A0"/>
              </a:solidFill>
            </a:endParaRPr>
          </a:p>
        </p:txBody>
      </p:sp>
    </p:spTree>
    <p:extLst>
      <p:ext uri="{BB962C8B-B14F-4D97-AF65-F5344CB8AC3E}">
        <p14:creationId xmlns:p14="http://schemas.microsoft.com/office/powerpoint/2010/main" val="27513686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30930" y="-112405"/>
            <a:ext cx="7674845" cy="6622062"/>
          </a:xfrm>
        </p:spPr>
        <p:txBody>
          <a:bodyPr>
            <a:normAutofit fontScale="92500" lnSpcReduction="10000"/>
          </a:bodyPr>
          <a:lstStyle/>
          <a:p>
            <a:pPr lvl="0" algn="just"/>
            <a:endParaRPr lang="en-GB" i="1" dirty="0"/>
          </a:p>
          <a:p>
            <a:pPr marL="285750" lvl="0" indent="-285750"/>
            <a:r>
              <a:rPr lang="en-GB" b="1" dirty="0"/>
              <a:t>How many different ‘vehicles’ of imperial propaganda are listed by </a:t>
            </a:r>
            <a:r>
              <a:rPr lang="en-GB" b="1" dirty="0" err="1"/>
              <a:t>MacKenzie</a:t>
            </a:r>
            <a:r>
              <a:rPr lang="en-GB" b="1" dirty="0"/>
              <a:t>, and what are </a:t>
            </a:r>
            <a:r>
              <a:rPr lang="en-GB" b="1" dirty="0" smtClean="0"/>
              <a:t>there </a:t>
            </a:r>
            <a:r>
              <a:rPr lang="en-GB" b="1" dirty="0"/>
              <a:t>important features?</a:t>
            </a:r>
          </a:p>
          <a:p>
            <a:pPr marL="742950" lvl="1" indent="-285750">
              <a:buFontTx/>
              <a:buChar char="-"/>
            </a:pPr>
            <a:r>
              <a:rPr lang="en-GB" b="1" dirty="0" smtClean="0"/>
              <a:t>Did </a:t>
            </a:r>
            <a:r>
              <a:rPr lang="en-GB" b="1" dirty="0"/>
              <a:t>these vehicles share common features or were they distinct from one another?</a:t>
            </a:r>
          </a:p>
          <a:p>
            <a:pPr marL="285750" lvl="0" indent="-285750">
              <a:buFontTx/>
              <a:buChar char="-"/>
            </a:pPr>
            <a:endParaRPr lang="en-GB" dirty="0"/>
          </a:p>
          <a:p>
            <a:pPr marL="285750" lvl="0" indent="-285750"/>
            <a:r>
              <a:rPr lang="en-GB" b="1" dirty="0"/>
              <a:t>How were overseas colonies represented in imperial propaganda?</a:t>
            </a:r>
            <a:endParaRPr lang="en-GB" dirty="0"/>
          </a:p>
          <a:p>
            <a:r>
              <a:rPr lang="en-GB" b="1" dirty="0"/>
              <a:t> </a:t>
            </a:r>
            <a:endParaRPr lang="en-GB" dirty="0"/>
          </a:p>
          <a:p>
            <a:pPr marL="285750" indent="-285750"/>
            <a:r>
              <a:rPr lang="en-GB" b="1" dirty="0"/>
              <a:t>What presumptions about race, class and/or gender were transmitted by imperial propaganda</a:t>
            </a:r>
            <a:r>
              <a:rPr lang="en-GB" b="1" dirty="0" smtClean="0"/>
              <a:t>?</a:t>
            </a:r>
          </a:p>
          <a:p>
            <a:pPr marL="285750" indent="-285750"/>
            <a:endParaRPr lang="en-GB" b="1" dirty="0"/>
          </a:p>
          <a:p>
            <a:pPr marL="285750" indent="-285750"/>
            <a:r>
              <a:rPr lang="en-GB" b="1" dirty="0" smtClean="0"/>
              <a:t>What social, economic and technological developments facilitated the emergence of ‘popular imperialism’ in the late 19th/early 20th century? </a:t>
            </a:r>
          </a:p>
          <a:p>
            <a:pPr marL="285750" indent="-285750"/>
            <a:endParaRPr lang="en-GB" b="1" i="1" dirty="0"/>
          </a:p>
          <a:p>
            <a:pPr marL="0" indent="0">
              <a:buNone/>
            </a:pPr>
            <a:endParaRPr lang="en-GB" i="1" dirty="0"/>
          </a:p>
          <a:p>
            <a:pPr marL="0" indent="0">
              <a:buNone/>
            </a:pPr>
            <a:endParaRPr lang="en-GB" dirty="0"/>
          </a:p>
        </p:txBody>
      </p:sp>
      <p:pic>
        <p:nvPicPr>
          <p:cNvPr id="4" name="Picture 3"/>
          <p:cNvPicPr>
            <a:picLocks noChangeAspect="1"/>
          </p:cNvPicPr>
          <p:nvPr/>
        </p:nvPicPr>
        <p:blipFill>
          <a:blip r:embed="rId2"/>
          <a:stretch>
            <a:fillRect/>
          </a:stretch>
        </p:blipFill>
        <p:spPr>
          <a:xfrm>
            <a:off x="8513045" y="752783"/>
            <a:ext cx="3248025" cy="4762500"/>
          </a:xfrm>
          <a:prstGeom prst="rect">
            <a:avLst/>
          </a:prstGeom>
        </p:spPr>
      </p:pic>
    </p:spTree>
    <p:extLst>
      <p:ext uri="{BB962C8B-B14F-4D97-AF65-F5344CB8AC3E}">
        <p14:creationId xmlns:p14="http://schemas.microsoft.com/office/powerpoint/2010/main" val="21555346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Picture 5"/>
          <p:cNvPicPr>
            <a:picLocks noChangeAspect="1"/>
          </p:cNvPicPr>
          <p:nvPr/>
        </p:nvPicPr>
        <p:blipFill>
          <a:blip r:embed="rId2"/>
          <a:stretch>
            <a:fillRect/>
          </a:stretch>
        </p:blipFill>
        <p:spPr>
          <a:xfrm>
            <a:off x="7253419" y="0"/>
            <a:ext cx="5008652" cy="6858000"/>
          </a:xfrm>
          <a:prstGeom prst="rect">
            <a:avLst/>
          </a:prstGeom>
        </p:spPr>
      </p:pic>
      <p:sp>
        <p:nvSpPr>
          <p:cNvPr id="7" name="Rectangle 6"/>
          <p:cNvSpPr/>
          <p:nvPr/>
        </p:nvSpPr>
        <p:spPr>
          <a:xfrm>
            <a:off x="7384767" y="208063"/>
            <a:ext cx="2584618" cy="369332"/>
          </a:xfrm>
          <a:prstGeom prst="rect">
            <a:avLst/>
          </a:prstGeom>
          <a:solidFill>
            <a:schemeClr val="accent2">
              <a:lumMod val="20000"/>
              <a:lumOff val="80000"/>
            </a:schemeClr>
          </a:solidFill>
        </p:spPr>
        <p:txBody>
          <a:bodyPr wrap="none">
            <a:spAutoFit/>
          </a:bodyPr>
          <a:lstStyle/>
          <a:p>
            <a:r>
              <a:rPr lang="en-GB" dirty="0" smtClean="0"/>
              <a:t>‘The </a:t>
            </a:r>
            <a:r>
              <a:rPr lang="en-GB" dirty="0"/>
              <a:t>Morning </a:t>
            </a:r>
            <a:r>
              <a:rPr lang="en-GB" dirty="0" smtClean="0"/>
              <a:t>Ride,’ </a:t>
            </a:r>
            <a:r>
              <a:rPr lang="en-GB" dirty="0"/>
              <a:t>1891 </a:t>
            </a:r>
          </a:p>
        </p:txBody>
      </p:sp>
      <p:pic>
        <p:nvPicPr>
          <p:cNvPr id="9" name="Content Placeholder 8"/>
          <p:cNvPicPr>
            <a:picLocks noGrp="1" noChangeAspect="1"/>
          </p:cNvPicPr>
          <p:nvPr>
            <p:ph idx="1"/>
          </p:nvPr>
        </p:nvPicPr>
        <p:blipFill>
          <a:blip r:embed="rId3"/>
          <a:stretch>
            <a:fillRect/>
          </a:stretch>
        </p:blipFill>
        <p:spPr>
          <a:xfrm>
            <a:off x="-1" y="0"/>
            <a:ext cx="4960733" cy="6967184"/>
          </a:xfrm>
          <a:prstGeom prst="rect">
            <a:avLst/>
          </a:prstGeom>
        </p:spPr>
      </p:pic>
      <p:sp>
        <p:nvSpPr>
          <p:cNvPr id="10" name="Rectangle 9"/>
          <p:cNvSpPr/>
          <p:nvPr/>
        </p:nvSpPr>
        <p:spPr>
          <a:xfrm>
            <a:off x="4960731" y="2055812"/>
            <a:ext cx="2292687" cy="2308324"/>
          </a:xfrm>
          <a:prstGeom prst="rect">
            <a:avLst/>
          </a:prstGeom>
        </p:spPr>
        <p:txBody>
          <a:bodyPr wrap="square">
            <a:spAutoFit/>
          </a:bodyPr>
          <a:lstStyle/>
          <a:p>
            <a:r>
              <a:rPr lang="en-GB" dirty="0" smtClean="0"/>
              <a:t>See:</a:t>
            </a:r>
          </a:p>
          <a:p>
            <a:r>
              <a:rPr lang="en-GB" dirty="0" smtClean="0">
                <a:hlinkClick r:id="rId4"/>
              </a:rPr>
              <a:t>http</a:t>
            </a:r>
            <a:r>
              <a:rPr lang="en-GB" dirty="0">
                <a:hlinkClick r:id="rId4"/>
              </a:rPr>
              <a:t>://</a:t>
            </a:r>
            <a:r>
              <a:rPr lang="en-GB" dirty="0" smtClean="0">
                <a:hlinkClick r:id="rId4"/>
              </a:rPr>
              <a:t>www.columbia.edu/itc/mealac/pritchett/00routesdata/1800_1899/dailylife_drawings/ilnviews/ilnviews.html</a:t>
            </a:r>
            <a:endParaRPr lang="en-GB" dirty="0" smtClean="0"/>
          </a:p>
          <a:p>
            <a:endParaRPr lang="en-GB" dirty="0"/>
          </a:p>
        </p:txBody>
      </p:sp>
    </p:spTree>
    <p:extLst>
      <p:ext uri="{BB962C8B-B14F-4D97-AF65-F5344CB8AC3E}">
        <p14:creationId xmlns:p14="http://schemas.microsoft.com/office/powerpoint/2010/main" val="186640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651819" y="-1"/>
            <a:ext cx="10540181" cy="6889007"/>
          </a:xfrm>
          <a:prstGeom prst="rect">
            <a:avLst/>
          </a:prstGeom>
        </p:spPr>
      </p:pic>
      <p:sp>
        <p:nvSpPr>
          <p:cNvPr id="5" name="Rectangle 4"/>
          <p:cNvSpPr/>
          <p:nvPr/>
        </p:nvSpPr>
        <p:spPr>
          <a:xfrm>
            <a:off x="0" y="872831"/>
            <a:ext cx="2182811" cy="1200329"/>
          </a:xfrm>
          <a:prstGeom prst="rect">
            <a:avLst/>
          </a:prstGeom>
          <a:solidFill>
            <a:schemeClr val="accent2">
              <a:lumMod val="20000"/>
              <a:lumOff val="80000"/>
            </a:schemeClr>
          </a:solidFill>
        </p:spPr>
        <p:txBody>
          <a:bodyPr wrap="square">
            <a:spAutoFit/>
          </a:bodyPr>
          <a:lstStyle/>
          <a:p>
            <a:r>
              <a:rPr lang="en-GB" dirty="0" smtClean="0"/>
              <a:t>‘The </a:t>
            </a:r>
            <a:r>
              <a:rPr lang="en-GB" dirty="0"/>
              <a:t>Burma </a:t>
            </a:r>
            <a:r>
              <a:rPr lang="en-GB" dirty="0" smtClean="0"/>
              <a:t>Campaign,’ </a:t>
            </a:r>
            <a:r>
              <a:rPr lang="en-GB" i="1" dirty="0" smtClean="0"/>
              <a:t>The </a:t>
            </a:r>
            <a:r>
              <a:rPr lang="en-GB" i="1" dirty="0"/>
              <a:t>Graphic</a:t>
            </a:r>
            <a:r>
              <a:rPr lang="en-GB" dirty="0"/>
              <a:t>, </a:t>
            </a:r>
            <a:r>
              <a:rPr lang="en-GB" dirty="0" smtClean="0"/>
              <a:t>30 April 1887</a:t>
            </a:r>
            <a:endParaRPr lang="en-GB" dirty="0"/>
          </a:p>
        </p:txBody>
      </p:sp>
      <p:pic>
        <p:nvPicPr>
          <p:cNvPr id="6" name="Picture 5"/>
          <p:cNvPicPr>
            <a:picLocks noChangeAspect="1"/>
          </p:cNvPicPr>
          <p:nvPr/>
        </p:nvPicPr>
        <p:blipFill rotWithShape="1">
          <a:blip r:embed="rId3"/>
          <a:srcRect l="7362" r="14245" b="84185"/>
          <a:stretch/>
        </p:blipFill>
        <p:spPr>
          <a:xfrm>
            <a:off x="0" y="-142581"/>
            <a:ext cx="3733800" cy="1015412"/>
          </a:xfrm>
          <a:prstGeom prst="rect">
            <a:avLst/>
          </a:prstGeom>
        </p:spPr>
      </p:pic>
    </p:spTree>
    <p:extLst>
      <p:ext uri="{BB962C8B-B14F-4D97-AF65-F5344CB8AC3E}">
        <p14:creationId xmlns:p14="http://schemas.microsoft.com/office/powerpoint/2010/main" val="16686220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24001" y="-61775"/>
            <a:ext cx="9260739" cy="1804249"/>
          </a:xfrm>
          <a:prstGeom prst="rect">
            <a:avLst/>
          </a:prstGeom>
          <a:noFill/>
        </p:spPr>
        <p:txBody>
          <a:bodyPr wrap="square" lIns="540000" tIns="360000" rIns="540000" bIns="360000" rtlCol="0">
            <a:spAutoFit/>
          </a:bodyPr>
          <a:lstStyle/>
          <a:p>
            <a:pPr algn="just"/>
            <a:endParaRPr lang="en-GB" sz="1600" dirty="0">
              <a:solidFill>
                <a:prstClr val="white"/>
              </a:solidFill>
            </a:endParaRPr>
          </a:p>
          <a:p>
            <a:pPr algn="just"/>
            <a:endParaRPr lang="en-GB" dirty="0">
              <a:solidFill>
                <a:prstClr val="white"/>
              </a:solidFill>
            </a:endParaRPr>
          </a:p>
          <a:p>
            <a:pPr marL="285750" indent="-285750" algn="just">
              <a:buFontTx/>
              <a:buChar char="-"/>
            </a:pPr>
            <a:endParaRPr lang="en-GB" dirty="0">
              <a:solidFill>
                <a:prstClr val="white"/>
              </a:solidFill>
            </a:endParaRPr>
          </a:p>
          <a:p>
            <a:endParaRPr lang="en-GB" dirty="0">
              <a:solidFill>
                <a:prstClr val="white"/>
              </a:solidFill>
            </a:endParaRPr>
          </a:p>
        </p:txBody>
      </p:sp>
      <p:sp>
        <p:nvSpPr>
          <p:cNvPr id="5" name="Rectangle 4"/>
          <p:cNvSpPr/>
          <p:nvPr/>
        </p:nvSpPr>
        <p:spPr>
          <a:xfrm>
            <a:off x="0" y="1"/>
            <a:ext cx="10668000" cy="1434917"/>
          </a:xfrm>
          <a:prstGeom prst="rect">
            <a:avLst/>
          </a:prstGeom>
        </p:spPr>
        <p:txBody>
          <a:bodyPr wrap="square" lIns="540000" tIns="360000" rIns="540000" bIns="360000" numCol="1" spcCol="360000">
            <a:spAutoFit/>
          </a:bodyPr>
          <a:lstStyle/>
          <a:p>
            <a:r>
              <a:rPr lang="en-US" b="1" dirty="0" smtClean="0">
                <a:solidFill>
                  <a:srgbClr val="FFFF00"/>
                </a:solidFill>
              </a:rPr>
              <a:t>‘</a:t>
            </a:r>
            <a:r>
              <a:rPr lang="en-US" sz="2800" dirty="0">
                <a:solidFill>
                  <a:srgbClr val="7030A0"/>
                </a:solidFill>
                <a:latin typeface="Elephant" panose="02020904090505020303" pitchFamily="18" charset="0"/>
              </a:rPr>
              <a:t>China </a:t>
            </a:r>
            <a:r>
              <a:rPr lang="en-US" sz="2800" dirty="0" smtClean="0">
                <a:solidFill>
                  <a:srgbClr val="7030A0"/>
                </a:solidFill>
                <a:latin typeface="Elephant" panose="02020904090505020303" pitchFamily="18" charset="0"/>
              </a:rPr>
              <a:t>photographs by John Thomson, 1868–1872</a:t>
            </a:r>
          </a:p>
          <a:p>
            <a:r>
              <a:rPr lang="en-US" b="1" dirty="0" smtClean="0">
                <a:solidFill>
                  <a:srgbClr val="7030A0"/>
                </a:solidFill>
                <a:latin typeface="Elephant" panose="02020904090505020303" pitchFamily="18" charset="0"/>
              </a:rPr>
              <a:t> </a:t>
            </a:r>
            <a:endParaRPr lang="en-GB" b="1" dirty="0">
              <a:solidFill>
                <a:prstClr val="white"/>
              </a:solidFill>
            </a:endParaRPr>
          </a:p>
        </p:txBody>
      </p:sp>
      <p:pic>
        <p:nvPicPr>
          <p:cNvPr id="6" name="Picture 5"/>
          <p:cNvPicPr/>
          <p:nvPr/>
        </p:nvPicPr>
        <p:blipFill>
          <a:blip r:embed="rId3" cstate="print"/>
          <a:srcRect/>
          <a:stretch>
            <a:fillRect/>
          </a:stretch>
        </p:blipFill>
        <p:spPr bwMode="auto">
          <a:xfrm>
            <a:off x="7369004" y="3897855"/>
            <a:ext cx="3244754" cy="2938117"/>
          </a:xfrm>
          <a:prstGeom prst="rect">
            <a:avLst/>
          </a:prstGeom>
          <a:noFill/>
          <a:ln w="9525">
            <a:noFill/>
            <a:miter lim="800000"/>
            <a:headEnd/>
            <a:tailEnd/>
          </a:ln>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87719" y="1143351"/>
            <a:ext cx="2421102" cy="3046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5641" y="3897855"/>
            <a:ext cx="2910657" cy="2925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7216" y="1143351"/>
            <a:ext cx="3180372" cy="313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03913" y="1231893"/>
            <a:ext cx="2463815" cy="3310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9417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lstStyle/>
          <a:p>
            <a:r>
              <a:rPr lang="en-GB" dirty="0" err="1" smtClean="0">
                <a:solidFill>
                  <a:srgbClr val="7030A0"/>
                </a:solidFill>
                <a:latin typeface="Elephant" panose="02020904090505020303" pitchFamily="18" charset="0"/>
              </a:rPr>
              <a:t>Felice</a:t>
            </a:r>
            <a:r>
              <a:rPr lang="en-GB" dirty="0" smtClean="0">
                <a:solidFill>
                  <a:srgbClr val="7030A0"/>
                </a:solidFill>
                <a:latin typeface="Elephant" panose="02020904090505020303" pitchFamily="18" charset="0"/>
              </a:rPr>
              <a:t> </a:t>
            </a:r>
            <a:r>
              <a:rPr lang="en-GB" dirty="0" err="1" smtClean="0">
                <a:solidFill>
                  <a:srgbClr val="7030A0"/>
                </a:solidFill>
                <a:latin typeface="Elephant" panose="02020904090505020303" pitchFamily="18" charset="0"/>
              </a:rPr>
              <a:t>Beato</a:t>
            </a:r>
            <a:r>
              <a:rPr lang="en-GB" dirty="0" smtClean="0">
                <a:solidFill>
                  <a:srgbClr val="7030A0"/>
                </a:solidFill>
                <a:latin typeface="Elephant" panose="02020904090505020303" pitchFamily="18" charset="0"/>
              </a:rPr>
              <a:t> photographs, India, 1858</a:t>
            </a:r>
            <a:endParaRPr lang="en-GB" dirty="0">
              <a:solidFill>
                <a:srgbClr val="7030A0"/>
              </a:solidFill>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475297" y="1539875"/>
            <a:ext cx="5221605" cy="4351338"/>
          </a:xfrm>
          <a:prstGeom prst="rect">
            <a:avLst/>
          </a:prstGeom>
        </p:spPr>
      </p:pic>
      <p:pic>
        <p:nvPicPr>
          <p:cNvPr id="5" name="Picture 4"/>
          <p:cNvPicPr>
            <a:picLocks noChangeAspect="1"/>
          </p:cNvPicPr>
          <p:nvPr/>
        </p:nvPicPr>
        <p:blipFill>
          <a:blip r:embed="rId4"/>
          <a:stretch>
            <a:fillRect/>
          </a:stretch>
        </p:blipFill>
        <p:spPr>
          <a:xfrm>
            <a:off x="6451584" y="1539875"/>
            <a:ext cx="5265119" cy="4351338"/>
          </a:xfrm>
          <a:prstGeom prst="rect">
            <a:avLst/>
          </a:prstGeom>
        </p:spPr>
      </p:pic>
      <p:sp>
        <p:nvSpPr>
          <p:cNvPr id="6" name="Rectangle 5"/>
          <p:cNvSpPr/>
          <p:nvPr/>
        </p:nvSpPr>
        <p:spPr>
          <a:xfrm>
            <a:off x="475297" y="6229906"/>
            <a:ext cx="4257512" cy="369332"/>
          </a:xfrm>
          <a:prstGeom prst="rect">
            <a:avLst/>
          </a:prstGeom>
        </p:spPr>
        <p:txBody>
          <a:bodyPr wrap="none">
            <a:spAutoFit/>
          </a:bodyPr>
          <a:lstStyle/>
          <a:p>
            <a:r>
              <a:rPr lang="en-GB" dirty="0" err="1"/>
              <a:t>Sikandar</a:t>
            </a:r>
            <a:r>
              <a:rPr lang="en-GB" dirty="0"/>
              <a:t> </a:t>
            </a:r>
            <a:r>
              <a:rPr lang="en-GB" dirty="0" err="1" smtClean="0"/>
              <a:t>Bagh</a:t>
            </a:r>
            <a:r>
              <a:rPr lang="en-GB" dirty="0" smtClean="0"/>
              <a:t>, Uttar </a:t>
            </a:r>
            <a:r>
              <a:rPr lang="en-GB" dirty="0"/>
              <a:t>Pradesh</a:t>
            </a:r>
            <a:r>
              <a:rPr lang="en-GB" dirty="0" smtClean="0"/>
              <a:t>, </a:t>
            </a:r>
            <a:r>
              <a:rPr lang="en-GB" dirty="0"/>
              <a:t>April 1858.  </a:t>
            </a:r>
          </a:p>
        </p:txBody>
      </p:sp>
      <p:sp>
        <p:nvSpPr>
          <p:cNvPr id="7" name="Rectangle 6"/>
          <p:cNvSpPr/>
          <p:nvPr/>
        </p:nvSpPr>
        <p:spPr>
          <a:xfrm>
            <a:off x="6535103" y="6229906"/>
            <a:ext cx="4187878" cy="369332"/>
          </a:xfrm>
          <a:prstGeom prst="rect">
            <a:avLst/>
          </a:prstGeom>
        </p:spPr>
        <p:txBody>
          <a:bodyPr wrap="none">
            <a:spAutoFit/>
          </a:bodyPr>
          <a:lstStyle/>
          <a:p>
            <a:r>
              <a:rPr lang="en-GB" dirty="0"/>
              <a:t>Entrance to the </a:t>
            </a:r>
            <a:r>
              <a:rPr lang="en-GB" dirty="0" err="1"/>
              <a:t>Jama</a:t>
            </a:r>
            <a:r>
              <a:rPr lang="en-GB" dirty="0"/>
              <a:t> Masjid in Delhi, 1858</a:t>
            </a:r>
          </a:p>
        </p:txBody>
      </p:sp>
    </p:spTree>
    <p:extLst>
      <p:ext uri="{BB962C8B-B14F-4D97-AF65-F5344CB8AC3E}">
        <p14:creationId xmlns:p14="http://schemas.microsoft.com/office/powerpoint/2010/main" val="1754292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37490" cy="1325563"/>
          </a:xfrm>
        </p:spPr>
        <p:txBody>
          <a:bodyPr/>
          <a:lstStyle/>
          <a:p>
            <a:r>
              <a:rPr lang="en-GB" dirty="0" err="1" smtClean="0">
                <a:solidFill>
                  <a:srgbClr val="7030A0"/>
                </a:solidFill>
                <a:latin typeface="Elephant" panose="02020904090505020303" pitchFamily="18" charset="0"/>
              </a:rPr>
              <a:t>Felice</a:t>
            </a:r>
            <a:r>
              <a:rPr lang="en-GB" dirty="0" smtClean="0">
                <a:solidFill>
                  <a:srgbClr val="7030A0"/>
                </a:solidFill>
                <a:latin typeface="Elephant" panose="02020904090505020303" pitchFamily="18" charset="0"/>
              </a:rPr>
              <a:t> </a:t>
            </a:r>
            <a:r>
              <a:rPr lang="en-GB" dirty="0" err="1" smtClean="0">
                <a:solidFill>
                  <a:srgbClr val="7030A0"/>
                </a:solidFill>
                <a:latin typeface="Elephant" panose="02020904090505020303" pitchFamily="18" charset="0"/>
              </a:rPr>
              <a:t>Beato</a:t>
            </a:r>
            <a:r>
              <a:rPr lang="en-GB" dirty="0" smtClean="0">
                <a:solidFill>
                  <a:srgbClr val="7030A0"/>
                </a:solidFill>
                <a:latin typeface="Elephant" panose="02020904090505020303" pitchFamily="18" charset="0"/>
              </a:rPr>
              <a:t> photographs, India, 1858</a:t>
            </a:r>
            <a:endParaRPr lang="en-GB" dirty="0">
              <a:solidFill>
                <a:srgbClr val="7030A0"/>
              </a:solidFill>
              <a:latin typeface="Elephant" panose="02020904090505020303" pitchFamily="18" charset="0"/>
            </a:endParaRPr>
          </a:p>
        </p:txBody>
      </p:sp>
      <p:pic>
        <p:nvPicPr>
          <p:cNvPr id="3" name="Picture 2"/>
          <p:cNvPicPr>
            <a:picLocks noChangeAspect="1"/>
          </p:cNvPicPr>
          <p:nvPr/>
        </p:nvPicPr>
        <p:blipFill>
          <a:blip r:embed="rId2"/>
          <a:stretch>
            <a:fillRect/>
          </a:stretch>
        </p:blipFill>
        <p:spPr>
          <a:xfrm>
            <a:off x="3029902" y="1539875"/>
            <a:ext cx="6689019" cy="5266944"/>
          </a:xfrm>
          <a:prstGeom prst="rect">
            <a:avLst/>
          </a:prstGeom>
        </p:spPr>
      </p:pic>
      <p:sp>
        <p:nvSpPr>
          <p:cNvPr id="6" name="Content Placeholder 5"/>
          <p:cNvSpPr>
            <a:spLocks noGrp="1"/>
          </p:cNvSpPr>
          <p:nvPr>
            <p:ph idx="1"/>
          </p:nvPr>
        </p:nvSpPr>
        <p:spPr>
          <a:xfrm>
            <a:off x="838200" y="1825625"/>
            <a:ext cx="1816510" cy="4351338"/>
          </a:xfrm>
        </p:spPr>
        <p:txBody>
          <a:bodyPr/>
          <a:lstStyle/>
          <a:p>
            <a:r>
              <a:rPr lang="en-GB" dirty="0"/>
              <a:t>Two </a:t>
            </a:r>
            <a:r>
              <a:rPr lang="en-GB" dirty="0" err="1"/>
              <a:t>sepoys</a:t>
            </a:r>
            <a:r>
              <a:rPr lang="en-GB" dirty="0"/>
              <a:t> of the 31st Native </a:t>
            </a:r>
            <a:r>
              <a:rPr lang="en-GB" dirty="0" smtClean="0"/>
              <a:t>Infantry </a:t>
            </a:r>
            <a:r>
              <a:rPr lang="en-GB" dirty="0"/>
              <a:t>hanged at Lucknow, 1857</a:t>
            </a:r>
          </a:p>
        </p:txBody>
      </p:sp>
    </p:spTree>
    <p:extLst>
      <p:ext uri="{BB962C8B-B14F-4D97-AF65-F5344CB8AC3E}">
        <p14:creationId xmlns:p14="http://schemas.microsoft.com/office/powerpoint/2010/main" val="25669749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Picture 4"/>
          <p:cNvPicPr>
            <a:picLocks noChangeAspect="1"/>
          </p:cNvPicPr>
          <p:nvPr/>
        </p:nvPicPr>
        <p:blipFill rotWithShape="1">
          <a:blip r:embed="rId2"/>
          <a:srcRect l="33387" t="20967" r="34436" b="10740"/>
          <a:stretch/>
        </p:blipFill>
        <p:spPr>
          <a:xfrm>
            <a:off x="8268927" y="0"/>
            <a:ext cx="3923072" cy="6400800"/>
          </a:xfrm>
          <a:prstGeom prst="rect">
            <a:avLst/>
          </a:prstGeom>
        </p:spPr>
      </p:pic>
      <p:pic>
        <p:nvPicPr>
          <p:cNvPr id="6" name="Picture 5"/>
          <p:cNvPicPr>
            <a:picLocks noChangeAspect="1"/>
          </p:cNvPicPr>
          <p:nvPr/>
        </p:nvPicPr>
        <p:blipFill rotWithShape="1">
          <a:blip r:embed="rId3"/>
          <a:srcRect l="20565" t="28521" r="22097" b="22991"/>
          <a:stretch/>
        </p:blipFill>
        <p:spPr>
          <a:xfrm>
            <a:off x="3244645" y="3591763"/>
            <a:ext cx="5024282" cy="3266238"/>
          </a:xfrm>
          <a:prstGeom prst="rect">
            <a:avLst/>
          </a:prstGeom>
        </p:spPr>
      </p:pic>
      <p:pic>
        <p:nvPicPr>
          <p:cNvPr id="7" name="Picture 6"/>
          <p:cNvPicPr>
            <a:picLocks noChangeAspect="1"/>
          </p:cNvPicPr>
          <p:nvPr/>
        </p:nvPicPr>
        <p:blipFill rotWithShape="1">
          <a:blip r:embed="rId4"/>
          <a:srcRect l="20564" t="28087" r="22823" b="20496"/>
          <a:stretch/>
        </p:blipFill>
        <p:spPr>
          <a:xfrm>
            <a:off x="1" y="0"/>
            <a:ext cx="6017342" cy="4201299"/>
          </a:xfrm>
          <a:prstGeom prst="rect">
            <a:avLst/>
          </a:prstGeom>
        </p:spPr>
      </p:pic>
      <p:sp>
        <p:nvSpPr>
          <p:cNvPr id="8" name="Content Placeholder 7"/>
          <p:cNvSpPr>
            <a:spLocks noGrp="1"/>
          </p:cNvSpPr>
          <p:nvPr>
            <p:ph idx="1"/>
          </p:nvPr>
        </p:nvSpPr>
        <p:spPr/>
        <p:txBody>
          <a:bodyPr/>
          <a:lstStyle/>
          <a:p>
            <a:endParaRPr lang="en-GB" dirty="0"/>
          </a:p>
        </p:txBody>
      </p:sp>
      <p:sp>
        <p:nvSpPr>
          <p:cNvPr id="9" name="Rectangle 8"/>
          <p:cNvSpPr/>
          <p:nvPr/>
        </p:nvSpPr>
        <p:spPr>
          <a:xfrm>
            <a:off x="56535" y="5019212"/>
            <a:ext cx="2625213" cy="923330"/>
          </a:xfrm>
          <a:prstGeom prst="rect">
            <a:avLst/>
          </a:prstGeom>
        </p:spPr>
        <p:txBody>
          <a:bodyPr wrap="square">
            <a:spAutoFit/>
          </a:bodyPr>
          <a:lstStyle/>
          <a:p>
            <a:r>
              <a:rPr lang="en-GB" dirty="0">
                <a:hlinkClick r:id="rId5"/>
              </a:rPr>
              <a:t>https://www.instagram.com/soaspostcard</a:t>
            </a:r>
            <a:r>
              <a:rPr lang="en-GB" dirty="0" smtClean="0">
                <a:hlinkClick r:id="rId5"/>
              </a:rPr>
              <a:t>/</a:t>
            </a:r>
            <a:endParaRPr lang="en-GB" dirty="0" smtClean="0"/>
          </a:p>
          <a:p>
            <a:endParaRPr lang="en-GB" dirty="0"/>
          </a:p>
        </p:txBody>
      </p:sp>
    </p:spTree>
    <p:extLst>
      <p:ext uri="{BB962C8B-B14F-4D97-AF65-F5344CB8AC3E}">
        <p14:creationId xmlns:p14="http://schemas.microsoft.com/office/powerpoint/2010/main" val="3481076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1"/>
            <a:ext cx="6502400" cy="3657600"/>
          </a:xfrm>
          <a:prstGeom prst="rect">
            <a:avLst/>
          </a:prstGeom>
        </p:spPr>
      </p:pic>
      <p:pic>
        <p:nvPicPr>
          <p:cNvPr id="5" name="Picture 4"/>
          <p:cNvPicPr>
            <a:picLocks noChangeAspect="1"/>
          </p:cNvPicPr>
          <p:nvPr/>
        </p:nvPicPr>
        <p:blipFill rotWithShape="1">
          <a:blip r:embed="rId3"/>
          <a:srcRect l="13064" t="33871" r="40484" b="28678"/>
          <a:stretch/>
        </p:blipFill>
        <p:spPr>
          <a:xfrm>
            <a:off x="5981700" y="3122613"/>
            <a:ext cx="5791200" cy="3589338"/>
          </a:xfrm>
          <a:prstGeom prst="rect">
            <a:avLst/>
          </a:prstGeom>
        </p:spPr>
      </p:pic>
      <p:pic>
        <p:nvPicPr>
          <p:cNvPr id="6" name="Picture 5"/>
          <p:cNvPicPr>
            <a:picLocks noChangeAspect="1"/>
          </p:cNvPicPr>
          <p:nvPr/>
        </p:nvPicPr>
        <p:blipFill rotWithShape="1">
          <a:blip r:embed="rId4"/>
          <a:srcRect l="19113" t="20967" r="47500" b="17349"/>
          <a:stretch/>
        </p:blipFill>
        <p:spPr>
          <a:xfrm>
            <a:off x="9307740" y="-180156"/>
            <a:ext cx="2884260" cy="4096485"/>
          </a:xfrm>
          <a:prstGeom prst="rect">
            <a:avLst/>
          </a:prstGeom>
        </p:spPr>
      </p:pic>
      <p:pic>
        <p:nvPicPr>
          <p:cNvPr id="7" name="Picture 6"/>
          <p:cNvPicPr>
            <a:picLocks noChangeAspect="1"/>
          </p:cNvPicPr>
          <p:nvPr/>
        </p:nvPicPr>
        <p:blipFill rotWithShape="1">
          <a:blip r:embed="rId5"/>
          <a:srcRect l="17903" t="51809" r="44839" b="17034"/>
          <a:stretch/>
        </p:blipFill>
        <p:spPr>
          <a:xfrm>
            <a:off x="-1" y="3657601"/>
            <a:ext cx="4978399" cy="3200399"/>
          </a:xfrm>
          <a:prstGeom prst="rect">
            <a:avLst/>
          </a:prstGeom>
        </p:spPr>
      </p:pic>
    </p:spTree>
    <p:extLst>
      <p:ext uri="{BB962C8B-B14F-4D97-AF65-F5344CB8AC3E}">
        <p14:creationId xmlns:p14="http://schemas.microsoft.com/office/powerpoint/2010/main" val="7828316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collectorscentreonline.co.uk/StockPhotos/Postcards/socialHistory/Postmen-Trinida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2388"/>
            <a:ext cx="3795238" cy="579273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www.collectorscentreonline.co.uk/StockPhotos/Postcards/socialHistory/Postmen-Austral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1156" y="882488"/>
            <a:ext cx="3942463" cy="597551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britishempire.co.uk/images/postme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9537" y="162388"/>
            <a:ext cx="3942463" cy="5913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37307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3775587" cy="5853958"/>
          </a:xfrm>
          <a:prstGeom prst="rect">
            <a:avLst/>
          </a:prstGeom>
        </p:spPr>
      </p:pic>
      <p:pic>
        <p:nvPicPr>
          <p:cNvPr id="3" name="Picture 2"/>
          <p:cNvPicPr>
            <a:picLocks noChangeAspect="1"/>
          </p:cNvPicPr>
          <p:nvPr/>
        </p:nvPicPr>
        <p:blipFill rotWithShape="1">
          <a:blip r:embed="rId3"/>
          <a:srcRect l="9694" t="6089" r="5617" b="5183"/>
          <a:stretch/>
        </p:blipFill>
        <p:spPr>
          <a:xfrm>
            <a:off x="3775585" y="0"/>
            <a:ext cx="4896464" cy="3008671"/>
          </a:xfrm>
          <a:prstGeom prst="rect">
            <a:avLst/>
          </a:prstGeom>
        </p:spPr>
      </p:pic>
      <p:pic>
        <p:nvPicPr>
          <p:cNvPr id="4" name="Picture 3"/>
          <p:cNvPicPr>
            <a:picLocks noChangeAspect="1"/>
          </p:cNvPicPr>
          <p:nvPr/>
        </p:nvPicPr>
        <p:blipFill rotWithShape="1">
          <a:blip r:embed="rId4"/>
          <a:srcRect b="6495"/>
          <a:stretch/>
        </p:blipFill>
        <p:spPr>
          <a:xfrm>
            <a:off x="8513226" y="0"/>
            <a:ext cx="3678774" cy="4970206"/>
          </a:xfrm>
          <a:prstGeom prst="rect">
            <a:avLst/>
          </a:prstGeom>
        </p:spPr>
      </p:pic>
      <p:pic>
        <p:nvPicPr>
          <p:cNvPr id="5" name="Picture 4"/>
          <p:cNvPicPr>
            <a:picLocks noChangeAspect="1"/>
          </p:cNvPicPr>
          <p:nvPr/>
        </p:nvPicPr>
        <p:blipFill rotWithShape="1">
          <a:blip r:embed="rId5"/>
          <a:srcRect l="6248" t="3775" r="4422" b="13947"/>
          <a:stretch/>
        </p:blipFill>
        <p:spPr>
          <a:xfrm>
            <a:off x="3775586" y="2949677"/>
            <a:ext cx="5365679" cy="3877597"/>
          </a:xfrm>
          <a:prstGeom prst="rect">
            <a:avLst/>
          </a:prstGeom>
        </p:spPr>
      </p:pic>
    </p:spTree>
    <p:extLst>
      <p:ext uri="{BB962C8B-B14F-4D97-AF65-F5344CB8AC3E}">
        <p14:creationId xmlns:p14="http://schemas.microsoft.com/office/powerpoint/2010/main" val="12546328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57300" y="23812"/>
            <a:ext cx="9677400" cy="6810375"/>
          </a:xfrm>
          <a:prstGeom prst="rect">
            <a:avLst/>
          </a:prstGeom>
        </p:spPr>
      </p:pic>
    </p:spTree>
    <p:extLst>
      <p:ext uri="{BB962C8B-B14F-4D97-AF65-F5344CB8AC3E}">
        <p14:creationId xmlns:p14="http://schemas.microsoft.com/office/powerpoint/2010/main" val="9528715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833" y="-25297"/>
            <a:ext cx="9527458" cy="688329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mage result for players cigarettes army uniform"/>
          <p:cNvPicPr>
            <a:picLocks noChangeAspect="1" noChangeArrowheads="1"/>
          </p:cNvPicPr>
          <p:nvPr/>
        </p:nvPicPr>
        <p:blipFill rotWithShape="1">
          <a:blip r:embed="rId3">
            <a:extLst>
              <a:ext uri="{28A0092B-C50C-407E-A947-70E740481C1C}">
                <a14:useLocalDpi xmlns:a14="http://schemas.microsoft.com/office/drawing/2010/main" val="0"/>
              </a:ext>
            </a:extLst>
          </a:blip>
          <a:srcRect t="-62" r="82037"/>
          <a:stretch/>
        </p:blipFill>
        <p:spPr bwMode="auto">
          <a:xfrm>
            <a:off x="9954290" y="-29497"/>
            <a:ext cx="1844419" cy="6966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06238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180" y="371803"/>
            <a:ext cx="5313876" cy="61469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081" y="-1"/>
            <a:ext cx="4709746" cy="6518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2784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data:image/jpeg;base64,/9j/4AAQSkZJRgABAQAAAQABAAD/2wCEAAkGBxQTEhQUExQVFhUXFxwaFxUYFxgYHBUXHB0dHR4cHBgdHCggGBolHxgYITEhJSorLi4uGh8zODMsNygtLisBCgoKBQUFDgUFDisZExkrKysrKysrKysrKysrKysrKysrKysrKysrKysrKysrKysrKysrKysrKysrKysrKysrK//AABEIAMIBAwMBIgACEQEDEQH/xAAcAAABBQEBAQAAAAAAAAAAAAAFAAIDBAYBBwj/xABTEAACAQIEAwQECAkJBgUEAwABAhEAAwQSITEFIkEGE1FhMnGBkRQjQlKSobHRBxUkU3J0ssHwNENUYpOU0uHxM0RzgrTTJVWzwsMIY6LUFhc1/8QAFAEBAAAAAAAAAAAAAAAAAAAAAP/EABQRAQAAAAAAAAAAAAAAAAAAAAD/2gAMAwEAAhEDEQA/APbQKa1PoFx/vWu2LVu/csZ+8ZntraZjkAgfGIwjm8J03oCC3rmeO65Z9LMNvGK7dxDgORbJK+iMw5xMb9PHWgx4Nif/ADLFf2WC/wD1qHJnbFNhBxPF98tvvCO4wkZJA0b4NBPMNKDXYW4xBzLl1gCQZEDXTbc6eVSxQBuCYkn/AP0cSPIWsH+/Dmq+LdsJkF7H4ljecW7c2LDQ52/2dgZR5tpQadlqFlrL9oeKLgFW5i+I3lRmyqDYtMCYJj4uwWGgNAE/CNgHbKOKOCdATh8oHtaxA9tB6LctiurhwBpWWxVi4thsSeKYjuVtm6WS1g2HdhcxKxhzmECfOslb/CHg/wDznFnybCWf/bhqD1G6mh2npO09NOtB7eJvQPiwDlB2Ojkry+l4Fvo1m+z3aS1jrptYbid644QuVOGtLyggEy1gDdh76McRtPh1N2/xF0truz28Mqiek93ufDeg0V+40LA1PpabcpO0/OCj21Ve7dIMIJhYkdSYb5XQaisBw/tjhbtwW143eDE6Z8Ph7anyzPhgPea2dvg+J/p9/wBtnC/utUE7Le5uQaZ43OaPQ66Zp+o1YzXOiQYTUyQSTz6A/JEH3+FZbA8et3cU2DTijnEIzKbbYa2vMnpAMbYViIJ0J0BPSiPFb74drK3eIFDeuC3aBwyHO5iF5RpuNTFAXBuFtUEZiNiOXMoBmfAs3nEVPdZg0KsiBBg6EnWddQBrG5oBYu3HxFzDLjwb9tVZ0+DLyq0QZmDMjY0ExPbbDW7pstxa2HBgxhsyg+dwSg99BsjeunMe7HyYGusiWEzoQdJ21HmA8G5mHIIzEH9Hx3/ifKh9vAYlgGXGgqQCCLFsgg7EHNqDUq8NxP8ATD/YWqC5ju8BGRJGUmdfSAMDfWTp4++RXV706W1y5CZgjm2yxmnz22ph4dif6Y39jZ+6sR//AGLgv/N7n9zP/YoPTrakqpIgkCR4GNRS7qvPuD9scPibqWLHFbz3H0UfBVWYBO7WABsdzV7tLxhcBk+FcSup3mbJGHtvOWJ9G0YjMN6Dad1TTbrzNe3WFbJHF8RztlUjC29WnYzhtDqN+hrZ2+FXx6WNvtpGqYYa+Olka9fDyoDC2Kk+Disn+N7S41ME2Nv9+ULhMtqCNW1YWtDCmBppFHmwDkk/CbwnoO509U2z69Z/dQXxZFV8argDu1DHWQfUSOo6jz39tYji3aixYvPZ+G4+7ctwbgs2LN0WtZhmFiB4HeI6GjvBroxllL2G4hea2flBMPMjdWDWJU6jSAdqAzhgxWXXKZbTyBOU7ncQanW1Qu5we4YnGYkeMDDifX8R020irHZrEG5ZzMSTnuLJj5Fx0/8AbQTXuFqxJlhPga5RKlQNoJxBz8Mww6G3fPtHdgftGjdAuIn8uw3h3OI+2xQFCKxvD7n/AI7iFnbCgxJ6m10iB01n7K2mnjXnvHOAcTTid3G4H4KVuWktReZ9hBPKo0JKjWaD0c153+F6+VHDSCR+X2gYO41MHxGlT4C5x43LffDh3dZ17wp3ubu5GbLJjNEx51Y/CF2du41cKLLIDZxSXWzsRyqDMQDzaigB/hoxOT8WtkZ8uNRu7UZmfLrlVerHYDzqlx3tU2Iw92za4Lji91GRe8w2VVLCAxIB2mem243rVduOzd3GXOHtZKZbGKS7czNEoCvo6GTodK2arQZn8HHBLuE4dhrF/wD2qKSwmcuZmYLOxyhgNNNNNKz34YQJ4WIGvELX8fXXpBNY/t/2du4xsCbRT4jFJdfMxEou8aGTQaR8MqklVUHxAjSvNO0mEXHcdsYS/rh7GHN/up0uXCY5vEar9Ejqa9RdqxXbbspdv3bOMwVxbWMsDKpb0LtszKNAPi30iPAgLnaDsdhMTh2stZtKMpCOqKptHoVIGkHpsdjQn8DPFbl7hdrvCSbbNbDHcosZfcDl/wCWh+LXj+MRsO9nDYNGGW5iFuZ2KnRsgDsRIncA67jcbfs5wG3gsNbw9mclsbndiSSWPmSSaDyTD9mWxd3jFzDnJi8Pjjcw7jQlgXJST0aBvpIHSau8a7ULxBODXYy3U4jbS9bggpdBWdPA7j1xuDW37F9nbuFv8RuXcmXE4k3beUknJLnm0EHmGlZ/tH+Dhn4nh8bhSir39u7iUJIlkcHOgggsRmnbXX5RoN3d4Lb729eWRdvWu7LwOVQIEQATrrJJOgAgaV5Zwe9f4Zg2wOO4U96xz5sRYAuh1Yk5mEaQDozEEADQRXr2Pwou27lppy3EZGiQYYEGD0MHevPuG8L43grQw1j4HftLItX7pdXRSZ5lB1ifP20Gm/B1dwzcPsDCPceyoKqbutxSCSVeAACCdhpERpFaSs52C7Nfi/CLZL53LNcuOBAa40TA8AFUeydNq0NA415/+F/AWl4TiCttE1tcyooIHep4RW+dgBqYFZn8IXBrmO4desWChd8mUloXluKx1E9FNAR4BhLYw+HYImbubfMFAPoDrFZP8IwZcVw26iC49u5cyWSSDdYheUMFOXbqDW44VhzbsWUaMyWkUxqJVQD69qyvbzs9i8Rewd7BtYV8Mzt8cXAJYJGiqZ9Ezt0oLnZvi2Kv3GXEcP8AgqBZFw3RczNIgAd2saE6z02rR3bgAJJgAST4CsKLPaH87wv3X/8ABWj7U8NvX8Hds2WRbty3kztmCjNAc6An0c0eyg8ZvcTtXO/4ml+0cYMYtyzZL8xwyQoTIdVJETpsvnXvWBxS3rdu6hlHUOp/qsAR9tBuF9kcNaw6WDZtmLYRnyLmYgQWzROaZM1L2K4NdwmFXD3XV8jN3bAHS2TIBBG4JI9UUGOw+E4jgcRirnD1w+Mw9681xk71VuW7h5iuaQBGbbmMQYBJo1+DLi9i78KS3hmwmIW9mxNhmLQ7zzA6DXKRAAiB0g1Vu9jcbhr15+GYq3at3nLvYvJmVbh3ZCAY9WnSZgUX7DdlTgu/u3rxv4rEsGvXYCgxOVVXoBJ8PUAAKDVGg/Yk/kzaR+U4v/qr1F5oT2K/kx6flGKPvxN4z7d6A9SrtKgjY0Cxr/luHE/zN8x4wbOvsn66N3RQLHfy/Df8DEftYf76C9xLhyX1VXzQrZhBA1AI3jz6VWXhC2z3im4zKCVDNmGbKRt5ydooQ3a7CYm/c4fZvOMRzqSqOAjJObmIAkZSNKjw/Crl3vlTF3Jtk2WPxoyXO4QFki6AxlgxJDAHaDJISLgbluyGSzc722Vy2+85XGafcBG4E+2p7Np7dx3Fi4ZLErm5XzEzybfKO/lRDDYK6tm5aa8XLd5kun0x3jOwmIHIGUDLHo6AaUNu9n7+UomLuhY3ZnL58wb0gw5AAQB4GJoHYW1lBQWcSFa2bZUsMoBWJAywG5d43J8TTWwZUKoGLKBEYRc5kMHlAyxoFEwdCRETVfiHaG1w2TjcRpde4ySblxozCFVAphVDQY8vHSzwzHErma+GXFEtheVgQrIbgBnaFE9IiN9SEmHusQsrigbSuwlp7wSpysSozE7ARsppoJRg2XEMrhy6HXLqFEpHMTIgTMAnpWaxXGFXEjApj2GJKBIZbtyH5bk5vRkgMIkQG8oo/wDi/FF83fwM6vAL8wDMSpGyqVKpAkcs7nQLeAwYa1AuXQr28uVsvKCAMwAETGummpq7g8ELZJDuRAUKzSFAmInXrG/hQfC8IxIa33mKLgCLgAZO8B7zUENKNLoJB2TxiDXDcI1u2qMxcgAZiWJYwMxJYk6tJHgIHSgsqakBri26eVoGikRTxXDQMmuMdKjc0M45j+6tEgw7cqfpHr7BJ9lBYxXF0QlRLuP5tBmYevWF/wCYiqa8WLsFDqh27tB3tz2n0U9oPrrHDvbh7q1IWed5Ik7mTvG8nrJohgMOUU/Bytq0Bz4ggZnjfJOiqNdToOk60GrbDJ6VwNcI2NzUD1LGUesCpxYQjRUnxUwfeBIrGN+EPA2mSyLl28xGjKjPmgTOYxnHmsiivCe1WHxQJsOrHquqsPWpgigNYgOvOHYAbqYI95Ej30l4lAm4OWYzrJAkxzLuo89R4xTrOK8alBRiQInqpG/kRQTPbnaomYiqvDX7tu5aSpk2WPVRvbP9ZPrHqNEXt0DFu1MrCqjW4/0pK8UF2K5lqJLv8aVMG/jSgjOlBuwJ/JT5YjFef+9XqOMKB9gR+St+s4v/AKq9QaWlSpUEdygWOt/l2HMbYfECfW+G6ez6vOjpNZ/iK/l+GMj+T4kROpl8NqB1AjfpI8aDznBwO1TqAAMpgARJOHBJgecknzok/wCEGxw9Yv277tiLl++DaVGGQ37ipOZ11yItWz2Mw3w74YuMum8b2dbfeJDOs/F7Zsu6lZ2FaHgb28NhbFi5dt57VlVeXGrIAHOp15p1oJn7RWQ6WyHzvaFxVyHUFXaAdi0W30GggSRIkbxDtchtKbDHOzpCtaY8hNkkkSCoyYm0c3QuJGhi1iuH4S/dNwvNxQCSl5hlCZ1khW0jM4qjh+z2BeERixIlYxFwtlQWVMEPmygW8NPSVSaDK/8A1AWlOBsvlGZcQAGgSFZHkA7gEqpI65R4VOeIXLOCwFy0neNZ4Z3irEzcZLFtNBqfSuH1A0b7VdmcNxRbNt8Q4Cksq2nXnJA1IIMwBof6x8af2Y4dZwblfhKtat2Ldq0bl1C8rcvM+aIAA7y2oHgo8KDxXs7d7ni2CuMmIa4xD3s9uHe7cL5iqk6oMw165WPlX0BxPtDaw7ut0XFCW+8a5llQkOdwZn4pxETMeus/xPsHg8RjTjTir4uoUuEJdthbagAjdCVQgE79T40Yv4PD4nFk3Ltm4jWu7FgMcxIVmYtDw4NvETlK6BlI3oLnDe0dq86W0S9LCc2VWRYNxTLqxAGa06zsTlgnMJF8N7S3FuWhffMjm/bJW2BluJjBhrbEg6BsyqR4mdpgphlwdm6zrdAuZe7bNiHbZ2MFWcgtmL6xOp1qC3wzh692MynKxdZv3GJZ3F0nVyWm5luQZ5gCNaDTAV0rXMPaCKqiYUACSSYAjUnUnzOtdc0DTUFy5XXeoCaDpNYTi2PN+9y+ishP0eretvsjwNa/iVyEy/O5fZBJ+oEf6VkMNCqWAOZicoO+ug/jzNBT4jxJbSlSRkEB9SDcY6BJAkAnTTU6gaZmXB8VxV/GjEi8SqWYhRIt2k0PoAwzb6knbSrfaq+1w5bS953N0BQMxz3hozQNdCQo8Ms9TRB+GZ8Rcd/irb2RbZGAAaCVB3IHI7Lrzba6mABZCv4vxerC7cykr6aAwhHl1Hh0q/iezTfDu9RYEZu8DZSGywZHWW1kfV1K4biGBtW/imRO7aCdQq66lcs5+YgEdZE1jOI9pLuKCqS1tREFWMiI1zb9Ok+zSg9K4R2kxFnImMTMjSVugAkARGdRIbc8w8t5JrZ8O4pbugOuUrOjA+ieo11X1GvnrDYy/aZGW7cLBCoElgEO6hWBBEwco6gE6xUvCOI4vCMbqM5J9PvA2VhGgIO429UdN6D6QxWGLqVGjA5rbH5LjY+XgfImrfDcT3qBiIbZ1I9FhoR7/qisx2G7XWcdZBQ5biQHtN6Vto+tD0Pr6ijuC4gjXWCRqNR4MhytPrlYP9U+FARe1ULWqsBq7A8KCkEipEapnSoylA/PQjsN/J7g8MVi/wDqr1EooT2Fb4m9+t4v/qr1BpaVKlQRA0B4g/8A4hhh44fEn3Phuvto3QLHj/xHC66/BsTp4jPhdfZp76C0/CLWdbmXnViQ0ndixPXX0208zUeJ4FYfV7YPpdSPTLFuu5LN76J06KDzK52tezxheHjDKiXW1us7s1xWzNnUbLLZh1p3arjrYJmbCWLb3FxVrCr3huQTes96ROcAa91r65rPdseIW17T4Ri4Ati0rn5rHPAPnDr7xW8t45LWE4hjCgbLfxFwBgDLWPiF32nuAJ86AH2F41iLvErmGxOFsWns2czNad3ytyoqs2dl9EnQ66eutwezeG5vixzu1xuZtXcyxOvl7KwP/wBP+GJwuJxLybl/EHM53cKAZn9K49aLj/au9h8S9kLacd2rqsMHCsmIJZubKVVsOJPKIuDURJDQJwq0gcBTDrlYFmMrGWNTpppp4DwpmG4HYV1uhOdWLByzk5ipQmSdZUxr5eAoP2e7QXcRfa2ThyEto5yE5+cuJEMyleRHkEjLdXU6MwPH8WWw967h2tu1rFXxkzEhmNhPioU6O9zlAOztsToQ297gOHcy1sTJJgsJJYsZg6yWb3109ncOTOVpgCe8uagRE82vog+sTvRDDX1dcyMGWSJBkSpKn3EEeypjQKarXrlOu3KqM1A6a4Kbmrs0ArtG8W0/TA96tWU4jjltpnY+ipMeMA/dFaTtYJt2/O7Hvt3BXmHbJj3gWDosMB4ZtvtPsBoKHBu0mGsWuX4x2MuQpU5iM5Yuy6kTB99Cu0HE7uIJR35J0tjKAp1GrZZMbCTvNCoOwMKDqw2EAAAn2Tp87yohgeHm6zKrSYkqLeYqv9ZS0j2gfvoKlvCqdFAiAZ26DQj2fbXb1xbZELmdhmCtARB85j4aaDwir2Ct5rot3QraZQ6rlJjYEDSIirPGOzl1XYpbZ8+WI0KgAberp7KCvwp87lD3j3DrktKymI1OS2paB1LxvRvBoRce18GvoymCtwOZBHnodDVHgHZq6lwXFsZXBJVySMszv0O5HjFei8Pw5Am4xZzqzE6k+dB5fxOzc4dj0u2GyEjMvgQPSQjqu2h8R1FehcD7S27jLjLUiSPhFkSe7Y6Mw8VI19Y9gC/hNwgawlyQMlyCT0VtPdMUI7KYnLbR1EMVAfwYbifHTWg+grVyYIMgiQfEVOGrL9iuI97aKz/syAJ6KdQPZBHqArSE0E00mWajU08GgiuLQjsOkWr363ij78RdP76NsKF9khyXv1rEf+s9AdpUqVBVoJxB4x+GHjYxGv8AzYf/AC91HKBcR/l2G/4V/wC2zQFXvqvpMonxIH8bj311MUpEhlIG5BBA9tZvibpcdWexiDlKgFRpyvnEjeJta9CHg71Xw2Fsi3cs5MRDgFswAPxajLBCgTygev16gXu8KwNy4bzWMI9wEM11rdpmBGgJcidI3npVThdhRabDvatvY+MMvdt3O9zOX5lygc8s3gIobhsJaW3dt/B8VkvWyrqQp0diWG3pTebTXT1aWsFwq2bbR8JUIMmSEkhVZRHJ1FxhQWuHYh7KZLOBtWkWCVt3rKqpbLJhQAN2165fMUsIzLcvX2sFLzW1GVsUGW5kLZVAzZbcSTIA1dvOm4ThNhVuqExEXgmcFZkJMRA0mSD+7Sq93s/ZJGuJnnbZNDd7wsPQ0/2ziNh02mgvnil/m/JhyyR+UW4bVgNekwu/zvKjWGvhgNQCR6MgkbaaHzFZxOGWgl3KL0PAYBFB9NmlRkAkFjr4BY1ipuFcItW7lt1+EEqzlQQsKWUKS3KGAIHUxI9VBofhdv56fSX764cUh0DKfIEGs3iOz+Hh8pvibjsQoBksVJyhkMICgiNObzplvCphyjquJcqrIoyKxC5behhARPdLB8c1BobjVCaSNIB118ZH1ESKcBQNpTT8lRstAC7Yt8Vaj88P2HFY3tRYz4XEXDpAzIehMR7o+ytj2saLdrTa8p9Wj61k+NuGwl60Z1Ro/RP3E0HkPDkuXlhJGVsxIExp9Z8DGkT0FarsgbuFLCyXLtuCeRTBXMR8poY61meyuLNm4pnR9D5MC0eyK9NsYgZRG5HQRQAuM4Xuyl0SSGBbpr+4b1rHxGiMNiIPrH+Ue6gPF3zWyp6mq2E4zdayLSiFDRnIaGYaeExO/qoNgmJBGh/jw/ypwv8An/HqoThMNdRGa4VZp1KLlEeMSTt9lQYfEByCDOvQ0EnbiGwbg/PtgevOorMdnsRkurh3ADd0kLp6YJ5dNJKgD21ou1SlsOqLBdmBUEwCygss+UqKwHarB37S4d73LeOZWKld0IKnMhhmhvSB+SNaD3bsDbAOIPj3ZH6JDfvzVrTWI7H40qQx9H0Lh+aG5kY+UyvlJNbhxQcVqkWogKeDQTE0L7K+jf8A1m//AOo1EaHdlhy4j9ZvftmgOUq5SoICKBcR/lmF/wCHf/8Ai+6jpoHxMfleF/QvfZboHYjH2zytJDFlOhGzZTJ6Cev31UbH4YDQHbLAVvRbU6eBmjQpr0ADDOjB2BSVBn4l/QAK/P10WPaPEGpLD2iqZWUPvJstqIJ9H5JjXfoaOBtKz2NxVoWsZfZbpGH7zMBcbn7tBcOUZoAIMR+6gsKybM9vQRHc3NN/PrNK66RqybL/ADT7FeXSZAAB69dao8N4oly6bdq1eZ7bOB8eY+KuBOfm5QdwG9IA1zC8W761ZZLF895aN5EF+CLRCGSc4GY5gAvjOo3oLl64oAgruB/s3jK4kA6+sk+oVNZNuMveWtY/mn1Bhhs221CMLxyxduLbHfgsVFpu8I71LgDFl5tcmZQQRK5l6EVtg8CKAQ+OsaSQWOYSEcTtmgeHMP4FQJj7FvRdJPRH8Ik8vlFFrjVEDQcs3Ayhl2IkaEfUdRUopoNPUUCiuPTzUV64FBZjAAJPkBQZftXf5lTwUk+sgx7gD76yHFmm1efotphM6M0H+PZRriOJzTcbdiWjwAkAfYPZWfx7St23PKLbaeZTWdNdz/ANB5vwnh6vbtKbotO5PdljlGneAGemrjUT6PUwK1nA+IEg230uWzlYefiPI7iquD7N2cSbQYkBECsdeZFAYQJ0O+uxk+Bqp2iUjHq1sjnthiRPNlzLMeeQUBXi+ONsbZv6oEkj1daltY27dHKzWE05e7VnYHecxATrsZFUsNiSSJHN0/yqfGJnGoBid4JoLHwHDwttpZp1YvmZh/WI0A8pb11o7WERByKFEdBQrh/BraAMwLvuNdB/yj99XzeJOVZn7KAPx6+XurbSSQpfQTsQNusfvql+EHEvcwVprhJy3UFsGNRleYUaKCI5R4Dao+2GINjEYd1aCLd3WCdYG46ihXbziL3ryodLdvMVt6aN3txQWO5JAUwToCB1kh6h+D3HrcWzc0a3eTurg3AcDlnxmCPpeFegYRivxbGY9Bj8pfAn5y7eYg+NeGfg+4jkc2CQqXYyNPoXPSB9hAPqJHWvZ8Jf7xOY6xzAHVH8RQFaU1BhrxcaxmGjAbT5eR3HkfGpmoJFNUOy22I/Wb37RNXkqh2W/wB5/Wbv2igOUqVKgr0F4mfyvC/oXvst0ZmgvEj+WYX9C99lugpXuPNbe4LiqVV8oFv0hoGBbM0agnw9E+znFe0i27Fm8qytxwCDGg1zCcwAaRGpjcnQEi7jcedgckH0pBncbEe32CocTi31KOTGUNou5MSFiTMjYxqKCDiXGmt3VGUd2UV9QczZs4IXWBkyoWJ0AcGRGueOOsPcvNcsSjq5YKzy4M2yHTvMslVMggED9EmtFb4hc1lp0jdNDproNdOnnUuKxRU6XCcyAgQoynQTMQSebTpQVrvEDZFgYdUUXi9wq51EnvHb0xtmZjE+VDLXEMHctYe0bWiBLaBHC5FYKuUMLgY2yVgqZnIJBomuMutojgmCR6EHr7Yn6hU+IxjQHW5pOqwvKIM80axQCrOPwt0JNgoQRczZkUWWa1zOrFxAW2DMCIG1WeLdobllriqLYFoooDyWfMbIDCWUEfGuNSNbTb65ZXx7EQWmTB9DaDuCNjp7qtrjm1BeGGgtwvMxGUc2sSxH+lAJftDdBbNcwwVWsCddUvFddbkrlBY6jWAdNYrXO1d4khEtxnIEhiYzXVHLmBZgLSOw0hb6kejzGlxl05hJJIMQbfLA3GmsEE6+PsqFOJuNS4I16oPUdvMGPZQHrLhgCCCD1GxqWocC+ZFYmZG+mvuqxFBys92sx2VBbHpPqf0Rt7yPqNH7twKCWMACSfACvOsTjDdZ7zdTyr81dgPv85oIMdcn1AR4T/Bn6qz+KvHu8Q07K37Jj7/fV/F3ZbWYGvrPq8NCaBcSvRg77R6SlfpD/Ogb2Zx9lrSO9wo3dqtxdOYFjakaTDHQhY9LfwHRnvi/oqZTbRMsFEVSFnoNVOnSYoFgry5bXKJS2WLamR8JEArtpzR+kPCtFwrtCt0iyEZGzFQFhrb5mY5CCc5BJ0GpkmdzQPvWZ3j99Rm++oHMPOT9f+tE71pSeUyBGu24nUSdddqit2NdBqdgP30EHD7t24Qikj2kx5+FbPhuCyLGp6knqfE1Fwvh6218WO58PL1VeuYgKCTtQYXtyc15N9FYerNyydPCaoYjDm6VbKN2LH50szFve0DwA8qucSs3MQzvGmYRHQCNPPb6vOinAMPOGts2hJIJ2iZMe7Sg5heDZrSP6JBDBgdVjTb1qffWs4DxUrLaZlEXE+cvRvWPv9opcUEUoR5+tSZn2EmfI1HYJUh7ZBZRy/8A3E8PWNo8hQeh4LiQdtNHHyZ9NfAHYnw8PUTRkODBFYTh5W8gZeQzGuysPkn5p/yii3DuLtauC3f2JjOejdCekGN/HXqaDVIKo9l/95/Wbv21eWqPZbbEfrN39qgOUqVKgrkUE4ifyzC/o3vsSjM0H4ofyvC/o3vsWgfcwbHNyoTJK/GXVnX5UT0io3wLypC2pBmS93f940XfTyrl7jlkB1Z2Qgsk5WmR1UqDr4dfKqv4ztgOwxF5wqywhBAOUDQqCPTU6ae3cJDgmmFW0V0j4y5mBAg6+AJI0jp1py4QtMC1JJzAXLhkRIIM8pknp199DD4vCtr3rgl45rSEkgmNRbMDUamDyjapMVesWryKGcO4RlZUta52CABiAQdJ8hNBYv2SObIjTJlHun7B4/xpVhcZcZgEC5cvyxcXWd5ywVIih1vE2IFyLoYlU9CyCSwZgPmnRSsjTX1w+8LK91OYm5suXDkg8vK2m/OBoT16a0Fy5dvEH/YzsOdiM0jQjLp8r6qls37uX+ZmdOZoK6+Wh2HX91AMTxCzl73JdXm+ZZnmtrdGsxsVgzu0eqXErZCJcLNqmYfF2Sd1GoIgN8YugjbyoNAj351SzH/Efbr/ADfrprHESYWzE6S7jTz5NDt49aAf/wAhsqAA99QojRLQGmmx0G07AHp0glhONIqAzduBlZwWFsEBWCZTqsMSZE9JkiKAzaDQMwAPWDInyMCpIptpwwDDYiRtQjj3EGHxNow7LLN+bSYkf1idB7/CgG9qOMKZspJI0dhsG6L+kPSPhA84x1y5sB06+FXOLXlkIgAW2I3mSd9ep8/EmhgYa7k+A12oK2KaEknofX/rWb42jjAQfSuuWKjopbRfYo+2tTfRd7gn5tuevQMfX099AeLDvoz3FWDoABpEjL6VBg+9y79EAInr3oeB7BUGHvwwJ1EyQdiJ2MVpMR2Zzgst5SPMREaQdTV3DdkrF1wiNeUmYLG06lomNArDSTtsKAha48t3KbVt2WYhsqsF8AQIMEEZvEeytDgWQAkiDprBMT4xtvVzhfYxcOuW3cxOg5Wy22yg66BVMiejDfpSTskAbjG/jGd9SzpqD5TaG0DTUaDSgla+qnmMaT1OnsGgrOcW4wr3hbUnKDB6S5H7ht1maNJ2Zdf9nfus0EZnw7ufeoG3jFY/inBrmFuKl1+8LL3gbIbbEliOZSTrymNuvhQajhGJXKV08PedT9f11Rx+LVUFtds7x7CY/jzoL37AADwgxpOpPugKPXNQXWJaD11H6RJMD7P+agvW+Mksob53vnT69Pr8atDFm1c0kpIIAPQ+B9/tFCMBhZ1bWQYj1/5D+BRtcMr5YlWjl6rcEajybQbeFBouCY22rki5lz7q6yG8mHT1jb7dPjMGHTWII5WnMEPgW3KHx6b1huGAEFSpLDp8qPAR6XSOtaSxiWsFBOZH+SYHkZ6AyfVQbjhSsLao5l1ADHefAz1kRr66b2Y2xGkflN39qouC3w2nUDlJn0fA+anT2+upuzRn4R+sXftoDVKlSoKsUH4n/K8L+je/ZWjdBeKr+VYU/wBW9+ytBaHEEzZObNMRlboY9KIj20xOLWyJ59pgo4894j6+tCLloAtKzNxiVK7iG5pFuSwk6a79dqkVBzkAkFQrMdCFyBdFK82/XT1UEuNx7ufirjJyOCDac6mMrg5CDlhhH9bUGBQ+3YxeZnOLUjkicOpiFlwIEuDvGhBJ6ctcvIoaAq6wQYBmfRPoEAwCSJ8asMcr5tRcDSZUaT1D93qDr18daDvDXvK2a5f7y2UICCxGV50JYKJIEiCBO8axVHCWsUFE4sMwCs/5LEkOCfkjmZB3fkJI1AoheMOUgFM2iQI3n82QNSfHbfWm3RmBuFVPMvQGRliZKZtYEzO24igH3cHi1U5sUG0ABOHWAcxklQNQVEbiImNdJOGG6jzeuLcUZyy9zEywAYFU6ICOsx7n3EVSDEFgDlAWCpn5QTqNPIa9Kky5SygjbIeUKQTo08uVh9X2gC/w6yQWgnQfzZBiQBuBIBI9W9c+H2NeUneYtOddAR6O50HuoazMBlf5LCEyiI9HSF5QBH+VNuD5RBLGG1UGVK6Nm7sywygQR1oNKriBG3urFYnGFu9vjXOTl/4a6Ajzifa/lWrtWz3IUAKcpAA2U+7ase1sLh7ZeYQQQNyVkR76DPvh9AWkdTJiSdZPtqPEOEUBRqdwBED+Ptq/xNGzKvpO0QoGlsEgDXynfff1VluIcQe5fGFtZAAD395WFwtBOYWzEW12Ab0uYHSTQN4nitFHnJHn/Gk+uo8dh7LNLWO8aN8hb/KhvErZbUaFfRj5I6adY86u2uI5rerrbZdD7vDw9tBS/Ftk5j8HdRPyUYfs6g0Neylp1uZLy5DmXUnVdjDH0fH10Vw98AtF92Y/NSR++PDeh+PtXco53CmQ0sJObpygQPLX2UHt/CrjXLJysAVW4JzHcyRJjQCfqq66XNMlwtyXNiILSMg1kmASJnoJrIdjOI8qlieZVJEbmNRp5z7q1IwolCjgFUZRyyQTsw5gAQT1B9lA0W8QWiSE03KBvSu9VGhjuh7fEGfLe1t13xbhiZtxaktLaKX3kiZY6bDXpFev4Oytq3GbkTMZMCE1MGIGns0FeHNi++Ny6xK95ddyDuC5kAjwAYD2UDu41jbQkdJU9fLc+6rNvBliCNwIHq0O/wDG1OwlyBJHKDEQZAJ1B9eoHmavYi5zkL8qch6ajY+HQz0nyoHYfh2a07nQooMD5oGseyav4XCllRdSCQQdJ0hj9Q9fNvT8IDNy2VNslVDdTBJGYRo0w3+RBjaYLhSizZQcucMToNFgAezLQY7GYA23UgkL1PykJEwR4iQQeo0raWeHLewuQ63AJUiAZG2vgZIjbWoOJ4C0lm6MoPKxL9YEQQeh6TTuxouNZtOxGYkCDpoFLawP6y+wUFnsaxAuIw2iPfH2ZProp2W/3j9Zu/tVZwODFuTuSBPs/ear9lz/ACj9Zu/tUBylSpUECdKD8UX8swnqvfsrRpRQnih/K8J6r37K0A3EqQ1zYDMx9cSPm+BI9tJ7ACLcXlYQoiCCdQTqDByzpt0pYj0rgVllnMppLAMTOp3EaCB0qsxBUARmzayRLDWCRPTQbgnN5UHVTKSJyNygKAsMDA3AyjTLA8h1p7ASCFCsrQUOzRvzkcvh4dZpndFjoZkMFUZdFGvpTBgsND4zr07dIZZZhIKpmOUERJHXyYa/OmdKDpJDknQhupBOh9QBgCB6q5nCPocwIyhtvSEFssdNdNj5b1LYcFCveAajMNDykgT6U6Ej39ajnMXZipEnm0ho2khtJGUT089aBt5VtvlYAggZCIWZBAPr3MeVWb75GyjZIM6enqc0N4eRg+UVALgJbKQpAadQwOaBB5jGsjMRH20kkxlIJkKIZSM0BiBz6AgZtfKPAg9xlOUzbKgEaZgzgEgg6kGCdpAqE3dtFkamCCCZDExAg7jT10SuYO6Y65hlcwsZdBBUv5EyD1qr8FvgRkMbnW3BYSJ1cEaR/rMgbwg5FHlWb7Q2EVwSPiy/Oo0l4ZpnpLZdus+FaTCqQigiCBETMR51Qv4UPmt3Plao24zK7MPbzDTrlbpQY2xhWQNcYjMCks0EBrio2pbQR3gAPlNYzgOCKm+xILscsiYbK9wFlBJ0J8zMe/07iXDcj5QSBcyFVZmK99bIKg9CrqoSSCRlGmoqjwvCWLNzI9sEODlS6klYZiVDEHVcxBJ0MAyJFB5bcZ85VbdxmJIACNv6zA+up8LwZQxe8udthaHoKfE9WPXoPXvXqGPey1+yqbhncgD0EyMoBAGUDn+SdcukzV3BcOa43eZLWQDKqspjzPmfvoPLxhSdtB4RsB4/XUyYRTOf0Y1nr02FehcR7JPceU7pFj0QGAB8gB6j76lPYu1lh2AHUAN/i/dQeY4G+bJyopdQTBBIidxsZ16T1o5he0cHmW6COndAj394uvsrZJ2awY0y3H8AGf3DWur2UsTIt3h5F/3a0GM4l2ke8ndIHCHR+QAsPmkSYHjB126mgGDwxQ5d+bTxI3mAN5mvXsP2WsCZtk/pNI9WkEikOFKlsnuBoJy8oHsC0HnnwAOMpRtNAyg6jwnw1iDqPrq3hOAOsHOG1BUNIKkdZA11A6R6q2b4eFDQQDACrI182I5RAM1ZsYTIqwFztpMyAOpJO/Ty91APtYIMLKughAecCGKwNz4/60TsIZzEdOUMS2VegA8fM+NT/A5A1zfOnQHUHeNtPrq2tiOvu0/zoM/xfhty98UBCky5n0+upjlSTMbk+Qoxwjh4s2wgM6kk+Z/ygVdVacFoOihvZfbEfrN79s0SUUN7LjS/+s3v2zQHKVKlQRpQTtCLi3cPdtqrZO8BVnFuc4A0JB8NqNLXLmHDxmAI8xP20GcfjN/+jp/eU/w1UxuOxNzLFtrcTOXE2uaY3lSenTxNahuG2/zaerKPupg4cn5pPor91Bkbt3Ekk/GDmLZRirMaknL6PoiYHqpC/icoEXJBnN8KtSRy6HSI5f8A8jWv/F6fm0+iv3Vw8Pt/mk+gv3UGS7zFTPxnq+E2fdtMU5sTicxMGCAMvwu3pAAn0ZnQn1k1rBw9PzSD/kX7q6cAnzF+iv3UGP7/ABMsQHliTpibJygkmBI2EgD1VL8JxZLHJd5liO/w8KYjMPPrr1rUHhtv80n0V+6u/iq1+ZtfQX7qDK2sRiwysVuEL8g4ixDazr16xV88av8A9GX+82qNnhdr8zb+gv3V38XWvzVv6C/dQAjxq/8A0ZP7zb+6m/jm+d8Mn95t/dR78X2/zSfQX7q6cAn5tPoD7qDLY/G3rltrZsIAw2OJtkD6p03EERAiqgW+RDWrLnQ57l5GcR4NMDc9OpmZM7YcOT5ifRH3U8cPt/MT6I+6gyGGv3LckYbDkt6THFoJ9gtxHlVkcaxH9HsezFr/ANutOcHbH82v0R91RHDW+qD3D7qACvGMR/R7X96T/BXTxa8d8Na9uJT/AA0eXBW/mL9EfdUvwG38xPoigzv46v8A9Htf3pP8Fc/HmI/MWP72n/brRnBW/mL9EfdS+Bp81foj7qDNHj1/8zh/74v/AGqaePX/AMzhv76v/arUfBU+avuFL4KvgPoigzI43fP8xY9mLQ//AB048Xvf0e0fD8qT/BWiOCT5q/RFNPD0+av0R91AAHGb/wDRl9mJt/dXH4vfP+6E+q/Z1+utB+L7evxaH/lH3Uz8VWSNbVv6C/dQBF4viP6E39vY/wAVOHFsQf8AcrnsvWP8dF/xNY/NW/7NPupj8Jw/5m1/Zp91AO/GWI/oN3+2sf8Acq12asOqObiFC924+UlWIDMSBKkg6VN+KMP+Ys/2SfdV3DWVQBUVVHRVAUe4UE1KkK5QMt08mlSoHUqVKg5FRXjqKVKgizGrKbUqVBGWpjMfE0qVAxnPif4NPVj4mlSoOFjO5rjOfE0qVB0GrFvalSoFTqVKgbFdpUqCImmzrSpUEl06U4UqVA20akpUqBVC7amlSoFZNcvb0qVA1DtU1cpUDhSpUqD/2Q=="/>
          <p:cNvSpPr>
            <a:spLocks noChangeAspect="1" noChangeArrowheads="1"/>
          </p:cNvSpPr>
          <p:nvPr/>
        </p:nvSpPr>
        <p:spPr bwMode="auto">
          <a:xfrm>
            <a:off x="1679575" y="-1989138"/>
            <a:ext cx="5524500" cy="41433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126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9684" y="1588341"/>
            <a:ext cx="3259063" cy="2441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024" y="704755"/>
            <a:ext cx="7461856" cy="5106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16744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http://britishempireatwardotorg.files.wordpress.com/2012/09/2008-03-18-17-24-13-e137147145046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75520" y="188640"/>
            <a:ext cx="4032448" cy="5640242"/>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http://1.bp.blogspot.com/_SvmlM7-oNw0/TNxw33GbE7I/AAAAAAAASuw/LSCvKnQ8oms/s1600/Chums%2B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5037" y="143817"/>
            <a:ext cx="4163411" cy="5624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17145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0016" y="1340768"/>
            <a:ext cx="3810000" cy="529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descr="http://www.littlestourbooks.com/covers/5007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7528" y="1340768"/>
            <a:ext cx="3816424" cy="5253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4290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6" name="Picture 4" descr="http://farm3.static.flickr.com/2159/1706852422_64711f1e5e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560" y="980728"/>
            <a:ext cx="3452410" cy="4752528"/>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980728"/>
            <a:ext cx="3554413"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17481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22925" y="316843"/>
            <a:ext cx="2915816" cy="4157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descr="http://2.bp.blogspot.com/_SvmlM7-oNw0/TNxwSS7iUPI/AAAAAAAASt4/IVtEdRYRTk8/s1600/Chums%2Bbottom.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45101" y="271272"/>
            <a:ext cx="30194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6390" y="2041452"/>
            <a:ext cx="2952914" cy="4816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587736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2460153"/>
          </a:xfrm>
          <a:prstGeom prst="rect">
            <a:avLst/>
          </a:prstGeom>
          <a:noFill/>
        </p:spPr>
        <p:txBody>
          <a:bodyPr wrap="square" lIns="540000" tIns="540000" rIns="540000" bIns="540000" rtlCol="0">
            <a:spAutoFit/>
          </a:bodyPr>
          <a:lstStyle/>
          <a:p>
            <a:pPr lvl="0"/>
            <a:r>
              <a:rPr lang="en-GB" dirty="0"/>
              <a:t>See: Open University ‘</a:t>
            </a:r>
            <a:r>
              <a:rPr lang="en-GB" dirty="0"/>
              <a:t>Selling Empire’: </a:t>
            </a:r>
            <a:r>
              <a:rPr lang="en-GB" dirty="0">
                <a:hlinkClick r:id="rId2"/>
              </a:rPr>
              <a:t>http://</a:t>
            </a:r>
            <a:r>
              <a:rPr lang="en-GB" dirty="0">
                <a:hlinkClick r:id="rId2"/>
              </a:rPr>
              <a:t>www.open.edu/openlearn/history-the-arts/history/world-history/selling-empire-introduction</a:t>
            </a:r>
            <a:endParaRPr lang="en-GB" dirty="0"/>
          </a:p>
          <a:p>
            <a:pPr lvl="0"/>
            <a:endParaRPr lang="en-GB" dirty="0"/>
          </a:p>
          <a:p>
            <a:pPr lvl="0"/>
            <a:r>
              <a:rPr lang="en-GB" b="1" dirty="0"/>
              <a:t>The </a:t>
            </a:r>
            <a:r>
              <a:rPr lang="en-GB" b="1" dirty="0"/>
              <a:t>Empire Marketing Board</a:t>
            </a:r>
          </a:p>
          <a:p>
            <a:endParaRPr lang="en-GB" sz="1700" i="1"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5125" y="1844824"/>
            <a:ext cx="6881750" cy="45144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1833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2952595"/>
          </a:xfrm>
          <a:prstGeom prst="rect">
            <a:avLst/>
          </a:prstGeom>
          <a:noFill/>
        </p:spPr>
        <p:txBody>
          <a:bodyPr wrap="square" lIns="540000" tIns="540000" rIns="540000" bIns="540000" rtlCol="0">
            <a:spAutoFit/>
          </a:bodyPr>
          <a:lstStyle/>
          <a:p>
            <a:pPr lvl="0"/>
            <a:endParaRPr lang="en-GB" dirty="0"/>
          </a:p>
          <a:p>
            <a:pPr lvl="0" algn="just"/>
            <a:endParaRPr lang="en-GB" i="1" dirty="0"/>
          </a:p>
          <a:p>
            <a:pPr lvl="0" algn="just"/>
            <a:endParaRPr lang="en-GB" dirty="0"/>
          </a:p>
          <a:p>
            <a:pPr lvl="0" algn="just"/>
            <a:endParaRPr lang="en-GB" dirty="0"/>
          </a:p>
          <a:p>
            <a:pPr lvl="0"/>
            <a:endParaRPr lang="en-GB" sz="1600" dirty="0"/>
          </a:p>
          <a:p>
            <a:pPr lvl="0"/>
            <a:endParaRPr lang="en-GB" sz="1600" dirty="0"/>
          </a:p>
          <a:p>
            <a:endParaRPr lang="en-GB" sz="1700" i="1" dirty="0"/>
          </a:p>
        </p:txBody>
      </p:sp>
      <p:sp>
        <p:nvSpPr>
          <p:cNvPr id="3" name="Title 2"/>
          <p:cNvSpPr>
            <a:spLocks noGrp="1"/>
          </p:cNvSpPr>
          <p:nvPr>
            <p:ph type="title"/>
          </p:nvPr>
        </p:nvSpPr>
        <p:spPr/>
        <p:txBody>
          <a:bodyPr/>
          <a:lstStyle/>
          <a:p>
            <a:pPr algn="ctr"/>
            <a:r>
              <a:rPr lang="en-GB" dirty="0" smtClean="0">
                <a:solidFill>
                  <a:srgbClr val="7030A0"/>
                </a:solidFill>
                <a:latin typeface="Elephant" panose="02020904090505020303" pitchFamily="18" charset="0"/>
              </a:rPr>
              <a:t>Bernard Porter</a:t>
            </a:r>
            <a:endParaRPr lang="en-GB" dirty="0">
              <a:solidFill>
                <a:srgbClr val="7030A0"/>
              </a:solidFill>
              <a:latin typeface="Elephant" panose="02020904090505020303" pitchFamily="18" charset="0"/>
            </a:endParaRPr>
          </a:p>
        </p:txBody>
      </p:sp>
      <p:pic>
        <p:nvPicPr>
          <p:cNvPr id="6" name="Picture 5"/>
          <p:cNvPicPr>
            <a:picLocks noChangeAspect="1"/>
          </p:cNvPicPr>
          <p:nvPr/>
        </p:nvPicPr>
        <p:blipFill>
          <a:blip r:embed="rId2"/>
          <a:stretch>
            <a:fillRect/>
          </a:stretch>
        </p:blipFill>
        <p:spPr>
          <a:xfrm>
            <a:off x="3069770" y="1765899"/>
            <a:ext cx="2940632" cy="4438954"/>
          </a:xfrm>
          <a:prstGeom prst="rect">
            <a:avLst/>
          </a:prstGeom>
        </p:spPr>
      </p:pic>
      <p:pic>
        <p:nvPicPr>
          <p:cNvPr id="7" name="Picture 6"/>
          <p:cNvPicPr>
            <a:picLocks noChangeAspect="1"/>
          </p:cNvPicPr>
          <p:nvPr/>
        </p:nvPicPr>
        <p:blipFill>
          <a:blip r:embed="rId3"/>
          <a:stretch>
            <a:fillRect/>
          </a:stretch>
        </p:blipFill>
        <p:spPr>
          <a:xfrm>
            <a:off x="6096000" y="1723184"/>
            <a:ext cx="2809875" cy="4524375"/>
          </a:xfrm>
          <a:prstGeom prst="rect">
            <a:avLst/>
          </a:prstGeom>
        </p:spPr>
      </p:pic>
      <p:pic>
        <p:nvPicPr>
          <p:cNvPr id="8" name="Picture 7"/>
          <p:cNvPicPr>
            <a:picLocks noChangeAspect="1"/>
          </p:cNvPicPr>
          <p:nvPr/>
        </p:nvPicPr>
        <p:blipFill>
          <a:blip r:embed="rId4"/>
          <a:stretch>
            <a:fillRect/>
          </a:stretch>
        </p:blipFill>
        <p:spPr>
          <a:xfrm>
            <a:off x="-7187" y="1868291"/>
            <a:ext cx="2862943" cy="4234167"/>
          </a:xfrm>
          <a:prstGeom prst="rect">
            <a:avLst/>
          </a:prstGeom>
        </p:spPr>
      </p:pic>
      <p:sp>
        <p:nvSpPr>
          <p:cNvPr id="9" name="Content Placeholder 8"/>
          <p:cNvSpPr>
            <a:spLocks noGrp="1"/>
          </p:cNvSpPr>
          <p:nvPr>
            <p:ph idx="1"/>
          </p:nvPr>
        </p:nvSpPr>
        <p:spPr>
          <a:xfrm>
            <a:off x="3069770" y="4463143"/>
            <a:ext cx="8284029" cy="1713820"/>
          </a:xfrm>
        </p:spPr>
        <p:txBody>
          <a:bodyPr/>
          <a:lstStyle/>
          <a:p>
            <a:endParaRPr lang="en-GB" dirty="0"/>
          </a:p>
        </p:txBody>
      </p:sp>
      <p:pic>
        <p:nvPicPr>
          <p:cNvPr id="10" name="Picture 9"/>
          <p:cNvPicPr>
            <a:picLocks noChangeAspect="1"/>
          </p:cNvPicPr>
          <p:nvPr/>
        </p:nvPicPr>
        <p:blipFill>
          <a:blip r:embed="rId5"/>
          <a:stretch>
            <a:fillRect/>
          </a:stretch>
        </p:blipFill>
        <p:spPr>
          <a:xfrm>
            <a:off x="9055208" y="1868289"/>
            <a:ext cx="2990380" cy="4234167"/>
          </a:xfrm>
          <a:prstGeom prst="rect">
            <a:avLst/>
          </a:prstGeom>
        </p:spPr>
      </p:pic>
    </p:spTree>
    <p:extLst>
      <p:ext uri="{BB962C8B-B14F-4D97-AF65-F5344CB8AC3E}">
        <p14:creationId xmlns:p14="http://schemas.microsoft.com/office/powerpoint/2010/main" val="2453123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122106" y="365125"/>
            <a:ext cx="6231693" cy="5970361"/>
          </a:xfrm>
        </p:spPr>
        <p:txBody>
          <a:bodyPr/>
          <a:lstStyle/>
          <a:p>
            <a:pPr marL="0" indent="0">
              <a:buNone/>
            </a:pPr>
            <a:r>
              <a:rPr lang="en-GB" sz="3200" dirty="0">
                <a:latin typeface="Elephant" panose="02020904090505020303" pitchFamily="18" charset="0"/>
              </a:rPr>
              <a:t>Bernard Porter, ‘What did they Know of Empire?’ </a:t>
            </a:r>
            <a:endParaRPr lang="en-GB" sz="3200" dirty="0" smtClean="0">
              <a:latin typeface="Elephant" panose="02020904090505020303" pitchFamily="18" charset="0"/>
            </a:endParaRPr>
          </a:p>
          <a:p>
            <a:pPr marL="0" indent="0">
              <a:buNone/>
            </a:pPr>
            <a:r>
              <a:rPr lang="en-GB" sz="2400" i="1" dirty="0" smtClean="0">
                <a:latin typeface="Elephant" panose="02020904090505020303" pitchFamily="18" charset="0"/>
              </a:rPr>
              <a:t>History </a:t>
            </a:r>
            <a:r>
              <a:rPr lang="en-GB" sz="2400" i="1" dirty="0">
                <a:latin typeface="Elephant" panose="02020904090505020303" pitchFamily="18" charset="0"/>
              </a:rPr>
              <a:t>Today</a:t>
            </a:r>
            <a:r>
              <a:rPr lang="en-GB" sz="2400" dirty="0">
                <a:latin typeface="Elephant" panose="02020904090505020303" pitchFamily="18" charset="0"/>
              </a:rPr>
              <a:t>, 54:10 (October 2004), </a:t>
            </a:r>
            <a:r>
              <a:rPr lang="en-GB" sz="3200" dirty="0">
                <a:latin typeface="Elephant" panose="02020904090505020303" pitchFamily="18" charset="0"/>
              </a:rPr>
              <a:t>pp. 42–48</a:t>
            </a:r>
            <a:r>
              <a:rPr lang="en-GB" sz="3200" dirty="0" smtClean="0">
                <a:latin typeface="Elephant" panose="02020904090505020303" pitchFamily="18" charset="0"/>
              </a:rPr>
              <a:t>.</a:t>
            </a:r>
          </a:p>
          <a:p>
            <a:pPr marL="0" indent="0">
              <a:buNone/>
            </a:pPr>
            <a:endParaRPr lang="en-GB" sz="3600" dirty="0"/>
          </a:p>
          <a:p>
            <a:r>
              <a:rPr lang="en-GB" sz="3600" dirty="0" smtClean="0"/>
              <a:t>To what do the title of this essay and the accompanying monograph allude, and why might this be significant?</a:t>
            </a:r>
          </a:p>
          <a:p>
            <a:pPr marL="0" indent="0">
              <a:buNone/>
            </a:pPr>
            <a:endParaRPr lang="en-GB" dirty="0"/>
          </a:p>
        </p:txBody>
      </p:sp>
      <p:pic>
        <p:nvPicPr>
          <p:cNvPr id="4" name="Picture 3"/>
          <p:cNvPicPr>
            <a:picLocks noChangeAspect="1"/>
          </p:cNvPicPr>
          <p:nvPr/>
        </p:nvPicPr>
        <p:blipFill rotWithShape="1">
          <a:blip r:embed="rId2"/>
          <a:srcRect l="16472" r="17326"/>
          <a:stretch/>
        </p:blipFill>
        <p:spPr>
          <a:xfrm>
            <a:off x="0" y="0"/>
            <a:ext cx="4540101" cy="6858000"/>
          </a:xfrm>
          <a:prstGeom prst="rect">
            <a:avLst/>
          </a:prstGeom>
        </p:spPr>
      </p:pic>
    </p:spTree>
    <p:extLst>
      <p:ext uri="{BB962C8B-B14F-4D97-AF65-F5344CB8AC3E}">
        <p14:creationId xmlns:p14="http://schemas.microsoft.com/office/powerpoint/2010/main" val="33447379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74171" y="0"/>
            <a:ext cx="7920173" cy="6857999"/>
          </a:xfrm>
          <a:solidFill>
            <a:schemeClr val="accent2">
              <a:lumMod val="20000"/>
              <a:lumOff val="80000"/>
              <a:alpha val="83000"/>
            </a:schemeClr>
          </a:solidFill>
        </p:spPr>
        <p:txBody>
          <a:bodyPr lIns="180000" tIns="360000" rIns="180000" bIns="360000">
            <a:normAutofit fontScale="92500" lnSpcReduction="10000"/>
          </a:bodyPr>
          <a:lstStyle/>
          <a:p>
            <a:pPr marL="0" indent="0" algn="just">
              <a:buNone/>
            </a:pPr>
            <a:r>
              <a:rPr lang="en-GB" dirty="0" smtClean="0"/>
              <a:t>“There </a:t>
            </a:r>
            <a:r>
              <a:rPr lang="en-GB" dirty="0"/>
              <a:t>is something very characteristic in the </a:t>
            </a:r>
            <a:r>
              <a:rPr lang="en-GB" dirty="0" smtClean="0"/>
              <a:t> indifference </a:t>
            </a:r>
            <a:r>
              <a:rPr lang="en-GB" dirty="0"/>
              <a:t>which we show towards </a:t>
            </a:r>
            <a:r>
              <a:rPr lang="en-GB" dirty="0" err="1" smtClean="0"/>
              <a:t>th</a:t>
            </a:r>
            <a:r>
              <a:rPr lang="en-GB" dirty="0" smtClean="0"/>
              <a:t>[e] mighty  phenomenon </a:t>
            </a:r>
            <a:r>
              <a:rPr lang="en-GB" dirty="0"/>
              <a:t>of the diffusion of our race and </a:t>
            </a:r>
            <a:r>
              <a:rPr lang="en-GB" dirty="0" smtClean="0"/>
              <a:t>the expansion </a:t>
            </a:r>
            <a:r>
              <a:rPr lang="en-GB" dirty="0"/>
              <a:t>of our state. We seem, as it were, to have </a:t>
            </a:r>
            <a:r>
              <a:rPr lang="en-GB" dirty="0" smtClean="0"/>
              <a:t> conquered </a:t>
            </a:r>
            <a:r>
              <a:rPr lang="en-GB" dirty="0"/>
              <a:t>and peopled half the world in a fit of </a:t>
            </a:r>
            <a:r>
              <a:rPr lang="en-GB" dirty="0" smtClean="0"/>
              <a:t> absence </a:t>
            </a:r>
            <a:r>
              <a:rPr lang="en-GB" dirty="0"/>
              <a:t>of mind. While we were doing it, that is </a:t>
            </a:r>
            <a:r>
              <a:rPr lang="en-GB" dirty="0" smtClean="0"/>
              <a:t> in </a:t>
            </a:r>
            <a:r>
              <a:rPr lang="en-GB" dirty="0"/>
              <a:t>the eighteenth century, we did not allow it </a:t>
            </a:r>
            <a:r>
              <a:rPr lang="en-GB" dirty="0" smtClean="0"/>
              <a:t>to affect </a:t>
            </a:r>
            <a:r>
              <a:rPr lang="en-GB" dirty="0"/>
              <a:t>our imaginations or in any degree to change our </a:t>
            </a:r>
            <a:r>
              <a:rPr lang="en-GB" dirty="0" smtClean="0"/>
              <a:t> ways </a:t>
            </a:r>
            <a:r>
              <a:rPr lang="en-GB" dirty="0"/>
              <a:t>of </a:t>
            </a:r>
            <a:r>
              <a:rPr lang="en-GB" dirty="0" smtClean="0"/>
              <a:t>thinking; </a:t>
            </a:r>
            <a:r>
              <a:rPr lang="en-GB" dirty="0"/>
              <a:t>nor have we even now ceased to </a:t>
            </a:r>
            <a:r>
              <a:rPr lang="en-GB" dirty="0" smtClean="0"/>
              <a:t>think </a:t>
            </a:r>
            <a:r>
              <a:rPr lang="en-GB" dirty="0"/>
              <a:t>of ourselves as simply a race inhabiting an </a:t>
            </a:r>
            <a:r>
              <a:rPr lang="en-GB" dirty="0" smtClean="0"/>
              <a:t>island </a:t>
            </a:r>
            <a:r>
              <a:rPr lang="en-GB" dirty="0"/>
              <a:t>off the northern coast of the Continent of </a:t>
            </a:r>
            <a:r>
              <a:rPr lang="en-GB" dirty="0" smtClean="0"/>
              <a:t>Europe</a:t>
            </a:r>
            <a:r>
              <a:rPr lang="en-GB" dirty="0"/>
              <a:t>. We constantly betray by our modes of </a:t>
            </a:r>
            <a:r>
              <a:rPr lang="en-GB" dirty="0" smtClean="0"/>
              <a:t>speech </a:t>
            </a:r>
            <a:r>
              <a:rPr lang="en-GB" dirty="0"/>
              <a:t>that we do not reckon our colonies as really </a:t>
            </a:r>
            <a:r>
              <a:rPr lang="en-GB" dirty="0" smtClean="0"/>
              <a:t>belonging </a:t>
            </a:r>
            <a:r>
              <a:rPr lang="en-GB" dirty="0"/>
              <a:t>to us; thus if we are asked what the </a:t>
            </a:r>
            <a:r>
              <a:rPr lang="en-GB" dirty="0" smtClean="0"/>
              <a:t>English </a:t>
            </a:r>
            <a:r>
              <a:rPr lang="en-GB" dirty="0"/>
              <a:t>population is, it does not occur to us to </a:t>
            </a:r>
            <a:r>
              <a:rPr lang="en-GB" dirty="0" smtClean="0"/>
              <a:t> I reckon in </a:t>
            </a:r>
            <a:r>
              <a:rPr lang="en-GB" dirty="0"/>
              <a:t>the population of Canada and Australia</a:t>
            </a:r>
            <a:r>
              <a:rPr lang="en-GB" dirty="0" smtClean="0"/>
              <a:t>.”</a:t>
            </a:r>
          </a:p>
          <a:p>
            <a:pPr marL="0" indent="0" algn="r">
              <a:buNone/>
            </a:pPr>
            <a:r>
              <a:rPr lang="en-GB" dirty="0"/>
              <a:t>- </a:t>
            </a:r>
            <a:r>
              <a:rPr lang="en-GB" dirty="0" smtClean="0"/>
              <a:t>John Robert Seeley (pictured in 1866 carte-de-</a:t>
            </a:r>
            <a:r>
              <a:rPr lang="en-GB" dirty="0" err="1" smtClean="0"/>
              <a:t>visite</a:t>
            </a:r>
            <a:r>
              <a:rPr lang="en-GB" dirty="0" smtClean="0"/>
              <a:t>), </a:t>
            </a:r>
            <a:r>
              <a:rPr lang="en-GB" i="1" dirty="0" smtClean="0"/>
              <a:t>The </a:t>
            </a:r>
            <a:r>
              <a:rPr lang="en-GB" i="1" dirty="0"/>
              <a:t>Expansion of </a:t>
            </a:r>
            <a:r>
              <a:rPr lang="en-GB" i="1" dirty="0" smtClean="0"/>
              <a:t>England </a:t>
            </a:r>
            <a:r>
              <a:rPr lang="en-GB" dirty="0" smtClean="0"/>
              <a:t>(1883)</a:t>
            </a:r>
            <a:endParaRPr lang="en-GB" i="1" dirty="0"/>
          </a:p>
        </p:txBody>
      </p:sp>
      <p:pic>
        <p:nvPicPr>
          <p:cNvPr id="4" name="Picture 3"/>
          <p:cNvPicPr>
            <a:picLocks noChangeAspect="1"/>
          </p:cNvPicPr>
          <p:nvPr/>
        </p:nvPicPr>
        <p:blipFill>
          <a:blip r:embed="rId2"/>
          <a:stretch>
            <a:fillRect/>
          </a:stretch>
        </p:blipFill>
        <p:spPr>
          <a:xfrm>
            <a:off x="8094344" y="0"/>
            <a:ext cx="4097655" cy="6858000"/>
          </a:xfrm>
          <a:prstGeom prst="rect">
            <a:avLst/>
          </a:prstGeom>
        </p:spPr>
      </p:pic>
    </p:spTree>
    <p:extLst>
      <p:ext uri="{BB962C8B-B14F-4D97-AF65-F5344CB8AC3E}">
        <p14:creationId xmlns:p14="http://schemas.microsoft.com/office/powerpoint/2010/main" val="1193838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07000"/>
              </a:lnSpc>
              <a:spcAft>
                <a:spcPts val="800"/>
              </a:spcAft>
            </a:pPr>
            <a:r>
              <a:rPr lang="en-GB" sz="3600" b="1" dirty="0">
                <a:latin typeface="Georgia" panose="02040502050405020303" pitchFamily="18" charset="0"/>
                <a:ea typeface="Calibri" panose="020F0502020204030204" pitchFamily="34" charset="0"/>
                <a:cs typeface="Calibri" panose="020F0502020204030204" pitchFamily="34" charset="0"/>
              </a:rPr>
              <a:t>Rudyard Kipling, </a:t>
            </a:r>
            <a:r>
              <a:rPr lang="en-GB" sz="3600" b="1" i="1" dirty="0">
                <a:latin typeface="Georgia" panose="02040502050405020303" pitchFamily="18" charset="0"/>
                <a:ea typeface="Calibri" panose="020F0502020204030204" pitchFamily="34" charset="0"/>
                <a:cs typeface="Calibri" panose="020F0502020204030204" pitchFamily="34" charset="0"/>
              </a:rPr>
              <a:t>The English Flag </a:t>
            </a:r>
            <a:r>
              <a:rPr lang="en-GB" sz="3600" b="1" dirty="0">
                <a:latin typeface="Georgia" panose="02040502050405020303" pitchFamily="18" charset="0"/>
                <a:ea typeface="Calibri" panose="020F0502020204030204" pitchFamily="34" charset="0"/>
                <a:cs typeface="Calibri" panose="020F0502020204030204" pitchFamily="34" charset="0"/>
              </a:rPr>
              <a:t>(1891)</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pPr marL="0" indent="0" algn="ctr">
              <a:buNone/>
            </a:pPr>
            <a:r>
              <a:rPr lang="en-GB" sz="4000" dirty="0" smtClean="0"/>
              <a:t>“</a:t>
            </a:r>
            <a:r>
              <a:rPr lang="en-GB" sz="4000" dirty="0"/>
              <a:t>And what should they know of England who only England know</a:t>
            </a:r>
            <a:r>
              <a:rPr lang="en-GB" sz="4000" dirty="0" smtClean="0"/>
              <a:t>?”</a:t>
            </a:r>
          </a:p>
          <a:p>
            <a:pPr marL="0" indent="0" algn="ctr">
              <a:buNone/>
            </a:pPr>
            <a:endParaRPr lang="en-GB" sz="4000" dirty="0"/>
          </a:p>
          <a:p>
            <a:pPr algn="just"/>
            <a:r>
              <a:rPr lang="en-GB" sz="4000" dirty="0" smtClean="0"/>
              <a:t>What do you think Kipling intended to be the key messages of this poem, and how do they relate to empire and colonialism?</a:t>
            </a:r>
          </a:p>
          <a:p>
            <a:pPr algn="just"/>
            <a:endParaRPr lang="en-GB" sz="4000" dirty="0"/>
          </a:p>
          <a:p>
            <a:pPr algn="just"/>
            <a:r>
              <a:rPr lang="en-GB" sz="4000" dirty="0" smtClean="0"/>
              <a:t>How might Kipling’s poem complement Porter’s arguments?</a:t>
            </a:r>
            <a:endParaRPr lang="en-GB" sz="4000" dirty="0"/>
          </a:p>
        </p:txBody>
      </p:sp>
    </p:spTree>
    <p:extLst>
      <p:ext uri="{BB962C8B-B14F-4D97-AF65-F5344CB8AC3E}">
        <p14:creationId xmlns:p14="http://schemas.microsoft.com/office/powerpoint/2010/main" val="128958563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Elephant" panose="02020904090505020303" pitchFamily="18" charset="0"/>
              </a:rPr>
              <a:t>Bryce and Seeley</a:t>
            </a:r>
            <a:endParaRPr lang="en-GB" dirty="0">
              <a:latin typeface="Elephant" panose="02020904090505020303" pitchFamily="18" charset="0"/>
            </a:endParaRPr>
          </a:p>
        </p:txBody>
      </p:sp>
      <p:sp>
        <p:nvSpPr>
          <p:cNvPr id="3" name="Content Placeholder 2"/>
          <p:cNvSpPr>
            <a:spLocks noGrp="1"/>
          </p:cNvSpPr>
          <p:nvPr>
            <p:ph idx="1"/>
          </p:nvPr>
        </p:nvSpPr>
        <p:spPr>
          <a:solidFill>
            <a:schemeClr val="accent2">
              <a:lumMod val="20000"/>
              <a:lumOff val="80000"/>
            </a:schemeClr>
          </a:solidFill>
        </p:spPr>
        <p:txBody>
          <a:bodyPr>
            <a:normAutofit fontScale="92500"/>
          </a:bodyPr>
          <a:lstStyle/>
          <a:p>
            <a:pPr marL="0" indent="0" algn="just">
              <a:buNone/>
            </a:pPr>
            <a:r>
              <a:rPr lang="en-GB" sz="4400" dirty="0" smtClean="0"/>
              <a:t>“England </a:t>
            </a:r>
            <a:r>
              <a:rPr lang="en-GB" sz="4400" dirty="0"/>
              <a:t>has sent her language, her commerce, her laws and institutions forth from herself over an even wider and more populous area than that whose races were moulded into new forms by the laws and </a:t>
            </a:r>
            <a:r>
              <a:rPr lang="en-GB" sz="4400" dirty="0" smtClean="0"/>
              <a:t>institutions </a:t>
            </a:r>
            <a:r>
              <a:rPr lang="en-GB" sz="4400" dirty="0"/>
              <a:t>of </a:t>
            </a:r>
            <a:r>
              <a:rPr lang="en-GB" sz="4400" dirty="0" smtClean="0"/>
              <a:t>Rome.”</a:t>
            </a:r>
          </a:p>
          <a:p>
            <a:pPr marL="0" indent="0" algn="r">
              <a:buNone/>
            </a:pPr>
            <a:r>
              <a:rPr lang="en-GB" sz="3500" dirty="0" smtClean="0">
                <a:solidFill>
                  <a:srgbClr val="181818"/>
                </a:solidFill>
                <a:latin typeface="Calibri" panose="020F0502020204030204" pitchFamily="34" charset="0"/>
                <a:cs typeface="Calibri" panose="020F0502020204030204" pitchFamily="34" charset="0"/>
              </a:rPr>
              <a:t>- James </a:t>
            </a:r>
            <a:r>
              <a:rPr lang="en-GB" sz="3500" dirty="0">
                <a:solidFill>
                  <a:srgbClr val="181818"/>
                </a:solidFill>
                <a:latin typeface="Calibri" panose="020F0502020204030204" pitchFamily="34" charset="0"/>
                <a:cs typeface="Calibri" panose="020F0502020204030204" pitchFamily="34" charset="0"/>
              </a:rPr>
              <a:t>Bryce, </a:t>
            </a:r>
            <a:r>
              <a:rPr lang="en-GB" sz="3500" i="1" dirty="0">
                <a:solidFill>
                  <a:srgbClr val="181818"/>
                </a:solidFill>
                <a:latin typeface="Calibri" panose="020F0502020204030204" pitchFamily="34" charset="0"/>
                <a:cs typeface="Calibri" panose="020F0502020204030204" pitchFamily="34" charset="0"/>
              </a:rPr>
              <a:t>The Ancient Roman Empire and the British Empire in India </a:t>
            </a:r>
            <a:r>
              <a:rPr lang="en-GB" sz="3500" dirty="0">
                <a:solidFill>
                  <a:srgbClr val="181818"/>
                </a:solidFill>
                <a:latin typeface="Calibri" panose="020F0502020204030204" pitchFamily="34" charset="0"/>
                <a:cs typeface="Calibri" panose="020F0502020204030204" pitchFamily="34" charset="0"/>
              </a:rPr>
              <a:t>(London: Oxford University Press, 1914 [1901]), p. </a:t>
            </a:r>
            <a:r>
              <a:rPr lang="en-GB" sz="3500" dirty="0" smtClean="0">
                <a:solidFill>
                  <a:srgbClr val="181818"/>
                </a:solidFill>
                <a:latin typeface="Calibri" panose="020F0502020204030204" pitchFamily="34" charset="0"/>
                <a:cs typeface="Calibri" panose="020F0502020204030204" pitchFamily="34" charset="0"/>
              </a:rPr>
              <a:t>4.</a:t>
            </a:r>
            <a:endParaRPr lang="en-GB" sz="3500" dirty="0"/>
          </a:p>
        </p:txBody>
      </p:sp>
    </p:spTree>
    <p:extLst>
      <p:ext uri="{BB962C8B-B14F-4D97-AF65-F5344CB8AC3E}">
        <p14:creationId xmlns:p14="http://schemas.microsoft.com/office/powerpoint/2010/main" val="18012002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Elephant" panose="02020904090505020303" pitchFamily="18" charset="0"/>
              </a:rPr>
              <a:t>Absent-Minded Imperialists?</a:t>
            </a:r>
            <a:endParaRPr lang="en-GB" dirty="0">
              <a:latin typeface="Elephant" panose="02020904090505020303" pitchFamily="18" charset="0"/>
            </a:endParaRPr>
          </a:p>
        </p:txBody>
      </p:sp>
      <p:sp>
        <p:nvSpPr>
          <p:cNvPr id="3" name="Content Placeholder 2"/>
          <p:cNvSpPr>
            <a:spLocks noGrp="1"/>
          </p:cNvSpPr>
          <p:nvPr>
            <p:ph idx="1"/>
          </p:nvPr>
        </p:nvSpPr>
        <p:spPr>
          <a:xfrm>
            <a:off x="235974" y="1032387"/>
            <a:ext cx="11621729" cy="5486400"/>
          </a:xfrm>
          <a:solidFill>
            <a:schemeClr val="accent2">
              <a:lumMod val="20000"/>
              <a:lumOff val="80000"/>
            </a:schemeClr>
          </a:solidFill>
        </p:spPr>
        <p:txBody>
          <a:bodyPr>
            <a:normAutofit/>
          </a:bodyPr>
          <a:lstStyle/>
          <a:p>
            <a:pPr marL="0" marR="1260" indent="0" algn="just">
              <a:buNone/>
            </a:pPr>
            <a:r>
              <a:rPr lang="en-GB" sz="3200" dirty="0">
                <a:solidFill>
                  <a:srgbClr val="080808"/>
                </a:solidFill>
                <a:latin typeface="Calibri" panose="020F0502020204030204" pitchFamily="34" charset="0"/>
                <a:cs typeface="Calibri" panose="020F0502020204030204" pitchFamily="34" charset="0"/>
              </a:rPr>
              <a:t>Though </a:t>
            </a:r>
            <a:r>
              <a:rPr lang="en-GB" sz="3200" dirty="0" smtClean="0">
                <a:solidFill>
                  <a:srgbClr val="080808"/>
                </a:solidFill>
                <a:latin typeface="Calibri" panose="020F0502020204030204" pitchFamily="34" charset="0"/>
                <a:cs typeface="Calibri" panose="020F0502020204030204" pitchFamily="34" charset="0"/>
              </a:rPr>
              <a:t>England has </a:t>
            </a:r>
            <a:r>
              <a:rPr lang="en-GB" sz="3200" dirty="0">
                <a:solidFill>
                  <a:srgbClr val="080808"/>
                </a:solidFill>
                <a:latin typeface="Calibri" panose="020F0502020204030204" pitchFamily="34" charset="0"/>
                <a:cs typeface="Calibri" panose="020F0502020204030204" pitchFamily="34" charset="0"/>
              </a:rPr>
              <a:t>founded many </a:t>
            </a:r>
            <a:r>
              <a:rPr lang="en-GB" sz="3200" dirty="0">
                <a:solidFill>
                  <a:srgbClr val="181818"/>
                </a:solidFill>
                <a:latin typeface="Calibri" panose="020F0502020204030204" pitchFamily="34" charset="0"/>
                <a:cs typeface="Calibri" panose="020F0502020204030204" pitchFamily="34" charset="0"/>
              </a:rPr>
              <a:t>colonies, </a:t>
            </a:r>
            <a:r>
              <a:rPr lang="en-GB" sz="3200" dirty="0">
                <a:solidFill>
                  <a:srgbClr val="080808"/>
                </a:solidFill>
                <a:latin typeface="Calibri" panose="020F0502020204030204" pitchFamily="34" charset="0"/>
                <a:cs typeface="Calibri" panose="020F0502020204030204" pitchFamily="34" charset="0"/>
              </a:rPr>
              <a:t>sent out </a:t>
            </a:r>
            <a:r>
              <a:rPr lang="en-GB" sz="3200" dirty="0">
                <a:solidFill>
                  <a:srgbClr val="181818"/>
                </a:solidFill>
                <a:latin typeface="Calibri" panose="020F0502020204030204" pitchFamily="34" charset="0"/>
                <a:cs typeface="Calibri" panose="020F0502020204030204" pitchFamily="34" charset="0"/>
              </a:rPr>
              <a:t>vast </a:t>
            </a:r>
            <a:r>
              <a:rPr lang="en-GB" sz="3200" dirty="0">
                <a:solidFill>
                  <a:srgbClr val="080808"/>
                </a:solidFill>
                <a:latin typeface="Calibri" panose="020F0502020204030204" pitchFamily="34" charset="0"/>
                <a:cs typeface="Calibri" panose="020F0502020204030204" pitchFamily="34" charset="0"/>
              </a:rPr>
              <a:t>bodies of </a:t>
            </a:r>
            <a:r>
              <a:rPr lang="en-GB" sz="3200" dirty="0">
                <a:solidFill>
                  <a:srgbClr val="181818"/>
                </a:solidFill>
                <a:latin typeface="Calibri" panose="020F0502020204030204" pitchFamily="34" charset="0"/>
                <a:cs typeface="Calibri" panose="020F0502020204030204" pitchFamily="34" charset="0"/>
              </a:rPr>
              <a:t>emigrants, </a:t>
            </a:r>
            <a:r>
              <a:rPr lang="en-GB" sz="3200" dirty="0">
                <a:solidFill>
                  <a:srgbClr val="080808"/>
                </a:solidFill>
                <a:latin typeface="Calibri" panose="020F0502020204030204" pitchFamily="34" charset="0"/>
                <a:cs typeface="Calibri" panose="020F0502020204030204" pitchFamily="34" charset="0"/>
              </a:rPr>
              <a:t>and conquered </a:t>
            </a:r>
            <a:r>
              <a:rPr lang="en-GB" sz="3200" dirty="0">
                <a:solidFill>
                  <a:srgbClr val="181818"/>
                </a:solidFill>
                <a:latin typeface="Calibri" panose="020F0502020204030204" pitchFamily="34" charset="0"/>
                <a:cs typeface="Calibri" panose="020F0502020204030204" pitchFamily="34" charset="0"/>
              </a:rPr>
              <a:t>wide </a:t>
            </a:r>
            <a:r>
              <a:rPr lang="en-GB" sz="3200" dirty="0">
                <a:solidFill>
                  <a:srgbClr val="080808"/>
                </a:solidFill>
                <a:latin typeface="Calibri" panose="020F0502020204030204" pitchFamily="34" charset="0"/>
                <a:cs typeface="Calibri" panose="020F0502020204030204" pitchFamily="34" charset="0"/>
              </a:rPr>
              <a:t>dominions, her </a:t>
            </a:r>
            <a:r>
              <a:rPr lang="en-GB" sz="3200" dirty="0" smtClean="0">
                <a:solidFill>
                  <a:srgbClr val="181818"/>
                </a:solidFill>
                <a:latin typeface="Calibri" panose="020F0502020204030204" pitchFamily="34" charset="0"/>
                <a:cs typeface="Calibri" panose="020F0502020204030204" pitchFamily="34" charset="0"/>
              </a:rPr>
              <a:t>do­</a:t>
            </a:r>
            <a:r>
              <a:rPr lang="en-GB" sz="3200" dirty="0" smtClean="0">
                <a:solidFill>
                  <a:srgbClr val="080808"/>
                </a:solidFill>
                <a:latin typeface="Calibri" panose="020F0502020204030204" pitchFamily="34" charset="0"/>
                <a:cs typeface="Calibri" panose="020F0502020204030204" pitchFamily="34" charset="0"/>
              </a:rPr>
              <a:t>mestic </a:t>
            </a:r>
            <a:r>
              <a:rPr lang="en-GB" sz="3200" dirty="0">
                <a:solidFill>
                  <a:srgbClr val="080808"/>
                </a:solidFill>
                <a:latin typeface="Calibri" panose="020F0502020204030204" pitchFamily="34" charset="0"/>
                <a:cs typeface="Calibri" panose="020F0502020204030204" pitchFamily="34" charset="0"/>
              </a:rPr>
              <a:t>history has been, </a:t>
            </a:r>
            <a:r>
              <a:rPr lang="en-GB" sz="3200" dirty="0">
                <a:solidFill>
                  <a:srgbClr val="181818"/>
                </a:solidFill>
                <a:latin typeface="Calibri" panose="020F0502020204030204" pitchFamily="34" charset="0"/>
                <a:cs typeface="Calibri" panose="020F0502020204030204" pitchFamily="34" charset="0"/>
              </a:rPr>
              <a:t>since she </a:t>
            </a:r>
            <a:r>
              <a:rPr lang="en-GB" sz="3200" dirty="0">
                <a:solidFill>
                  <a:srgbClr val="080808"/>
                </a:solidFill>
                <a:latin typeface="Calibri" panose="020F0502020204030204" pitchFamily="34" charset="0"/>
                <a:cs typeface="Calibri" panose="020F0502020204030204" pitchFamily="34" charset="0"/>
              </a:rPr>
              <a:t>lost </a:t>
            </a:r>
            <a:r>
              <a:rPr lang="en-GB" sz="3200" dirty="0">
                <a:solidFill>
                  <a:srgbClr val="2F2F2F"/>
                </a:solidFill>
                <a:latin typeface="Calibri" panose="020F0502020204030204" pitchFamily="34" charset="0"/>
                <a:cs typeface="Calibri" panose="020F0502020204030204" pitchFamily="34" charset="0"/>
              </a:rPr>
              <a:t>Nor</a:t>
            </a:r>
            <a:r>
              <a:rPr lang="en-GB" sz="3200" dirty="0">
                <a:solidFill>
                  <a:srgbClr val="080808"/>
                </a:solidFill>
                <a:latin typeface="Calibri" panose="020F0502020204030204" pitchFamily="34" charset="0"/>
                <a:cs typeface="Calibri" panose="020F0502020204030204" pitchFamily="34" charset="0"/>
              </a:rPr>
              <a:t>mandy </a:t>
            </a:r>
            <a:r>
              <a:rPr lang="en-GB" sz="3200" dirty="0">
                <a:solidFill>
                  <a:srgbClr val="181818"/>
                </a:solidFill>
                <a:latin typeface="Calibri" panose="020F0502020204030204" pitchFamily="34" charset="0"/>
                <a:cs typeface="Calibri" panose="020F0502020204030204" pitchFamily="34" charset="0"/>
              </a:rPr>
              <a:t>and </a:t>
            </a:r>
            <a:r>
              <a:rPr lang="en-GB" sz="3200" dirty="0">
                <a:solidFill>
                  <a:srgbClr val="080808"/>
                </a:solidFill>
                <a:latin typeface="Calibri" panose="020F0502020204030204" pitchFamily="34" charset="0"/>
                <a:cs typeface="Calibri" panose="020F0502020204030204" pitchFamily="34" charset="0"/>
              </a:rPr>
              <a:t>Aquitaine, </a:t>
            </a:r>
            <a:r>
              <a:rPr lang="en-GB" sz="3200" b="1" dirty="0">
                <a:solidFill>
                  <a:srgbClr val="7030A0"/>
                </a:solidFill>
                <a:latin typeface="Calibri" panose="020F0502020204030204" pitchFamily="34" charset="0"/>
                <a:cs typeface="Calibri" panose="020F0502020204030204" pitchFamily="34" charset="0"/>
              </a:rPr>
              <a:t>comparatively little affected by these frequent wars and this immense expansion</a:t>
            </a:r>
            <a:r>
              <a:rPr lang="en-GB" sz="3200" dirty="0">
                <a:solidFill>
                  <a:srgbClr val="181818"/>
                </a:solidFill>
                <a:latin typeface="Calibri" panose="020F0502020204030204" pitchFamily="34" charset="0"/>
                <a:cs typeface="Calibri" panose="020F0502020204030204" pitchFamily="34" charset="0"/>
              </a:rPr>
              <a:t>. </a:t>
            </a:r>
            <a:r>
              <a:rPr lang="en-GB" sz="3200" dirty="0">
                <a:solidFill>
                  <a:srgbClr val="7030A0"/>
                </a:solidFill>
                <a:latin typeface="Calibri" panose="020F0502020204030204" pitchFamily="34" charset="0"/>
                <a:cs typeface="Calibri" panose="020F0502020204030204" pitchFamily="34" charset="0"/>
              </a:rPr>
              <a:t>One might compose a constitutional history of England, or an economic and industrial history, or an ecclesiastical history, or a literary history, or a social history, in which </a:t>
            </a:r>
            <a:r>
              <a:rPr lang="en-GB" sz="3200" b="1" dirty="0">
                <a:solidFill>
                  <a:srgbClr val="7030A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only few and slight references would need to be made to either the colonies or India</a:t>
            </a:r>
            <a:r>
              <a:rPr lang="en-GB" sz="3200" dirty="0">
                <a:solidFill>
                  <a:srgbClr val="7030A0"/>
                </a:solidFill>
                <a:latin typeface="Calibri" panose="020F0502020204030204" pitchFamily="34" charset="0"/>
                <a:cs typeface="Calibri" panose="020F0502020204030204" pitchFamily="34" charset="0"/>
              </a:rPr>
              <a:t>. </a:t>
            </a:r>
            <a:r>
              <a:rPr lang="en-GB" sz="3200" dirty="0">
                <a:solidFill>
                  <a:srgbClr val="080808"/>
                </a:solidFill>
                <a:latin typeface="Calibri" panose="020F0502020204030204" pitchFamily="34" charset="0"/>
                <a:cs typeface="Calibri" panose="020F0502020204030204" pitchFamily="34" charset="0"/>
              </a:rPr>
              <a:t>England </a:t>
            </a:r>
            <a:r>
              <a:rPr lang="en-GB" sz="3200" dirty="0">
                <a:solidFill>
                  <a:srgbClr val="181818"/>
                </a:solidFill>
                <a:latin typeface="Calibri" panose="020F0502020204030204" pitchFamily="34" charset="0"/>
                <a:cs typeface="Calibri" panose="020F0502020204030204" pitchFamily="34" charset="0"/>
              </a:rPr>
              <a:t>was </a:t>
            </a:r>
            <a:r>
              <a:rPr lang="en-GB" sz="3200" dirty="0">
                <a:solidFill>
                  <a:srgbClr val="080808"/>
                </a:solidFill>
                <a:latin typeface="Calibri" panose="020F0502020204030204" pitchFamily="34" charset="0"/>
                <a:cs typeface="Calibri" panose="020F0502020204030204" pitchFamily="34" charset="0"/>
              </a:rPr>
              <a:t>a </a:t>
            </a:r>
            <a:r>
              <a:rPr lang="en-GB" sz="3200" dirty="0">
                <a:solidFill>
                  <a:srgbClr val="181818"/>
                </a:solidFill>
                <a:latin typeface="Calibri" panose="020F0502020204030204" pitchFamily="34" charset="0"/>
                <a:cs typeface="Calibri" panose="020F0502020204030204" pitchFamily="34" charset="0"/>
              </a:rPr>
              <a:t>great </a:t>
            </a:r>
            <a:r>
              <a:rPr lang="en-GB" sz="3200" dirty="0">
                <a:solidFill>
                  <a:srgbClr val="080808"/>
                </a:solidFill>
                <a:latin typeface="Calibri" panose="020F0502020204030204" pitchFamily="34" charset="0"/>
                <a:cs typeface="Calibri" panose="020F0502020204030204" pitchFamily="34" charset="0"/>
              </a:rPr>
              <a:t>European power before </a:t>
            </a:r>
            <a:r>
              <a:rPr lang="en-GB" sz="3200" dirty="0">
                <a:solidFill>
                  <a:srgbClr val="181818"/>
                </a:solidFill>
                <a:latin typeface="Calibri" panose="020F0502020204030204" pitchFamily="34" charset="0"/>
                <a:cs typeface="Calibri" panose="020F0502020204030204" pitchFamily="34" charset="0"/>
              </a:rPr>
              <a:t>she </a:t>
            </a:r>
            <a:r>
              <a:rPr lang="en-GB" sz="3200" dirty="0">
                <a:solidFill>
                  <a:srgbClr val="080808"/>
                </a:solidFill>
                <a:latin typeface="Calibri" panose="020F0502020204030204" pitchFamily="34" charset="0"/>
                <a:cs typeface="Calibri" panose="020F0502020204030204" pitchFamily="34" charset="0"/>
              </a:rPr>
              <a:t>had </a:t>
            </a:r>
            <a:r>
              <a:rPr lang="en-GB" sz="3200" dirty="0">
                <a:solidFill>
                  <a:srgbClr val="181818"/>
                </a:solidFill>
                <a:latin typeface="Calibri" panose="020F0502020204030204" pitchFamily="34" charset="0"/>
                <a:cs typeface="Calibri" panose="020F0502020204030204" pitchFamily="34" charset="0"/>
              </a:rPr>
              <a:t>any </a:t>
            </a:r>
            <a:r>
              <a:rPr lang="en-GB" sz="3200" dirty="0">
                <a:solidFill>
                  <a:srgbClr val="080808"/>
                </a:solidFill>
                <a:latin typeface="Calibri" panose="020F0502020204030204" pitchFamily="34" charset="0"/>
                <a:cs typeface="Calibri" panose="020F0502020204030204" pitchFamily="34" charset="0"/>
              </a:rPr>
              <a:t>colonies or any Indian territories: </a:t>
            </a:r>
            <a:r>
              <a:rPr lang="en-GB" sz="3200" dirty="0">
                <a:solidFill>
                  <a:srgbClr val="181818"/>
                </a:solidFill>
                <a:latin typeface="Calibri" panose="020F0502020204030204" pitchFamily="34" charset="0"/>
                <a:cs typeface="Calibri" panose="020F0502020204030204" pitchFamily="34" charset="0"/>
              </a:rPr>
              <a:t>and she would </a:t>
            </a:r>
            <a:r>
              <a:rPr lang="en-GB" sz="3200" dirty="0">
                <a:solidFill>
                  <a:srgbClr val="080808"/>
                </a:solidFill>
                <a:latin typeface="Calibri" panose="020F0502020204030204" pitchFamily="34" charset="0"/>
                <a:cs typeface="Calibri" panose="020F0502020204030204" pitchFamily="34" charset="0"/>
              </a:rPr>
              <a:t>be a </a:t>
            </a:r>
            <a:r>
              <a:rPr lang="en-GB" sz="3200" dirty="0">
                <a:solidFill>
                  <a:srgbClr val="181818"/>
                </a:solidFill>
                <a:latin typeface="Calibri" panose="020F0502020204030204" pitchFamily="34" charset="0"/>
                <a:cs typeface="Calibri" panose="020F0502020204030204" pitchFamily="34" charset="0"/>
              </a:rPr>
              <a:t>great </a:t>
            </a:r>
            <a:r>
              <a:rPr lang="en-GB" sz="3200" dirty="0">
                <a:solidFill>
                  <a:srgbClr val="080808"/>
                </a:solidFill>
                <a:latin typeface="Calibri" panose="020F0502020204030204" pitchFamily="34" charset="0"/>
                <a:cs typeface="Calibri" panose="020F0502020204030204" pitchFamily="34" charset="0"/>
              </a:rPr>
              <a:t>European power if all of these trans</a:t>
            </a:r>
            <a:r>
              <a:rPr lang="en-GB" sz="3200" dirty="0" smtClean="0">
                <a:solidFill>
                  <a:srgbClr val="080808"/>
                </a:solidFill>
                <a:latin typeface="Calibri" panose="020F0502020204030204" pitchFamily="34" charset="0"/>
                <a:cs typeface="Calibri" panose="020F0502020204030204" pitchFamily="34" charset="0"/>
              </a:rPr>
              <a:t>­ </a:t>
            </a:r>
            <a:r>
              <a:rPr lang="en-GB" sz="3200" dirty="0" smtClean="0">
                <a:solidFill>
                  <a:srgbClr val="181818"/>
                </a:solidFill>
                <a:latin typeface="Calibri" panose="020F0502020204030204" pitchFamily="34" charset="0"/>
                <a:cs typeface="Calibri" panose="020F0502020204030204" pitchFamily="34" charset="0"/>
              </a:rPr>
              <a:t>marine </a:t>
            </a:r>
            <a:r>
              <a:rPr lang="en-GB" sz="3200" dirty="0">
                <a:solidFill>
                  <a:srgbClr val="080808"/>
                </a:solidFill>
                <a:latin typeface="Calibri" panose="020F0502020204030204" pitchFamily="34" charset="0"/>
                <a:cs typeface="Calibri" panose="020F0502020204030204" pitchFamily="34" charset="0"/>
              </a:rPr>
              <a:t>possessions were to drop </a:t>
            </a:r>
            <a:r>
              <a:rPr lang="en-GB" sz="3200" dirty="0">
                <a:solidFill>
                  <a:srgbClr val="181818"/>
                </a:solidFill>
                <a:latin typeface="Calibri" panose="020F0502020204030204" pitchFamily="34" charset="0"/>
                <a:cs typeface="Calibri" panose="020F0502020204030204" pitchFamily="34" charset="0"/>
              </a:rPr>
              <a:t>off</a:t>
            </a:r>
            <a:r>
              <a:rPr lang="en-GB" sz="3200" dirty="0" smtClean="0">
                <a:solidFill>
                  <a:srgbClr val="181818"/>
                </a:solidFill>
                <a:latin typeface="Calibri" panose="020F0502020204030204" pitchFamily="34" charset="0"/>
                <a:cs typeface="Calibri" panose="020F0502020204030204" pitchFamily="34" charset="0"/>
              </a:rPr>
              <a:t>.</a:t>
            </a:r>
          </a:p>
          <a:p>
            <a:pPr marL="0" marR="1260" indent="0" algn="r">
              <a:buNone/>
            </a:pPr>
            <a:r>
              <a:rPr lang="en-GB" dirty="0">
                <a:solidFill>
                  <a:srgbClr val="181818"/>
                </a:solidFill>
                <a:latin typeface="Calibri" panose="020F0502020204030204" pitchFamily="34" charset="0"/>
                <a:cs typeface="Calibri" panose="020F0502020204030204" pitchFamily="34" charset="0"/>
              </a:rPr>
              <a:t>- </a:t>
            </a:r>
            <a:r>
              <a:rPr lang="en-GB" dirty="0" smtClean="0">
                <a:solidFill>
                  <a:srgbClr val="181818"/>
                </a:solidFill>
                <a:latin typeface="Calibri" panose="020F0502020204030204" pitchFamily="34" charset="0"/>
                <a:cs typeface="Calibri" panose="020F0502020204030204" pitchFamily="34" charset="0"/>
              </a:rPr>
              <a:t>Bryce</a:t>
            </a:r>
            <a:r>
              <a:rPr lang="en-GB" dirty="0">
                <a:solidFill>
                  <a:srgbClr val="181818"/>
                </a:solidFill>
                <a:latin typeface="Calibri" panose="020F0502020204030204" pitchFamily="34" charset="0"/>
                <a:cs typeface="Calibri" panose="020F0502020204030204" pitchFamily="34" charset="0"/>
              </a:rPr>
              <a:t>, </a:t>
            </a:r>
            <a:r>
              <a:rPr lang="en-GB" i="1" dirty="0">
                <a:solidFill>
                  <a:srgbClr val="181818"/>
                </a:solidFill>
                <a:latin typeface="Calibri" panose="020F0502020204030204" pitchFamily="34" charset="0"/>
                <a:cs typeface="Calibri" panose="020F0502020204030204" pitchFamily="34" charset="0"/>
              </a:rPr>
              <a:t>A</a:t>
            </a:r>
            <a:r>
              <a:rPr lang="en-GB" i="1" dirty="0" smtClean="0">
                <a:solidFill>
                  <a:srgbClr val="181818"/>
                </a:solidFill>
                <a:latin typeface="Calibri" panose="020F0502020204030204" pitchFamily="34" charset="0"/>
                <a:cs typeface="Calibri" panose="020F0502020204030204" pitchFamily="34" charset="0"/>
              </a:rPr>
              <a:t>ncient </a:t>
            </a:r>
            <a:r>
              <a:rPr lang="en-GB" i="1" dirty="0">
                <a:solidFill>
                  <a:srgbClr val="181818"/>
                </a:solidFill>
                <a:latin typeface="Calibri" panose="020F0502020204030204" pitchFamily="34" charset="0"/>
                <a:cs typeface="Calibri" panose="020F0502020204030204" pitchFamily="34" charset="0"/>
              </a:rPr>
              <a:t>Roman Empire and the British Empire in </a:t>
            </a:r>
            <a:r>
              <a:rPr lang="en-GB" i="1" dirty="0" smtClean="0">
                <a:solidFill>
                  <a:srgbClr val="181818"/>
                </a:solidFill>
                <a:latin typeface="Calibri" panose="020F0502020204030204" pitchFamily="34" charset="0"/>
                <a:cs typeface="Calibri" panose="020F0502020204030204" pitchFamily="34" charset="0"/>
              </a:rPr>
              <a:t>India</a:t>
            </a:r>
            <a:r>
              <a:rPr lang="en-GB" dirty="0" smtClean="0">
                <a:solidFill>
                  <a:srgbClr val="181818"/>
                </a:solidFill>
                <a:latin typeface="Calibri" panose="020F0502020204030204" pitchFamily="34" charset="0"/>
                <a:cs typeface="Calibri" panose="020F0502020204030204" pitchFamily="34" charset="0"/>
              </a:rPr>
              <a:t>, p. 71.</a:t>
            </a:r>
            <a:endParaRPr lang="en-GB" dirty="0"/>
          </a:p>
        </p:txBody>
      </p:sp>
    </p:spTree>
    <p:extLst>
      <p:ext uri="{BB962C8B-B14F-4D97-AF65-F5344CB8AC3E}">
        <p14:creationId xmlns:p14="http://schemas.microsoft.com/office/powerpoint/2010/main" val="197755296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4465" y="1091382"/>
            <a:ext cx="11503741" cy="5338916"/>
          </a:xfrm>
          <a:solidFill>
            <a:schemeClr val="accent2">
              <a:lumMod val="20000"/>
              <a:lumOff val="80000"/>
            </a:schemeClr>
          </a:solidFill>
        </p:spPr>
        <p:txBody>
          <a:bodyPr>
            <a:normAutofit/>
          </a:bodyPr>
          <a:lstStyle/>
          <a:p>
            <a:pPr marL="0" indent="0" algn="just">
              <a:buNone/>
            </a:pPr>
            <a:r>
              <a:rPr lang="en-GB" dirty="0" smtClean="0"/>
              <a:t>If </a:t>
            </a:r>
            <a:r>
              <a:rPr lang="en-GB" dirty="0"/>
              <a:t>all </a:t>
            </a:r>
            <a:r>
              <a:rPr lang="en-GB" dirty="0" err="1" smtClean="0"/>
              <a:t>th</a:t>
            </a:r>
            <a:r>
              <a:rPr lang="en-GB" dirty="0" smtClean="0"/>
              <a:t>[e</a:t>
            </a:r>
            <a:r>
              <a:rPr lang="en-GB" dirty="0"/>
              <a:t>] … </a:t>
            </a:r>
            <a:r>
              <a:rPr lang="en-GB" dirty="0" smtClean="0"/>
              <a:t>instances in </a:t>
            </a:r>
            <a:r>
              <a:rPr lang="en-GB" dirty="0"/>
              <a:t>which Indian questions have told upon the foreign policy of Great Britain, or have given rise to parliamentary </a:t>
            </a:r>
            <a:r>
              <a:rPr lang="en-GB" dirty="0" smtClean="0"/>
              <a:t>strife … be </a:t>
            </a:r>
            <a:r>
              <a:rPr lang="en-GB" dirty="0"/>
              <a:t>put together, they are less numerous and momentous than might have been expected when one considers the magnitude of the stake which Britain holds in India. And even when we add to these the effect of Indian markets upon British trade, and the undeniable influence of the possession of India upon the thoughts and aspirations of Englishmen, strengthening in them a sense of pride and what is called an imperial spirit</a:t>
            </a:r>
            <a:r>
              <a:rPr lang="en-GB" b="1" dirty="0">
                <a:solidFill>
                  <a:srgbClr val="7030A0"/>
                </a:solidFill>
              </a:rPr>
              <a:t>, we shall still be surprised that the control of this vast territory and of a population more than seven times as large as that of the United Kingdom has not told more forcibly upon Britain, and coloured her history </a:t>
            </a:r>
            <a:r>
              <a:rPr lang="en-GB" b="1" dirty="0" smtClean="0">
                <a:solidFill>
                  <a:srgbClr val="7030A0"/>
                </a:solidFill>
              </a:rPr>
              <a:t>more deeply </a:t>
            </a:r>
            <a:r>
              <a:rPr lang="en-GB" b="1" dirty="0">
                <a:solidFill>
                  <a:srgbClr val="7030A0"/>
                </a:solidFill>
              </a:rPr>
              <a:t>than it has in fact done</a:t>
            </a:r>
            <a:r>
              <a:rPr lang="en-GB" dirty="0" smtClean="0"/>
              <a:t>.</a:t>
            </a:r>
          </a:p>
          <a:p>
            <a:pPr marL="0" indent="0" algn="r">
              <a:buNone/>
            </a:pPr>
            <a:r>
              <a:rPr lang="en-GB" dirty="0">
                <a:solidFill>
                  <a:srgbClr val="181818"/>
                </a:solidFill>
                <a:latin typeface="Calibri" panose="020F0502020204030204" pitchFamily="34" charset="0"/>
                <a:cs typeface="Calibri" panose="020F0502020204030204" pitchFamily="34" charset="0"/>
              </a:rPr>
              <a:t>- Bryce, </a:t>
            </a:r>
            <a:r>
              <a:rPr lang="en-GB" i="1" dirty="0">
                <a:solidFill>
                  <a:srgbClr val="181818"/>
                </a:solidFill>
                <a:latin typeface="Calibri" panose="020F0502020204030204" pitchFamily="34" charset="0"/>
                <a:cs typeface="Calibri" panose="020F0502020204030204" pitchFamily="34" charset="0"/>
              </a:rPr>
              <a:t>Ancient Roman Empire and the British Empire in India</a:t>
            </a:r>
            <a:r>
              <a:rPr lang="en-GB" dirty="0">
                <a:solidFill>
                  <a:srgbClr val="181818"/>
                </a:solidFill>
                <a:latin typeface="Calibri" panose="020F0502020204030204" pitchFamily="34" charset="0"/>
                <a:cs typeface="Calibri" panose="020F0502020204030204" pitchFamily="34" charset="0"/>
              </a:rPr>
              <a:t>, </a:t>
            </a:r>
            <a:r>
              <a:rPr lang="en-GB" dirty="0" smtClean="0">
                <a:solidFill>
                  <a:srgbClr val="181818"/>
                </a:solidFill>
                <a:latin typeface="Calibri" panose="020F0502020204030204" pitchFamily="34" charset="0"/>
                <a:cs typeface="Calibri" panose="020F0502020204030204" pitchFamily="34" charset="0"/>
              </a:rPr>
              <a:t>pp. 71–72.</a:t>
            </a:r>
            <a:endParaRPr lang="en-GB" dirty="0"/>
          </a:p>
          <a:p>
            <a:pPr marL="0" indent="0">
              <a:buNone/>
            </a:pPr>
            <a:endParaRPr lang="en-GB" dirty="0"/>
          </a:p>
        </p:txBody>
      </p:sp>
      <p:sp>
        <p:nvSpPr>
          <p:cNvPr id="5" name="Title 1"/>
          <p:cNvSpPr>
            <a:spLocks noGrp="1"/>
          </p:cNvSpPr>
          <p:nvPr>
            <p:ph type="title"/>
          </p:nvPr>
        </p:nvSpPr>
        <p:spPr>
          <a:xfrm>
            <a:off x="818535" y="60785"/>
            <a:ext cx="10515600" cy="1325563"/>
          </a:xfrm>
        </p:spPr>
        <p:txBody>
          <a:bodyPr/>
          <a:lstStyle/>
          <a:p>
            <a:pPr algn="ctr"/>
            <a:r>
              <a:rPr lang="en-GB" dirty="0" smtClean="0">
                <a:latin typeface="Elephant" panose="02020904090505020303" pitchFamily="18" charset="0"/>
              </a:rPr>
              <a:t>Absent-Minded Imperialists?</a:t>
            </a:r>
            <a:endParaRPr lang="en-GB" dirty="0">
              <a:latin typeface="Elephant" panose="02020904090505020303" pitchFamily="18" charset="0"/>
            </a:endParaRPr>
          </a:p>
        </p:txBody>
      </p:sp>
    </p:spTree>
    <p:extLst>
      <p:ext uri="{BB962C8B-B14F-4D97-AF65-F5344CB8AC3E}">
        <p14:creationId xmlns:p14="http://schemas.microsoft.com/office/powerpoint/2010/main" val="531194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122106" y="365125"/>
            <a:ext cx="6231693" cy="5970361"/>
          </a:xfrm>
        </p:spPr>
        <p:txBody>
          <a:bodyPr/>
          <a:lstStyle/>
          <a:p>
            <a:pPr marL="0" indent="0">
              <a:buNone/>
            </a:pPr>
            <a:r>
              <a:rPr lang="en-GB" dirty="0"/>
              <a:t>Bernard Porter, ‘What did they Know of Empire?’ </a:t>
            </a:r>
            <a:r>
              <a:rPr lang="en-GB" i="1" dirty="0"/>
              <a:t>History Today</a:t>
            </a:r>
            <a:r>
              <a:rPr lang="en-GB" dirty="0"/>
              <a:t>, 54:10 (October 2004), pp. 42–48</a:t>
            </a:r>
            <a:r>
              <a:rPr lang="en-GB" dirty="0" smtClean="0"/>
              <a:t>.</a:t>
            </a:r>
          </a:p>
          <a:p>
            <a:pPr marL="0" indent="0">
              <a:buNone/>
            </a:pPr>
            <a:endParaRPr lang="en-GB" sz="3600" dirty="0"/>
          </a:p>
          <a:p>
            <a:r>
              <a:rPr lang="en-GB" sz="3600" dirty="0" smtClean="0"/>
              <a:t>What are the main argument of Porter’s essay, and how do they differ from Mackenzie’s point-of-view?</a:t>
            </a:r>
            <a:r>
              <a:rPr lang="en-GB" sz="3600" dirty="0"/>
              <a:t> </a:t>
            </a:r>
            <a:r>
              <a:rPr lang="en-GB" sz="3600" dirty="0" smtClean="0"/>
              <a:t>What aspects of Mackenzie’s analysis does Porter take issue with, and why?</a:t>
            </a:r>
          </a:p>
        </p:txBody>
      </p:sp>
      <p:pic>
        <p:nvPicPr>
          <p:cNvPr id="4" name="Picture 3"/>
          <p:cNvPicPr>
            <a:picLocks noChangeAspect="1"/>
          </p:cNvPicPr>
          <p:nvPr/>
        </p:nvPicPr>
        <p:blipFill rotWithShape="1">
          <a:blip r:embed="rId2"/>
          <a:srcRect l="16472" r="17326"/>
          <a:stretch/>
        </p:blipFill>
        <p:spPr>
          <a:xfrm>
            <a:off x="0" y="0"/>
            <a:ext cx="4540101" cy="6858000"/>
          </a:xfrm>
          <a:prstGeom prst="rect">
            <a:avLst/>
          </a:prstGeom>
        </p:spPr>
      </p:pic>
    </p:spTree>
    <p:extLst>
      <p:ext uri="{BB962C8B-B14F-4D97-AF65-F5344CB8AC3E}">
        <p14:creationId xmlns:p14="http://schemas.microsoft.com/office/powerpoint/2010/main" val="42204260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122106" y="365125"/>
            <a:ext cx="6231693" cy="5970361"/>
          </a:xfrm>
        </p:spPr>
        <p:txBody>
          <a:bodyPr/>
          <a:lstStyle/>
          <a:p>
            <a:pPr marL="0" indent="0">
              <a:buNone/>
            </a:pPr>
            <a:r>
              <a:rPr lang="en-GB" dirty="0"/>
              <a:t>Bernard Porter, ‘What did they Know of Empire?’ </a:t>
            </a:r>
            <a:r>
              <a:rPr lang="en-GB" i="1" dirty="0"/>
              <a:t>History Today</a:t>
            </a:r>
            <a:r>
              <a:rPr lang="en-GB" dirty="0"/>
              <a:t>, 54:10 (October 2004), pp. 42–48</a:t>
            </a:r>
            <a:r>
              <a:rPr lang="en-GB" dirty="0" smtClean="0"/>
              <a:t>.</a:t>
            </a:r>
            <a:endParaRPr lang="en-GB" sz="3600" dirty="0" smtClean="0"/>
          </a:p>
          <a:p>
            <a:pPr marL="0" indent="0">
              <a:buNone/>
            </a:pPr>
            <a:endParaRPr lang="en-GB" sz="4400" dirty="0"/>
          </a:p>
          <a:p>
            <a:pPr marL="0" indent="0">
              <a:buNone/>
            </a:pPr>
            <a:r>
              <a:rPr lang="en-GB" dirty="0" smtClean="0">
                <a:latin typeface="Elephant" panose="02020904090505020303" pitchFamily="18" charset="0"/>
              </a:rPr>
              <a:t>“Not </a:t>
            </a:r>
            <a:r>
              <a:rPr lang="en-GB" dirty="0">
                <a:latin typeface="Elephant" panose="02020904090505020303" pitchFamily="18" charset="0"/>
              </a:rPr>
              <a:t>a single 'canonical' novel of the nineteenth century features the Empire </a:t>
            </a:r>
            <a:r>
              <a:rPr lang="en-GB" dirty="0" smtClean="0">
                <a:latin typeface="Elephant" panose="02020904090505020303" pitchFamily="18" charset="0"/>
              </a:rPr>
              <a:t>significantly.”</a:t>
            </a:r>
          </a:p>
          <a:p>
            <a:pPr marL="0" indent="0">
              <a:buNone/>
            </a:pPr>
            <a:endParaRPr lang="en-GB" dirty="0">
              <a:latin typeface="Elephant" panose="02020904090505020303" pitchFamily="18" charset="0"/>
            </a:endParaRPr>
          </a:p>
          <a:p>
            <a:pPr marL="0" indent="0">
              <a:buNone/>
            </a:pPr>
            <a:r>
              <a:rPr lang="en-GB" dirty="0">
                <a:latin typeface="Elephant" panose="02020904090505020303" pitchFamily="18" charset="0"/>
              </a:rPr>
              <a:t>“On the whole, the small class that was directly involved with </a:t>
            </a:r>
            <a:r>
              <a:rPr lang="en-GB" dirty="0" smtClean="0">
                <a:latin typeface="Elephant" panose="02020904090505020303" pitchFamily="18" charset="0"/>
              </a:rPr>
              <a:t>[empire] preferred </a:t>
            </a:r>
            <a:r>
              <a:rPr lang="en-GB" dirty="0">
                <a:latin typeface="Elephant" panose="02020904090505020303" pitchFamily="18" charset="0"/>
              </a:rPr>
              <a:t>to keep it to themselves. It was their empire, not the 'people's</a:t>
            </a:r>
            <a:r>
              <a:rPr lang="en-GB" dirty="0" smtClean="0">
                <a:latin typeface="Elephant" panose="02020904090505020303" pitchFamily="18" charset="0"/>
              </a:rPr>
              <a:t>'.”</a:t>
            </a:r>
          </a:p>
        </p:txBody>
      </p:sp>
      <p:pic>
        <p:nvPicPr>
          <p:cNvPr id="4" name="Picture 3"/>
          <p:cNvPicPr>
            <a:picLocks noChangeAspect="1"/>
          </p:cNvPicPr>
          <p:nvPr/>
        </p:nvPicPr>
        <p:blipFill rotWithShape="1">
          <a:blip r:embed="rId2"/>
          <a:srcRect l="16472" r="17326"/>
          <a:stretch/>
        </p:blipFill>
        <p:spPr>
          <a:xfrm>
            <a:off x="0" y="0"/>
            <a:ext cx="4540101" cy="6858000"/>
          </a:xfrm>
          <a:prstGeom prst="rect">
            <a:avLst/>
          </a:prstGeom>
        </p:spPr>
      </p:pic>
    </p:spTree>
    <p:extLst>
      <p:ext uri="{BB962C8B-B14F-4D97-AF65-F5344CB8AC3E}">
        <p14:creationId xmlns:p14="http://schemas.microsoft.com/office/powerpoint/2010/main" val="29740311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rgbClr val="7030A0"/>
                </a:solidFill>
                <a:latin typeface="Elephant" panose="02020904090505020303" pitchFamily="18" charset="0"/>
              </a:rPr>
              <a:t>Porter–Mackenzie Debate</a:t>
            </a:r>
            <a:r>
              <a:rPr lang="en-GB" dirty="0" smtClean="0">
                <a:solidFill>
                  <a:srgbClr val="7030A0"/>
                </a:solidFill>
              </a:rPr>
              <a:t/>
            </a:r>
            <a:br>
              <a:rPr lang="en-GB" dirty="0" smtClean="0">
                <a:solidFill>
                  <a:srgbClr val="7030A0"/>
                </a:solidFill>
              </a:rPr>
            </a:br>
            <a:endParaRPr lang="en-GB" dirty="0">
              <a:solidFill>
                <a:srgbClr val="7030A0"/>
              </a:solidFill>
            </a:endParaRPr>
          </a:p>
        </p:txBody>
      </p:sp>
      <p:sp>
        <p:nvSpPr>
          <p:cNvPr id="4" name="Text Placeholder 3"/>
          <p:cNvSpPr>
            <a:spLocks noGrp="1"/>
          </p:cNvSpPr>
          <p:nvPr>
            <p:ph type="body" idx="1"/>
          </p:nvPr>
        </p:nvSpPr>
        <p:spPr/>
        <p:txBody>
          <a:bodyPr>
            <a:normAutofit/>
          </a:bodyPr>
          <a:lstStyle/>
          <a:p>
            <a:pPr algn="ctr"/>
            <a:r>
              <a:rPr lang="en-GB" sz="4400" b="0" dirty="0" smtClean="0">
                <a:solidFill>
                  <a:srgbClr val="FF0000"/>
                </a:solidFill>
                <a:latin typeface="Elephant" panose="02020904090505020303" pitchFamily="18" charset="0"/>
              </a:rPr>
              <a:t>Mackenzie</a:t>
            </a:r>
            <a:endParaRPr lang="en-GB" sz="4400" b="0" dirty="0">
              <a:solidFill>
                <a:srgbClr val="FF0000"/>
              </a:solidFill>
              <a:latin typeface="Elephant" panose="02020904090505020303" pitchFamily="18" charset="0"/>
            </a:endParaRPr>
          </a:p>
        </p:txBody>
      </p:sp>
      <p:sp>
        <p:nvSpPr>
          <p:cNvPr id="5" name="Content Placeholder 4"/>
          <p:cNvSpPr>
            <a:spLocks noGrp="1"/>
          </p:cNvSpPr>
          <p:nvPr>
            <p:ph sz="half" idx="2"/>
          </p:nvPr>
        </p:nvSpPr>
        <p:spPr/>
        <p:txBody>
          <a:bodyPr/>
          <a:lstStyle/>
          <a:p>
            <a:endParaRPr lang="en-GB"/>
          </a:p>
        </p:txBody>
      </p:sp>
      <p:sp>
        <p:nvSpPr>
          <p:cNvPr id="6" name="Text Placeholder 5"/>
          <p:cNvSpPr>
            <a:spLocks noGrp="1"/>
          </p:cNvSpPr>
          <p:nvPr>
            <p:ph type="body" sz="quarter" idx="3"/>
          </p:nvPr>
        </p:nvSpPr>
        <p:spPr/>
        <p:txBody>
          <a:bodyPr>
            <a:normAutofit/>
          </a:bodyPr>
          <a:lstStyle/>
          <a:p>
            <a:pPr algn="ctr"/>
            <a:r>
              <a:rPr lang="en-GB" sz="4400" dirty="0" smtClean="0">
                <a:solidFill>
                  <a:schemeClr val="accent1"/>
                </a:solidFill>
                <a:latin typeface="Elephant" panose="02020904090505020303" pitchFamily="18" charset="0"/>
              </a:rPr>
              <a:t>Porter</a:t>
            </a:r>
            <a:endParaRPr lang="en-GB" sz="4400" dirty="0">
              <a:solidFill>
                <a:schemeClr val="accent1"/>
              </a:solidFill>
              <a:latin typeface="Elephant" panose="02020904090505020303" pitchFamily="18" charset="0"/>
            </a:endParaRPr>
          </a:p>
        </p:txBody>
      </p:sp>
      <p:sp>
        <p:nvSpPr>
          <p:cNvPr id="7" name="Content Placeholder 6"/>
          <p:cNvSpPr>
            <a:spLocks noGrp="1"/>
          </p:cNvSpPr>
          <p:nvPr>
            <p:ph sz="quarter" idx="4"/>
          </p:nvPr>
        </p:nvSpPr>
        <p:spPr/>
        <p:txBody>
          <a:bodyPr/>
          <a:lstStyle/>
          <a:p>
            <a:endParaRPr lang="en-GB"/>
          </a:p>
        </p:txBody>
      </p:sp>
    </p:spTree>
    <p:extLst>
      <p:ext uri="{BB962C8B-B14F-4D97-AF65-F5344CB8AC3E}">
        <p14:creationId xmlns:p14="http://schemas.microsoft.com/office/powerpoint/2010/main" val="227912094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4019369" y="1309384"/>
            <a:ext cx="3916525" cy="5579096"/>
          </a:xfrm>
          <a:prstGeom prst="rect">
            <a:avLst/>
          </a:prstGeom>
        </p:spPr>
      </p:pic>
      <p:pic>
        <p:nvPicPr>
          <p:cNvPr id="4" name="Picture 3"/>
          <p:cNvPicPr>
            <a:picLocks noChangeAspect="1"/>
          </p:cNvPicPr>
          <p:nvPr/>
        </p:nvPicPr>
        <p:blipFill rotWithShape="1">
          <a:blip r:embed="rId3"/>
          <a:srcRect l="42018" t="1016" r="3982" b="5651"/>
          <a:stretch/>
        </p:blipFill>
        <p:spPr>
          <a:xfrm>
            <a:off x="0" y="-165100"/>
            <a:ext cx="4019369" cy="5308600"/>
          </a:xfrm>
          <a:prstGeom prst="rect">
            <a:avLst/>
          </a:prstGeom>
        </p:spPr>
      </p:pic>
      <p:pic>
        <p:nvPicPr>
          <p:cNvPr id="5" name="Picture 4"/>
          <p:cNvPicPr>
            <a:picLocks noChangeAspect="1"/>
          </p:cNvPicPr>
          <p:nvPr/>
        </p:nvPicPr>
        <p:blipFill>
          <a:blip r:embed="rId4"/>
          <a:stretch>
            <a:fillRect/>
          </a:stretch>
        </p:blipFill>
        <p:spPr>
          <a:xfrm>
            <a:off x="7886700" y="0"/>
            <a:ext cx="4305300" cy="6888480"/>
          </a:xfrm>
          <a:prstGeom prst="rect">
            <a:avLst/>
          </a:prstGeom>
        </p:spPr>
      </p:pic>
    </p:spTree>
    <p:extLst>
      <p:ext uri="{BB962C8B-B14F-4D97-AF65-F5344CB8AC3E}">
        <p14:creationId xmlns:p14="http://schemas.microsoft.com/office/powerpoint/2010/main" val="206309684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normAutofit/>
          </a:bodyPr>
          <a:lstStyle/>
          <a:p>
            <a:pPr algn="ctr">
              <a:lnSpc>
                <a:spcPct val="107000"/>
              </a:lnSpc>
              <a:spcAft>
                <a:spcPts val="800"/>
              </a:spcAft>
            </a:pPr>
            <a:r>
              <a:rPr lang="en-GB" sz="3600" b="1" dirty="0">
                <a:latin typeface="Georgia" panose="02040502050405020303" pitchFamily="18" charset="0"/>
                <a:ea typeface="Calibri" panose="020F0502020204030204" pitchFamily="34" charset="0"/>
                <a:cs typeface="Calibri" panose="020F0502020204030204" pitchFamily="34" charset="0"/>
              </a:rPr>
              <a:t>Rudyard Kipling, </a:t>
            </a:r>
            <a:r>
              <a:rPr lang="en-GB" sz="3600" b="1" i="1" dirty="0">
                <a:latin typeface="Georgia" panose="02040502050405020303" pitchFamily="18" charset="0"/>
                <a:ea typeface="Calibri" panose="020F0502020204030204" pitchFamily="34" charset="0"/>
                <a:cs typeface="Calibri" panose="020F0502020204030204" pitchFamily="34" charset="0"/>
              </a:rPr>
              <a:t>The White Man's </a:t>
            </a:r>
            <a:r>
              <a:rPr lang="en-GB" sz="3600" b="1" i="1" dirty="0" smtClean="0">
                <a:latin typeface="Georgia" panose="02040502050405020303" pitchFamily="18" charset="0"/>
                <a:ea typeface="Calibri" panose="020F0502020204030204" pitchFamily="34" charset="0"/>
                <a:cs typeface="Calibri" panose="020F0502020204030204" pitchFamily="34" charset="0"/>
              </a:rPr>
              <a:t>Burden </a:t>
            </a:r>
            <a:r>
              <a:rPr lang="en-GB" sz="3600" b="1" dirty="0" smtClean="0">
                <a:latin typeface="Georgia" panose="02040502050405020303" pitchFamily="18" charset="0"/>
                <a:ea typeface="Calibri" panose="020F0502020204030204" pitchFamily="34" charset="0"/>
                <a:cs typeface="Calibri" panose="020F0502020204030204" pitchFamily="34" charset="0"/>
              </a:rPr>
              <a:t>(</a:t>
            </a:r>
            <a:r>
              <a:rPr lang="en-GB" sz="3600" b="1" dirty="0">
                <a:latin typeface="Georgia" panose="02040502050405020303" pitchFamily="18" charset="0"/>
                <a:ea typeface="Calibri" panose="020F0502020204030204" pitchFamily="34" charset="0"/>
                <a:cs typeface="Calibri" panose="020F0502020204030204" pitchFamily="34" charset="0"/>
              </a:rPr>
              <a:t>1899</a:t>
            </a:r>
            <a:r>
              <a:rPr lang="en-GB" sz="2800" b="1" dirty="0">
                <a:latin typeface="Georgia" panose="02040502050405020303" pitchFamily="18" charset="0"/>
                <a:ea typeface="Calibri" panose="020F0502020204030204" pitchFamily="34" charset="0"/>
                <a:cs typeface="Calibri" panose="020F0502020204030204" pitchFamily="34"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p:cNvSpPr>
            <a:spLocks noGrp="1"/>
          </p:cNvSpPr>
          <p:nvPr>
            <p:ph idx="1"/>
          </p:nvPr>
        </p:nvSpPr>
        <p:spPr>
          <a:xfrm>
            <a:off x="838200" y="1325562"/>
            <a:ext cx="10515600" cy="5227637"/>
          </a:xfrm>
        </p:spPr>
        <p:txBody>
          <a:bodyPr>
            <a:normAutofit fontScale="85000" lnSpcReduction="20000"/>
          </a:bodyPr>
          <a:lstStyle/>
          <a:p>
            <a:pPr algn="just"/>
            <a:r>
              <a:rPr lang="en-GB" sz="4000" dirty="0" smtClean="0"/>
              <a:t>What might Kipling’s poem tell us about colonialism at the turn of the 20</a:t>
            </a:r>
            <a:r>
              <a:rPr lang="en-GB" sz="4000" baseline="30000" dirty="0" smtClean="0"/>
              <a:t>th</a:t>
            </a:r>
            <a:r>
              <a:rPr lang="en-GB" sz="4000" dirty="0" smtClean="0"/>
              <a:t> century?</a:t>
            </a:r>
          </a:p>
          <a:p>
            <a:pPr algn="just"/>
            <a:endParaRPr lang="en-GB" sz="4000" dirty="0"/>
          </a:p>
          <a:p>
            <a:pPr algn="just"/>
            <a:r>
              <a:rPr lang="en-GB" sz="4000" dirty="0" smtClean="0"/>
              <a:t>How might Kipling’s poem complement Porter’s arguments?</a:t>
            </a:r>
          </a:p>
          <a:p>
            <a:pPr algn="just"/>
            <a:endParaRPr lang="en-GB" sz="4000" dirty="0"/>
          </a:p>
          <a:p>
            <a:pPr algn="just"/>
            <a:r>
              <a:rPr lang="en-GB" sz="4000" dirty="0" smtClean="0"/>
              <a:t>Conversely, how might Kipling’s poem dispute Porter’s arguments? </a:t>
            </a:r>
          </a:p>
          <a:p>
            <a:pPr algn="just"/>
            <a:endParaRPr lang="en-GB" sz="4000" dirty="0"/>
          </a:p>
          <a:p>
            <a:pPr algn="just"/>
            <a:r>
              <a:rPr lang="en-GB" sz="4000" dirty="0" smtClean="0"/>
              <a:t>Might Kipling’s poem fit with Mackenzie’s arguments instead?</a:t>
            </a:r>
            <a:endParaRPr lang="en-GB" sz="4000" dirty="0"/>
          </a:p>
          <a:p>
            <a:pPr algn="just"/>
            <a:endParaRPr lang="en-GB" sz="4000" dirty="0"/>
          </a:p>
          <a:p>
            <a:pPr algn="just"/>
            <a:endParaRPr lang="en-GB" sz="4000" dirty="0"/>
          </a:p>
        </p:txBody>
      </p:sp>
    </p:spTree>
    <p:extLst>
      <p:ext uri="{BB962C8B-B14F-4D97-AF65-F5344CB8AC3E}">
        <p14:creationId xmlns:p14="http://schemas.microsoft.com/office/powerpoint/2010/main" val="233528036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15230"/>
            <a:ext cx="3906163"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474" y="115230"/>
            <a:ext cx="4291289" cy="6410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132061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553" y="764704"/>
            <a:ext cx="3038475" cy="4514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692696"/>
            <a:ext cx="47625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231904" y="4017991"/>
            <a:ext cx="5544616" cy="2308324"/>
          </a:xfrm>
          <a:prstGeom prst="rect">
            <a:avLst/>
          </a:prstGeom>
        </p:spPr>
        <p:txBody>
          <a:bodyPr wrap="square">
            <a:spAutoFit/>
          </a:bodyPr>
          <a:lstStyle/>
          <a:p>
            <a:pPr marL="171450" indent="-171450">
              <a:buFont typeface="Arial" panose="020B0604020202020204" pitchFamily="34" charset="0"/>
              <a:buChar char="•"/>
            </a:pPr>
            <a:r>
              <a:rPr lang="en-GB" b="1" dirty="0">
                <a:solidFill>
                  <a:srgbClr val="C0504D">
                    <a:lumMod val="50000"/>
                  </a:srgbClr>
                </a:solidFill>
                <a:latin typeface="Calibri"/>
              </a:rPr>
              <a:t>First Boer War (1880–1881</a:t>
            </a:r>
            <a:r>
              <a:rPr lang="en-GB" b="1" dirty="0">
                <a:solidFill>
                  <a:srgbClr val="C0504D">
                    <a:lumMod val="50000"/>
                  </a:srgbClr>
                </a:solidFill>
                <a:latin typeface="Calibri"/>
              </a:rPr>
              <a:t>)</a:t>
            </a:r>
          </a:p>
          <a:p>
            <a:pPr marL="285750" indent="-285750">
              <a:buFontTx/>
              <a:buChar char="-"/>
            </a:pPr>
            <a:r>
              <a:rPr lang="en-GB" dirty="0">
                <a:solidFill>
                  <a:prstClr val="black"/>
                </a:solidFill>
                <a:latin typeface="Calibri"/>
              </a:rPr>
              <a:t>Self </a:t>
            </a:r>
            <a:r>
              <a:rPr lang="en-GB" dirty="0">
                <a:solidFill>
                  <a:prstClr val="black"/>
                </a:solidFill>
                <a:latin typeface="Calibri"/>
              </a:rPr>
              <a:t>government to South </a:t>
            </a:r>
            <a:r>
              <a:rPr lang="en-GB" dirty="0">
                <a:solidFill>
                  <a:prstClr val="black"/>
                </a:solidFill>
                <a:latin typeface="Calibri"/>
              </a:rPr>
              <a:t>Africa as a Dominion</a:t>
            </a:r>
          </a:p>
          <a:p>
            <a:pPr marL="285750" indent="-285750">
              <a:buFontTx/>
              <a:buChar char="-"/>
            </a:pPr>
            <a:endParaRPr lang="en-GB" b="1" dirty="0">
              <a:solidFill>
                <a:srgbClr val="C0504D">
                  <a:lumMod val="50000"/>
                </a:srgbClr>
              </a:solidFill>
              <a:latin typeface="Calibri"/>
            </a:endParaRPr>
          </a:p>
          <a:p>
            <a:pPr marL="171450" indent="-171450">
              <a:buFont typeface="Arial" panose="020B0604020202020204" pitchFamily="34" charset="0"/>
              <a:buChar char="•"/>
            </a:pPr>
            <a:r>
              <a:rPr lang="en-GB" b="1" dirty="0">
                <a:solidFill>
                  <a:srgbClr val="C0504D">
                    <a:lumMod val="50000"/>
                  </a:srgbClr>
                </a:solidFill>
                <a:latin typeface="Calibri"/>
              </a:rPr>
              <a:t>Second </a:t>
            </a:r>
            <a:r>
              <a:rPr lang="en-GB" b="1" dirty="0">
                <a:solidFill>
                  <a:srgbClr val="C0504D">
                    <a:lumMod val="50000"/>
                  </a:srgbClr>
                </a:solidFill>
                <a:latin typeface="Calibri"/>
              </a:rPr>
              <a:t>Boer War (1899–1902</a:t>
            </a:r>
            <a:r>
              <a:rPr lang="en-GB" b="1" dirty="0">
                <a:solidFill>
                  <a:srgbClr val="C0504D">
                    <a:lumMod val="50000"/>
                  </a:srgbClr>
                </a:solidFill>
                <a:latin typeface="Calibri"/>
              </a:rPr>
              <a:t>)</a:t>
            </a:r>
          </a:p>
          <a:p>
            <a:pPr marL="285750" indent="-285750">
              <a:buFontTx/>
              <a:buChar char="-"/>
            </a:pPr>
            <a:r>
              <a:rPr lang="en-GB" dirty="0">
                <a:solidFill>
                  <a:prstClr val="black"/>
                </a:solidFill>
                <a:latin typeface="Calibri"/>
              </a:rPr>
              <a:t>Recognition self-government in Boer republic</a:t>
            </a:r>
          </a:p>
          <a:p>
            <a:pPr marL="285750" indent="-285750">
              <a:buFontTx/>
              <a:buChar char="-"/>
            </a:pPr>
            <a:r>
              <a:rPr lang="en-GB" dirty="0">
                <a:solidFill>
                  <a:prstClr val="black"/>
                </a:solidFill>
                <a:latin typeface="Calibri"/>
              </a:rPr>
              <a:t>Acknowledgment of Dutch language and culture teaching</a:t>
            </a:r>
          </a:p>
          <a:p>
            <a:pPr marL="285750" indent="-285750">
              <a:buFontTx/>
              <a:buChar char="-"/>
            </a:pPr>
            <a:r>
              <a:rPr lang="en-GB" dirty="0">
                <a:solidFill>
                  <a:prstClr val="black"/>
                </a:solidFill>
                <a:latin typeface="Calibri"/>
              </a:rPr>
              <a:t>Boers swear allegiance to British crown</a:t>
            </a:r>
            <a:endParaRPr lang="en-GB" dirty="0">
              <a:solidFill>
                <a:prstClr val="black"/>
              </a:solidFill>
              <a:latin typeface="Calibri"/>
            </a:endParaRPr>
          </a:p>
        </p:txBody>
      </p:sp>
    </p:spTree>
    <p:extLst>
      <p:ext uri="{BB962C8B-B14F-4D97-AF65-F5344CB8AC3E}">
        <p14:creationId xmlns:p14="http://schemas.microsoft.com/office/powerpoint/2010/main" val="412643920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558" y="476672"/>
            <a:ext cx="3859354" cy="38593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4989775" y="260649"/>
            <a:ext cx="5544616" cy="6247864"/>
          </a:xfrm>
          <a:prstGeom prst="rect">
            <a:avLst/>
          </a:prstGeom>
          <a:solidFill>
            <a:schemeClr val="accent2">
              <a:lumMod val="20000"/>
              <a:lumOff val="80000"/>
              <a:alpha val="79000"/>
            </a:schemeClr>
          </a:solidFill>
        </p:spPr>
        <p:txBody>
          <a:bodyPr wrap="square">
            <a:spAutoFit/>
          </a:bodyPr>
          <a:lstStyle/>
          <a:p>
            <a:r>
              <a:rPr lang="en-GB" sz="2400" b="1" dirty="0">
                <a:solidFill>
                  <a:srgbClr val="C0504D">
                    <a:lumMod val="50000"/>
                  </a:srgbClr>
                </a:solidFill>
                <a:latin typeface="Calibri"/>
              </a:rPr>
              <a:t>Second </a:t>
            </a:r>
            <a:r>
              <a:rPr lang="en-GB" sz="2400" b="1" dirty="0">
                <a:solidFill>
                  <a:srgbClr val="C0504D">
                    <a:lumMod val="50000"/>
                  </a:srgbClr>
                </a:solidFill>
                <a:latin typeface="Calibri"/>
              </a:rPr>
              <a:t>Boer War (1899–1902</a:t>
            </a:r>
            <a:r>
              <a:rPr lang="en-GB" sz="2400" b="1" dirty="0">
                <a:solidFill>
                  <a:srgbClr val="C0504D">
                    <a:lumMod val="50000"/>
                  </a:srgbClr>
                </a:solidFill>
                <a:latin typeface="Calibri"/>
              </a:rPr>
              <a:t>)</a:t>
            </a:r>
          </a:p>
          <a:p>
            <a:pPr marL="171450" indent="-171450">
              <a:buFont typeface="Arial" panose="020B0604020202020204" pitchFamily="34" charset="0"/>
              <a:buChar char="•"/>
            </a:pPr>
            <a:endParaRPr lang="en-GB" sz="2000" dirty="0">
              <a:solidFill>
                <a:prstClr val="black"/>
              </a:solidFill>
              <a:latin typeface="Calibri"/>
            </a:endParaRPr>
          </a:p>
          <a:p>
            <a:pPr marL="285750" indent="-285750">
              <a:buFont typeface="Arial" panose="020B0604020202020204" pitchFamily="34" charset="0"/>
              <a:buChar char="•"/>
            </a:pPr>
            <a:r>
              <a:rPr lang="en-GB" sz="2000" dirty="0">
                <a:solidFill>
                  <a:prstClr val="black"/>
                </a:solidFill>
                <a:latin typeface="Calibri"/>
              </a:rPr>
              <a:t>Britain </a:t>
            </a:r>
            <a:r>
              <a:rPr lang="en-GB" sz="2000" dirty="0">
                <a:solidFill>
                  <a:prstClr val="black"/>
                </a:solidFill>
                <a:latin typeface="Calibri"/>
              </a:rPr>
              <a:t>used 450,000 troops to defeat Boer forces that totalled 35,000 men. </a:t>
            </a:r>
            <a:endParaRPr lang="en-GB" sz="2000" dirty="0">
              <a:solidFill>
                <a:prstClr val="black"/>
              </a:solidFill>
              <a:latin typeface="Calibri"/>
            </a:endParaRPr>
          </a:p>
          <a:p>
            <a:pPr marL="285750" indent="-285750">
              <a:buFont typeface="Arial" panose="020B0604020202020204" pitchFamily="34" charset="0"/>
              <a:buChar char="•"/>
            </a:pPr>
            <a:r>
              <a:rPr lang="en-GB" sz="2000" dirty="0">
                <a:solidFill>
                  <a:prstClr val="black"/>
                </a:solidFill>
                <a:latin typeface="Calibri"/>
              </a:rPr>
              <a:t>The </a:t>
            </a:r>
            <a:r>
              <a:rPr lang="en-GB" sz="2000" dirty="0">
                <a:solidFill>
                  <a:prstClr val="black"/>
                </a:solidFill>
                <a:latin typeface="Calibri"/>
              </a:rPr>
              <a:t>quality of soldiers was blamed for the poor British performance in the war</a:t>
            </a:r>
            <a:r>
              <a:rPr lang="en-GB" sz="2000" dirty="0">
                <a:solidFill>
                  <a:prstClr val="black"/>
                </a:solidFill>
                <a:latin typeface="Calibri"/>
              </a:rPr>
              <a:t>.</a:t>
            </a:r>
          </a:p>
          <a:p>
            <a:pPr marL="285750" indent="-285750">
              <a:buFont typeface="Arial" panose="020B0604020202020204" pitchFamily="34" charset="0"/>
              <a:buChar char="•"/>
            </a:pPr>
            <a:r>
              <a:rPr lang="en-GB" sz="2000" dirty="0">
                <a:solidFill>
                  <a:prstClr val="black"/>
                </a:solidFill>
                <a:latin typeface="Calibri"/>
              </a:rPr>
              <a:t>High levels </a:t>
            </a:r>
            <a:r>
              <a:rPr lang="en-GB" sz="2000" dirty="0">
                <a:solidFill>
                  <a:prstClr val="black"/>
                </a:solidFill>
                <a:latin typeface="Calibri"/>
              </a:rPr>
              <a:t>of rejection of young men on the grounds of health. In some towns as many as nine out of ten recruits for the army were rejected because they were so unfit. </a:t>
            </a:r>
            <a:endParaRPr lang="en-GB" sz="2000" dirty="0">
              <a:solidFill>
                <a:prstClr val="black"/>
              </a:solidFill>
              <a:latin typeface="Calibri"/>
            </a:endParaRPr>
          </a:p>
          <a:p>
            <a:pPr marL="285750" indent="-285750">
              <a:buFont typeface="Arial" panose="020B0604020202020204" pitchFamily="34" charset="0"/>
              <a:buChar char="•"/>
            </a:pPr>
            <a:r>
              <a:rPr lang="en-GB" sz="2000" dirty="0">
                <a:solidFill>
                  <a:prstClr val="black"/>
                </a:solidFill>
                <a:latin typeface="Calibri"/>
              </a:rPr>
              <a:t>It </a:t>
            </a:r>
            <a:r>
              <a:rPr lang="en-GB" sz="2000" dirty="0">
                <a:solidFill>
                  <a:prstClr val="black"/>
                </a:solidFill>
                <a:latin typeface="Calibri"/>
              </a:rPr>
              <a:t>revealed a massive amount of young men were in a dreadful physical condition</a:t>
            </a:r>
            <a:r>
              <a:rPr lang="en-GB" sz="2000" dirty="0">
                <a:solidFill>
                  <a:prstClr val="black"/>
                </a:solidFill>
                <a:latin typeface="Calibri"/>
              </a:rPr>
              <a:t>.</a:t>
            </a:r>
          </a:p>
          <a:p>
            <a:pPr marL="285750" indent="-285750">
              <a:buFont typeface="Arial" panose="020B0604020202020204" pitchFamily="34" charset="0"/>
              <a:buChar char="•"/>
            </a:pPr>
            <a:r>
              <a:rPr lang="en-GB" sz="2000" dirty="0">
                <a:solidFill>
                  <a:prstClr val="black"/>
                </a:solidFill>
                <a:latin typeface="Calibri"/>
              </a:rPr>
              <a:t>Led to 1903 </a:t>
            </a:r>
            <a:r>
              <a:rPr lang="en-GB" sz="2000" dirty="0">
                <a:solidFill>
                  <a:prstClr val="black"/>
                </a:solidFill>
                <a:latin typeface="Calibri"/>
              </a:rPr>
              <a:t>Committee on Physical </a:t>
            </a:r>
            <a:r>
              <a:rPr lang="en-GB" sz="2000" dirty="0">
                <a:solidFill>
                  <a:prstClr val="black"/>
                </a:solidFill>
                <a:latin typeface="Calibri"/>
              </a:rPr>
              <a:t>Deterioration and </a:t>
            </a:r>
            <a:r>
              <a:rPr lang="en-GB" sz="2000" dirty="0" err="1">
                <a:solidFill>
                  <a:prstClr val="black"/>
                </a:solidFill>
                <a:latin typeface="Calibri"/>
              </a:rPr>
              <a:t>eductaional</a:t>
            </a:r>
            <a:r>
              <a:rPr lang="en-GB" sz="2000" dirty="0">
                <a:solidFill>
                  <a:prstClr val="black"/>
                </a:solidFill>
                <a:latin typeface="Calibri"/>
              </a:rPr>
              <a:t> reform</a:t>
            </a:r>
          </a:p>
          <a:p>
            <a:pPr marL="285750" indent="-285750">
              <a:buFont typeface="Arial" panose="020B0604020202020204" pitchFamily="34" charset="0"/>
              <a:buChar char="•"/>
            </a:pPr>
            <a:r>
              <a:rPr lang="en-GB" sz="2000" dirty="0">
                <a:solidFill>
                  <a:prstClr val="black"/>
                </a:solidFill>
                <a:latin typeface="Calibri"/>
              </a:rPr>
              <a:t>Fears of ‘Degeneration’ commonplace in European and British culture at turn-of-century; rise of Eugenics as an offshoot of Social Darwinist thought</a:t>
            </a:r>
            <a:endParaRPr lang="en-GB" sz="2000" dirty="0">
              <a:solidFill>
                <a:prstClr val="black"/>
              </a:solidFill>
              <a:latin typeface="Calibri"/>
            </a:endParaRPr>
          </a:p>
          <a:p>
            <a:endParaRPr lang="en-GB" b="1" dirty="0">
              <a:solidFill>
                <a:srgbClr val="C0504D">
                  <a:lumMod val="50000"/>
                </a:srgbClr>
              </a:solidFill>
              <a:latin typeface="Calibri"/>
            </a:endParaRPr>
          </a:p>
          <a:p>
            <a:endParaRPr lang="en-GB" b="1" dirty="0">
              <a:solidFill>
                <a:srgbClr val="C0504D">
                  <a:lumMod val="50000"/>
                </a:srgbClr>
              </a:solidFill>
              <a:latin typeface="Calibri"/>
            </a:endParaRPr>
          </a:p>
        </p:txBody>
      </p:sp>
    </p:spTree>
    <p:extLst>
      <p:ext uri="{BB962C8B-B14F-4D97-AF65-F5344CB8AC3E}">
        <p14:creationId xmlns:p14="http://schemas.microsoft.com/office/powerpoint/2010/main" val="20089346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07574" y="877530"/>
            <a:ext cx="6376771" cy="4195915"/>
          </a:xfrm>
          <a:prstGeom prst="rect">
            <a:avLst/>
          </a:prstGeom>
        </p:spPr>
      </p:pic>
      <p:pic>
        <p:nvPicPr>
          <p:cNvPr id="3" name="Picture 2"/>
          <p:cNvPicPr>
            <a:picLocks noChangeAspect="1"/>
          </p:cNvPicPr>
          <p:nvPr/>
        </p:nvPicPr>
        <p:blipFill>
          <a:blip r:embed="rId3"/>
          <a:stretch>
            <a:fillRect/>
          </a:stretch>
        </p:blipFill>
        <p:spPr>
          <a:xfrm>
            <a:off x="948352" y="877530"/>
            <a:ext cx="3629025" cy="4572000"/>
          </a:xfrm>
          <a:prstGeom prst="rect">
            <a:avLst/>
          </a:prstGeom>
        </p:spPr>
      </p:pic>
    </p:spTree>
    <p:extLst>
      <p:ext uri="{BB962C8B-B14F-4D97-AF65-F5344CB8AC3E}">
        <p14:creationId xmlns:p14="http://schemas.microsoft.com/office/powerpoint/2010/main" val="347442000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1525</Words>
  <Application>Microsoft Office PowerPoint</Application>
  <PresentationFormat>Widescreen</PresentationFormat>
  <Paragraphs>123</Paragraphs>
  <Slides>40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Calibri Light</vt:lpstr>
      <vt:lpstr>Elephant</vt:lpstr>
      <vt:lpstr>Georgia</vt:lpstr>
      <vt:lpstr>Times New Roman</vt:lpstr>
      <vt:lpstr>Office Theme</vt:lpstr>
      <vt:lpstr>Popular Imperialism</vt:lpstr>
      <vt:lpstr> What is ‘Popular Imperialism’?</vt:lpstr>
      <vt:lpstr>Popular Imperialism</vt:lpstr>
      <vt:lpstr>John M. Mackenzie</vt:lpstr>
      <vt:lpstr>PowerPoint Presentation</vt:lpstr>
      <vt:lpstr>PowerPoint Presentation</vt:lpstr>
      <vt:lpstr>PowerPoint Presentation</vt:lpstr>
      <vt:lpstr>PowerPoint Presentation</vt:lpstr>
      <vt:lpstr>PowerPoint Presentation</vt:lpstr>
      <vt:lpstr>Felice Beato photographs, India, 1858</vt:lpstr>
      <vt:lpstr>Felice Beato photographs, India, 1858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Bernard Porter</vt:lpstr>
      <vt:lpstr>PowerPoint Presentation</vt:lpstr>
      <vt:lpstr>PowerPoint Presentation</vt:lpstr>
      <vt:lpstr>Rudyard Kipling, The English Flag (1891)</vt:lpstr>
      <vt:lpstr>Bryce and Seeley</vt:lpstr>
      <vt:lpstr>Absent-Minded Imperialists?</vt:lpstr>
      <vt:lpstr>Absent-Minded Imperialists?</vt:lpstr>
      <vt:lpstr>PowerPoint Presentation</vt:lpstr>
      <vt:lpstr>PowerPoint Presentation</vt:lpstr>
      <vt:lpstr>Porter–Mackenzie Debate </vt:lpstr>
      <vt:lpstr>PowerPoint Presentation</vt:lpstr>
      <vt:lpstr>Rudyard Kipling, The White Man's Burden (1899)</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20</cp:revision>
  <cp:lastPrinted>2019-05-23T12:05:16Z</cp:lastPrinted>
  <dcterms:created xsi:type="dcterms:W3CDTF">2019-05-22T14:54:37Z</dcterms:created>
  <dcterms:modified xsi:type="dcterms:W3CDTF">2019-05-23T12:43:16Z</dcterms:modified>
</cp:coreProperties>
</file>