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96" r:id="rId2"/>
    <p:sldId id="297" r:id="rId3"/>
    <p:sldId id="256" r:id="rId4"/>
    <p:sldId id="257" r:id="rId5"/>
    <p:sldId id="258" r:id="rId6"/>
    <p:sldId id="260" r:id="rId7"/>
    <p:sldId id="259" r:id="rId8"/>
    <p:sldId id="261" r:id="rId9"/>
    <p:sldId id="271" r:id="rId10"/>
    <p:sldId id="273" r:id="rId11"/>
    <p:sldId id="274" r:id="rId12"/>
    <p:sldId id="275" r:id="rId13"/>
    <p:sldId id="276" r:id="rId14"/>
    <p:sldId id="277" r:id="rId15"/>
    <p:sldId id="278" r:id="rId16"/>
    <p:sldId id="279" r:id="rId17"/>
    <p:sldId id="280" r:id="rId18"/>
    <p:sldId id="284" r:id="rId19"/>
    <p:sldId id="286" r:id="rId20"/>
    <p:sldId id="287" r:id="rId21"/>
    <p:sldId id="288" r:id="rId22"/>
    <p:sldId id="289" r:id="rId23"/>
    <p:sldId id="290" r:id="rId24"/>
    <p:sldId id="291" r:id="rId25"/>
    <p:sldId id="292" r:id="rId26"/>
    <p:sldId id="293" r:id="rId27"/>
    <p:sldId id="298" r:id="rId28"/>
    <p:sldId id="299" r:id="rId29"/>
    <p:sldId id="300" r:id="rId30"/>
    <p:sldId id="301" r:id="rId31"/>
    <p:sldId id="302" r:id="rId32"/>
    <p:sldId id="303" r:id="rId33"/>
    <p:sldId id="304" r:id="rId34"/>
    <p:sldId id="305" r:id="rId35"/>
    <p:sldId id="294" r:id="rId36"/>
    <p:sldId id="270" r:id="rId37"/>
    <p:sldId id="28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D4B371-29E0-89A4-73FA-BB30D3B17F96}" v="36" dt="2025-11-01T21:44:32.957"/>
    <p1510:client id="{91A08497-3906-DC5C-FC14-5FCFAAE61E5B}" v="3" dt="2025-11-01T21:58:58.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5274" autoAdjust="0"/>
  </p:normalViewPr>
  <p:slideViewPr>
    <p:cSldViewPr snapToGrid="0">
      <p:cViewPr>
        <p:scale>
          <a:sx n="50" d="100"/>
          <a:sy n="50" d="100"/>
        </p:scale>
        <p:origin x="-1392" y="-43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notesMaster" Target="notesMasters/notesMaster1.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theme" Target="theme/theme1.xml" Id="rId42"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presProps" Target="presProps.xml" Id="rId40" /><Relationship Type="http://schemas.microsoft.com/office/2015/10/relationships/revisionInfo" Target="revisionInfo.xml" Id="rId45"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tableStyles" Target="tableStyles.xml" Id="rId43"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slide" Target="slides/slide19.xml" Id="rId20" /><Relationship Type="http://schemas.openxmlformats.org/officeDocument/2006/relationships/viewProps" Target="viewProps.xml" Id="rId41"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4E385C-EBCE-45EB-824F-2192F6A4E4B8}" type="datetimeFigureOut">
              <a:rPr lang="en-IN" smtClean="0"/>
              <a:t>01-11-2025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1A3097-3860-4A13-B74C-AF082D64F946}" type="slidenum">
              <a:rPr lang="en-IN" smtClean="0"/>
              <a:t>‹#›</a:t>
            </a:fld>
            <a:endParaRPr lang="en-IN"/>
          </a:p>
        </p:txBody>
      </p:sp>
    </p:spTree>
    <p:extLst>
      <p:ext uri="{BB962C8B-B14F-4D97-AF65-F5344CB8AC3E}">
        <p14:creationId xmlns:p14="http://schemas.microsoft.com/office/powerpoint/2010/main" val="3613513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E1A3097-3860-4A13-B74C-AF082D64F946}" type="slidenum">
              <a:rPr lang="en-IN" smtClean="0"/>
              <a:t>5</a:t>
            </a:fld>
            <a:endParaRPr lang="en-IN"/>
          </a:p>
        </p:txBody>
      </p:sp>
    </p:spTree>
    <p:extLst>
      <p:ext uri="{BB962C8B-B14F-4D97-AF65-F5344CB8AC3E}">
        <p14:creationId xmlns:p14="http://schemas.microsoft.com/office/powerpoint/2010/main" val="13584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of the biggest oil businesses in the world, Royal Dutch Shell, employs a diversified, highly tech-savvy staff and operates in more than 70 countries (Shell Global, 2025). Digital transformation has emerged as a major component of the strategic vision of Shell as it navigates the Global energy transition. In this regard, HR technology is important for improving the satisfaction of employees, expediting procedures and facilitating data-driven decision-making. The HR solutions of the Royal Dutch Shell, which range from cloud-based performance platforms to AI-powered recruitment tools, are made to promote diversity, international coordination and agility (Shell PLC, 2024). </a:t>
            </a:r>
          </a:p>
          <a:p>
            <a:r>
              <a:rPr lang="en-US" sz="1200" kern="1200" dirty="0">
                <a:solidFill>
                  <a:schemeClr val="tx1"/>
                </a:solidFill>
                <a:effectLst/>
                <a:latin typeface="+mn-lt"/>
                <a:ea typeface="+mn-ea"/>
                <a:cs typeface="+mn-cs"/>
              </a:rPr>
              <a:t>These changes are associated with the concepts of strategic human resource management (SHRM), which connect HR solutions with business objectives (Pan and Froese, 2023). The dedication of the company to high-performance work procedures and ongoing innovation is demonstrated by its use of platforms like SAP SuccessFactors and Workday. HR technology is a strategic enabler in the changing business landscape of Shell since it not only </a:t>
            </a:r>
            <a:r>
              <a:rPr lang="en-US" sz="1200" kern="1200" dirty="0" err="1">
                <a:solidFill>
                  <a:schemeClr val="tx1"/>
                </a:solidFill>
                <a:effectLst/>
                <a:latin typeface="+mn-lt"/>
                <a:ea typeface="+mn-ea"/>
                <a:cs typeface="+mn-cs"/>
              </a:rPr>
              <a:t>optimises</a:t>
            </a:r>
            <a:r>
              <a:rPr lang="en-US" sz="1200" kern="1200" dirty="0">
                <a:solidFill>
                  <a:schemeClr val="tx1"/>
                </a:solidFill>
                <a:effectLst/>
                <a:latin typeface="+mn-lt"/>
                <a:ea typeface="+mn-ea"/>
                <a:cs typeface="+mn-cs"/>
              </a:rPr>
              <a:t> effectiveness but also provides line managers and employees with the competency to interact with HR processes quite successfully.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10</a:t>
            </a:fld>
            <a:endParaRPr lang="en-US"/>
          </a:p>
        </p:txBody>
      </p:sp>
    </p:spTree>
    <p:extLst>
      <p:ext uri="{BB962C8B-B14F-4D97-AF65-F5344CB8AC3E}">
        <p14:creationId xmlns:p14="http://schemas.microsoft.com/office/powerpoint/2010/main" val="3445674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desire of the organisation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operations across a sizeable, international workforce is what motivates its investment in HR Technology. The Royal Dutch Shell can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data-driven decision-making, streamline HR procedures and promote the satisfaction of employees with digital platforms. Real-time performance monitoring, automation, and predictive analytics can all contribute to the efficiency of operations (Zhang and Chen, 2024). The company is under increasing external pressure from sustainability goals, regulations for ESG and digital competitiveness, with calls for transparent and flexible HR systems. In addition, from an external point of view, Royal Dutch Shell intends to encourage diversity and inclusion, enable hybrid working patterns and proactively manage its employees for the energy transition. These goals call for HR technologies to be flexible and scalable (Barišić et al., 2021). According to Ulrich's HR role model, HR plays two significant roles </a:t>
            </a:r>
            <a:r>
              <a:rPr lang="en-US" sz="1200" kern="1200" dirty="0" err="1">
                <a:solidFill>
                  <a:schemeClr val="tx1"/>
                </a:solidFill>
                <a:effectLst/>
                <a:latin typeface="+mn-lt"/>
                <a:ea typeface="+mn-ea"/>
                <a:cs typeface="+mn-cs"/>
              </a:rPr>
              <a:t>optimised</a:t>
            </a:r>
            <a:r>
              <a:rPr lang="en-US" sz="1200" kern="1200" dirty="0">
                <a:solidFill>
                  <a:schemeClr val="tx1"/>
                </a:solidFill>
                <a:effectLst/>
                <a:latin typeface="+mn-lt"/>
                <a:ea typeface="+mn-ea"/>
                <a:cs typeface="+mn-cs"/>
              </a:rPr>
              <a:t> by digital transformation: that of a change agent and a strategic partner. The HR department of the company can better associate with other business strategies, peer head change projects, and equip line managers with tools that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performance and engagement throughout the company by using technology (</a:t>
            </a:r>
            <a:r>
              <a:rPr lang="en-US" sz="1200" kern="1200" dirty="0" err="1">
                <a:solidFill>
                  <a:schemeClr val="tx1"/>
                </a:solidFill>
                <a:effectLst/>
                <a:latin typeface="+mn-lt"/>
                <a:ea typeface="+mn-ea"/>
                <a:cs typeface="+mn-cs"/>
              </a:rPr>
              <a:t>Durth</a:t>
            </a:r>
            <a:r>
              <a:rPr lang="en-US" sz="1200" kern="1200" dirty="0">
                <a:solidFill>
                  <a:schemeClr val="tx1"/>
                </a:solidFill>
                <a:effectLst/>
                <a:latin typeface="+mn-lt"/>
                <a:ea typeface="+mn-ea"/>
                <a:cs typeface="+mn-cs"/>
              </a:rPr>
              <a:t> et al., 2022).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11</a:t>
            </a:fld>
            <a:endParaRPr lang="en-US"/>
          </a:p>
        </p:txBody>
      </p:sp>
    </p:spTree>
    <p:extLst>
      <p:ext uri="{BB962C8B-B14F-4D97-AF65-F5344CB8AC3E}">
        <p14:creationId xmlns:p14="http://schemas.microsoft.com/office/powerpoint/2010/main" val="2172622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number of tangible barriers stand in the way of the Royal Dutch Shell's digital HR transformation. First, line managers and the staff members of the company are often resistant to change as they worry that automation would require new skills, and they fear losing their jobs. The psychological barrier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engagement and close adoption. In addition, the company has operations in more than 70 countries, each with its own set of data protection regulations, making cybersecurity and compliance a challenging and significant matter (Vishwakarma and Singh, 2023). In addition, there are still gaps in digital literacy, specifically among legacy teams and field workers, which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usefulness of technologies like cloud-based performance systems and AI-driven recruitment (Radonjić et al., 2024). Additionally, the global reach of Shell creates integration issues: it takes a great deal of technical cooperation and cultural awareness to associate HR platforms across various languages, regions and legacy systems (Shell Global, 2025). Finally, change fatigue is real as the staff members of Shell are already juggling hybrid work schedules, ESG regulations and the energy transition. Without sufficient assistance, introducing advanced HR technologies runs the risk of overwhelming employees. </a:t>
            </a:r>
          </a:p>
          <a:p>
            <a:r>
              <a:rPr lang="en-US" sz="1200" kern="1200" dirty="0">
                <a:solidFill>
                  <a:schemeClr val="tx1"/>
                </a:solidFill>
                <a:effectLst/>
                <a:latin typeface="+mn-lt"/>
                <a:ea typeface="+mn-ea"/>
                <a:cs typeface="+mn-cs"/>
              </a:rPr>
              <a:t>With the help of three significant stages, the HR Technology transformation of Royal Dutch Shell is associated with Lewin’s Change Management Model. Staff members need to be prepared for Digital adoption, and antiquated systems must be challenged during the unfreeze stage. The company trains employees to become digitally fluent and introduces new platforms during the change stage (McDermott and Conway, 2021). Finally, the refreeze page integrated these technologies into routine HR tasks, fortifying new procedures and behaviours. The company is better able to overcome opposition, develop various skills and maintain digital integration for the long run among its employees globally due to this methodical strategy (Memon et al., 2021).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12</a:t>
            </a:fld>
            <a:endParaRPr lang="en-US"/>
          </a:p>
        </p:txBody>
      </p:sp>
    </p:spTree>
    <p:extLst>
      <p:ext uri="{BB962C8B-B14F-4D97-AF65-F5344CB8AC3E}">
        <p14:creationId xmlns:p14="http://schemas.microsoft.com/office/powerpoint/2010/main" val="269725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At Royal Dutch Shell, line managers are vital to the </a:t>
            </a:r>
            <a:r>
              <a:rPr lang="en-US" sz="1200" kern="1200" dirty="0" err="1">
                <a:solidFill>
                  <a:schemeClr val="tx1"/>
                </a:solidFill>
                <a:effectLst/>
                <a:latin typeface="+mn-lt"/>
                <a:ea typeface="+mn-ea"/>
                <a:cs typeface="+mn-cs"/>
              </a:rPr>
              <a:t>operationalisation</a:t>
            </a:r>
            <a:r>
              <a:rPr lang="en-US" sz="1200" kern="1200" dirty="0">
                <a:solidFill>
                  <a:schemeClr val="tx1"/>
                </a:solidFill>
                <a:effectLst/>
                <a:latin typeface="+mn-lt"/>
                <a:ea typeface="+mn-ea"/>
                <a:cs typeface="+mn-cs"/>
              </a:rPr>
              <a:t> of HR technologies throughout the employee life cycle. They are also responsible for carrying out performance assessments, offering feedback and carrying out onboarding processes, all of which are being made easier by Digital tools like SAP SuccessFactors. However, the AMO Theory’s three essential components, ability, motivation and opportunity, determine how efficient they are (Mat et al., 2021). </a:t>
            </a:r>
          </a:p>
          <a:p>
            <a:r>
              <a:rPr lang="en-US" sz="1200" kern="1200" dirty="0">
                <a:solidFill>
                  <a:schemeClr val="tx1"/>
                </a:solidFill>
                <a:effectLst/>
                <a:latin typeface="+mn-lt"/>
                <a:ea typeface="+mn-ea"/>
                <a:cs typeface="+mn-cs"/>
              </a:rPr>
              <a:t>The training and digital literacy needed to confidently use HR systems are referred to as ability. The company is required to invest more in focused training courses that offer managers the know-how to decipher analytics, utilise dashboards, and solve typical issues. Engagement is the major motivation; managers need to know how digital tools may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the performance of team members, address administrative pressures and also strengthen their job (Mahdy and Alhadi, 2021). The adoption stage is superficial in the absence of this buy-in. Opportunity entails having access to well-thought-out procedures and integrated instruments. Royal Dutch Shell is required to ensure managers have efficient procedures and support systems so they can utilise HR Technology consistently (Bos‐</a:t>
            </a:r>
            <a:r>
              <a:rPr lang="en-US" sz="1200" kern="1200" dirty="0" err="1">
                <a:solidFill>
                  <a:schemeClr val="tx1"/>
                </a:solidFill>
                <a:effectLst/>
                <a:latin typeface="+mn-lt"/>
                <a:ea typeface="+mn-ea"/>
                <a:cs typeface="+mn-cs"/>
              </a:rPr>
              <a:t>Nehles</a:t>
            </a:r>
            <a:r>
              <a:rPr lang="en-US" sz="1200" kern="1200" dirty="0">
                <a:solidFill>
                  <a:schemeClr val="tx1"/>
                </a:solidFill>
                <a:effectLst/>
                <a:latin typeface="+mn-lt"/>
                <a:ea typeface="+mn-ea"/>
                <a:cs typeface="+mn-cs"/>
              </a:rPr>
              <a:t> et al., 2023).</a:t>
            </a:r>
          </a:p>
          <a:p>
            <a:r>
              <a:rPr lang="en-US" sz="1200" kern="1200" dirty="0">
                <a:solidFill>
                  <a:schemeClr val="tx1"/>
                </a:solidFill>
                <a:effectLst/>
                <a:latin typeface="+mn-lt"/>
                <a:ea typeface="+mn-ea"/>
                <a:cs typeface="+mn-cs"/>
              </a:rPr>
              <a:t>These attempts may be hampered by challenges like digital overload, which involves monitoring various platforms and unclear usage restrictions. Line managers may stop </a:t>
            </a:r>
            <a:r>
              <a:rPr lang="en-US" sz="1200" kern="1200" dirty="0" err="1">
                <a:solidFill>
                  <a:schemeClr val="tx1"/>
                </a:solidFill>
                <a:effectLst/>
                <a:latin typeface="+mn-lt"/>
                <a:ea typeface="+mn-ea"/>
                <a:cs typeface="+mn-cs"/>
              </a:rPr>
              <a:t>utilising</a:t>
            </a:r>
            <a:r>
              <a:rPr lang="en-US" sz="1200" kern="1200" dirty="0">
                <a:solidFill>
                  <a:schemeClr val="tx1"/>
                </a:solidFill>
                <a:effectLst/>
                <a:latin typeface="+mn-lt"/>
                <a:ea typeface="+mn-ea"/>
                <a:cs typeface="+mn-cs"/>
              </a:rPr>
              <a:t> HR Technology if the company does not remove these barriers, which would minimise its strategic implications (Guest, 2021). As a result, the managers of Royal Dutch Shell will be empowered to facilitate digital transformation if technology deployment is associated with the AMO theory.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13</a:t>
            </a:fld>
            <a:endParaRPr lang="en-US"/>
          </a:p>
        </p:txBody>
      </p:sp>
    </p:spTree>
    <p:extLst>
      <p:ext uri="{BB962C8B-B14F-4D97-AF65-F5344CB8AC3E}">
        <p14:creationId xmlns:p14="http://schemas.microsoft.com/office/powerpoint/2010/main" val="379528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HR technology of Shell supports the High-Performance Work Systems (HPWS) framework and directly improves major HR tasks. AI solutions in recruitment expedite the screening of candidates and utilise productive analytics for evaluating potential and long-term fit. This reduces bias and </a:t>
            </a:r>
            <a:r>
              <a:rPr lang="en-US" sz="1200" kern="1200" dirty="0" err="1">
                <a:solidFill>
                  <a:schemeClr val="tx1"/>
                </a:solidFill>
                <a:effectLst/>
                <a:latin typeface="+mn-lt"/>
                <a:ea typeface="+mn-ea"/>
                <a:cs typeface="+mn-cs"/>
              </a:rPr>
              <a:t>optimises</a:t>
            </a:r>
            <a:r>
              <a:rPr lang="en-US" sz="1200" kern="1200" dirty="0">
                <a:solidFill>
                  <a:schemeClr val="tx1"/>
                </a:solidFill>
                <a:effectLst/>
                <a:latin typeface="+mn-lt"/>
                <a:ea typeface="+mn-ea"/>
                <a:cs typeface="+mn-cs"/>
              </a:rPr>
              <a:t> hiring accuracy (Kaushik and Mukherjee, 2022). The company also </a:t>
            </a:r>
            <a:r>
              <a:rPr lang="en-US" sz="1200" kern="1200" dirty="0" err="1">
                <a:solidFill>
                  <a:schemeClr val="tx1"/>
                </a:solidFill>
                <a:effectLst/>
                <a:latin typeface="+mn-lt"/>
                <a:ea typeface="+mn-ea"/>
                <a:cs typeface="+mn-cs"/>
              </a:rPr>
              <a:t>utilises</a:t>
            </a:r>
            <a:r>
              <a:rPr lang="en-US" sz="1200" kern="1200" dirty="0">
                <a:solidFill>
                  <a:schemeClr val="tx1"/>
                </a:solidFill>
                <a:effectLst/>
                <a:latin typeface="+mn-lt"/>
                <a:ea typeface="+mn-ea"/>
                <a:cs typeface="+mn-cs"/>
              </a:rPr>
              <a:t> gamification and an e-learning platform for learning and development to involve staff members and foster digital fluency, which is significant for roles involving the energy transition. </a:t>
            </a:r>
          </a:p>
          <a:p>
            <a:r>
              <a:rPr lang="en-US" sz="1200" kern="1200" dirty="0">
                <a:solidFill>
                  <a:schemeClr val="tx1"/>
                </a:solidFill>
                <a:effectLst/>
                <a:latin typeface="+mn-lt"/>
                <a:ea typeface="+mn-ea"/>
                <a:cs typeface="+mn-cs"/>
              </a:rPr>
              <a:t>Real-time dashboard that enables managers to track progress, provide feedback, and make dynamic adjustments to objectives, </a:t>
            </a:r>
            <a:r>
              <a:rPr lang="en-US" sz="1200" kern="1200" dirty="0" err="1">
                <a:solidFill>
                  <a:schemeClr val="tx1"/>
                </a:solidFill>
                <a:effectLst/>
                <a:latin typeface="+mn-lt"/>
                <a:ea typeface="+mn-ea"/>
                <a:cs typeface="+mn-cs"/>
              </a:rPr>
              <a:t>revolutionising</a:t>
            </a:r>
            <a:r>
              <a:rPr lang="en-US" sz="1200" kern="1200" dirty="0">
                <a:solidFill>
                  <a:schemeClr val="tx1"/>
                </a:solidFill>
                <a:effectLst/>
                <a:latin typeface="+mn-lt"/>
                <a:ea typeface="+mn-ea"/>
                <a:cs typeface="+mn-cs"/>
              </a:rPr>
              <a:t> performance management. The company also </a:t>
            </a:r>
            <a:r>
              <a:rPr lang="en-US" sz="1200" kern="1200" dirty="0" err="1">
                <a:solidFill>
                  <a:schemeClr val="tx1"/>
                </a:solidFill>
                <a:effectLst/>
                <a:latin typeface="+mn-lt"/>
                <a:ea typeface="+mn-ea"/>
                <a:cs typeface="+mn-cs"/>
              </a:rPr>
              <a:t>utilises</a:t>
            </a:r>
            <a:r>
              <a:rPr lang="en-US" sz="1200" kern="1200" dirty="0">
                <a:solidFill>
                  <a:schemeClr val="tx1"/>
                </a:solidFill>
                <a:effectLst/>
                <a:latin typeface="+mn-lt"/>
                <a:ea typeface="+mn-ea"/>
                <a:cs typeface="+mn-cs"/>
              </a:rPr>
              <a:t> inclusive UX design and bias detection techniques in DEI to ensure equitable treatment and representation for its multiple workforces (Fragoso et al., 2022). These technology-based procedures promote the excellence of operations, involvement of employees and strategic alignment, all of which are features of HPWS. Shell develops a strong, productive workforce that is prepared for Innovation and global challenges by executing digital solutions in HR operations.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14</a:t>
            </a:fld>
            <a:endParaRPr lang="en-US"/>
          </a:p>
        </p:txBody>
      </p:sp>
    </p:spTree>
    <p:extLst>
      <p:ext uri="{BB962C8B-B14F-4D97-AF65-F5344CB8AC3E}">
        <p14:creationId xmlns:p14="http://schemas.microsoft.com/office/powerpoint/2010/main" val="143710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Using SAP SuccessFactors for managing HR operations across 70 countries, the HR Technology within Shell is a major attribute of global integration. However, the hiring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of the company is still restricted when compared to BP, which uses AI procedures to reduce the recruitment cycle time by 30% (BP Global, 2024). While the retention data of Shell is not made public, ExxonMobil's use of predictive analytics improved the retention of staff by 12% in 2024 (ExxonMobil, 2024). With a gamified e-learning platform that offers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training to more than 90,000 employees across the globe, Siemens stands out; Royal Dutch Shell has not yet been able to match this scale. The strategic alignment of the company and unified HR infrastructure are its major points, but in order to stay competitive, it requires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employee engagement tools, analytics depth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Clear potential to advance the digital HR capabilities of Shell is in line with industrial leaders, are shown by benchmarking.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15</a:t>
            </a:fld>
            <a:endParaRPr lang="en-US"/>
          </a:p>
        </p:txBody>
      </p:sp>
    </p:spTree>
    <p:extLst>
      <p:ext uri="{BB962C8B-B14F-4D97-AF65-F5344CB8AC3E}">
        <p14:creationId xmlns:p14="http://schemas.microsoft.com/office/powerpoint/2010/main" val="3742110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Shell needs to start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upskilling program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on digital literacy at all staff levels in order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its technology impact. This facilitates more seamless adoption and ensures effective use of systems such as SAP SuccessFactors. The company has to execute unified HR dashboards that amalgamate its measures for engagement, learning and performance so that managers can make informed decisions (Renkema, 2021). Moreover, Shell will be able to predict talent demands and spot skill limitations by using AI in workforce planning (Shell PLC, 2024). This will also facilitate DEI by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bias in recruitment algorithms. These recommendations support the dedication of the company to high-performance work procedures and are associated with its strategic objectives. Shell can preserve competitive advantage in the rapidly changing energy sector and future-proof its HR department by investing in competence, intelligence and visibility (Shell Global, 2025).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16</a:t>
            </a:fld>
            <a:endParaRPr lang="en-US"/>
          </a:p>
        </p:txBody>
      </p:sp>
    </p:spTree>
    <p:extLst>
      <p:ext uri="{BB962C8B-B14F-4D97-AF65-F5344CB8AC3E}">
        <p14:creationId xmlns:p14="http://schemas.microsoft.com/office/powerpoint/2010/main" val="358677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plans to incorporate advanced innovation and promote global agility into its HR Technology roadmap. AI will be expanded to improve taxation planning and predict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requirements. Blockchain makes it possible to handle the data of employees securely and transparently across jurisdictions, which is vital for the global compliance of Shell. Furthermore, by simulating real-world situations, virtual reality (VR) will revolutionise training, specifically for technical roles (Ramachandran et al., 2023). These technologies support the strategic objectives of the company and format dedication to developing a workforce that is future-radian empowered by technology. </a:t>
            </a:r>
          </a:p>
          <a:p>
            <a:endParaRPr lang="en-US" dirty="0"/>
          </a:p>
        </p:txBody>
      </p:sp>
      <p:sp>
        <p:nvSpPr>
          <p:cNvPr id="4" name="Slide Number Placeholder 3"/>
          <p:cNvSpPr>
            <a:spLocks noGrp="1"/>
          </p:cNvSpPr>
          <p:nvPr>
            <p:ph type="sldNum" sz="quarter" idx="5"/>
          </p:nvPr>
        </p:nvSpPr>
        <p:spPr/>
        <p:txBody>
          <a:bodyPr/>
          <a:lstStyle/>
          <a:p>
            <a:fld id="{01BD7C15-A50F-45B6-84E2-21EF0BED0188}" type="slidenum">
              <a:rPr lang="en-US" smtClean="0"/>
              <a:t>17</a:t>
            </a:fld>
            <a:endParaRPr lang="en-US"/>
          </a:p>
        </p:txBody>
      </p:sp>
    </p:spTree>
    <p:extLst>
      <p:ext uri="{BB962C8B-B14F-4D97-AF65-F5344CB8AC3E}">
        <p14:creationId xmlns:p14="http://schemas.microsoft.com/office/powerpoint/2010/main" val="4227038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Policy</a:t>
            </a:r>
            <a:r>
              <a:rPr lang="en-US" sz="1200" b="1" kern="1200" baseline="0" dirty="0">
                <a:solidFill>
                  <a:schemeClr val="tx1"/>
                </a:solidFill>
                <a:effectLst/>
                <a:latin typeface="+mn-lt"/>
                <a:ea typeface="+mn-ea"/>
                <a:cs typeface="+mn-cs"/>
              </a:rPr>
              <a:t> </a:t>
            </a:r>
          </a:p>
          <a:p>
            <a:r>
              <a:rPr lang="en-US" sz="1200" b="0" i="0" kern="1200" dirty="0">
                <a:solidFill>
                  <a:schemeClr val="tx1"/>
                </a:solidFill>
                <a:effectLst/>
                <a:latin typeface="+mn-lt"/>
                <a:ea typeface="+mn-ea"/>
                <a:cs typeface="+mn-cs"/>
              </a:rPr>
              <a:t>Shell's Fair Pay Principles ensure </a:t>
            </a:r>
            <a:r>
              <a:rPr lang="en-US" sz="1200" b="1" i="0" kern="1200" dirty="0">
                <a:solidFill>
                  <a:schemeClr val="tx1"/>
                </a:solidFill>
                <a:effectLst/>
                <a:latin typeface="+mn-lt"/>
                <a:ea typeface="+mn-ea"/>
                <a:cs typeface="+mn-cs"/>
              </a:rPr>
              <a:t>market-competitive, bias-free pay</a:t>
            </a:r>
            <a:r>
              <a:rPr lang="en-US" sz="1200" b="0" i="0" kern="1200" dirty="0">
                <a:solidFill>
                  <a:schemeClr val="tx1"/>
                </a:solidFill>
                <a:effectLst/>
                <a:latin typeface="+mn-lt"/>
                <a:ea typeface="+mn-ea"/>
                <a:cs typeface="+mn-cs"/>
              </a:rPr>
              <a:t> based on </a:t>
            </a:r>
            <a:r>
              <a:rPr lang="en-US" sz="1200" b="1" i="0" kern="1200" dirty="0">
                <a:solidFill>
                  <a:schemeClr val="tx1"/>
                </a:solidFill>
                <a:effectLst/>
                <a:latin typeface="+mn-lt"/>
                <a:ea typeface="+mn-ea"/>
                <a:cs typeface="+mn-cs"/>
              </a:rPr>
              <a:t>equal pay for equal work</a:t>
            </a:r>
            <a:r>
              <a:rPr lang="en-US" sz="1200" b="0" i="0" kern="1200" dirty="0">
                <a:solidFill>
                  <a:schemeClr val="tx1"/>
                </a:solidFill>
                <a:effectLst/>
                <a:latin typeface="+mn-lt"/>
                <a:ea typeface="+mn-ea"/>
                <a:cs typeface="+mn-cs"/>
              </a:rPr>
              <a:t>, adjusted for performance and experience. Benefits meet </a:t>
            </a:r>
            <a:r>
              <a:rPr lang="en-US" sz="1200" b="1" i="0" kern="1200" dirty="0">
                <a:solidFill>
                  <a:schemeClr val="tx1"/>
                </a:solidFill>
                <a:effectLst/>
                <a:latin typeface="+mn-lt"/>
                <a:ea typeface="+mn-ea"/>
                <a:cs typeface="+mn-cs"/>
              </a:rPr>
              <a:t>global minimum standards</a:t>
            </a:r>
            <a:r>
              <a:rPr lang="en-US" sz="1200" b="0" i="0" kern="1200" dirty="0">
                <a:solidFill>
                  <a:schemeClr val="tx1"/>
                </a:solidFill>
                <a:effectLst/>
                <a:latin typeface="+mn-lt"/>
                <a:ea typeface="+mn-ea"/>
                <a:cs typeface="+mn-cs"/>
              </a:rPr>
              <a:t> and are tailored locally. The company supports employees through </a:t>
            </a:r>
            <a:r>
              <a:rPr lang="en-US" sz="1200" b="1" i="0" kern="1200" dirty="0">
                <a:solidFill>
                  <a:schemeClr val="tx1"/>
                </a:solidFill>
                <a:effectLst/>
                <a:latin typeface="+mn-lt"/>
                <a:ea typeface="+mn-ea"/>
                <a:cs typeface="+mn-cs"/>
              </a:rPr>
              <a:t>flexible hybrid work options</a:t>
            </a:r>
            <a:r>
              <a:rPr lang="en-US" sz="1200" b="0" i="0" kern="1200" dirty="0">
                <a:solidFill>
                  <a:schemeClr val="tx1"/>
                </a:solidFill>
                <a:effectLst/>
                <a:latin typeface="+mn-lt"/>
                <a:ea typeface="+mn-ea"/>
                <a:cs typeface="+mn-cs"/>
              </a:rPr>
              <a:t> and a focus on </a:t>
            </a:r>
            <a:r>
              <a:rPr lang="en-US" sz="1200" b="1" i="0" kern="1200" dirty="0">
                <a:solidFill>
                  <a:schemeClr val="tx1"/>
                </a:solidFill>
                <a:effectLst/>
                <a:latin typeface="+mn-lt"/>
                <a:ea typeface="+mn-ea"/>
                <a:cs typeface="+mn-cs"/>
              </a:rPr>
              <a:t>holistic well-being</a:t>
            </a:r>
            <a:r>
              <a:rPr lang="en-US" sz="1200" b="0" i="0" kern="1200" dirty="0">
                <a:solidFill>
                  <a:schemeClr val="tx1"/>
                </a:solidFill>
                <a:effectLst/>
                <a:latin typeface="+mn-lt"/>
                <a:ea typeface="+mn-ea"/>
                <a:cs typeface="+mn-cs"/>
              </a:rPr>
              <a:t>, providing tools and care to help them perform at their best.</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Shell's Reward and Compensation Philosophy</a:t>
            </a:r>
          </a:p>
          <a:p>
            <a:r>
              <a:rPr lang="en-US" sz="1200" b="0" i="0" kern="1200" dirty="0">
                <a:solidFill>
                  <a:schemeClr val="tx1"/>
                </a:solidFill>
                <a:effectLst/>
                <a:latin typeface="+mn-lt"/>
                <a:ea typeface="+mn-ea"/>
                <a:cs typeface="+mn-cs"/>
              </a:rPr>
              <a:t>Shell's approach is to offer a competitive Total Compensation package to attract and retain talent. This philosophy is directly linked to </a:t>
            </a:r>
            <a:r>
              <a:rPr lang="en-US" sz="1200" b="1" i="0" kern="1200" dirty="0">
                <a:solidFill>
                  <a:schemeClr val="tx1"/>
                </a:solidFill>
                <a:effectLst/>
                <a:latin typeface="+mn-lt"/>
                <a:ea typeface="+mn-ea"/>
                <a:cs typeface="+mn-cs"/>
              </a:rPr>
              <a:t>company performance, individual contribution, and the principles of safety and sustainability.</a:t>
            </a:r>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Key Components &amp; 2024 Figures</a:t>
            </a:r>
          </a:p>
          <a:p>
            <a:r>
              <a:rPr lang="en-US" sz="1200" b="1" i="0" kern="1200" dirty="0">
                <a:solidFill>
                  <a:schemeClr val="tx1"/>
                </a:solidFill>
                <a:effectLst/>
                <a:latin typeface="+mn-lt"/>
                <a:ea typeface="+mn-ea"/>
                <a:cs typeface="+mn-cs"/>
              </a:rPr>
              <a:t>Pay for Performance:</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A significant portion of executive and employee compensation is variable, tied to delivering the company's strategy and safety and environmental performance.</a:t>
            </a:r>
          </a:p>
          <a:p>
            <a:pPr lvl="1"/>
            <a:r>
              <a:rPr lang="en-US" sz="1200" b="1" i="0" kern="1200" dirty="0">
                <a:solidFill>
                  <a:schemeClr val="tx1"/>
                </a:solidFill>
                <a:effectLst/>
                <a:latin typeface="+mn-lt"/>
                <a:ea typeface="+mn-ea"/>
                <a:cs typeface="+mn-cs"/>
              </a:rPr>
              <a:t>CEO Total Remuneration:</a:t>
            </a:r>
            <a:r>
              <a:rPr lang="en-US" sz="1200" b="0" i="0" kern="1200" dirty="0">
                <a:solidFill>
                  <a:schemeClr val="tx1"/>
                </a:solidFill>
                <a:effectLst/>
                <a:latin typeface="+mn-lt"/>
                <a:ea typeface="+mn-ea"/>
                <a:cs typeface="+mn-cs"/>
              </a:rPr>
              <a:t> Increased to </a:t>
            </a:r>
            <a:r>
              <a:rPr lang="en-US" sz="1200" b="1" i="0" kern="1200" dirty="0">
                <a:solidFill>
                  <a:schemeClr val="tx1"/>
                </a:solidFill>
                <a:effectLst/>
                <a:latin typeface="+mn-lt"/>
                <a:ea typeface="+mn-ea"/>
                <a:cs typeface="+mn-cs"/>
              </a:rPr>
              <a:t>£13.9 million</a:t>
            </a:r>
            <a:r>
              <a:rPr lang="en-US" sz="1200" b="0" i="0" kern="1200" dirty="0">
                <a:solidFill>
                  <a:schemeClr val="tx1"/>
                </a:solidFill>
                <a:effectLst/>
                <a:latin typeface="+mn-lt"/>
                <a:ea typeface="+mn-ea"/>
                <a:cs typeface="+mn-cs"/>
              </a:rPr>
              <a:t> in 2024 (from £8.0 million in 2023), primarily driven by a </a:t>
            </a:r>
            <a:r>
              <a:rPr lang="en-US" sz="1200" b="1" i="0" kern="1200" dirty="0">
                <a:solidFill>
                  <a:schemeClr val="tx1"/>
                </a:solidFill>
                <a:effectLst/>
                <a:latin typeface="+mn-lt"/>
                <a:ea typeface="+mn-ea"/>
                <a:cs typeface="+mn-cs"/>
              </a:rPr>
              <a:t>£6.7 million</a:t>
            </a:r>
            <a:r>
              <a:rPr lang="en-US" sz="1200" b="0" i="0" kern="1200" dirty="0">
                <a:solidFill>
                  <a:schemeClr val="tx1"/>
                </a:solidFill>
                <a:effectLst/>
                <a:latin typeface="+mn-lt"/>
                <a:ea typeface="+mn-ea"/>
                <a:cs typeface="+mn-cs"/>
              </a:rPr>
              <a:t> performance-related bonus and the vesting of long-term incentives from the 2021 grant.</a:t>
            </a:r>
          </a:p>
          <a:p>
            <a:r>
              <a:rPr lang="en-US" sz="1200" b="1" i="0" kern="1200" dirty="0">
                <a:solidFill>
                  <a:schemeClr val="tx1"/>
                </a:solidFill>
                <a:effectLst/>
                <a:latin typeface="+mn-lt"/>
                <a:ea typeface="+mn-ea"/>
                <a:cs typeface="+mn-cs"/>
              </a:rPr>
              <a:t>Balanced Scorecard:</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Annual bonus metrics are rigorously balanced. In 2024, they included:</a:t>
            </a:r>
          </a:p>
          <a:p>
            <a:pPr lvl="2"/>
            <a:r>
              <a:rPr lang="en-US" sz="1200" b="1" i="0" kern="1200" dirty="0">
                <a:solidFill>
                  <a:schemeClr val="tx1"/>
                </a:solidFill>
                <a:effectLst/>
                <a:latin typeface="+mn-lt"/>
                <a:ea typeface="+mn-ea"/>
                <a:cs typeface="+mn-cs"/>
              </a:rPr>
              <a:t>Financial Health (40% weight):</a:t>
            </a:r>
            <a:r>
              <a:rPr lang="en-US" sz="1200" b="0" i="0" kern="1200" dirty="0">
                <a:solidFill>
                  <a:schemeClr val="tx1"/>
                </a:solidFill>
                <a:effectLst/>
                <a:latin typeface="+mn-lt"/>
                <a:ea typeface="+mn-ea"/>
                <a:cs typeface="+mn-cs"/>
              </a:rPr>
              <a:t> Cash flow from operations and Net Debt.</a:t>
            </a:r>
          </a:p>
          <a:p>
            <a:pPr lvl="2"/>
            <a:r>
              <a:rPr lang="en-US" sz="1200" b="1" i="0" kern="1200" dirty="0">
                <a:solidFill>
                  <a:schemeClr val="tx1"/>
                </a:solidFill>
                <a:effectLst/>
                <a:latin typeface="+mn-lt"/>
                <a:ea typeface="+mn-ea"/>
                <a:cs typeface="+mn-cs"/>
              </a:rPr>
              <a:t>Net Carbon Intensity (30% weight):</a:t>
            </a:r>
            <a:r>
              <a:rPr lang="en-US" sz="1200" b="0" i="0" kern="1200" dirty="0">
                <a:solidFill>
                  <a:schemeClr val="tx1"/>
                </a:solidFill>
                <a:effectLst/>
                <a:latin typeface="+mn-lt"/>
                <a:ea typeface="+mn-ea"/>
                <a:cs typeface="+mn-cs"/>
              </a:rPr>
              <a:t> Progress against Shell's energy transition targets.</a:t>
            </a:r>
          </a:p>
          <a:p>
            <a:pPr lvl="2"/>
            <a:r>
              <a:rPr lang="en-US" sz="1200" b="1" i="0" kern="1200" dirty="0">
                <a:solidFill>
                  <a:schemeClr val="tx1"/>
                </a:solidFill>
                <a:effectLst/>
                <a:latin typeface="+mn-lt"/>
                <a:ea typeface="+mn-ea"/>
                <a:cs typeface="+mn-cs"/>
              </a:rPr>
              <a:t>Operational Excellence (30% weight):</a:t>
            </a:r>
            <a:r>
              <a:rPr lang="en-US" sz="1200" b="0" i="0" kern="1200" dirty="0">
                <a:solidFill>
                  <a:schemeClr val="tx1"/>
                </a:solidFill>
                <a:effectLst/>
                <a:latin typeface="+mn-lt"/>
                <a:ea typeface="+mn-ea"/>
                <a:cs typeface="+mn-cs"/>
              </a:rPr>
              <a:t> Safety (TRCF) and reliable production.</a:t>
            </a:r>
          </a:p>
          <a:p>
            <a:r>
              <a:rPr lang="en-US" sz="1200" b="1" i="0" kern="1200" dirty="0">
                <a:solidFill>
                  <a:schemeClr val="tx1"/>
                </a:solidFill>
                <a:effectLst/>
                <a:latin typeface="+mn-lt"/>
                <a:ea typeface="+mn-ea"/>
                <a:cs typeface="+mn-cs"/>
              </a:rPr>
              <a:t>Long-Term Incentives (LTIP):</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The Long-Term Incentive Plan (LTIP) is a core component for senior executives, with vesting dependent on performance over a three-year period against:</a:t>
            </a:r>
          </a:p>
          <a:p>
            <a:pPr lvl="2"/>
            <a:r>
              <a:rPr lang="en-US" sz="1200" b="1" i="0" kern="1200" dirty="0">
                <a:solidFill>
                  <a:schemeClr val="tx1"/>
                </a:solidFill>
                <a:effectLst/>
                <a:latin typeface="+mn-lt"/>
                <a:ea typeface="+mn-ea"/>
                <a:cs typeface="+mn-cs"/>
              </a:rPr>
              <a:t>Energy Transition (50% weight):</a:t>
            </a:r>
            <a:r>
              <a:rPr lang="en-US" sz="1200" b="0" i="0" kern="1200" dirty="0">
                <a:solidFill>
                  <a:schemeClr val="tx1"/>
                </a:solidFill>
                <a:effectLst/>
                <a:latin typeface="+mn-lt"/>
                <a:ea typeface="+mn-ea"/>
                <a:cs typeface="+mn-cs"/>
              </a:rPr>
              <a:t> Absolute emissions reduction and customer emissions intensity.</a:t>
            </a:r>
          </a:p>
          <a:p>
            <a:pPr lvl="2"/>
            <a:r>
              <a:rPr lang="en-US" sz="1200" b="1" i="0" kern="1200" dirty="0">
                <a:solidFill>
                  <a:schemeClr val="tx1"/>
                </a:solidFill>
                <a:effectLst/>
                <a:latin typeface="+mn-lt"/>
                <a:ea typeface="+mn-ea"/>
                <a:cs typeface="+mn-cs"/>
              </a:rPr>
              <a:t>Financial (50% weight):</a:t>
            </a:r>
            <a:r>
              <a:rPr lang="en-US" sz="1200" b="0" i="0" kern="1200" dirty="0">
                <a:solidFill>
                  <a:schemeClr val="tx1"/>
                </a:solidFill>
                <a:effectLst/>
                <a:latin typeface="+mn-lt"/>
                <a:ea typeface="+mn-ea"/>
                <a:cs typeface="+mn-cs"/>
              </a:rPr>
              <a:t> Relative Total Shareholder Return (TSR) vs. a peer group.</a:t>
            </a:r>
          </a:p>
          <a:p>
            <a:r>
              <a:rPr lang="en-US" sz="1200" b="1" i="0" kern="1200" dirty="0">
                <a:solidFill>
                  <a:schemeClr val="tx1"/>
                </a:solidFill>
                <a:effectLst/>
                <a:latin typeface="+mn-lt"/>
                <a:ea typeface="+mn-ea"/>
                <a:cs typeface="+mn-cs"/>
              </a:rPr>
              <a:t>Commitment to Equity and Fairness:</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The Code of Conduct mandates that all employees receive </a:t>
            </a:r>
            <a:r>
              <a:rPr lang="en-US" sz="1200" b="1" i="0" kern="1200" dirty="0">
                <a:solidFill>
                  <a:schemeClr val="tx1"/>
                </a:solidFill>
                <a:effectLst/>
                <a:latin typeface="+mn-lt"/>
                <a:ea typeface="+mn-ea"/>
                <a:cs typeface="+mn-cs"/>
              </a:rPr>
              <a:t>equal pay for work of equal value</a:t>
            </a:r>
            <a:r>
              <a:rPr lang="en-US" sz="1200" b="0" i="0" kern="1200" dirty="0">
                <a:solidFill>
                  <a:schemeClr val="tx1"/>
                </a:solidFill>
                <a:effectLst/>
                <a:latin typeface="+mn-lt"/>
                <a:ea typeface="+mn-ea"/>
                <a:cs typeface="+mn-cs"/>
              </a:rPr>
              <a:t>.</a:t>
            </a:r>
          </a:p>
          <a:p>
            <a:pPr lvl="1"/>
            <a:r>
              <a:rPr lang="en-US" sz="1200" b="0" i="0" kern="1200" dirty="0">
                <a:solidFill>
                  <a:schemeClr val="tx1"/>
                </a:solidFill>
                <a:effectLst/>
                <a:latin typeface="+mn-lt"/>
                <a:ea typeface="+mn-ea"/>
                <a:cs typeface="+mn-cs"/>
              </a:rPr>
              <a:t>Shell reports a </a:t>
            </a:r>
            <a:r>
              <a:rPr lang="en-US" sz="1200" b="1" i="0" kern="1200" dirty="0">
                <a:solidFill>
                  <a:schemeClr val="tx1"/>
                </a:solidFill>
                <a:effectLst/>
                <a:latin typeface="+mn-lt"/>
                <a:ea typeface="+mn-ea"/>
                <a:cs typeface="+mn-cs"/>
              </a:rPr>
              <a:t>15.3% reduction in its median gender pay gap</a:t>
            </a:r>
            <a:r>
              <a:rPr lang="en-US" sz="1200" b="0" i="0" kern="1200" dirty="0">
                <a:solidFill>
                  <a:schemeClr val="tx1"/>
                </a:solidFill>
                <a:effectLst/>
                <a:latin typeface="+mn-lt"/>
                <a:ea typeface="+mn-ea"/>
                <a:cs typeface="+mn-cs"/>
              </a:rPr>
              <a:t> for 2024, demonstrating active progress in pay equity.</a:t>
            </a:r>
          </a:p>
          <a:p>
            <a:pPr lvl="1"/>
            <a:r>
              <a:rPr lang="en-US" sz="1200" b="0" i="0" kern="1200" dirty="0">
                <a:solidFill>
                  <a:schemeClr val="tx1"/>
                </a:solidFill>
                <a:effectLst/>
                <a:latin typeface="+mn-lt"/>
                <a:ea typeface="+mn-ea"/>
                <a:cs typeface="+mn-cs"/>
              </a:rPr>
              <a:t>The company paid </a:t>
            </a:r>
            <a:r>
              <a:rPr lang="en-US" sz="1200" b="1" i="0" kern="1200" dirty="0">
                <a:solidFill>
                  <a:schemeClr val="tx1"/>
                </a:solidFill>
                <a:effectLst/>
                <a:latin typeface="+mn-lt"/>
                <a:ea typeface="+mn-ea"/>
                <a:cs typeface="+mn-cs"/>
              </a:rPr>
              <a:t>$10.1 billion in employee taxes and social contributions</a:t>
            </a:r>
            <a:r>
              <a:rPr lang="en-US" sz="1200" b="0" i="0" kern="1200" dirty="0">
                <a:solidFill>
                  <a:schemeClr val="tx1"/>
                </a:solidFill>
                <a:effectLst/>
                <a:latin typeface="+mn-lt"/>
                <a:ea typeface="+mn-ea"/>
                <a:cs typeface="+mn-cs"/>
              </a:rPr>
              <a:t> in 2024, underscoring its role in societal compensation structures.</a:t>
            </a:r>
          </a:p>
          <a:p>
            <a:r>
              <a:rPr lang="en-US" sz="1200" b="0" i="0" kern="1200" dirty="0">
                <a:solidFill>
                  <a:schemeClr val="tx1"/>
                </a:solidFill>
                <a:effectLst/>
                <a:latin typeface="+mn-lt"/>
                <a:ea typeface="+mn-ea"/>
                <a:cs typeface="+mn-cs"/>
              </a:rPr>
              <a:t>In summary, Shell's reward structure is a performance-driven system that financially incentivizes the achievement of both its immediate financial objectives and its long-term energy transition goals, while upholding commitments to fair pay and safety.</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20</a:t>
            </a:fld>
            <a:endParaRPr lang="en-US"/>
          </a:p>
        </p:txBody>
      </p:sp>
    </p:spTree>
    <p:extLst>
      <p:ext uri="{BB962C8B-B14F-4D97-AF65-F5344CB8AC3E}">
        <p14:creationId xmlns:p14="http://schemas.microsoft.com/office/powerpoint/2010/main" val="528046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21</a:t>
            </a:fld>
            <a:endParaRPr lang="en-US"/>
          </a:p>
        </p:txBody>
      </p:sp>
    </p:spTree>
    <p:extLst>
      <p:ext uri="{BB962C8B-B14F-4D97-AF65-F5344CB8AC3E}">
        <p14:creationId xmlns:p14="http://schemas.microsoft.com/office/powerpoint/2010/main" val="1736642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22</a:t>
            </a:fld>
            <a:endParaRPr lang="en-US"/>
          </a:p>
        </p:txBody>
      </p:sp>
    </p:spTree>
    <p:extLst>
      <p:ext uri="{BB962C8B-B14F-4D97-AF65-F5344CB8AC3E}">
        <p14:creationId xmlns:p14="http://schemas.microsoft.com/office/powerpoint/2010/main" val="1736642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Line managers are responsible for performance, discipline, and simplification within their teams.</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Performance Management and Execution</a:t>
            </a:r>
          </a:p>
          <a:p>
            <a:r>
              <a:rPr lang="en-US" sz="1200" b="0" i="0" kern="1200" dirty="0">
                <a:solidFill>
                  <a:schemeClr val="tx1"/>
                </a:solidFill>
                <a:effectLst/>
                <a:latin typeface="+mn-lt"/>
                <a:ea typeface="+mn-ea"/>
                <a:cs typeface="+mn-cs"/>
              </a:rPr>
              <a:t>Line managers are directly responsible for delivering on Shell's strategic objectives through their teams.</a:t>
            </a:r>
          </a:p>
          <a:p>
            <a:r>
              <a:rPr lang="en-US" sz="1200" b="1" i="0" kern="1200" dirty="0">
                <a:solidFill>
                  <a:schemeClr val="tx1"/>
                </a:solidFill>
                <a:effectLst/>
                <a:latin typeface="+mn-lt"/>
                <a:ea typeface="+mn-ea"/>
                <a:cs typeface="+mn-cs"/>
              </a:rPr>
              <a:t>Target Delivery:</a:t>
            </a:r>
            <a:r>
              <a:rPr lang="en-US" sz="1200" b="0" i="0" kern="1200" dirty="0">
                <a:solidFill>
                  <a:schemeClr val="tx1"/>
                </a:solidFill>
                <a:effectLst/>
                <a:latin typeface="+mn-lt"/>
                <a:ea typeface="+mn-ea"/>
                <a:cs typeface="+mn-cs"/>
              </a:rPr>
              <a:t> They are accountable for operational performance, such as achieving record production at assets like </a:t>
            </a:r>
            <a:r>
              <a:rPr lang="en-US" sz="1200" b="1" i="0" kern="1200" dirty="0">
                <a:solidFill>
                  <a:schemeClr val="tx1"/>
                </a:solidFill>
                <a:effectLst/>
                <a:latin typeface="+mn-lt"/>
                <a:ea typeface="+mn-ea"/>
                <a:cs typeface="+mn-cs"/>
              </a:rPr>
              <a:t>Prelude FLNG</a:t>
            </a:r>
            <a:r>
              <a:rPr lang="en-US" sz="1200" b="0" i="0" kern="1200" dirty="0">
                <a:solidFill>
                  <a:schemeClr val="tx1"/>
                </a:solidFill>
                <a:effectLst/>
                <a:latin typeface="+mn-lt"/>
                <a:ea typeface="+mn-ea"/>
                <a:cs typeface="+mn-cs"/>
              </a:rPr>
              <a:t> and </a:t>
            </a:r>
            <a:r>
              <a:rPr lang="en-US" sz="1200" b="1" i="0" kern="1200" dirty="0">
                <a:solidFill>
                  <a:schemeClr val="tx1"/>
                </a:solidFill>
                <a:effectLst/>
                <a:latin typeface="+mn-lt"/>
                <a:ea typeface="+mn-ea"/>
                <a:cs typeface="+mn-cs"/>
              </a:rPr>
              <a:t>QGC in Australia</a:t>
            </a:r>
            <a:r>
              <a:rPr lang="en-US" sz="1200" b="0" i="0" kern="1200" dirty="0">
                <a:solidFill>
                  <a:schemeClr val="tx1"/>
                </a:solidFill>
                <a:effectLst/>
                <a:latin typeface="+mn-lt"/>
                <a:ea typeface="+mn-ea"/>
                <a:cs typeface="+mn-cs"/>
              </a:rPr>
              <a:t>, and improving utilization at </a:t>
            </a:r>
            <a:r>
              <a:rPr lang="en-US" sz="1200" b="1" i="0" kern="1200" dirty="0">
                <a:solidFill>
                  <a:schemeClr val="tx1"/>
                </a:solidFill>
                <a:effectLst/>
                <a:latin typeface="+mn-lt"/>
                <a:ea typeface="+mn-ea"/>
                <a:cs typeface="+mn-cs"/>
              </a:rPr>
              <a:t>Shell Polymers Monaca</a:t>
            </a:r>
            <a:r>
              <a:rPr lang="en-US" sz="1200" b="0" i="0" kern="1200" dirty="0">
                <a:solidFill>
                  <a:schemeClr val="tx1"/>
                </a:solidFill>
                <a:effectLst/>
                <a:latin typeface="+mn-lt"/>
                <a:ea typeface="+mn-ea"/>
                <a:cs typeface="+mn-cs"/>
              </a:rPr>
              <a:t> in the USA.</a:t>
            </a:r>
          </a:p>
          <a:p>
            <a:r>
              <a:rPr lang="en-US" sz="1200" b="1" i="0" kern="1200" dirty="0">
                <a:solidFill>
                  <a:schemeClr val="tx1"/>
                </a:solidFill>
                <a:effectLst/>
                <a:latin typeface="+mn-lt"/>
                <a:ea typeface="+mn-ea"/>
                <a:cs typeface="+mn-cs"/>
              </a:rPr>
              <a:t>Financial Discipline:</a:t>
            </a:r>
            <a:r>
              <a:rPr lang="en-US" sz="1200" b="0" i="0" kern="1200" dirty="0">
                <a:solidFill>
                  <a:schemeClr val="tx1"/>
                </a:solidFill>
                <a:effectLst/>
                <a:latin typeface="+mn-lt"/>
                <a:ea typeface="+mn-ea"/>
                <a:cs typeface="+mn-cs"/>
              </a:rPr>
              <a:t> Managers are tasked with contributing to overarching goals like the </a:t>
            </a:r>
            <a:r>
              <a:rPr lang="en-US" sz="1200" b="1" i="0" kern="1200" dirty="0">
                <a:solidFill>
                  <a:schemeClr val="tx1"/>
                </a:solidFill>
                <a:effectLst/>
                <a:latin typeface="+mn-lt"/>
                <a:ea typeface="+mn-ea"/>
                <a:cs typeface="+mn-cs"/>
              </a:rPr>
              <a:t>$3.1 billion structural cost reduction</a:t>
            </a:r>
            <a:r>
              <a:rPr lang="en-US" sz="1200" b="0" i="0" kern="1200" dirty="0">
                <a:solidFill>
                  <a:schemeClr val="tx1"/>
                </a:solidFill>
                <a:effectLst/>
                <a:latin typeface="+mn-lt"/>
                <a:ea typeface="+mn-ea"/>
                <a:cs typeface="+mn-cs"/>
              </a:rPr>
              <a:t> achieved since 2022.</a:t>
            </a:r>
          </a:p>
          <a:p>
            <a:r>
              <a:rPr lang="en-US" sz="1200" b="1" kern="1200" dirty="0">
                <a:solidFill>
                  <a:schemeClr val="tx1"/>
                </a:solidFill>
                <a:effectLst/>
                <a:latin typeface="+mn-lt"/>
                <a:ea typeface="+mn-ea"/>
                <a:cs typeface="+mn-cs"/>
              </a:rPr>
              <a:t>2. Compensation and Reward Implementation</a:t>
            </a:r>
          </a:p>
          <a:p>
            <a:r>
              <a:rPr lang="en-US" sz="1200" b="0" i="0" kern="1200" dirty="0">
                <a:solidFill>
                  <a:schemeClr val="tx1"/>
                </a:solidFill>
                <a:effectLst/>
                <a:latin typeface="+mn-lt"/>
                <a:ea typeface="+mn-ea"/>
                <a:cs typeface="+mn-cs"/>
              </a:rPr>
              <a:t>While the Remuneration Committee sets executive pay, line managers play a key role in the reward system for their employees.</a:t>
            </a:r>
          </a:p>
          <a:p>
            <a:r>
              <a:rPr lang="en-US" sz="1200" b="1" i="0" kern="1200" dirty="0">
                <a:solidFill>
                  <a:schemeClr val="tx1"/>
                </a:solidFill>
                <a:effectLst/>
                <a:latin typeface="+mn-lt"/>
                <a:ea typeface="+mn-ea"/>
                <a:cs typeface="+mn-cs"/>
              </a:rPr>
              <a:t>Pay Adjustment:</a:t>
            </a:r>
            <a:r>
              <a:rPr lang="en-US" sz="1200" b="0" i="0" kern="1200" dirty="0">
                <a:solidFill>
                  <a:schemeClr val="tx1"/>
                </a:solidFill>
                <a:effectLst/>
                <a:latin typeface="+mn-lt"/>
                <a:ea typeface="+mn-ea"/>
                <a:cs typeface="+mn-cs"/>
              </a:rPr>
              <a:t> The report states that "Pay adjustment at Shell is linked to performance and we share this information with employees." Line managers are responsible for communicating these adjustments and the performance rationale to their team members.</a:t>
            </a:r>
          </a:p>
          <a:p>
            <a:r>
              <a:rPr lang="en-US" sz="1200" b="1" i="0" kern="1200" dirty="0">
                <a:solidFill>
                  <a:schemeClr val="tx1"/>
                </a:solidFill>
                <a:effectLst/>
                <a:latin typeface="+mn-lt"/>
                <a:ea typeface="+mn-ea"/>
                <a:cs typeface="+mn-cs"/>
              </a:rPr>
              <a:t>Alignment:</a:t>
            </a:r>
            <a:r>
              <a:rPr lang="en-US" sz="1200" b="0" i="0" kern="1200" dirty="0">
                <a:solidFill>
                  <a:schemeClr val="tx1"/>
                </a:solidFill>
                <a:effectLst/>
                <a:latin typeface="+mn-lt"/>
                <a:ea typeface="+mn-ea"/>
                <a:cs typeface="+mn-cs"/>
              </a:rPr>
              <a:t> For 2025, executive salary increases were set at </a:t>
            </a:r>
            <a:r>
              <a:rPr lang="en-US" sz="1200" b="1" i="0" kern="1200" dirty="0">
                <a:solidFill>
                  <a:schemeClr val="tx1"/>
                </a:solidFill>
                <a:effectLst/>
                <a:latin typeface="+mn-lt"/>
                <a:ea typeface="+mn-ea"/>
                <a:cs typeface="+mn-cs"/>
              </a:rPr>
              <a:t>5.5%</a:t>
            </a:r>
            <a:r>
              <a:rPr lang="en-US" sz="1200" b="0" i="0" kern="1200" dirty="0">
                <a:solidFill>
                  <a:schemeClr val="tx1"/>
                </a:solidFill>
                <a:effectLst/>
                <a:latin typeface="+mn-lt"/>
                <a:ea typeface="+mn-ea"/>
                <a:cs typeface="+mn-cs"/>
              </a:rPr>
              <a:t>, aligned with the average for the UK workforce. Line managers ensure this principle of market-aligned, performance-linked pay is applied consistently down the line.</a:t>
            </a:r>
          </a:p>
          <a:p>
            <a:r>
              <a:rPr lang="en-US" sz="1200" b="1" kern="1200" dirty="0">
                <a:solidFill>
                  <a:schemeClr val="tx1"/>
                </a:solidFill>
                <a:effectLst/>
                <a:latin typeface="+mn-lt"/>
                <a:ea typeface="+mn-ea"/>
                <a:cs typeface="+mn-cs"/>
              </a:rPr>
              <a:t>3. Safety, Ethics, and Well-being</a:t>
            </a:r>
          </a:p>
          <a:p>
            <a:r>
              <a:rPr lang="en-US" sz="1200" b="0" i="0" kern="1200" dirty="0">
                <a:solidFill>
                  <a:schemeClr val="tx1"/>
                </a:solidFill>
                <a:effectLst/>
                <a:latin typeface="+mn-lt"/>
                <a:ea typeface="+mn-ea"/>
                <a:cs typeface="+mn-cs"/>
              </a:rPr>
              <a:t>Line managers are the first line of defense in upholding Shell's safety and ethical standards.</a:t>
            </a:r>
          </a:p>
          <a:p>
            <a:r>
              <a:rPr lang="en-US" sz="1200" b="1" i="0" kern="1200" dirty="0">
                <a:solidFill>
                  <a:schemeClr val="tx1"/>
                </a:solidFill>
                <a:effectLst/>
                <a:latin typeface="+mn-lt"/>
                <a:ea typeface="+mn-ea"/>
                <a:cs typeface="+mn-cs"/>
              </a:rPr>
              <a:t>Safety Accountability:</a:t>
            </a:r>
            <a:r>
              <a:rPr lang="en-US" sz="1200" b="0" i="0" kern="1200" dirty="0">
                <a:solidFill>
                  <a:schemeClr val="tx1"/>
                </a:solidFill>
                <a:effectLst/>
                <a:latin typeface="+mn-lt"/>
                <a:ea typeface="+mn-ea"/>
                <a:cs typeface="+mn-cs"/>
              </a:rPr>
              <a:t> The tragic fatalities in 2024 in the Netherlands, India, and Nigeria underscore the critical role of line managers in ensuring safe operations. Safety performance directly impacts bonus outcomes, as seen with the REMCO's downward discretion.</a:t>
            </a:r>
          </a:p>
          <a:p>
            <a:r>
              <a:rPr lang="en-US" sz="1200" b="1" i="0" kern="1200" dirty="0">
                <a:solidFill>
                  <a:schemeClr val="tx1"/>
                </a:solidFill>
                <a:effectLst/>
                <a:latin typeface="+mn-lt"/>
                <a:ea typeface="+mn-ea"/>
                <a:cs typeface="+mn-cs"/>
              </a:rPr>
              <a:t>Employee Support:</a:t>
            </a:r>
            <a:r>
              <a:rPr lang="en-US" sz="1200" b="0" i="0" kern="1200" dirty="0">
                <a:solidFill>
                  <a:schemeClr val="tx1"/>
                </a:solidFill>
                <a:effectLst/>
                <a:latin typeface="+mn-lt"/>
                <a:ea typeface="+mn-ea"/>
                <a:cs typeface="+mn-cs"/>
              </a:rPr>
              <a:t> Managers are tasked with enabling flexible work and promoting employee well-being, guided by Shell's "Future of Work" guide, to help employees "perform at their best."</a:t>
            </a:r>
          </a:p>
          <a:p>
            <a:r>
              <a:rPr lang="en-US" sz="1200" b="1" kern="1200" dirty="0">
                <a:solidFill>
                  <a:schemeClr val="tx1"/>
                </a:solidFill>
                <a:effectLst/>
                <a:latin typeface="+mn-lt"/>
                <a:ea typeface="+mn-ea"/>
                <a:cs typeface="+mn-cs"/>
              </a:rPr>
              <a:t>Key Line Managers (2025)</a:t>
            </a:r>
          </a:p>
          <a:p>
            <a:r>
              <a:rPr lang="en-US" sz="1200" b="0" i="0" kern="1200" dirty="0">
                <a:solidFill>
                  <a:schemeClr val="tx1"/>
                </a:solidFill>
                <a:effectLst/>
                <a:latin typeface="+mn-lt"/>
                <a:ea typeface="+mn-ea"/>
                <a:cs typeface="+mn-cs"/>
              </a:rPr>
              <a:t>The following senior leaders, as members of the Executive Committee, act as the most senior line managers with significant implementation roles:</a:t>
            </a:r>
          </a:p>
          <a:p>
            <a:r>
              <a:rPr lang="en-US" sz="1200" b="1" i="0" kern="1200" dirty="0" err="1">
                <a:solidFill>
                  <a:schemeClr val="tx1"/>
                </a:solidFill>
                <a:effectLst/>
                <a:latin typeface="+mn-lt"/>
                <a:ea typeface="+mn-ea"/>
                <a:cs typeface="+mn-cs"/>
              </a:rPr>
              <a:t>Wael</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Sawan</a:t>
            </a:r>
            <a:r>
              <a:rPr lang="en-US" sz="1200" b="1" i="0" kern="1200" dirty="0">
                <a:solidFill>
                  <a:schemeClr val="tx1"/>
                </a:solidFill>
                <a:effectLst/>
                <a:latin typeface="+mn-lt"/>
                <a:ea typeface="+mn-ea"/>
                <a:cs typeface="+mn-cs"/>
              </a:rPr>
              <a:t> (CEO):</a:t>
            </a:r>
            <a:r>
              <a:rPr lang="en-US" sz="1200" b="0" i="0" kern="1200" dirty="0">
                <a:solidFill>
                  <a:schemeClr val="tx1"/>
                </a:solidFill>
                <a:effectLst/>
                <a:latin typeface="+mn-lt"/>
                <a:ea typeface="+mn-ea"/>
                <a:cs typeface="+mn-cs"/>
              </a:rPr>
              <a:t> Overall responsibility for performance and strategy execution.</a:t>
            </a:r>
          </a:p>
          <a:p>
            <a:r>
              <a:rPr lang="en-US" sz="1200" b="1" i="0" kern="1200" dirty="0">
                <a:solidFill>
                  <a:schemeClr val="tx1"/>
                </a:solidFill>
                <a:effectLst/>
                <a:latin typeface="+mn-lt"/>
                <a:ea typeface="+mn-ea"/>
                <a:cs typeface="+mn-cs"/>
              </a:rPr>
              <a:t>Sinead Gorman (CFO):</a:t>
            </a:r>
            <a:r>
              <a:rPr lang="en-US" sz="1200" b="0" i="0" kern="1200" dirty="0">
                <a:solidFill>
                  <a:schemeClr val="tx1"/>
                </a:solidFill>
                <a:effectLst/>
                <a:latin typeface="+mn-lt"/>
                <a:ea typeface="+mn-ea"/>
                <a:cs typeface="+mn-cs"/>
              </a:rPr>
              <a:t> Responsible for financial discipline and delivery of financial targets like CFFO of </a:t>
            </a:r>
            <a:r>
              <a:rPr lang="en-US" sz="1200" b="1" i="0" kern="1200" dirty="0">
                <a:solidFill>
                  <a:schemeClr val="tx1"/>
                </a:solidFill>
                <a:effectLst/>
                <a:latin typeface="+mn-lt"/>
                <a:ea typeface="+mn-ea"/>
                <a:cs typeface="+mn-cs"/>
              </a:rPr>
              <a:t>$54.7 billion</a:t>
            </a:r>
            <a:r>
              <a:rPr lang="en-US" sz="1200" b="0" i="0" kern="1200" dirty="0">
                <a:solidFill>
                  <a:schemeClr val="tx1"/>
                </a:solidFill>
                <a:effectLst/>
                <a:latin typeface="+mn-lt"/>
                <a:ea typeface="+mn-ea"/>
                <a:cs typeface="+mn-cs"/>
              </a:rPr>
              <a:t>.</a:t>
            </a:r>
          </a:p>
          <a:p>
            <a:r>
              <a:rPr lang="en-US" sz="1200" b="1" i="0" kern="1200" dirty="0" err="1">
                <a:solidFill>
                  <a:schemeClr val="tx1"/>
                </a:solidFill>
                <a:effectLst/>
                <a:latin typeface="+mn-lt"/>
                <a:ea typeface="+mn-ea"/>
                <a:cs typeface="+mn-cs"/>
              </a:rPr>
              <a:t>Huibert</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Vigeveno</a:t>
            </a:r>
            <a:r>
              <a:rPr lang="en-US" sz="1200" b="1" i="0" kern="1200" dirty="0">
                <a:solidFill>
                  <a:schemeClr val="tx1"/>
                </a:solidFill>
                <a:effectLst/>
                <a:latin typeface="+mn-lt"/>
                <a:ea typeface="+mn-ea"/>
                <a:cs typeface="+mn-cs"/>
              </a:rPr>
              <a:t> (Director / Head of Downstream, Renewables &amp; Energy Solutions):</a:t>
            </a:r>
            <a:r>
              <a:rPr lang="en-US" sz="1200" b="0" i="0" kern="1200" dirty="0">
                <a:solidFill>
                  <a:schemeClr val="tx1"/>
                </a:solidFill>
                <a:effectLst/>
                <a:latin typeface="+mn-lt"/>
                <a:ea typeface="+mn-ea"/>
                <a:cs typeface="+mn-cs"/>
              </a:rPr>
              <a:t> Oversees the Marketing business which achieved </a:t>
            </a:r>
            <a:r>
              <a:rPr lang="en-US" sz="1200" b="1" i="0" kern="1200" dirty="0">
                <a:solidFill>
                  <a:schemeClr val="tx1"/>
                </a:solidFill>
                <a:effectLst/>
                <a:latin typeface="+mn-lt"/>
                <a:ea typeface="+mn-ea"/>
                <a:cs typeface="+mn-cs"/>
              </a:rPr>
              <a:t>$3.9 billion in Adjusted Earnings</a:t>
            </a:r>
            <a:r>
              <a:rPr lang="en-US" sz="1200" b="0" i="0" kern="1200" dirty="0">
                <a:solidFill>
                  <a:schemeClr val="tx1"/>
                </a:solidFill>
                <a:effectLst/>
                <a:latin typeface="+mn-lt"/>
                <a:ea typeface="+mn-ea"/>
                <a:cs typeface="+mn-cs"/>
              </a:rPr>
              <a:t> and the growth of Shell's LNG and Power portfolios.</a:t>
            </a:r>
          </a:p>
          <a:p>
            <a:r>
              <a:rPr lang="en-US" sz="1200" b="0" i="0" kern="1200" dirty="0">
                <a:solidFill>
                  <a:schemeClr val="tx1"/>
                </a:solidFill>
                <a:effectLst/>
                <a:latin typeface="+mn-lt"/>
                <a:ea typeface="+mn-ea"/>
                <a:cs typeface="+mn-cs"/>
              </a:rPr>
              <a:t>These leaders set the tone and are ultimately accountable for the line managers within their extensive organizations.</a:t>
            </a:r>
          </a:p>
        </p:txBody>
      </p:sp>
      <p:sp>
        <p:nvSpPr>
          <p:cNvPr id="4" name="Slide Number Placeholder 3"/>
          <p:cNvSpPr>
            <a:spLocks noGrp="1"/>
          </p:cNvSpPr>
          <p:nvPr>
            <p:ph type="sldNum" sz="quarter" idx="10"/>
          </p:nvPr>
        </p:nvSpPr>
        <p:spPr/>
        <p:txBody>
          <a:bodyPr/>
          <a:lstStyle/>
          <a:p>
            <a:fld id="{E7C1D4B3-499D-46CF-BBE0-4F1EFBECA4B6}" type="slidenum">
              <a:rPr lang="en-US" smtClean="0"/>
              <a:t>24</a:t>
            </a:fld>
            <a:endParaRPr lang="en-US"/>
          </a:p>
        </p:txBody>
      </p:sp>
    </p:spTree>
    <p:extLst>
      <p:ext uri="{BB962C8B-B14F-4D97-AF65-F5344CB8AC3E}">
        <p14:creationId xmlns:p14="http://schemas.microsoft.com/office/powerpoint/2010/main" val="3566696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hell's reward and compensation policies are strategically engineered to directly drive the company's core objectives of performance, discipline, simplification, and its energy transition.</a:t>
            </a:r>
          </a:p>
          <a:p>
            <a:r>
              <a:rPr lang="en-US" sz="1200" b="1" i="0" kern="1200" dirty="0">
                <a:solidFill>
                  <a:schemeClr val="tx1"/>
                </a:solidFill>
                <a:effectLst/>
                <a:latin typeface="+mn-lt"/>
                <a:ea typeface="+mn-ea"/>
                <a:cs typeface="+mn-cs"/>
              </a:rPr>
              <a:t>1. Direct Strategic Alignment</a:t>
            </a:r>
          </a:p>
          <a:p>
            <a:r>
              <a:rPr lang="en-US" sz="1200" b="0" i="0" kern="1200" dirty="0">
                <a:solidFill>
                  <a:schemeClr val="tx1"/>
                </a:solidFill>
                <a:effectLst/>
                <a:latin typeface="+mn-lt"/>
                <a:ea typeface="+mn-ea"/>
                <a:cs typeface="+mn-cs"/>
              </a:rPr>
              <a:t>The remuneration policy is explicitly designed to "promote the long-term, sustainable success of Shell" and is "strongly linked to the achievement of stretching targets that are indicators of the execution of Shell's strategy."</a:t>
            </a:r>
          </a:p>
          <a:p>
            <a:r>
              <a:rPr lang="en-US" sz="1200" b="1" i="0" kern="1200" dirty="0">
                <a:solidFill>
                  <a:schemeClr val="tx1"/>
                </a:solidFill>
                <a:effectLst/>
                <a:latin typeface="+mn-lt"/>
                <a:ea typeface="+mn-ea"/>
                <a:cs typeface="+mn-cs"/>
              </a:rPr>
              <a:t>Financial &amp; Operational Goals:</a:t>
            </a:r>
            <a:r>
              <a:rPr lang="en-US" sz="1200" b="0" i="0" kern="1200" dirty="0">
                <a:solidFill>
                  <a:schemeClr val="tx1"/>
                </a:solidFill>
                <a:effectLst/>
                <a:latin typeface="+mn-lt"/>
                <a:ea typeface="+mn-ea"/>
                <a:cs typeface="+mn-cs"/>
              </a:rPr>
              <a:t> Incentives are tied to delivering the annual Operating Plan and long-term value. In 2024, this included rewarding:</a:t>
            </a:r>
          </a:p>
          <a:p>
            <a:pPr lvl="1"/>
            <a:r>
              <a:rPr lang="en-US" sz="1200" b="1" i="0" kern="1200" dirty="0">
                <a:solidFill>
                  <a:schemeClr val="tx1"/>
                </a:solidFill>
                <a:effectLst/>
                <a:latin typeface="+mn-lt"/>
                <a:ea typeface="+mn-ea"/>
                <a:cs typeface="+mn-cs"/>
              </a:rPr>
              <a:t>Cash Flow from Operations (CFFO)</a:t>
            </a:r>
            <a:r>
              <a:rPr lang="en-US" sz="1200" b="0" i="0" kern="1200" dirty="0">
                <a:solidFill>
                  <a:schemeClr val="tx1"/>
                </a:solidFill>
                <a:effectLst/>
                <a:latin typeface="+mn-lt"/>
                <a:ea typeface="+mn-ea"/>
                <a:cs typeface="+mn-cs"/>
              </a:rPr>
              <a:t> of </a:t>
            </a:r>
            <a:r>
              <a:rPr lang="en-US" sz="1200" b="1" i="0" kern="1200" dirty="0">
                <a:solidFill>
                  <a:schemeClr val="tx1"/>
                </a:solidFill>
                <a:effectLst/>
                <a:latin typeface="+mn-lt"/>
                <a:ea typeface="+mn-ea"/>
                <a:cs typeface="+mn-cs"/>
              </a:rPr>
              <a:t>$54.7 billion</a:t>
            </a:r>
            <a:r>
              <a:rPr lang="en-US" sz="1200" b="0" i="0" kern="1200" dirty="0">
                <a:solidFill>
                  <a:schemeClr val="tx1"/>
                </a:solidFill>
                <a:effectLst/>
                <a:latin typeface="+mn-lt"/>
                <a:ea typeface="+mn-ea"/>
                <a:cs typeface="+mn-cs"/>
              </a:rPr>
              <a:t>.</a:t>
            </a:r>
          </a:p>
          <a:p>
            <a:pPr lvl="1"/>
            <a:r>
              <a:rPr lang="en-US" sz="1200" b="0" i="0" kern="1200" dirty="0">
                <a:solidFill>
                  <a:schemeClr val="tx1"/>
                </a:solidFill>
                <a:effectLst/>
                <a:latin typeface="+mn-lt"/>
                <a:ea typeface="+mn-ea"/>
                <a:cs typeface="+mn-cs"/>
              </a:rPr>
              <a:t>A </a:t>
            </a:r>
            <a:r>
              <a:rPr lang="en-US" sz="1200" b="1" i="0" kern="1200" dirty="0">
                <a:solidFill>
                  <a:schemeClr val="tx1"/>
                </a:solidFill>
                <a:effectLst/>
                <a:latin typeface="+mn-lt"/>
                <a:ea typeface="+mn-ea"/>
                <a:cs typeface="+mn-cs"/>
              </a:rPr>
              <a:t>$3.1 billion</a:t>
            </a:r>
            <a:r>
              <a:rPr lang="en-US" sz="1200" b="0" i="0" kern="1200" dirty="0">
                <a:solidFill>
                  <a:schemeClr val="tx1"/>
                </a:solidFill>
                <a:effectLst/>
                <a:latin typeface="+mn-lt"/>
                <a:ea typeface="+mn-ea"/>
                <a:cs typeface="+mn-cs"/>
              </a:rPr>
              <a:t> reduction in structural costs since 2022.</a:t>
            </a:r>
          </a:p>
          <a:p>
            <a:r>
              <a:rPr lang="en-US" sz="1200" b="1" i="0" kern="1200" dirty="0">
                <a:solidFill>
                  <a:schemeClr val="tx1"/>
                </a:solidFill>
                <a:effectLst/>
                <a:latin typeface="+mn-lt"/>
                <a:ea typeface="+mn-ea"/>
                <a:cs typeface="+mn-cs"/>
              </a:rPr>
              <a:t>Energy Transition Goals:</a:t>
            </a:r>
            <a:r>
              <a:rPr lang="en-US" sz="1200" b="0" i="0" kern="1200" dirty="0">
                <a:solidFill>
                  <a:schemeClr val="tx1"/>
                </a:solidFill>
                <a:effectLst/>
                <a:latin typeface="+mn-lt"/>
                <a:ea typeface="+mn-ea"/>
                <a:cs typeface="+mn-cs"/>
              </a:rPr>
              <a:t> A significant portion of compensation is weighted against progress in the energy transition.</a:t>
            </a:r>
          </a:p>
          <a:p>
            <a:pPr lvl="1"/>
            <a:r>
              <a:rPr lang="en-US" sz="1200" b="1" i="0" kern="1200" dirty="0">
                <a:solidFill>
                  <a:schemeClr val="tx1"/>
                </a:solidFill>
                <a:effectLst/>
                <a:latin typeface="+mn-lt"/>
                <a:ea typeface="+mn-ea"/>
                <a:cs typeface="+mn-cs"/>
              </a:rPr>
              <a:t>2025 PSA:</a:t>
            </a:r>
            <a:r>
              <a:rPr lang="en-US" sz="1200" b="0" i="0" kern="1200" dirty="0">
                <a:solidFill>
                  <a:schemeClr val="tx1"/>
                </a:solidFill>
                <a:effectLst/>
                <a:latin typeface="+mn-lt"/>
                <a:ea typeface="+mn-ea"/>
                <a:cs typeface="+mn-cs"/>
              </a:rPr>
              <a:t> 25% of the long-term award is based on "Shell's journey in the energy transition."</a:t>
            </a:r>
          </a:p>
          <a:p>
            <a:pPr lvl="1"/>
            <a:r>
              <a:rPr lang="en-US" sz="1200" b="1" i="0" kern="1200" dirty="0">
                <a:solidFill>
                  <a:schemeClr val="tx1"/>
                </a:solidFill>
                <a:effectLst/>
                <a:latin typeface="+mn-lt"/>
                <a:ea typeface="+mn-ea"/>
                <a:cs typeface="+mn-cs"/>
              </a:rPr>
              <a:t>2024 LTIP:</a:t>
            </a:r>
            <a:r>
              <a:rPr lang="en-US" sz="1200" b="0" i="0" kern="1200" dirty="0">
                <a:solidFill>
                  <a:schemeClr val="tx1"/>
                </a:solidFill>
                <a:effectLst/>
                <a:latin typeface="+mn-lt"/>
                <a:ea typeface="+mn-ea"/>
                <a:cs typeface="+mn-cs"/>
              </a:rPr>
              <a:t> 50% was linked to Energy Transition metrics (e.g., emissions reduction).</a:t>
            </a:r>
          </a:p>
          <a:p>
            <a:r>
              <a:rPr lang="en-US" sz="1200" b="1" i="0" kern="1200" dirty="0">
                <a:solidFill>
                  <a:schemeClr val="tx1"/>
                </a:solidFill>
                <a:effectLst/>
                <a:latin typeface="+mn-lt"/>
                <a:ea typeface="+mn-ea"/>
                <a:cs typeface="+mn-cs"/>
              </a:rPr>
              <a:t>2. Performance-Driven Structure</a:t>
            </a:r>
          </a:p>
          <a:p>
            <a:r>
              <a:rPr lang="en-US" sz="1200" b="0" i="0" kern="1200" dirty="0">
                <a:solidFill>
                  <a:schemeClr val="tx1"/>
                </a:solidFill>
                <a:effectLst/>
                <a:latin typeface="+mn-lt"/>
                <a:ea typeface="+mn-ea"/>
                <a:cs typeface="+mn-cs"/>
              </a:rPr>
              <a:t>The "Pay for Performance" principle ensures the majority of executive compensation is variable and at risk.</a:t>
            </a:r>
          </a:p>
          <a:p>
            <a:r>
              <a:rPr lang="en-US" sz="1200" b="1" i="0" kern="1200" dirty="0">
                <a:solidFill>
                  <a:schemeClr val="tx1"/>
                </a:solidFill>
                <a:effectLst/>
                <a:latin typeface="+mn-lt"/>
                <a:ea typeface="+mn-ea"/>
                <a:cs typeface="+mn-cs"/>
              </a:rPr>
              <a:t>Variable Pay Mix:</a:t>
            </a:r>
            <a:r>
              <a:rPr lang="en-US" sz="1200" b="0" i="0" kern="1200" dirty="0">
                <a:solidFill>
                  <a:schemeClr val="tx1"/>
                </a:solidFill>
                <a:effectLst/>
                <a:latin typeface="+mn-lt"/>
                <a:ea typeface="+mn-ea"/>
                <a:cs typeface="+mn-cs"/>
              </a:rPr>
              <a:t> For executives, only base salary is fixed. The </a:t>
            </a:r>
            <a:r>
              <a:rPr lang="en-US" sz="1200" b="1" i="0" kern="1200" dirty="0">
                <a:solidFill>
                  <a:schemeClr val="tx1"/>
                </a:solidFill>
                <a:effectLst/>
                <a:latin typeface="+mn-lt"/>
                <a:ea typeface="+mn-ea"/>
                <a:cs typeface="+mn-cs"/>
              </a:rPr>
              <a:t>Annual Bonus (max 200% of target)</a:t>
            </a:r>
            <a:r>
              <a:rPr lang="en-US" sz="1200" b="0" i="0" kern="1200" dirty="0">
                <a:solidFill>
                  <a:schemeClr val="tx1"/>
                </a:solidFill>
                <a:effectLst/>
                <a:latin typeface="+mn-lt"/>
                <a:ea typeface="+mn-ea"/>
                <a:cs typeface="+mn-cs"/>
              </a:rPr>
              <a:t> and </a:t>
            </a:r>
            <a:r>
              <a:rPr lang="en-US" sz="1200" b="1" i="0" kern="1200" dirty="0">
                <a:solidFill>
                  <a:schemeClr val="tx1"/>
                </a:solidFill>
                <a:effectLst/>
                <a:latin typeface="+mn-lt"/>
                <a:ea typeface="+mn-ea"/>
                <a:cs typeface="+mn-cs"/>
              </a:rPr>
              <a:t>LTIP/PSA (max 200% of award)</a:t>
            </a:r>
            <a:r>
              <a:rPr lang="en-US" sz="1200" b="0" i="0" kern="1200" dirty="0">
                <a:solidFill>
                  <a:schemeClr val="tx1"/>
                </a:solidFill>
                <a:effectLst/>
                <a:latin typeface="+mn-lt"/>
                <a:ea typeface="+mn-ea"/>
                <a:cs typeface="+mn-cs"/>
              </a:rPr>
              <a:t> constitute most potential earnings.</a:t>
            </a:r>
          </a:p>
          <a:p>
            <a:r>
              <a:rPr lang="en-US" sz="1200" b="1" i="0" kern="1200" dirty="0">
                <a:solidFill>
                  <a:schemeClr val="tx1"/>
                </a:solidFill>
                <a:effectLst/>
                <a:latin typeface="+mn-lt"/>
                <a:ea typeface="+mn-ea"/>
                <a:cs typeface="+mn-cs"/>
              </a:rPr>
              <a:t>Balanced Scorecard:</a:t>
            </a:r>
            <a:r>
              <a:rPr lang="en-US" sz="1200" b="0" i="0" kern="1200" dirty="0">
                <a:solidFill>
                  <a:schemeClr val="tx1"/>
                </a:solidFill>
                <a:effectLst/>
                <a:latin typeface="+mn-lt"/>
                <a:ea typeface="+mn-ea"/>
                <a:cs typeface="+mn-cs"/>
              </a:rPr>
              <a:t> The annual bonus uses a mix of financial (</a:t>
            </a:r>
            <a:r>
              <a:rPr lang="en-US" sz="1200" b="1" i="0" kern="1200" dirty="0">
                <a:solidFill>
                  <a:schemeClr val="tx1"/>
                </a:solidFill>
                <a:effectLst/>
                <a:latin typeface="+mn-lt"/>
                <a:ea typeface="+mn-ea"/>
                <a:cs typeface="+mn-cs"/>
              </a:rPr>
              <a:t>35%</a:t>
            </a:r>
            <a:r>
              <a:rPr lang="en-US" sz="1200" b="0" i="0" kern="1200" dirty="0">
                <a:solidFill>
                  <a:schemeClr val="tx1"/>
                </a:solidFill>
                <a:effectLst/>
                <a:latin typeface="+mn-lt"/>
                <a:ea typeface="+mn-ea"/>
                <a:cs typeface="+mn-cs"/>
              </a:rPr>
              <a:t>), operational (</a:t>
            </a:r>
            <a:r>
              <a:rPr lang="en-US" sz="1200" b="1" i="0" kern="1200" dirty="0">
                <a:solidFill>
                  <a:schemeClr val="tx1"/>
                </a:solidFill>
                <a:effectLst/>
                <a:latin typeface="+mn-lt"/>
                <a:ea typeface="+mn-ea"/>
                <a:cs typeface="+mn-cs"/>
              </a:rPr>
              <a:t>35%</a:t>
            </a:r>
            <a:r>
              <a:rPr lang="en-US" sz="1200" b="0" i="0" kern="1200" dirty="0">
                <a:solidFill>
                  <a:schemeClr val="tx1"/>
                </a:solidFill>
                <a:effectLst/>
                <a:latin typeface="+mn-lt"/>
                <a:ea typeface="+mn-ea"/>
                <a:cs typeface="+mn-cs"/>
              </a:rPr>
              <a:t>), and energy transition/safety (</a:t>
            </a:r>
            <a:r>
              <a:rPr lang="en-US" sz="1200" b="1" i="0" kern="1200" dirty="0">
                <a:solidFill>
                  <a:schemeClr val="tx1"/>
                </a:solidFill>
                <a:effectLst/>
                <a:latin typeface="+mn-lt"/>
                <a:ea typeface="+mn-ea"/>
                <a:cs typeface="+mn-cs"/>
              </a:rPr>
              <a:t>30%</a:t>
            </a:r>
            <a:r>
              <a:rPr lang="en-US" sz="1200" b="0" i="0" kern="1200" dirty="0">
                <a:solidFill>
                  <a:schemeClr val="tx1"/>
                </a:solidFill>
                <a:effectLst/>
                <a:latin typeface="+mn-lt"/>
                <a:ea typeface="+mn-ea"/>
                <a:cs typeface="+mn-cs"/>
              </a:rPr>
              <a:t>) measures to prevent short-termism.</a:t>
            </a:r>
          </a:p>
          <a:p>
            <a:r>
              <a:rPr lang="en-US" sz="1200" b="1" i="0" kern="1200" dirty="0">
                <a:solidFill>
                  <a:schemeClr val="tx1"/>
                </a:solidFill>
                <a:effectLst/>
                <a:latin typeface="+mn-lt"/>
                <a:ea typeface="+mn-ea"/>
                <a:cs typeface="+mn-cs"/>
              </a:rPr>
              <a:t>Downward Discretion:</a:t>
            </a:r>
            <a:r>
              <a:rPr lang="en-US" sz="1200" b="0" i="0" kern="1200" dirty="0">
                <a:solidFill>
                  <a:schemeClr val="tx1"/>
                </a:solidFill>
                <a:effectLst/>
                <a:latin typeface="+mn-lt"/>
                <a:ea typeface="+mn-ea"/>
                <a:cs typeface="+mn-cs"/>
              </a:rPr>
              <a:t> The REMCO demonstrated this in 2024 by reducing the bonus outcome to </a:t>
            </a:r>
            <a:r>
              <a:rPr lang="en-US" sz="1200" b="1" i="0" kern="1200" dirty="0">
                <a:solidFill>
                  <a:schemeClr val="tx1"/>
                </a:solidFill>
                <a:effectLst/>
                <a:latin typeface="+mn-lt"/>
                <a:ea typeface="+mn-ea"/>
                <a:cs typeface="+mn-cs"/>
              </a:rPr>
              <a:t>1.61</a:t>
            </a:r>
            <a:r>
              <a:rPr lang="en-US" sz="1200" b="0" i="0" kern="1200" dirty="0">
                <a:solidFill>
                  <a:schemeClr val="tx1"/>
                </a:solidFill>
                <a:effectLst/>
                <a:latin typeface="+mn-lt"/>
                <a:ea typeface="+mn-ea"/>
                <a:cs typeface="+mn-cs"/>
              </a:rPr>
              <a:t> from a mathematical score of </a:t>
            </a:r>
            <a:r>
              <a:rPr lang="en-US" sz="1200" b="1" i="0" kern="1200" dirty="0">
                <a:solidFill>
                  <a:schemeClr val="tx1"/>
                </a:solidFill>
                <a:effectLst/>
                <a:latin typeface="+mn-lt"/>
                <a:ea typeface="+mn-ea"/>
                <a:cs typeface="+mn-cs"/>
              </a:rPr>
              <a:t>1.64</a:t>
            </a:r>
            <a:r>
              <a:rPr lang="en-US" sz="1200" b="0" i="0" kern="1200" dirty="0">
                <a:solidFill>
                  <a:schemeClr val="tx1"/>
                </a:solidFill>
                <a:effectLst/>
                <a:latin typeface="+mn-lt"/>
                <a:ea typeface="+mn-ea"/>
                <a:cs typeface="+mn-cs"/>
              </a:rPr>
              <a:t> following fatal safety incidents.</a:t>
            </a:r>
          </a:p>
          <a:p>
            <a:r>
              <a:rPr lang="en-US" sz="1200" b="1" i="0" kern="1200" dirty="0">
                <a:solidFill>
                  <a:schemeClr val="tx1"/>
                </a:solidFill>
                <a:effectLst/>
                <a:latin typeface="+mn-lt"/>
                <a:ea typeface="+mn-ea"/>
                <a:cs typeface="+mn-cs"/>
              </a:rPr>
              <a:t>3. Governance &amp; Risk Management</a:t>
            </a:r>
          </a:p>
          <a:p>
            <a:r>
              <a:rPr lang="en-US" sz="1200" b="0" i="0" kern="1200" dirty="0">
                <a:solidFill>
                  <a:schemeClr val="tx1"/>
                </a:solidFill>
                <a:effectLst/>
                <a:latin typeface="+mn-lt"/>
                <a:ea typeface="+mn-ea"/>
                <a:cs typeface="+mn-cs"/>
              </a:rPr>
              <a:t>The framework includes safeguards to ensure rewards are sustainable and aligned with shareholder interests and corporate culture.</a:t>
            </a:r>
          </a:p>
          <a:p>
            <a:r>
              <a:rPr lang="en-US" sz="1200" b="1" i="0" kern="1200" dirty="0">
                <a:solidFill>
                  <a:schemeClr val="tx1"/>
                </a:solidFill>
                <a:effectLst/>
                <a:latin typeface="+mn-lt"/>
                <a:ea typeface="+mn-ea"/>
                <a:cs typeface="+mn-cs"/>
              </a:rPr>
              <a:t>Shareholder Alignment:</a:t>
            </a:r>
            <a:r>
              <a:rPr lang="en-US" sz="1200" b="0" i="0" kern="1200" dirty="0">
                <a:solidFill>
                  <a:schemeClr val="tx1"/>
                </a:solidFill>
                <a:effectLst/>
                <a:latin typeface="+mn-lt"/>
                <a:ea typeface="+mn-ea"/>
                <a:cs typeface="+mn-cs"/>
              </a:rPr>
              <a:t> Executives are required to hold significant shares (CEO: </a:t>
            </a:r>
            <a:r>
              <a:rPr lang="en-US" sz="1200" b="1" i="0" kern="1200" dirty="0">
                <a:solidFill>
                  <a:schemeClr val="tx1"/>
                </a:solidFill>
                <a:effectLst/>
                <a:latin typeface="+mn-lt"/>
                <a:ea typeface="+mn-ea"/>
                <a:cs typeface="+mn-cs"/>
              </a:rPr>
              <a:t>700%</a:t>
            </a:r>
            <a:r>
              <a:rPr lang="en-US" sz="1200" b="0" i="0" kern="1200" dirty="0">
                <a:solidFill>
                  <a:schemeClr val="tx1"/>
                </a:solidFill>
                <a:effectLst/>
                <a:latin typeface="+mn-lt"/>
                <a:ea typeface="+mn-ea"/>
                <a:cs typeface="+mn-cs"/>
              </a:rPr>
              <a:t> of salary). The 2023 Remuneration Policy was approved with </a:t>
            </a:r>
            <a:r>
              <a:rPr lang="en-US" sz="1200" b="1" i="0" kern="1200" dirty="0">
                <a:solidFill>
                  <a:schemeClr val="tx1"/>
                </a:solidFill>
                <a:effectLst/>
                <a:latin typeface="+mn-lt"/>
                <a:ea typeface="+mn-ea"/>
                <a:cs typeface="+mn-cs"/>
              </a:rPr>
              <a:t>94.6%</a:t>
            </a:r>
            <a:r>
              <a:rPr lang="en-US" sz="1200" b="0" i="0" kern="1200" dirty="0">
                <a:solidFill>
                  <a:schemeClr val="tx1"/>
                </a:solidFill>
                <a:effectLst/>
                <a:latin typeface="+mn-lt"/>
                <a:ea typeface="+mn-ea"/>
                <a:cs typeface="+mn-cs"/>
              </a:rPr>
              <a:t> shareholder support.</a:t>
            </a:r>
          </a:p>
          <a:p>
            <a:r>
              <a:rPr lang="en-US" sz="1200" b="1" i="0" kern="1200" dirty="0">
                <a:solidFill>
                  <a:schemeClr val="tx1"/>
                </a:solidFill>
                <a:effectLst/>
                <a:latin typeface="+mn-lt"/>
                <a:ea typeface="+mn-ea"/>
                <a:cs typeface="+mn-cs"/>
              </a:rPr>
              <a:t>Risk Mitigation:</a:t>
            </a:r>
            <a:r>
              <a:rPr lang="en-US" sz="1200" b="0" i="0" kern="1200" dirty="0">
                <a:solidFill>
                  <a:schemeClr val="tx1"/>
                </a:solidFill>
                <a:effectLst/>
                <a:latin typeface="+mn-lt"/>
                <a:ea typeface="+mn-ea"/>
                <a:cs typeface="+mn-cs"/>
              </a:rPr>
              <a:t> Policies include </a:t>
            </a:r>
            <a:r>
              <a:rPr lang="en-US" sz="1200" b="1" i="0" kern="1200" dirty="0">
                <a:solidFill>
                  <a:schemeClr val="tx1"/>
                </a:solidFill>
                <a:effectLst/>
                <a:latin typeface="+mn-lt"/>
                <a:ea typeface="+mn-ea"/>
                <a:cs typeface="+mn-cs"/>
              </a:rPr>
              <a:t>malus and </a:t>
            </a:r>
            <a:r>
              <a:rPr lang="en-US" sz="1200" b="1" i="0" kern="1200" dirty="0" err="1">
                <a:solidFill>
                  <a:schemeClr val="tx1"/>
                </a:solidFill>
                <a:effectLst/>
                <a:latin typeface="+mn-lt"/>
                <a:ea typeface="+mn-ea"/>
                <a:cs typeface="+mn-cs"/>
              </a:rPr>
              <a:t>clawback</a:t>
            </a:r>
            <a:r>
              <a:rPr lang="en-US" sz="1200" b="1" i="0" kern="1200" dirty="0">
                <a:solidFill>
                  <a:schemeClr val="tx1"/>
                </a:solidFill>
                <a:effectLst/>
                <a:latin typeface="+mn-lt"/>
                <a:ea typeface="+mn-ea"/>
                <a:cs typeface="+mn-cs"/>
              </a:rPr>
              <a:t> provisions</a:t>
            </a:r>
            <a:r>
              <a:rPr lang="en-US" sz="1200" b="0" i="0" kern="1200" dirty="0">
                <a:solidFill>
                  <a:schemeClr val="tx1"/>
                </a:solidFill>
                <a:effectLst/>
                <a:latin typeface="+mn-lt"/>
                <a:ea typeface="+mn-ea"/>
                <a:cs typeface="+mn-cs"/>
              </a:rPr>
              <a:t> (for up to three years) and discretion to suspend vesting during investigations.</a:t>
            </a:r>
          </a:p>
          <a:p>
            <a:r>
              <a:rPr lang="en-US" sz="1200" b="1" i="0" kern="1200" dirty="0">
                <a:solidFill>
                  <a:schemeClr val="tx1"/>
                </a:solidFill>
                <a:effectLst/>
                <a:latin typeface="+mn-lt"/>
                <a:ea typeface="+mn-ea"/>
                <a:cs typeface="+mn-cs"/>
              </a:rPr>
              <a:t>Internal Consistency:</a:t>
            </a:r>
            <a:r>
              <a:rPr lang="en-US" sz="1200" b="0" i="0" kern="1200" dirty="0">
                <a:solidFill>
                  <a:schemeClr val="tx1"/>
                </a:solidFill>
                <a:effectLst/>
                <a:latin typeface="+mn-lt"/>
                <a:ea typeface="+mn-ea"/>
                <a:cs typeface="+mn-cs"/>
              </a:rPr>
              <a:t> The policy aims for consistency with the wider Senior Management team to build a unified culture.</a:t>
            </a:r>
          </a:p>
          <a:p>
            <a:br>
              <a:rPr lang="en-US"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25</a:t>
            </a:fld>
            <a:endParaRPr lang="en-US"/>
          </a:p>
        </p:txBody>
      </p:sp>
    </p:spTree>
    <p:extLst>
      <p:ext uri="{BB962C8B-B14F-4D97-AF65-F5344CB8AC3E}">
        <p14:creationId xmlns:p14="http://schemas.microsoft.com/office/powerpoint/2010/main" val="975654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company faces several significant HR challenges.</a:t>
            </a:r>
          </a:p>
          <a:p>
            <a:r>
              <a:rPr lang="en-US" sz="1200" b="1" kern="1200" dirty="0">
                <a:solidFill>
                  <a:schemeClr val="tx1"/>
                </a:solidFill>
                <a:effectLst/>
                <a:latin typeface="+mn-lt"/>
                <a:ea typeface="+mn-ea"/>
                <a:cs typeface="+mn-cs"/>
              </a:rPr>
              <a:t>1. Safety Performance and Culture</a:t>
            </a:r>
          </a:p>
          <a:p>
            <a:r>
              <a:rPr lang="en-US" sz="1200" b="0" i="0" kern="1200" dirty="0">
                <a:solidFill>
                  <a:schemeClr val="tx1"/>
                </a:solidFill>
                <a:effectLst/>
                <a:latin typeface="+mn-lt"/>
                <a:ea typeface="+mn-ea"/>
                <a:cs typeface="+mn-cs"/>
              </a:rPr>
              <a:t>Despite its emphasis on safety, Shell continues to face critical challenges in preventing fatal incidents.</a:t>
            </a:r>
          </a:p>
          <a:p>
            <a:r>
              <a:rPr lang="en-US" sz="1200" b="1" i="0" kern="1200" dirty="0">
                <a:solidFill>
                  <a:schemeClr val="tx1"/>
                </a:solidFill>
                <a:effectLst/>
                <a:latin typeface="+mn-lt"/>
                <a:ea typeface="+mn-ea"/>
                <a:cs typeface="+mn-cs"/>
              </a:rPr>
              <a:t>Tragic Fatalities:</a:t>
            </a:r>
            <a:r>
              <a:rPr lang="en-US" sz="1200" b="0" i="0" kern="1200" dirty="0">
                <a:solidFill>
                  <a:schemeClr val="tx1"/>
                </a:solidFill>
                <a:effectLst/>
                <a:latin typeface="+mn-lt"/>
                <a:ea typeface="+mn-ea"/>
                <a:cs typeface="+mn-cs"/>
              </a:rPr>
              <a:t> In 2024, fatalities occurred at Shell-operated ventures in the </a:t>
            </a:r>
            <a:r>
              <a:rPr lang="en-US" sz="1200" b="1" i="0" kern="1200" dirty="0">
                <a:solidFill>
                  <a:schemeClr val="tx1"/>
                </a:solidFill>
                <a:effectLst/>
                <a:latin typeface="+mn-lt"/>
                <a:ea typeface="+mn-ea"/>
                <a:cs typeface="+mn-cs"/>
              </a:rPr>
              <a:t>Netherlands, India, and Nigeria</a:t>
            </a:r>
            <a:r>
              <a:rPr lang="en-US" sz="1200" b="0" i="0" kern="1200" dirty="0">
                <a:solidFill>
                  <a:schemeClr val="tx1"/>
                </a:solidFill>
                <a:effectLst/>
                <a:latin typeface="+mn-lt"/>
                <a:ea typeface="+mn-ea"/>
                <a:cs typeface="+mn-cs"/>
              </a:rPr>
              <a:t>.</a:t>
            </a:r>
          </a:p>
          <a:p>
            <a:r>
              <a:rPr lang="en-US" sz="1200" b="1" i="0" kern="1200" dirty="0">
                <a:solidFill>
                  <a:schemeClr val="tx1"/>
                </a:solidFill>
                <a:effectLst/>
                <a:latin typeface="+mn-lt"/>
                <a:ea typeface="+mn-ea"/>
                <a:cs typeface="+mn-cs"/>
              </a:rPr>
              <a:t>Direct Impact on Reward:</a:t>
            </a:r>
            <a:r>
              <a:rPr lang="en-US" sz="1200" b="0" i="0" kern="1200" dirty="0">
                <a:solidFill>
                  <a:schemeClr val="tx1"/>
                </a:solidFill>
                <a:effectLst/>
                <a:latin typeface="+mn-lt"/>
                <a:ea typeface="+mn-ea"/>
                <a:cs typeface="+mn-cs"/>
              </a:rPr>
              <a:t> These incidents had a direct financial consequence, as the Remuneration Committee applied </a:t>
            </a:r>
            <a:r>
              <a:rPr lang="en-US" sz="1200" b="1" i="0" kern="1200" dirty="0">
                <a:solidFill>
                  <a:schemeClr val="tx1"/>
                </a:solidFill>
                <a:effectLst/>
                <a:latin typeface="+mn-lt"/>
                <a:ea typeface="+mn-ea"/>
                <a:cs typeface="+mn-cs"/>
              </a:rPr>
              <a:t>downward discretion to the annual bonus outcome</a:t>
            </a:r>
            <a:r>
              <a:rPr lang="en-US" sz="1200" b="0" i="0" kern="1200" dirty="0">
                <a:solidFill>
                  <a:schemeClr val="tx1"/>
                </a:solidFill>
                <a:effectLst/>
                <a:latin typeface="+mn-lt"/>
                <a:ea typeface="+mn-ea"/>
                <a:cs typeface="+mn-cs"/>
              </a:rPr>
              <a:t> for executives, highlighting the severity of the issue.</a:t>
            </a:r>
          </a:p>
          <a:p>
            <a:r>
              <a:rPr lang="en-US" sz="1200" b="1" kern="1200" dirty="0">
                <a:solidFill>
                  <a:schemeClr val="tx1"/>
                </a:solidFill>
                <a:effectLst/>
                <a:latin typeface="+mn-lt"/>
                <a:ea typeface="+mn-ea"/>
                <a:cs typeface="+mn-cs"/>
              </a:rPr>
              <a:t>2. Navigating the Energy Transition</a:t>
            </a:r>
          </a:p>
          <a:p>
            <a:r>
              <a:rPr lang="en-US" sz="1200" b="0" i="0" kern="1200" dirty="0">
                <a:solidFill>
                  <a:schemeClr val="tx1"/>
                </a:solidFill>
                <a:effectLst/>
                <a:latin typeface="+mn-lt"/>
                <a:ea typeface="+mn-ea"/>
                <a:cs typeface="+mn-cs"/>
              </a:rPr>
              <a:t>The strategic shift to "more value with less emissions" creates a major workforce transformation challenge.</a:t>
            </a:r>
          </a:p>
          <a:p>
            <a:r>
              <a:rPr lang="en-US" sz="1200" b="1" i="0" kern="1200" dirty="0">
                <a:solidFill>
                  <a:schemeClr val="tx1"/>
                </a:solidFill>
                <a:effectLst/>
                <a:latin typeface="+mn-lt"/>
                <a:ea typeface="+mn-ea"/>
                <a:cs typeface="+mn-cs"/>
              </a:rPr>
              <a:t>Skill Set Transformation:</a:t>
            </a:r>
            <a:r>
              <a:rPr lang="en-US" sz="1200" b="0" i="0" kern="1200" dirty="0">
                <a:solidFill>
                  <a:schemeClr val="tx1"/>
                </a:solidFill>
                <a:effectLst/>
                <a:latin typeface="+mn-lt"/>
                <a:ea typeface="+mn-ea"/>
                <a:cs typeface="+mn-cs"/>
              </a:rPr>
              <a:t> The company must aggressively reskill its traditional workforce while competing for talent in new energy sectors like power and renewables.</a:t>
            </a:r>
          </a:p>
          <a:p>
            <a:r>
              <a:rPr lang="en-US" sz="1200" b="1" i="0" kern="1200" dirty="0">
                <a:solidFill>
                  <a:schemeClr val="tx1"/>
                </a:solidFill>
                <a:effectLst/>
                <a:latin typeface="+mn-lt"/>
                <a:ea typeface="+mn-ea"/>
                <a:cs typeface="+mn-cs"/>
              </a:rPr>
              <a:t>Compensation Alignment:</a:t>
            </a:r>
            <a:r>
              <a:rPr lang="en-US" sz="1200" b="0" i="0" kern="1200" dirty="0">
                <a:solidFill>
                  <a:schemeClr val="tx1"/>
                </a:solidFill>
                <a:effectLst/>
                <a:latin typeface="+mn-lt"/>
                <a:ea typeface="+mn-ea"/>
                <a:cs typeface="+mn-cs"/>
              </a:rPr>
              <a:t> Effectively weighting incentives is critical, as seen in the </a:t>
            </a:r>
            <a:r>
              <a:rPr lang="en-US" sz="1200" b="1" i="0" kern="1200" dirty="0">
                <a:solidFill>
                  <a:schemeClr val="tx1"/>
                </a:solidFill>
                <a:effectLst/>
                <a:latin typeface="+mn-lt"/>
                <a:ea typeface="+mn-ea"/>
                <a:cs typeface="+mn-cs"/>
              </a:rPr>
              <a:t>2025 Performance Share Award</a:t>
            </a:r>
            <a:r>
              <a:rPr lang="en-US" sz="1200" b="0" i="0" kern="1200" dirty="0">
                <a:solidFill>
                  <a:schemeClr val="tx1"/>
                </a:solidFill>
                <a:effectLst/>
                <a:latin typeface="+mn-lt"/>
                <a:ea typeface="+mn-ea"/>
                <a:cs typeface="+mn-cs"/>
              </a:rPr>
              <a:t>, where </a:t>
            </a:r>
            <a:r>
              <a:rPr lang="en-US" sz="1200" b="1" i="0" kern="1200" dirty="0">
                <a:solidFill>
                  <a:schemeClr val="tx1"/>
                </a:solidFill>
                <a:effectLst/>
                <a:latin typeface="+mn-lt"/>
                <a:ea typeface="+mn-ea"/>
                <a:cs typeface="+mn-cs"/>
              </a:rPr>
              <a:t>25% is tied directly to "Shell's journey in the energy transition."</a:t>
            </a:r>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Executive Pay, Performance, and Perception</a:t>
            </a:r>
          </a:p>
          <a:p>
            <a:r>
              <a:rPr lang="en-US" sz="1200" b="0" i="0" kern="1200" dirty="0">
                <a:solidFill>
                  <a:schemeClr val="tx1"/>
                </a:solidFill>
                <a:effectLst/>
                <a:latin typeface="+mn-lt"/>
                <a:ea typeface="+mn-ea"/>
                <a:cs typeface="+mn-cs"/>
              </a:rPr>
              <a:t>Managing the alignment between high executive pay, company performance, and broader workforce sentiment remains a persistent challenge.</a:t>
            </a:r>
          </a:p>
          <a:p>
            <a:r>
              <a:rPr lang="en-US" sz="1200" b="1" i="0" kern="1200" dirty="0">
                <a:solidFill>
                  <a:schemeClr val="tx1"/>
                </a:solidFill>
                <a:effectLst/>
                <a:latin typeface="+mn-lt"/>
                <a:ea typeface="+mn-ea"/>
                <a:cs typeface="+mn-cs"/>
              </a:rPr>
              <a:t>Substantial CEO Pay:</a:t>
            </a:r>
            <a:r>
              <a:rPr lang="en-US" sz="1200" b="0" i="0" kern="1200" dirty="0">
                <a:solidFill>
                  <a:schemeClr val="tx1"/>
                </a:solidFill>
                <a:effectLst/>
                <a:latin typeface="+mn-lt"/>
                <a:ea typeface="+mn-ea"/>
                <a:cs typeface="+mn-cs"/>
              </a:rPr>
              <a:t> The CEO's total remuneration for 2024 was </a:t>
            </a:r>
            <a:r>
              <a:rPr lang="en-US" sz="1200" b="1" i="0" kern="1200" dirty="0">
                <a:solidFill>
                  <a:schemeClr val="tx1"/>
                </a:solidFill>
                <a:effectLst/>
                <a:latin typeface="+mn-lt"/>
                <a:ea typeface="+mn-ea"/>
                <a:cs typeface="+mn-cs"/>
              </a:rPr>
              <a:t>£13.9 million</a:t>
            </a:r>
            <a:r>
              <a:rPr lang="en-US" sz="1200" b="0" i="0" kern="1200" dirty="0">
                <a:solidFill>
                  <a:schemeClr val="tx1"/>
                </a:solidFill>
                <a:effectLst/>
                <a:latin typeface="+mn-lt"/>
                <a:ea typeface="+mn-ea"/>
                <a:cs typeface="+mn-cs"/>
              </a:rPr>
              <a:t>, a significant increase from the previous year.</a:t>
            </a:r>
          </a:p>
          <a:p>
            <a:r>
              <a:rPr lang="en-US" sz="1200" b="1" i="0" kern="1200" dirty="0">
                <a:solidFill>
                  <a:schemeClr val="tx1"/>
                </a:solidFill>
                <a:effectLst/>
                <a:latin typeface="+mn-lt"/>
                <a:ea typeface="+mn-ea"/>
                <a:cs typeface="+mn-cs"/>
              </a:rPr>
              <a:t>Workforce Context:</a:t>
            </a:r>
            <a:r>
              <a:rPr lang="en-US" sz="1200" b="0" i="0" kern="1200" dirty="0">
                <a:solidFill>
                  <a:schemeClr val="tx1"/>
                </a:solidFill>
                <a:effectLst/>
                <a:latin typeface="+mn-lt"/>
                <a:ea typeface="+mn-ea"/>
                <a:cs typeface="+mn-cs"/>
              </a:rPr>
              <a:t> While executive salaries increased by </a:t>
            </a:r>
            <a:r>
              <a:rPr lang="en-US" sz="1200" b="1" i="0" kern="1200" dirty="0">
                <a:solidFill>
                  <a:schemeClr val="tx1"/>
                </a:solidFill>
                <a:effectLst/>
                <a:latin typeface="+mn-lt"/>
                <a:ea typeface="+mn-ea"/>
                <a:cs typeface="+mn-cs"/>
              </a:rPr>
              <a:t>5.5%</a:t>
            </a:r>
            <a:r>
              <a:rPr lang="en-US" sz="1200" b="0" i="0" kern="1200" dirty="0">
                <a:solidFill>
                  <a:schemeClr val="tx1"/>
                </a:solidFill>
                <a:effectLst/>
                <a:latin typeface="+mn-lt"/>
                <a:ea typeface="+mn-ea"/>
                <a:cs typeface="+mn-cs"/>
              </a:rPr>
              <a:t> for 2025, this was positioned in line with the average for the UK workforce, indicating a conscious effort to manage internal equity and the "multiplier effect on total remuneration."</a:t>
            </a:r>
          </a:p>
          <a:p>
            <a:r>
              <a:rPr lang="en-US" sz="1200" b="1" kern="1200" dirty="0">
                <a:solidFill>
                  <a:schemeClr val="tx1"/>
                </a:solidFill>
                <a:effectLst/>
                <a:latin typeface="+mn-lt"/>
                <a:ea typeface="+mn-ea"/>
                <a:cs typeface="+mn-cs"/>
              </a:rPr>
              <a:t>4. Retention and Motivation in a Competitive Market</a:t>
            </a:r>
          </a:p>
          <a:p>
            <a:r>
              <a:rPr lang="en-US" sz="1200" b="0" i="0" kern="1200" dirty="0">
                <a:solidFill>
                  <a:schemeClr val="tx1"/>
                </a:solidFill>
                <a:effectLst/>
                <a:latin typeface="+mn-lt"/>
                <a:ea typeface="+mn-ea"/>
                <a:cs typeface="+mn-cs"/>
              </a:rPr>
              <a:t>Maintaining a motivated workforce in a competitive global market for energy talent is an ongoing effort.</a:t>
            </a:r>
          </a:p>
          <a:p>
            <a:r>
              <a:rPr lang="en-US" sz="1200" b="1" i="0" kern="1200" dirty="0">
                <a:solidFill>
                  <a:schemeClr val="tx1"/>
                </a:solidFill>
                <a:effectLst/>
                <a:latin typeface="+mn-lt"/>
                <a:ea typeface="+mn-ea"/>
                <a:cs typeface="+mn-cs"/>
              </a:rPr>
              <a:t>Driving Performance:</a:t>
            </a:r>
            <a:r>
              <a:rPr lang="en-US" sz="1200" b="0" i="0" kern="1200" dirty="0">
                <a:solidFill>
                  <a:schemeClr val="tx1"/>
                </a:solidFill>
                <a:effectLst/>
                <a:latin typeface="+mn-lt"/>
                <a:ea typeface="+mn-ea"/>
                <a:cs typeface="+mn-cs"/>
              </a:rPr>
              <a:t> The reward structure is explicitly designed to be "market competitive" and heavily performance-based to retain top talent.</a:t>
            </a:r>
          </a:p>
          <a:p>
            <a:r>
              <a:rPr lang="en-US" sz="1200" b="1" i="0" kern="1200" dirty="0">
                <a:solidFill>
                  <a:schemeClr val="tx1"/>
                </a:solidFill>
                <a:effectLst/>
                <a:latin typeface="+mn-lt"/>
                <a:ea typeface="+mn-ea"/>
                <a:cs typeface="+mn-cs"/>
              </a:rPr>
              <a:t>Consistency in Culture:</a:t>
            </a:r>
            <a:r>
              <a:rPr lang="en-US" sz="1200" b="0" i="0" kern="1200" dirty="0">
                <a:solidFill>
                  <a:schemeClr val="tx1"/>
                </a:solidFill>
                <a:effectLst/>
                <a:latin typeface="+mn-lt"/>
                <a:ea typeface="+mn-ea"/>
                <a:cs typeface="+mn-cs"/>
              </a:rPr>
              <a:t> The Remuneration Policy stresses the need for "consistency" between executive and senior management pay structures to "build a culture of alignment with Shell’s purpose."</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26</a:t>
            </a:fld>
            <a:endParaRPr lang="en-US"/>
          </a:p>
        </p:txBody>
      </p:sp>
    </p:spTree>
    <p:extLst>
      <p:ext uri="{BB962C8B-B14F-4D97-AF65-F5344CB8AC3E}">
        <p14:creationId xmlns:p14="http://schemas.microsoft.com/office/powerpoint/2010/main" val="4101082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Based on the identified challenges, here are concise, practical recommendations for Shell.</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Enhance Safety Accountability</a:t>
            </a:r>
          </a:p>
          <a:p>
            <a:r>
              <a:rPr lang="en-US" sz="1200" b="1" i="0" kern="1200" dirty="0">
                <a:solidFill>
                  <a:schemeClr val="tx1"/>
                </a:solidFill>
                <a:effectLst/>
                <a:latin typeface="+mn-lt"/>
                <a:ea typeface="+mn-ea"/>
                <a:cs typeface="+mn-cs"/>
              </a:rPr>
              <a:t>Tie Safety Directly to All Management Bonuses:</a:t>
            </a:r>
            <a:r>
              <a:rPr lang="en-US" sz="1200" b="0" i="0" kern="1200" dirty="0">
                <a:solidFill>
                  <a:schemeClr val="tx1"/>
                </a:solidFill>
                <a:effectLst/>
                <a:latin typeface="+mn-lt"/>
                <a:ea typeface="+mn-ea"/>
                <a:cs typeface="+mn-cs"/>
              </a:rPr>
              <a:t> Expand the safety metric's weight and application beyond the executive scorecard to the annual bonuses of all line managers in high-risk operations.</a:t>
            </a:r>
          </a:p>
          <a:p>
            <a:r>
              <a:rPr lang="en-US" sz="1200" b="1" i="0" kern="1200" dirty="0">
                <a:solidFill>
                  <a:schemeClr val="tx1"/>
                </a:solidFill>
                <a:effectLst/>
                <a:latin typeface="+mn-lt"/>
                <a:ea typeface="+mn-ea"/>
                <a:cs typeface="+mn-cs"/>
              </a:rPr>
              <a:t>Implement a "Safety-Veto" Power:</a:t>
            </a:r>
            <a:r>
              <a:rPr lang="en-US" sz="1200" b="0" i="0" kern="1200" dirty="0">
                <a:solidFill>
                  <a:schemeClr val="tx1"/>
                </a:solidFill>
                <a:effectLst/>
                <a:latin typeface="+mn-lt"/>
                <a:ea typeface="+mn-ea"/>
                <a:cs typeface="+mn-cs"/>
              </a:rPr>
              <a:t> Empower site safety officers to temporarily halt non-critical operations and override managers if unsafe conditions are observed, with zero tolerance for retaliation.</a:t>
            </a:r>
          </a:p>
          <a:p>
            <a:r>
              <a:rPr lang="en-US" sz="1200" b="1" kern="1200" dirty="0">
                <a:solidFill>
                  <a:schemeClr val="tx1"/>
                </a:solidFill>
                <a:effectLst/>
                <a:latin typeface="+mn-lt"/>
                <a:ea typeface="+mn-ea"/>
                <a:cs typeface="+mn-cs"/>
              </a:rPr>
              <a:t>2. Accelerate Energy Transition Capabilities</a:t>
            </a:r>
          </a:p>
          <a:p>
            <a:r>
              <a:rPr lang="en-US" sz="1200" b="1" i="0" kern="1200" dirty="0">
                <a:solidFill>
                  <a:schemeClr val="tx1"/>
                </a:solidFill>
                <a:effectLst/>
                <a:latin typeface="+mn-lt"/>
                <a:ea typeface="+mn-ea"/>
                <a:cs typeface="+mn-cs"/>
              </a:rPr>
              <a:t>Launch Targeted "Green Skill" Premiums:</a:t>
            </a:r>
            <a:r>
              <a:rPr lang="en-US" sz="1200" b="0" i="0" kern="1200" dirty="0">
                <a:solidFill>
                  <a:schemeClr val="tx1"/>
                </a:solidFill>
                <a:effectLst/>
                <a:latin typeface="+mn-lt"/>
                <a:ea typeface="+mn-ea"/>
                <a:cs typeface="+mn-cs"/>
              </a:rPr>
              <a:t> Offer specific salary premiums and retention bonuses for critical roles in renewables, carbon capture, and digital </a:t>
            </a:r>
            <a:r>
              <a:rPr lang="en-US" sz="1200" b="0" i="0" kern="1200" dirty="0" err="1">
                <a:solidFill>
                  <a:schemeClr val="tx1"/>
                </a:solidFill>
                <a:effectLst/>
                <a:latin typeface="+mn-lt"/>
                <a:ea typeface="+mn-ea"/>
                <a:cs typeface="+mn-cs"/>
              </a:rPr>
              <a:t>decarbonization</a:t>
            </a:r>
            <a:r>
              <a:rPr lang="en-US" sz="1200" b="0" i="0" kern="1200" dirty="0">
                <a:solidFill>
                  <a:schemeClr val="tx1"/>
                </a:solidFill>
                <a:effectLst/>
                <a:latin typeface="+mn-lt"/>
                <a:ea typeface="+mn-ea"/>
                <a:cs typeface="+mn-cs"/>
              </a:rPr>
              <a:t> to win talent wars.</a:t>
            </a:r>
          </a:p>
          <a:p>
            <a:r>
              <a:rPr lang="en-US" sz="1200" b="1" i="0" kern="1200" dirty="0">
                <a:solidFill>
                  <a:schemeClr val="tx1"/>
                </a:solidFill>
                <a:effectLst/>
                <a:latin typeface="+mn-lt"/>
                <a:ea typeface="+mn-ea"/>
                <a:cs typeface="+mn-cs"/>
              </a:rPr>
              <a:t>Create an Internal Mobility &amp; Reskilling Passport:</a:t>
            </a:r>
            <a:r>
              <a:rPr lang="en-US" sz="1200" b="0" i="0" kern="1200" dirty="0">
                <a:solidFill>
                  <a:schemeClr val="tx1"/>
                </a:solidFill>
                <a:effectLst/>
                <a:latin typeface="+mn-lt"/>
                <a:ea typeface="+mn-ea"/>
                <a:cs typeface="+mn-cs"/>
              </a:rPr>
              <a:t> Identify employees in legacy roles and provide them with a guaranteed, structured pathway and funded training to transition into priority green jobs.</a:t>
            </a:r>
          </a:p>
          <a:p>
            <a:r>
              <a:rPr lang="en-US" sz="1200" b="1" kern="1200" dirty="0">
                <a:solidFill>
                  <a:schemeClr val="tx1"/>
                </a:solidFill>
                <a:effectLst/>
                <a:latin typeface="+mn-lt"/>
                <a:ea typeface="+mn-ea"/>
                <a:cs typeface="+mn-cs"/>
              </a:rPr>
              <a:t>3. Reform Executive Compensation Perception</a:t>
            </a:r>
          </a:p>
          <a:p>
            <a:r>
              <a:rPr lang="en-US" sz="1200" b="1" i="0" kern="1200" dirty="0">
                <a:solidFill>
                  <a:schemeClr val="tx1"/>
                </a:solidFill>
                <a:effectLst/>
                <a:latin typeface="+mn-lt"/>
                <a:ea typeface="+mn-ea"/>
                <a:cs typeface="+mn-cs"/>
              </a:rPr>
              <a:t>Increase Transparency on "Why":</a:t>
            </a:r>
            <a:r>
              <a:rPr lang="en-US" sz="1200" b="0" i="0" kern="1200" dirty="0">
                <a:solidFill>
                  <a:schemeClr val="tx1"/>
                </a:solidFill>
                <a:effectLst/>
                <a:latin typeface="+mn-lt"/>
                <a:ea typeface="+mn-ea"/>
                <a:cs typeface="+mn-cs"/>
              </a:rPr>
              <a:t> Proactively communicate the specific, measurable performance (e.g., </a:t>
            </a:r>
            <a:r>
              <a:rPr lang="en-US" sz="1200" b="1" i="0" kern="1200" dirty="0">
                <a:solidFill>
                  <a:schemeClr val="tx1"/>
                </a:solidFill>
                <a:effectLst/>
                <a:latin typeface="+mn-lt"/>
                <a:ea typeface="+mn-ea"/>
                <a:cs typeface="+mn-cs"/>
              </a:rPr>
              <a:t>$54.7B CFFO, $3.1B cost reduction</a:t>
            </a:r>
            <a:r>
              <a:rPr lang="en-US" sz="1200" b="0" i="0" kern="1200" dirty="0">
                <a:solidFill>
                  <a:schemeClr val="tx1"/>
                </a:solidFill>
                <a:effectLst/>
                <a:latin typeface="+mn-lt"/>
                <a:ea typeface="+mn-ea"/>
                <a:cs typeface="+mn-cs"/>
              </a:rPr>
              <a:t>) that drove high variable pay outcomes to all employees.</a:t>
            </a:r>
          </a:p>
          <a:p>
            <a:r>
              <a:rPr lang="en-US" sz="1200" b="1" i="0" kern="1200" dirty="0">
                <a:solidFill>
                  <a:schemeClr val="tx1"/>
                </a:solidFill>
                <a:effectLst/>
                <a:latin typeface="+mn-lt"/>
                <a:ea typeface="+mn-ea"/>
                <a:cs typeface="+mn-cs"/>
              </a:rPr>
              <a:t>Strengthen the ESG Vesting Link:</a:t>
            </a:r>
            <a:r>
              <a:rPr lang="en-US" sz="1200" b="0" i="0" kern="1200" dirty="0">
                <a:solidFill>
                  <a:schemeClr val="tx1"/>
                </a:solidFill>
                <a:effectLst/>
                <a:latin typeface="+mn-lt"/>
                <a:ea typeface="+mn-ea"/>
                <a:cs typeface="+mn-cs"/>
              </a:rPr>
              <a:t> Consider increasing the weight of the energy transition metric in the long-term incentive plan (</a:t>
            </a:r>
            <a:r>
              <a:rPr lang="en-US" sz="1200" b="1" i="0" kern="1200" dirty="0">
                <a:solidFill>
                  <a:schemeClr val="tx1"/>
                </a:solidFill>
                <a:effectLst/>
                <a:latin typeface="+mn-lt"/>
                <a:ea typeface="+mn-ea"/>
                <a:cs typeface="+mn-cs"/>
              </a:rPr>
              <a:t>PSA</a:t>
            </a:r>
            <a:r>
              <a:rPr lang="en-US" sz="1200" b="0" i="0" kern="1200" dirty="0">
                <a:solidFill>
                  <a:schemeClr val="tx1"/>
                </a:solidFill>
                <a:effectLst/>
                <a:latin typeface="+mn-lt"/>
                <a:ea typeface="+mn-ea"/>
                <a:cs typeface="+mn-cs"/>
              </a:rPr>
              <a:t>) beyond </a:t>
            </a:r>
            <a:r>
              <a:rPr lang="en-US" sz="1200" b="1" i="0" kern="1200" dirty="0">
                <a:solidFill>
                  <a:schemeClr val="tx1"/>
                </a:solidFill>
                <a:effectLst/>
                <a:latin typeface="+mn-lt"/>
                <a:ea typeface="+mn-ea"/>
                <a:cs typeface="+mn-cs"/>
              </a:rPr>
              <a:t>25%</a:t>
            </a:r>
            <a:r>
              <a:rPr lang="en-US" sz="1200" b="0" i="0" kern="1200" dirty="0">
                <a:solidFill>
                  <a:schemeClr val="tx1"/>
                </a:solidFill>
                <a:effectLst/>
                <a:latin typeface="+mn-lt"/>
                <a:ea typeface="+mn-ea"/>
                <a:cs typeface="+mn-cs"/>
              </a:rPr>
              <a:t> to visibly reinforce strategic commitment.</a:t>
            </a:r>
          </a:p>
          <a:p>
            <a:r>
              <a:rPr lang="en-US" sz="1200" b="1" kern="1200" dirty="0">
                <a:solidFill>
                  <a:schemeClr val="tx1"/>
                </a:solidFill>
                <a:effectLst/>
                <a:latin typeface="+mn-lt"/>
                <a:ea typeface="+mn-ea"/>
                <a:cs typeface="+mn-cs"/>
              </a:rPr>
              <a:t>4. Reinforce the Employee Value Proposition</a:t>
            </a:r>
          </a:p>
          <a:p>
            <a:r>
              <a:rPr lang="en-US" sz="1200" b="1" i="0" kern="1200" dirty="0">
                <a:solidFill>
                  <a:schemeClr val="tx1"/>
                </a:solidFill>
                <a:effectLst/>
                <a:latin typeface="+mn-lt"/>
                <a:ea typeface="+mn-ea"/>
                <a:cs typeface="+mn-cs"/>
              </a:rPr>
              <a:t>Double-Down on Flexibility &amp; Well-being:</a:t>
            </a:r>
            <a:r>
              <a:rPr lang="en-US" sz="1200" b="0" i="0" kern="1200" dirty="0">
                <a:solidFill>
                  <a:schemeClr val="tx1"/>
                </a:solidFill>
                <a:effectLst/>
                <a:latin typeface="+mn-lt"/>
                <a:ea typeface="+mn-ea"/>
                <a:cs typeface="+mn-cs"/>
              </a:rPr>
              <a:t> Systematically train leaders on the "Future of Work" guide to ensure consistent, trusted hybrid working practices across the organization.</a:t>
            </a:r>
          </a:p>
          <a:p>
            <a:r>
              <a:rPr lang="en-US" sz="1200" b="1" i="0" kern="1200" dirty="0">
                <a:solidFill>
                  <a:schemeClr val="tx1"/>
                </a:solidFill>
                <a:effectLst/>
                <a:latin typeface="+mn-lt"/>
                <a:ea typeface="+mn-ea"/>
                <a:cs typeface="+mn-cs"/>
              </a:rPr>
              <a:t>Highlight Total Rewards:</a:t>
            </a:r>
            <a:r>
              <a:rPr lang="en-US" sz="1200" b="0" i="0" kern="1200" dirty="0">
                <a:solidFill>
                  <a:schemeClr val="tx1"/>
                </a:solidFill>
                <a:effectLst/>
                <a:latin typeface="+mn-lt"/>
                <a:ea typeface="+mn-ea"/>
                <a:cs typeface="+mn-cs"/>
              </a:rPr>
              <a:t> Clearly articulate the value of non-cash benefits (global minimum standards for healthcare, parental leave) in internal communications to show comprehensive investment in the workforce.</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27</a:t>
            </a:fld>
            <a:endParaRPr lang="en-US"/>
          </a:p>
        </p:txBody>
      </p:sp>
    </p:spTree>
    <p:extLst>
      <p:ext uri="{BB962C8B-B14F-4D97-AF65-F5344CB8AC3E}">
        <p14:creationId xmlns:p14="http://schemas.microsoft.com/office/powerpoint/2010/main" val="2560142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5533E01D-F71C-4432-A200-AE45FA7301A9}"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7104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533E01D-F71C-4432-A200-AE45FA7301A9}"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358577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33E01D-F71C-4432-A200-AE45FA7301A9}"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2058872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5533E01D-F71C-4432-A200-AE45FA7301A9}"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59640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5533E01D-F71C-4432-A200-AE45FA7301A9}"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974818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5533E01D-F71C-4432-A200-AE45FA7301A9}" type="datetimeFigureOut">
              <a:rPr lang="en-IN" smtClean="0"/>
              <a:t>01-11-2025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2811022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33E01D-F71C-4432-A200-AE45FA7301A9}" type="datetimeFigureOut">
              <a:rPr lang="en-IN" smtClean="0"/>
              <a:t>01-11-2025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185331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33E01D-F71C-4432-A200-AE45FA7301A9}"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414117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33E01D-F71C-4432-A200-AE45FA7301A9}"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361415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533E01D-F71C-4432-A200-AE45FA7301A9}"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3709569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533E01D-F71C-4432-A200-AE45FA7301A9}"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717F0C7-06A6-4863-A083-5ACF9142C4E8}" type="slidenum">
              <a:rPr lang="en-IN" smtClean="0"/>
              <a:t>‹#›</a:t>
            </a:fld>
            <a:endParaRPr lang="en-IN"/>
          </a:p>
        </p:txBody>
      </p:sp>
    </p:spTree>
    <p:extLst>
      <p:ext uri="{BB962C8B-B14F-4D97-AF65-F5344CB8AC3E}">
        <p14:creationId xmlns:p14="http://schemas.microsoft.com/office/powerpoint/2010/main" val="678316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33E01D-F71C-4432-A200-AE45FA7301A9}" type="datetimeFigureOut">
              <a:rPr lang="en-IN" smtClean="0"/>
              <a:t>01-11-2025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17F0C7-06A6-4863-A083-5ACF9142C4E8}" type="slidenum">
              <a:rPr lang="en-IN" smtClean="0"/>
              <a:t>‹#›</a:t>
            </a:fld>
            <a:endParaRPr lang="en-IN"/>
          </a:p>
        </p:txBody>
      </p:sp>
    </p:spTree>
    <p:extLst>
      <p:ext uri="{BB962C8B-B14F-4D97-AF65-F5344CB8AC3E}">
        <p14:creationId xmlns:p14="http://schemas.microsoft.com/office/powerpoint/2010/main" val="930932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hell.com/investors/results-and-reporting/annual-report/_jcr_content/root/main/section/promo/links/item0.stream/1752580693041/6c20b8111738b9a590ba145f0d1c4fa0e530dae0/shell-annual-report-2024.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f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bp.com/en/global/corporate/investors/results-reporting-and-presentations/annual-report.html"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investor.exxonmobil.com/sec-filings/annual-reports"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shell.com/careers/about-careers-at-shell/degree-matcher/human-resources.html" TargetMode="External"/><Relationship Id="rId3" Type="http://schemas.openxmlformats.org/officeDocument/2006/relationships/hyperlink" Target="https://www.shell.com/" TargetMode="External"/><Relationship Id="rId7" Type="http://schemas.openxmlformats.org/officeDocument/2006/relationships/hyperlink" Target="https://www.shell.com/investors/results-and-reporting/annual-report/_jcr_content/root/main/section/promo/links/item0.stream/1752580693041/6c20b8111738b9a590ba145f0d1c4fa0e530dae0/shell-annual-report-2024.pdf" TargetMode="External"/><Relationship Id="rId2" Type="http://schemas.openxmlformats.org/officeDocument/2006/relationships/hyperlink" Target="https://www.reuters.com/" TargetMode="External"/><Relationship Id="rId1" Type="http://schemas.openxmlformats.org/officeDocument/2006/relationships/slideLayout" Target="../slideLayouts/slideLayout2.xml"/><Relationship Id="rId6" Type="http://schemas.openxmlformats.org/officeDocument/2006/relationships/hyperlink" Target="https://www.shell.com/who-we-are/our-values/_jcr_content/root/main/section_1369244998/revealer_copy/revealer_item.multi.stream/1682939997950/3dd945ef8482f8b9fa4e38ed705e5ae08d6a1434/code-of-conduct-english-2015-v2-new-may-23.pdf" TargetMode="External"/><Relationship Id="rId5" Type="http://schemas.openxmlformats.org/officeDocument/2006/relationships/hyperlink" Target="https://www.shell.com/investors/results-and-reporting/annual-report/_jcr_content/root/main/section_2113846431/link_list/links/item1.stream/1742873221311/eb6d18269c7e9e79b6539e1b0780747d5e2c8b31/strategic-report-ar24.pdf" TargetMode="External"/><Relationship Id="rId10" Type="http://schemas.openxmlformats.org/officeDocument/2006/relationships/hyperlink" Target="https://www.shell.com/investors/results-and-reporting/annual-report.html" TargetMode="External"/><Relationship Id="rId4" Type="http://schemas.openxmlformats.org/officeDocument/2006/relationships/hyperlink" Target="https://www.shell.com/who-we-are/diversity-equity-and-inclusion.html" TargetMode="External"/><Relationship Id="rId9" Type="http://schemas.openxmlformats.org/officeDocument/2006/relationships/hyperlink" Target="https://shell.com/"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B50B8-E9A5-EA53-96F7-BE5965F9FDC7}"/>
              </a:ext>
            </a:extLst>
          </p:cNvPr>
          <p:cNvSpPr>
            <a:spLocks noGrp="1"/>
          </p:cNvSpPr>
          <p:nvPr>
            <p:ph type="ctrTitle"/>
          </p:nvPr>
        </p:nvSpPr>
        <p:spPr>
          <a:xfrm>
            <a:off x="2685143" y="1357092"/>
            <a:ext cx="6583440" cy="1516737"/>
          </a:xfrm>
          <a:solidFill>
            <a:srgbClr val="C00000"/>
          </a:solidFill>
        </p:spPr>
        <p:txBody>
          <a:bodyPr anchor="ctr"/>
          <a:lstStyle/>
          <a:p>
            <a:r>
              <a:rPr lang="en-US" sz="3000" b="1" dirty="0">
                <a:solidFill>
                  <a:srgbClr val="FFFF00"/>
                </a:solidFill>
                <a:latin typeface="Times New Roman" panose="02020603050405020304" pitchFamily="18" charset="0"/>
                <a:cs typeface="Times New Roman" panose="02020603050405020304" pitchFamily="18" charset="0"/>
              </a:rPr>
              <a:t>Shell PLC</a:t>
            </a:r>
            <a:endParaRPr lang="en-US" sz="3000" dirty="0">
              <a:solidFill>
                <a:srgbClr val="FFFF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776E32F-9332-1675-7571-96327D1D5D91}"/>
              </a:ext>
            </a:extLst>
          </p:cNvPr>
          <p:cNvSpPr>
            <a:spLocks noGrp="1"/>
          </p:cNvSpPr>
          <p:nvPr>
            <p:ph type="subTitle" idx="1"/>
          </p:nvPr>
        </p:nvSpPr>
        <p:spPr>
          <a:xfrm>
            <a:off x="2834822" y="3525838"/>
            <a:ext cx="6477000" cy="1655762"/>
          </a:xfrm>
        </p:spPr>
        <p:txBody>
          <a:bodyPr vert="horz" lIns="91440" tIns="45720" rIns="91440" bIns="45720" rtlCol="0" anchor="t">
            <a:normAutofit lnSpcReduction="10000"/>
          </a:bodyPr>
          <a:lstStyle/>
          <a:p>
            <a:r>
              <a:rPr lang="en-US" dirty="0">
                <a:latin typeface="Arial" panose="020B0604020202020204" pitchFamily="34" charset="0"/>
                <a:cs typeface="Arial" panose="020B0604020202020204" pitchFamily="34" charset="0"/>
              </a:rPr>
              <a:t>Merlin Lawrence 2437597</a:t>
            </a:r>
          </a:p>
          <a:p>
            <a:r>
              <a:rPr lang="en-US" dirty="0" err="1">
                <a:latin typeface="Arial" panose="020B0604020202020204" pitchFamily="34" charset="0"/>
                <a:cs typeface="Arial" panose="020B0604020202020204" pitchFamily="34" charset="0"/>
              </a:rPr>
              <a:t>Manupati</a:t>
            </a:r>
            <a:r>
              <a:rPr lang="en-US" dirty="0">
                <a:latin typeface="Arial" panose="020B0604020202020204" pitchFamily="34" charset="0"/>
                <a:cs typeface="Arial" panose="020B0604020202020204" pitchFamily="34" charset="0"/>
              </a:rPr>
              <a:t> Priyanka  ID: 2431447</a:t>
            </a:r>
          </a:p>
          <a:p>
            <a:r>
              <a:rPr lang="en-US" dirty="0">
                <a:latin typeface="Arial"/>
                <a:cs typeface="Arial"/>
              </a:rPr>
              <a:t>Zahraa Araf ID: 2211190</a:t>
            </a:r>
          </a:p>
          <a:p>
            <a:r>
              <a:rPr lang="en-GB" dirty="0">
                <a:latin typeface="Arial"/>
                <a:cs typeface="Arial"/>
              </a:rPr>
              <a:t>Umair Ali  ID: 2438321</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E1FCF80-940B-1784-1A8B-D74D88CDE2C8}"/>
              </a:ext>
            </a:extLst>
          </p:cNvPr>
          <p:cNvPicPr>
            <a:picLocks noChangeAspect="1"/>
          </p:cNvPicPr>
          <p:nvPr/>
        </p:nvPicPr>
        <p:blipFill>
          <a:blip r:embed="rId2"/>
          <a:stretch>
            <a:fillRect/>
          </a:stretch>
        </p:blipFill>
        <p:spPr>
          <a:xfrm>
            <a:off x="4055786" y="258367"/>
            <a:ext cx="3188300" cy="920193"/>
          </a:xfrm>
          <a:prstGeom prst="rect">
            <a:avLst/>
          </a:prstGeom>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5781" y="1352732"/>
            <a:ext cx="2556905" cy="1434012"/>
          </a:xfrm>
          <a:prstGeom prst="rect">
            <a:avLst/>
          </a:prstGeom>
          <a:ln>
            <a:noFill/>
          </a:ln>
          <a:effectLst>
            <a:softEdge rad="112500"/>
          </a:effectLst>
          <a:extLs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0981" y="1352732"/>
            <a:ext cx="2556905" cy="1434012"/>
          </a:xfrm>
          <a:prstGeom prst="rect">
            <a:avLst/>
          </a:prstGeom>
          <a:ln>
            <a:noFill/>
          </a:ln>
          <a:effectLst>
            <a:softEdge rad="11250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148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B50B8-E9A5-EA53-96F7-BE5965F9FDC7}"/>
              </a:ext>
            </a:extLst>
          </p:cNvPr>
          <p:cNvSpPr>
            <a:spLocks noGrp="1"/>
          </p:cNvSpPr>
          <p:nvPr>
            <p:ph type="ctrTitle"/>
          </p:nvPr>
        </p:nvSpPr>
        <p:spPr>
          <a:xfrm>
            <a:off x="2660981" y="210464"/>
            <a:ext cx="6583440" cy="1516737"/>
          </a:xfrm>
          <a:solidFill>
            <a:srgbClr val="C00000"/>
          </a:solidFill>
        </p:spPr>
        <p:txBody>
          <a:bodyPr anchor="ctr"/>
          <a:lstStyle/>
          <a:p>
            <a:r>
              <a:rPr lang="en-US" sz="3000" b="1" dirty="0">
                <a:solidFill>
                  <a:srgbClr val="FFFF00"/>
                </a:solidFill>
                <a:latin typeface="Times New Roman" panose="02020603050405020304" pitchFamily="18" charset="0"/>
                <a:cs typeface="Times New Roman" panose="02020603050405020304" pitchFamily="18" charset="0"/>
              </a:rPr>
              <a:t>Shell PLC</a:t>
            </a:r>
            <a:endParaRPr lang="en-US" sz="3000" dirty="0">
              <a:solidFill>
                <a:srgbClr val="FFFF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776E32F-9332-1675-7571-96327D1D5D91}"/>
              </a:ext>
            </a:extLst>
          </p:cNvPr>
          <p:cNvSpPr>
            <a:spLocks noGrp="1"/>
          </p:cNvSpPr>
          <p:nvPr>
            <p:ph type="subTitle" idx="1"/>
          </p:nvPr>
        </p:nvSpPr>
        <p:spPr>
          <a:xfrm>
            <a:off x="1524000" y="2859314"/>
            <a:ext cx="9144000" cy="2398486"/>
          </a:xfrm>
          <a:solidFill>
            <a:srgbClr val="FFC000"/>
          </a:solidFill>
        </p:spPr>
        <p:txBody>
          <a:bodyPr vert="horz" lIns="91440" tIns="45720" rIns="91440" bIns="45720" rtlCol="0" anchor="t">
            <a:normAutofit/>
          </a:bodyPr>
          <a:lstStyle/>
          <a:p>
            <a:pPr lvl="0"/>
            <a:r>
              <a:rPr lang="en-US" dirty="0">
                <a:latin typeface="Times New Roman" panose="02020603050405020304" pitchFamily="18" charset="0"/>
                <a:cs typeface="Times New Roman" panose="02020603050405020304" pitchFamily="18" charset="0"/>
              </a:rPr>
              <a:t>Merlin Lawrence</a:t>
            </a:r>
            <a:r>
              <a:rPr lang="en-US" dirty="0">
                <a:latin typeface="Arial" panose="020B0604020202020204" pitchFamily="34" charset="0"/>
                <a:cs typeface="Arial" panose="020B0604020202020204" pitchFamily="34" charset="0"/>
              </a:rPr>
              <a:t>: </a:t>
            </a:r>
            <a:r>
              <a:rPr lang="en-GB" dirty="0">
                <a:solidFill>
                  <a:srgbClr val="C00000"/>
                </a:solidFill>
                <a:latin typeface="Arial" panose="020B0604020202020204" pitchFamily="34" charset="0"/>
                <a:cs typeface="Arial" panose="020B0604020202020204" pitchFamily="34" charset="0"/>
              </a:rPr>
              <a:t>Managing international operations</a:t>
            </a:r>
            <a:endParaRPr lang="en-US" dirty="0">
              <a:solidFill>
                <a:srgbClr val="C00000"/>
              </a:solidFill>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Manupati</a:t>
            </a:r>
            <a:r>
              <a:rPr lang="en-US" dirty="0">
                <a:latin typeface="Arial" panose="020B0604020202020204" pitchFamily="34" charset="0"/>
                <a:cs typeface="Arial" panose="020B0604020202020204" pitchFamily="34" charset="0"/>
              </a:rPr>
              <a:t> Priyanka: </a:t>
            </a:r>
            <a:r>
              <a:rPr lang="en-US" dirty="0">
                <a:solidFill>
                  <a:srgbClr val="C00000"/>
                </a:solidFill>
                <a:latin typeface="Arial" panose="020B0604020202020204" pitchFamily="34" charset="0"/>
                <a:cs typeface="Arial" panose="020B0604020202020204" pitchFamily="34" charset="0"/>
              </a:rPr>
              <a:t>Digital Transformation Drivers</a:t>
            </a:r>
          </a:p>
          <a:p>
            <a:r>
              <a:rPr lang="en-US" dirty="0">
                <a:latin typeface="Arial"/>
                <a:cs typeface="Arial"/>
              </a:rPr>
              <a:t>Zahraa Araf: </a:t>
            </a:r>
            <a:r>
              <a:rPr lang="en-US" dirty="0">
                <a:solidFill>
                  <a:srgbClr val="C00000"/>
                </a:solidFill>
                <a:latin typeface="Arial"/>
                <a:cs typeface="Arial"/>
              </a:rPr>
              <a:t>Reward and Compensation </a:t>
            </a:r>
          </a:p>
          <a:p>
            <a:r>
              <a:rPr lang="en-GB" dirty="0"/>
              <a:t>Umair Ali: </a:t>
            </a:r>
            <a:r>
              <a:rPr lang="en-GB" dirty="0">
                <a:solidFill>
                  <a:srgbClr val="C00000"/>
                </a:solidFill>
                <a:latin typeface="Arial"/>
                <a:cs typeface="Arial"/>
              </a:rPr>
              <a:t>International Team and Assignment Management</a:t>
            </a:r>
            <a:endParaRPr lang="en-US" dirty="0">
              <a:solidFill>
                <a:srgbClr val="C00000"/>
              </a:solidFill>
              <a:latin typeface="Arial"/>
              <a:cs typeface="Arial"/>
            </a:endParaRPr>
          </a:p>
          <a:p>
            <a:pPr algn="l"/>
            <a:endParaRPr lang="en-US" dirty="0">
              <a:latin typeface="Arial" panose="020B0604020202020204" pitchFamily="34" charset="0"/>
              <a:cs typeface="Arial" panose="020B0604020202020204" pitchFamily="34" charset="0"/>
            </a:endParaRPr>
          </a:p>
          <a:p>
            <a:pPr algn="l"/>
            <a:endParaRPr lang="en-US" dirty="0">
              <a:latin typeface="Arial" panose="020B0604020202020204" pitchFamily="34" charset="0"/>
              <a:cs typeface="Arial" panose="020B0604020202020204" pitchFamily="34"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5781" y="249668"/>
            <a:ext cx="2556905" cy="1434012"/>
          </a:xfrm>
          <a:prstGeom prst="rect">
            <a:avLst/>
          </a:prstGeom>
          <a:ln>
            <a:noFill/>
          </a:ln>
          <a:effectLst>
            <a:softEdge rad="112500"/>
          </a:effectLst>
          <a:extLs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0979" y="249668"/>
            <a:ext cx="2556905" cy="1434012"/>
          </a:xfrm>
          <a:prstGeom prst="rect">
            <a:avLst/>
          </a:prstGeom>
          <a:ln>
            <a:noFill/>
          </a:ln>
          <a:effectLst>
            <a:softEdge rad="11250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0358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0" descr="preencoded.png"/>
          <p:cNvPicPr>
            <a:picLocks noChangeAspect="1"/>
          </p:cNvPicPr>
          <p:nvPr/>
        </p:nvPicPr>
        <p:blipFill>
          <a:blip r:embed="rId2"/>
          <a:stretch>
            <a:fillRect/>
          </a:stretch>
        </p:blipFill>
        <p:spPr>
          <a:xfrm>
            <a:off x="0" y="1"/>
            <a:ext cx="12192000" cy="1741250"/>
          </a:xfrm>
          <a:prstGeom prst="rect">
            <a:avLst/>
          </a:prstGeom>
        </p:spPr>
      </p:pic>
      <p:sp>
        <p:nvSpPr>
          <p:cNvPr id="2" name="Title 1"/>
          <p:cNvSpPr>
            <a:spLocks noGrp="1"/>
          </p:cNvSpPr>
          <p:nvPr>
            <p:ph type="ctrTitle"/>
          </p:nvPr>
        </p:nvSpPr>
        <p:spPr>
          <a:xfrm>
            <a:off x="1592424" y="1856792"/>
            <a:ext cx="9050694" cy="2043405"/>
          </a:xfrm>
        </p:spPr>
        <p:txBody>
          <a:bodyPr>
            <a:noAutofit/>
          </a:bodyPr>
          <a:lstStyle/>
          <a:p>
            <a:r>
              <a:rPr lang="en-US" sz="3600" dirty="0">
                <a:solidFill>
                  <a:srgbClr val="1F1E1E"/>
                </a:solidFill>
                <a:latin typeface="Times New Roman" panose="02020603050405020304" pitchFamily="18" charset="0"/>
                <a:ea typeface="Red Hat Text" pitchFamily="34" charset="-122"/>
                <a:cs typeface="Times New Roman" panose="02020603050405020304" pitchFamily="18" charset="0"/>
              </a:rPr>
              <a:t>Managing International Operations at Royal Dutch Shell</a:t>
            </a:r>
            <a:br>
              <a:rPr lang="en-US" sz="6600" dirty="0">
                <a:latin typeface="Times New Roman" panose="02020603050405020304" pitchFamily="18" charset="0"/>
                <a:cs typeface="Times New Roman" panose="02020603050405020304" pitchFamily="18" charset="0"/>
              </a:rPr>
            </a:br>
            <a:endParaRPr lang="en-IN" sz="6600" dirty="0"/>
          </a:p>
        </p:txBody>
      </p:sp>
      <p:sp>
        <p:nvSpPr>
          <p:cNvPr id="3" name="Subtitle 2"/>
          <p:cNvSpPr>
            <a:spLocks noGrp="1"/>
          </p:cNvSpPr>
          <p:nvPr>
            <p:ph type="subTitle" idx="1"/>
          </p:nvPr>
        </p:nvSpPr>
        <p:spPr>
          <a:xfrm>
            <a:off x="180391" y="3079524"/>
            <a:ext cx="11874760" cy="4310322"/>
          </a:xfrm>
        </p:spPr>
        <p:txBody>
          <a:bodyPr>
            <a:normAutofit/>
          </a:bodyPr>
          <a:lstStyle/>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Shell has operations in more than 70 nations with around 90,000 personnel, demanding intricate international HR coordination (Shell, 2025). This examines Shell's HR policies, line manager role, strategic alignment, critical HR issues, and pragmatic recommendations. The primary concern is how to balance global </a:t>
            </a:r>
            <a:r>
              <a:rPr lang="en-US" sz="2000" dirty="0" err="1">
                <a:latin typeface="Times New Roman" panose="02020603050405020304" pitchFamily="18" charset="0"/>
                <a:cs typeface="Times New Roman" panose="02020603050405020304" pitchFamily="18" charset="0"/>
              </a:rPr>
              <a:t>standardisation</a:t>
            </a:r>
            <a:r>
              <a:rPr lang="en-US" sz="2000" dirty="0">
                <a:latin typeface="Times New Roman" panose="02020603050405020304" pitchFamily="18" charset="0"/>
                <a:cs typeface="Times New Roman" panose="02020603050405020304" pitchFamily="18" charset="0"/>
              </a:rPr>
              <a:t> against local adaptation in the context of energy transition and restructuring.</a:t>
            </a:r>
          </a:p>
          <a:p>
            <a:pPr marL="342900" indent="-342900" algn="just">
              <a:lnSpc>
                <a:spcPct val="150000"/>
              </a:lnSpc>
              <a:buFont typeface="Arial" panose="020B0604020202020204" pitchFamily="34" charset="0"/>
              <a:buChar char="•"/>
            </a:pPr>
            <a:r>
              <a:rPr lang="en-US" sz="2000" dirty="0">
                <a:solidFill>
                  <a:srgbClr val="3B3535"/>
                </a:solidFill>
                <a:latin typeface="Times New Roman" panose="02020603050405020304" pitchFamily="18" charset="0"/>
                <a:ea typeface="Roboto Light" pitchFamily="34" charset="-122"/>
                <a:cs typeface="Times New Roman" panose="02020603050405020304" pitchFamily="18" charset="0"/>
              </a:rPr>
              <a:t>An examination of current human resource management practices, </a:t>
            </a:r>
            <a:r>
              <a:rPr lang="en-US" sz="2000" dirty="0" err="1">
                <a:solidFill>
                  <a:srgbClr val="3B3535"/>
                </a:solidFill>
                <a:latin typeface="Times New Roman" panose="02020603050405020304" pitchFamily="18" charset="0"/>
                <a:ea typeface="Roboto Light" pitchFamily="34" charset="-122"/>
                <a:cs typeface="Times New Roman" panose="02020603050405020304" pitchFamily="18" charset="0"/>
              </a:rPr>
              <a:t>organisational</a:t>
            </a:r>
            <a:r>
              <a:rPr lang="en-US" sz="2000" dirty="0">
                <a:solidFill>
                  <a:srgbClr val="3B3535"/>
                </a:solidFill>
                <a:latin typeface="Times New Roman" panose="02020603050405020304" pitchFamily="18" charset="0"/>
                <a:ea typeface="Roboto Light" pitchFamily="34" charset="-122"/>
                <a:cs typeface="Times New Roman" panose="02020603050405020304" pitchFamily="18" charset="0"/>
              </a:rPr>
              <a:t> challenges, and evidence-based recommendations for improving strategic alignment and operational effectiveness across Shell's International operations.</a:t>
            </a:r>
          </a:p>
          <a:p>
            <a:pPr marL="457200" indent="-457200" algn="just">
              <a:lnSpc>
                <a:spcPct val="15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US" sz="2000" dirty="0">
              <a:solidFill>
                <a:srgbClr val="3B3535"/>
              </a:solidFill>
              <a:latin typeface="Times New Roman" panose="02020603050405020304" pitchFamily="18" charset="0"/>
              <a:ea typeface="Roboto Light" pitchFamily="34" charset="-122"/>
              <a:cs typeface="Times New Roman" panose="02020603050405020304" pitchFamily="18" charset="0"/>
            </a:endParaRPr>
          </a:p>
          <a:p>
            <a:pPr marL="342900" indent="-342900" algn="just">
              <a:lnSpc>
                <a:spcPct val="15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9422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2611" y="2104482"/>
            <a:ext cx="7153873" cy="5078313"/>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 Integrated HR operating model that combines global centers of expertise with local HR delivery (Shell, 2024).</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 Global mobility </a:t>
            </a:r>
            <a:r>
              <a:rPr lang="en-US" dirty="0" err="1">
                <a:latin typeface="Times New Roman" panose="02020603050405020304" pitchFamily="18" charset="0"/>
                <a:cs typeface="Times New Roman" panose="02020603050405020304" pitchFamily="18" charset="0"/>
              </a:rPr>
              <a:t>programmes</a:t>
            </a:r>
            <a:r>
              <a:rPr lang="en-US" dirty="0">
                <a:latin typeface="Times New Roman" panose="02020603050405020304" pitchFamily="18" charset="0"/>
                <a:cs typeface="Times New Roman" panose="02020603050405020304" pitchFamily="18" charset="0"/>
              </a:rPr>
              <a:t> facilitating expatriation, short-term assignments, and host-country integration (Shell, 2024a).</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 Diversity, Equity &amp; Inclusion (DE&amp;I) metrics tracked via annual People Surveys (Shell, 2024b).</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 Skills Transition project for reskilling in renewable and digital careers (Shell UK, 2024).</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These practices apply </a:t>
            </a:r>
            <a:r>
              <a:rPr lang="en-IN" dirty="0" err="1">
                <a:latin typeface="Times New Roman" panose="02020603050405020304" pitchFamily="18" charset="0"/>
                <a:cs typeface="Times New Roman" panose="02020603050405020304" pitchFamily="18" charset="0"/>
              </a:rPr>
              <a:t>Rubery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Dundon</a:t>
            </a:r>
            <a:r>
              <a:rPr lang="en-IN" dirty="0">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HR model, ensuring strategic HR consistency across the globe while localizing.</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3" name="TextBox 2"/>
          <p:cNvSpPr txBox="1"/>
          <p:nvPr/>
        </p:nvSpPr>
        <p:spPr>
          <a:xfrm>
            <a:off x="595932" y="893753"/>
            <a:ext cx="6512767" cy="646331"/>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Current HR Policies and Practices</a:t>
            </a:r>
            <a:endParaRPr lang="en-IN" sz="3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40259"/>
          <a:stretch/>
        </p:blipFill>
        <p:spPr>
          <a:xfrm>
            <a:off x="7924257" y="3489648"/>
            <a:ext cx="4267743" cy="3368351"/>
          </a:xfrm>
          <a:prstGeom prst="rect">
            <a:avLst/>
          </a:prstGeom>
          <a:effectLst>
            <a:softEdge rad="190500"/>
          </a:effectLst>
        </p:spPr>
      </p:pic>
      <p:pic>
        <p:nvPicPr>
          <p:cNvPr id="6" name="Image 0" descr="preencoded.png"/>
          <p:cNvPicPr>
            <a:picLocks noChangeAspect="1"/>
          </p:cNvPicPr>
          <p:nvPr/>
        </p:nvPicPr>
        <p:blipFill>
          <a:blip r:embed="rId3"/>
          <a:stretch>
            <a:fillRect/>
          </a:stretch>
        </p:blipFill>
        <p:spPr>
          <a:xfrm>
            <a:off x="7988286" y="0"/>
            <a:ext cx="4139683" cy="3377682"/>
          </a:xfrm>
          <a:prstGeom prst="rect">
            <a:avLst/>
          </a:prstGeom>
          <a:effectLst>
            <a:softEdge rad="165100"/>
          </a:effectLst>
        </p:spPr>
      </p:pic>
    </p:spTree>
    <p:extLst>
      <p:ext uri="{BB962C8B-B14F-4D97-AF65-F5344CB8AC3E}">
        <p14:creationId xmlns:p14="http://schemas.microsoft.com/office/powerpoint/2010/main" val="1508724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3101" y="1852413"/>
            <a:ext cx="6204858" cy="452431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Line managers play a key role in the delivery of HR policy, handling recruitment, performance management, and health and safety </a:t>
            </a:r>
            <a:r>
              <a:rPr lang="en-IN" dirty="0">
                <a:latin typeface="Times New Roman" panose="02020603050405020304" pitchFamily="18" charset="0"/>
                <a:cs typeface="Times New Roman" panose="02020603050405020304" pitchFamily="18" charset="0"/>
              </a:rPr>
              <a:t>(Gregory et al., 2020)</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They translate global HR initiatives into local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law, industrial relations, and cultures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Rubery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Dundon</a:t>
            </a:r>
            <a:r>
              <a:rPr lang="en-IN"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Managerial capability gaps lead to uneven policy implementation and engagement differences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Boselie</a:t>
            </a:r>
            <a:r>
              <a:rPr lang="en-IN" dirty="0">
                <a:latin typeface="Times New Roman" panose="02020603050405020304" pitchFamily="18" charset="0"/>
                <a:cs typeface="Times New Roman" panose="02020603050405020304" pitchFamily="18" charset="0"/>
              </a:rPr>
              <a:t> and van der </a:t>
            </a:r>
            <a:r>
              <a:rPr lang="en-IN" dirty="0" err="1">
                <a:latin typeface="Times New Roman" panose="02020603050405020304" pitchFamily="18" charset="0"/>
                <a:cs typeface="Times New Roman" panose="02020603050405020304" pitchFamily="18" charset="0"/>
              </a:rPr>
              <a:t>Heijden</a:t>
            </a:r>
            <a:r>
              <a:rPr lang="en-IN" dirty="0">
                <a:latin typeface="Times New Roman" panose="02020603050405020304" pitchFamily="18" charset="0"/>
                <a:cs typeface="Times New Roman" panose="02020603050405020304" pitchFamily="18" charset="0"/>
              </a:rPr>
              <a:t>, 2024)</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Shell's People Survey highlights regional variation in inclusion and engagement (Shell, 2024b).</a:t>
            </a:r>
            <a:endParaRPr lang="en-IN" b="1"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073019" y="237186"/>
            <a:ext cx="6559421" cy="1754326"/>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Role of Line Managers in Implementation</a:t>
            </a:r>
          </a:p>
          <a:p>
            <a:endParaRPr lang="en-IN" sz="3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9134" y="610410"/>
            <a:ext cx="4282751" cy="5766318"/>
          </a:xfrm>
          <a:prstGeom prst="rect">
            <a:avLst/>
          </a:prstGeom>
          <a:effectLst>
            <a:softEdge rad="228600"/>
          </a:effectLst>
        </p:spPr>
      </p:pic>
    </p:spTree>
    <p:extLst>
      <p:ext uri="{BB962C8B-B14F-4D97-AF65-F5344CB8AC3E}">
        <p14:creationId xmlns:p14="http://schemas.microsoft.com/office/powerpoint/2010/main" val="4091178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01616" y="1779687"/>
            <a:ext cx="8164286" cy="5078313"/>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Restructuring or Capability Retention: Downsizing can result in the loss of institutional memory and skill gaps (Reuters, 2024).</a:t>
            </a:r>
            <a:endParaRPr lang="en-IN"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Expatriate Management &amp; Mobility Expenses: Long-term postings are still costly; family integration problems still exist (HBR, 2014).</a:t>
            </a:r>
            <a:endParaRPr lang="en-IN"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Energy Transition Skills Gaps: Renewable and digital skill shortages impact forward readiness (Shell UK, 2024).</a:t>
            </a:r>
            <a:endParaRPr lang="en-IN"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Legal &amp; Cultural Diversity: HR must make provision for varied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legislation and societal expectations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Rubery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Dundon</a:t>
            </a:r>
            <a:r>
              <a:rPr lang="en-IN"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Competence of Line Manager: Inadequate training of people management causes inconsistent application </a:t>
            </a:r>
            <a:r>
              <a:rPr lang="en-IN" dirty="0">
                <a:latin typeface="Times New Roman" panose="02020603050405020304" pitchFamily="18" charset="0"/>
                <a:cs typeface="Times New Roman" panose="02020603050405020304" pitchFamily="18" charset="0"/>
              </a:rPr>
              <a:t>(Gregory et al., 2020)</a:t>
            </a:r>
          </a:p>
          <a:p>
            <a:pPr>
              <a:lnSpc>
                <a:spcPct val="150000"/>
              </a:lnSpc>
            </a:pPr>
            <a:endParaRPr lang="en-IN"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254758" y="494352"/>
            <a:ext cx="6671389" cy="1754326"/>
          </a:xfrm>
          <a:prstGeom prst="rect">
            <a:avLst/>
          </a:prstGeom>
          <a:noFill/>
        </p:spPr>
        <p:txBody>
          <a:bodyPr wrap="square" rtlCol="0">
            <a:spAutoFit/>
          </a:bodyPr>
          <a:lstStyle/>
          <a:p>
            <a:pPr algn="ctr"/>
            <a:r>
              <a:rPr lang="en-US" sz="3600" dirty="0">
                <a:latin typeface="Times New Roman" panose="02020603050405020304" pitchFamily="18" charset="0"/>
                <a:cs typeface="Times New Roman" panose="02020603050405020304" pitchFamily="18" charset="0"/>
              </a:rPr>
              <a:t>Key HR Challenges in Managing International Operations</a:t>
            </a:r>
            <a:endParaRPr lang="en-IN" sz="3600" dirty="0">
              <a:latin typeface="Times New Roman" panose="02020603050405020304" pitchFamily="18" charset="0"/>
              <a:cs typeface="Times New Roman" panose="02020603050405020304" pitchFamily="18" charset="0"/>
            </a:endParaRPr>
          </a:p>
          <a:p>
            <a:pPr algn="ctr"/>
            <a:endParaRPr lang="en-IN" sz="3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845001"/>
            <a:ext cx="3601616" cy="4609322"/>
          </a:xfrm>
          <a:prstGeom prst="rect">
            <a:avLst/>
          </a:prstGeom>
          <a:effectLst>
            <a:softEdge rad="228600"/>
          </a:effectLst>
        </p:spPr>
      </p:pic>
    </p:spTree>
    <p:extLst>
      <p:ext uri="{BB962C8B-B14F-4D97-AF65-F5344CB8AC3E}">
        <p14:creationId xmlns:p14="http://schemas.microsoft.com/office/powerpoint/2010/main" val="2987746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3184" y="2290550"/>
            <a:ext cx="7063274" cy="410881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Shell's strategy is focused on profitability, shareholder value, and net-zero emissions by 2050 (Shell, 2025). HR practices such as reskilling, leadership development, and workforce planning is necessary to facilitate the energy transition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Boselie</a:t>
            </a:r>
            <a:r>
              <a:rPr lang="en-IN" dirty="0">
                <a:latin typeface="Times New Roman" panose="02020603050405020304" pitchFamily="18" charset="0"/>
                <a:cs typeface="Times New Roman" panose="02020603050405020304" pitchFamily="18" charset="0"/>
              </a:rPr>
              <a:t> and van der </a:t>
            </a:r>
            <a:r>
              <a:rPr lang="en-IN" dirty="0" err="1">
                <a:latin typeface="Times New Roman" panose="02020603050405020304" pitchFamily="18" charset="0"/>
                <a:cs typeface="Times New Roman" panose="02020603050405020304" pitchFamily="18" charset="0"/>
              </a:rPr>
              <a:t>Heijden</a:t>
            </a:r>
            <a:r>
              <a:rPr lang="en-IN" dirty="0">
                <a:latin typeface="Times New Roman" panose="02020603050405020304" pitchFamily="18" charset="0"/>
                <a:cs typeface="Times New Roman" panose="02020603050405020304" pitchFamily="18" charset="0"/>
              </a:rPr>
              <a:t>, 2024)</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Current restructuring and job cuts in exploration and low-carbon businesses threaten capability fit over the longer term (Reuters, 2023; Reuters, 2024).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Strategic Workforce Planning (SWP) needs to be employed to retain vital talent alongside short-term cost imperatives </a:t>
            </a:r>
            <a:r>
              <a:rPr lang="en-IN" dirty="0">
                <a:latin typeface="Times New Roman" panose="02020603050405020304" pitchFamily="18" charset="0"/>
                <a:cs typeface="Times New Roman" panose="02020603050405020304" pitchFamily="18" charset="0"/>
              </a:rPr>
              <a:t>(Gregory et al., 2020)</a:t>
            </a:r>
          </a:p>
          <a:p>
            <a:pPr algn="just"/>
            <a:endParaRPr lang="en-IN" dirty="0">
              <a:latin typeface="Times New Roman" panose="02020603050405020304" pitchFamily="18" charset="0"/>
              <a:cs typeface="Times New Roman" panose="02020603050405020304" pitchFamily="18" charset="0"/>
            </a:endParaRPr>
          </a:p>
        </p:txBody>
      </p:sp>
      <p:sp>
        <p:nvSpPr>
          <p:cNvPr id="3" name="TextBox 2"/>
          <p:cNvSpPr txBox="1"/>
          <p:nvPr/>
        </p:nvSpPr>
        <p:spPr>
          <a:xfrm>
            <a:off x="858416" y="536224"/>
            <a:ext cx="7100596" cy="1754326"/>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Strategic Alignment of HR with Corporate Goals</a:t>
            </a:r>
            <a:endParaRPr lang="en-IN" sz="3600"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1298" y="536224"/>
            <a:ext cx="3987282" cy="5863143"/>
          </a:xfrm>
          <a:prstGeom prst="rect">
            <a:avLst/>
          </a:prstGeom>
          <a:effectLst>
            <a:softEdge rad="203200"/>
          </a:effectLst>
        </p:spPr>
      </p:pic>
    </p:spTree>
    <p:extLst>
      <p:ext uri="{BB962C8B-B14F-4D97-AF65-F5344CB8AC3E}">
        <p14:creationId xmlns:p14="http://schemas.microsoft.com/office/powerpoint/2010/main" val="810589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0" descr="preencoded.png"/>
          <p:cNvPicPr>
            <a:picLocks noChangeAspect="1"/>
          </p:cNvPicPr>
          <p:nvPr/>
        </p:nvPicPr>
        <p:blipFill>
          <a:blip r:embed="rId2"/>
          <a:stretch>
            <a:fillRect/>
          </a:stretch>
        </p:blipFill>
        <p:spPr>
          <a:xfrm>
            <a:off x="7937770" y="0"/>
            <a:ext cx="4254229" cy="6858000"/>
          </a:xfrm>
          <a:prstGeom prst="rect">
            <a:avLst/>
          </a:prstGeom>
          <a:effectLst>
            <a:softEdge rad="266700"/>
          </a:effectLst>
        </p:spPr>
      </p:pic>
      <p:sp>
        <p:nvSpPr>
          <p:cNvPr id="2" name="TextBox 1"/>
          <p:cNvSpPr txBox="1"/>
          <p:nvPr/>
        </p:nvSpPr>
        <p:spPr>
          <a:xfrm>
            <a:off x="109387" y="1734007"/>
            <a:ext cx="7712842" cy="4939814"/>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1. Strategic Workforce Planning Hub: Establish SWP teams to forecast skills and relocate staff, connecting HR with strategic needs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Boselie</a:t>
            </a:r>
            <a:r>
              <a:rPr lang="en-IN" dirty="0">
                <a:latin typeface="Times New Roman" panose="02020603050405020304" pitchFamily="18" charset="0"/>
                <a:cs typeface="Times New Roman" panose="02020603050405020304" pitchFamily="18" charset="0"/>
              </a:rPr>
              <a:t> and van der </a:t>
            </a:r>
            <a:r>
              <a:rPr lang="en-IN" dirty="0" err="1">
                <a:latin typeface="Times New Roman" panose="02020603050405020304" pitchFamily="18" charset="0"/>
                <a:cs typeface="Times New Roman" panose="02020603050405020304" pitchFamily="18" charset="0"/>
              </a:rPr>
              <a:t>Heijden</a:t>
            </a:r>
            <a:r>
              <a:rPr lang="en-IN" dirty="0">
                <a:latin typeface="Times New Roman" panose="02020603050405020304" pitchFamily="18" charset="0"/>
                <a:cs typeface="Times New Roman" panose="02020603050405020304" pitchFamily="18" charset="0"/>
              </a:rPr>
              <a:t>, 2024)</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2. Mobility 2.0 Model: Adopt short-term, hybrid, and virtual assignments with the help of family to minimize failure rates.</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3. Energy Transition Academy: Establish reskilling partnerships with universities for digital and renewable skills (Shell UK, 2024).</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4. Line Manager Capability Development: Implement leadership and DE&amp;I training to provide consistency in HR execution </a:t>
            </a:r>
            <a:r>
              <a:rPr lang="en-IN" dirty="0">
                <a:latin typeface="Times New Roman" panose="02020603050405020304" pitchFamily="18" charset="0"/>
                <a:cs typeface="Times New Roman" panose="02020603050405020304" pitchFamily="18" charset="0"/>
              </a:rPr>
              <a:t>(Gregory et al., 2020)</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5. HR Analytics Dashboards: Leverage analytics to monitor mobility ROI, attrition, and DE&amp;I progress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Rubery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Dundon</a:t>
            </a:r>
            <a:r>
              <a:rPr lang="en-IN" dirty="0">
                <a:latin typeface="Times New Roman" panose="02020603050405020304" pitchFamily="18" charset="0"/>
                <a:cs typeface="Times New Roman" panose="02020603050405020304" pitchFamily="18" charset="0"/>
              </a:rPr>
              <a:t>, 2021).</a:t>
            </a:r>
          </a:p>
          <a:p>
            <a:pPr algn="just"/>
            <a:endParaRPr lang="en-IN"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383508" y="746445"/>
            <a:ext cx="6652729" cy="1200329"/>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Practical Recommendations</a:t>
            </a:r>
            <a:endParaRPr lang="en-IN" sz="3600"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5923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a:bodyPr>
          <a:lstStyle/>
          <a:p>
            <a:r>
              <a:rPr lang="en-US" sz="3200" b="1" dirty="0">
                <a:latin typeface="Times New Roman" panose="02020603050405020304" pitchFamily="18" charset="0"/>
                <a:cs typeface="Times New Roman" panose="02020603050405020304" pitchFamily="18" charset="0"/>
              </a:rPr>
              <a:t>Digital Transformation Drivers</a:t>
            </a:r>
            <a:br>
              <a:rPr lang="en-US" dirty="0"/>
            </a:br>
            <a:endParaRPr lang="en-US" dirty="0"/>
          </a:p>
        </p:txBody>
      </p:sp>
    </p:spTree>
    <p:extLst>
      <p:ext uri="{BB962C8B-B14F-4D97-AF65-F5344CB8AC3E}">
        <p14:creationId xmlns:p14="http://schemas.microsoft.com/office/powerpoint/2010/main" val="2214167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7E86-81C0-B204-DDD0-A16A5659471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 Introduction</a:t>
            </a:r>
          </a:p>
        </p:txBody>
      </p:sp>
      <p:sp>
        <p:nvSpPr>
          <p:cNvPr id="3" name="Content Placeholder 2">
            <a:extLst>
              <a:ext uri="{FF2B5EF4-FFF2-40B4-BE49-F238E27FC236}">
                <a16:creationId xmlns:a16="http://schemas.microsoft.com/office/drawing/2014/main" id="{09CD14C0-16F3-A72B-A244-34B71214EEA9}"/>
              </a:ext>
            </a:extLst>
          </p:cNvPr>
          <p:cNvSpPr>
            <a:spLocks noGrp="1"/>
          </p:cNvSpPr>
          <p:nvPr>
            <p:ph idx="1"/>
          </p:nvPr>
        </p:nvSpPr>
        <p:spPr>
          <a:xfrm>
            <a:off x="5242559" y="2556932"/>
            <a:ext cx="6136641" cy="3600028"/>
          </a:xfrm>
        </p:spPr>
        <p:txBody>
          <a:bodyPr>
            <a:normAutofit fontScale="85000" lnSpcReduction="20000"/>
          </a:bodyPr>
          <a:lstStyle/>
          <a:p>
            <a:pPr lvl="0" algn="justLow"/>
            <a:r>
              <a:rPr lang="en-US" dirty="0">
                <a:latin typeface="Times New Roman" panose="02020603050405020304" pitchFamily="18" charset="0"/>
                <a:cs typeface="Times New Roman" panose="02020603050405020304" pitchFamily="18" charset="0"/>
              </a:rPr>
              <a:t>The Royal Dutch Shell has intricate HR needs across the energy industry and operates globally (Shell Global, 2025). </a:t>
            </a:r>
          </a:p>
          <a:p>
            <a:pPr lvl="0" algn="justLow"/>
            <a:r>
              <a:rPr lang="en-US" dirty="0">
                <a:latin typeface="Times New Roman" panose="02020603050405020304" pitchFamily="18" charset="0"/>
                <a:cs typeface="Times New Roman" panose="02020603050405020304" pitchFamily="18" charset="0"/>
              </a:rPr>
              <a:t>The personal </a:t>
            </a:r>
            <a:r>
              <a:rPr lang="en-US" dirty="0" err="1">
                <a:latin typeface="Times New Roman" panose="02020603050405020304" pitchFamily="18" charset="0"/>
                <a:cs typeface="Times New Roman" panose="02020603050405020304" pitchFamily="18" charset="0"/>
              </a:rPr>
              <a:t>modernisation</a:t>
            </a:r>
            <a:r>
              <a:rPr lang="en-US" dirty="0">
                <a:latin typeface="Times New Roman" panose="02020603050405020304" pitchFamily="18" charset="0"/>
                <a:cs typeface="Times New Roman" panose="02020603050405020304" pitchFamily="18" charset="0"/>
              </a:rPr>
              <a:t> and strategic agility of Shell are propelled by digital transformation.</a:t>
            </a:r>
          </a:p>
          <a:p>
            <a:pPr lvl="0" algn="justLow"/>
            <a:r>
              <a:rPr lang="en-US" dirty="0">
                <a:latin typeface="Times New Roman" panose="02020603050405020304" pitchFamily="18" charset="0"/>
                <a:cs typeface="Times New Roman" panose="02020603050405020304" pitchFamily="18" charset="0"/>
              </a:rPr>
              <a:t>The operational efficiency and talent management of Shell are improved through HR technology.</a:t>
            </a:r>
          </a:p>
          <a:p>
            <a:pPr lvl="0" algn="justLow"/>
            <a:r>
              <a:rPr lang="en-US" dirty="0">
                <a:latin typeface="Times New Roman" panose="02020603050405020304" pitchFamily="18" charset="0"/>
                <a:cs typeface="Times New Roman" panose="02020603050405020304" pitchFamily="18" charset="0"/>
              </a:rPr>
              <a:t>Advanced HRM digital capabilities are associated with the innovation culture of the Royal Dutch Shell company. </a:t>
            </a:r>
          </a:p>
          <a:p>
            <a:endParaRPr lang="en-US" dirty="0"/>
          </a:p>
        </p:txBody>
      </p:sp>
      <p:pic>
        <p:nvPicPr>
          <p:cNvPr id="4" name="Picture 3">
            <a:extLst>
              <a:ext uri="{FF2B5EF4-FFF2-40B4-BE49-F238E27FC236}">
                <a16:creationId xmlns:a16="http://schemas.microsoft.com/office/drawing/2014/main" id="{B497E9E6-2BEA-28A2-0CF2-56CAC450AEB6}"/>
              </a:ext>
            </a:extLst>
          </p:cNvPr>
          <p:cNvPicPr>
            <a:picLocks noChangeAspect="1"/>
          </p:cNvPicPr>
          <p:nvPr/>
        </p:nvPicPr>
        <p:blipFill>
          <a:blip r:embed="rId3"/>
          <a:stretch>
            <a:fillRect/>
          </a:stretch>
        </p:blipFill>
        <p:spPr>
          <a:xfrm>
            <a:off x="940641" y="2814320"/>
            <a:ext cx="4119040" cy="3342640"/>
          </a:xfrm>
          <a:prstGeom prst="rect">
            <a:avLst/>
          </a:prstGeom>
        </p:spPr>
      </p:pic>
    </p:spTree>
    <p:extLst>
      <p:ext uri="{BB962C8B-B14F-4D97-AF65-F5344CB8AC3E}">
        <p14:creationId xmlns:p14="http://schemas.microsoft.com/office/powerpoint/2010/main" val="1107242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5452-6FAE-8E47-8566-E61575CD7C9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Digital Transformation Drivers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376800-C27E-B497-9EAE-99717E4B73A7}"/>
              </a:ext>
            </a:extLst>
          </p:cNvPr>
          <p:cNvSpPr>
            <a:spLocks noGrp="1"/>
          </p:cNvSpPr>
          <p:nvPr>
            <p:ph idx="1"/>
          </p:nvPr>
        </p:nvSpPr>
        <p:spPr>
          <a:xfrm>
            <a:off x="5852159" y="2556932"/>
            <a:ext cx="5466081" cy="3518748"/>
          </a:xfrm>
        </p:spPr>
        <p:txBody>
          <a:bodyPr>
            <a:normAutofit fontScale="77500" lnSpcReduction="20000"/>
          </a:bodyPr>
          <a:lstStyle/>
          <a:p>
            <a:pPr lvl="0" algn="just"/>
            <a:r>
              <a:rPr lang="en-US" dirty="0">
                <a:latin typeface="Times New Roman" panose="02020603050405020304" pitchFamily="18" charset="0"/>
                <a:cs typeface="Times New Roman" panose="02020603050405020304" pitchFamily="18" charset="0"/>
              </a:rPr>
              <a:t>The Royal Dutch Shell uses analytics and integrated global HR platforms to </a:t>
            </a:r>
            <a:r>
              <a:rPr lang="en-US" dirty="0" err="1">
                <a:latin typeface="Times New Roman" panose="02020603050405020304" pitchFamily="18" charset="0"/>
                <a:cs typeface="Times New Roman" panose="02020603050405020304" pitchFamily="18" charset="0"/>
              </a:rPr>
              <a:t>optimise</a:t>
            </a:r>
            <a:r>
              <a:rPr lang="en-US" dirty="0">
                <a:latin typeface="Times New Roman" panose="02020603050405020304" pitchFamily="18" charset="0"/>
                <a:cs typeface="Times New Roman" panose="02020603050405020304" pitchFamily="18" charset="0"/>
              </a:rPr>
              <a:t> the efficiency of operations. </a:t>
            </a:r>
          </a:p>
          <a:p>
            <a:pPr lvl="0" algn="just"/>
            <a:r>
              <a:rPr lang="en-US" dirty="0">
                <a:latin typeface="Times New Roman" panose="02020603050405020304" pitchFamily="18" charset="0"/>
                <a:cs typeface="Times New Roman" panose="02020603050405020304" pitchFamily="18" charset="0"/>
              </a:rPr>
              <a:t>The company is driven to innovate in digital HR through ESG, sustainability and competition. </a:t>
            </a:r>
          </a:p>
          <a:p>
            <a:pPr lvl="0" algn="just"/>
            <a:r>
              <a:rPr lang="en-US" dirty="0">
                <a:latin typeface="Times New Roman" panose="02020603050405020304" pitchFamily="18" charset="0"/>
                <a:cs typeface="Times New Roman" panose="02020603050405020304" pitchFamily="18" charset="0"/>
              </a:rPr>
              <a:t>DEI, hybrid work and strategic workforce planning are instances of internal goals  (Fenwick et al., 2024). </a:t>
            </a:r>
          </a:p>
          <a:p>
            <a:pPr lvl="0" algn="just"/>
            <a:r>
              <a:rPr lang="en-US" dirty="0">
                <a:latin typeface="Times New Roman" panose="02020603050405020304" pitchFamily="18" charset="0"/>
                <a:cs typeface="Times New Roman" panose="02020603050405020304" pitchFamily="18" charset="0"/>
              </a:rPr>
              <a:t>The HR of Shell can function as a change agent and strategic partner due to HR Technology. </a:t>
            </a:r>
          </a:p>
          <a:p>
            <a:endParaRPr lang="en-US" dirty="0"/>
          </a:p>
        </p:txBody>
      </p:sp>
      <p:pic>
        <p:nvPicPr>
          <p:cNvPr id="4" name="Picture 3">
            <a:extLst>
              <a:ext uri="{FF2B5EF4-FFF2-40B4-BE49-F238E27FC236}">
                <a16:creationId xmlns:a16="http://schemas.microsoft.com/office/drawing/2014/main" id="{0F1AEB73-7DCF-E595-266E-762C81CA2F5E}"/>
              </a:ext>
            </a:extLst>
          </p:cNvPr>
          <p:cNvPicPr>
            <a:picLocks noChangeAspect="1"/>
          </p:cNvPicPr>
          <p:nvPr/>
        </p:nvPicPr>
        <p:blipFill>
          <a:blip r:embed="rId3"/>
          <a:stretch>
            <a:fillRect/>
          </a:stretch>
        </p:blipFill>
        <p:spPr>
          <a:xfrm>
            <a:off x="873760" y="2534922"/>
            <a:ext cx="4805680" cy="3518748"/>
          </a:xfrm>
          <a:prstGeom prst="rect">
            <a:avLst/>
          </a:prstGeom>
        </p:spPr>
      </p:pic>
    </p:spTree>
    <p:extLst>
      <p:ext uri="{BB962C8B-B14F-4D97-AF65-F5344CB8AC3E}">
        <p14:creationId xmlns:p14="http://schemas.microsoft.com/office/powerpoint/2010/main" val="2629847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1A8-207C-3F99-2ACA-4292A3EBC2F8}"/>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Key Challenges in Implementing HR Technology at Shell</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4C55F4-EC93-5998-3313-D75E4AE1C4F9}"/>
              </a:ext>
            </a:extLst>
          </p:cNvPr>
          <p:cNvSpPr>
            <a:spLocks noGrp="1"/>
          </p:cNvSpPr>
          <p:nvPr>
            <p:ph idx="1"/>
          </p:nvPr>
        </p:nvSpPr>
        <p:spPr>
          <a:xfrm>
            <a:off x="4846321" y="2556932"/>
            <a:ext cx="6461760" cy="3518748"/>
          </a:xfrm>
        </p:spPr>
        <p:txBody>
          <a:bodyPr>
            <a:normAutofit fontScale="62500" lnSpcReduction="20000"/>
          </a:bodyPr>
          <a:lstStyle/>
          <a:p>
            <a:pPr lvl="0" algn="just"/>
            <a:r>
              <a:rPr lang="en-US" sz="2900" dirty="0">
                <a:latin typeface="Times New Roman" panose="02020603050405020304" pitchFamily="18" charset="0"/>
                <a:cs typeface="Times New Roman" panose="02020603050405020304" pitchFamily="18" charset="0"/>
              </a:rPr>
              <a:t>Managers and employees are resistant to digital technologies as they are inexperienced with them and fear losing their jobs.</a:t>
            </a:r>
          </a:p>
          <a:p>
            <a:pPr lvl="0" algn="just"/>
            <a:r>
              <a:rPr lang="en-US" sz="2900" dirty="0">
                <a:latin typeface="Times New Roman" panose="02020603050405020304" pitchFamily="18" charset="0"/>
                <a:cs typeface="Times New Roman" panose="02020603050405020304" pitchFamily="18" charset="0"/>
              </a:rPr>
              <a:t>The Royal Dutch Shell is subject to stringent data privacy regulations and cybersecurity risks in several jurisdictions (Shell Global, 2025). </a:t>
            </a:r>
          </a:p>
          <a:p>
            <a:pPr lvl="0" algn="just"/>
            <a:r>
              <a:rPr lang="en-US" sz="2900" dirty="0">
                <a:latin typeface="Times New Roman" panose="02020603050405020304" pitchFamily="18" charset="0"/>
                <a:cs typeface="Times New Roman" panose="02020603050405020304" pitchFamily="18" charset="0"/>
              </a:rPr>
              <a:t>The successful use of sophisticated HR tools and analytics is hampered by the lack of digital literacy among staff members of the company (Vishwakarma and Singh, 2023).</a:t>
            </a:r>
          </a:p>
          <a:p>
            <a:pPr lvl="0" algn="just"/>
            <a:r>
              <a:rPr lang="en-US" sz="2900" dirty="0">
                <a:latin typeface="Times New Roman" panose="02020603050405020304" pitchFamily="18" charset="0"/>
                <a:cs typeface="Times New Roman" panose="02020603050405020304" pitchFamily="18" charset="0"/>
              </a:rPr>
              <a:t>Technical and cultural compatibility issues arise when HR systems are integrated across the international operations of the Royal Dutch Shell. </a:t>
            </a:r>
          </a:p>
          <a:p>
            <a:pPr lvl="0" algn="just"/>
            <a:r>
              <a:rPr lang="en-US" sz="2900" dirty="0">
                <a:latin typeface="Times New Roman" panose="02020603050405020304" pitchFamily="18" charset="0"/>
                <a:cs typeface="Times New Roman" panose="02020603050405020304" pitchFamily="18" charset="0"/>
              </a:rPr>
              <a:t>Engagement with new HR technologies declined as a result of change fatigue brought on bike continuing transformation activities (Radonjić et al., 2024). </a:t>
            </a:r>
          </a:p>
          <a:p>
            <a:endParaRPr lang="en-US" dirty="0"/>
          </a:p>
        </p:txBody>
      </p:sp>
      <p:pic>
        <p:nvPicPr>
          <p:cNvPr id="4" name="Picture 3">
            <a:extLst>
              <a:ext uri="{FF2B5EF4-FFF2-40B4-BE49-F238E27FC236}">
                <a16:creationId xmlns:a16="http://schemas.microsoft.com/office/drawing/2014/main" id="{3AA7926B-7BA1-62EF-1FA4-0D0EA8C536F2}"/>
              </a:ext>
            </a:extLst>
          </p:cNvPr>
          <p:cNvPicPr>
            <a:picLocks noChangeAspect="1"/>
          </p:cNvPicPr>
          <p:nvPr/>
        </p:nvPicPr>
        <p:blipFill>
          <a:blip r:embed="rId3"/>
          <a:stretch>
            <a:fillRect/>
          </a:stretch>
        </p:blipFill>
        <p:spPr>
          <a:xfrm>
            <a:off x="792480" y="2556932"/>
            <a:ext cx="4053841" cy="3733482"/>
          </a:xfrm>
          <a:prstGeom prst="rect">
            <a:avLst/>
          </a:prstGeom>
        </p:spPr>
      </p:pic>
    </p:spTree>
    <p:extLst>
      <p:ext uri="{BB962C8B-B14F-4D97-AF65-F5344CB8AC3E}">
        <p14:creationId xmlns:p14="http://schemas.microsoft.com/office/powerpoint/2010/main" val="4046302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1693C-131F-9547-8774-29BD5A41B88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Role of Line Managers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EFDC4C-122E-A0E3-8A6B-3F8ACB34E4FE}"/>
              </a:ext>
            </a:extLst>
          </p:cNvPr>
          <p:cNvSpPr>
            <a:spLocks noGrp="1"/>
          </p:cNvSpPr>
          <p:nvPr>
            <p:ph idx="1"/>
          </p:nvPr>
        </p:nvSpPr>
        <p:spPr>
          <a:xfrm>
            <a:off x="944881" y="2556932"/>
            <a:ext cx="5953760" cy="3518748"/>
          </a:xfrm>
        </p:spPr>
        <p:txBody>
          <a:bodyPr>
            <a:normAutofit fontScale="77500" lnSpcReduction="20000"/>
          </a:bodyPr>
          <a:lstStyle/>
          <a:p>
            <a:pPr lvl="0" algn="just"/>
            <a:r>
              <a:rPr lang="en-US" dirty="0">
                <a:latin typeface="Times New Roman" panose="02020603050405020304" pitchFamily="18" charset="0"/>
                <a:cs typeface="Times New Roman" panose="02020603050405020304" pitchFamily="18" charset="0"/>
              </a:rPr>
              <a:t>Line managers are responsible for conducting onboarding </a:t>
            </a:r>
            <a:r>
              <a:rPr lang="en-US" dirty="0" err="1">
                <a:latin typeface="Times New Roman" panose="02020603050405020304" pitchFamily="18" charset="0"/>
                <a:cs typeface="Times New Roman" panose="02020603050405020304" pitchFamily="18" charset="0"/>
              </a:rPr>
              <a:t>utilising</a:t>
            </a:r>
            <a:r>
              <a:rPr lang="en-US" dirty="0">
                <a:latin typeface="Times New Roman" panose="02020603050405020304" pitchFamily="18" charset="0"/>
                <a:cs typeface="Times New Roman" panose="02020603050405020304" pitchFamily="18" charset="0"/>
              </a:rPr>
              <a:t> the digital HR platforms of Shell.</a:t>
            </a:r>
          </a:p>
          <a:p>
            <a:pPr lvl="0" algn="just"/>
            <a:r>
              <a:rPr lang="en-US" dirty="0">
                <a:latin typeface="Times New Roman" panose="02020603050405020304" pitchFamily="18" charset="0"/>
                <a:cs typeface="Times New Roman" panose="02020603050405020304" pitchFamily="18" charset="0"/>
              </a:rPr>
              <a:t>They utilise dashboards and analytics hosted in the cloud to provide performance reviews (Kim and Kehoe, 2022).</a:t>
            </a:r>
          </a:p>
          <a:p>
            <a:pPr lvl="0" algn="just"/>
            <a:r>
              <a:rPr lang="en-US" dirty="0">
                <a:latin typeface="Times New Roman" panose="02020603050405020304" pitchFamily="18" charset="0"/>
                <a:cs typeface="Times New Roman" panose="02020603050405020304" pitchFamily="18" charset="0"/>
              </a:rPr>
              <a:t>For managers to successfully traverse changing HR technologies, they require </a:t>
            </a:r>
            <a:r>
              <a:rPr lang="en-US" dirty="0" err="1">
                <a:latin typeface="Times New Roman" panose="02020603050405020304" pitchFamily="18" charset="0"/>
                <a:cs typeface="Times New Roman" panose="02020603050405020304" pitchFamily="18" charset="0"/>
              </a:rPr>
              <a:t>organised</a:t>
            </a:r>
            <a:r>
              <a:rPr lang="en-US" dirty="0">
                <a:latin typeface="Times New Roman" panose="02020603050405020304" pitchFamily="18" charset="0"/>
                <a:cs typeface="Times New Roman" panose="02020603050405020304" pitchFamily="18" charset="0"/>
              </a:rPr>
              <a:t> training (Guest, 2021). </a:t>
            </a:r>
          </a:p>
          <a:p>
            <a:pPr lvl="0" algn="just"/>
            <a:r>
              <a:rPr lang="en-US" dirty="0">
                <a:latin typeface="Times New Roman" panose="02020603050405020304" pitchFamily="18" charset="0"/>
                <a:cs typeface="Times New Roman" panose="02020603050405020304" pitchFamily="18" charset="0"/>
              </a:rPr>
              <a:t>Consistent efforts to adopt technologies are hampered by Digital overload and ambiguous protocols. </a:t>
            </a:r>
          </a:p>
          <a:p>
            <a:endParaRPr lang="en-US" dirty="0"/>
          </a:p>
        </p:txBody>
      </p:sp>
      <p:pic>
        <p:nvPicPr>
          <p:cNvPr id="4" name="Picture 3">
            <a:extLst>
              <a:ext uri="{FF2B5EF4-FFF2-40B4-BE49-F238E27FC236}">
                <a16:creationId xmlns:a16="http://schemas.microsoft.com/office/drawing/2014/main" id="{ED6C65A0-2401-71EB-9E05-A3545287A585}"/>
              </a:ext>
            </a:extLst>
          </p:cNvPr>
          <p:cNvPicPr>
            <a:picLocks noChangeAspect="1"/>
          </p:cNvPicPr>
          <p:nvPr/>
        </p:nvPicPr>
        <p:blipFill>
          <a:blip r:embed="rId3"/>
          <a:stretch>
            <a:fillRect/>
          </a:stretch>
        </p:blipFill>
        <p:spPr>
          <a:xfrm>
            <a:off x="7018020" y="2631440"/>
            <a:ext cx="4495800" cy="3600132"/>
          </a:xfrm>
          <a:prstGeom prst="rect">
            <a:avLst/>
          </a:prstGeom>
        </p:spPr>
      </p:pic>
    </p:spTree>
    <p:extLst>
      <p:ext uri="{BB962C8B-B14F-4D97-AF65-F5344CB8AC3E}">
        <p14:creationId xmlns:p14="http://schemas.microsoft.com/office/powerpoint/2010/main" val="3568195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7840-0E43-F942-941E-1886C2EB4BA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Impact on HR Functions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292C19-E8CB-AF05-6361-55163723B00C}"/>
              </a:ext>
            </a:extLst>
          </p:cNvPr>
          <p:cNvSpPr>
            <a:spLocks noGrp="1"/>
          </p:cNvSpPr>
          <p:nvPr>
            <p:ph idx="1"/>
          </p:nvPr>
        </p:nvSpPr>
        <p:spPr>
          <a:xfrm>
            <a:off x="5334001" y="2556932"/>
            <a:ext cx="5923280" cy="3528908"/>
          </a:xfrm>
        </p:spPr>
        <p:txBody>
          <a:bodyPr>
            <a:normAutofit fontScale="70000" lnSpcReduction="20000"/>
          </a:bodyPr>
          <a:lstStyle/>
          <a:p>
            <a:pPr lvl="0" algn="just"/>
            <a:r>
              <a:rPr lang="en-US" dirty="0">
                <a:latin typeface="Times New Roman" panose="02020603050405020304" pitchFamily="18" charset="0"/>
                <a:cs typeface="Times New Roman" panose="02020603050405020304" pitchFamily="18" charset="0"/>
              </a:rPr>
              <a:t>Shell screens applicants using AI-empowered tools and </a:t>
            </a:r>
            <a:r>
              <a:rPr lang="en-US" dirty="0" err="1">
                <a:latin typeface="Times New Roman" panose="02020603050405020304" pitchFamily="18" charset="0"/>
                <a:cs typeface="Times New Roman" panose="02020603050405020304" pitchFamily="18" charset="0"/>
              </a:rPr>
              <a:t>utilises</a:t>
            </a:r>
            <a:r>
              <a:rPr lang="en-US" dirty="0">
                <a:latin typeface="Times New Roman" panose="02020603050405020304" pitchFamily="18" charset="0"/>
                <a:cs typeface="Times New Roman" panose="02020603050405020304" pitchFamily="18" charset="0"/>
              </a:rPr>
              <a:t> Data Analytics to forecast future performance (Shell Global, 2025).</a:t>
            </a:r>
          </a:p>
          <a:p>
            <a:pPr lvl="0" algn="just"/>
            <a:r>
              <a:rPr lang="en-US" dirty="0">
                <a:latin typeface="Times New Roman" panose="02020603050405020304" pitchFamily="18" charset="0"/>
                <a:cs typeface="Times New Roman" panose="02020603050405020304" pitchFamily="18" charset="0"/>
              </a:rPr>
              <a:t>Gamified modules and e-learning platforms facilitate ongoing education and the growth of a global workforce. </a:t>
            </a:r>
          </a:p>
          <a:p>
            <a:pPr lvl="0" algn="just"/>
            <a:r>
              <a:rPr lang="en-US" dirty="0">
                <a:latin typeface="Times New Roman" panose="02020603050405020304" pitchFamily="18" charset="0"/>
                <a:cs typeface="Times New Roman" panose="02020603050405020304" pitchFamily="18" charset="0"/>
              </a:rPr>
              <a:t>Managers can effectively monitor the alignment of goals and offer rapid feedback due to the real-time performance dashboards (Nowicka et al., 2024). </a:t>
            </a:r>
          </a:p>
          <a:p>
            <a:pPr lvl="0" algn="just"/>
            <a:r>
              <a:rPr lang="en-US" dirty="0">
                <a:latin typeface="Times New Roman" panose="02020603050405020304" pitchFamily="18" charset="0"/>
                <a:cs typeface="Times New Roman" panose="02020603050405020304" pitchFamily="18" charset="0"/>
              </a:rPr>
              <a:t>The DEI efforts of the company are </a:t>
            </a:r>
            <a:r>
              <a:rPr lang="en-US" dirty="0" err="1">
                <a:latin typeface="Times New Roman" panose="02020603050405020304" pitchFamily="18" charset="0"/>
                <a:cs typeface="Times New Roman" panose="02020603050405020304" pitchFamily="18" charset="0"/>
              </a:rPr>
              <a:t>optimised</a:t>
            </a:r>
            <a:r>
              <a:rPr lang="en-US" dirty="0">
                <a:latin typeface="Times New Roman" panose="02020603050405020304" pitchFamily="18" charset="0"/>
                <a:cs typeface="Times New Roman" panose="02020603050405020304" pitchFamily="18" charset="0"/>
              </a:rPr>
              <a:t> across international teams by bias detection technologies and inclusive design elements (Hamidullah et al., 2024).</a:t>
            </a:r>
          </a:p>
          <a:p>
            <a:endParaRPr lang="en-US" dirty="0"/>
          </a:p>
        </p:txBody>
      </p:sp>
      <p:pic>
        <p:nvPicPr>
          <p:cNvPr id="4" name="Picture 3">
            <a:extLst>
              <a:ext uri="{FF2B5EF4-FFF2-40B4-BE49-F238E27FC236}">
                <a16:creationId xmlns:a16="http://schemas.microsoft.com/office/drawing/2014/main" id="{FC18CBA4-CF0C-3141-F95A-48C38A76FB3A}"/>
              </a:ext>
            </a:extLst>
          </p:cNvPr>
          <p:cNvPicPr>
            <a:picLocks noChangeAspect="1"/>
          </p:cNvPicPr>
          <p:nvPr/>
        </p:nvPicPr>
        <p:blipFill>
          <a:blip r:embed="rId3"/>
          <a:stretch>
            <a:fillRect/>
          </a:stretch>
        </p:blipFill>
        <p:spPr>
          <a:xfrm>
            <a:off x="800100" y="2759286"/>
            <a:ext cx="4533901" cy="3124200"/>
          </a:xfrm>
          <a:prstGeom prst="rect">
            <a:avLst/>
          </a:prstGeom>
        </p:spPr>
      </p:pic>
    </p:spTree>
    <p:extLst>
      <p:ext uri="{BB962C8B-B14F-4D97-AF65-F5344CB8AC3E}">
        <p14:creationId xmlns:p14="http://schemas.microsoft.com/office/powerpoint/2010/main" val="3862662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F5F7-41AF-5954-C1A3-99EFE4C0DF0C}"/>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Benchmarking the HR Tech of Shell Against Its Competitors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59310F-13B1-5F38-CD3F-FC74F197CB35}"/>
              </a:ext>
            </a:extLst>
          </p:cNvPr>
          <p:cNvSpPr>
            <a:spLocks noGrp="1"/>
          </p:cNvSpPr>
          <p:nvPr>
            <p:ph idx="1"/>
          </p:nvPr>
        </p:nvSpPr>
        <p:spPr>
          <a:xfrm>
            <a:off x="5384799" y="2556932"/>
            <a:ext cx="5984241" cy="3427308"/>
          </a:xfrm>
        </p:spPr>
        <p:txBody>
          <a:bodyPr>
            <a:normAutofit fontScale="77500" lnSpcReduction="20000"/>
          </a:bodyPr>
          <a:lstStyle/>
          <a:p>
            <a:pPr lvl="0" algn="just"/>
            <a:r>
              <a:rPr lang="en-US" dirty="0">
                <a:latin typeface="Times New Roman" panose="02020603050405020304" pitchFamily="18" charset="0"/>
                <a:cs typeface="Times New Roman" panose="02020603050405020304" pitchFamily="18" charset="0"/>
              </a:rPr>
              <a:t>The company </a:t>
            </a:r>
            <a:r>
              <a:rPr lang="en-US" dirty="0" err="1">
                <a:latin typeface="Times New Roman" panose="02020603050405020304" pitchFamily="18" charset="0"/>
                <a:cs typeface="Times New Roman" panose="02020603050405020304" pitchFamily="18" charset="0"/>
              </a:rPr>
              <a:t>utilises</a:t>
            </a:r>
            <a:r>
              <a:rPr lang="en-US" dirty="0">
                <a:latin typeface="Times New Roman" panose="02020603050405020304" pitchFamily="18" charset="0"/>
                <a:cs typeface="Times New Roman" panose="02020603050405020304" pitchFamily="18" charset="0"/>
              </a:rPr>
              <a:t> SAP SuccessFactors across 70+ countries for HR integration (Shell PLC, 2024).</a:t>
            </a:r>
          </a:p>
          <a:p>
            <a:pPr lvl="0" algn="just"/>
            <a:r>
              <a:rPr lang="en-US" dirty="0">
                <a:latin typeface="Times New Roman" panose="02020603050405020304" pitchFamily="18" charset="0"/>
                <a:cs typeface="Times New Roman" panose="02020603050405020304" pitchFamily="18" charset="0"/>
              </a:rPr>
              <a:t>BP is responsible for investing in AI-driven recruitment, minimising the time of recruitment by 30% (BP Global, 2024). </a:t>
            </a:r>
          </a:p>
          <a:p>
            <a:pPr lvl="0" algn="just"/>
            <a:r>
              <a:rPr lang="en-US" dirty="0">
                <a:latin typeface="Times New Roman" panose="02020603050405020304" pitchFamily="18" charset="0"/>
                <a:cs typeface="Times New Roman" panose="02020603050405020304" pitchFamily="18" charset="0"/>
              </a:rPr>
              <a:t>ExxonMobil’s HR Analytics improves retention by 12% in 2024 across the globe (ExxonMobil, 2024). </a:t>
            </a:r>
          </a:p>
          <a:p>
            <a:pPr lvl="0" algn="just"/>
            <a:r>
              <a:rPr lang="en-US" dirty="0">
                <a:latin typeface="Times New Roman" panose="02020603050405020304" pitchFamily="18" charset="0"/>
                <a:cs typeface="Times New Roman" panose="02020603050405020304" pitchFamily="18" charset="0"/>
              </a:rPr>
              <a:t>Siemens provides personalised learning paths through gamified platforms to 90,000 staff members (Siemens, 2024).</a:t>
            </a:r>
          </a:p>
          <a:p>
            <a:endParaRPr lang="en-US" dirty="0"/>
          </a:p>
        </p:txBody>
      </p:sp>
      <p:pic>
        <p:nvPicPr>
          <p:cNvPr id="4" name="Picture 3">
            <a:extLst>
              <a:ext uri="{FF2B5EF4-FFF2-40B4-BE49-F238E27FC236}">
                <a16:creationId xmlns:a16="http://schemas.microsoft.com/office/drawing/2014/main" id="{5DED3D57-8B0F-A5A0-44AE-8DE6D8DEC8A2}"/>
              </a:ext>
            </a:extLst>
          </p:cNvPr>
          <p:cNvPicPr>
            <a:picLocks noChangeAspect="1"/>
          </p:cNvPicPr>
          <p:nvPr/>
        </p:nvPicPr>
        <p:blipFill>
          <a:blip r:embed="rId3"/>
          <a:stretch>
            <a:fillRect/>
          </a:stretch>
        </p:blipFill>
        <p:spPr>
          <a:xfrm>
            <a:off x="822960" y="2556932"/>
            <a:ext cx="4429760" cy="3429000"/>
          </a:xfrm>
          <a:prstGeom prst="rect">
            <a:avLst/>
          </a:prstGeom>
        </p:spPr>
      </p:pic>
    </p:spTree>
    <p:extLst>
      <p:ext uri="{BB962C8B-B14F-4D97-AF65-F5344CB8AC3E}">
        <p14:creationId xmlns:p14="http://schemas.microsoft.com/office/powerpoint/2010/main" val="2672164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28EB7-99C3-DA3E-7C91-C92E2E30EEE5}"/>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Recommendations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A6043F-04AD-E0DA-5DF8-E1919F5B3886}"/>
              </a:ext>
            </a:extLst>
          </p:cNvPr>
          <p:cNvSpPr>
            <a:spLocks noGrp="1"/>
          </p:cNvSpPr>
          <p:nvPr>
            <p:ph idx="1"/>
          </p:nvPr>
        </p:nvSpPr>
        <p:spPr>
          <a:xfrm>
            <a:off x="1295401" y="2556932"/>
            <a:ext cx="5379719" cy="3447628"/>
          </a:xfrm>
        </p:spPr>
        <p:txBody>
          <a:bodyPr>
            <a:normAutofit fontScale="92500" lnSpcReduction="20000"/>
          </a:bodyPr>
          <a:lstStyle/>
          <a:p>
            <a:pPr lvl="0" algn="just"/>
            <a:r>
              <a:rPr lang="en-US" dirty="0">
                <a:latin typeface="Times New Roman" panose="02020603050405020304" pitchFamily="18" charset="0"/>
                <a:cs typeface="Times New Roman" panose="02020603050405020304" pitchFamily="18" charset="0"/>
              </a:rPr>
              <a:t>Implement a focused upskilling initiative to </a:t>
            </a:r>
            <a:r>
              <a:rPr lang="en-US" dirty="0" err="1">
                <a:latin typeface="Times New Roman" panose="02020603050405020304" pitchFamily="18" charset="0"/>
                <a:cs typeface="Times New Roman" panose="02020603050405020304" pitchFamily="18" charset="0"/>
              </a:rPr>
              <a:t>optimise</a:t>
            </a:r>
            <a:r>
              <a:rPr lang="en-US" dirty="0">
                <a:latin typeface="Times New Roman" panose="02020603050405020304" pitchFamily="18" charset="0"/>
                <a:cs typeface="Times New Roman" panose="02020603050405020304" pitchFamily="18" charset="0"/>
              </a:rPr>
              <a:t> digital fluency across the entire company. </a:t>
            </a:r>
          </a:p>
          <a:p>
            <a:pPr lvl="0" algn="just"/>
            <a:r>
              <a:rPr lang="en-US" dirty="0">
                <a:latin typeface="Times New Roman" panose="02020603050405020304" pitchFamily="18" charset="0"/>
                <a:cs typeface="Times New Roman" panose="02020603050405020304" pitchFamily="18" charset="0"/>
              </a:rPr>
              <a:t>Install a unified HR dashboard to ensure metrics and performance are transparent (</a:t>
            </a:r>
            <a:r>
              <a:rPr lang="en-US" dirty="0" err="1">
                <a:latin typeface="Times New Roman" panose="02020603050405020304" pitchFamily="18" charset="0"/>
                <a:cs typeface="Times New Roman" panose="02020603050405020304" pitchFamily="18" charset="0"/>
              </a:rPr>
              <a:t>Shirase</a:t>
            </a:r>
            <a:r>
              <a:rPr lang="en-US" dirty="0">
                <a:latin typeface="Times New Roman" panose="02020603050405020304" pitchFamily="18" charset="0"/>
                <a:cs typeface="Times New Roman" panose="02020603050405020304" pitchFamily="18" charset="0"/>
              </a:rPr>
              <a:t> et al., 2023).</a:t>
            </a:r>
          </a:p>
          <a:p>
            <a:pPr lvl="0" algn="just"/>
            <a:r>
              <a:rPr lang="en-US" dirty="0">
                <a:latin typeface="Times New Roman" panose="02020603050405020304" pitchFamily="18" charset="0"/>
                <a:cs typeface="Times New Roman" panose="02020603050405020304" pitchFamily="18" charset="0"/>
              </a:rPr>
              <a:t>AI can be utilised to improve inclusive recruiting and workforce planning (Vishwanath and </a:t>
            </a:r>
            <a:r>
              <a:rPr lang="en-US" dirty="0" err="1">
                <a:latin typeface="Times New Roman" panose="02020603050405020304" pitchFamily="18" charset="0"/>
                <a:cs typeface="Times New Roman" panose="02020603050405020304" pitchFamily="18" charset="0"/>
              </a:rPr>
              <a:t>Vaddepalli</a:t>
            </a:r>
            <a:r>
              <a:rPr lang="en-US" dirty="0">
                <a:latin typeface="Times New Roman" panose="02020603050405020304" pitchFamily="18" charset="0"/>
                <a:cs typeface="Times New Roman" panose="02020603050405020304" pitchFamily="18" charset="0"/>
              </a:rPr>
              <a:t>, 2023).</a:t>
            </a:r>
          </a:p>
          <a:p>
            <a:endParaRPr lang="en-US" dirty="0"/>
          </a:p>
        </p:txBody>
      </p:sp>
      <p:pic>
        <p:nvPicPr>
          <p:cNvPr id="4" name="Picture 3">
            <a:extLst>
              <a:ext uri="{FF2B5EF4-FFF2-40B4-BE49-F238E27FC236}">
                <a16:creationId xmlns:a16="http://schemas.microsoft.com/office/drawing/2014/main" id="{8BE5DCCD-5120-1267-00E1-1D6F0123FE7A}"/>
              </a:ext>
            </a:extLst>
          </p:cNvPr>
          <p:cNvPicPr>
            <a:picLocks noChangeAspect="1"/>
          </p:cNvPicPr>
          <p:nvPr/>
        </p:nvPicPr>
        <p:blipFill>
          <a:blip r:embed="rId3"/>
          <a:stretch>
            <a:fillRect/>
          </a:stretch>
        </p:blipFill>
        <p:spPr>
          <a:xfrm>
            <a:off x="6675120" y="2556931"/>
            <a:ext cx="4898655" cy="3681307"/>
          </a:xfrm>
          <a:prstGeom prst="rect">
            <a:avLst/>
          </a:prstGeom>
        </p:spPr>
      </p:pic>
    </p:spTree>
    <p:extLst>
      <p:ext uri="{BB962C8B-B14F-4D97-AF65-F5344CB8AC3E}">
        <p14:creationId xmlns:p14="http://schemas.microsoft.com/office/powerpoint/2010/main" val="929430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07A6-56D2-E1C1-B524-72740CC335C9}"/>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Future Scope of HR Technology at Shell</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3B5160-B8C9-0E95-14A6-A9E443F87440}"/>
              </a:ext>
            </a:extLst>
          </p:cNvPr>
          <p:cNvSpPr>
            <a:spLocks noGrp="1"/>
          </p:cNvSpPr>
          <p:nvPr>
            <p:ph idx="1"/>
          </p:nvPr>
        </p:nvSpPr>
        <p:spPr>
          <a:xfrm>
            <a:off x="5557520" y="2556932"/>
            <a:ext cx="5801360" cy="3488268"/>
          </a:xfrm>
        </p:spPr>
        <p:txBody>
          <a:bodyPr>
            <a:normAutofit lnSpcReduction="10000"/>
          </a:bodyPr>
          <a:lstStyle/>
          <a:p>
            <a:pPr lvl="0" algn="just"/>
            <a:r>
              <a:rPr lang="en-US" dirty="0">
                <a:latin typeface="Times New Roman" panose="02020603050405020304" pitchFamily="18" charset="0"/>
                <a:cs typeface="Times New Roman" panose="02020603050405020304" pitchFamily="18" charset="0"/>
              </a:rPr>
              <a:t>Shell plans to use AI more widely for workforce and talent forecasting (Shell PLC, 2024).</a:t>
            </a:r>
          </a:p>
          <a:p>
            <a:pPr lvl="0" algn="just"/>
            <a:r>
              <a:rPr lang="en-US" dirty="0">
                <a:latin typeface="Times New Roman" panose="02020603050405020304" pitchFamily="18" charset="0"/>
                <a:cs typeface="Times New Roman" panose="02020603050405020304" pitchFamily="18" charset="0"/>
              </a:rPr>
              <a:t>Blockchain may protect international complaint procedures and HR data (Mohammad Saif and Islam, 2024).</a:t>
            </a:r>
          </a:p>
          <a:p>
            <a:pPr lvl="0" algn="just"/>
            <a:r>
              <a:rPr lang="en-US" dirty="0">
                <a:latin typeface="Times New Roman" panose="02020603050405020304" pitchFamily="18" charset="0"/>
                <a:cs typeface="Times New Roman" panose="02020603050405020304" pitchFamily="18" charset="0"/>
              </a:rPr>
              <a:t>Tools for virtual reality could improve immersive onboarding and training.</a:t>
            </a:r>
          </a:p>
          <a:p>
            <a:endParaRPr lang="en-US" dirty="0"/>
          </a:p>
        </p:txBody>
      </p:sp>
      <p:pic>
        <p:nvPicPr>
          <p:cNvPr id="4" name="Picture 3">
            <a:extLst>
              <a:ext uri="{FF2B5EF4-FFF2-40B4-BE49-F238E27FC236}">
                <a16:creationId xmlns:a16="http://schemas.microsoft.com/office/drawing/2014/main" id="{F5CB8219-291F-F439-64DD-3602F2AB0EC8}"/>
              </a:ext>
            </a:extLst>
          </p:cNvPr>
          <p:cNvPicPr>
            <a:picLocks noChangeAspect="1"/>
          </p:cNvPicPr>
          <p:nvPr/>
        </p:nvPicPr>
        <p:blipFill>
          <a:blip r:embed="rId3"/>
          <a:stretch>
            <a:fillRect/>
          </a:stretch>
        </p:blipFill>
        <p:spPr>
          <a:xfrm>
            <a:off x="1026160" y="2726264"/>
            <a:ext cx="4358640" cy="3318936"/>
          </a:xfrm>
          <a:prstGeom prst="rect">
            <a:avLst/>
          </a:prstGeom>
        </p:spPr>
      </p:pic>
    </p:spTree>
    <p:extLst>
      <p:ext uri="{BB962C8B-B14F-4D97-AF65-F5344CB8AC3E}">
        <p14:creationId xmlns:p14="http://schemas.microsoft.com/office/powerpoint/2010/main" val="628462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15012" y="940803"/>
            <a:ext cx="4832022" cy="1107992"/>
          </a:xfrm>
          <a:prstGeom prst="rect">
            <a:avLst/>
          </a:prstGeom>
        </p:spPr>
        <p:txBody>
          <a:bodyPr wrap="none" lIns="121917" tIns="60958" rIns="121917" bIns="60958">
            <a:spAutoFit/>
          </a:bodyPr>
          <a:lstStyle/>
          <a:p>
            <a:pPr algn="ctr"/>
            <a:r>
              <a:rPr lang="en-US" sz="3200" b="1" dirty="0">
                <a:solidFill>
                  <a:srgbClr val="FF0000"/>
                </a:solidFill>
              </a:rPr>
              <a:t>Shell Plc</a:t>
            </a:r>
          </a:p>
          <a:p>
            <a:r>
              <a:rPr lang="en-US" sz="3200" b="1" dirty="0">
                <a:solidFill>
                  <a:schemeClr val="tx2">
                    <a:lumMod val="60000"/>
                    <a:lumOff val="40000"/>
                  </a:schemeClr>
                </a:solidFill>
              </a:rPr>
              <a:t>Reward and Compensation</a:t>
            </a:r>
          </a:p>
        </p:txBody>
      </p:sp>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7201" y="608694"/>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593" y="2745481"/>
            <a:ext cx="6458857" cy="30134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0113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76200"/>
            <a:ext cx="11480800" cy="812800"/>
          </a:xfrm>
          <a:effectLst>
            <a:glow rad="228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a:noAutofit/>
          </a:bodyPr>
          <a:lstStyle/>
          <a:p>
            <a:r>
              <a:rPr lang="en-GB" sz="2700" dirty="0">
                <a:solidFill>
                  <a:srgbClr val="FF0000"/>
                </a:solidFill>
              </a:rPr>
              <a:t>Current HR policies and practices of Shell in respect of </a:t>
            </a:r>
            <a:r>
              <a:rPr lang="en-US" sz="2700" dirty="0">
                <a:solidFill>
                  <a:srgbClr val="FF0000"/>
                </a:solidFill>
              </a:rPr>
              <a:t>Reward and Compensation</a:t>
            </a:r>
          </a:p>
        </p:txBody>
      </p:sp>
      <p:sp>
        <p:nvSpPr>
          <p:cNvPr id="3" name="Content Placeholder 2"/>
          <p:cNvSpPr>
            <a:spLocks noGrp="1"/>
          </p:cNvSpPr>
          <p:nvPr>
            <p:ph sz="quarter" idx="1"/>
          </p:nvPr>
        </p:nvSpPr>
        <p:spPr>
          <a:xfrm>
            <a:off x="203200" y="1295400"/>
            <a:ext cx="10972800" cy="4673600"/>
          </a:xfrm>
          <a:effectLst>
            <a:glow rad="1016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a:bodyPr>
          <a:lstStyle/>
          <a:p>
            <a:pPr algn="just"/>
            <a:r>
              <a:rPr lang="en-US" sz="2700" b="1" dirty="0"/>
              <a:t>Pay policy</a:t>
            </a:r>
          </a:p>
          <a:p>
            <a:pPr marL="146300" indent="0" algn="just">
              <a:buNone/>
            </a:pPr>
            <a:r>
              <a:rPr lang="en-US" sz="2700" dirty="0"/>
              <a:t>Fair Pay Principles (Connolly-</a:t>
            </a:r>
            <a:r>
              <a:rPr lang="en-US" sz="2700" dirty="0" err="1"/>
              <a:t>Ungar</a:t>
            </a:r>
            <a:r>
              <a:rPr lang="en-US" sz="2700" dirty="0"/>
              <a:t>, M.C., 2025).</a:t>
            </a:r>
          </a:p>
          <a:p>
            <a:pPr algn="just"/>
            <a:r>
              <a:rPr lang="en-US" sz="2700" b="1" dirty="0"/>
              <a:t>Practices </a:t>
            </a:r>
          </a:p>
          <a:p>
            <a:pPr marL="146300" indent="0" algn="just">
              <a:buNone/>
            </a:pPr>
            <a:r>
              <a:rPr lang="en-US" sz="2700" dirty="0"/>
              <a:t>Pay for Performance (Ritz, R.A., 2022).</a:t>
            </a:r>
          </a:p>
          <a:p>
            <a:pPr marL="146300" indent="0" algn="just">
              <a:buNone/>
            </a:pPr>
            <a:r>
              <a:rPr lang="en-US" sz="2700" dirty="0"/>
              <a:t>Balanced Scorecard</a:t>
            </a:r>
          </a:p>
          <a:p>
            <a:pPr marL="146300" indent="0">
              <a:buNone/>
            </a:pPr>
            <a:r>
              <a:rPr lang="en-US" sz="2700" dirty="0"/>
              <a:t>Long-Term Incentives (LTIP) (van </a:t>
            </a:r>
            <a:r>
              <a:rPr lang="en-US" sz="2700" dirty="0" err="1"/>
              <a:t>Bylandtlaan</a:t>
            </a:r>
            <a:r>
              <a:rPr lang="en-US" sz="2700" dirty="0"/>
              <a:t>, C., </a:t>
            </a:r>
            <a:r>
              <a:rPr lang="en-US" sz="2700" dirty="0" err="1"/>
              <a:t>n.a</a:t>
            </a:r>
            <a:r>
              <a:rPr lang="en-US" sz="2700" dirty="0"/>
              <a:t>).</a:t>
            </a:r>
          </a:p>
          <a:p>
            <a:pPr marL="146300" indent="0">
              <a:buNone/>
            </a:pPr>
            <a:r>
              <a:rPr lang="en-US" sz="2700" dirty="0"/>
              <a:t>Commitment to Equity and Fairness</a:t>
            </a:r>
          </a:p>
          <a:p>
            <a:endParaRPr lang="en-US" sz="2700" dirty="0"/>
          </a:p>
          <a:p>
            <a:pPr marL="146300" indent="0" algn="just">
              <a:buNone/>
            </a:pPr>
            <a:endParaRPr lang="en-US" sz="2700" dirty="0">
              <a:solidFill>
                <a:srgbClr val="FF0000"/>
              </a:solidFill>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8959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131" y="76200"/>
            <a:ext cx="11309268" cy="1016000"/>
          </a:xfrm>
          <a:effectLst>
            <a:glow rad="1397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a:bodyPr>
          <a:lstStyle/>
          <a:p>
            <a:pPr lvl="0"/>
            <a:r>
              <a:rPr lang="en-GB" sz="3200" dirty="0">
                <a:solidFill>
                  <a:srgbClr val="FF0000"/>
                </a:solidFill>
              </a:rPr>
              <a:t>Current HR policies and practices of Shell </a:t>
            </a:r>
            <a:br>
              <a:rPr lang="en-US" sz="3200" dirty="0">
                <a:solidFill>
                  <a:srgbClr val="FF0000"/>
                </a:solidFill>
              </a:rPr>
            </a:br>
            <a:endParaRPr lang="en-US" sz="3200" dirty="0">
              <a:solidFill>
                <a:srgbClr val="FF0000"/>
              </a:solidFill>
            </a:endParaRPr>
          </a:p>
        </p:txBody>
      </p:sp>
      <p:sp>
        <p:nvSpPr>
          <p:cNvPr id="6" name="Content Placeholder 5"/>
          <p:cNvSpPr>
            <a:spLocks noGrp="1"/>
          </p:cNvSpPr>
          <p:nvPr>
            <p:ph sz="quarter" idx="1"/>
          </p:nvPr>
        </p:nvSpPr>
        <p:spPr>
          <a:xfrm>
            <a:off x="10058400" y="1172799"/>
            <a:ext cx="1524000" cy="5670468"/>
          </a:xfrm>
          <a:effectLst>
            <a:glow rad="101600">
              <a:schemeClr val="accent2">
                <a:satMod val="175000"/>
                <a:alpha val="40000"/>
              </a:schemeClr>
            </a:glow>
            <a:outerShdw blurRad="50800" dist="25000" dir="5400000" rotWithShape="0">
              <a:srgbClr val="000000">
                <a:alpha val="40000"/>
              </a:srgbClr>
            </a:outerShdw>
          </a:effectLst>
        </p:spPr>
        <p:style>
          <a:lnRef idx="1">
            <a:schemeClr val="accent2"/>
          </a:lnRef>
          <a:fillRef idx="2">
            <a:schemeClr val="accent2"/>
          </a:fillRef>
          <a:effectRef idx="1">
            <a:schemeClr val="accent2"/>
          </a:effectRef>
          <a:fontRef idx="minor">
            <a:schemeClr val="dk1"/>
          </a:fontRef>
        </p:style>
        <p:txBody>
          <a:bodyPr>
            <a:normAutofit fontScale="77500" lnSpcReduction="20000"/>
          </a:bodyPr>
          <a:lstStyle/>
          <a:p>
            <a:pPr marL="0" indent="0">
              <a:buNone/>
            </a:pPr>
            <a:r>
              <a:rPr lang="en-US" dirty="0">
                <a:hlinkClick r:id="rId3"/>
              </a:rPr>
              <a:t>https://www.shell.com/investors/results-and-reporting/annual-report/_jcr_content/root/main/section/promo/links/item0.stream/1752580693041/6c20b8111738b9a590ba145f0d1c4fa0e530dae0/shell-annual-report-2024.pdf</a:t>
            </a:r>
            <a:endParaRPr lang="en-US" dirty="0"/>
          </a:p>
          <a:p>
            <a:pPr marL="0" indent="0">
              <a:buNone/>
            </a:pPr>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133" y="1172799"/>
            <a:ext cx="9785268" cy="5507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0513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92000" cy="1016000"/>
          </a:xfrm>
          <a:solidFill>
            <a:schemeClr val="tx1"/>
          </a:solidFill>
        </p:spPr>
        <p:txBody>
          <a:bodyPr>
            <a:normAutofit/>
          </a:bodyPr>
          <a:lstStyle/>
          <a:p>
            <a:pPr lvl="0"/>
            <a:r>
              <a:rPr lang="en-GB" sz="3200" dirty="0">
                <a:solidFill>
                  <a:srgbClr val="FFFF00"/>
                </a:solidFill>
              </a:rPr>
              <a:t>Current HR policies and practices of Shell </a:t>
            </a:r>
            <a:br>
              <a:rPr lang="en-US" sz="3200" dirty="0">
                <a:solidFill>
                  <a:srgbClr val="FFFF00"/>
                </a:solidFill>
              </a:rPr>
            </a:br>
            <a:endParaRPr lang="en-US" sz="3200" dirty="0">
              <a:solidFill>
                <a:srgbClr val="FFFF00"/>
              </a:solidFill>
            </a:endParaRPr>
          </a:p>
        </p:txBody>
      </p:sp>
      <p:sp>
        <p:nvSpPr>
          <p:cNvPr id="6" name="Content Placeholder 5"/>
          <p:cNvSpPr>
            <a:spLocks noGrp="1"/>
          </p:cNvSpPr>
          <p:nvPr>
            <p:ph sz="quarter" idx="1"/>
          </p:nvPr>
        </p:nvSpPr>
        <p:spPr/>
        <p:txBody>
          <a:bodyPr/>
          <a:lstStyle/>
          <a:p>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685801"/>
            <a:ext cx="12192000" cy="6337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3581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a:xfrm>
            <a:off x="609600" y="4445000"/>
            <a:ext cx="2844800" cy="2129536"/>
          </a:xfrm>
        </p:spPr>
        <p:txBody>
          <a:bodyPr/>
          <a:lstStyle/>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7651"/>
            <a:ext cx="12192000" cy="636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5079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76200"/>
            <a:ext cx="11379200" cy="736600"/>
          </a:xfrm>
          <a:effectLst>
            <a:glow rad="228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fontScale="90000"/>
          </a:bodyPr>
          <a:lstStyle/>
          <a:p>
            <a:pPr lvl="0"/>
            <a:r>
              <a:rPr lang="en-GB" sz="2700" dirty="0">
                <a:solidFill>
                  <a:srgbClr val="FF0000"/>
                </a:solidFill>
              </a:rPr>
              <a:t>Role of line managers in implementation</a:t>
            </a:r>
            <a:br>
              <a:rPr lang="en-US" sz="2700" dirty="0">
                <a:solidFill>
                  <a:srgbClr val="FF0000"/>
                </a:solidFill>
              </a:rPr>
            </a:br>
            <a:endParaRPr lang="en-US" sz="2700" dirty="0">
              <a:solidFill>
                <a:srgbClr val="FF0000"/>
              </a:solidFill>
            </a:endParaRPr>
          </a:p>
        </p:txBody>
      </p:sp>
      <p:sp>
        <p:nvSpPr>
          <p:cNvPr id="3" name="Content Placeholder 2"/>
          <p:cNvSpPr>
            <a:spLocks noGrp="1"/>
          </p:cNvSpPr>
          <p:nvPr>
            <p:ph sz="quarter" idx="1"/>
          </p:nvPr>
        </p:nvSpPr>
        <p:spPr>
          <a:xfrm>
            <a:off x="7213600" y="1092200"/>
            <a:ext cx="4470400" cy="5181600"/>
          </a:xfrm>
          <a:effectLst>
            <a:glow rad="2286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146300" indent="0" algn="just">
              <a:buNone/>
            </a:pPr>
            <a:r>
              <a:rPr lang="en-US" sz="1900" b="1" dirty="0"/>
              <a:t>1. Performance Management and Execution</a:t>
            </a:r>
          </a:p>
          <a:p>
            <a:pPr marL="146300" indent="0" algn="just">
              <a:buNone/>
            </a:pPr>
            <a:r>
              <a:rPr lang="en-US" sz="1900" dirty="0"/>
              <a:t>Line managers are directly responsible for delivering on Shell's strategic objectives through their teams (Shell, 2025) .</a:t>
            </a:r>
          </a:p>
          <a:p>
            <a:pPr marL="146300" indent="0" algn="just">
              <a:buNone/>
            </a:pPr>
            <a:endParaRPr lang="en-US" sz="1900" b="1" dirty="0"/>
          </a:p>
          <a:p>
            <a:pPr marL="146300" indent="0" algn="just">
              <a:buNone/>
            </a:pPr>
            <a:r>
              <a:rPr lang="en-US" sz="1900" b="1" dirty="0"/>
              <a:t>2. Compensation and Reward Implementation</a:t>
            </a:r>
          </a:p>
          <a:p>
            <a:pPr marL="146300" indent="0" algn="just">
              <a:buNone/>
            </a:pPr>
            <a:r>
              <a:rPr lang="en-US" sz="1900" dirty="0"/>
              <a:t>While the Remuneration Committee sets executive pay, line managers play a key role in the reward system for their employees (Shell, 2025: </a:t>
            </a:r>
            <a:r>
              <a:rPr lang="en-US" sz="1900" dirty="0" err="1"/>
              <a:t>Boselie</a:t>
            </a:r>
            <a:r>
              <a:rPr lang="en-US" sz="1900" dirty="0"/>
              <a:t>, P. and </a:t>
            </a:r>
            <a:r>
              <a:rPr lang="en-US" sz="1900" dirty="0" err="1"/>
              <a:t>Paauwe</a:t>
            </a:r>
            <a:r>
              <a:rPr lang="en-US" sz="1900" dirty="0"/>
              <a:t>, J., 2005).</a:t>
            </a:r>
          </a:p>
          <a:p>
            <a:pPr marL="146300" indent="0">
              <a:buNone/>
            </a:pPr>
            <a:endParaRPr lang="en-US" sz="1900" b="1" dirty="0"/>
          </a:p>
          <a:p>
            <a:pPr marL="146300" indent="0">
              <a:buNone/>
            </a:pPr>
            <a:r>
              <a:rPr lang="en-US" sz="1900" b="1" dirty="0"/>
              <a:t>3. Safety, Ethics, and Well-being</a:t>
            </a:r>
          </a:p>
          <a:p>
            <a:pPr marL="146300" indent="0">
              <a:buNone/>
            </a:pPr>
            <a:r>
              <a:rPr lang="en-US" sz="1900" dirty="0"/>
              <a:t>Line managers are the first line of defense in upholding Shell's safety and ethical standards (Shell Plc, 2025).</a:t>
            </a:r>
          </a:p>
          <a:p>
            <a:pPr marL="146300" indent="0" algn="just">
              <a:buNone/>
            </a:pPr>
            <a:endParaRPr lang="en-US" sz="1900" dirty="0"/>
          </a:p>
          <a:p>
            <a:pPr marL="146300" indent="0" algn="just">
              <a:buNone/>
            </a:pPr>
            <a:endParaRPr lang="en-US" sz="19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200" y="1092201"/>
            <a:ext cx="2607763" cy="2476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0963" y="806451"/>
            <a:ext cx="4254500" cy="56705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55600" y="4038601"/>
            <a:ext cx="2455363" cy="861775"/>
          </a:xfrm>
          <a:prstGeom prst="rect">
            <a:avLst/>
          </a:prstGeom>
        </p:spPr>
        <p:txBody>
          <a:bodyPr wrap="square" lIns="121917" tIns="60958" rIns="121917" bIns="60958">
            <a:spAutoFit/>
          </a:bodyPr>
          <a:lstStyle/>
          <a:p>
            <a:r>
              <a:rPr lang="en-US" sz="1600" dirty="0">
                <a:solidFill>
                  <a:srgbClr val="FF0000"/>
                </a:solidFill>
              </a:rPr>
              <a:t>REMCO</a:t>
            </a:r>
            <a:r>
              <a:rPr lang="en-US" sz="1600" dirty="0"/>
              <a:t> means  Remuneration Committee</a:t>
            </a:r>
          </a:p>
        </p:txBody>
      </p:sp>
    </p:spTree>
    <p:extLst>
      <p:ext uri="{BB962C8B-B14F-4D97-AF65-F5344CB8AC3E}">
        <p14:creationId xmlns:p14="http://schemas.microsoft.com/office/powerpoint/2010/main" val="3130913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2600"/>
            <a:ext cx="10972800" cy="1066800"/>
          </a:xfrm>
        </p:spPr>
        <p:txBody>
          <a:bodyPr>
            <a:normAutofit/>
          </a:bodyPr>
          <a:lstStyle/>
          <a:p>
            <a:endParaRPr lang="en-US" sz="2700" dirty="0">
              <a:solidFill>
                <a:srgbClr val="00B0F0"/>
              </a:solidFill>
            </a:endParaRPr>
          </a:p>
        </p:txBody>
      </p:sp>
      <p:sp>
        <p:nvSpPr>
          <p:cNvPr id="3" name="Content Placeholder 2"/>
          <p:cNvSpPr>
            <a:spLocks noGrp="1"/>
          </p:cNvSpPr>
          <p:nvPr>
            <p:ph sz="quarter" idx="1"/>
          </p:nvPr>
        </p:nvSpPr>
        <p:spPr>
          <a:xfrm>
            <a:off x="203200" y="1397000"/>
            <a:ext cx="11379200" cy="5177536"/>
          </a:xfrm>
        </p:spPr>
        <p:txBody>
          <a:bodyPr>
            <a:normAutofit/>
          </a:bodyPr>
          <a:lstStyle/>
          <a:p>
            <a:pPr algn="just"/>
            <a:endParaRPr lang="en-US" sz="2400" dirty="0"/>
          </a:p>
        </p:txBody>
      </p:sp>
      <p:pic>
        <p:nvPicPr>
          <p:cNvPr id="2050" name="Picture 2" descr="C:\Users\Administrator\Downloads\Gemini_Generated_Image_nzzu3lnzzu3lnzzu.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4942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78615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79400"/>
            <a:ext cx="11480800" cy="812800"/>
          </a:xfrm>
          <a:ln/>
          <a:effectLst>
            <a:glow rad="101600">
              <a:srgbClr val="FF0000">
                <a:alpha val="60000"/>
              </a:srgbClr>
            </a:glow>
          </a:effectLst>
        </p:spPr>
        <p:style>
          <a:lnRef idx="2">
            <a:schemeClr val="accent1"/>
          </a:lnRef>
          <a:fillRef idx="1">
            <a:schemeClr val="lt1"/>
          </a:fillRef>
          <a:effectRef idx="0">
            <a:schemeClr val="accent1"/>
          </a:effectRef>
          <a:fontRef idx="minor">
            <a:schemeClr val="dk1"/>
          </a:fontRef>
        </p:style>
        <p:txBody>
          <a:bodyPr>
            <a:noAutofit/>
          </a:bodyPr>
          <a:lstStyle/>
          <a:p>
            <a:pPr lvl="0"/>
            <a:r>
              <a:rPr lang="en-GB" sz="2700" dirty="0">
                <a:solidFill>
                  <a:srgbClr val="FF0000"/>
                </a:solidFill>
              </a:rPr>
              <a:t>Key HR challenges faced by the company</a:t>
            </a:r>
            <a:endParaRPr lang="en-US" sz="2700" dirty="0">
              <a:solidFill>
                <a:srgbClr val="FF0000"/>
              </a:solidFill>
            </a:endParaRPr>
          </a:p>
        </p:txBody>
      </p:sp>
      <p:sp>
        <p:nvSpPr>
          <p:cNvPr id="3" name="Content Placeholder 2"/>
          <p:cNvSpPr>
            <a:spLocks noGrp="1"/>
          </p:cNvSpPr>
          <p:nvPr>
            <p:ph sz="quarter" idx="1"/>
          </p:nvPr>
        </p:nvSpPr>
        <p:spPr>
          <a:xfrm>
            <a:off x="304800" y="1600200"/>
            <a:ext cx="11277600" cy="4556760"/>
          </a:xfrm>
          <a:effectLst>
            <a:glow rad="2286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a:bodyPr>
          <a:lstStyle/>
          <a:p>
            <a:pPr marL="832083" indent="-685783">
              <a:buAutoNum type="arabicPeriod"/>
            </a:pPr>
            <a:r>
              <a:rPr lang="en-US" sz="2400" dirty="0"/>
              <a:t>Safety Performance and Culture (</a:t>
            </a:r>
            <a:r>
              <a:rPr lang="en-US" sz="2400" dirty="0" err="1"/>
              <a:t>Ayomoh</a:t>
            </a:r>
            <a:r>
              <a:rPr lang="en-US" sz="2400" dirty="0"/>
              <a:t>, M. and </a:t>
            </a:r>
            <a:r>
              <a:rPr lang="en-US" sz="2400" dirty="0" err="1"/>
              <a:t>Ongwae</a:t>
            </a:r>
            <a:r>
              <a:rPr lang="en-US" sz="2400" dirty="0"/>
              <a:t>, B., 2025).</a:t>
            </a:r>
          </a:p>
          <a:p>
            <a:pPr marL="832083" indent="-685783">
              <a:buFont typeface="Georgia"/>
              <a:buAutoNum type="arabicPeriod"/>
            </a:pPr>
            <a:r>
              <a:rPr lang="en-US" sz="2400" dirty="0"/>
              <a:t>Navigating the Energy Transition (Shell PLC, 2025).</a:t>
            </a:r>
          </a:p>
          <a:p>
            <a:pPr marL="832083" indent="-685783">
              <a:buFont typeface="Georgia"/>
              <a:buAutoNum type="arabicPeriod"/>
            </a:pPr>
            <a:r>
              <a:rPr lang="en-US" sz="2400" dirty="0"/>
              <a:t>Executive Pay, Performance, and Perception (Shell PLC, 2025).</a:t>
            </a:r>
          </a:p>
          <a:p>
            <a:pPr marL="832083" indent="-685783">
              <a:buFont typeface="Georgia"/>
              <a:buAutoNum type="arabicPeriod"/>
            </a:pPr>
            <a:r>
              <a:rPr lang="en-US" sz="2400" dirty="0"/>
              <a:t>Retention and Motivation in a Competitive Market (Shell PLC, 2025).</a:t>
            </a:r>
          </a:p>
          <a:p>
            <a:pPr marL="146300" indent="0">
              <a:buNone/>
            </a:pPr>
            <a:endParaRPr lang="en-US" sz="2400" dirty="0"/>
          </a:p>
          <a:p>
            <a:pPr marL="832083" indent="-685783">
              <a:buFont typeface="Georgia"/>
              <a:buAutoNum type="arabicPeriod"/>
            </a:pPr>
            <a:endParaRPr lang="en-US" b="1" dirty="0"/>
          </a:p>
          <a:p>
            <a:pPr marL="832083" indent="-685783">
              <a:buAutoNum type="arabicPeriod"/>
            </a:pPr>
            <a:endParaRPr lang="en-US" b="1" dirty="0"/>
          </a:p>
          <a:p>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4824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79400"/>
            <a:ext cx="11379200" cy="812800"/>
          </a:xfrm>
          <a:effectLst>
            <a:glow rad="101600">
              <a:srgbClr val="92D050">
                <a:alpha val="60000"/>
              </a:srgbClr>
            </a:glow>
          </a:effectLst>
        </p:spPr>
        <p:style>
          <a:lnRef idx="2">
            <a:schemeClr val="accent1"/>
          </a:lnRef>
          <a:fillRef idx="1">
            <a:schemeClr val="lt1"/>
          </a:fillRef>
          <a:effectRef idx="0">
            <a:schemeClr val="accent1"/>
          </a:effectRef>
          <a:fontRef idx="minor">
            <a:schemeClr val="dk1"/>
          </a:fontRef>
        </p:style>
        <p:txBody>
          <a:bodyPr>
            <a:normAutofit/>
          </a:bodyPr>
          <a:lstStyle/>
          <a:p>
            <a:r>
              <a:rPr lang="en-US" sz="2700" b="1" dirty="0">
                <a:solidFill>
                  <a:srgbClr val="C00000"/>
                </a:solidFill>
              </a:rPr>
              <a:t>Recommendations </a:t>
            </a:r>
            <a:endParaRPr lang="en-US" b="1" dirty="0">
              <a:solidFill>
                <a:srgbClr val="C00000"/>
              </a:solidFill>
            </a:endParaRPr>
          </a:p>
        </p:txBody>
      </p:sp>
      <p:sp>
        <p:nvSpPr>
          <p:cNvPr id="3" name="Content Placeholder 2"/>
          <p:cNvSpPr>
            <a:spLocks noGrp="1"/>
          </p:cNvSpPr>
          <p:nvPr>
            <p:ph sz="quarter" idx="1"/>
          </p:nvPr>
        </p:nvSpPr>
        <p:spPr>
          <a:xfrm>
            <a:off x="406400" y="1225443"/>
            <a:ext cx="11074401" cy="5149957"/>
          </a:xfrm>
          <a:effectLst>
            <a:glow rad="2286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a:normAutofit/>
          </a:bodyPr>
          <a:lstStyle/>
          <a:p>
            <a:pPr marL="146300" indent="0">
              <a:buNone/>
            </a:pPr>
            <a:r>
              <a:rPr lang="en-US" sz="2400" dirty="0"/>
              <a:t>1. Enhance Safety Accountability</a:t>
            </a:r>
          </a:p>
          <a:p>
            <a:pPr marL="146300" indent="0">
              <a:buNone/>
            </a:pPr>
            <a:r>
              <a:rPr lang="en-US" sz="2400" dirty="0"/>
              <a:t>2. Accelerate Energy Transition Capabilities</a:t>
            </a:r>
          </a:p>
          <a:p>
            <a:pPr marL="146300" indent="0">
              <a:buNone/>
            </a:pPr>
            <a:r>
              <a:rPr lang="en-US" sz="2400" dirty="0"/>
              <a:t>3. Reform Executive Compensation Perception</a:t>
            </a:r>
          </a:p>
          <a:p>
            <a:pPr marL="146300" indent="0">
              <a:buNone/>
            </a:pPr>
            <a:r>
              <a:rPr lang="en-US" sz="2400" dirty="0"/>
              <a:t>4. Reinforce the Employee Value Proposition</a:t>
            </a:r>
          </a:p>
          <a:p>
            <a:pPr marL="146300" indent="0">
              <a:buNone/>
            </a:pPr>
            <a:endParaRPr lang="en-US" sz="2400" b="1" dirty="0"/>
          </a:p>
          <a:p>
            <a:pPr algn="just"/>
            <a:endParaRPr lang="en-US" sz="2400"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8336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4025-139A-1D74-E5C5-E3CFF543F143}"/>
              </a:ext>
            </a:extLst>
          </p:cNvPr>
          <p:cNvSpPr>
            <a:spLocks noGrp="1"/>
          </p:cNvSpPr>
          <p:nvPr>
            <p:ph type="ctrTitle"/>
          </p:nvPr>
        </p:nvSpPr>
        <p:spPr>
          <a:xfrm>
            <a:off x="873446" y="1041943"/>
            <a:ext cx="10804203" cy="966857"/>
          </a:xfrm>
          <a:solidFill>
            <a:srgbClr val="FFFF00"/>
          </a:solidFill>
        </p:spPr>
        <p:txBody>
          <a:bodyPr>
            <a:noAutofit/>
          </a:bodyPr>
          <a:lstStyle/>
          <a:p>
            <a:pPr algn="ctr"/>
            <a:r>
              <a:rPr lang="en-GB" sz="4000" dirty="0">
                <a:solidFill>
                  <a:srgbClr val="C00000"/>
                </a:solidFill>
              </a:rPr>
              <a:t>International Team and Assignment Management</a:t>
            </a:r>
          </a:p>
        </p:txBody>
      </p:sp>
    </p:spTree>
    <p:extLst>
      <p:ext uri="{BB962C8B-B14F-4D97-AF65-F5344CB8AC3E}">
        <p14:creationId xmlns:p14="http://schemas.microsoft.com/office/powerpoint/2010/main" val="1347711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19C22-1122-DCA5-99DA-CFD50DF6050E}"/>
              </a:ext>
            </a:extLst>
          </p:cNvPr>
          <p:cNvSpPr>
            <a:spLocks noGrp="1"/>
          </p:cNvSpPr>
          <p:nvPr>
            <p:ph type="title"/>
          </p:nvPr>
        </p:nvSpPr>
        <p:spPr/>
        <p:txBody>
          <a:bodyPr>
            <a:normAutofit/>
          </a:bodyPr>
          <a:lstStyle/>
          <a:p>
            <a:r>
              <a:rPr lang="en-GB" sz="3000" dirty="0"/>
              <a:t>Global HR and Team Management at Shell</a:t>
            </a:r>
          </a:p>
        </p:txBody>
      </p:sp>
      <p:sp>
        <p:nvSpPr>
          <p:cNvPr id="3" name="Content Placeholder 2">
            <a:extLst>
              <a:ext uri="{FF2B5EF4-FFF2-40B4-BE49-F238E27FC236}">
                <a16:creationId xmlns:a16="http://schemas.microsoft.com/office/drawing/2014/main" id="{1A297FAC-ECBC-FAD8-415C-72020730E3C6}"/>
              </a:ext>
            </a:extLst>
          </p:cNvPr>
          <p:cNvSpPr>
            <a:spLocks noGrp="1"/>
          </p:cNvSpPr>
          <p:nvPr>
            <p:ph idx="1"/>
          </p:nvPr>
        </p:nvSpPr>
        <p:spPr>
          <a:xfrm>
            <a:off x="597818" y="1547188"/>
            <a:ext cx="8596668" cy="3880773"/>
          </a:xfrm>
        </p:spPr>
        <p:txBody>
          <a:bodyPr>
            <a:normAutofit fontScale="92500" lnSpcReduction="20000"/>
          </a:bodyPr>
          <a:lstStyle/>
          <a:p>
            <a:r>
              <a:rPr lang="en-US" dirty="0"/>
              <a:t>Shell is an international company that functions in 70+ countries and employs more than 90,000 employees ( Shell, 2024).</a:t>
            </a:r>
          </a:p>
          <a:p>
            <a:r>
              <a:rPr lang="en-US" dirty="0"/>
              <a:t>International assignments and management of international teams is the key to the success of Shell in the global energy transition.</a:t>
            </a:r>
          </a:p>
          <a:p>
            <a:r>
              <a:rPr lang="en-US" dirty="0"/>
              <a:t>Concentrate on how to make cross-border collaboration, cultural synergy and cross border talent crossing the borders effective.</a:t>
            </a:r>
          </a:p>
          <a:p>
            <a:r>
              <a:rPr lang="en-US" dirty="0"/>
              <a:t>HR is critical in international talent strategy-business alignment</a:t>
            </a:r>
            <a:r>
              <a:rPr lang="en-GB" dirty="0"/>
              <a:t>.</a:t>
            </a:r>
          </a:p>
        </p:txBody>
      </p:sp>
      <p:pic>
        <p:nvPicPr>
          <p:cNvPr id="6" name="Picture 5">
            <a:extLst>
              <a:ext uri="{FF2B5EF4-FFF2-40B4-BE49-F238E27FC236}">
                <a16:creationId xmlns:a16="http://schemas.microsoft.com/office/drawing/2014/main" id="{AEBFC33C-382B-4D9A-CAF9-3CE0BD4144C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374033" y="4168755"/>
            <a:ext cx="4515204" cy="2575649"/>
          </a:xfrm>
          <a:prstGeom prst="rect">
            <a:avLst/>
          </a:prstGeom>
          <a:ln>
            <a:noFill/>
          </a:ln>
          <a:effectLst>
            <a:softEdge rad="112500"/>
          </a:effectLst>
        </p:spPr>
      </p:pic>
    </p:spTree>
    <p:extLst>
      <p:ext uri="{BB962C8B-B14F-4D97-AF65-F5344CB8AC3E}">
        <p14:creationId xmlns:p14="http://schemas.microsoft.com/office/powerpoint/2010/main" val="25287531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E8D75-DCBB-E30B-7A9D-50A13E8A3572}"/>
              </a:ext>
            </a:extLst>
          </p:cNvPr>
          <p:cNvSpPr>
            <a:spLocks noGrp="1"/>
          </p:cNvSpPr>
          <p:nvPr>
            <p:ph type="title"/>
          </p:nvPr>
        </p:nvSpPr>
        <p:spPr>
          <a:xfrm>
            <a:off x="677334" y="319938"/>
            <a:ext cx="8596668" cy="1320800"/>
          </a:xfrm>
        </p:spPr>
        <p:txBody>
          <a:bodyPr>
            <a:normAutofit/>
          </a:bodyPr>
          <a:lstStyle/>
          <a:p>
            <a:r>
              <a:rPr lang="en-GB" sz="3000" i="1" dirty="0"/>
              <a:t>Shell’s International Assignment and Team Management Policies</a:t>
            </a:r>
            <a:endParaRPr lang="en-GB" sz="3000" dirty="0"/>
          </a:p>
        </p:txBody>
      </p:sp>
      <p:sp>
        <p:nvSpPr>
          <p:cNvPr id="3" name="Content Placeholder 2">
            <a:extLst>
              <a:ext uri="{FF2B5EF4-FFF2-40B4-BE49-F238E27FC236}">
                <a16:creationId xmlns:a16="http://schemas.microsoft.com/office/drawing/2014/main" id="{47E908C7-DD9B-0248-6804-E955DDBE3149}"/>
              </a:ext>
            </a:extLst>
          </p:cNvPr>
          <p:cNvSpPr>
            <a:spLocks noGrp="1"/>
          </p:cNvSpPr>
          <p:nvPr>
            <p:ph idx="1"/>
          </p:nvPr>
        </p:nvSpPr>
        <p:spPr>
          <a:xfrm>
            <a:off x="677334" y="1444967"/>
            <a:ext cx="8596668" cy="3880773"/>
          </a:xfrm>
        </p:spPr>
        <p:txBody>
          <a:bodyPr>
            <a:normAutofit fontScale="92500" lnSpcReduction="10000"/>
          </a:bodyPr>
          <a:lstStyle/>
          <a:p>
            <a:r>
              <a:rPr lang="en-GB" dirty="0"/>
              <a:t>Shell has a Global Mobility Framework (GMF) managing expatriate and short-term assignments (Shell, 2023).</a:t>
            </a:r>
          </a:p>
          <a:p>
            <a:r>
              <a:rPr lang="en-GB" dirty="0"/>
              <a:t>Policies cover: relocation packages, tax equalisation, family support, and repatriation planning.</a:t>
            </a:r>
          </a:p>
          <a:p>
            <a:r>
              <a:rPr lang="en-GB" dirty="0"/>
              <a:t>Shell promotes cross-cultural leadership training for global teams</a:t>
            </a:r>
          </a:p>
          <a:p>
            <a:r>
              <a:rPr lang="en-GB" dirty="0"/>
              <a:t>Digital HR systems manage employee transfers and performance tracking globally.</a:t>
            </a:r>
          </a:p>
          <a:p>
            <a:r>
              <a:rPr lang="en-GB" dirty="0"/>
              <a:t>Focus on diversity, inclusion, and equal opportunity in all locations.</a:t>
            </a:r>
          </a:p>
        </p:txBody>
      </p:sp>
      <p:pic>
        <p:nvPicPr>
          <p:cNvPr id="5" name="Picture 4">
            <a:extLst>
              <a:ext uri="{FF2B5EF4-FFF2-40B4-BE49-F238E27FC236}">
                <a16:creationId xmlns:a16="http://schemas.microsoft.com/office/drawing/2014/main" id="{2FB1A614-0827-8719-3662-4D90B3429B6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66129" y="4256433"/>
            <a:ext cx="4685590" cy="2635645"/>
          </a:xfrm>
          <a:prstGeom prst="rect">
            <a:avLst/>
          </a:prstGeom>
          <a:ln>
            <a:noFill/>
          </a:ln>
          <a:effectLst>
            <a:softEdge rad="112500"/>
          </a:effectLst>
        </p:spPr>
      </p:pic>
    </p:spTree>
    <p:extLst>
      <p:ext uri="{BB962C8B-B14F-4D97-AF65-F5344CB8AC3E}">
        <p14:creationId xmlns:p14="http://schemas.microsoft.com/office/powerpoint/2010/main" val="3683799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6718-4716-3597-7BA8-E300A5811F52}"/>
              </a:ext>
            </a:extLst>
          </p:cNvPr>
          <p:cNvSpPr>
            <a:spLocks noGrp="1"/>
          </p:cNvSpPr>
          <p:nvPr>
            <p:ph type="title"/>
          </p:nvPr>
        </p:nvSpPr>
        <p:spPr>
          <a:xfrm>
            <a:off x="677334" y="268824"/>
            <a:ext cx="8596668" cy="1320800"/>
          </a:xfrm>
        </p:spPr>
        <p:txBody>
          <a:bodyPr>
            <a:normAutofit/>
          </a:bodyPr>
          <a:lstStyle/>
          <a:p>
            <a:r>
              <a:rPr lang="en-GB" sz="3000" dirty="0"/>
              <a:t>Line Managers as Key Drivers of Global Team Success</a:t>
            </a:r>
          </a:p>
        </p:txBody>
      </p:sp>
      <p:sp>
        <p:nvSpPr>
          <p:cNvPr id="3" name="Content Placeholder 2">
            <a:extLst>
              <a:ext uri="{FF2B5EF4-FFF2-40B4-BE49-F238E27FC236}">
                <a16:creationId xmlns:a16="http://schemas.microsoft.com/office/drawing/2014/main" id="{9466E46D-4B36-4EC3-A9E5-AF40BCF7C672}"/>
              </a:ext>
            </a:extLst>
          </p:cNvPr>
          <p:cNvSpPr>
            <a:spLocks noGrp="1"/>
          </p:cNvSpPr>
          <p:nvPr>
            <p:ph idx="1"/>
          </p:nvPr>
        </p:nvSpPr>
        <p:spPr>
          <a:xfrm>
            <a:off x="677334" y="1490401"/>
            <a:ext cx="8596668" cy="3880773"/>
          </a:xfrm>
        </p:spPr>
        <p:txBody>
          <a:bodyPr>
            <a:normAutofit fontScale="92500" lnSpcReduction="20000"/>
          </a:bodyPr>
          <a:lstStyle/>
          <a:p>
            <a:r>
              <a:rPr lang="en-US" dirty="0"/>
              <a:t>The line managers connect HR policies and the performance of a team (Armstrong and Taylor, 2023).</a:t>
            </a:r>
          </a:p>
          <a:p>
            <a:r>
              <a:rPr lang="en-US" dirty="0"/>
              <a:t>They track the adaptation of expatriates and regional team collaboration.</a:t>
            </a:r>
          </a:p>
          <a:p>
            <a:r>
              <a:rPr lang="en-US" dirty="0"/>
              <a:t>Mentor, give feedback and culture integration services to international employees.</a:t>
            </a:r>
          </a:p>
          <a:p>
            <a:r>
              <a:rPr lang="en-US" dirty="0"/>
              <a:t>In charge of measurement of performance based on Shell digital HR resources (HRIS).</a:t>
            </a:r>
          </a:p>
          <a:p>
            <a:r>
              <a:rPr lang="en-US" dirty="0"/>
              <a:t>To ensure that communication, trust, and cohesion are empowered in multicultural teams, line managers play a significant role.</a:t>
            </a:r>
            <a:endParaRPr lang="en-GB" dirty="0"/>
          </a:p>
        </p:txBody>
      </p:sp>
      <p:pic>
        <p:nvPicPr>
          <p:cNvPr id="5" name="Picture 4">
            <a:extLst>
              <a:ext uri="{FF2B5EF4-FFF2-40B4-BE49-F238E27FC236}">
                <a16:creationId xmlns:a16="http://schemas.microsoft.com/office/drawing/2014/main" id="{17139C80-A884-6C44-84F9-AB40068D4E8A}"/>
              </a:ext>
            </a:extLst>
          </p:cNvPr>
          <p:cNvPicPr>
            <a:picLocks noChangeAspect="1"/>
          </p:cNvPicPr>
          <p:nvPr/>
        </p:nvPicPr>
        <p:blipFill>
          <a:blip r:embed="rId2">
            <a:extLst>
              <a:ext uri="{28A0092B-C50C-407E-A947-70E740481C1C}">
                <a14:useLocalDpi xmlns:a14="http://schemas.microsoft.com/office/drawing/2010/main" val="0"/>
              </a:ext>
            </a:extLst>
          </a:blip>
          <a:srcRect l="25707" t="12278" r="23029" b="32324"/>
          <a:stretch>
            <a:fillRect/>
          </a:stretch>
        </p:blipFill>
        <p:spPr>
          <a:xfrm>
            <a:off x="3322928" y="4474856"/>
            <a:ext cx="3305479" cy="2681827"/>
          </a:xfrm>
          <a:prstGeom prst="rect">
            <a:avLst/>
          </a:prstGeom>
          <a:ln>
            <a:noFill/>
          </a:ln>
          <a:effectLst>
            <a:softEdge rad="112500"/>
          </a:effectLst>
        </p:spPr>
      </p:pic>
    </p:spTree>
    <p:extLst>
      <p:ext uri="{BB962C8B-B14F-4D97-AF65-F5344CB8AC3E}">
        <p14:creationId xmlns:p14="http://schemas.microsoft.com/office/powerpoint/2010/main" val="3698391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13411-4F35-1203-590C-3C1E40338AF0}"/>
              </a:ext>
            </a:extLst>
          </p:cNvPr>
          <p:cNvSpPr>
            <a:spLocks noGrp="1"/>
          </p:cNvSpPr>
          <p:nvPr>
            <p:ph type="title"/>
          </p:nvPr>
        </p:nvSpPr>
        <p:spPr/>
        <p:txBody>
          <a:bodyPr>
            <a:normAutofit/>
          </a:bodyPr>
          <a:lstStyle/>
          <a:p>
            <a:r>
              <a:rPr lang="en-GB" sz="3000" dirty="0"/>
              <a:t>Connecting HR Practices with Shell’s Strategic Vision</a:t>
            </a:r>
          </a:p>
        </p:txBody>
      </p:sp>
      <p:sp>
        <p:nvSpPr>
          <p:cNvPr id="3" name="Content Placeholder 2">
            <a:extLst>
              <a:ext uri="{FF2B5EF4-FFF2-40B4-BE49-F238E27FC236}">
                <a16:creationId xmlns:a16="http://schemas.microsoft.com/office/drawing/2014/main" id="{612D358C-712D-4FFF-A99F-A4021DB1F530}"/>
              </a:ext>
            </a:extLst>
          </p:cNvPr>
          <p:cNvSpPr>
            <a:spLocks noGrp="1"/>
          </p:cNvSpPr>
          <p:nvPr>
            <p:ph idx="1"/>
          </p:nvPr>
        </p:nvSpPr>
        <p:spPr/>
        <p:txBody>
          <a:bodyPr>
            <a:normAutofit lnSpcReduction="10000"/>
          </a:bodyPr>
          <a:lstStyle/>
          <a:p>
            <a:r>
              <a:rPr lang="en-GB" dirty="0"/>
              <a:t>Shell’s strategy: Powering Progress – achieving net-zero emissions while creating value (Shell, 2024).</a:t>
            </a:r>
          </a:p>
          <a:p>
            <a:r>
              <a:rPr lang="en-GB" dirty="0"/>
              <a:t>Global talent management ensures mobility of skilled experts to energy transition projects.</a:t>
            </a:r>
          </a:p>
          <a:p>
            <a:r>
              <a:rPr lang="en-GB" dirty="0"/>
              <a:t>International teams drive innovation, safety, and sustainability across geographies.</a:t>
            </a:r>
          </a:p>
          <a:p>
            <a:r>
              <a:rPr lang="en-GB" dirty="0"/>
              <a:t>HR alignment enhances organizational agility and supports strategic workforce planning.</a:t>
            </a:r>
          </a:p>
          <a:p>
            <a:r>
              <a:rPr lang="en-GB" dirty="0"/>
              <a:t>Aligns with Bartlett &amp; Ghoshal’s Global Strategy Framework — integrating worldwide knowledge.</a:t>
            </a:r>
          </a:p>
        </p:txBody>
      </p:sp>
    </p:spTree>
    <p:extLst>
      <p:ext uri="{BB962C8B-B14F-4D97-AF65-F5344CB8AC3E}">
        <p14:creationId xmlns:p14="http://schemas.microsoft.com/office/powerpoint/2010/main" val="829745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9F0F-538A-3D8F-EF12-172E7265EE2B}"/>
              </a:ext>
            </a:extLst>
          </p:cNvPr>
          <p:cNvSpPr>
            <a:spLocks noGrp="1"/>
          </p:cNvSpPr>
          <p:nvPr>
            <p:ph type="title"/>
          </p:nvPr>
        </p:nvSpPr>
        <p:spPr/>
        <p:txBody>
          <a:bodyPr>
            <a:normAutofit/>
          </a:bodyPr>
          <a:lstStyle/>
          <a:p>
            <a:r>
              <a:rPr lang="en-GB" sz="3000" dirty="0"/>
              <a:t>Challenges in Managing International Teams and Assignments</a:t>
            </a:r>
          </a:p>
        </p:txBody>
      </p:sp>
      <p:sp>
        <p:nvSpPr>
          <p:cNvPr id="3" name="Content Placeholder 2">
            <a:extLst>
              <a:ext uri="{FF2B5EF4-FFF2-40B4-BE49-F238E27FC236}">
                <a16:creationId xmlns:a16="http://schemas.microsoft.com/office/drawing/2014/main" id="{5F44902D-99BA-47B7-EA16-87D9D6BA9041}"/>
              </a:ext>
            </a:extLst>
          </p:cNvPr>
          <p:cNvSpPr>
            <a:spLocks noGrp="1"/>
          </p:cNvSpPr>
          <p:nvPr>
            <p:ph idx="1"/>
          </p:nvPr>
        </p:nvSpPr>
        <p:spPr/>
        <p:txBody>
          <a:bodyPr>
            <a:normAutofit fontScale="77500" lnSpcReduction="20000"/>
          </a:bodyPr>
          <a:lstStyle/>
          <a:p>
            <a:pPr>
              <a:lnSpc>
                <a:spcPct val="150000"/>
              </a:lnSpc>
            </a:pPr>
            <a:r>
              <a:rPr lang="en-US" dirty="0"/>
              <a:t>Globally distributed teams: cultural diversity and communication barriers (</a:t>
            </a:r>
            <a:r>
              <a:rPr lang="en-US" dirty="0" err="1"/>
              <a:t>Hofstede</a:t>
            </a:r>
            <a:r>
              <a:rPr lang="en-US" dirty="0"/>
              <a:t>, 2021).</a:t>
            </a:r>
          </a:p>
          <a:p>
            <a:pPr>
              <a:lnSpc>
                <a:spcPct val="150000"/>
              </a:lnSpc>
            </a:pPr>
            <a:r>
              <a:rPr lang="en-US" dirty="0"/>
              <a:t>Expensive long-term expatriate placement.</a:t>
            </a:r>
          </a:p>
          <a:p>
            <a:pPr>
              <a:lnSpc>
                <a:spcPct val="150000"/>
              </a:lnSpc>
            </a:pPr>
            <a:r>
              <a:rPr lang="en-US" dirty="0"/>
              <a:t>The problem of work–life balance among mobile employees and their family.</a:t>
            </a:r>
          </a:p>
          <a:p>
            <a:pPr>
              <a:lnSpc>
                <a:spcPct val="150000"/>
              </a:lnSpc>
            </a:pPr>
            <a:r>
              <a:rPr lang="en-US" dirty="0"/>
              <a:t>Post-assignment retention of the international talent.</a:t>
            </a:r>
          </a:p>
          <a:p>
            <a:pPr>
              <a:lnSpc>
                <a:spcPct val="150000"/>
              </a:lnSpc>
            </a:pPr>
            <a:r>
              <a:rPr lang="en-US" dirty="0"/>
              <a:t>In addition, the paper will cover managing hybrid and virtual teams after the COVID-19 (</a:t>
            </a:r>
            <a:r>
              <a:rPr lang="en-US" dirty="0" err="1"/>
              <a:t>Collings</a:t>
            </a:r>
            <a:r>
              <a:rPr lang="en-US" dirty="0"/>
              <a:t> et al., 2021).</a:t>
            </a:r>
          </a:p>
          <a:p>
            <a:pPr>
              <a:lnSpc>
                <a:spcPct val="150000"/>
              </a:lnSpc>
            </a:pPr>
            <a:r>
              <a:rPr lang="en-US" dirty="0"/>
              <a:t>Adherence to the local labour laws and visa policies in various regions</a:t>
            </a:r>
            <a:r>
              <a:rPr lang="en-GB" dirty="0"/>
              <a:t>.</a:t>
            </a:r>
          </a:p>
        </p:txBody>
      </p:sp>
    </p:spTree>
    <p:extLst>
      <p:ext uri="{BB962C8B-B14F-4D97-AF65-F5344CB8AC3E}">
        <p14:creationId xmlns:p14="http://schemas.microsoft.com/office/powerpoint/2010/main" val="4149976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4F81-D7B6-7A26-1EB9-63C11D6DB96A}"/>
              </a:ext>
            </a:extLst>
          </p:cNvPr>
          <p:cNvSpPr>
            <a:spLocks noGrp="1"/>
          </p:cNvSpPr>
          <p:nvPr>
            <p:ph type="title"/>
          </p:nvPr>
        </p:nvSpPr>
        <p:spPr/>
        <p:txBody>
          <a:bodyPr>
            <a:normAutofit/>
          </a:bodyPr>
          <a:lstStyle/>
          <a:p>
            <a:r>
              <a:rPr lang="en-GB" sz="3000" dirty="0"/>
              <a:t>Recommendations for Shell’s Global HR Strategy</a:t>
            </a:r>
          </a:p>
        </p:txBody>
      </p:sp>
      <p:sp>
        <p:nvSpPr>
          <p:cNvPr id="3" name="Content Placeholder 2">
            <a:extLst>
              <a:ext uri="{FF2B5EF4-FFF2-40B4-BE49-F238E27FC236}">
                <a16:creationId xmlns:a16="http://schemas.microsoft.com/office/drawing/2014/main" id="{B6D83284-436B-A5C1-ED6C-0333E368B175}"/>
              </a:ext>
            </a:extLst>
          </p:cNvPr>
          <p:cNvSpPr>
            <a:spLocks noGrp="1"/>
          </p:cNvSpPr>
          <p:nvPr>
            <p:ph idx="1"/>
          </p:nvPr>
        </p:nvSpPr>
        <p:spPr>
          <a:xfrm>
            <a:off x="838200" y="1251515"/>
            <a:ext cx="10515600" cy="4351338"/>
          </a:xfrm>
        </p:spPr>
        <p:txBody>
          <a:bodyPr vert="horz" lIns="91440" tIns="45720" rIns="91440" bIns="45720" rtlCol="0" anchor="t">
            <a:noAutofit/>
          </a:bodyPr>
          <a:lstStyle/>
          <a:p>
            <a:pPr>
              <a:lnSpc>
                <a:spcPct val="150000"/>
              </a:lnSpc>
            </a:pPr>
            <a:r>
              <a:rPr lang="en-US" sz="2000" dirty="0"/>
              <a:t>Monitor individual performance and activity in the world using AI-based HR analytics.</a:t>
            </a:r>
            <a:endParaRPr lang="en-US" sz="2000">
              <a:ea typeface="Calibri"/>
              <a:cs typeface="Calibri"/>
            </a:endParaRPr>
          </a:p>
          <a:p>
            <a:pPr>
              <a:lnSpc>
                <a:spcPct val="150000"/>
              </a:lnSpc>
            </a:pPr>
            <a:r>
              <a:rPr lang="en-US" sz="2000" dirty="0"/>
              <a:t>Create cross-cultural cross-mentoring and cross-reverse mentoring </a:t>
            </a:r>
            <a:r>
              <a:rPr lang="en-US" sz="2000" err="1"/>
              <a:t>programmes</a:t>
            </a:r>
            <a:r>
              <a:rPr lang="en-US" sz="2000" dirty="0"/>
              <a:t>.</a:t>
            </a:r>
            <a:endParaRPr lang="en-US" sz="2000">
              <a:ea typeface="Calibri"/>
              <a:cs typeface="Calibri"/>
            </a:endParaRPr>
          </a:p>
          <a:p>
            <a:pPr>
              <a:lnSpc>
                <a:spcPct val="150000"/>
              </a:lnSpc>
            </a:pPr>
            <a:r>
              <a:rPr lang="en-US" sz="2000" dirty="0"/>
              <a:t>Promote virtual and short-term assignments to decrease the relocation expense.</a:t>
            </a:r>
            <a:endParaRPr lang="en-US" sz="2000">
              <a:ea typeface="Calibri"/>
              <a:cs typeface="Calibri"/>
            </a:endParaRPr>
          </a:p>
          <a:p>
            <a:pPr>
              <a:lnSpc>
                <a:spcPct val="150000"/>
              </a:lnSpc>
            </a:pPr>
            <a:r>
              <a:rPr lang="en-US" sz="2000" dirty="0"/>
              <a:t>Get virtual group work programs and online orientation programs.</a:t>
            </a:r>
            <a:endParaRPr lang="en-US" sz="2000">
              <a:ea typeface="Calibri"/>
              <a:cs typeface="Calibri"/>
            </a:endParaRPr>
          </a:p>
          <a:p>
            <a:pPr>
              <a:lnSpc>
                <a:spcPct val="150000"/>
              </a:lnSpc>
            </a:pPr>
            <a:r>
              <a:rPr lang="en-US" sz="2000" dirty="0"/>
              <a:t>Enhance the career development and repatriation services to make sure that the returning employees are reinstated.</a:t>
            </a:r>
            <a:endParaRPr lang="en-US" sz="2000">
              <a:ea typeface="Calibri"/>
              <a:cs typeface="Calibri"/>
            </a:endParaRPr>
          </a:p>
          <a:p>
            <a:pPr>
              <a:lnSpc>
                <a:spcPct val="150000"/>
              </a:lnSpc>
            </a:pPr>
            <a:r>
              <a:rPr lang="en-US" sz="2000" dirty="0"/>
              <a:t>Encourage the essence of life long learning in order to be an international leader</a:t>
            </a:r>
            <a:r>
              <a:rPr lang="en-GB" sz="2000" dirty="0"/>
              <a:t>.</a:t>
            </a:r>
            <a:endParaRPr lang="en-GB" sz="2000" dirty="0">
              <a:ea typeface="Calibri"/>
              <a:cs typeface="Calibri"/>
            </a:endParaRPr>
          </a:p>
        </p:txBody>
      </p:sp>
    </p:spTree>
    <p:extLst>
      <p:ext uri="{BB962C8B-B14F-4D97-AF65-F5344CB8AC3E}">
        <p14:creationId xmlns:p14="http://schemas.microsoft.com/office/powerpoint/2010/main" val="3097278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8CE9A-A64E-D8E4-B25F-7F607670B69E}"/>
              </a:ext>
            </a:extLst>
          </p:cNvPr>
          <p:cNvSpPr>
            <a:spLocks noGrp="1"/>
          </p:cNvSpPr>
          <p:nvPr>
            <p:ph type="title"/>
          </p:nvPr>
        </p:nvSpPr>
        <p:spPr/>
        <p:txBody>
          <a:bodyPr>
            <a:normAutofit/>
          </a:bodyPr>
          <a:lstStyle/>
          <a:p>
            <a:r>
              <a:rPr lang="en-US" b="1" dirty="0">
                <a:latin typeface="Times New Roman"/>
                <a:ea typeface="Calibri Light"/>
                <a:cs typeface="Times New Roman"/>
              </a:rPr>
              <a:t>Conclusion</a:t>
            </a:r>
            <a:endParaRPr lang="en-US" dirty="0"/>
          </a:p>
        </p:txBody>
      </p:sp>
      <p:sp>
        <p:nvSpPr>
          <p:cNvPr id="3" name="Content Placeholder 2">
            <a:extLst>
              <a:ext uri="{FF2B5EF4-FFF2-40B4-BE49-F238E27FC236}">
                <a16:creationId xmlns:a16="http://schemas.microsoft.com/office/drawing/2014/main" id="{B92068C6-2B95-2A86-A738-393F644D2AF6}"/>
              </a:ext>
            </a:extLst>
          </p:cNvPr>
          <p:cNvSpPr>
            <a:spLocks noGrp="1"/>
          </p:cNvSpPr>
          <p:nvPr>
            <p:ph idx="1"/>
          </p:nvPr>
        </p:nvSpPr>
        <p:spPr/>
        <p:txBody>
          <a:bodyPr vert="horz" lIns="91440" tIns="45720" rIns="91440" bIns="45720" rtlCol="0" anchor="t">
            <a:normAutofit/>
          </a:bodyPr>
          <a:lstStyle/>
          <a:p>
            <a:pPr algn="just"/>
            <a:r>
              <a:rPr lang="en-US" dirty="0">
                <a:latin typeface="Times New Roman"/>
                <a:cs typeface="Times New Roman"/>
              </a:rPr>
              <a:t>The HR Tech drives strategic </a:t>
            </a:r>
            <a:r>
              <a:rPr lang="en-US" dirty="0" err="1">
                <a:latin typeface="Times New Roman"/>
                <a:cs typeface="Times New Roman"/>
              </a:rPr>
              <a:t>agilityand</a:t>
            </a:r>
            <a:r>
              <a:rPr lang="en-US" dirty="0">
                <a:latin typeface="Times New Roman"/>
                <a:cs typeface="Times New Roman"/>
              </a:rPr>
              <a:t> workforce empowerment at </a:t>
            </a:r>
            <a:r>
              <a:rPr lang="en-US" dirty="0" err="1">
                <a:latin typeface="Times New Roman"/>
                <a:cs typeface="Times New Roman"/>
              </a:rPr>
              <a:t>RoyalDutch</a:t>
            </a:r>
            <a:r>
              <a:rPr lang="en-US" dirty="0">
                <a:latin typeface="Times New Roman"/>
                <a:cs typeface="Times New Roman"/>
              </a:rPr>
              <a:t> Shell.</a:t>
            </a:r>
          </a:p>
          <a:p>
            <a:pPr algn="just"/>
            <a:r>
              <a:rPr lang="en-US" dirty="0">
                <a:latin typeface="Times New Roman"/>
                <a:cs typeface="Times New Roman"/>
              </a:rPr>
              <a:t>Digital transformation </a:t>
            </a:r>
            <a:r>
              <a:rPr lang="en-US" dirty="0" err="1">
                <a:latin typeface="Times New Roman"/>
                <a:cs typeface="Times New Roman"/>
              </a:rPr>
              <a:t>optimisesinclusion</a:t>
            </a:r>
            <a:r>
              <a:rPr lang="en-US" dirty="0">
                <a:latin typeface="Times New Roman"/>
                <a:cs typeface="Times New Roman"/>
              </a:rPr>
              <a:t>, performance and </a:t>
            </a:r>
            <a:r>
              <a:rPr lang="en-US" dirty="0" err="1">
                <a:latin typeface="Times New Roman"/>
                <a:cs typeface="Times New Roman"/>
              </a:rPr>
              <a:t>globalcoordination</a:t>
            </a:r>
            <a:r>
              <a:rPr lang="en-US" dirty="0">
                <a:latin typeface="Times New Roman"/>
                <a:cs typeface="Times New Roman"/>
              </a:rPr>
              <a:t>. </a:t>
            </a:r>
          </a:p>
          <a:p>
            <a:endParaRPr lang="en-US" sz="2000"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326541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76200"/>
            <a:ext cx="11379200" cy="344714"/>
          </a:xfrm>
          <a:ln/>
          <a:effectLst>
            <a:glow rad="228600">
              <a:schemeClr val="accent4">
                <a:satMod val="175000"/>
                <a:alpha val="40000"/>
              </a:schemeClr>
            </a:glow>
          </a:effectLst>
        </p:spPr>
        <p:style>
          <a:lnRef idx="2">
            <a:schemeClr val="accent1"/>
          </a:lnRef>
          <a:fillRef idx="1">
            <a:schemeClr val="lt1"/>
          </a:fillRef>
          <a:effectRef idx="0">
            <a:schemeClr val="accent1"/>
          </a:effectRef>
          <a:fontRef idx="minor">
            <a:schemeClr val="dk1"/>
          </a:fontRef>
        </p:style>
        <p:txBody>
          <a:bodyPr>
            <a:normAutofit fontScale="90000"/>
          </a:bodyPr>
          <a:lstStyle/>
          <a:p>
            <a:r>
              <a:rPr lang="en-US" dirty="0">
                <a:solidFill>
                  <a:srgbClr val="C00000"/>
                </a:solidFill>
              </a:rPr>
              <a:t>References </a:t>
            </a:r>
          </a:p>
        </p:txBody>
      </p:sp>
      <p:sp>
        <p:nvSpPr>
          <p:cNvPr id="3" name="Content Placeholder 2"/>
          <p:cNvSpPr>
            <a:spLocks noGrp="1"/>
          </p:cNvSpPr>
          <p:nvPr>
            <p:ph sz="quarter" idx="1"/>
          </p:nvPr>
        </p:nvSpPr>
        <p:spPr>
          <a:xfrm>
            <a:off x="101602" y="558705"/>
            <a:ext cx="11785599" cy="6051645"/>
          </a:xfrm>
        </p:spPr>
        <p:txBody>
          <a:bodyPr>
            <a:normAutofit/>
          </a:bodyPr>
          <a:lstStyle/>
          <a:p>
            <a:pPr marL="71965" indent="0">
              <a:buNone/>
            </a:pPr>
            <a:endParaRPr lang="en-US" sz="1900" dirty="0"/>
          </a:p>
          <a:p>
            <a:pPr marL="237061" indent="-165096"/>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7601" y="44355"/>
            <a:ext cx="1054100" cy="10287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616614"/>
            <a:ext cx="12192000" cy="6555641"/>
          </a:xfrm>
          <a:prstGeom prst="rect">
            <a:avLst/>
          </a:prstGeom>
        </p:spPr>
        <p:txBody>
          <a:bodyPr wrap="square">
            <a:spAutoFit/>
          </a:bodyPr>
          <a:lstStyle/>
          <a:p>
            <a:pPr marL="285750" indent="-285750">
              <a:buFont typeface="Arial" panose="020B0604020202020204" pitchFamily="34" charset="0"/>
              <a:buChar char="•"/>
            </a:pPr>
            <a:r>
              <a:rPr lang="en-US" sz="1400" dirty="0"/>
              <a:t>Armstrong, M. &amp; Taylor, S. (2023) </a:t>
            </a:r>
            <a:r>
              <a:rPr lang="en-US" sz="1400" i="1" dirty="0"/>
              <a:t>Armstrong’s Handbook of Human Resource Management Practice</a:t>
            </a:r>
            <a:r>
              <a:rPr lang="en-US" sz="1400" dirty="0"/>
              <a:t>. </a:t>
            </a:r>
            <a:r>
              <a:rPr lang="en-US" sz="1400" dirty="0" err="1"/>
              <a:t>Kogan</a:t>
            </a:r>
            <a:r>
              <a:rPr lang="en-US" sz="1400" dirty="0"/>
              <a:t> Page.</a:t>
            </a:r>
          </a:p>
          <a:p>
            <a:pPr marL="285750" indent="-285750">
              <a:buFont typeface="Arial" panose="020B0604020202020204" pitchFamily="34" charset="0"/>
              <a:buChar char="•"/>
            </a:pPr>
            <a:r>
              <a:rPr lang="en-US" sz="1400" dirty="0" err="1"/>
              <a:t>Ayomoh</a:t>
            </a:r>
            <a:r>
              <a:rPr lang="en-US" sz="1400" dirty="0"/>
              <a:t>, M. and </a:t>
            </a:r>
            <a:r>
              <a:rPr lang="en-US" sz="1400" dirty="0" err="1"/>
              <a:t>Ongwae</a:t>
            </a:r>
            <a:r>
              <a:rPr lang="en-US" sz="1400" dirty="0"/>
              <a:t>, B., 2025. A Systematic Review of Asset Integrity and Process Safety Management Sustainability for Onshore Petrochemical Installations. </a:t>
            </a:r>
            <a:r>
              <a:rPr lang="en-US" sz="1400" i="1" dirty="0"/>
              <a:t>Sustainability 2025</a:t>
            </a:r>
            <a:r>
              <a:rPr lang="en-US" sz="1400" dirty="0"/>
              <a:t>, 17, 286.</a:t>
            </a:r>
          </a:p>
          <a:p>
            <a:pPr marL="285750" indent="-285750">
              <a:buFont typeface="Arial" panose="020B0604020202020204" pitchFamily="34" charset="0"/>
              <a:buChar char="•"/>
            </a:pPr>
            <a:r>
              <a:rPr lang="en-US" sz="1400" dirty="0" err="1"/>
              <a:t>Barišić</a:t>
            </a:r>
            <a:r>
              <a:rPr lang="en-US" sz="1400" dirty="0"/>
              <a:t>, A.F., </a:t>
            </a:r>
            <a:r>
              <a:rPr lang="en-US" sz="1400" dirty="0" err="1"/>
              <a:t>Barišić</a:t>
            </a:r>
            <a:r>
              <a:rPr lang="en-US" sz="1400" dirty="0"/>
              <a:t>, J.R. and </a:t>
            </a:r>
            <a:r>
              <a:rPr lang="en-US" sz="1400" dirty="0" err="1"/>
              <a:t>Miloloža</a:t>
            </a:r>
            <a:r>
              <a:rPr lang="en-US" sz="1400" dirty="0"/>
              <a:t>, I., (2021). Digital transformation: Challenges for human resources management. </a:t>
            </a:r>
            <a:r>
              <a:rPr lang="en-US" sz="1400" i="1" dirty="0"/>
              <a:t>ENTRENOVA-</a:t>
            </a:r>
            <a:r>
              <a:rPr lang="en-US" sz="1400" i="1" dirty="0" err="1"/>
              <a:t>ENTerprise</a:t>
            </a:r>
            <a:r>
              <a:rPr lang="en-US" sz="1400" i="1" dirty="0"/>
              <a:t> </a:t>
            </a:r>
            <a:r>
              <a:rPr lang="en-US" sz="1400" i="1" dirty="0" err="1"/>
              <a:t>REsearch</a:t>
            </a:r>
            <a:r>
              <a:rPr lang="en-US" sz="1400" i="1" dirty="0"/>
              <a:t> </a:t>
            </a:r>
            <a:r>
              <a:rPr lang="en-US" sz="1400" i="1" dirty="0" err="1"/>
              <a:t>InNOVAtion</a:t>
            </a:r>
            <a:r>
              <a:rPr lang="en-US" sz="1400" dirty="0"/>
              <a:t>, 7(1), pp.357-366.</a:t>
            </a:r>
          </a:p>
          <a:p>
            <a:pPr marL="285750" indent="-285750">
              <a:buFont typeface="Arial" panose="020B0604020202020204" pitchFamily="34" charset="0"/>
              <a:buChar char="•"/>
            </a:pPr>
            <a:r>
              <a:rPr lang="en-US" sz="1400" dirty="0"/>
              <a:t>Bartlett, C.A. &amp; </a:t>
            </a:r>
            <a:r>
              <a:rPr lang="en-US" sz="1400" dirty="0" err="1"/>
              <a:t>Ghoshal</a:t>
            </a:r>
            <a:r>
              <a:rPr lang="en-US" sz="1400" dirty="0"/>
              <a:t>, S. (1989) </a:t>
            </a:r>
            <a:r>
              <a:rPr lang="en-US" sz="1400" i="1" dirty="0"/>
              <a:t>Managing Across Borders: The Transnational Solution</a:t>
            </a:r>
            <a:r>
              <a:rPr lang="en-US" sz="1400" dirty="0"/>
              <a:t>. Harvard Business School Press.</a:t>
            </a:r>
          </a:p>
          <a:p>
            <a:pPr marL="285750" indent="-285750">
              <a:buFont typeface="Arial" panose="020B0604020202020204" pitchFamily="34" charset="0"/>
              <a:buChar char="•"/>
            </a:pPr>
            <a:r>
              <a:rPr lang="en-US" sz="1400" dirty="0"/>
              <a:t>Black, J.S. &amp; Mendenhall, M. (2022) ‘Cross-cultural training effectiveness: A review’, </a:t>
            </a:r>
            <a:r>
              <a:rPr lang="en-US" sz="1400" i="1" dirty="0"/>
              <a:t>International Journal of HRM</a:t>
            </a:r>
            <a:r>
              <a:rPr lang="en-US" sz="1400" dirty="0"/>
              <a:t>, 33(5), pp. 760–778.</a:t>
            </a:r>
          </a:p>
          <a:p>
            <a:pPr marL="285750" indent="-285750">
              <a:buFont typeface="Arial" panose="020B0604020202020204" pitchFamily="34" charset="0"/>
              <a:buChar char="•"/>
            </a:pPr>
            <a:r>
              <a:rPr lang="en-US" sz="1400" dirty="0" err="1"/>
              <a:t>Bos‐Nehles</a:t>
            </a:r>
            <a:r>
              <a:rPr lang="en-US" sz="1400" dirty="0"/>
              <a:t>, A., Townsend, K., Cafferkey, K. and </a:t>
            </a:r>
            <a:r>
              <a:rPr lang="en-US" sz="1400" dirty="0" err="1"/>
              <a:t>Trullen</a:t>
            </a:r>
            <a:r>
              <a:rPr lang="en-US" sz="1400" dirty="0"/>
              <a:t>, J., (2023). Examining the Ability, Motivation and Opportunity (AMO) framework in HRM research: Conceptualization, measurement and interactions. </a:t>
            </a:r>
            <a:r>
              <a:rPr lang="en-US" sz="1400" i="1" dirty="0"/>
              <a:t>International Journal of Management Reviews</a:t>
            </a:r>
            <a:r>
              <a:rPr lang="en-US" sz="1400" dirty="0"/>
              <a:t>, 25(4), pp.725-739.</a:t>
            </a:r>
          </a:p>
          <a:p>
            <a:pPr marL="285750" indent="-285750">
              <a:buFont typeface="Arial" panose="020B0604020202020204" pitchFamily="34" charset="0"/>
              <a:buChar char="•"/>
            </a:pPr>
            <a:r>
              <a:rPr lang="en-US" sz="1400" dirty="0" err="1"/>
              <a:t>Boselie</a:t>
            </a:r>
            <a:r>
              <a:rPr lang="en-US" sz="1400" dirty="0"/>
              <a:t>, P. and </a:t>
            </a:r>
            <a:r>
              <a:rPr lang="en-US" sz="1400" dirty="0" err="1"/>
              <a:t>Paauwe</a:t>
            </a:r>
            <a:r>
              <a:rPr lang="en-US" sz="1400" dirty="0"/>
              <a:t>, J., 2005. Human resource function competencies in European companies. </a:t>
            </a:r>
            <a:r>
              <a:rPr lang="en-US" sz="1400" i="1" dirty="0"/>
              <a:t>Personnel review</a:t>
            </a:r>
            <a:r>
              <a:rPr lang="en-US" sz="1400" dirty="0"/>
              <a:t>, 34(5), pp.550-566.</a:t>
            </a:r>
          </a:p>
          <a:p>
            <a:pPr marL="285750" indent="-285750">
              <a:buFont typeface="Arial" panose="020B0604020202020204" pitchFamily="34" charset="0"/>
              <a:buChar char="•"/>
            </a:pPr>
            <a:r>
              <a:rPr lang="en-US" sz="1400" dirty="0" err="1"/>
              <a:t>Boselie</a:t>
            </a:r>
            <a:r>
              <a:rPr lang="en-US" sz="1400" dirty="0"/>
              <a:t>, P. and van der </a:t>
            </a:r>
            <a:r>
              <a:rPr lang="en-US" sz="1400" dirty="0" err="1"/>
              <a:t>Heijden</a:t>
            </a:r>
            <a:r>
              <a:rPr lang="en-US" sz="1400" dirty="0"/>
              <a:t>, B. (2024). </a:t>
            </a:r>
            <a:r>
              <a:rPr lang="en-US" sz="1400" i="1" dirty="0"/>
              <a:t>Strategic Human Resource Management: A Balanced Approach</a:t>
            </a:r>
            <a:r>
              <a:rPr lang="en-US" sz="1400" dirty="0"/>
              <a:t>. McGraw Hill.</a:t>
            </a:r>
          </a:p>
          <a:p>
            <a:pPr marL="285750" indent="-285750">
              <a:buFont typeface="Arial" panose="020B0604020202020204" pitchFamily="34" charset="0"/>
              <a:buChar char="•"/>
            </a:pPr>
            <a:r>
              <a:rPr lang="en-US" sz="1400" dirty="0"/>
              <a:t>BP Global (2022). </a:t>
            </a:r>
            <a:r>
              <a:rPr lang="en-US" sz="1400" i="1" dirty="0" err="1"/>
              <a:t>bp</a:t>
            </a:r>
            <a:r>
              <a:rPr lang="en-US" sz="1400" i="1" dirty="0"/>
              <a:t> global</a:t>
            </a:r>
            <a:r>
              <a:rPr lang="en-US" sz="1400" dirty="0"/>
              <a:t>. [online] </a:t>
            </a:r>
            <a:r>
              <a:rPr lang="en-US" sz="1400" dirty="0" err="1"/>
              <a:t>bp</a:t>
            </a:r>
            <a:r>
              <a:rPr lang="en-US" sz="1400" dirty="0"/>
              <a:t> global. Available at: </a:t>
            </a:r>
            <a:r>
              <a:rPr lang="en-US" sz="1400" dirty="0">
                <a:hlinkClick r:id="rId3"/>
              </a:rPr>
              <a:t>https://www.bp.com/en/global/corporate/investors/results-reporting-and-presentations/annual-report.html</a:t>
            </a:r>
            <a:r>
              <a:rPr lang="en-US" sz="1400" dirty="0"/>
              <a:t> [Accessed 5 Oct. 2025].</a:t>
            </a:r>
          </a:p>
          <a:p>
            <a:pPr marL="285750" indent="-285750">
              <a:buFont typeface="Arial" panose="020B0604020202020204" pitchFamily="34" charset="0"/>
              <a:buChar char="•"/>
            </a:pPr>
            <a:r>
              <a:rPr lang="en-US" sz="1400" dirty="0"/>
              <a:t>Collings, D.G., Scullion, H. &amp; Morley, M.J. (2021) </a:t>
            </a:r>
            <a:r>
              <a:rPr lang="en-US" sz="1400" i="1" dirty="0"/>
              <a:t>Global Talent Management in the Post-Pandemic World</a:t>
            </a:r>
            <a:r>
              <a:rPr lang="en-US" sz="1400" dirty="0"/>
              <a:t>. Routledge.</a:t>
            </a:r>
          </a:p>
          <a:p>
            <a:pPr marL="285750" indent="-285750">
              <a:buFont typeface="Arial" panose="020B0604020202020204" pitchFamily="34" charset="0"/>
              <a:buChar char="•"/>
            </a:pPr>
            <a:r>
              <a:rPr lang="en-US" sz="1400" dirty="0"/>
              <a:t>Connolly-</a:t>
            </a:r>
            <a:r>
              <a:rPr lang="en-US" sz="1400" dirty="0" err="1"/>
              <a:t>Ungar</a:t>
            </a:r>
            <a:r>
              <a:rPr lang="en-US" sz="1400" dirty="0"/>
              <a:t>, M.C., 2025. </a:t>
            </a:r>
            <a:r>
              <a:rPr lang="en-US" sz="1400" i="1" dirty="0"/>
              <a:t>Stakeholder-and Shareholder-Motivated Climate Action in US and European Oil Companies</a:t>
            </a:r>
            <a:r>
              <a:rPr lang="en-US" sz="1400" dirty="0"/>
              <a:t> (Doctoral dissertation, Wesleyan University).</a:t>
            </a:r>
          </a:p>
          <a:p>
            <a:pPr marL="285750" indent="-285750">
              <a:buFont typeface="Arial" panose="020B0604020202020204" pitchFamily="34" charset="0"/>
              <a:buChar char="•"/>
            </a:pPr>
            <a:r>
              <a:rPr lang="en-US" sz="1400" dirty="0"/>
              <a:t>Dowling, P.J., </a:t>
            </a:r>
            <a:r>
              <a:rPr lang="en-US" sz="1400" dirty="0" err="1"/>
              <a:t>Festing</a:t>
            </a:r>
            <a:r>
              <a:rPr lang="en-US" sz="1400" dirty="0"/>
              <a:t>, M. &amp; Engle, A.D. (2023) </a:t>
            </a:r>
            <a:r>
              <a:rPr lang="en-US" sz="1400" i="1" dirty="0"/>
              <a:t>International Human Resource Management</a:t>
            </a:r>
            <a:r>
              <a:rPr lang="en-US" sz="1400" dirty="0"/>
              <a:t>. Cengage Learning.</a:t>
            </a:r>
          </a:p>
          <a:p>
            <a:pPr marL="285750" indent="-285750">
              <a:buFont typeface="Arial" panose="020B0604020202020204" pitchFamily="34" charset="0"/>
              <a:buChar char="•"/>
            </a:pPr>
            <a:r>
              <a:rPr lang="en-US" sz="1400" dirty="0" err="1"/>
              <a:t>Durth</a:t>
            </a:r>
            <a:r>
              <a:rPr lang="en-US" sz="1400" dirty="0"/>
              <a:t>, S., Gandhi, N., </a:t>
            </a:r>
            <a:r>
              <a:rPr lang="en-US" sz="1400" dirty="0" err="1"/>
              <a:t>Komm</a:t>
            </a:r>
            <a:r>
              <a:rPr lang="en-US" sz="1400" dirty="0"/>
              <a:t>, A. and </a:t>
            </a:r>
            <a:r>
              <a:rPr lang="en-US" sz="1400" dirty="0" err="1"/>
              <a:t>Pollner</a:t>
            </a:r>
            <a:r>
              <a:rPr lang="en-US" sz="1400" dirty="0"/>
              <a:t>, F., (2022). HR’s new operating model. </a:t>
            </a:r>
            <a:r>
              <a:rPr lang="en-US" sz="1400" i="1" dirty="0"/>
              <a:t>McKinsey &amp; Company</a:t>
            </a:r>
            <a:r>
              <a:rPr lang="en-US" sz="1400" dirty="0"/>
              <a:t>.</a:t>
            </a:r>
          </a:p>
          <a:p>
            <a:pPr marL="285750" indent="-285750">
              <a:buFont typeface="Arial" panose="020B0604020202020204" pitchFamily="34" charset="0"/>
              <a:buChar char="•"/>
            </a:pPr>
            <a:r>
              <a:rPr lang="en-US" sz="1400" dirty="0"/>
              <a:t>ExxonMobil (2024). </a:t>
            </a:r>
            <a:r>
              <a:rPr lang="en-US" sz="1400" i="1" dirty="0"/>
              <a:t>Annual reports</a:t>
            </a:r>
            <a:r>
              <a:rPr lang="en-US" sz="1400" dirty="0"/>
              <a:t>. [online] Exxon Mobil Corporation. Available at: </a:t>
            </a:r>
            <a:r>
              <a:rPr lang="en-US" sz="1400" dirty="0">
                <a:hlinkClick r:id="rId4"/>
              </a:rPr>
              <a:t>https://investor.exxonmobil.com/sec-filings/annual-reports</a:t>
            </a:r>
            <a:r>
              <a:rPr lang="en-US" sz="1400" dirty="0"/>
              <a:t> [Accessed 5 Oct. 2025].</a:t>
            </a:r>
          </a:p>
          <a:p>
            <a:pPr marL="285750" indent="-285750">
              <a:buFont typeface="Arial" panose="020B0604020202020204" pitchFamily="34" charset="0"/>
              <a:buChar char="•"/>
            </a:pPr>
            <a:r>
              <a:rPr lang="en-US" sz="1400" dirty="0"/>
              <a:t>Fenwick, A., Molnar, G. and </a:t>
            </a:r>
            <a:r>
              <a:rPr lang="en-US" sz="1400" dirty="0" err="1"/>
              <a:t>Frangos</a:t>
            </a:r>
            <a:r>
              <a:rPr lang="en-US" sz="1400" dirty="0"/>
              <a:t>, P., (2024). The critical role of HRM in AI-driven digital transformation: a paradigm shift to enable firms to move from AI implementation to human-centric adoption. </a:t>
            </a:r>
            <a:r>
              <a:rPr lang="en-US" sz="1400" i="1" dirty="0"/>
              <a:t>Discover Artificial Intelligence</a:t>
            </a:r>
            <a:r>
              <a:rPr lang="en-US" sz="1400" dirty="0"/>
              <a:t>, 4(1), p.34.</a:t>
            </a:r>
          </a:p>
          <a:p>
            <a:pPr marL="285750" indent="-285750">
              <a:buFont typeface="Arial" panose="020B0604020202020204" pitchFamily="34" charset="0"/>
              <a:buChar char="•"/>
            </a:pPr>
            <a:r>
              <a:rPr lang="en-US" sz="1400" dirty="0" err="1"/>
              <a:t>Fragoso</a:t>
            </a:r>
            <a:r>
              <a:rPr lang="en-US" sz="1400" dirty="0"/>
              <a:t>, P., </a:t>
            </a:r>
            <a:r>
              <a:rPr lang="en-US" sz="1400" dirty="0" err="1"/>
              <a:t>Chambel</a:t>
            </a:r>
            <a:r>
              <a:rPr lang="en-US" sz="1400" dirty="0"/>
              <a:t>, M.J. and </a:t>
            </a:r>
            <a:r>
              <a:rPr lang="en-US" sz="1400" dirty="0" err="1"/>
              <a:t>Castanheira</a:t>
            </a:r>
            <a:r>
              <a:rPr lang="en-US" sz="1400" dirty="0"/>
              <a:t>, F., (2022). High-performance work systems (HPWS) and individual performance: The mediating role of commitment. </a:t>
            </a:r>
            <a:r>
              <a:rPr lang="en-US" sz="1400" i="1" dirty="0"/>
              <a:t>Military Psychology</a:t>
            </a:r>
            <a:r>
              <a:rPr lang="en-US" sz="1400" dirty="0"/>
              <a:t>, 34(4), pp.469-483.</a:t>
            </a:r>
          </a:p>
          <a:p>
            <a:pPr marL="285750" indent="-285750">
              <a:buFont typeface="Arial" panose="020B0604020202020204" pitchFamily="34" charset="0"/>
              <a:buChar char="•"/>
            </a:pPr>
            <a:r>
              <a:rPr lang="en-US" sz="1400" dirty="0"/>
              <a:t>Gregory, A.J., Atkins, J.P., </a:t>
            </a:r>
            <a:r>
              <a:rPr lang="en-US" sz="1400" dirty="0" err="1"/>
              <a:t>Midgley</a:t>
            </a:r>
            <a:r>
              <a:rPr lang="en-US" sz="1400" dirty="0"/>
              <a:t>, G. and Hodgson, A.M. (2020). Stakeholder Identification and Engagement in Problem Structuring Interventions. </a:t>
            </a:r>
            <a:r>
              <a:rPr lang="en-US" sz="1400" i="1" dirty="0"/>
              <a:t>European Journal of Operational Research</a:t>
            </a:r>
            <a:r>
              <a:rPr lang="en-US" sz="1400" dirty="0"/>
              <a:t>, [online] 283(1), pp.321–340.</a:t>
            </a:r>
          </a:p>
          <a:p>
            <a:pPr marL="285750" indent="-285750">
              <a:buFont typeface="Arial" panose="020B0604020202020204" pitchFamily="34" charset="0"/>
              <a:buChar char="•"/>
            </a:pPr>
            <a:r>
              <a:rPr lang="en-US" sz="1400" dirty="0"/>
              <a:t>Guest, D.E., (2021). The role of line managers in the HRM process. In </a:t>
            </a:r>
            <a:r>
              <a:rPr lang="en-US" sz="1400" i="1" dirty="0"/>
              <a:t>Handbook on HR process research</a:t>
            </a:r>
            <a:r>
              <a:rPr lang="en-US" sz="1400" dirty="0"/>
              <a:t> (pp. 177-193). Edward Elgar Publishing.</a:t>
            </a:r>
          </a:p>
          <a:p>
            <a:pPr marL="285750" indent="-285750">
              <a:buFont typeface="Arial" panose="020B0604020202020204" pitchFamily="34" charset="0"/>
              <a:buChar char="•"/>
            </a:pPr>
            <a:r>
              <a:rPr lang="en-US" sz="1400" dirty="0" err="1"/>
              <a:t>Hamidullah</a:t>
            </a:r>
            <a:r>
              <a:rPr lang="en-US" sz="1400" dirty="0"/>
              <a:t>, M.F., </a:t>
            </a:r>
            <a:r>
              <a:rPr lang="en-US" sz="1400" dirty="0" err="1"/>
              <a:t>Piatak</a:t>
            </a:r>
            <a:r>
              <a:rPr lang="en-US" sz="1400" dirty="0"/>
              <a:t>, J.S. and Chen, Y., (2024). DEI and human resources management. In </a:t>
            </a:r>
            <a:r>
              <a:rPr lang="en-US" sz="1400" i="1" dirty="0"/>
              <a:t>Handbook on Diversity, Equity, and Inclusion in Public Administration</a:t>
            </a:r>
            <a:r>
              <a:rPr lang="en-US" sz="1400" dirty="0"/>
              <a:t> (pp. 125-144). Edward Elgar Publishing.</a:t>
            </a:r>
          </a:p>
          <a:p>
            <a:pPr marL="285750" indent="-285750">
              <a:buFont typeface="Arial" panose="020B0604020202020204" pitchFamily="34" charset="0"/>
              <a:buChar char="•"/>
            </a:pPr>
            <a:r>
              <a:rPr lang="en-US" sz="1400" dirty="0"/>
              <a:t>Hofstede, G. (2021) </a:t>
            </a:r>
            <a:r>
              <a:rPr lang="en-US" sz="1400" i="1" dirty="0"/>
              <a:t>Culture’s Consequences: International Differences in Work-related Values</a:t>
            </a:r>
            <a:r>
              <a:rPr lang="en-US" sz="1400" dirty="0"/>
              <a:t>. Sage.</a:t>
            </a:r>
          </a:p>
        </p:txBody>
      </p:sp>
    </p:spTree>
    <p:extLst>
      <p:ext uri="{BB962C8B-B14F-4D97-AF65-F5344CB8AC3E}">
        <p14:creationId xmlns:p14="http://schemas.microsoft.com/office/powerpoint/2010/main" val="3914540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74170"/>
            <a:ext cx="11379200" cy="6683829"/>
          </a:xfrm>
        </p:spPr>
        <p:txBody>
          <a:bodyPr>
            <a:normAutofit fontScale="32500" lnSpcReduction="20000"/>
          </a:bodyPr>
          <a:lstStyle/>
          <a:p>
            <a:r>
              <a:rPr lang="en-US" dirty="0"/>
              <a:t>Kaushik, D. and Mukherjee, U., (2022). High-performance work system: a systematic review of literature. </a:t>
            </a:r>
            <a:r>
              <a:rPr lang="en-US" i="1" dirty="0"/>
              <a:t>International journal of organizational analysis</a:t>
            </a:r>
            <a:r>
              <a:rPr lang="en-US" dirty="0"/>
              <a:t>, 30(6), pp.1624-1643.</a:t>
            </a:r>
          </a:p>
          <a:p>
            <a:r>
              <a:rPr lang="en-US" dirty="0"/>
              <a:t>Kim, J.Y. and Kehoe, R.R., (2022). The underappreciated role of line managers in human resource management. </a:t>
            </a:r>
            <a:r>
              <a:rPr lang="en-US" i="1" dirty="0"/>
              <a:t>Research handbook on line managers</a:t>
            </a:r>
            <a:r>
              <a:rPr lang="en-US" dirty="0"/>
              <a:t>, pp.114-135.</a:t>
            </a:r>
          </a:p>
          <a:p>
            <a:r>
              <a:rPr lang="en-US" dirty="0" err="1"/>
              <a:t>Mahdy</a:t>
            </a:r>
            <a:r>
              <a:rPr lang="en-US" dirty="0"/>
              <a:t>, F.M. and </a:t>
            </a:r>
            <a:r>
              <a:rPr lang="en-US" dirty="0" err="1"/>
              <a:t>Alhadi</a:t>
            </a:r>
            <a:r>
              <a:rPr lang="en-US" dirty="0"/>
              <a:t>, A.Y., (2021). The effect of high-performance work systems according to AMO model on HRM performance outcomes: An analytical study on the banking sector. </a:t>
            </a:r>
            <a:r>
              <a:rPr lang="en-US" i="1" dirty="0"/>
              <a:t>Management Science Letters</a:t>
            </a:r>
            <a:r>
              <a:rPr lang="en-US" dirty="0"/>
              <a:t>, 11(6), pp.1755-1764.</a:t>
            </a:r>
          </a:p>
          <a:p>
            <a:r>
              <a:rPr lang="en-US" dirty="0"/>
              <a:t>Mat, N.H.N., Mohamed, W.N., </a:t>
            </a:r>
            <a:r>
              <a:rPr lang="en-US" dirty="0" err="1"/>
              <a:t>Salleh</a:t>
            </a:r>
            <a:r>
              <a:rPr lang="en-US" dirty="0"/>
              <a:t>, H.S. and </a:t>
            </a:r>
            <a:r>
              <a:rPr lang="en-US" dirty="0" err="1"/>
              <a:t>Yusof</a:t>
            </a:r>
            <a:r>
              <a:rPr lang="en-US" dirty="0"/>
              <a:t>, Y., (2021). HRM and Employee Significant Behavior: Explaining the Black Box through AMO Theory. </a:t>
            </a:r>
            <a:r>
              <a:rPr lang="en-US" i="1" dirty="0" err="1"/>
              <a:t>Pertanika</a:t>
            </a:r>
            <a:r>
              <a:rPr lang="en-US" i="1" dirty="0"/>
              <a:t> Journal of Social Sciences &amp; Humanities</a:t>
            </a:r>
            <a:r>
              <a:rPr lang="en-US" dirty="0"/>
              <a:t>, 29(4).</a:t>
            </a:r>
          </a:p>
          <a:p>
            <a:r>
              <a:rPr lang="en-US" dirty="0"/>
              <a:t>McDermott, A.M. and Conway, E., (2021). THE CHALLENGE OF CHANGE MANAGEMENT AND THE ROLE OF HRM. </a:t>
            </a:r>
            <a:r>
              <a:rPr lang="en-US" i="1" dirty="0"/>
              <a:t>Contemporary Human Resource Management: Text and Cases</a:t>
            </a:r>
            <a:r>
              <a:rPr lang="en-US" dirty="0"/>
              <a:t>, p.320.</a:t>
            </a:r>
          </a:p>
          <a:p>
            <a:r>
              <a:rPr lang="en-US" dirty="0" err="1"/>
              <a:t>Memon</a:t>
            </a:r>
            <a:r>
              <a:rPr lang="en-US" dirty="0"/>
              <a:t>, F.A., Shah, S. and </a:t>
            </a:r>
            <a:r>
              <a:rPr lang="en-US" dirty="0" err="1"/>
              <a:t>Khoso</a:t>
            </a:r>
            <a:r>
              <a:rPr lang="en-US" dirty="0"/>
              <a:t>, I.U., (2021). Improving Employee's Engagement in Change: Reassessing Kurt Lewin's Model. </a:t>
            </a:r>
            <a:r>
              <a:rPr lang="en-US" i="1" dirty="0"/>
              <a:t>City University Research Journal (CURJ)</a:t>
            </a:r>
            <a:r>
              <a:rPr lang="en-US" dirty="0"/>
              <a:t>, 11(1).</a:t>
            </a:r>
          </a:p>
          <a:p>
            <a:r>
              <a:rPr lang="en-US" dirty="0"/>
              <a:t>Mohammad </a:t>
            </a:r>
            <a:r>
              <a:rPr lang="en-US" dirty="0" err="1"/>
              <a:t>Saif</a:t>
            </a:r>
            <a:r>
              <a:rPr lang="en-US" dirty="0"/>
              <a:t>, A.N. and Islam, M.A., (2024). </a:t>
            </a:r>
            <a:r>
              <a:rPr lang="en-US" dirty="0" err="1"/>
              <a:t>Blockchain</a:t>
            </a:r>
            <a:r>
              <a:rPr lang="en-US" dirty="0"/>
              <a:t> in human resource management: a systematic review and bibliometric analysis. </a:t>
            </a:r>
            <a:r>
              <a:rPr lang="en-US" i="1" dirty="0"/>
              <a:t>Technology Analysis &amp; Strategic Management</a:t>
            </a:r>
            <a:r>
              <a:rPr lang="en-US" dirty="0"/>
              <a:t>, 36(4), pp.635-650.</a:t>
            </a:r>
          </a:p>
          <a:p>
            <a:r>
              <a:rPr lang="en-US" dirty="0" err="1"/>
              <a:t>Nowicka</a:t>
            </a:r>
            <a:r>
              <a:rPr lang="en-US" dirty="0"/>
              <a:t>, J., </a:t>
            </a:r>
            <a:r>
              <a:rPr lang="en-US" dirty="0" err="1"/>
              <a:t>Pauliuchuk</a:t>
            </a:r>
            <a:r>
              <a:rPr lang="en-US" dirty="0"/>
              <a:t>, Y., </a:t>
            </a:r>
            <a:r>
              <a:rPr lang="en-US" dirty="0" err="1"/>
              <a:t>Ciekanowski</a:t>
            </a:r>
            <a:r>
              <a:rPr lang="en-US" dirty="0"/>
              <a:t>, Z., </a:t>
            </a:r>
            <a:r>
              <a:rPr lang="en-US" dirty="0" err="1"/>
              <a:t>Fałda</a:t>
            </a:r>
            <a:r>
              <a:rPr lang="en-US" dirty="0"/>
              <a:t>, B. and </a:t>
            </a:r>
            <a:r>
              <a:rPr lang="en-US" dirty="0" err="1"/>
              <a:t>Sikora</a:t>
            </a:r>
            <a:r>
              <a:rPr lang="en-US" dirty="0"/>
              <a:t>, K., (2024). The use of data analytics in human resource management.</a:t>
            </a:r>
          </a:p>
          <a:p>
            <a:r>
              <a:rPr lang="en-US" dirty="0"/>
              <a:t>Pan, Y. and Froese, F.J., (2023). An interdisciplinary review of AI and HRM: Challenges and future directions. </a:t>
            </a:r>
            <a:r>
              <a:rPr lang="en-US" i="1" dirty="0"/>
              <a:t>Human resource management review</a:t>
            </a:r>
            <a:r>
              <a:rPr lang="en-US" dirty="0"/>
              <a:t>, 33(1), p.100924.</a:t>
            </a:r>
          </a:p>
          <a:p>
            <a:r>
              <a:rPr lang="en-US" dirty="0" err="1"/>
              <a:t>Radonjić</a:t>
            </a:r>
            <a:r>
              <a:rPr lang="en-US" dirty="0"/>
              <a:t>, A., Duarte, H. and Pereira, N., (2024). Artificial intelligence and HRM: HR managers’ perspective on decisiveness and challenges. </a:t>
            </a:r>
            <a:r>
              <a:rPr lang="en-US" i="1" dirty="0"/>
              <a:t>European Management Journal</a:t>
            </a:r>
            <a:r>
              <a:rPr lang="en-US" dirty="0"/>
              <a:t>, 42(1), pp.57-66.</a:t>
            </a:r>
          </a:p>
          <a:p>
            <a:r>
              <a:rPr lang="en-US" dirty="0" err="1"/>
              <a:t>Reiche</a:t>
            </a:r>
            <a:r>
              <a:rPr lang="en-US" dirty="0"/>
              <a:t>, B.S., </a:t>
            </a:r>
            <a:r>
              <a:rPr lang="en-US" dirty="0" err="1"/>
              <a:t>Harzing</a:t>
            </a:r>
            <a:r>
              <a:rPr lang="en-US" dirty="0"/>
              <a:t>, A.-W. &amp; </a:t>
            </a:r>
            <a:r>
              <a:rPr lang="en-US" dirty="0" err="1"/>
              <a:t>Tenzer</a:t>
            </a:r>
            <a:r>
              <a:rPr lang="en-US" dirty="0"/>
              <a:t>, H. (2022) </a:t>
            </a:r>
            <a:r>
              <a:rPr lang="en-US" i="1" dirty="0"/>
              <a:t>International Human Resource Management</a:t>
            </a:r>
            <a:r>
              <a:rPr lang="en-US" dirty="0"/>
              <a:t>. Sage.</a:t>
            </a:r>
          </a:p>
          <a:p>
            <a:r>
              <a:rPr lang="en-US" dirty="0"/>
              <a:t>Reuters (2025). </a:t>
            </a:r>
            <a:r>
              <a:rPr lang="en-US" i="1" dirty="0"/>
              <a:t>Business &amp; Financial News, U.S &amp; International Breaking News | Reuters</a:t>
            </a:r>
            <a:r>
              <a:rPr lang="en-US" dirty="0"/>
              <a:t>. [online] U.S. Available at: </a:t>
            </a:r>
            <a:r>
              <a:rPr lang="en-US" dirty="0">
                <a:hlinkClick r:id="rId2"/>
              </a:rPr>
              <a:t>https://www.reuters.com</a:t>
            </a:r>
            <a:r>
              <a:rPr lang="en-US" dirty="0"/>
              <a:t> [Accessed 29 Oct. 2025].</a:t>
            </a:r>
          </a:p>
          <a:p>
            <a:r>
              <a:rPr lang="en-US" dirty="0"/>
              <a:t>Ritz, R.A., 2022. Linking executive compensation to climate performance. </a:t>
            </a:r>
            <a:r>
              <a:rPr lang="en-US" i="1" dirty="0"/>
              <a:t>California Management Review</a:t>
            </a:r>
            <a:r>
              <a:rPr lang="en-US" dirty="0"/>
              <a:t>, 64(3), pp.124-140.</a:t>
            </a:r>
          </a:p>
          <a:p>
            <a:r>
              <a:rPr lang="en-US" dirty="0" err="1"/>
              <a:t>Rubery</a:t>
            </a:r>
            <a:r>
              <a:rPr lang="en-US" dirty="0"/>
              <a:t>, J. and </a:t>
            </a:r>
            <a:r>
              <a:rPr lang="en-US" dirty="0" err="1"/>
              <a:t>Dundon</a:t>
            </a:r>
            <a:r>
              <a:rPr lang="en-US" dirty="0"/>
              <a:t>, T. (2021). Professor Mick </a:t>
            </a:r>
            <a:r>
              <a:rPr lang="en-US" dirty="0" err="1"/>
              <a:t>Marchington</a:t>
            </a:r>
            <a:r>
              <a:rPr lang="en-US" dirty="0"/>
              <a:t>. </a:t>
            </a:r>
            <a:r>
              <a:rPr lang="en-US" i="1" dirty="0"/>
              <a:t>Human Resource Management Journal</a:t>
            </a:r>
            <a:r>
              <a:rPr lang="en-US" dirty="0"/>
              <a:t>, 31(2), pp.592–594.</a:t>
            </a:r>
          </a:p>
          <a:p>
            <a:r>
              <a:rPr lang="en-US" dirty="0"/>
              <a:t>Shell (2023) </a:t>
            </a:r>
            <a:r>
              <a:rPr lang="en-US" i="1" dirty="0"/>
              <a:t>People and Culture Report 2023</a:t>
            </a:r>
            <a:r>
              <a:rPr lang="en-US" dirty="0"/>
              <a:t>. Royal Dutch Shell Plc.</a:t>
            </a:r>
          </a:p>
          <a:p>
            <a:r>
              <a:rPr lang="en-US" dirty="0"/>
              <a:t>Shell (2024). </a:t>
            </a:r>
            <a:r>
              <a:rPr lang="en-US" i="1" dirty="0"/>
              <a:t>Diversity, equity and inclusion | Shell Global</a:t>
            </a:r>
            <a:r>
              <a:rPr lang="en-US" dirty="0"/>
              <a:t>. [online] </a:t>
            </a:r>
            <a:r>
              <a:rPr lang="en-US" dirty="0">
                <a:hlinkClick r:id="rId3"/>
              </a:rPr>
              <a:t>www.shell.com</a:t>
            </a:r>
            <a:r>
              <a:rPr lang="en-US" dirty="0"/>
              <a:t>. Available at: </a:t>
            </a:r>
            <a:r>
              <a:rPr lang="en-US" dirty="0">
                <a:hlinkClick r:id="rId4"/>
              </a:rPr>
              <a:t>https://www.shell.com/who-we-are/diversity-equity-and-inclusion.html</a:t>
            </a:r>
            <a:r>
              <a:rPr lang="en-US" dirty="0"/>
              <a:t> [Accessed 29 Oct. 2025].</a:t>
            </a:r>
          </a:p>
          <a:p>
            <a:r>
              <a:rPr lang="en-US" dirty="0"/>
              <a:t>Shell (2024) </a:t>
            </a:r>
            <a:r>
              <a:rPr lang="en-US" i="1" dirty="0"/>
              <a:t>Annual Report and Sustainability Update 2024</a:t>
            </a:r>
            <a:r>
              <a:rPr lang="en-US" dirty="0"/>
              <a:t>.</a:t>
            </a:r>
          </a:p>
          <a:p>
            <a:r>
              <a:rPr lang="en-US" dirty="0"/>
              <a:t>Shell (2025). </a:t>
            </a:r>
            <a:r>
              <a:rPr lang="en-US" i="1" dirty="0"/>
              <a:t>Strategic Report</a:t>
            </a:r>
            <a:r>
              <a:rPr lang="en-US" dirty="0"/>
              <a:t>. [online] Available at: </a:t>
            </a:r>
            <a:r>
              <a:rPr lang="en-US" dirty="0">
                <a:hlinkClick r:id="rId5"/>
              </a:rPr>
              <a:t>https://www.shell.com/investors/results-and-reporting/annual-report/_jcr_content/root/main/section_2113846431/link_list/links/item1.stream/1742873221311/eb6d18269c7e9e79b6539e1b0780747d5e2c8b31/strategic-report-ar24.pdf</a:t>
            </a:r>
            <a:endParaRPr lang="en-US" dirty="0"/>
          </a:p>
          <a:p>
            <a:r>
              <a:rPr lang="en-US" dirty="0"/>
              <a:t>Shell Global (2023). </a:t>
            </a:r>
            <a:r>
              <a:rPr lang="en-US" i="1" dirty="0"/>
              <a:t>Shell Global</a:t>
            </a:r>
            <a:r>
              <a:rPr lang="en-US" dirty="0"/>
              <a:t>. [online] </a:t>
            </a:r>
            <a:r>
              <a:rPr lang="en-US" dirty="0">
                <a:hlinkClick r:id="rId3"/>
              </a:rPr>
              <a:t>www.shell.com</a:t>
            </a:r>
            <a:r>
              <a:rPr lang="en-US" dirty="0"/>
              <a:t>. Available at: </a:t>
            </a:r>
            <a:r>
              <a:rPr lang="en-US" dirty="0">
                <a:hlinkClick r:id="rId3"/>
              </a:rPr>
              <a:t>https://www.shell.com</a:t>
            </a:r>
            <a:r>
              <a:rPr lang="en-US" dirty="0"/>
              <a:t> [Accessed 29 Oct. 2025].</a:t>
            </a:r>
          </a:p>
          <a:p>
            <a:r>
              <a:rPr lang="en-US" dirty="0"/>
              <a:t>Shell plc. (2023). </a:t>
            </a:r>
            <a:r>
              <a:rPr lang="en-US" i="1" dirty="0"/>
              <a:t>Code of Conduct</a:t>
            </a:r>
            <a:r>
              <a:rPr lang="en-US" dirty="0"/>
              <a:t>. Retrieved from: </a:t>
            </a:r>
            <a:r>
              <a:rPr lang="en-US" dirty="0">
                <a:hlinkClick r:id="rId6"/>
              </a:rPr>
              <a:t>https://www.shell.com/who-we-are/our-values/_jcr_content/root/main/section_1369244998/revealer_copy/revealer_item.multi.stream/1682939997950/3dd945ef8482f8b9fa4e38ed705e5ae08d6a1434/code-of-conduct-english-2015-v2-new-may-23.pdf</a:t>
            </a:r>
            <a:endParaRPr lang="en-US" dirty="0"/>
          </a:p>
          <a:p>
            <a:r>
              <a:rPr lang="en-US" dirty="0"/>
              <a:t>Shell plc. (2024). </a:t>
            </a:r>
            <a:r>
              <a:rPr lang="en-US" i="1" dirty="0"/>
              <a:t>Annual Report and Accounts 2024</a:t>
            </a:r>
            <a:r>
              <a:rPr lang="en-US" dirty="0"/>
              <a:t>. Retrieved from: </a:t>
            </a:r>
            <a:r>
              <a:rPr lang="en-US" dirty="0">
                <a:hlinkClick r:id="rId7"/>
              </a:rPr>
              <a:t>https://www.shell.com/investors/results-and-reporting/annual-report/_jcr_content/root/main/section/promo/links/item0.stream/1752580693041/6c20b8111738b9a590ba145f0d1c4fa0e530dae0/shell-annual-report-2024.pdf</a:t>
            </a:r>
            <a:endParaRPr lang="en-US" dirty="0"/>
          </a:p>
          <a:p>
            <a:r>
              <a:rPr lang="en-US" dirty="0"/>
              <a:t>Shell plc. (2024). </a:t>
            </a:r>
            <a:r>
              <a:rPr lang="en-US" i="1" dirty="0"/>
              <a:t>Human Resources Careers</a:t>
            </a:r>
            <a:r>
              <a:rPr lang="en-US" dirty="0"/>
              <a:t>. Retrieved from: </a:t>
            </a:r>
            <a:r>
              <a:rPr lang="en-US" dirty="0">
                <a:hlinkClick r:id="rId8"/>
              </a:rPr>
              <a:t>https://www.shell.com/careers/about-careers-at-shell/degree-matcher/human-resources.html</a:t>
            </a:r>
            <a:endParaRPr lang="en-US" dirty="0"/>
          </a:p>
          <a:p>
            <a:r>
              <a:rPr lang="en-US" dirty="0"/>
              <a:t>Shell PLC (2024). </a:t>
            </a:r>
            <a:r>
              <a:rPr lang="en-US" i="1" dirty="0"/>
              <a:t>Annual Report and Accounts 2024 | Shell Global</a:t>
            </a:r>
            <a:r>
              <a:rPr lang="en-US" dirty="0"/>
              <a:t>. [online] </a:t>
            </a:r>
            <a:r>
              <a:rPr lang="en-US" dirty="0">
                <a:hlinkClick r:id="rId9"/>
              </a:rPr>
              <a:t>Shell.com</a:t>
            </a:r>
            <a:r>
              <a:rPr lang="en-US" dirty="0"/>
              <a:t>. Available at: </a:t>
            </a:r>
            <a:r>
              <a:rPr lang="en-US" dirty="0">
                <a:hlinkClick r:id="rId10"/>
              </a:rPr>
              <a:t>https://www.shell.com/investors/results-and-reporting/annual-report.html</a:t>
            </a:r>
            <a:r>
              <a:rPr lang="en-US" dirty="0"/>
              <a:t> [Accessed 29 Oct. 2025].</a:t>
            </a:r>
          </a:p>
          <a:p>
            <a:r>
              <a:rPr lang="en-US" dirty="0"/>
              <a:t>Tung, R.L. (2016) Journal of World Business, 51(1), pp.142–152.</a:t>
            </a:r>
          </a:p>
          <a:p>
            <a:r>
              <a:rPr lang="en-US" dirty="0"/>
              <a:t>van </a:t>
            </a:r>
            <a:r>
              <a:rPr lang="en-US" dirty="0" err="1"/>
              <a:t>Bylandtlaan</a:t>
            </a:r>
            <a:r>
              <a:rPr lang="en-US" dirty="0"/>
              <a:t>, C., Royal Dutch Shell plc.</a:t>
            </a:r>
          </a:p>
        </p:txBody>
      </p:sp>
    </p:spTree>
    <p:extLst>
      <p:ext uri="{BB962C8B-B14F-4D97-AF65-F5344CB8AC3E}">
        <p14:creationId xmlns:p14="http://schemas.microsoft.com/office/powerpoint/2010/main" val="1554418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E9562F-5972-CA5A-B1BB-F8B9DCB2F019}"/>
              </a:ext>
            </a:extLst>
          </p:cNvPr>
          <p:cNvPicPr>
            <a:picLocks noChangeAspect="1"/>
          </p:cNvPicPr>
          <p:nvPr/>
        </p:nvPicPr>
        <p:blipFill>
          <a:blip r:embed="rId2"/>
          <a:stretch>
            <a:fillRect/>
          </a:stretch>
        </p:blipFill>
        <p:spPr>
          <a:xfrm>
            <a:off x="609600" y="589280"/>
            <a:ext cx="10952480" cy="5648960"/>
          </a:xfrm>
          <a:prstGeom prst="rect">
            <a:avLst/>
          </a:prstGeom>
        </p:spPr>
      </p:pic>
    </p:spTree>
    <p:extLst>
      <p:ext uri="{BB962C8B-B14F-4D97-AF65-F5344CB8AC3E}">
        <p14:creationId xmlns:p14="http://schemas.microsoft.com/office/powerpoint/2010/main" val="1313584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881</TotalTime>
  <Words>4018</Words>
  <Application>Microsoft Office PowerPoint</Application>
  <PresentationFormat>Widescreen</PresentationFormat>
  <Paragraphs>332</Paragraphs>
  <Slides>37</Slides>
  <Notes>16</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Shell PLC</vt:lpstr>
      <vt:lpstr>Shell PLC</vt:lpstr>
      <vt:lpstr>Managing International Operations at Royal Dutch Shell </vt:lpstr>
      <vt:lpstr>PowerPoint Presentation</vt:lpstr>
      <vt:lpstr>PowerPoint Presentation</vt:lpstr>
      <vt:lpstr>PowerPoint Presentation</vt:lpstr>
      <vt:lpstr>PowerPoint Presentation</vt:lpstr>
      <vt:lpstr>PowerPoint Presentation</vt:lpstr>
      <vt:lpstr>Digital Transformation Drivers </vt:lpstr>
      <vt:lpstr> Introduction</vt:lpstr>
      <vt:lpstr>Digital Transformation Drivers</vt:lpstr>
      <vt:lpstr>Key Challenges in Implementing HR Technology at Shell</vt:lpstr>
      <vt:lpstr>Role of Line Managers</vt:lpstr>
      <vt:lpstr>Impact on HR Functions</vt:lpstr>
      <vt:lpstr>Benchmarking the HR Tech of Shell Against Its Competitors</vt:lpstr>
      <vt:lpstr>Recommendations</vt:lpstr>
      <vt:lpstr>Future Scope of HR Technology at Shell</vt:lpstr>
      <vt:lpstr>PowerPoint Presentation</vt:lpstr>
      <vt:lpstr>Current HR policies and practices of Shell in respect of Reward and Compensation</vt:lpstr>
      <vt:lpstr>Current HR policies and practices of Shell  </vt:lpstr>
      <vt:lpstr>Current HR policies and practices of Shell  </vt:lpstr>
      <vt:lpstr>PowerPoint Presentation</vt:lpstr>
      <vt:lpstr>Role of line managers in implementation </vt:lpstr>
      <vt:lpstr>PowerPoint Presentation</vt:lpstr>
      <vt:lpstr>Key HR challenges faced by the company</vt:lpstr>
      <vt:lpstr>Recommendations </vt:lpstr>
      <vt:lpstr>International Team and Assignment Management</vt:lpstr>
      <vt:lpstr>Global HR and Team Management at Shell</vt:lpstr>
      <vt:lpstr>Shell’s International Assignment and Team Management Policies</vt:lpstr>
      <vt:lpstr>Line Managers as Key Drivers of Global Team Success</vt:lpstr>
      <vt:lpstr>Connecting HR Practices with Shell’s Strategic Vision</vt:lpstr>
      <vt:lpstr>Challenges in Managing International Teams and Assignments</vt:lpstr>
      <vt:lpstr>Recommendations for Shell’s Global HR Strategy</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International Operations at Royal Dutch Shell</dc:title>
  <dc:creator>Mohammed Finas Pazhampillychira-seyed-mohamed (Student)</dc:creator>
  <cp:lastModifiedBy>Windows User</cp:lastModifiedBy>
  <cp:revision>65</cp:revision>
  <dcterms:created xsi:type="dcterms:W3CDTF">2025-10-29T23:35:35Z</dcterms:created>
  <dcterms:modified xsi:type="dcterms:W3CDTF">2025-11-01T21:58:58Z</dcterms:modified>
</cp:coreProperties>
</file>