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2"/>
  </p:notesMasterIdLst>
  <p:sldIdLst>
    <p:sldId id="259" r:id="rId2"/>
    <p:sldId id="270" r:id="rId3"/>
    <p:sldId id="327" r:id="rId4"/>
    <p:sldId id="503" r:id="rId5"/>
    <p:sldId id="258" r:id="rId6"/>
    <p:sldId id="509" r:id="rId7"/>
    <p:sldId id="510" r:id="rId8"/>
    <p:sldId id="511" r:id="rId9"/>
    <p:sldId id="517" r:id="rId10"/>
    <p:sldId id="505" r:id="rId11"/>
    <p:sldId id="524" r:id="rId12"/>
    <p:sldId id="521" r:id="rId13"/>
    <p:sldId id="526" r:id="rId14"/>
    <p:sldId id="528" r:id="rId15"/>
    <p:sldId id="525" r:id="rId16"/>
    <p:sldId id="522" r:id="rId17"/>
    <p:sldId id="530" r:id="rId18"/>
    <p:sldId id="529" r:id="rId19"/>
    <p:sldId id="296" r:id="rId20"/>
    <p:sldId id="496" r:id="rId2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654C"/>
    <a:srgbClr val="1CD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7B71F-B2D5-499C-A1E8-6AB16AFE3004}" v="634" dt="2026-02-13T21:08:02.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2524" autoAdjust="0"/>
  </p:normalViewPr>
  <p:slideViewPr>
    <p:cSldViewPr>
      <p:cViewPr varScale="1">
        <p:scale>
          <a:sx n="88" d="100"/>
          <a:sy n="88" d="100"/>
        </p:scale>
        <p:origin x="1368" y="78"/>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01/06/2026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1604302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c5211f441_6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6213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D7853A64-5DC8-CD12-6123-6198F2562205}"/>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BFDBD259-4F95-7848-B739-57A3D60C0D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a:extLst>
              <a:ext uri="{FF2B5EF4-FFF2-40B4-BE49-F238E27FC236}">
                <a16:creationId xmlns:a16="http://schemas.microsoft.com/office/drawing/2014/main" id="{E49E07E1-9975-2900-5A3C-143E102A61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278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8</a:t>
            </a:fld>
            <a:endParaRPr lang="en-GB" altLang="en-US"/>
          </a:p>
        </p:txBody>
      </p:sp>
    </p:spTree>
    <p:extLst>
      <p:ext uri="{BB962C8B-B14F-4D97-AF65-F5344CB8AC3E}">
        <p14:creationId xmlns:p14="http://schemas.microsoft.com/office/powerpoint/2010/main" val="1897694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033E5-0549-8711-381E-8F7EB90DA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A3572-FF9D-D1BC-AA31-B4BEBCD7FA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1659A-4055-AEC1-E8F2-DE0121CB3985}"/>
              </a:ext>
            </a:extLst>
          </p:cNvPr>
          <p:cNvSpPr>
            <a:spLocks noGrp="1"/>
          </p:cNvSpPr>
          <p:nvPr>
            <p:ph type="body" idx="1"/>
          </p:nvPr>
        </p:nvSpPr>
        <p:spPr/>
        <p:txBody>
          <a:bodyPr/>
          <a:lstStyle/>
          <a:p>
            <a:endParaRPr lang="en-GB" dirty="0"/>
          </a:p>
          <a:p>
            <a:r>
              <a:rPr lang="en-GB" dirty="0"/>
              <a:t>https://uwtsd.careercentre.me/u/496gxomq</a:t>
            </a:r>
          </a:p>
        </p:txBody>
      </p:sp>
      <p:sp>
        <p:nvSpPr>
          <p:cNvPr id="4" name="Slide Number Placeholder 3">
            <a:extLst>
              <a:ext uri="{FF2B5EF4-FFF2-40B4-BE49-F238E27FC236}">
                <a16:creationId xmlns:a16="http://schemas.microsoft.com/office/drawing/2014/main" id="{96375E22-9EF2-B7DD-451A-FD3F6337BDBE}"/>
              </a:ext>
            </a:extLst>
          </p:cNvPr>
          <p:cNvSpPr>
            <a:spLocks noGrp="1"/>
          </p:cNvSpPr>
          <p:nvPr>
            <p:ph type="sldNum" sz="quarter" idx="5"/>
          </p:nvPr>
        </p:nvSpPr>
        <p:spPr/>
        <p:txBody>
          <a:bodyPr/>
          <a:lstStyle/>
          <a:p>
            <a:pPr>
              <a:defRPr/>
            </a:pPr>
            <a:fld id="{83B840F1-0E33-4179-81AC-7AE21D0E497D}" type="slidenum">
              <a:rPr lang="en-GB" altLang="en-US" smtClean="0"/>
              <a:pPr>
                <a:defRPr/>
              </a:pPr>
              <a:t>11</a:t>
            </a:fld>
            <a:endParaRPr lang="en-GB" altLang="en-US"/>
          </a:p>
        </p:txBody>
      </p:sp>
    </p:spTree>
    <p:extLst>
      <p:ext uri="{BB962C8B-B14F-4D97-AF65-F5344CB8AC3E}">
        <p14:creationId xmlns:p14="http://schemas.microsoft.com/office/powerpoint/2010/main" val="3811483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12</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85D02-627A-3DB2-7E6B-F71D74FFD9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69EEA-C657-BE23-7552-29C8EC79D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C96995-6232-0EA4-039D-F6913CDF4A7B}"/>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655B6B65-B2AE-47B2-ED97-A17194D74EE2}"/>
              </a:ext>
            </a:extLst>
          </p:cNvPr>
          <p:cNvSpPr>
            <a:spLocks noGrp="1"/>
          </p:cNvSpPr>
          <p:nvPr>
            <p:ph type="sldNum" sz="quarter" idx="5"/>
          </p:nvPr>
        </p:nvSpPr>
        <p:spPr/>
        <p:txBody>
          <a:bodyPr/>
          <a:lstStyle/>
          <a:p>
            <a:pPr>
              <a:defRPr/>
            </a:pPr>
            <a:fld id="{83B840F1-0E33-4179-81AC-7AE21D0E497D}" type="slidenum">
              <a:rPr lang="en-GB" altLang="en-US" smtClean="0"/>
              <a:pPr>
                <a:defRPr/>
              </a:pPr>
              <a:t>13</a:t>
            </a:fld>
            <a:endParaRPr lang="en-GB" altLang="en-US"/>
          </a:p>
        </p:txBody>
      </p:sp>
    </p:spTree>
    <p:extLst>
      <p:ext uri="{BB962C8B-B14F-4D97-AF65-F5344CB8AC3E}">
        <p14:creationId xmlns:p14="http://schemas.microsoft.com/office/powerpoint/2010/main" val="157346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8DE5C-186E-BD11-C031-B59BB496C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A0800-23CF-07E4-BD50-01E1CC960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75799-1C88-6558-9C6C-EC46F542D9C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ED36524-DD19-BB38-2DA0-75BEF97BDEF3}"/>
              </a:ext>
            </a:extLst>
          </p:cNvPr>
          <p:cNvSpPr>
            <a:spLocks noGrp="1"/>
          </p:cNvSpPr>
          <p:nvPr>
            <p:ph type="sldNum" sz="quarter" idx="5"/>
          </p:nvPr>
        </p:nvSpPr>
        <p:spPr/>
        <p:txBody>
          <a:bodyPr/>
          <a:lstStyle/>
          <a:p>
            <a:pPr>
              <a:defRPr/>
            </a:pPr>
            <a:fld id="{83B840F1-0E33-4179-81AC-7AE21D0E497D}" type="slidenum">
              <a:rPr lang="en-GB" altLang="en-US" smtClean="0"/>
              <a:pPr>
                <a:defRPr/>
              </a:pPr>
              <a:t>14</a:t>
            </a:fld>
            <a:endParaRPr lang="en-GB" altLang="en-US"/>
          </a:p>
        </p:txBody>
      </p:sp>
    </p:spTree>
    <p:extLst>
      <p:ext uri="{BB962C8B-B14F-4D97-AF65-F5344CB8AC3E}">
        <p14:creationId xmlns:p14="http://schemas.microsoft.com/office/powerpoint/2010/main" val="266706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53D1-9720-D226-1C81-6157D1394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7FE68F-44A5-7D13-1D94-0019D1993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159C03-7C51-9457-78E7-81CAB62579DF}"/>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E781483-8153-9EA1-825F-5B06230D5AFD}"/>
              </a:ext>
            </a:extLst>
          </p:cNvPr>
          <p:cNvSpPr>
            <a:spLocks noGrp="1"/>
          </p:cNvSpPr>
          <p:nvPr>
            <p:ph type="sldNum" sz="quarter" idx="5"/>
          </p:nvPr>
        </p:nvSpPr>
        <p:spPr/>
        <p:txBody>
          <a:bodyPr/>
          <a:lstStyle/>
          <a:p>
            <a:pPr>
              <a:defRPr/>
            </a:pPr>
            <a:fld id="{83B840F1-0E33-4179-81AC-7AE21D0E497D}" type="slidenum">
              <a:rPr lang="en-GB" altLang="en-US" smtClean="0"/>
              <a:pPr>
                <a:defRPr/>
              </a:pPr>
              <a:t>15</a:t>
            </a:fld>
            <a:endParaRPr lang="en-GB" altLang="en-US"/>
          </a:p>
        </p:txBody>
      </p:sp>
    </p:spTree>
    <p:extLst>
      <p:ext uri="{BB962C8B-B14F-4D97-AF65-F5344CB8AC3E}">
        <p14:creationId xmlns:p14="http://schemas.microsoft.com/office/powerpoint/2010/main" val="1397504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18</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01/06/2026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01/06/2026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01/06/2026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01/06/2026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01/06/2026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01/06/2026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01/06/2026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01/06/2026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01/06/2026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01/06/2026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01/06/2026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11280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2575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01/06/2026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5" r:id="rId12"/>
    <p:sldLayoutId id="2147483866"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wtsd.careercentre.me/u/496gxomq"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marL="0" indent="0" algn="ctr">
              <a:buNone/>
            </a:pPr>
            <a:r>
              <a:rPr lang="en-GB" sz="4000" b="1" dirty="0">
                <a:solidFill>
                  <a:schemeClr val="bg1"/>
                </a:solidFill>
                <a:ea typeface="Calibri" panose="020F0502020204030204"/>
                <a:cs typeface="Calibri" panose="020F0502020204030204"/>
              </a:rPr>
              <a:t>Essential Skills:</a:t>
            </a:r>
          </a:p>
          <a:p>
            <a:pPr marL="0" indent="0" algn="ctr" eaLnBrk="1" hangingPunct="1">
              <a:buNone/>
            </a:pPr>
            <a:r>
              <a:rPr lang="en-GB" altLang="en-US" sz="4000" b="1" dirty="0">
                <a:solidFill>
                  <a:schemeClr val="accent2"/>
                </a:solidFill>
                <a:effectLst>
                  <a:outerShdw blurRad="38100" dist="38100" dir="2700000" algn="tl">
                    <a:srgbClr val="000000">
                      <a:alpha val="43137"/>
                    </a:srgbClr>
                  </a:outerShdw>
                </a:effectLst>
              </a:rPr>
              <a:t>Study Planning</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b="1" dirty="0"/>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400" dirty="0">
                <a:latin typeface="Arial" panose="020B0604020202020204" pitchFamily="34" charset="0"/>
                <a:cs typeface="Arial" panose="020B0604020202020204" pitchFamily="34" charset="0"/>
              </a:rPr>
              <a:t>During this session you will: </a:t>
            </a:r>
          </a:p>
          <a:p>
            <a:r>
              <a:rPr lang="en-GB" sz="2400" dirty="0">
                <a:latin typeface="Arial" panose="020B0604020202020204" pitchFamily="34" charset="0"/>
                <a:cs typeface="Arial" panose="020B0604020202020204" pitchFamily="34" charset="0"/>
              </a:rPr>
              <a:t>Collate all your module deadlines </a:t>
            </a:r>
          </a:p>
          <a:p>
            <a:r>
              <a:rPr lang="en-GB" sz="2400" dirty="0">
                <a:latin typeface="Arial" panose="020B0604020202020204" pitchFamily="34" charset="0"/>
                <a:cs typeface="Arial" panose="020B0604020202020204" pitchFamily="34" charset="0"/>
              </a:rPr>
              <a:t>Think about overlapping deadlines across the whole term and set up a deadline diary </a:t>
            </a:r>
          </a:p>
          <a:p>
            <a:r>
              <a:rPr lang="en-GB" sz="2400" dirty="0">
                <a:latin typeface="Arial" panose="020B0604020202020204" pitchFamily="34" charset="0"/>
                <a:cs typeface="Arial" panose="020B0604020202020204" pitchFamily="34" charset="0"/>
              </a:rPr>
              <a:t>Set </a:t>
            </a:r>
            <a:r>
              <a:rPr lang="en-GB" sz="2400" dirty="0" err="1">
                <a:latin typeface="Arial" panose="020B0604020202020204" pitchFamily="34" charset="0"/>
                <a:cs typeface="Arial" panose="020B0604020202020204" pitchFamily="34" charset="0"/>
              </a:rPr>
              <a:t>SMARTer</a:t>
            </a:r>
            <a:r>
              <a:rPr lang="en-GB" sz="2400" dirty="0">
                <a:latin typeface="Arial" panose="020B0604020202020204" pitchFamily="34" charset="0"/>
                <a:cs typeface="Arial" panose="020B0604020202020204" pitchFamily="34" charset="0"/>
              </a:rPr>
              <a:t> goals </a:t>
            </a:r>
          </a:p>
          <a:p>
            <a:r>
              <a:rPr lang="en-GB" sz="2400" dirty="0">
                <a:latin typeface="Arial" panose="020B0604020202020204" pitchFamily="34" charset="0"/>
                <a:cs typeface="Arial" panose="020B0604020202020204" pitchFamily="34" charset="0"/>
              </a:rPr>
              <a:t>Develop a study plan</a:t>
            </a:r>
          </a:p>
        </p:txBody>
      </p:sp>
      <p:sp>
        <p:nvSpPr>
          <p:cNvPr id="3" name="Rectangle 2">
            <a:extLst>
              <a:ext uri="{FF2B5EF4-FFF2-40B4-BE49-F238E27FC236}">
                <a16:creationId xmlns:a16="http://schemas.microsoft.com/office/drawing/2014/main" id="{717C301B-E41D-5729-F292-15929828C6AE}"/>
              </a:ext>
            </a:extLst>
          </p:cNvPr>
          <p:cNvSpPr/>
          <p:nvPr/>
        </p:nvSpPr>
        <p:spPr>
          <a:xfrm>
            <a:off x="337035" y="620688"/>
            <a:ext cx="2520280"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Study Planning Workshop</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b="1" dirty="0"/>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700808"/>
            <a:ext cx="11809312" cy="1540767"/>
          </a:xfrm>
        </p:spPr>
        <p:txBody>
          <a:bodyPr/>
          <a:lstStyle/>
          <a:p>
            <a:pPr eaLnBrk="1" hangingPunct="1"/>
            <a:r>
              <a:rPr lang="en-GB" altLang="en-US" dirty="0"/>
              <a:t>Deadline mapping – 35 Mins</a:t>
            </a:r>
          </a:p>
          <a:p>
            <a:pPr eaLnBrk="1" hangingPunct="1"/>
            <a:r>
              <a:rPr lang="en-GB" dirty="0">
                <a:cs typeface="Arial" panose="020B0604020202020204" pitchFamily="34" charset="0"/>
              </a:rPr>
              <a:t>Setting </a:t>
            </a:r>
            <a:r>
              <a:rPr lang="en-GB" dirty="0" err="1">
                <a:cs typeface="Arial" panose="020B0604020202020204" pitchFamily="34" charset="0"/>
              </a:rPr>
              <a:t>SMARTer</a:t>
            </a:r>
            <a:r>
              <a:rPr lang="en-GB" dirty="0">
                <a:cs typeface="Arial" panose="020B0604020202020204" pitchFamily="34" charset="0"/>
              </a:rPr>
              <a:t> goals </a:t>
            </a:r>
            <a:r>
              <a:rPr lang="en-GB" altLang="en-US" dirty="0"/>
              <a:t>– 40 mins</a:t>
            </a:r>
          </a:p>
          <a:p>
            <a:pPr eaLnBrk="1" hangingPunct="1"/>
            <a:r>
              <a:rPr lang="en-GB" dirty="0">
                <a:cs typeface="Arial" panose="020B0604020202020204" pitchFamily="34" charset="0"/>
              </a:rPr>
              <a:t>Break – 10 mins</a:t>
            </a:r>
          </a:p>
          <a:p>
            <a:pPr eaLnBrk="1" hangingPunct="1"/>
            <a:r>
              <a:rPr lang="en-GB" altLang="en-US" dirty="0"/>
              <a:t>Developing an individual study plan – 30 mins</a:t>
            </a:r>
          </a:p>
          <a:p>
            <a:pPr eaLnBrk="1" hangingPunct="1"/>
            <a:r>
              <a:rPr lang="en-GB" altLang="en-US" dirty="0"/>
              <a:t>Final reflection  </a:t>
            </a:r>
            <a:r>
              <a:rPr lang="en-GB" altLang="en-US"/>
              <a:t>- 5 </a:t>
            </a:r>
            <a:r>
              <a:rPr lang="en-GB" altLang="en-US" dirty="0"/>
              <a:t>mins</a:t>
            </a:r>
          </a:p>
          <a:p>
            <a:pPr marL="0" indent="0" eaLnBrk="1" hangingPunct="1">
              <a:buNone/>
            </a:pPr>
            <a:endParaRPr lang="en-GB" altLang="en-US" sz="1800" dirty="0"/>
          </a:p>
          <a:p>
            <a:pPr marL="0" indent="0" eaLnBrk="1" hangingPunct="1">
              <a:buNone/>
            </a:pPr>
            <a:endParaRPr lang="en-GB" altLang="en-US" sz="1800" dirty="0"/>
          </a:p>
        </p:txBody>
      </p:sp>
    </p:spTree>
    <p:extLst>
      <p:ext uri="{BB962C8B-B14F-4D97-AF65-F5344CB8AC3E}">
        <p14:creationId xmlns:p14="http://schemas.microsoft.com/office/powerpoint/2010/main" val="1383590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3BD-B2F3-28E6-1581-D589097741E7}"/>
              </a:ext>
            </a:extLst>
          </p:cNvPr>
          <p:cNvSpPr>
            <a:spLocks noGrp="1"/>
          </p:cNvSpPr>
          <p:nvPr>
            <p:ph type="title"/>
          </p:nvPr>
        </p:nvSpPr>
        <p:spPr>
          <a:xfrm>
            <a:off x="609600" y="2286000"/>
            <a:ext cx="10972800" cy="1143000"/>
          </a:xfrm>
        </p:spPr>
        <p:txBody>
          <a:bodyPr/>
          <a:lstStyle/>
          <a:p>
            <a:r>
              <a:rPr lang="en-GB" altLang="en-US" dirty="0"/>
              <a:t>Deadline mapping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029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Shape 220"/>
        <p:cNvGrpSpPr/>
        <p:nvPr/>
      </p:nvGrpSpPr>
      <p:grpSpPr>
        <a:xfrm>
          <a:off x="0" y="0"/>
          <a:ext cx="0" cy="0"/>
          <a:chOff x="0" y="0"/>
          <a:chExt cx="0" cy="0"/>
        </a:xfrm>
      </p:grpSpPr>
      <p:sp>
        <p:nvSpPr>
          <p:cNvPr id="222" name="Google Shape;222;p39"/>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7BE5DB05-F511-E245-6FD6-9384E9716953}"/>
              </a:ext>
            </a:extLst>
          </p:cNvPr>
          <p:cNvSpPr txBox="1"/>
          <p:nvPr/>
        </p:nvSpPr>
        <p:spPr>
          <a:xfrm>
            <a:off x="407367" y="332656"/>
            <a:ext cx="5258229" cy="1938992"/>
          </a:xfrm>
          <a:prstGeom prst="rect">
            <a:avLst/>
          </a:prstGeom>
          <a:noFill/>
        </p:spPr>
        <p:txBody>
          <a:bodyPr wrap="square" rtlCol="0">
            <a:spAutoFit/>
          </a:bodyPr>
          <a:lstStyle/>
          <a:p>
            <a:r>
              <a:rPr lang="en-GB" sz="4000" dirty="0"/>
              <a:t>Assessment Specifications</a:t>
            </a:r>
          </a:p>
          <a:p>
            <a:r>
              <a:rPr lang="en-GB" sz="4000" dirty="0"/>
              <a:t>Refresher  </a:t>
            </a:r>
          </a:p>
        </p:txBody>
      </p:sp>
      <p:sp>
        <p:nvSpPr>
          <p:cNvPr id="5" name="Speech Bubble: Rectangle with Corners Rounded 4">
            <a:extLst>
              <a:ext uri="{FF2B5EF4-FFF2-40B4-BE49-F238E27FC236}">
                <a16:creationId xmlns:a16="http://schemas.microsoft.com/office/drawing/2014/main" id="{6D755CA8-6E39-39F2-9181-1DF66B03B519}"/>
              </a:ext>
            </a:extLst>
          </p:cNvPr>
          <p:cNvSpPr/>
          <p:nvPr/>
        </p:nvSpPr>
        <p:spPr>
          <a:xfrm>
            <a:off x="767408" y="2505373"/>
            <a:ext cx="4032448" cy="1988929"/>
          </a:xfrm>
          <a:prstGeom prst="wedgeRoundRectCallout">
            <a:avLst>
              <a:gd name="adj1" fmla="val -47632"/>
              <a:gd name="adj2" fmla="val 9259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Where do we find our assessment specifications for each module taught?</a:t>
            </a:r>
          </a:p>
        </p:txBody>
      </p:sp>
      <p:sp>
        <p:nvSpPr>
          <p:cNvPr id="6" name="Speech Bubble: Rectangle with Corners Rounded 5">
            <a:extLst>
              <a:ext uri="{FF2B5EF4-FFF2-40B4-BE49-F238E27FC236}">
                <a16:creationId xmlns:a16="http://schemas.microsoft.com/office/drawing/2014/main" id="{A71CC768-752B-29BF-F426-A871DB5CD6FA}"/>
              </a:ext>
            </a:extLst>
          </p:cNvPr>
          <p:cNvSpPr/>
          <p:nvPr/>
        </p:nvSpPr>
        <p:spPr>
          <a:xfrm>
            <a:off x="6063569" y="990604"/>
            <a:ext cx="4032448" cy="1988929"/>
          </a:xfrm>
          <a:prstGeom prst="wedgeRoundRectCallout">
            <a:avLst>
              <a:gd name="adj1" fmla="val 71108"/>
              <a:gd name="adj2" fmla="val -29449"/>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Do I have to read it? Can you not just tell me in class?</a:t>
            </a:r>
          </a:p>
        </p:txBody>
      </p:sp>
      <p:pic>
        <p:nvPicPr>
          <p:cNvPr id="10" name="Picture 9" descr="Athletic woman arms raised">
            <a:extLst>
              <a:ext uri="{FF2B5EF4-FFF2-40B4-BE49-F238E27FC236}">
                <a16:creationId xmlns:a16="http://schemas.microsoft.com/office/drawing/2014/main" id="{A591EB64-2F93-8032-F93E-B730C4838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92572" y="990604"/>
            <a:ext cx="827198" cy="2492896"/>
          </a:xfrm>
          <a:prstGeom prst="rect">
            <a:avLst/>
          </a:prstGeom>
        </p:spPr>
      </p:pic>
      <p:sp>
        <p:nvSpPr>
          <p:cNvPr id="2" name="TextBox 1">
            <a:extLst>
              <a:ext uri="{FF2B5EF4-FFF2-40B4-BE49-F238E27FC236}">
                <a16:creationId xmlns:a16="http://schemas.microsoft.com/office/drawing/2014/main" id="{62B109FE-721A-FCEF-F045-7FCA2CF27BAE}"/>
              </a:ext>
            </a:extLst>
          </p:cNvPr>
          <p:cNvSpPr txBox="1"/>
          <p:nvPr/>
        </p:nvSpPr>
        <p:spPr>
          <a:xfrm>
            <a:off x="8386135" y="3973998"/>
            <a:ext cx="3614521" cy="1015663"/>
          </a:xfrm>
          <a:prstGeom prst="rect">
            <a:avLst/>
          </a:prstGeom>
          <a:noFill/>
        </p:spPr>
        <p:txBody>
          <a:bodyPr wrap="square" rtlCol="0">
            <a:spAutoFit/>
          </a:bodyPr>
          <a:lstStyle/>
          <a:p>
            <a:r>
              <a:rPr lang="en-GB" sz="2000" b="1" dirty="0"/>
              <a:t>What do you think?</a:t>
            </a:r>
          </a:p>
          <a:p>
            <a:endParaRPr lang="en-GB" sz="2000" b="1" dirty="0"/>
          </a:p>
          <a:p>
            <a:r>
              <a:rPr lang="en-GB" sz="2000" b="1" dirty="0"/>
              <a:t>What do you know already? </a:t>
            </a:r>
          </a:p>
        </p:txBody>
      </p:sp>
      <p:pic>
        <p:nvPicPr>
          <p:cNvPr id="7" name="Picture 6">
            <a:extLst>
              <a:ext uri="{FF2B5EF4-FFF2-40B4-BE49-F238E27FC236}">
                <a16:creationId xmlns:a16="http://schemas.microsoft.com/office/drawing/2014/main" id="{CFBFD86E-EE23-FCFA-7401-1E65A684BDB6}"/>
              </a:ext>
            </a:extLst>
          </p:cNvPr>
          <p:cNvPicPr>
            <a:picLocks noChangeAspect="1"/>
          </p:cNvPicPr>
          <p:nvPr/>
        </p:nvPicPr>
        <p:blipFill>
          <a:blip r:embed="rId4"/>
          <a:stretch>
            <a:fillRect/>
          </a:stretch>
        </p:blipFill>
        <p:spPr>
          <a:xfrm>
            <a:off x="5366710" y="3467543"/>
            <a:ext cx="2479504" cy="1908999"/>
          </a:xfrm>
          <a:prstGeom prst="rect">
            <a:avLst/>
          </a:prstGeom>
        </p:spPr>
      </p:pic>
    </p:spTree>
    <p:extLst>
      <p:ext uri="{BB962C8B-B14F-4D97-AF65-F5344CB8AC3E}">
        <p14:creationId xmlns:p14="http://schemas.microsoft.com/office/powerpoint/2010/main" val="1328490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708B8949-BFB4-BF73-1752-419D08FA6EFD}"/>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0423C331-00EC-F9A6-244E-112017384D63}"/>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CB36D5D5-46D5-D0A5-E6F9-DB602C58AF42}"/>
              </a:ext>
            </a:extLst>
          </p:cNvPr>
          <p:cNvSpPr txBox="1"/>
          <p:nvPr/>
        </p:nvSpPr>
        <p:spPr>
          <a:xfrm>
            <a:off x="1899593" y="256240"/>
            <a:ext cx="9616949" cy="707886"/>
          </a:xfrm>
          <a:prstGeom prst="rect">
            <a:avLst/>
          </a:prstGeom>
          <a:noFill/>
        </p:spPr>
        <p:txBody>
          <a:bodyPr wrap="square" rtlCol="0">
            <a:spAutoFit/>
          </a:bodyPr>
          <a:lstStyle/>
          <a:p>
            <a:r>
              <a:rPr lang="en-GB" sz="4000" dirty="0"/>
              <a:t>Assessment Specification Refresher  </a:t>
            </a:r>
          </a:p>
        </p:txBody>
      </p:sp>
      <p:sp>
        <p:nvSpPr>
          <p:cNvPr id="2" name="TextBox 1">
            <a:extLst>
              <a:ext uri="{FF2B5EF4-FFF2-40B4-BE49-F238E27FC236}">
                <a16:creationId xmlns:a16="http://schemas.microsoft.com/office/drawing/2014/main" id="{CF8E972A-3A5E-28E8-4877-F1142370533D}"/>
              </a:ext>
            </a:extLst>
          </p:cNvPr>
          <p:cNvSpPr txBox="1"/>
          <p:nvPr/>
        </p:nvSpPr>
        <p:spPr>
          <a:xfrm>
            <a:off x="2855640" y="1340768"/>
            <a:ext cx="7704856" cy="923330"/>
          </a:xfrm>
          <a:prstGeom prst="rect">
            <a:avLst/>
          </a:prstGeom>
          <a:noFill/>
        </p:spPr>
        <p:txBody>
          <a:bodyPr wrap="square" rtlCol="0">
            <a:spAutoFit/>
          </a:bodyPr>
          <a:lstStyle/>
          <a:p>
            <a:r>
              <a:rPr lang="en-GB" dirty="0"/>
              <a:t>Assessment specifications are the official source of information about your assessed assignments. </a:t>
            </a:r>
          </a:p>
          <a:p>
            <a:endParaRPr lang="en-GB" dirty="0"/>
          </a:p>
        </p:txBody>
      </p:sp>
      <p:sp>
        <p:nvSpPr>
          <p:cNvPr id="7" name="TextBox 6">
            <a:extLst>
              <a:ext uri="{FF2B5EF4-FFF2-40B4-BE49-F238E27FC236}">
                <a16:creationId xmlns:a16="http://schemas.microsoft.com/office/drawing/2014/main" id="{EB7EC25A-1036-6BA0-FB2D-B2AD8DF570A9}"/>
              </a:ext>
            </a:extLst>
          </p:cNvPr>
          <p:cNvSpPr txBox="1"/>
          <p:nvPr/>
        </p:nvSpPr>
        <p:spPr>
          <a:xfrm>
            <a:off x="8268429" y="3455502"/>
            <a:ext cx="3104728" cy="2031325"/>
          </a:xfrm>
          <a:prstGeom prst="rect">
            <a:avLst/>
          </a:prstGeom>
          <a:noFill/>
        </p:spPr>
        <p:txBody>
          <a:bodyPr wrap="square" rtlCol="0">
            <a:spAutoFit/>
          </a:bodyPr>
          <a:lstStyle/>
          <a:p>
            <a:r>
              <a:rPr lang="en-GB" dirty="0"/>
              <a:t>Your assessment specification looks like this.</a:t>
            </a:r>
          </a:p>
          <a:p>
            <a:endParaRPr lang="en-GB" dirty="0"/>
          </a:p>
          <a:p>
            <a:r>
              <a:rPr lang="en-GB" dirty="0"/>
              <a:t>Often you will have </a:t>
            </a:r>
            <a:r>
              <a:rPr lang="en-GB" b="1" dirty="0"/>
              <a:t>two</a:t>
            </a:r>
            <a:r>
              <a:rPr lang="en-GB" dirty="0"/>
              <a:t> of these documents for </a:t>
            </a:r>
            <a:r>
              <a:rPr lang="en-GB" b="1" dirty="0"/>
              <a:t>each</a:t>
            </a:r>
            <a:r>
              <a:rPr lang="en-GB" dirty="0"/>
              <a:t> module. </a:t>
            </a:r>
          </a:p>
          <a:p>
            <a:endParaRPr lang="en-GB" dirty="0"/>
          </a:p>
        </p:txBody>
      </p:sp>
      <p:pic>
        <p:nvPicPr>
          <p:cNvPr id="6" name="Picture 5">
            <a:extLst>
              <a:ext uri="{FF2B5EF4-FFF2-40B4-BE49-F238E27FC236}">
                <a16:creationId xmlns:a16="http://schemas.microsoft.com/office/drawing/2014/main" id="{8B4094EB-13B2-9729-0D27-23E1646C2AE5}"/>
              </a:ext>
            </a:extLst>
          </p:cNvPr>
          <p:cNvPicPr>
            <a:picLocks noChangeAspect="1"/>
          </p:cNvPicPr>
          <p:nvPr/>
        </p:nvPicPr>
        <p:blipFill>
          <a:blip r:embed="rId3"/>
          <a:srcRect b="19551"/>
          <a:stretch>
            <a:fillRect/>
          </a:stretch>
        </p:blipFill>
        <p:spPr>
          <a:xfrm>
            <a:off x="3359696" y="1991431"/>
            <a:ext cx="4373337" cy="3628422"/>
          </a:xfrm>
          <a:prstGeom prst="rect">
            <a:avLst/>
          </a:prstGeom>
        </p:spPr>
      </p:pic>
      <p:pic>
        <p:nvPicPr>
          <p:cNvPr id="9" name="Picture 8">
            <a:extLst>
              <a:ext uri="{FF2B5EF4-FFF2-40B4-BE49-F238E27FC236}">
                <a16:creationId xmlns:a16="http://schemas.microsoft.com/office/drawing/2014/main" id="{19D532B6-B791-7E40-64CD-83C6C363E653}"/>
              </a:ext>
            </a:extLst>
          </p:cNvPr>
          <p:cNvPicPr>
            <a:picLocks noChangeAspect="1"/>
          </p:cNvPicPr>
          <p:nvPr/>
        </p:nvPicPr>
        <p:blipFill>
          <a:blip r:embed="rId4"/>
          <a:stretch>
            <a:fillRect/>
          </a:stretch>
        </p:blipFill>
        <p:spPr>
          <a:xfrm>
            <a:off x="257717" y="1180423"/>
            <a:ext cx="2479504" cy="1908999"/>
          </a:xfrm>
          <a:prstGeom prst="rect">
            <a:avLst/>
          </a:prstGeom>
        </p:spPr>
      </p:pic>
    </p:spTree>
    <p:extLst>
      <p:ext uri="{BB962C8B-B14F-4D97-AF65-F5344CB8AC3E}">
        <p14:creationId xmlns:p14="http://schemas.microsoft.com/office/powerpoint/2010/main" val="1323082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ument&#10;&#10;AI-generated content may be incorrect.">
            <a:extLst>
              <a:ext uri="{FF2B5EF4-FFF2-40B4-BE49-F238E27FC236}">
                <a16:creationId xmlns:a16="http://schemas.microsoft.com/office/drawing/2014/main" id="{D5967296-7839-C163-55CC-097C78EFD38A}"/>
              </a:ext>
            </a:extLst>
          </p:cNvPr>
          <p:cNvPicPr>
            <a:picLocks noChangeAspect="1"/>
          </p:cNvPicPr>
          <p:nvPr/>
        </p:nvPicPr>
        <p:blipFill>
          <a:blip r:embed="rId2"/>
          <a:stretch>
            <a:fillRect/>
          </a:stretch>
        </p:blipFill>
        <p:spPr>
          <a:xfrm>
            <a:off x="2272758" y="689112"/>
            <a:ext cx="6952107" cy="4342559"/>
          </a:xfrm>
          <a:prstGeom prst="rect">
            <a:avLst/>
          </a:prstGeom>
        </p:spPr>
      </p:pic>
      <p:sp>
        <p:nvSpPr>
          <p:cNvPr id="5" name="TextBox 4">
            <a:extLst>
              <a:ext uri="{FF2B5EF4-FFF2-40B4-BE49-F238E27FC236}">
                <a16:creationId xmlns:a16="http://schemas.microsoft.com/office/drawing/2014/main" id="{9A75D702-5BF2-63D9-2B32-AF7BDCF6307A}"/>
              </a:ext>
            </a:extLst>
          </p:cNvPr>
          <p:cNvSpPr txBox="1"/>
          <p:nvPr/>
        </p:nvSpPr>
        <p:spPr>
          <a:xfrm>
            <a:off x="478979" y="676205"/>
            <a:ext cx="1573171" cy="1907024"/>
          </a:xfrm>
          <a:prstGeom prst="roundRect">
            <a:avLst/>
          </a:prstGeom>
          <a:noFill/>
          <a:ln w="38100">
            <a:solidFill>
              <a:schemeClr val="accent1"/>
            </a:solidFill>
          </a:ln>
        </p:spPr>
        <p:txBody>
          <a:bodyPr wrap="square" rtlCol="0">
            <a:spAutoFit/>
          </a:bodyPr>
          <a:lstStyle/>
          <a:p>
            <a:r>
              <a:rPr lang="en-GB" dirty="0"/>
              <a:t>This tells you </a:t>
            </a:r>
            <a:r>
              <a:rPr lang="en-GB" b="1" dirty="0"/>
              <a:t>what type </a:t>
            </a:r>
            <a:r>
              <a:rPr lang="en-GB" dirty="0"/>
              <a:t>of assessment you need to complete.</a:t>
            </a:r>
          </a:p>
        </p:txBody>
      </p:sp>
      <p:sp>
        <p:nvSpPr>
          <p:cNvPr id="6" name="Arrow: Right 5">
            <a:extLst>
              <a:ext uri="{FF2B5EF4-FFF2-40B4-BE49-F238E27FC236}">
                <a16:creationId xmlns:a16="http://schemas.microsoft.com/office/drawing/2014/main" id="{1565D9B3-D121-1169-A8A6-0FAF9CBAE7F3}"/>
              </a:ext>
            </a:extLst>
          </p:cNvPr>
          <p:cNvSpPr/>
          <p:nvPr/>
        </p:nvSpPr>
        <p:spPr>
          <a:xfrm rot="3304688">
            <a:off x="1145806" y="3127391"/>
            <a:ext cx="2046675" cy="2965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12DA11-003A-44B9-12B3-6B232105EF80}"/>
              </a:ext>
            </a:extLst>
          </p:cNvPr>
          <p:cNvSpPr txBox="1"/>
          <p:nvPr/>
        </p:nvSpPr>
        <p:spPr>
          <a:xfrm>
            <a:off x="262698" y="3266849"/>
            <a:ext cx="1789452" cy="2464594"/>
          </a:xfrm>
          <a:prstGeom prst="roundRect">
            <a:avLst/>
          </a:prstGeom>
          <a:noFill/>
          <a:ln w="38100">
            <a:solidFill>
              <a:schemeClr val="accent1"/>
            </a:solidFill>
          </a:ln>
        </p:spPr>
        <p:txBody>
          <a:bodyPr wrap="square" rtlCol="0">
            <a:spAutoFit/>
          </a:bodyPr>
          <a:lstStyle/>
          <a:p>
            <a:r>
              <a:rPr lang="en-GB" dirty="0"/>
              <a:t>The </a:t>
            </a:r>
            <a:r>
              <a:rPr lang="en-GB" b="1" dirty="0">
                <a:solidFill>
                  <a:srgbClr val="00B0F0"/>
                </a:solidFill>
              </a:rPr>
              <a:t>submission deadline </a:t>
            </a:r>
            <a:r>
              <a:rPr lang="en-GB" dirty="0"/>
              <a:t>tells you when is the last opportunity to submit your work. </a:t>
            </a:r>
          </a:p>
        </p:txBody>
      </p:sp>
      <p:sp>
        <p:nvSpPr>
          <p:cNvPr id="8" name="TextBox 7">
            <a:extLst>
              <a:ext uri="{FF2B5EF4-FFF2-40B4-BE49-F238E27FC236}">
                <a16:creationId xmlns:a16="http://schemas.microsoft.com/office/drawing/2014/main" id="{8237AE25-74F9-81AD-8764-513B863CD0E4}"/>
              </a:ext>
            </a:extLst>
          </p:cNvPr>
          <p:cNvSpPr txBox="1"/>
          <p:nvPr/>
        </p:nvSpPr>
        <p:spPr>
          <a:xfrm>
            <a:off x="9919241" y="1575638"/>
            <a:ext cx="2118737" cy="3614559"/>
          </a:xfrm>
          <a:prstGeom prst="roundRect">
            <a:avLst/>
          </a:prstGeom>
          <a:noFill/>
          <a:ln w="38100">
            <a:solidFill>
              <a:schemeClr val="accent1"/>
            </a:solidFill>
          </a:ln>
        </p:spPr>
        <p:txBody>
          <a:bodyPr wrap="square" rtlCol="0">
            <a:spAutoFit/>
          </a:bodyPr>
          <a:lstStyle/>
          <a:p>
            <a:r>
              <a:rPr lang="en-GB" dirty="0"/>
              <a:t>This tells you </a:t>
            </a:r>
            <a:r>
              <a:rPr lang="en-GB" b="1" dirty="0"/>
              <a:t>how many words</a:t>
            </a:r>
            <a:r>
              <a:rPr lang="en-GB" dirty="0"/>
              <a:t> you should include in your written work. This might also tell you </a:t>
            </a:r>
            <a:r>
              <a:rPr lang="en-GB" b="1" dirty="0"/>
              <a:t>how much time </a:t>
            </a:r>
            <a:r>
              <a:rPr lang="en-GB" dirty="0"/>
              <a:t>you need to present for if the assessment is practical. </a:t>
            </a:r>
          </a:p>
        </p:txBody>
      </p:sp>
      <p:sp>
        <p:nvSpPr>
          <p:cNvPr id="9" name="Arrow: Right 8">
            <a:extLst>
              <a:ext uri="{FF2B5EF4-FFF2-40B4-BE49-F238E27FC236}">
                <a16:creationId xmlns:a16="http://schemas.microsoft.com/office/drawing/2014/main" id="{C088C038-8E80-772E-8ABD-7327865661C0}"/>
              </a:ext>
            </a:extLst>
          </p:cNvPr>
          <p:cNvSpPr/>
          <p:nvPr/>
        </p:nvSpPr>
        <p:spPr>
          <a:xfrm rot="20102285">
            <a:off x="1861224" y="4765335"/>
            <a:ext cx="1003172" cy="2635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11D9A9-91A6-DA14-1ABE-E115D63A57C0}"/>
              </a:ext>
            </a:extLst>
          </p:cNvPr>
          <p:cNvSpPr/>
          <p:nvPr/>
        </p:nvSpPr>
        <p:spPr>
          <a:xfrm rot="10800000">
            <a:off x="8824517" y="4036584"/>
            <a:ext cx="1039242" cy="2713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154FF8-1A93-649D-0CB7-4BE9F5B93090}"/>
              </a:ext>
            </a:extLst>
          </p:cNvPr>
          <p:cNvSpPr txBox="1"/>
          <p:nvPr/>
        </p:nvSpPr>
        <p:spPr>
          <a:xfrm>
            <a:off x="2823498" y="5090168"/>
            <a:ext cx="6076047" cy="715089"/>
          </a:xfrm>
          <a:prstGeom prst="roundRect">
            <a:avLst/>
          </a:prstGeom>
          <a:noFill/>
          <a:ln w="38100">
            <a:solidFill>
              <a:schemeClr val="accent1"/>
            </a:solidFill>
          </a:ln>
        </p:spPr>
        <p:txBody>
          <a:bodyPr wrap="square" rtlCol="0">
            <a:spAutoFit/>
          </a:bodyPr>
          <a:lstStyle/>
          <a:p>
            <a:r>
              <a:rPr lang="en-GB" dirty="0"/>
              <a:t>This date tells you when you can check your provisional marks and feedback on Turnitin. </a:t>
            </a:r>
          </a:p>
        </p:txBody>
      </p:sp>
      <p:sp>
        <p:nvSpPr>
          <p:cNvPr id="12" name="Arrow: Right 11">
            <a:extLst>
              <a:ext uri="{FF2B5EF4-FFF2-40B4-BE49-F238E27FC236}">
                <a16:creationId xmlns:a16="http://schemas.microsoft.com/office/drawing/2014/main" id="{C379F2F8-A8C5-E758-D9CF-956259C80F49}"/>
              </a:ext>
            </a:extLst>
          </p:cNvPr>
          <p:cNvSpPr/>
          <p:nvPr/>
        </p:nvSpPr>
        <p:spPr>
          <a:xfrm rot="16200000">
            <a:off x="7875895" y="4817460"/>
            <a:ext cx="472664" cy="288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6B27F36C-29C6-2F97-0D34-8287A93193BF}"/>
              </a:ext>
            </a:extLst>
          </p:cNvPr>
          <p:cNvSpPr/>
          <p:nvPr/>
        </p:nvSpPr>
        <p:spPr>
          <a:xfrm>
            <a:off x="2423592" y="4307889"/>
            <a:ext cx="1800198" cy="782279"/>
          </a:xfrm>
          <a:prstGeom prst="ellipse">
            <a:avLst/>
          </a:prstGeom>
          <a:noFill/>
          <a:ln>
            <a:solidFill>
              <a:srgbClr val="FF0000"/>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901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4A9B28-83DE-066E-6DC0-35D707D93F67}"/>
              </a:ext>
            </a:extLst>
          </p:cNvPr>
          <p:cNvSpPr>
            <a:spLocks noGrp="1"/>
          </p:cNvSpPr>
          <p:nvPr>
            <p:ph idx="1"/>
          </p:nvPr>
        </p:nvSpPr>
        <p:spPr>
          <a:xfrm>
            <a:off x="609600" y="1600201"/>
            <a:ext cx="10972800" cy="2044823"/>
          </a:xfrm>
        </p:spPr>
        <p:txBody>
          <a:bodyPr/>
          <a:lstStyle/>
          <a:p>
            <a:pPr marL="0" indent="0">
              <a:buNone/>
            </a:pPr>
            <a:endParaRPr lang="en-GB" sz="2800" dirty="0"/>
          </a:p>
          <a:p>
            <a:r>
              <a:rPr lang="en-US" sz="2800" dirty="0"/>
              <a:t>Download </a:t>
            </a:r>
            <a:r>
              <a:rPr lang="en-US" sz="2800" b="1" dirty="0"/>
              <a:t>DEADLINE MAPPING</a:t>
            </a:r>
            <a:r>
              <a:rPr lang="en-GB" sz="2800" b="1" dirty="0"/>
              <a:t> </a:t>
            </a:r>
            <a:r>
              <a:rPr lang="en-US" sz="2800" b="1" dirty="0"/>
              <a:t>SHEET </a:t>
            </a:r>
            <a:r>
              <a:rPr lang="en-US" sz="2800" dirty="0"/>
              <a:t>from this session’s Moodle page </a:t>
            </a:r>
          </a:p>
          <a:p>
            <a:endParaRPr lang="en-US" sz="2800" dirty="0"/>
          </a:p>
          <a:p>
            <a:r>
              <a:rPr lang="en-US" sz="2800" dirty="0"/>
              <a:t>Complete pages 1 and 2</a:t>
            </a:r>
          </a:p>
          <a:p>
            <a:endParaRPr lang="en-US" sz="2800" dirty="0"/>
          </a:p>
          <a:p>
            <a:r>
              <a:rPr lang="en-GB" sz="2800" dirty="0"/>
              <a:t>Compare with a partner </a:t>
            </a:r>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7DB5E230-2AE5-C0AE-EFFD-09E0891A7DE4}"/>
              </a:ext>
            </a:extLst>
          </p:cNvPr>
          <p:cNvSpPr>
            <a:spLocks noGrp="1"/>
          </p:cNvSpPr>
          <p:nvPr>
            <p:ph type="title"/>
          </p:nvPr>
        </p:nvSpPr>
        <p:spPr>
          <a:xfrm>
            <a:off x="609600" y="274638"/>
            <a:ext cx="10972800" cy="1143000"/>
          </a:xfrm>
        </p:spPr>
        <p:txBody>
          <a:bodyPr wrap="square" anchor="ctr">
            <a:normAutofit/>
          </a:bodyPr>
          <a:lstStyle/>
          <a:p>
            <a:pPr eaLnBrk="1" fontAlgn="auto" hangingPunct="1">
              <a:spcAft>
                <a:spcPts val="0"/>
              </a:spcAft>
              <a:defRPr/>
            </a:pPr>
            <a:r>
              <a:rPr lang="en-US" b="1" dirty="0">
                <a:solidFill>
                  <a:srgbClr val="0070C0"/>
                </a:solidFill>
              </a:rPr>
              <a:t>DEADLINE MAPPING</a:t>
            </a:r>
            <a:endParaRPr lang="en-GB" b="1" dirty="0">
              <a:solidFill>
                <a:srgbClr val="0070C0"/>
              </a:solidFill>
              <a:effectLst>
                <a:outerShdw blurRad="38100" dist="38100" dir="2700000" algn="tl">
                  <a:srgbClr val="C0C0C0"/>
                </a:outerShdw>
              </a:effectLst>
            </a:endParaRPr>
          </a:p>
        </p:txBody>
      </p:sp>
      <p:pic>
        <p:nvPicPr>
          <p:cNvPr id="13" name="Picture 12">
            <a:extLst>
              <a:ext uri="{FF2B5EF4-FFF2-40B4-BE49-F238E27FC236}">
                <a16:creationId xmlns:a16="http://schemas.microsoft.com/office/drawing/2014/main" id="{82907680-AB17-9D6F-77A9-17861B8B1C71}"/>
              </a:ext>
            </a:extLst>
          </p:cNvPr>
          <p:cNvPicPr>
            <a:picLocks noChangeAspect="1"/>
          </p:cNvPicPr>
          <p:nvPr/>
        </p:nvPicPr>
        <p:blipFill>
          <a:blip r:embed="rId3">
            <a:extLst>
              <a:ext uri="{28A0092B-C50C-407E-A947-70E740481C1C}">
                <a14:useLocalDpi xmlns:a14="http://schemas.microsoft.com/office/drawing/2010/main" val="0"/>
              </a:ext>
            </a:extLst>
          </a:blip>
          <a:srcRect r="22281"/>
          <a:stretch>
            <a:fillRect/>
          </a:stretch>
        </p:blipFill>
        <p:spPr>
          <a:xfrm>
            <a:off x="8760296" y="3356992"/>
            <a:ext cx="2611162" cy="2239814"/>
          </a:xfrm>
          <a:prstGeom prst="rect">
            <a:avLst/>
          </a:prstGeom>
        </p:spPr>
      </p:pic>
    </p:spTree>
    <p:extLst>
      <p:ext uri="{BB962C8B-B14F-4D97-AF65-F5344CB8AC3E}">
        <p14:creationId xmlns:p14="http://schemas.microsoft.com/office/powerpoint/2010/main" val="7318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00"/>
                                        <p:tgtEl>
                                          <p:spTgt spid="13"/>
                                        </p:tgtEl>
                                      </p:cBhvr>
                                    </p:animEffect>
                                    <p:anim calcmode="lin" valueType="num">
                                      <p:cBhvr>
                                        <p:cTn id="16" dur="1000" fill="hold"/>
                                        <p:tgtEl>
                                          <p:spTgt spid="13"/>
                                        </p:tgtEl>
                                        <p:attrNameLst>
                                          <p:attrName>ppt_x</p:attrName>
                                        </p:attrNameLst>
                                      </p:cBhvr>
                                      <p:tavLst>
                                        <p:tav tm="0">
                                          <p:val>
                                            <p:strVal val="#ppt_x"/>
                                          </p:val>
                                        </p:tav>
                                        <p:tav tm="100000">
                                          <p:val>
                                            <p:strVal val="#ppt_x"/>
                                          </p:val>
                                        </p:tav>
                                      </p:tavLst>
                                    </p:anim>
                                    <p:anim calcmode="lin" valueType="num">
                                      <p:cBhvr>
                                        <p:cTn id="1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F567A-3702-E638-3E2F-7DC091B9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4E23A-0B4B-E95C-B76A-D9CEFADCAAC9}"/>
              </a:ext>
            </a:extLst>
          </p:cNvPr>
          <p:cNvSpPr>
            <a:spLocks noGrp="1"/>
          </p:cNvSpPr>
          <p:nvPr>
            <p:ph idx="1"/>
          </p:nvPr>
        </p:nvSpPr>
        <p:spPr>
          <a:xfrm>
            <a:off x="574509" y="2222030"/>
            <a:ext cx="7862664" cy="2044823"/>
          </a:xfrm>
        </p:spPr>
        <p:txBody>
          <a:bodyPr/>
          <a:lstStyle/>
          <a:p>
            <a:r>
              <a:rPr lang="en-US" sz="2800" dirty="0"/>
              <a:t>Complete </a:t>
            </a:r>
            <a:r>
              <a:rPr lang="en-US" sz="2800" u="sng" dirty="0"/>
              <a:t>page 3 </a:t>
            </a:r>
            <a:r>
              <a:rPr lang="en-US" sz="2800" dirty="0"/>
              <a:t>of your worksheet </a:t>
            </a:r>
          </a:p>
          <a:p>
            <a:r>
              <a:rPr lang="en-US" sz="2800" dirty="0"/>
              <a:t>Compare with a partner </a:t>
            </a:r>
          </a:p>
          <a:p>
            <a:r>
              <a:rPr lang="en-GB" sz="2800" dirty="0"/>
              <a:t>Class discussion: </a:t>
            </a:r>
          </a:p>
          <a:p>
            <a:pPr lvl="1"/>
            <a:r>
              <a:rPr lang="en-GB" sz="2400" dirty="0"/>
              <a:t>Which weeks are the busiest for everyone? </a:t>
            </a:r>
          </a:p>
          <a:p>
            <a:pPr lvl="1"/>
            <a:r>
              <a:rPr lang="en-GB" sz="2400" dirty="0"/>
              <a:t>How are you going to deal with the workload? </a:t>
            </a:r>
          </a:p>
          <a:p>
            <a:pPr marL="0" indent="0">
              <a:buNone/>
            </a:pPr>
            <a:endParaRPr lang="en-US" sz="2800"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32BF6568-010A-AEDC-ECE8-02FF34AF80F0}"/>
              </a:ext>
            </a:extLst>
          </p:cNvPr>
          <p:cNvSpPr>
            <a:spLocks noGrp="1"/>
          </p:cNvSpPr>
          <p:nvPr>
            <p:ph type="title"/>
          </p:nvPr>
        </p:nvSpPr>
        <p:spPr>
          <a:xfrm>
            <a:off x="609600" y="274638"/>
            <a:ext cx="10972800" cy="1143000"/>
          </a:xfrm>
        </p:spPr>
        <p:txBody>
          <a:bodyPr wrap="square" anchor="ctr">
            <a:normAutofit/>
          </a:bodyPr>
          <a:lstStyle/>
          <a:p>
            <a:r>
              <a:rPr lang="en-US" b="1" dirty="0">
                <a:solidFill>
                  <a:srgbClr val="0070C0"/>
                </a:solidFill>
              </a:rPr>
              <a:t>DEADLINE ANALYSIS &amp; ACTION PLAN</a:t>
            </a:r>
            <a:endParaRPr lang="en-GB" b="1" dirty="0">
              <a:solidFill>
                <a:srgbClr val="0070C0"/>
              </a:solidFill>
            </a:endParaRPr>
          </a:p>
        </p:txBody>
      </p:sp>
      <p:pic>
        <p:nvPicPr>
          <p:cNvPr id="4" name="Picture 3">
            <a:extLst>
              <a:ext uri="{FF2B5EF4-FFF2-40B4-BE49-F238E27FC236}">
                <a16:creationId xmlns:a16="http://schemas.microsoft.com/office/drawing/2014/main" id="{8EDAF35A-A89D-8DE4-B97D-D9A5093430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0336" y="1484784"/>
            <a:ext cx="2782069" cy="2782069"/>
          </a:xfrm>
          <a:prstGeom prst="rect">
            <a:avLst/>
          </a:prstGeom>
        </p:spPr>
      </p:pic>
    </p:spTree>
    <p:extLst>
      <p:ext uri="{BB962C8B-B14F-4D97-AF65-F5344CB8AC3E}">
        <p14:creationId xmlns:p14="http://schemas.microsoft.com/office/powerpoint/2010/main" val="409749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7C30-898E-2504-C749-4DAF5F1FD508}"/>
              </a:ext>
            </a:extLst>
          </p:cNvPr>
          <p:cNvSpPr>
            <a:spLocks noGrp="1"/>
          </p:cNvSpPr>
          <p:nvPr>
            <p:ph type="title"/>
          </p:nvPr>
        </p:nvSpPr>
        <p:spPr>
          <a:xfrm>
            <a:off x="695400" y="2286000"/>
            <a:ext cx="10972800" cy="1143000"/>
          </a:xfrm>
        </p:spPr>
        <p:txBody>
          <a:bodyPr/>
          <a:lstStyle/>
          <a:p>
            <a:r>
              <a:rPr lang="en-GB" dirty="0">
                <a:latin typeface="Arial" panose="020B0604020202020204" pitchFamily="34" charset="0"/>
                <a:cs typeface="Arial" panose="020B0604020202020204" pitchFamily="34" charset="0"/>
              </a:rPr>
              <a:t>Setting </a:t>
            </a:r>
            <a:r>
              <a:rPr lang="en-GB" dirty="0" err="1">
                <a:latin typeface="Arial" panose="020B0604020202020204" pitchFamily="34" charset="0"/>
                <a:cs typeface="Arial" panose="020B0604020202020204" pitchFamily="34" charset="0"/>
              </a:rPr>
              <a:t>SMARTer</a:t>
            </a:r>
            <a:r>
              <a:rPr lang="en-GB" dirty="0">
                <a:latin typeface="Arial" panose="020B0604020202020204" pitchFamily="34" charset="0"/>
                <a:cs typeface="Arial" panose="020B0604020202020204" pitchFamily="34" charset="0"/>
              </a:rPr>
              <a:t> goals </a:t>
            </a:r>
          </a:p>
        </p:txBody>
      </p:sp>
    </p:spTree>
    <p:extLst>
      <p:ext uri="{BB962C8B-B14F-4D97-AF65-F5344CB8AC3E}">
        <p14:creationId xmlns:p14="http://schemas.microsoft.com/office/powerpoint/2010/main" val="4078457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9E8A9-FB70-FA64-6F8D-10B2028966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9F182-B420-08E9-9A4D-B3D31AE657D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ACEF3F01-B601-2FC3-09C7-8D0574BC9FF3}"/>
              </a:ext>
            </a:extLst>
          </p:cNvPr>
          <p:cNvSpPr>
            <a:spLocks noGrp="1"/>
          </p:cNvSpPr>
          <p:nvPr>
            <p:ph idx="1"/>
          </p:nvPr>
        </p:nvSpPr>
        <p:spPr>
          <a:xfrm>
            <a:off x="335360" y="1700808"/>
            <a:ext cx="5544616" cy="3196951"/>
          </a:xfrm>
        </p:spPr>
        <p:txBody>
          <a:bodyPr vert="horz" wrap="square" lIns="182880" tIns="91440" rIns="91440" bIns="45720" numCol="1" anchor="t" anchorCtr="0" compatLnSpc="1">
            <a:prstTxWarp prst="textNoShape">
              <a:avLst/>
            </a:prstTxWarp>
          </a:bodyPr>
          <a:lstStyle/>
          <a:p>
            <a:pPr marL="0" indent="0">
              <a:buNone/>
            </a:pPr>
            <a:r>
              <a:rPr lang="en-GB" sz="2800" dirty="0"/>
              <a:t>Have you heard of SMART goals concept? </a:t>
            </a:r>
          </a:p>
          <a:p>
            <a:pPr marL="0" indent="0">
              <a:buNone/>
            </a:pPr>
            <a:r>
              <a:rPr lang="en-GB" sz="2800" dirty="0"/>
              <a:t>Let’s watch this short </a:t>
            </a:r>
            <a:r>
              <a:rPr lang="en-GB" sz="2800" dirty="0">
                <a:hlinkClick r:id="rId3"/>
              </a:rPr>
              <a:t>video</a:t>
            </a:r>
            <a:r>
              <a:rPr lang="en-GB" sz="2800" dirty="0"/>
              <a:t> about</a:t>
            </a:r>
            <a:r>
              <a:rPr lang="en-GB" dirty="0"/>
              <a:t> </a:t>
            </a:r>
            <a:r>
              <a:rPr lang="en-GB" sz="2800" dirty="0"/>
              <a:t>setting S.M.A.R.T goals  </a:t>
            </a:r>
            <a:endParaRPr lang="en-GB" dirty="0"/>
          </a:p>
          <a:p>
            <a:pPr lvl="0"/>
            <a:endParaRPr lang="en-GB" dirty="0"/>
          </a:p>
          <a:p>
            <a:endParaRPr lang="en-GB" dirty="0"/>
          </a:p>
          <a:p>
            <a:endParaRPr lang="en-GB" dirty="0"/>
          </a:p>
          <a:p>
            <a:endParaRPr lang="en-GB" sz="2400" dirty="0"/>
          </a:p>
        </p:txBody>
      </p:sp>
      <p:pic>
        <p:nvPicPr>
          <p:cNvPr id="4" name="Picture 3">
            <a:hlinkClick r:id="rId3"/>
            <a:extLst>
              <a:ext uri="{FF2B5EF4-FFF2-40B4-BE49-F238E27FC236}">
                <a16:creationId xmlns:a16="http://schemas.microsoft.com/office/drawing/2014/main" id="{D5DCA324-1EA7-A591-C1A5-E5490B9471E5}"/>
              </a:ext>
            </a:extLst>
          </p:cNvPr>
          <p:cNvPicPr>
            <a:picLocks noChangeAspect="1"/>
          </p:cNvPicPr>
          <p:nvPr/>
        </p:nvPicPr>
        <p:blipFill>
          <a:blip r:embed="rId4"/>
          <a:stretch>
            <a:fillRect/>
          </a:stretch>
        </p:blipFill>
        <p:spPr>
          <a:xfrm>
            <a:off x="6146913" y="1165849"/>
            <a:ext cx="5544616" cy="4108759"/>
          </a:xfrm>
          <a:prstGeom prst="rect">
            <a:avLst/>
          </a:prstGeom>
        </p:spPr>
      </p:pic>
      <p:sp>
        <p:nvSpPr>
          <p:cNvPr id="5" name="TextBox 4">
            <a:extLst>
              <a:ext uri="{FF2B5EF4-FFF2-40B4-BE49-F238E27FC236}">
                <a16:creationId xmlns:a16="http://schemas.microsoft.com/office/drawing/2014/main" id="{736B98D8-FA14-AFDD-A11B-3B5682A6F222}"/>
              </a:ext>
            </a:extLst>
          </p:cNvPr>
          <p:cNvSpPr txBox="1"/>
          <p:nvPr/>
        </p:nvSpPr>
        <p:spPr>
          <a:xfrm>
            <a:off x="119336" y="5308077"/>
            <a:ext cx="6096000" cy="261610"/>
          </a:xfrm>
          <a:prstGeom prst="rect">
            <a:avLst/>
          </a:prstGeom>
          <a:noFill/>
        </p:spPr>
        <p:txBody>
          <a:bodyPr wrap="square">
            <a:spAutoFit/>
          </a:bodyPr>
          <a:lstStyle/>
          <a:p>
            <a:r>
              <a:rPr lang="en-GB" sz="1100" dirty="0"/>
              <a:t>https://uwtsd.careercentre.me/u/496gxomq</a:t>
            </a:r>
          </a:p>
        </p:txBody>
      </p:sp>
    </p:spTree>
    <p:extLst>
      <p:ext uri="{BB962C8B-B14F-4D97-AF65-F5344CB8AC3E}">
        <p14:creationId xmlns:p14="http://schemas.microsoft.com/office/powerpoint/2010/main" val="11888590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marL="0" indent="0">
              <a:buNone/>
            </a:pPr>
            <a:r>
              <a:rPr lang="en-GB" sz="2800" dirty="0"/>
              <a:t>Can you remember what each letter stands for?</a:t>
            </a:r>
            <a:endParaRPr lang="en-GB" dirty="0"/>
          </a:p>
          <a:p>
            <a:pPr lvl="0"/>
            <a:endParaRPr lang="en-GB" dirty="0"/>
          </a:p>
          <a:p>
            <a:endParaRPr lang="en-GB" dirty="0"/>
          </a:p>
          <a:p>
            <a:endParaRPr lang="en-GB" dirty="0"/>
          </a:p>
          <a:p>
            <a:endParaRPr lang="en-GB" sz="2400" dirty="0"/>
          </a:p>
        </p:txBody>
      </p:sp>
      <p:pic>
        <p:nvPicPr>
          <p:cNvPr id="1026" name="Picture 2" descr="SMART GOALS">
            <a:extLst>
              <a:ext uri="{FF2B5EF4-FFF2-40B4-BE49-F238E27FC236}">
                <a16:creationId xmlns:a16="http://schemas.microsoft.com/office/drawing/2014/main" id="{95D5385A-27A7-932A-B19D-E3913CD29C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353"/>
          <a:stretch>
            <a:fillRect/>
          </a:stretch>
        </p:blipFill>
        <p:spPr bwMode="auto">
          <a:xfrm>
            <a:off x="1631504" y="1688165"/>
            <a:ext cx="8184496" cy="3989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8472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54329-BAC9-6C8F-B5FA-41588D3176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CAC8A-617F-4DDA-18B8-E5C44D432B0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66A1A026-E6D4-51C1-073E-8979B7A321B5}"/>
              </a:ext>
            </a:extLst>
          </p:cNvPr>
          <p:cNvSpPr>
            <a:spLocks noGrp="1"/>
          </p:cNvSpPr>
          <p:nvPr>
            <p:ph idx="1"/>
          </p:nvPr>
        </p:nvSpPr>
        <p:spPr>
          <a:xfrm>
            <a:off x="5101680" y="1434480"/>
            <a:ext cx="6480720" cy="3989039"/>
          </a:xfrm>
        </p:spPr>
        <p:txBody>
          <a:bodyPr vert="horz" wrap="square" lIns="182880" tIns="91440" rIns="91440" bIns="45720" numCol="1" anchor="t" anchorCtr="0" compatLnSpc="1">
            <a:prstTxWarp prst="textNoShape">
              <a:avLst/>
            </a:prstTxWarp>
          </a:bodyPr>
          <a:lstStyle/>
          <a:p>
            <a:pPr marL="0" indent="0">
              <a:lnSpc>
                <a:spcPct val="150000"/>
              </a:lnSpc>
              <a:buNone/>
            </a:pPr>
            <a:r>
              <a:rPr lang="en-GB" sz="2000" dirty="0"/>
              <a:t>What are </a:t>
            </a:r>
            <a:r>
              <a:rPr lang="en-GB" sz="2000" b="1" dirty="0" err="1"/>
              <a:t>SMARTer</a:t>
            </a:r>
            <a:r>
              <a:rPr lang="en-GB" sz="2000" b="1" dirty="0"/>
              <a:t> Goals</a:t>
            </a:r>
            <a:r>
              <a:rPr lang="en-GB" sz="2000" dirty="0"/>
              <a:t>?</a:t>
            </a:r>
          </a:p>
          <a:p>
            <a:pPr>
              <a:lnSpc>
                <a:spcPct val="150000"/>
              </a:lnSpc>
            </a:pPr>
            <a:r>
              <a:rPr lang="en-GB" sz="2000" dirty="0" err="1"/>
              <a:t>SMARTer</a:t>
            </a:r>
            <a:r>
              <a:rPr lang="en-GB" sz="2000" dirty="0"/>
              <a:t> goals transform intentions into actionable plans. </a:t>
            </a:r>
          </a:p>
          <a:p>
            <a:pPr>
              <a:lnSpc>
                <a:spcPct val="150000"/>
              </a:lnSpc>
            </a:pPr>
            <a:r>
              <a:rPr lang="en-GB" sz="2000" dirty="0"/>
              <a:t>This framework ensures your goals are well-defined and achievable.</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19714A40-48F4-1968-A8E3-44990653D7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376" y="1628800"/>
            <a:ext cx="4365903" cy="2931592"/>
          </a:xfrm>
          <a:prstGeom prst="rect">
            <a:avLst/>
          </a:prstGeom>
        </p:spPr>
      </p:pic>
    </p:spTree>
    <p:extLst>
      <p:ext uri="{BB962C8B-B14F-4D97-AF65-F5344CB8AC3E}">
        <p14:creationId xmlns:p14="http://schemas.microsoft.com/office/powerpoint/2010/main" val="16453449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F675C-C092-1BA4-790E-B38A2B8E9E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239154-A01F-D6EB-B2CB-1A8649300E1C}"/>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E044BE41-1DCA-C5B8-CEEC-EBCDE64DFC05}"/>
              </a:ext>
            </a:extLst>
          </p:cNvPr>
          <p:cNvSpPr>
            <a:spLocks noGrp="1"/>
          </p:cNvSpPr>
          <p:nvPr>
            <p:ph idx="1"/>
          </p:nvPr>
        </p:nvSpPr>
        <p:spPr>
          <a:xfrm>
            <a:off x="335360" y="908721"/>
            <a:ext cx="11377264" cy="2952328"/>
          </a:xfrm>
        </p:spPr>
        <p:txBody>
          <a:bodyPr vert="horz" wrap="square" lIns="182880" tIns="91440" rIns="91440" bIns="45720" numCol="1" anchor="t" anchorCtr="0" compatLnSpc="1">
            <a:prstTxWarp prst="textNoShape">
              <a:avLst/>
            </a:prstTxWarp>
          </a:bodyPr>
          <a:lstStyle/>
          <a:p>
            <a:pPr marL="0" indent="0">
              <a:buNone/>
            </a:pPr>
            <a:r>
              <a:rPr lang="en-GB" sz="2400" dirty="0"/>
              <a:t>Develop some of your own Smarter goals – </a:t>
            </a:r>
          </a:p>
          <a:p>
            <a:r>
              <a:rPr lang="en-GB" sz="2400" u="sng" dirty="0"/>
              <a:t>Download</a:t>
            </a:r>
            <a:r>
              <a:rPr lang="en-GB" sz="2400" dirty="0"/>
              <a:t> the </a:t>
            </a:r>
            <a:r>
              <a:rPr lang="en-GB" sz="2400" b="1" dirty="0" err="1"/>
              <a:t>SMARTer</a:t>
            </a:r>
            <a:r>
              <a:rPr lang="en-GB" sz="2400" b="1" dirty="0"/>
              <a:t> Goals Worksheet </a:t>
            </a:r>
            <a:r>
              <a:rPr lang="en-GB" sz="2400" dirty="0"/>
              <a:t>from Moodle Week 4 </a:t>
            </a:r>
          </a:p>
          <a:p>
            <a:r>
              <a:rPr lang="en-GB" sz="2400" u="sng" dirty="0"/>
              <a:t>Read</a:t>
            </a:r>
            <a:r>
              <a:rPr lang="en-GB" sz="2400" dirty="0"/>
              <a:t> the explanation on the worksheet</a:t>
            </a:r>
          </a:p>
          <a:p>
            <a:r>
              <a:rPr lang="en-GB" sz="2400" dirty="0"/>
              <a:t>Work in groups of 3-4 students to complete. </a:t>
            </a:r>
          </a:p>
          <a:p>
            <a:pPr lvl="1"/>
            <a:r>
              <a:rPr lang="en-GB" sz="2000" u="sng" dirty="0"/>
              <a:t>Choose</a:t>
            </a:r>
            <a:r>
              <a:rPr lang="en-GB" sz="2000" dirty="0"/>
              <a:t> a</a:t>
            </a:r>
            <a:r>
              <a:rPr lang="en-GB" sz="2000" b="1" dirty="0"/>
              <a:t> </a:t>
            </a:r>
            <a:r>
              <a:rPr lang="en-GB" sz="2000" dirty="0"/>
              <a:t>scenario card from the ones on the following pages. </a:t>
            </a:r>
          </a:p>
          <a:p>
            <a:pPr lvl="1"/>
            <a:r>
              <a:rPr lang="en-GB" sz="2000" u="sng" dirty="0"/>
              <a:t>Use</a:t>
            </a:r>
            <a:r>
              <a:rPr lang="en-GB" sz="2000" dirty="0"/>
              <a:t> the questions in the </a:t>
            </a:r>
            <a:r>
              <a:rPr lang="en-GB" sz="2000" dirty="0" err="1"/>
              <a:t>SMARTer</a:t>
            </a:r>
            <a:r>
              <a:rPr lang="en-GB" sz="2000" dirty="0"/>
              <a:t> framework to transform the vague goal into a </a:t>
            </a:r>
            <a:r>
              <a:rPr lang="en-GB" sz="2000" dirty="0" err="1"/>
              <a:t>SMARTer</a:t>
            </a:r>
            <a:r>
              <a:rPr lang="en-GB" sz="2000" dirty="0"/>
              <a:t> goal. </a:t>
            </a:r>
          </a:p>
          <a:p>
            <a:pPr lvl="1"/>
            <a:r>
              <a:rPr lang="en-GB" sz="2000" u="sng" dirty="0"/>
              <a:t>Write</a:t>
            </a:r>
            <a:r>
              <a:rPr lang="en-GB" sz="2000" dirty="0"/>
              <a:t> your transformed goal</a:t>
            </a:r>
          </a:p>
          <a:p>
            <a:pPr marL="0" indent="0">
              <a:buNone/>
            </a:pPr>
            <a:endParaRPr lang="en-GB" sz="2800" b="1" dirty="0"/>
          </a:p>
          <a:p>
            <a:pPr marL="0" indent="0">
              <a:buNone/>
            </a:pPr>
            <a:endParaRPr lang="en-GB" b="1" dirty="0"/>
          </a:p>
          <a:p>
            <a:endParaRPr lang="en-GB" sz="2800" dirty="0"/>
          </a:p>
          <a:p>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0F6265B8-BA1A-1CEA-1F90-5E78A6F2FB60}"/>
              </a:ext>
            </a:extLst>
          </p:cNvPr>
          <p:cNvPicPr>
            <a:picLocks noChangeAspect="1"/>
          </p:cNvPicPr>
          <p:nvPr/>
        </p:nvPicPr>
        <p:blipFill>
          <a:blip r:embed="rId3"/>
          <a:stretch>
            <a:fillRect/>
          </a:stretch>
        </p:blipFill>
        <p:spPr>
          <a:xfrm>
            <a:off x="4799856" y="3449014"/>
            <a:ext cx="7259063" cy="2152950"/>
          </a:xfrm>
          <a:prstGeom prst="rect">
            <a:avLst/>
          </a:prstGeom>
        </p:spPr>
      </p:pic>
    </p:spTree>
    <p:extLst>
      <p:ext uri="{BB962C8B-B14F-4D97-AF65-F5344CB8AC3E}">
        <p14:creationId xmlns:p14="http://schemas.microsoft.com/office/powerpoint/2010/main" val="171890427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CAA20-F623-9C81-65BC-895EED00A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748340-DBB9-D74C-C32B-1581F05BA869}"/>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 Reflection</a:t>
            </a:r>
          </a:p>
        </p:txBody>
      </p:sp>
      <p:sp>
        <p:nvSpPr>
          <p:cNvPr id="12291" name="Content Placeholder 2">
            <a:extLst>
              <a:ext uri="{FF2B5EF4-FFF2-40B4-BE49-F238E27FC236}">
                <a16:creationId xmlns:a16="http://schemas.microsoft.com/office/drawing/2014/main" id="{3B7164A6-DD96-72CC-50C5-985990425E60}"/>
              </a:ext>
            </a:extLst>
          </p:cNvPr>
          <p:cNvSpPr>
            <a:spLocks noGrp="1"/>
          </p:cNvSpPr>
          <p:nvPr>
            <p:ph idx="1"/>
          </p:nvPr>
        </p:nvSpPr>
        <p:spPr>
          <a:xfrm>
            <a:off x="335360" y="908720"/>
            <a:ext cx="6977389" cy="3989039"/>
          </a:xfrm>
        </p:spPr>
        <p:txBody>
          <a:bodyPr vert="horz" wrap="square" lIns="182880" tIns="91440" rIns="91440" bIns="45720" numCol="1" anchor="t" anchorCtr="0" compatLnSpc="1">
            <a:prstTxWarp prst="textNoShape">
              <a:avLst/>
            </a:prstTxWarp>
          </a:bodyPr>
          <a:lstStyle/>
          <a:p>
            <a:pPr marL="0" indent="0">
              <a:lnSpc>
                <a:spcPct val="150000"/>
              </a:lnSpc>
              <a:buNone/>
            </a:pPr>
            <a:r>
              <a:rPr lang="en-GB" sz="2000" b="1" dirty="0">
                <a:latin typeface="Arial" panose="020B0604020202020204" pitchFamily="34" charset="0"/>
                <a:cs typeface="Arial" panose="020B0604020202020204" pitchFamily="34" charset="0"/>
              </a:rPr>
              <a:t>Reflection Questions</a:t>
            </a:r>
          </a:p>
          <a:p>
            <a:pPr marL="514350" indent="-514350">
              <a:lnSpc>
                <a:spcPct val="150000"/>
              </a:lnSpc>
              <a:buFont typeface="+mj-lt"/>
              <a:buAutoNum type="arabicPeriod"/>
            </a:pPr>
            <a:r>
              <a:rPr lang="en-GB" sz="2000" dirty="0">
                <a:latin typeface="Arial" panose="020B0604020202020204" pitchFamily="34" charset="0"/>
                <a:cs typeface="Arial" panose="020B0604020202020204" pitchFamily="34" charset="0"/>
              </a:rPr>
              <a:t>What was the biggest change between the vague goal and your </a:t>
            </a:r>
            <a:r>
              <a:rPr lang="en-GB" sz="2000" dirty="0" err="1">
                <a:latin typeface="Arial" panose="020B0604020202020204" pitchFamily="34" charset="0"/>
                <a:cs typeface="Arial" panose="020B0604020202020204" pitchFamily="34" charset="0"/>
              </a:rPr>
              <a:t>SMARTer</a:t>
            </a:r>
            <a:r>
              <a:rPr lang="en-GB" sz="2000" dirty="0">
                <a:latin typeface="Arial" panose="020B0604020202020204" pitchFamily="34" charset="0"/>
                <a:cs typeface="Arial" panose="020B0604020202020204" pitchFamily="34" charset="0"/>
              </a:rPr>
              <a:t> goal?</a:t>
            </a:r>
          </a:p>
          <a:p>
            <a:pPr marL="514350" indent="-514350">
              <a:lnSpc>
                <a:spcPct val="150000"/>
              </a:lnSpc>
              <a:buFont typeface="+mj-lt"/>
              <a:buAutoNum type="arabicPeriod"/>
            </a:pPr>
            <a:r>
              <a:rPr lang="en-GB" sz="2000" dirty="0">
                <a:latin typeface="Arial" panose="020B0604020202020204" pitchFamily="34" charset="0"/>
                <a:cs typeface="Arial" panose="020B0604020202020204" pitchFamily="34" charset="0"/>
              </a:rPr>
              <a:t>Which part of the </a:t>
            </a:r>
            <a:r>
              <a:rPr lang="en-GB" sz="2000" dirty="0" err="1">
                <a:latin typeface="Arial" panose="020B0604020202020204" pitchFamily="34" charset="0"/>
                <a:cs typeface="Arial" panose="020B0604020202020204" pitchFamily="34" charset="0"/>
              </a:rPr>
              <a:t>SMARTer</a:t>
            </a:r>
            <a:r>
              <a:rPr lang="en-GB" sz="2000" dirty="0">
                <a:latin typeface="Arial" panose="020B0604020202020204" pitchFamily="34" charset="0"/>
                <a:cs typeface="Arial" panose="020B0604020202020204" pitchFamily="34" charset="0"/>
              </a:rPr>
              <a:t> framework was most challenging to define? Why?</a:t>
            </a:r>
          </a:p>
          <a:p>
            <a:pPr marL="514350" indent="-514350">
              <a:lnSpc>
                <a:spcPct val="150000"/>
              </a:lnSpc>
              <a:buFont typeface="+mj-lt"/>
              <a:buAutoNum type="arabicPeriod"/>
            </a:pPr>
            <a:r>
              <a:rPr lang="en-GB" sz="2000" dirty="0">
                <a:latin typeface="Arial" panose="020B0604020202020204" pitchFamily="34" charset="0"/>
                <a:cs typeface="Arial" panose="020B0604020202020204" pitchFamily="34" charset="0"/>
              </a:rPr>
              <a:t>How will you apply </a:t>
            </a:r>
            <a:r>
              <a:rPr lang="en-GB" sz="2000" dirty="0" err="1">
                <a:latin typeface="Arial" panose="020B0604020202020204" pitchFamily="34" charset="0"/>
                <a:cs typeface="Arial" panose="020B0604020202020204" pitchFamily="34" charset="0"/>
              </a:rPr>
              <a:t>SMARTer</a:t>
            </a:r>
            <a:r>
              <a:rPr lang="en-GB" sz="2000" dirty="0">
                <a:latin typeface="Arial" panose="020B0604020202020204" pitchFamily="34" charset="0"/>
                <a:cs typeface="Arial" panose="020B0604020202020204" pitchFamily="34" charset="0"/>
              </a:rPr>
              <a:t> goal-setting to your own study planning this term?</a:t>
            </a:r>
          </a:p>
          <a:p>
            <a:pPr marL="0" indent="0">
              <a:buNone/>
            </a:pPr>
            <a:endParaRPr lang="en-GB" sz="2400" b="1" dirty="0"/>
          </a:p>
          <a:p>
            <a:pPr marL="0" indent="0">
              <a:buNone/>
            </a:pPr>
            <a:r>
              <a:rPr lang="en-GB" sz="2000" b="1" dirty="0"/>
              <a:t>Discuss these reflection questions in your small groups, then share with the rest of the class.</a:t>
            </a:r>
          </a:p>
          <a:p>
            <a:endParaRPr lang="en-GB" sz="2800" dirty="0"/>
          </a:p>
          <a:p>
            <a:endParaRPr lang="en-GB" sz="2800"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5E9A22E1-60DD-77F3-EF48-D7D8CC5BE32A}"/>
              </a:ext>
            </a:extLst>
          </p:cNvPr>
          <p:cNvPicPr>
            <a:picLocks noChangeAspect="1"/>
          </p:cNvPicPr>
          <p:nvPr/>
        </p:nvPicPr>
        <p:blipFill>
          <a:blip r:embed="rId3"/>
          <a:stretch>
            <a:fillRect/>
          </a:stretch>
        </p:blipFill>
        <p:spPr>
          <a:xfrm>
            <a:off x="7536160" y="1628800"/>
            <a:ext cx="4399875" cy="2922901"/>
          </a:xfrm>
          <a:prstGeom prst="rect">
            <a:avLst/>
          </a:prstGeom>
        </p:spPr>
      </p:pic>
    </p:spTree>
    <p:extLst>
      <p:ext uri="{BB962C8B-B14F-4D97-AF65-F5344CB8AC3E}">
        <p14:creationId xmlns:p14="http://schemas.microsoft.com/office/powerpoint/2010/main" val="2586471607"/>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7825-EF2F-E9B5-1CA0-A01125641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FE025C-2FDA-35EC-DABA-13A9E5B9A21E}"/>
              </a:ext>
            </a:extLst>
          </p:cNvPr>
          <p:cNvSpPr>
            <a:spLocks noGrp="1"/>
          </p:cNvSpPr>
          <p:nvPr>
            <p:ph type="title"/>
          </p:nvPr>
        </p:nvSpPr>
        <p:spPr>
          <a:xfrm>
            <a:off x="609600" y="2286000"/>
            <a:ext cx="10972800" cy="1143000"/>
          </a:xfrm>
        </p:spPr>
        <p:txBody>
          <a:bodyPr/>
          <a:lstStyle/>
          <a:p>
            <a:r>
              <a:rPr lang="en-GB" dirty="0"/>
              <a:t>Developing an individual study plan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7111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BE3D-EA64-732B-D53F-8922F4271125}"/>
              </a:ext>
            </a:extLst>
          </p:cNvPr>
          <p:cNvSpPr>
            <a:spLocks noGrp="1"/>
          </p:cNvSpPr>
          <p:nvPr>
            <p:ph type="title"/>
          </p:nvPr>
        </p:nvSpPr>
        <p:spPr/>
        <p:txBody>
          <a:bodyPr/>
          <a:lstStyle/>
          <a:p>
            <a:r>
              <a:rPr lang="en-GB" dirty="0"/>
              <a:t>Fail to plan – Plan to fail</a:t>
            </a:r>
          </a:p>
        </p:txBody>
      </p:sp>
      <p:sp>
        <p:nvSpPr>
          <p:cNvPr id="3" name="Content Placeholder 2">
            <a:extLst>
              <a:ext uri="{FF2B5EF4-FFF2-40B4-BE49-F238E27FC236}">
                <a16:creationId xmlns:a16="http://schemas.microsoft.com/office/drawing/2014/main" id="{0B76BA68-8894-D3B4-4C93-6EE1D6468C10}"/>
              </a:ext>
            </a:extLst>
          </p:cNvPr>
          <p:cNvSpPr>
            <a:spLocks noGrp="1"/>
          </p:cNvSpPr>
          <p:nvPr>
            <p:ph idx="1"/>
          </p:nvPr>
        </p:nvSpPr>
        <p:spPr>
          <a:xfrm>
            <a:off x="479376" y="1268760"/>
            <a:ext cx="5256584" cy="3917032"/>
          </a:xfrm>
        </p:spPr>
        <p:txBody>
          <a:bodyPr/>
          <a:lstStyle/>
          <a:p>
            <a:pPr marL="0" indent="0">
              <a:buNone/>
            </a:pPr>
            <a:r>
              <a:rPr lang="en-GB" sz="2000" b="1" dirty="0"/>
              <a:t>Why Plan Your Week?</a:t>
            </a:r>
          </a:p>
          <a:p>
            <a:pPr marL="0" indent="0">
              <a:buNone/>
            </a:pPr>
            <a:r>
              <a:rPr lang="en-GB" sz="2000" dirty="0"/>
              <a:t>Planning your time and workload is crucial to effective study. </a:t>
            </a:r>
          </a:p>
          <a:p>
            <a:pPr marL="0" indent="0">
              <a:buNone/>
            </a:pPr>
            <a:endParaRPr lang="en-GB" sz="2000" b="1" dirty="0"/>
          </a:p>
          <a:p>
            <a:pPr marL="0" indent="0">
              <a:buNone/>
            </a:pPr>
            <a:r>
              <a:rPr lang="en-GB" sz="2000" b="1" dirty="0"/>
              <a:t>Planning Helps You Succeed</a:t>
            </a:r>
          </a:p>
          <a:p>
            <a:pPr marL="0" indent="0">
              <a:buNone/>
            </a:pPr>
            <a:r>
              <a:rPr lang="en-GB" sz="2000" dirty="0"/>
              <a:t>When you plan your week, you are more likely to:</a:t>
            </a:r>
          </a:p>
          <a:p>
            <a:r>
              <a:rPr lang="en-GB" sz="2000" dirty="0"/>
              <a:t>Stay organised </a:t>
            </a:r>
          </a:p>
          <a:p>
            <a:r>
              <a:rPr lang="en-GB" sz="2000" dirty="0"/>
              <a:t>Meet deadlines </a:t>
            </a:r>
          </a:p>
          <a:p>
            <a:r>
              <a:rPr lang="en-GB" sz="2000" dirty="0"/>
              <a:t>Reduce stress </a:t>
            </a:r>
          </a:p>
          <a:p>
            <a:r>
              <a:rPr lang="en-GB" sz="2000" dirty="0"/>
              <a:t>Balance study, work, and personal life </a:t>
            </a:r>
          </a:p>
          <a:p>
            <a:r>
              <a:rPr lang="en-GB" sz="2000" dirty="0"/>
              <a:t>Make time for the things that matter </a:t>
            </a:r>
          </a:p>
          <a:p>
            <a:pPr marL="0" indent="0">
              <a:buNone/>
            </a:pPr>
            <a:endParaRPr lang="en-GB" sz="2000" b="1" dirty="0"/>
          </a:p>
          <a:p>
            <a:pPr marL="0" indent="0">
              <a:buNone/>
            </a:pPr>
            <a:r>
              <a:rPr lang="en-GB" sz="2000" b="1" dirty="0"/>
              <a:t>.</a:t>
            </a:r>
            <a:endParaRPr lang="en-GB" sz="2000" dirty="0"/>
          </a:p>
          <a:p>
            <a:endParaRPr lang="en-GB" sz="2000" dirty="0"/>
          </a:p>
        </p:txBody>
      </p:sp>
      <p:pic>
        <p:nvPicPr>
          <p:cNvPr id="5" name="Picture 4">
            <a:extLst>
              <a:ext uri="{FF2B5EF4-FFF2-40B4-BE49-F238E27FC236}">
                <a16:creationId xmlns:a16="http://schemas.microsoft.com/office/drawing/2014/main" id="{41E559DA-9758-C5C1-8CDC-031C5AAD1D5D}"/>
              </a:ext>
            </a:extLst>
          </p:cNvPr>
          <p:cNvPicPr>
            <a:picLocks noChangeAspect="1"/>
          </p:cNvPicPr>
          <p:nvPr/>
        </p:nvPicPr>
        <p:blipFill>
          <a:blip r:embed="rId2"/>
          <a:stretch>
            <a:fillRect/>
          </a:stretch>
        </p:blipFill>
        <p:spPr>
          <a:xfrm>
            <a:off x="5996499" y="1243358"/>
            <a:ext cx="5769204" cy="3857686"/>
          </a:xfrm>
          <a:prstGeom prst="rect">
            <a:avLst/>
          </a:prstGeom>
        </p:spPr>
      </p:pic>
      <p:sp>
        <p:nvSpPr>
          <p:cNvPr id="7" name="TextBox 6">
            <a:extLst>
              <a:ext uri="{FF2B5EF4-FFF2-40B4-BE49-F238E27FC236}">
                <a16:creationId xmlns:a16="http://schemas.microsoft.com/office/drawing/2014/main" id="{988743DD-8B74-8B98-63B2-ACF828C8D20E}"/>
              </a:ext>
            </a:extLst>
          </p:cNvPr>
          <p:cNvSpPr txBox="1"/>
          <p:nvPr/>
        </p:nvSpPr>
        <p:spPr>
          <a:xfrm>
            <a:off x="5945627" y="5101044"/>
            <a:ext cx="6096000" cy="646331"/>
          </a:xfrm>
          <a:prstGeom prst="rect">
            <a:avLst/>
          </a:prstGeom>
          <a:noFill/>
        </p:spPr>
        <p:txBody>
          <a:bodyPr wrap="square">
            <a:spAutoFit/>
          </a:bodyPr>
          <a:lstStyle/>
          <a:p>
            <a:r>
              <a:rPr lang="en-GB" sz="1800" b="1" dirty="0"/>
              <a:t>Don't leave your week to chance — make a plan and take control of your time</a:t>
            </a:r>
            <a:endParaRPr lang="en-GB" dirty="0"/>
          </a:p>
        </p:txBody>
      </p:sp>
    </p:spTree>
    <p:extLst>
      <p:ext uri="{BB962C8B-B14F-4D97-AF65-F5344CB8AC3E}">
        <p14:creationId xmlns:p14="http://schemas.microsoft.com/office/powerpoint/2010/main" val="1009750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endParaRPr lang="en-GB" dirty="0"/>
          </a:p>
          <a:p>
            <a:endParaRPr lang="en-GB" dirty="0"/>
          </a:p>
          <a:p>
            <a:endParaRPr lang="en-GB" sz="2400" dirty="0"/>
          </a:p>
        </p:txBody>
      </p:sp>
      <p:sp>
        <p:nvSpPr>
          <p:cNvPr id="4" name="Rectangle 2">
            <a:extLst>
              <a:ext uri="{FF2B5EF4-FFF2-40B4-BE49-F238E27FC236}">
                <a16:creationId xmlns:a16="http://schemas.microsoft.com/office/drawing/2014/main" id="{CA6D7F22-892F-4D43-A649-44F8591161AF}"/>
              </a:ext>
            </a:extLst>
          </p:cNvPr>
          <p:cNvSpPr>
            <a:spLocks noChangeArrowheads="1"/>
          </p:cNvSpPr>
          <p:nvPr/>
        </p:nvSpPr>
        <p:spPr bwMode="auto">
          <a:xfrm>
            <a:off x="609600" y="1028343"/>
            <a:ext cx="7148111"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Download</a:t>
            </a:r>
            <a:r>
              <a:rPr kumimoji="0" lang="en-US" altLang="en-US" sz="1800" b="0" i="0" u="none" strike="noStrike" cap="none" normalizeH="0" baseline="0" dirty="0">
                <a:ln>
                  <a:noFill/>
                </a:ln>
                <a:solidFill>
                  <a:schemeClr val="tx1"/>
                </a:solidFill>
                <a:effectLst/>
                <a:latin typeface="Arial" panose="020B0604020202020204" pitchFamily="34" charset="0"/>
              </a:rPr>
              <a:t> the Weekly Planner Template from Moodle.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Schedule your week</a:t>
            </a:r>
            <a:r>
              <a:rPr kumimoji="0" lang="en-US" altLang="en-US" sz="1800" b="0" i="0" u="none" strike="noStrike" cap="none" normalizeH="0" baseline="0" dirty="0">
                <a:ln>
                  <a:noFill/>
                </a:ln>
                <a:solidFill>
                  <a:schemeClr val="tx1"/>
                </a:solidFill>
                <a:effectLst/>
                <a:latin typeface="Arial" panose="020B0604020202020204" pitchFamily="34" charset="0"/>
              </a:rPr>
              <a:t> using time blocks: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Classes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Work shifts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Personal commitments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Sleep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Meals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Commuting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Study time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Apply the 2:1 Rule</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Plan 2 hours of independent study for every 1 hour of class.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Identify your study sweet spots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Schedule study sessions during your highest-energy times.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Partner Check (3 mins)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Review each other's plans. </a:t>
            </a:r>
          </a:p>
          <a:p>
            <a:pPr marL="800100" lvl="1" indent="-342900">
              <a:buFont typeface="Arial" panose="020B0604020202020204" pitchFamily="34" charset="0"/>
              <a:buChar char="•"/>
            </a:pPr>
            <a:r>
              <a:rPr kumimoji="0" lang="en-US" altLang="en-US" b="0" i="0" u="none" strike="noStrike" cap="none" normalizeH="0" baseline="0" dirty="0">
                <a:ln>
                  <a:noFill/>
                </a:ln>
                <a:solidFill>
                  <a:schemeClr val="tx1"/>
                </a:solidFill>
                <a:effectLst/>
                <a:latin typeface="Arial" panose="020B0604020202020204" pitchFamily="34" charset="0"/>
              </a:rPr>
              <a:t>Give one piece of constructive feedback.</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56FF47AE-DD48-96F2-29AD-5D5E299BE178}"/>
              </a:ext>
            </a:extLst>
          </p:cNvPr>
          <p:cNvPicPr>
            <a:picLocks noChangeAspect="1"/>
          </p:cNvPicPr>
          <p:nvPr/>
        </p:nvPicPr>
        <p:blipFill>
          <a:blip r:embed="rId3">
            <a:alphaModFix amt="20000"/>
          </a:blip>
          <a:srcRect b="30882"/>
          <a:stretch>
            <a:fillRect/>
          </a:stretch>
        </p:blipFill>
        <p:spPr>
          <a:xfrm>
            <a:off x="2298" y="27519"/>
            <a:ext cx="12189701" cy="5633729"/>
          </a:xfrm>
          <a:prstGeom prst="rect">
            <a:avLst/>
          </a:prstGeom>
        </p:spPr>
      </p:pic>
    </p:spTree>
    <p:extLst>
      <p:ext uri="{BB962C8B-B14F-4D97-AF65-F5344CB8AC3E}">
        <p14:creationId xmlns:p14="http://schemas.microsoft.com/office/powerpoint/2010/main" val="1824521974"/>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dirty="0">
                <a:ea typeface="Calibri Light"/>
                <a:cs typeface="Calibri Light"/>
              </a:rPr>
              <a:t>Personal Progress Padlet</a:t>
            </a:r>
            <a:endParaRPr lang="en-GB" b="1" dirty="0"/>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8" y="1825625"/>
            <a:ext cx="11481847"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your Personal Progress Padlet.</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Note down in your Personal Progress Padlet: </a:t>
            </a:r>
          </a:p>
          <a:p>
            <a:pPr lvl="2">
              <a:lnSpc>
                <a:spcPct val="100000"/>
              </a:lnSpc>
              <a:spcBef>
                <a:spcPts val="0"/>
              </a:spcBef>
            </a:pPr>
            <a:r>
              <a:rPr lang="en-GB" sz="2400" dirty="0">
                <a:ea typeface="Calibri"/>
                <a:cs typeface="Calibri"/>
              </a:rPr>
              <a:t>What have you learnt today? </a:t>
            </a:r>
          </a:p>
          <a:p>
            <a:pPr lvl="2">
              <a:lnSpc>
                <a:spcPct val="100000"/>
              </a:lnSpc>
              <a:spcBef>
                <a:spcPts val="0"/>
              </a:spcBef>
            </a:pPr>
            <a:r>
              <a:rPr lang="en-GB" sz="2400" dirty="0">
                <a:ea typeface="Calibri"/>
                <a:cs typeface="Calibri"/>
              </a:rPr>
              <a:t>How will you use this new skill?</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34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553285"/>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session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34</TotalTime>
  <Words>863</Words>
  <Application>Microsoft Office PowerPoint</Application>
  <PresentationFormat>Widescreen</PresentationFormat>
  <Paragraphs>157</Paragraphs>
  <Slides>20</Slides>
  <Notes>10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Arial Rounded MT Bold</vt:lpstr>
      <vt:lpstr>Bradley Hand ITC</vt:lpstr>
      <vt:lpstr>Calibri</vt:lpstr>
      <vt:lpstr>Calibri Light</vt:lpstr>
      <vt:lpstr>Myriad Pro</vt:lpstr>
      <vt:lpstr>20140311PresentationUWTSDTemplate</vt:lpstr>
      <vt:lpstr>PowerPoint Presentation</vt:lpstr>
      <vt:lpstr>Session Objectives </vt:lpstr>
      <vt:lpstr>Session Schedule</vt:lpstr>
      <vt:lpstr>Deadline mapping</vt:lpstr>
      <vt:lpstr>PowerPoint Presentation</vt:lpstr>
      <vt:lpstr>PowerPoint Presentation</vt:lpstr>
      <vt:lpstr>PowerPoint Presentation</vt:lpstr>
      <vt:lpstr>DEADLINE MAPPING</vt:lpstr>
      <vt:lpstr>DEADLINE ANALYSIS &amp; ACTION PLAN</vt:lpstr>
      <vt:lpstr>Setting SMARTer goals </vt:lpstr>
      <vt:lpstr>Setting SMART goals </vt:lpstr>
      <vt:lpstr>Setting SMART goals </vt:lpstr>
      <vt:lpstr>Setting SMARTer goals </vt:lpstr>
      <vt:lpstr>Setting SMARTer goals </vt:lpstr>
      <vt:lpstr>Setting SMARTer goals - Reflection</vt:lpstr>
      <vt:lpstr>Developing an individual study plan</vt:lpstr>
      <vt:lpstr>Fail to plan – Plan to fail</vt:lpstr>
      <vt:lpstr>PLANNING YOUR TIME</vt:lpstr>
      <vt:lpstr>Personal Progress Padlet</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Beau Academic</cp:lastModifiedBy>
  <cp:revision>186</cp:revision>
  <dcterms:created xsi:type="dcterms:W3CDTF">2011-02-08T13:37:54Z</dcterms:created>
  <dcterms:modified xsi:type="dcterms:W3CDTF">2026-06-01T09:38:53Z</dcterms:modified>
</cp:coreProperties>
</file>