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notesMasterIdLst>
    <p:notesMasterId r:id="rId37"/>
  </p:notesMasterIdLst>
  <p:handoutMasterIdLst>
    <p:handoutMasterId r:id="rId38"/>
  </p:handoutMasterIdLst>
  <p:sldIdLst>
    <p:sldId id="256" r:id="rId5"/>
    <p:sldId id="257" r:id="rId6"/>
    <p:sldId id="359" r:id="rId7"/>
    <p:sldId id="313" r:id="rId8"/>
    <p:sldId id="319" r:id="rId9"/>
    <p:sldId id="299" r:id="rId10"/>
    <p:sldId id="301" r:id="rId11"/>
    <p:sldId id="260" r:id="rId12"/>
    <p:sldId id="363" r:id="rId13"/>
    <p:sldId id="323" r:id="rId14"/>
    <p:sldId id="258" r:id="rId15"/>
    <p:sldId id="302" r:id="rId16"/>
    <p:sldId id="364" r:id="rId17"/>
    <p:sldId id="259" r:id="rId18"/>
    <p:sldId id="281" r:id="rId19"/>
    <p:sldId id="283" r:id="rId20"/>
    <p:sldId id="284" r:id="rId21"/>
    <p:sldId id="262" r:id="rId22"/>
    <p:sldId id="365" r:id="rId23"/>
    <p:sldId id="263" r:id="rId24"/>
    <p:sldId id="285" r:id="rId25"/>
    <p:sldId id="265" r:id="rId26"/>
    <p:sldId id="266" r:id="rId27"/>
    <p:sldId id="267" r:id="rId28"/>
    <p:sldId id="268" r:id="rId29"/>
    <p:sldId id="269" r:id="rId30"/>
    <p:sldId id="362" r:id="rId31"/>
    <p:sldId id="286" r:id="rId32"/>
    <p:sldId id="273" r:id="rId33"/>
    <p:sldId id="274" r:id="rId34"/>
    <p:sldId id="277" r:id="rId35"/>
    <p:sldId id="366" r:id="rId3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D51E5B-B27D-44BC-9D41-3D2D3919E59F}" v="1" dt="2023-01-30T14:05:28.9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767" autoAdjust="0"/>
  </p:normalViewPr>
  <p:slideViewPr>
    <p:cSldViewPr>
      <p:cViewPr varScale="1">
        <p:scale>
          <a:sx n="82" d="100"/>
          <a:sy n="82" d="100"/>
        </p:scale>
        <p:origin x="2454"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ames" userId="e815814b-f5ab-4367-85bb-abbbaf16d579" providerId="ADAL" clId="{50D51E5B-B27D-44BC-9D41-3D2D3919E59F}"/>
    <pc:docChg chg="custSel addSld delSld modSld sldOrd">
      <pc:chgData name="Laura James" userId="e815814b-f5ab-4367-85bb-abbbaf16d579" providerId="ADAL" clId="{50D51E5B-B27D-44BC-9D41-3D2D3919E59F}" dt="2023-01-30T14:08:28.625" v="190" actId="20577"/>
      <pc:docMkLst>
        <pc:docMk/>
      </pc:docMkLst>
      <pc:sldChg chg="ord">
        <pc:chgData name="Laura James" userId="e815814b-f5ab-4367-85bb-abbbaf16d579" providerId="ADAL" clId="{50D51E5B-B27D-44BC-9D41-3D2D3919E59F}" dt="2023-01-30T13:58:38.866" v="14"/>
        <pc:sldMkLst>
          <pc:docMk/>
          <pc:sldMk cId="2400748078" sldId="260"/>
        </pc:sldMkLst>
      </pc:sldChg>
      <pc:sldChg chg="modSp mod">
        <pc:chgData name="Laura James" userId="e815814b-f5ab-4367-85bb-abbbaf16d579" providerId="ADAL" clId="{50D51E5B-B27D-44BC-9D41-3D2D3919E59F}" dt="2023-01-30T14:07:54.995" v="139" actId="20577"/>
        <pc:sldMkLst>
          <pc:docMk/>
          <pc:sldMk cId="1675916716" sldId="277"/>
        </pc:sldMkLst>
        <pc:spChg chg="mod">
          <ac:chgData name="Laura James" userId="e815814b-f5ab-4367-85bb-abbbaf16d579" providerId="ADAL" clId="{50D51E5B-B27D-44BC-9D41-3D2D3919E59F}" dt="2023-01-30T14:07:54.995" v="139" actId="20577"/>
          <ac:spMkLst>
            <pc:docMk/>
            <pc:sldMk cId="1675916716" sldId="277"/>
            <ac:spMk id="4" creationId="{00000000-0000-0000-0000-000000000000}"/>
          </ac:spMkLst>
        </pc:spChg>
      </pc:sldChg>
      <pc:sldChg chg="del">
        <pc:chgData name="Laura James" userId="e815814b-f5ab-4367-85bb-abbbaf16d579" providerId="ADAL" clId="{50D51E5B-B27D-44BC-9D41-3D2D3919E59F}" dt="2023-01-30T14:08:01.444" v="140" actId="2696"/>
        <pc:sldMkLst>
          <pc:docMk/>
          <pc:sldMk cId="915344148" sldId="282"/>
        </pc:sldMkLst>
      </pc:sldChg>
      <pc:sldChg chg="addSp modSp mod">
        <pc:chgData name="Laura James" userId="e815814b-f5ab-4367-85bb-abbbaf16d579" providerId="ADAL" clId="{50D51E5B-B27D-44BC-9D41-3D2D3919E59F}" dt="2023-01-30T14:00:41.297" v="107" actId="1076"/>
        <pc:sldMkLst>
          <pc:docMk/>
          <pc:sldMk cId="63232979" sldId="283"/>
        </pc:sldMkLst>
        <pc:spChg chg="mod">
          <ac:chgData name="Laura James" userId="e815814b-f5ab-4367-85bb-abbbaf16d579" providerId="ADAL" clId="{50D51E5B-B27D-44BC-9D41-3D2D3919E59F}" dt="2023-01-30T14:00:39.744" v="106" actId="1076"/>
          <ac:spMkLst>
            <pc:docMk/>
            <pc:sldMk cId="63232979" sldId="283"/>
            <ac:spMk id="5" creationId="{00000000-0000-0000-0000-000000000000}"/>
          </ac:spMkLst>
        </pc:spChg>
        <pc:spChg chg="add mod">
          <ac:chgData name="Laura James" userId="e815814b-f5ab-4367-85bb-abbbaf16d579" providerId="ADAL" clId="{50D51E5B-B27D-44BC-9D41-3D2D3919E59F}" dt="2023-01-30T14:00:37.088" v="105" actId="1076"/>
          <ac:spMkLst>
            <pc:docMk/>
            <pc:sldMk cId="63232979" sldId="283"/>
            <ac:spMk id="6" creationId="{E1FE607A-A09C-5CF1-6123-4538466DC271}"/>
          </ac:spMkLst>
        </pc:spChg>
        <pc:picChg chg="mod ord">
          <ac:chgData name="Laura James" userId="e815814b-f5ab-4367-85bb-abbbaf16d579" providerId="ADAL" clId="{50D51E5B-B27D-44BC-9D41-3D2D3919E59F}" dt="2023-01-30T14:00:41.297" v="107" actId="1076"/>
          <ac:picMkLst>
            <pc:docMk/>
            <pc:sldMk cId="63232979" sldId="283"/>
            <ac:picMk id="4" creationId="{00000000-0000-0000-0000-000000000000}"/>
          </ac:picMkLst>
        </pc:picChg>
      </pc:sldChg>
      <pc:sldChg chg="del">
        <pc:chgData name="Laura James" userId="e815814b-f5ab-4367-85bb-abbbaf16d579" providerId="ADAL" clId="{50D51E5B-B27D-44BC-9D41-3D2D3919E59F}" dt="2023-01-30T14:08:05.590" v="141" actId="2696"/>
        <pc:sldMkLst>
          <pc:docMk/>
          <pc:sldMk cId="1057095442" sldId="287"/>
        </pc:sldMkLst>
      </pc:sldChg>
      <pc:sldChg chg="del">
        <pc:chgData name="Laura James" userId="e815814b-f5ab-4367-85bb-abbbaf16d579" providerId="ADAL" clId="{50D51E5B-B27D-44BC-9D41-3D2D3919E59F}" dt="2023-01-30T13:56:40.739" v="0" actId="2696"/>
        <pc:sldMkLst>
          <pc:docMk/>
          <pc:sldMk cId="399581837" sldId="306"/>
        </pc:sldMkLst>
      </pc:sldChg>
      <pc:sldChg chg="del">
        <pc:chgData name="Laura James" userId="e815814b-f5ab-4367-85bb-abbbaf16d579" providerId="ADAL" clId="{50D51E5B-B27D-44BC-9D41-3D2D3919E59F}" dt="2023-01-30T13:56:51.502" v="1" actId="2696"/>
        <pc:sldMkLst>
          <pc:docMk/>
          <pc:sldMk cId="2253537046" sldId="308"/>
        </pc:sldMkLst>
      </pc:sldChg>
      <pc:sldChg chg="del">
        <pc:chgData name="Laura James" userId="e815814b-f5ab-4367-85bb-abbbaf16d579" providerId="ADAL" clId="{50D51E5B-B27D-44BC-9D41-3D2D3919E59F}" dt="2023-01-30T13:56:54.735" v="2" actId="2696"/>
        <pc:sldMkLst>
          <pc:docMk/>
          <pc:sldMk cId="3578424940" sldId="309"/>
        </pc:sldMkLst>
      </pc:sldChg>
      <pc:sldChg chg="del">
        <pc:chgData name="Laura James" userId="e815814b-f5ab-4367-85bb-abbbaf16d579" providerId="ADAL" clId="{50D51E5B-B27D-44BC-9D41-3D2D3919E59F}" dt="2023-01-30T13:57:05.799" v="5" actId="2696"/>
        <pc:sldMkLst>
          <pc:docMk/>
          <pc:sldMk cId="594510129" sldId="310"/>
        </pc:sldMkLst>
      </pc:sldChg>
      <pc:sldChg chg="del">
        <pc:chgData name="Laura James" userId="e815814b-f5ab-4367-85bb-abbbaf16d579" providerId="ADAL" clId="{50D51E5B-B27D-44BC-9D41-3D2D3919E59F}" dt="2023-01-30T13:57:09.033" v="6" actId="2696"/>
        <pc:sldMkLst>
          <pc:docMk/>
          <pc:sldMk cId="4170673680" sldId="311"/>
        </pc:sldMkLst>
      </pc:sldChg>
      <pc:sldChg chg="del">
        <pc:chgData name="Laura James" userId="e815814b-f5ab-4367-85bb-abbbaf16d579" providerId="ADAL" clId="{50D51E5B-B27D-44BC-9D41-3D2D3919E59F}" dt="2023-01-30T13:57:11.630" v="7" actId="2696"/>
        <pc:sldMkLst>
          <pc:docMk/>
          <pc:sldMk cId="160833181" sldId="312"/>
        </pc:sldMkLst>
      </pc:sldChg>
      <pc:sldChg chg="del">
        <pc:chgData name="Laura James" userId="e815814b-f5ab-4367-85bb-abbbaf16d579" providerId="ADAL" clId="{50D51E5B-B27D-44BC-9D41-3D2D3919E59F}" dt="2023-01-30T13:56:57.862" v="3" actId="2696"/>
        <pc:sldMkLst>
          <pc:docMk/>
          <pc:sldMk cId="3107150423" sldId="316"/>
        </pc:sldMkLst>
      </pc:sldChg>
      <pc:sldChg chg="del">
        <pc:chgData name="Laura James" userId="e815814b-f5ab-4367-85bb-abbbaf16d579" providerId="ADAL" clId="{50D51E5B-B27D-44BC-9D41-3D2D3919E59F}" dt="2023-01-30T13:57:03.089" v="4" actId="2696"/>
        <pc:sldMkLst>
          <pc:docMk/>
          <pc:sldMk cId="615971850" sldId="358"/>
        </pc:sldMkLst>
      </pc:sldChg>
      <pc:sldChg chg="del">
        <pc:chgData name="Laura James" userId="e815814b-f5ab-4367-85bb-abbbaf16d579" providerId="ADAL" clId="{50D51E5B-B27D-44BC-9D41-3D2D3919E59F}" dt="2023-01-30T13:59:58.243" v="99" actId="2696"/>
        <pc:sldMkLst>
          <pc:docMk/>
          <pc:sldMk cId="3130818431" sldId="360"/>
        </pc:sldMkLst>
      </pc:sldChg>
      <pc:sldChg chg="del">
        <pc:chgData name="Laura James" userId="e815814b-f5ab-4367-85bb-abbbaf16d579" providerId="ADAL" clId="{50D51E5B-B27D-44BC-9D41-3D2D3919E59F}" dt="2023-01-30T13:57:32.328" v="8" actId="2696"/>
        <pc:sldMkLst>
          <pc:docMk/>
          <pc:sldMk cId="577298003" sldId="361"/>
        </pc:sldMkLst>
      </pc:sldChg>
      <pc:sldChg chg="modSp new mod">
        <pc:chgData name="Laura James" userId="e815814b-f5ab-4367-85bb-abbbaf16d579" providerId="ADAL" clId="{50D51E5B-B27D-44BC-9D41-3D2D3919E59F}" dt="2023-01-30T13:59:04.466" v="60" actId="1076"/>
        <pc:sldMkLst>
          <pc:docMk/>
          <pc:sldMk cId="4282485024" sldId="363"/>
        </pc:sldMkLst>
        <pc:spChg chg="mod">
          <ac:chgData name="Laura James" userId="e815814b-f5ab-4367-85bb-abbbaf16d579" providerId="ADAL" clId="{50D51E5B-B27D-44BC-9D41-3D2D3919E59F}" dt="2023-01-30T13:59:04.466" v="60" actId="1076"/>
          <ac:spMkLst>
            <pc:docMk/>
            <pc:sldMk cId="4282485024" sldId="363"/>
            <ac:spMk id="2" creationId="{95E94A6C-FE63-8F66-27EA-B856A479F7D8}"/>
          </ac:spMkLst>
        </pc:spChg>
      </pc:sldChg>
      <pc:sldChg chg="modSp new mod">
        <pc:chgData name="Laura James" userId="e815814b-f5ab-4367-85bb-abbbaf16d579" providerId="ADAL" clId="{50D51E5B-B27D-44BC-9D41-3D2D3919E59F}" dt="2023-01-30T13:59:23.047" v="98" actId="20577"/>
        <pc:sldMkLst>
          <pc:docMk/>
          <pc:sldMk cId="3231836431" sldId="364"/>
        </pc:sldMkLst>
        <pc:spChg chg="mod">
          <ac:chgData name="Laura James" userId="e815814b-f5ab-4367-85bb-abbbaf16d579" providerId="ADAL" clId="{50D51E5B-B27D-44BC-9D41-3D2D3919E59F}" dt="2023-01-30T13:59:23.047" v="98" actId="20577"/>
          <ac:spMkLst>
            <pc:docMk/>
            <pc:sldMk cId="3231836431" sldId="364"/>
            <ac:spMk id="2" creationId="{F4F0857D-D47A-817C-6186-D7834BEAC1C6}"/>
          </ac:spMkLst>
        </pc:spChg>
      </pc:sldChg>
      <pc:sldChg chg="addSp modSp new mod modAnim">
        <pc:chgData name="Laura James" userId="e815814b-f5ab-4367-85bb-abbbaf16d579" providerId="ADAL" clId="{50D51E5B-B27D-44BC-9D41-3D2D3919E59F}" dt="2023-01-30T14:05:42.050" v="130" actId="14100"/>
        <pc:sldMkLst>
          <pc:docMk/>
          <pc:sldMk cId="2168463240" sldId="365"/>
        </pc:sldMkLst>
        <pc:spChg chg="mod">
          <ac:chgData name="Laura James" userId="e815814b-f5ab-4367-85bb-abbbaf16d579" providerId="ADAL" clId="{50D51E5B-B27D-44BC-9D41-3D2D3919E59F}" dt="2023-01-30T14:05:38.265" v="129" actId="1076"/>
          <ac:spMkLst>
            <pc:docMk/>
            <pc:sldMk cId="2168463240" sldId="365"/>
            <ac:spMk id="2" creationId="{350F99CD-F862-082B-BD38-FDDC9521A0E0}"/>
          </ac:spMkLst>
        </pc:spChg>
        <pc:picChg chg="add mod">
          <ac:chgData name="Laura James" userId="e815814b-f5ab-4367-85bb-abbbaf16d579" providerId="ADAL" clId="{50D51E5B-B27D-44BC-9D41-3D2D3919E59F}" dt="2023-01-30T14:05:42.050" v="130" actId="14100"/>
          <ac:picMkLst>
            <pc:docMk/>
            <pc:sldMk cId="2168463240" sldId="365"/>
            <ac:picMk id="3" creationId="{8C960E40-3381-E491-2D64-11FAF75C4C60}"/>
          </ac:picMkLst>
        </pc:picChg>
      </pc:sldChg>
      <pc:sldChg chg="modSp new mod">
        <pc:chgData name="Laura James" userId="e815814b-f5ab-4367-85bb-abbbaf16d579" providerId="ADAL" clId="{50D51E5B-B27D-44BC-9D41-3D2D3919E59F}" dt="2023-01-30T14:08:28.625" v="190" actId="20577"/>
        <pc:sldMkLst>
          <pc:docMk/>
          <pc:sldMk cId="1688093834" sldId="366"/>
        </pc:sldMkLst>
        <pc:spChg chg="mod">
          <ac:chgData name="Laura James" userId="e815814b-f5ab-4367-85bb-abbbaf16d579" providerId="ADAL" clId="{50D51E5B-B27D-44BC-9D41-3D2D3919E59F}" dt="2023-01-30T14:08:28.625" v="190" actId="20577"/>
          <ac:spMkLst>
            <pc:docMk/>
            <pc:sldMk cId="1688093834" sldId="366"/>
            <ac:spMk id="2" creationId="{22DAF02D-0D70-41A1-833D-EA64557855E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71FE20-DBAE-4A90-9E16-6B45BF79D7E5}" type="doc">
      <dgm:prSet loTypeId="urn:microsoft.com/office/officeart/2011/layout/CircleProcess" loCatId="process" qsTypeId="urn:microsoft.com/office/officeart/2005/8/quickstyle/simple1" qsCatId="simple" csTypeId="urn:microsoft.com/office/officeart/2005/8/colors/colorful1" csCatId="colorful" phldr="1"/>
      <dgm:spPr/>
      <dgm:t>
        <a:bodyPr/>
        <a:lstStyle/>
        <a:p>
          <a:endParaRPr lang="en-GB"/>
        </a:p>
      </dgm:t>
    </dgm:pt>
    <dgm:pt modelId="{4D36A03B-220F-4329-9D7C-6C827F645FD4}">
      <dgm:prSet/>
      <dgm:spPr/>
      <dgm:t>
        <a:bodyPr/>
        <a:lstStyle/>
        <a:p>
          <a:r>
            <a:rPr lang="en-GB" b="1" dirty="0"/>
            <a:t>Habit 4 </a:t>
          </a:r>
          <a:r>
            <a:rPr lang="en-GB" dirty="0"/>
            <a:t>– Think </a:t>
          </a:r>
          <a:r>
            <a:rPr lang="en-GB" b="1" dirty="0"/>
            <a:t>win </a:t>
          </a:r>
          <a:r>
            <a:rPr lang="en-GB" b="1" dirty="0" err="1"/>
            <a:t>win</a:t>
          </a:r>
          <a:r>
            <a:rPr lang="en-GB" b="1" dirty="0"/>
            <a:t>  </a:t>
          </a:r>
          <a:r>
            <a:rPr lang="en-GB" dirty="0"/>
            <a:t>You cant win an argument, show respect, show sympathy and get a yes </a:t>
          </a:r>
        </a:p>
      </dgm:t>
    </dgm:pt>
    <dgm:pt modelId="{E1F02492-4188-49DF-9994-6A20FAB2F9FD}" type="parTrans" cxnId="{66C6082C-9C1D-4057-A1A6-1B241380A693}">
      <dgm:prSet/>
      <dgm:spPr/>
      <dgm:t>
        <a:bodyPr/>
        <a:lstStyle/>
        <a:p>
          <a:endParaRPr lang="en-GB"/>
        </a:p>
      </dgm:t>
    </dgm:pt>
    <dgm:pt modelId="{844476B7-838F-42FA-AD5A-EF1FAF7ABD04}" type="sibTrans" cxnId="{66C6082C-9C1D-4057-A1A6-1B241380A693}">
      <dgm:prSet/>
      <dgm:spPr/>
      <dgm:t>
        <a:bodyPr/>
        <a:lstStyle/>
        <a:p>
          <a:endParaRPr lang="en-GB"/>
        </a:p>
      </dgm:t>
    </dgm:pt>
    <dgm:pt modelId="{2625F4A0-A762-4D3D-9E42-C6984A480DE3}">
      <dgm:prSet/>
      <dgm:spPr/>
      <dgm:t>
        <a:bodyPr/>
        <a:lstStyle/>
        <a:p>
          <a:r>
            <a:rPr lang="en-GB" b="1" dirty="0"/>
            <a:t>Habit 5 </a:t>
          </a:r>
          <a:r>
            <a:rPr lang="en-GB" dirty="0"/>
            <a:t>– </a:t>
          </a:r>
          <a:r>
            <a:rPr lang="en-GB" b="1" dirty="0"/>
            <a:t>Seek to first understand then be understood </a:t>
          </a:r>
          <a:r>
            <a:rPr lang="en-GB" dirty="0"/>
            <a:t>– Listen and see it form their angle</a:t>
          </a:r>
        </a:p>
      </dgm:t>
    </dgm:pt>
    <dgm:pt modelId="{3C111721-AFBC-454F-8F48-4608A4F739D1}" type="parTrans" cxnId="{7986FEA6-3B4F-4808-94F4-3312986D0FC8}">
      <dgm:prSet/>
      <dgm:spPr/>
      <dgm:t>
        <a:bodyPr/>
        <a:lstStyle/>
        <a:p>
          <a:endParaRPr lang="en-GB"/>
        </a:p>
      </dgm:t>
    </dgm:pt>
    <dgm:pt modelId="{AB8F80FF-37C6-4D4C-98CD-C6D2902B2655}" type="sibTrans" cxnId="{7986FEA6-3B4F-4808-94F4-3312986D0FC8}">
      <dgm:prSet/>
      <dgm:spPr/>
      <dgm:t>
        <a:bodyPr/>
        <a:lstStyle/>
        <a:p>
          <a:endParaRPr lang="en-GB"/>
        </a:p>
      </dgm:t>
    </dgm:pt>
    <dgm:pt modelId="{29D59C77-B480-4029-89A9-D1B350F6F801}">
      <dgm:prSet/>
      <dgm:spPr/>
      <dgm:t>
        <a:bodyPr/>
        <a:lstStyle/>
        <a:p>
          <a:r>
            <a:rPr lang="en-GB" b="1" dirty="0"/>
            <a:t>Habit 6 </a:t>
          </a:r>
          <a:r>
            <a:rPr lang="en-GB" dirty="0"/>
            <a:t>– Create </a:t>
          </a:r>
          <a:r>
            <a:rPr lang="en-GB" b="1" dirty="0"/>
            <a:t>Synergy</a:t>
          </a:r>
          <a:r>
            <a:rPr lang="en-GB" dirty="0"/>
            <a:t> by asking for solutions and bringing back to shared goals</a:t>
          </a:r>
        </a:p>
      </dgm:t>
    </dgm:pt>
    <dgm:pt modelId="{9FEA434E-395A-40F9-8AA9-E6D57AA8309C}" type="parTrans" cxnId="{6A94D282-B895-4DCA-B6E6-3105B54642C1}">
      <dgm:prSet/>
      <dgm:spPr/>
      <dgm:t>
        <a:bodyPr/>
        <a:lstStyle/>
        <a:p>
          <a:endParaRPr lang="en-GB"/>
        </a:p>
      </dgm:t>
    </dgm:pt>
    <dgm:pt modelId="{35815885-451D-4FB3-AB61-026695E11C80}" type="sibTrans" cxnId="{6A94D282-B895-4DCA-B6E6-3105B54642C1}">
      <dgm:prSet/>
      <dgm:spPr/>
      <dgm:t>
        <a:bodyPr/>
        <a:lstStyle/>
        <a:p>
          <a:endParaRPr lang="en-GB"/>
        </a:p>
      </dgm:t>
    </dgm:pt>
    <dgm:pt modelId="{C041A797-AB84-415C-AFEA-CA7240DDF0B0}" type="pres">
      <dgm:prSet presAssocID="{A971FE20-DBAE-4A90-9E16-6B45BF79D7E5}" presName="Name0" presStyleCnt="0">
        <dgm:presLayoutVars>
          <dgm:chMax val="11"/>
          <dgm:chPref val="11"/>
          <dgm:dir/>
          <dgm:resizeHandles/>
        </dgm:presLayoutVars>
      </dgm:prSet>
      <dgm:spPr/>
    </dgm:pt>
    <dgm:pt modelId="{3C5F2419-9C93-4C42-B334-26D86A8BBA69}" type="pres">
      <dgm:prSet presAssocID="{29D59C77-B480-4029-89A9-D1B350F6F801}" presName="Accent3" presStyleCnt="0"/>
      <dgm:spPr/>
    </dgm:pt>
    <dgm:pt modelId="{F5B1809B-8FB3-4F05-BAC5-75065769AAAB}" type="pres">
      <dgm:prSet presAssocID="{29D59C77-B480-4029-89A9-D1B350F6F801}" presName="Accent" presStyleLbl="node1" presStyleIdx="0" presStyleCnt="3"/>
      <dgm:spPr/>
    </dgm:pt>
    <dgm:pt modelId="{11830C79-2E0C-47F2-BC13-44AD90499811}" type="pres">
      <dgm:prSet presAssocID="{29D59C77-B480-4029-89A9-D1B350F6F801}" presName="ParentBackground3" presStyleCnt="0"/>
      <dgm:spPr/>
    </dgm:pt>
    <dgm:pt modelId="{1C4B2C5B-1E79-4095-8659-D3F6A346DA90}" type="pres">
      <dgm:prSet presAssocID="{29D59C77-B480-4029-89A9-D1B350F6F801}" presName="ParentBackground" presStyleLbl="fgAcc1" presStyleIdx="0" presStyleCnt="3"/>
      <dgm:spPr/>
    </dgm:pt>
    <dgm:pt modelId="{A2A71A4F-09B2-4293-A29E-FBF61AD520F5}" type="pres">
      <dgm:prSet presAssocID="{29D59C77-B480-4029-89A9-D1B350F6F801}" presName="Parent3" presStyleLbl="revTx" presStyleIdx="0" presStyleCnt="0">
        <dgm:presLayoutVars>
          <dgm:chMax val="1"/>
          <dgm:chPref val="1"/>
          <dgm:bulletEnabled val="1"/>
        </dgm:presLayoutVars>
      </dgm:prSet>
      <dgm:spPr/>
    </dgm:pt>
    <dgm:pt modelId="{77C45188-9E97-425E-A5F7-8B55DDE1409B}" type="pres">
      <dgm:prSet presAssocID="{2625F4A0-A762-4D3D-9E42-C6984A480DE3}" presName="Accent2" presStyleCnt="0"/>
      <dgm:spPr/>
    </dgm:pt>
    <dgm:pt modelId="{8C6383AB-8DD5-4EFD-A136-28DA0263FF18}" type="pres">
      <dgm:prSet presAssocID="{2625F4A0-A762-4D3D-9E42-C6984A480DE3}" presName="Accent" presStyleLbl="node1" presStyleIdx="1" presStyleCnt="3"/>
      <dgm:spPr/>
    </dgm:pt>
    <dgm:pt modelId="{F8559B16-266D-405E-AD26-302E0800CD50}" type="pres">
      <dgm:prSet presAssocID="{2625F4A0-A762-4D3D-9E42-C6984A480DE3}" presName="ParentBackground2" presStyleCnt="0"/>
      <dgm:spPr/>
    </dgm:pt>
    <dgm:pt modelId="{69ECD432-CE02-4B92-8C93-CC4C00A5AA72}" type="pres">
      <dgm:prSet presAssocID="{2625F4A0-A762-4D3D-9E42-C6984A480DE3}" presName="ParentBackground" presStyleLbl="fgAcc1" presStyleIdx="1" presStyleCnt="3"/>
      <dgm:spPr/>
    </dgm:pt>
    <dgm:pt modelId="{52144C75-87E8-4DFB-868D-CD69F1C1CEFF}" type="pres">
      <dgm:prSet presAssocID="{2625F4A0-A762-4D3D-9E42-C6984A480DE3}" presName="Parent2" presStyleLbl="revTx" presStyleIdx="0" presStyleCnt="0">
        <dgm:presLayoutVars>
          <dgm:chMax val="1"/>
          <dgm:chPref val="1"/>
          <dgm:bulletEnabled val="1"/>
        </dgm:presLayoutVars>
      </dgm:prSet>
      <dgm:spPr/>
    </dgm:pt>
    <dgm:pt modelId="{53DDC3C6-8B70-477F-949D-AAEAAB4CD1A5}" type="pres">
      <dgm:prSet presAssocID="{4D36A03B-220F-4329-9D7C-6C827F645FD4}" presName="Accent1" presStyleCnt="0"/>
      <dgm:spPr/>
    </dgm:pt>
    <dgm:pt modelId="{C459A7EA-458C-4A1F-B121-B3EEF09744BC}" type="pres">
      <dgm:prSet presAssocID="{4D36A03B-220F-4329-9D7C-6C827F645FD4}" presName="Accent" presStyleLbl="node1" presStyleIdx="2" presStyleCnt="3"/>
      <dgm:spPr/>
    </dgm:pt>
    <dgm:pt modelId="{F4C9CAB7-BBC6-4836-9A41-B17F83496955}" type="pres">
      <dgm:prSet presAssocID="{4D36A03B-220F-4329-9D7C-6C827F645FD4}" presName="ParentBackground1" presStyleCnt="0"/>
      <dgm:spPr/>
    </dgm:pt>
    <dgm:pt modelId="{39D55295-BB46-45C9-84E7-B81266B01C41}" type="pres">
      <dgm:prSet presAssocID="{4D36A03B-220F-4329-9D7C-6C827F645FD4}" presName="ParentBackground" presStyleLbl="fgAcc1" presStyleIdx="2" presStyleCnt="3"/>
      <dgm:spPr/>
    </dgm:pt>
    <dgm:pt modelId="{16E02E7B-5ED0-47C9-9E8D-67E578953DCF}" type="pres">
      <dgm:prSet presAssocID="{4D36A03B-220F-4329-9D7C-6C827F645FD4}" presName="Parent1" presStyleLbl="revTx" presStyleIdx="0" presStyleCnt="0">
        <dgm:presLayoutVars>
          <dgm:chMax val="1"/>
          <dgm:chPref val="1"/>
          <dgm:bulletEnabled val="1"/>
        </dgm:presLayoutVars>
      </dgm:prSet>
      <dgm:spPr/>
    </dgm:pt>
  </dgm:ptLst>
  <dgm:cxnLst>
    <dgm:cxn modelId="{66C6082C-9C1D-4057-A1A6-1B241380A693}" srcId="{A971FE20-DBAE-4A90-9E16-6B45BF79D7E5}" destId="{4D36A03B-220F-4329-9D7C-6C827F645FD4}" srcOrd="0" destOrd="0" parTransId="{E1F02492-4188-49DF-9994-6A20FAB2F9FD}" sibTransId="{844476B7-838F-42FA-AD5A-EF1FAF7ABD04}"/>
    <dgm:cxn modelId="{FC76B143-96BA-4EF6-A19E-A039DF9B3879}" type="presOf" srcId="{2625F4A0-A762-4D3D-9E42-C6984A480DE3}" destId="{69ECD432-CE02-4B92-8C93-CC4C00A5AA72}" srcOrd="0" destOrd="0" presId="urn:microsoft.com/office/officeart/2011/layout/CircleProcess"/>
    <dgm:cxn modelId="{9F67FE7D-EACA-4D30-8604-051B89FAA46D}" type="presOf" srcId="{29D59C77-B480-4029-89A9-D1B350F6F801}" destId="{A2A71A4F-09B2-4293-A29E-FBF61AD520F5}" srcOrd="1" destOrd="0" presId="urn:microsoft.com/office/officeart/2011/layout/CircleProcess"/>
    <dgm:cxn modelId="{6A94D282-B895-4DCA-B6E6-3105B54642C1}" srcId="{A971FE20-DBAE-4A90-9E16-6B45BF79D7E5}" destId="{29D59C77-B480-4029-89A9-D1B350F6F801}" srcOrd="2" destOrd="0" parTransId="{9FEA434E-395A-40F9-8AA9-E6D57AA8309C}" sibTransId="{35815885-451D-4FB3-AB61-026695E11C80}"/>
    <dgm:cxn modelId="{DFED9DA5-EB77-482E-99B8-C9086BD84559}" type="presOf" srcId="{4D36A03B-220F-4329-9D7C-6C827F645FD4}" destId="{39D55295-BB46-45C9-84E7-B81266B01C41}" srcOrd="0" destOrd="0" presId="urn:microsoft.com/office/officeart/2011/layout/CircleProcess"/>
    <dgm:cxn modelId="{7986FEA6-3B4F-4808-94F4-3312986D0FC8}" srcId="{A971FE20-DBAE-4A90-9E16-6B45BF79D7E5}" destId="{2625F4A0-A762-4D3D-9E42-C6984A480DE3}" srcOrd="1" destOrd="0" parTransId="{3C111721-AFBC-454F-8F48-4608A4F739D1}" sibTransId="{AB8F80FF-37C6-4D4C-98CD-C6D2902B2655}"/>
    <dgm:cxn modelId="{A3D480C9-EC9D-4AEE-8153-1BF60DC7C928}" type="presOf" srcId="{29D59C77-B480-4029-89A9-D1B350F6F801}" destId="{1C4B2C5B-1E79-4095-8659-D3F6A346DA90}" srcOrd="0" destOrd="0" presId="urn:microsoft.com/office/officeart/2011/layout/CircleProcess"/>
    <dgm:cxn modelId="{E8916BD6-5B30-465A-A4EC-E6C86596192A}" type="presOf" srcId="{4D36A03B-220F-4329-9D7C-6C827F645FD4}" destId="{16E02E7B-5ED0-47C9-9E8D-67E578953DCF}" srcOrd="1" destOrd="0" presId="urn:microsoft.com/office/officeart/2011/layout/CircleProcess"/>
    <dgm:cxn modelId="{D1FBAED7-F209-4F70-9270-37341188DD84}" type="presOf" srcId="{A971FE20-DBAE-4A90-9E16-6B45BF79D7E5}" destId="{C041A797-AB84-415C-AFEA-CA7240DDF0B0}" srcOrd="0" destOrd="0" presId="urn:microsoft.com/office/officeart/2011/layout/CircleProcess"/>
    <dgm:cxn modelId="{AFEC03DC-DC13-4A11-A9B6-7570A9CD66A9}" type="presOf" srcId="{2625F4A0-A762-4D3D-9E42-C6984A480DE3}" destId="{52144C75-87E8-4DFB-868D-CD69F1C1CEFF}" srcOrd="1" destOrd="0" presId="urn:microsoft.com/office/officeart/2011/layout/CircleProcess"/>
    <dgm:cxn modelId="{922701C2-A0C5-47FB-9C7C-875716A56B26}" type="presParOf" srcId="{C041A797-AB84-415C-AFEA-CA7240DDF0B0}" destId="{3C5F2419-9C93-4C42-B334-26D86A8BBA69}" srcOrd="0" destOrd="0" presId="urn:microsoft.com/office/officeart/2011/layout/CircleProcess"/>
    <dgm:cxn modelId="{27E2F67D-08C9-4676-863D-6DD237CD83C2}" type="presParOf" srcId="{3C5F2419-9C93-4C42-B334-26D86A8BBA69}" destId="{F5B1809B-8FB3-4F05-BAC5-75065769AAAB}" srcOrd="0" destOrd="0" presId="urn:microsoft.com/office/officeart/2011/layout/CircleProcess"/>
    <dgm:cxn modelId="{29CFD4F3-3F7A-4B5B-8ECC-176E8255BB1C}" type="presParOf" srcId="{C041A797-AB84-415C-AFEA-CA7240DDF0B0}" destId="{11830C79-2E0C-47F2-BC13-44AD90499811}" srcOrd="1" destOrd="0" presId="urn:microsoft.com/office/officeart/2011/layout/CircleProcess"/>
    <dgm:cxn modelId="{B9C9BC30-E41D-4824-949F-7BDD6C850507}" type="presParOf" srcId="{11830C79-2E0C-47F2-BC13-44AD90499811}" destId="{1C4B2C5B-1E79-4095-8659-D3F6A346DA90}" srcOrd="0" destOrd="0" presId="urn:microsoft.com/office/officeart/2011/layout/CircleProcess"/>
    <dgm:cxn modelId="{CBB88756-3586-42DC-ABF5-A97117CFC960}" type="presParOf" srcId="{C041A797-AB84-415C-AFEA-CA7240DDF0B0}" destId="{A2A71A4F-09B2-4293-A29E-FBF61AD520F5}" srcOrd="2" destOrd="0" presId="urn:microsoft.com/office/officeart/2011/layout/CircleProcess"/>
    <dgm:cxn modelId="{B1821253-D01E-40BD-B210-35E7FC06B78F}" type="presParOf" srcId="{C041A797-AB84-415C-AFEA-CA7240DDF0B0}" destId="{77C45188-9E97-425E-A5F7-8B55DDE1409B}" srcOrd="3" destOrd="0" presId="urn:microsoft.com/office/officeart/2011/layout/CircleProcess"/>
    <dgm:cxn modelId="{285933EC-6004-4DFA-88FB-DF5D4E5AFC72}" type="presParOf" srcId="{77C45188-9E97-425E-A5F7-8B55DDE1409B}" destId="{8C6383AB-8DD5-4EFD-A136-28DA0263FF18}" srcOrd="0" destOrd="0" presId="urn:microsoft.com/office/officeart/2011/layout/CircleProcess"/>
    <dgm:cxn modelId="{5A7B944A-0F72-465F-8CF2-70A6D68DD9B0}" type="presParOf" srcId="{C041A797-AB84-415C-AFEA-CA7240DDF0B0}" destId="{F8559B16-266D-405E-AD26-302E0800CD50}" srcOrd="4" destOrd="0" presId="urn:microsoft.com/office/officeart/2011/layout/CircleProcess"/>
    <dgm:cxn modelId="{D613BCBB-E18C-4D55-BEFC-4406349DB8CD}" type="presParOf" srcId="{F8559B16-266D-405E-AD26-302E0800CD50}" destId="{69ECD432-CE02-4B92-8C93-CC4C00A5AA72}" srcOrd="0" destOrd="0" presId="urn:microsoft.com/office/officeart/2011/layout/CircleProcess"/>
    <dgm:cxn modelId="{82DB06DB-4EEA-42F6-AF62-83821A5AA678}" type="presParOf" srcId="{C041A797-AB84-415C-AFEA-CA7240DDF0B0}" destId="{52144C75-87E8-4DFB-868D-CD69F1C1CEFF}" srcOrd="5" destOrd="0" presId="urn:microsoft.com/office/officeart/2011/layout/CircleProcess"/>
    <dgm:cxn modelId="{980DCF0C-565C-4531-A32A-28AE45012C24}" type="presParOf" srcId="{C041A797-AB84-415C-AFEA-CA7240DDF0B0}" destId="{53DDC3C6-8B70-477F-949D-AAEAAB4CD1A5}" srcOrd="6" destOrd="0" presId="urn:microsoft.com/office/officeart/2011/layout/CircleProcess"/>
    <dgm:cxn modelId="{A76FD37D-C431-4D52-994D-1494F44EF7C1}" type="presParOf" srcId="{53DDC3C6-8B70-477F-949D-AAEAAB4CD1A5}" destId="{C459A7EA-458C-4A1F-B121-B3EEF09744BC}" srcOrd="0" destOrd="0" presId="urn:microsoft.com/office/officeart/2011/layout/CircleProcess"/>
    <dgm:cxn modelId="{A2983E0C-01B4-468C-883B-721A5C7D4E05}" type="presParOf" srcId="{C041A797-AB84-415C-AFEA-CA7240DDF0B0}" destId="{F4C9CAB7-BBC6-4836-9A41-B17F83496955}" srcOrd="7" destOrd="0" presId="urn:microsoft.com/office/officeart/2011/layout/CircleProcess"/>
    <dgm:cxn modelId="{00856017-1C89-42CD-9C5B-745C689D5F37}" type="presParOf" srcId="{F4C9CAB7-BBC6-4836-9A41-B17F83496955}" destId="{39D55295-BB46-45C9-84E7-B81266B01C41}" srcOrd="0" destOrd="0" presId="urn:microsoft.com/office/officeart/2011/layout/CircleProcess"/>
    <dgm:cxn modelId="{BE2F7100-C709-428E-BE50-E5BD9885B1BE}" type="presParOf" srcId="{C041A797-AB84-415C-AFEA-CA7240DDF0B0}" destId="{16E02E7B-5ED0-47C9-9E8D-67E578953DCF}" srcOrd="8" destOrd="0" presId="urn:microsoft.com/office/officeart/2011/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B1809B-8FB3-4F05-BAC5-75065769AAAB}">
      <dsp:nvSpPr>
        <dsp:cNvPr id="0" name=""/>
        <dsp:cNvSpPr/>
      </dsp:nvSpPr>
      <dsp:spPr>
        <a:xfrm>
          <a:off x="5083163" y="923125"/>
          <a:ext cx="2217365" cy="2217775"/>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4B2C5B-1E79-4095-8659-D3F6A346DA90}">
      <dsp:nvSpPr>
        <dsp:cNvPr id="0" name=""/>
        <dsp:cNvSpPr/>
      </dsp:nvSpPr>
      <dsp:spPr>
        <a:xfrm>
          <a:off x="5156786" y="997064"/>
          <a:ext cx="2070118" cy="2069898"/>
        </a:xfrm>
        <a:prstGeom prst="ellipse">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t>Habit 6 </a:t>
          </a:r>
          <a:r>
            <a:rPr lang="en-GB" sz="1500" kern="1200" dirty="0"/>
            <a:t>– Create </a:t>
          </a:r>
          <a:r>
            <a:rPr lang="en-GB" sz="1500" b="1" kern="1200" dirty="0"/>
            <a:t>Synergy</a:t>
          </a:r>
          <a:r>
            <a:rPr lang="en-GB" sz="1500" kern="1200" dirty="0"/>
            <a:t> by asking for solutions and bringing back to shared goals</a:t>
          </a:r>
        </a:p>
      </dsp:txBody>
      <dsp:txXfrm>
        <a:off x="5452724" y="1292819"/>
        <a:ext cx="1478243" cy="1478387"/>
      </dsp:txXfrm>
    </dsp:sp>
    <dsp:sp modelId="{8C6383AB-8DD5-4EFD-A136-28DA0263FF18}">
      <dsp:nvSpPr>
        <dsp:cNvPr id="0" name=""/>
        <dsp:cNvSpPr/>
      </dsp:nvSpPr>
      <dsp:spPr>
        <a:xfrm rot="2700000">
          <a:off x="2794123" y="925806"/>
          <a:ext cx="2212024" cy="2212024"/>
        </a:xfrm>
        <a:prstGeom prst="teardrop">
          <a:avLst>
            <a:gd name="adj" fmla="val 10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ECD432-CE02-4B92-8C93-CC4C00A5AA72}">
      <dsp:nvSpPr>
        <dsp:cNvPr id="0" name=""/>
        <dsp:cNvSpPr/>
      </dsp:nvSpPr>
      <dsp:spPr>
        <a:xfrm>
          <a:off x="2865076" y="997064"/>
          <a:ext cx="2070118" cy="2069898"/>
        </a:xfrm>
        <a:prstGeom prst="ellipse">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t>Habit 5 </a:t>
          </a:r>
          <a:r>
            <a:rPr lang="en-GB" sz="1500" kern="1200" dirty="0"/>
            <a:t>– </a:t>
          </a:r>
          <a:r>
            <a:rPr lang="en-GB" sz="1500" b="1" kern="1200" dirty="0"/>
            <a:t>Seek to first understand then be understood </a:t>
          </a:r>
          <a:r>
            <a:rPr lang="en-GB" sz="1500" kern="1200" dirty="0"/>
            <a:t>– Listen and see it form their angle</a:t>
          </a:r>
        </a:p>
      </dsp:txBody>
      <dsp:txXfrm>
        <a:off x="3161013" y="1292819"/>
        <a:ext cx="1478243" cy="1478387"/>
      </dsp:txXfrm>
    </dsp:sp>
    <dsp:sp modelId="{C459A7EA-458C-4A1F-B121-B3EEF09744BC}">
      <dsp:nvSpPr>
        <dsp:cNvPr id="0" name=""/>
        <dsp:cNvSpPr/>
      </dsp:nvSpPr>
      <dsp:spPr>
        <a:xfrm rot="2700000">
          <a:off x="502412" y="925806"/>
          <a:ext cx="2212024" cy="2212024"/>
        </a:xfrm>
        <a:prstGeom prst="teardrop">
          <a:avLst>
            <a:gd name="adj" fmla="val 10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D55295-BB46-45C9-84E7-B81266B01C41}">
      <dsp:nvSpPr>
        <dsp:cNvPr id="0" name=""/>
        <dsp:cNvSpPr/>
      </dsp:nvSpPr>
      <dsp:spPr>
        <a:xfrm>
          <a:off x="573365" y="997064"/>
          <a:ext cx="2070118" cy="2069898"/>
        </a:xfrm>
        <a:prstGeom prst="ellipse">
          <a:avLst/>
        </a:prstGeom>
        <a:solidFill>
          <a:schemeClr val="lt1">
            <a:alpha val="9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t>Habit 4 </a:t>
          </a:r>
          <a:r>
            <a:rPr lang="en-GB" sz="1500" kern="1200" dirty="0"/>
            <a:t>– Think </a:t>
          </a:r>
          <a:r>
            <a:rPr lang="en-GB" sz="1500" b="1" kern="1200" dirty="0"/>
            <a:t>win </a:t>
          </a:r>
          <a:r>
            <a:rPr lang="en-GB" sz="1500" b="1" kern="1200" dirty="0" err="1"/>
            <a:t>win</a:t>
          </a:r>
          <a:r>
            <a:rPr lang="en-GB" sz="1500" b="1" kern="1200" dirty="0"/>
            <a:t>  </a:t>
          </a:r>
          <a:r>
            <a:rPr lang="en-GB" sz="1500" kern="1200" dirty="0"/>
            <a:t>You cant win an argument, show respect, show sympathy and get a yes </a:t>
          </a:r>
        </a:p>
      </dsp:txBody>
      <dsp:txXfrm>
        <a:off x="869302" y="1292819"/>
        <a:ext cx="1478243" cy="1478387"/>
      </dsp:txXfrm>
    </dsp:sp>
  </dsp:spTree>
</dsp:drawing>
</file>

<file path=ppt/diagrams/layout1.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30/01/2023</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D4FFA4-F19C-4939-B9A9-9C60295EBF09}" type="datetimeFigureOut">
              <a:rPr lang="en-GB" smtClean="0"/>
              <a:t>30/01/2023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1B1ABB-E222-4BE5-99F1-9FD156E85ACA}" type="slidenum">
              <a:rPr lang="en-GB" smtClean="0"/>
              <a:t>‹#›</a:t>
            </a:fld>
            <a:endParaRPr lang="en-GB"/>
          </a:p>
        </p:txBody>
      </p:sp>
    </p:spTree>
    <p:extLst>
      <p:ext uri="{BB962C8B-B14F-4D97-AF65-F5344CB8AC3E}">
        <p14:creationId xmlns:p14="http://schemas.microsoft.com/office/powerpoint/2010/main" val="3289009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How much of this could be resolved by good and effective leadership?</a:t>
            </a:r>
          </a:p>
          <a:p>
            <a:pPr marL="171450" indent="-171450">
              <a:buFont typeface="Arial" panose="020B0604020202020204" pitchFamily="34" charset="0"/>
              <a:buChar char="•"/>
            </a:pPr>
            <a:r>
              <a:rPr lang="en-GB" dirty="0"/>
              <a:t>What role does communication have in preventing/overcoming these?</a:t>
            </a:r>
          </a:p>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4</a:t>
            </a:fld>
            <a:endParaRPr lang="en-GB"/>
          </a:p>
        </p:txBody>
      </p:sp>
    </p:spTree>
    <p:extLst>
      <p:ext uri="{BB962C8B-B14F-4D97-AF65-F5344CB8AC3E}">
        <p14:creationId xmlns:p14="http://schemas.microsoft.com/office/powerpoint/2010/main" val="16399503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5</a:t>
            </a:fld>
            <a:endParaRPr lang="en-GB"/>
          </a:p>
        </p:txBody>
      </p:sp>
    </p:spTree>
    <p:extLst>
      <p:ext uri="{BB962C8B-B14F-4D97-AF65-F5344CB8AC3E}">
        <p14:creationId xmlns:p14="http://schemas.microsoft.com/office/powerpoint/2010/main" val="39961285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 often comes about as the result of passion – passion for a certain course of action, passion over poor performance, frustration at lack of progress or inability to get ‘heard’, lack of direction……perceived ‘wrong’ direction, and many more situations.   It can also come about because of a fear of change.</a:t>
            </a:r>
          </a:p>
          <a:p>
            <a:endParaRPr lang="en-GB" dirty="0"/>
          </a:p>
          <a:p>
            <a:r>
              <a:rPr lang="en-GB" dirty="0"/>
              <a:t>The key to overcoming conflict is recognising that there is conflict, communicating openly and constructively to discuss the impact and the issues, and working together to resolve it – leadership is vital to making these things happen.  If </a:t>
            </a:r>
            <a:r>
              <a:rPr lang="en-GB" dirty="0" err="1"/>
              <a:t>youdo</a:t>
            </a:r>
            <a:r>
              <a:rPr lang="en-GB" dirty="0"/>
              <a:t> this, then you can get to the facts and understand what the issues are, and then work to resolve them for the benefit of the team and the individuals.</a:t>
            </a:r>
          </a:p>
        </p:txBody>
      </p:sp>
      <p:sp>
        <p:nvSpPr>
          <p:cNvPr id="4" name="Slide Number Placeholder 3"/>
          <p:cNvSpPr>
            <a:spLocks noGrp="1"/>
          </p:cNvSpPr>
          <p:nvPr>
            <p:ph type="sldNum" sz="quarter" idx="10"/>
          </p:nvPr>
        </p:nvSpPr>
        <p:spPr/>
        <p:txBody>
          <a:bodyPr/>
          <a:lstStyle/>
          <a:p>
            <a:fld id="{371B1ABB-E222-4BE5-99F1-9FD156E85ACA}" type="slidenum">
              <a:rPr lang="en-GB" smtClean="0"/>
              <a:t>6</a:t>
            </a:fld>
            <a:endParaRPr lang="en-GB"/>
          </a:p>
        </p:txBody>
      </p:sp>
    </p:spTree>
    <p:extLst>
      <p:ext uri="{BB962C8B-B14F-4D97-AF65-F5344CB8AC3E}">
        <p14:creationId xmlns:p14="http://schemas.microsoft.com/office/powerpoint/2010/main" val="38809656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elements to bring out here is how conflict can be about different ideas, views, ambitions, concerns, and much more.  Conflict, therefore, affords the team and the team leader with the opportunity to build and develop ideas, through discussion and joint problem solving.  Conflict generates energy, which can be harnessed for the good of the team and the individuals within it.  Bring out the role of ‘negotiation’ in working towards a ‘win-win’ outcome.  The key is to avoid ‘losers’, because this only stores up resentment and anger for a future date!</a:t>
            </a:r>
          </a:p>
        </p:txBody>
      </p:sp>
      <p:sp>
        <p:nvSpPr>
          <p:cNvPr id="4" name="Slide Number Placeholder 3"/>
          <p:cNvSpPr>
            <a:spLocks noGrp="1"/>
          </p:cNvSpPr>
          <p:nvPr>
            <p:ph type="sldNum" sz="quarter" idx="10"/>
          </p:nvPr>
        </p:nvSpPr>
        <p:spPr/>
        <p:txBody>
          <a:bodyPr/>
          <a:lstStyle/>
          <a:p>
            <a:fld id="{371B1ABB-E222-4BE5-99F1-9FD156E85ACA}" type="slidenum">
              <a:rPr lang="en-GB" smtClean="0"/>
              <a:t>7</a:t>
            </a:fld>
            <a:endParaRPr lang="en-GB"/>
          </a:p>
        </p:txBody>
      </p:sp>
    </p:spTree>
    <p:extLst>
      <p:ext uri="{BB962C8B-B14F-4D97-AF65-F5344CB8AC3E}">
        <p14:creationId xmlns:p14="http://schemas.microsoft.com/office/powerpoint/2010/main" val="29532119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8</a:t>
            </a:fld>
            <a:endParaRPr lang="en-GB"/>
          </a:p>
        </p:txBody>
      </p:sp>
    </p:spTree>
    <p:extLst>
      <p:ext uri="{BB962C8B-B14F-4D97-AF65-F5344CB8AC3E}">
        <p14:creationId xmlns:p14="http://schemas.microsoft.com/office/powerpoint/2010/main" val="6520747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10</a:t>
            </a:fld>
            <a:endParaRPr lang="en-GB"/>
          </a:p>
        </p:txBody>
      </p:sp>
    </p:spTree>
    <p:extLst>
      <p:ext uri="{BB962C8B-B14F-4D97-AF65-F5344CB8AC3E}">
        <p14:creationId xmlns:p14="http://schemas.microsoft.com/office/powerpoint/2010/main" val="21390825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800"/>
          </a:p>
        </p:txBody>
      </p:sp>
      <p:sp>
        <p:nvSpPr>
          <p:cNvPr id="78851" name="Rectangle 3"/>
          <p:cNvSpPr>
            <a:spLocks noGrp="1" noRot="1" noChangeAspect="1" noChangeArrowheads="1" noTextEdit="1"/>
          </p:cNvSpPr>
          <p:nvPr>
            <p:ph type="sldImg"/>
          </p:nvPr>
        </p:nvSpPr>
        <p:spPr bwMode="auto">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4806323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14</a:t>
            </a:fld>
            <a:endParaRPr lang="en-GB"/>
          </a:p>
        </p:txBody>
      </p:sp>
    </p:spTree>
    <p:extLst>
      <p:ext uri="{BB962C8B-B14F-4D97-AF65-F5344CB8AC3E}">
        <p14:creationId xmlns:p14="http://schemas.microsoft.com/office/powerpoint/2010/main" val="3775585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two psychologist originators, </a:t>
            </a:r>
            <a:r>
              <a:rPr lang="en-GB" dirty="0" err="1"/>
              <a:t>Dr.</a:t>
            </a:r>
            <a:r>
              <a:rPr lang="en-GB" dirty="0"/>
              <a:t> Kenneth Thomas and </a:t>
            </a:r>
            <a:r>
              <a:rPr lang="en-GB" dirty="0" err="1"/>
              <a:t>Dr.</a:t>
            </a:r>
            <a:r>
              <a:rPr lang="en-GB" dirty="0"/>
              <a:t> Ralph Kilmann, the Thomas-Kilmann model lays out 5 different modes of how people handle conflict, on axes of assertiveness and cooperativeness. What’s particularly helpful about this model is that it names ways that we react to conflict, knowingly or unknowingly.</a:t>
            </a:r>
          </a:p>
        </p:txBody>
      </p:sp>
      <p:sp>
        <p:nvSpPr>
          <p:cNvPr id="4" name="Slide Number Placeholder 3"/>
          <p:cNvSpPr>
            <a:spLocks noGrp="1"/>
          </p:cNvSpPr>
          <p:nvPr>
            <p:ph type="sldNum" sz="quarter" idx="5"/>
          </p:nvPr>
        </p:nvSpPr>
        <p:spPr/>
        <p:txBody>
          <a:bodyPr/>
          <a:lstStyle/>
          <a:p>
            <a:fld id="{371B1ABB-E222-4BE5-99F1-9FD156E85ACA}" type="slidenum">
              <a:rPr lang="en-GB" smtClean="0"/>
              <a:t>16</a:t>
            </a:fld>
            <a:endParaRPr lang="en-GB"/>
          </a:p>
        </p:txBody>
      </p:sp>
    </p:spTree>
    <p:extLst>
      <p:ext uri="{BB962C8B-B14F-4D97-AF65-F5344CB8AC3E}">
        <p14:creationId xmlns:p14="http://schemas.microsoft.com/office/powerpoint/2010/main" val="41361793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18</a:t>
            </a:fld>
            <a:endParaRPr lang="en-GB"/>
          </a:p>
        </p:txBody>
      </p:sp>
    </p:spTree>
    <p:extLst>
      <p:ext uri="{BB962C8B-B14F-4D97-AF65-F5344CB8AC3E}">
        <p14:creationId xmlns:p14="http://schemas.microsoft.com/office/powerpoint/2010/main" val="2744008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20</a:t>
            </a:fld>
            <a:endParaRPr lang="en-GB"/>
          </a:p>
        </p:txBody>
      </p:sp>
    </p:spTree>
    <p:extLst>
      <p:ext uri="{BB962C8B-B14F-4D97-AF65-F5344CB8AC3E}">
        <p14:creationId xmlns:p14="http://schemas.microsoft.com/office/powerpoint/2010/main" val="1754661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22</a:t>
            </a:fld>
            <a:endParaRPr lang="en-GB"/>
          </a:p>
        </p:txBody>
      </p:sp>
    </p:spTree>
    <p:extLst>
      <p:ext uri="{BB962C8B-B14F-4D97-AF65-F5344CB8AC3E}">
        <p14:creationId xmlns:p14="http://schemas.microsoft.com/office/powerpoint/2010/main" val="19289710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23</a:t>
            </a:fld>
            <a:endParaRPr lang="en-GB"/>
          </a:p>
        </p:txBody>
      </p:sp>
    </p:spTree>
    <p:extLst>
      <p:ext uri="{BB962C8B-B14F-4D97-AF65-F5344CB8AC3E}">
        <p14:creationId xmlns:p14="http://schemas.microsoft.com/office/powerpoint/2010/main" val="8267426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24</a:t>
            </a:fld>
            <a:endParaRPr lang="en-GB"/>
          </a:p>
        </p:txBody>
      </p:sp>
    </p:spTree>
    <p:extLst>
      <p:ext uri="{BB962C8B-B14F-4D97-AF65-F5344CB8AC3E}">
        <p14:creationId xmlns:p14="http://schemas.microsoft.com/office/powerpoint/2010/main" val="12070986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25</a:t>
            </a:fld>
            <a:endParaRPr lang="en-GB"/>
          </a:p>
        </p:txBody>
      </p:sp>
    </p:spTree>
    <p:extLst>
      <p:ext uri="{BB962C8B-B14F-4D97-AF65-F5344CB8AC3E}">
        <p14:creationId xmlns:p14="http://schemas.microsoft.com/office/powerpoint/2010/main" val="275555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26</a:t>
            </a:fld>
            <a:endParaRPr lang="en-GB"/>
          </a:p>
        </p:txBody>
      </p:sp>
    </p:spTree>
    <p:extLst>
      <p:ext uri="{BB962C8B-B14F-4D97-AF65-F5344CB8AC3E}">
        <p14:creationId xmlns:p14="http://schemas.microsoft.com/office/powerpoint/2010/main" val="20148407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body" idx="1"/>
          </p:nvPr>
        </p:nvSpPr>
        <p:spPr bwMode="auto">
          <a:xfrm>
            <a:off x="864718" y="3417373"/>
            <a:ext cx="4755946" cy="590815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700"/>
          </a:p>
        </p:txBody>
      </p:sp>
      <p:sp>
        <p:nvSpPr>
          <p:cNvPr id="79875" name="Rectangle 3"/>
          <p:cNvSpPr>
            <a:spLocks noGrp="1" noRot="1" noChangeAspect="1" noChangeArrowheads="1" noTextEdit="1"/>
          </p:cNvSpPr>
          <p:nvPr>
            <p:ph type="sldImg"/>
          </p:nvPr>
        </p:nvSpPr>
        <p:spPr bwMode="auto">
          <a:xfrm>
            <a:off x="1090613" y="100013"/>
            <a:ext cx="4305300" cy="322897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15947750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30</a:t>
            </a:fld>
            <a:endParaRPr lang="en-GB"/>
          </a:p>
        </p:txBody>
      </p:sp>
    </p:spTree>
    <p:extLst>
      <p:ext uri="{BB962C8B-B14F-4D97-AF65-F5344CB8AC3E}">
        <p14:creationId xmlns:p14="http://schemas.microsoft.com/office/powerpoint/2010/main" val="30933286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31</a:t>
            </a:fld>
            <a:endParaRPr lang="en-GB"/>
          </a:p>
        </p:txBody>
      </p:sp>
    </p:spTree>
    <p:extLst>
      <p:ext uri="{BB962C8B-B14F-4D97-AF65-F5344CB8AC3E}">
        <p14:creationId xmlns:p14="http://schemas.microsoft.com/office/powerpoint/2010/main" val="5225098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30/01/2023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874415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30/01/2023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84526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30/01/2023</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942772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pPr/>
              <a:t>30/01/2023</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315927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30/01/2023</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0820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30/01/2023</a:t>
            </a:fld>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24177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C64F3F4-CE19-49F8-9EF4-FF4EE52031C2}" type="datetimeFigureOut">
              <a:rPr lang="en-GB" smtClean="0"/>
              <a:t>30/01/2023</a:t>
            </a:fld>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7635639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C64F3F4-CE19-49F8-9EF4-FF4EE52031C2}" type="datetimeFigureOut">
              <a:rPr lang="en-GB" smtClean="0"/>
              <a:t>30/01/2023</a:t>
            </a:fld>
            <a:endParaRPr lang="en-GB"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742827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30/01/2023</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663271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30/01/2023</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02606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30/01/2023</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933786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C64F3F4-CE19-49F8-9EF4-FF4EE52031C2}" type="datetimeFigureOut">
              <a:rPr lang="en-GB" smtClean="0"/>
              <a:pPr/>
              <a:t>30/01/2023</a:t>
            </a:fld>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AC82685A-BD3A-4230-8D85-804689F67293}" type="slidenum">
              <a:rPr lang="en-GB" smtClean="0"/>
              <a:t>‹#›</a:t>
            </a:fld>
            <a:endParaRPr lang="en-GB"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695178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wmf"/></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6.xml"/><Relationship Id="rId1" Type="http://schemas.openxmlformats.org/officeDocument/2006/relationships/video" Target="https://www.youtube.com/embed/HxgSjnWSzf8?feature=oembed"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mindtools.com/pages/videos/conflict-resolution-transcript.htm"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BMSW4002</a:t>
            </a:r>
            <a:endParaRPr lang="en-GB" dirty="0"/>
          </a:p>
        </p:txBody>
      </p:sp>
      <p:sp>
        <p:nvSpPr>
          <p:cNvPr id="3" name="Subtitle 2"/>
          <p:cNvSpPr>
            <a:spLocks noGrp="1"/>
          </p:cNvSpPr>
          <p:nvPr>
            <p:ph type="subTitle" idx="1"/>
          </p:nvPr>
        </p:nvSpPr>
        <p:spPr/>
        <p:txBody>
          <a:bodyPr>
            <a:normAutofit lnSpcReduction="10000"/>
          </a:bodyPr>
          <a:lstStyle/>
          <a:p>
            <a:r>
              <a:rPr lang="en-GB" b="1" dirty="0"/>
              <a:t>Effective Team Working and Communication</a:t>
            </a:r>
            <a:br>
              <a:rPr lang="en-GB" b="1" dirty="0"/>
            </a:br>
            <a:br>
              <a:rPr lang="en-GB" altLang="en-US" sz="1600" dirty="0"/>
            </a:br>
            <a:r>
              <a:rPr lang="en-GB" altLang="en-US" sz="2000" b="1" dirty="0"/>
              <a:t>Week 4</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lstStyle/>
          <a:p>
            <a:endParaRPr lang="en-GB" dirty="0"/>
          </a:p>
          <a:p>
            <a:endParaRPr lang="en-GB" dirty="0"/>
          </a:p>
          <a:p>
            <a:pPr marL="0" indent="0">
              <a:buNone/>
            </a:pPr>
            <a:r>
              <a:rPr lang="en-GB" dirty="0"/>
              <a:t>Conflict</a:t>
            </a:r>
          </a:p>
          <a:p>
            <a:pPr marL="0" indent="0">
              <a:buNone/>
            </a:pPr>
            <a:r>
              <a:rPr lang="en-GB" dirty="0"/>
              <a:t>Thomas Kilmann</a:t>
            </a:r>
          </a:p>
        </p:txBody>
      </p:sp>
      <p:pic>
        <p:nvPicPr>
          <p:cNvPr id="4" name="Picture 3"/>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4716015" y="2058487"/>
            <a:ext cx="3240361" cy="2265780"/>
          </a:xfrm>
          <a:prstGeom prst="rect">
            <a:avLst/>
          </a:prstGeom>
        </p:spPr>
      </p:pic>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Identifying why team fail</a:t>
            </a:r>
          </a:p>
        </p:txBody>
      </p:sp>
      <p:pic>
        <p:nvPicPr>
          <p:cNvPr id="4" name="Content Placeholder 3"/>
          <p:cNvPicPr>
            <a:picLocks noGrp="1" noChangeAspect="1"/>
          </p:cNvPicPr>
          <p:nvPr>
            <p:ph idx="1"/>
          </p:nvPr>
        </p:nvPicPr>
        <p:blipFill>
          <a:blip r:embed="rId2"/>
          <a:stretch>
            <a:fillRect/>
          </a:stretch>
        </p:blipFill>
        <p:spPr>
          <a:xfrm>
            <a:off x="853271" y="1846263"/>
            <a:ext cx="7481907" cy="4022725"/>
          </a:xfrm>
          <a:prstGeom prst="rect">
            <a:avLst/>
          </a:prstGeom>
        </p:spPr>
      </p:pic>
      <p:pic>
        <p:nvPicPr>
          <p:cNvPr id="5" name="Picture 4"/>
          <p:cNvPicPr>
            <a:picLocks noChangeAspect="1"/>
          </p:cNvPicPr>
          <p:nvPr/>
        </p:nvPicPr>
        <p:blipFill>
          <a:blip r:embed="rId3"/>
          <a:stretch>
            <a:fillRect/>
          </a:stretch>
        </p:blipFill>
        <p:spPr>
          <a:xfrm>
            <a:off x="5220072" y="2852936"/>
            <a:ext cx="3314700" cy="1381125"/>
          </a:xfrm>
          <a:prstGeom prst="rect">
            <a:avLst/>
          </a:prstGeom>
        </p:spPr>
      </p:pic>
    </p:spTree>
    <p:extLst>
      <p:ext uri="{BB962C8B-B14F-4D97-AF65-F5344CB8AC3E}">
        <p14:creationId xmlns:p14="http://schemas.microsoft.com/office/powerpoint/2010/main" val="1831135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82AE3-A6B8-4B6F-AE0B-C30D1D9AF717}"/>
              </a:ext>
            </a:extLst>
          </p:cNvPr>
          <p:cNvSpPr>
            <a:spLocks noGrp="1"/>
          </p:cNvSpPr>
          <p:nvPr>
            <p:ph type="title"/>
          </p:nvPr>
        </p:nvSpPr>
        <p:spPr/>
        <p:txBody>
          <a:bodyPr/>
          <a:lstStyle/>
          <a:p>
            <a:r>
              <a:rPr lang="en-GB" dirty="0"/>
              <a:t>Do Teams Really Work? (Cont.)</a:t>
            </a:r>
          </a:p>
        </p:txBody>
      </p:sp>
      <p:sp>
        <p:nvSpPr>
          <p:cNvPr id="3" name="Content Placeholder 2">
            <a:extLst>
              <a:ext uri="{FF2B5EF4-FFF2-40B4-BE49-F238E27FC236}">
                <a16:creationId xmlns:a16="http://schemas.microsoft.com/office/drawing/2014/main" id="{EFC8F0CD-CF2A-452F-9F14-26B9C54625DF}"/>
              </a:ext>
            </a:extLst>
          </p:cNvPr>
          <p:cNvSpPr>
            <a:spLocks noGrp="1"/>
          </p:cNvSpPr>
          <p:nvPr>
            <p:ph idx="1"/>
          </p:nvPr>
        </p:nvSpPr>
        <p:spPr>
          <a:xfrm>
            <a:off x="457200" y="2204864"/>
            <a:ext cx="4330824" cy="3917032"/>
          </a:xfrm>
        </p:spPr>
        <p:txBody>
          <a:bodyPr>
            <a:normAutofit/>
          </a:bodyPr>
          <a:lstStyle/>
          <a:p>
            <a:r>
              <a:rPr lang="en-GB" altLang="en-US" dirty="0"/>
              <a:t>Lack of feedback</a:t>
            </a:r>
          </a:p>
          <a:p>
            <a:r>
              <a:rPr lang="en-GB" altLang="en-US" dirty="0"/>
              <a:t>Lack of incentives</a:t>
            </a:r>
          </a:p>
          <a:p>
            <a:r>
              <a:rPr lang="en-GB" altLang="en-US" dirty="0"/>
              <a:t>Lack of trust</a:t>
            </a:r>
          </a:p>
          <a:p>
            <a:r>
              <a:rPr lang="en-GB" altLang="en-US" dirty="0"/>
              <a:t>Unwillingness to change</a:t>
            </a:r>
          </a:p>
          <a:p>
            <a:r>
              <a:rPr lang="en-GB" altLang="en-US" dirty="0"/>
              <a:t>Lack of tools and/or support</a:t>
            </a:r>
          </a:p>
          <a:p>
            <a:endParaRPr lang="en-GB" dirty="0"/>
          </a:p>
        </p:txBody>
      </p:sp>
      <p:sp>
        <p:nvSpPr>
          <p:cNvPr id="4" name="Text Box 4">
            <a:extLst>
              <a:ext uri="{FF2B5EF4-FFF2-40B4-BE49-F238E27FC236}">
                <a16:creationId xmlns:a16="http://schemas.microsoft.com/office/drawing/2014/main" id="{A5804EF1-CF60-408E-9F1D-00769C3D6269}"/>
              </a:ext>
            </a:extLst>
          </p:cNvPr>
          <p:cNvSpPr txBox="1">
            <a:spLocks noChangeArrowheads="1"/>
          </p:cNvSpPr>
          <p:nvPr/>
        </p:nvSpPr>
        <p:spPr bwMode="auto">
          <a:xfrm>
            <a:off x="179512" y="5630556"/>
            <a:ext cx="2599590"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0" hangingPunct="0"/>
            <a:r>
              <a:rPr lang="en-US" altLang="en-US" sz="1100" dirty="0">
                <a:latin typeface="Arial" charset="0"/>
              </a:rPr>
              <a:t>(Robbins &amp; Finley, 1998)</a:t>
            </a:r>
          </a:p>
        </p:txBody>
      </p:sp>
      <p:pic>
        <p:nvPicPr>
          <p:cNvPr id="5" name="Picture 4"/>
          <p:cNvPicPr>
            <a:picLocks noChangeAspect="1"/>
          </p:cNvPicPr>
          <p:nvPr/>
        </p:nvPicPr>
        <p:blipFill>
          <a:blip r:embed="rId3"/>
          <a:stretch>
            <a:fillRect/>
          </a:stretch>
        </p:blipFill>
        <p:spPr>
          <a:xfrm>
            <a:off x="4067944" y="1916832"/>
            <a:ext cx="4248472" cy="2719759"/>
          </a:xfrm>
          <a:prstGeom prst="rect">
            <a:avLst/>
          </a:prstGeom>
        </p:spPr>
      </p:pic>
    </p:spTree>
    <p:extLst>
      <p:ext uri="{BB962C8B-B14F-4D97-AF65-F5344CB8AC3E}">
        <p14:creationId xmlns:p14="http://schemas.microsoft.com/office/powerpoint/2010/main" val="2641619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conflict?</a:t>
            </a:r>
          </a:p>
        </p:txBody>
      </p:sp>
      <p:sp>
        <p:nvSpPr>
          <p:cNvPr id="3" name="Content Placeholder 2"/>
          <p:cNvSpPr>
            <a:spLocks noGrp="1"/>
          </p:cNvSpPr>
          <p:nvPr>
            <p:ph idx="1"/>
          </p:nvPr>
        </p:nvSpPr>
        <p:spPr/>
        <p:txBody>
          <a:bodyPr/>
          <a:lstStyle/>
          <a:p>
            <a:pPr marL="0" indent="0">
              <a:buNone/>
            </a:pPr>
            <a:r>
              <a:rPr lang="en-GB" i="1" dirty="0"/>
              <a:t>“A process that begins when one party perceives that another party has negatively affected, or is about to negatively affect, something that the first party cares about.” </a:t>
            </a:r>
          </a:p>
          <a:p>
            <a:pPr marL="0" indent="0">
              <a:buNone/>
            </a:pPr>
            <a:endParaRPr lang="en-GB" dirty="0"/>
          </a:p>
          <a:p>
            <a:pPr marL="0" indent="0">
              <a:buNone/>
            </a:pPr>
            <a:r>
              <a:rPr lang="en-GB" dirty="0"/>
              <a:t>(S. P. Robbins &amp; T. A. Judge, </a:t>
            </a:r>
            <a:r>
              <a:rPr lang="en-GB" i="1" dirty="0"/>
              <a:t>Essentials of Organizational </a:t>
            </a:r>
            <a:r>
              <a:rPr lang="en-GB" i="1" dirty="0" err="1"/>
              <a:t>Behavior</a:t>
            </a:r>
            <a:r>
              <a:rPr lang="en-GB" dirty="0"/>
              <a:t>, 2008)</a:t>
            </a:r>
          </a:p>
        </p:txBody>
      </p:sp>
    </p:spTree>
    <p:extLst>
      <p:ext uri="{BB962C8B-B14F-4D97-AF65-F5344CB8AC3E}">
        <p14:creationId xmlns:p14="http://schemas.microsoft.com/office/powerpoint/2010/main" val="10950618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4DED1-7590-4C4C-8493-50E603D930FD}"/>
              </a:ext>
            </a:extLst>
          </p:cNvPr>
          <p:cNvSpPr>
            <a:spLocks noGrp="1"/>
          </p:cNvSpPr>
          <p:nvPr>
            <p:ph type="title"/>
          </p:nvPr>
        </p:nvSpPr>
        <p:spPr/>
        <p:txBody>
          <a:bodyPr/>
          <a:lstStyle/>
          <a:p>
            <a:pPr algn="ctr"/>
            <a:r>
              <a:rPr lang="en-GB" dirty="0"/>
              <a:t>Conflict</a:t>
            </a:r>
          </a:p>
        </p:txBody>
      </p:sp>
      <p:sp>
        <p:nvSpPr>
          <p:cNvPr id="3" name="Content Placeholder 2">
            <a:extLst>
              <a:ext uri="{FF2B5EF4-FFF2-40B4-BE49-F238E27FC236}">
                <a16:creationId xmlns:a16="http://schemas.microsoft.com/office/drawing/2014/main" id="{C434E761-F7E1-4471-B8AD-03048EF5C5CD}"/>
              </a:ext>
            </a:extLst>
          </p:cNvPr>
          <p:cNvSpPr>
            <a:spLocks noGrp="1"/>
          </p:cNvSpPr>
          <p:nvPr>
            <p:ph idx="1"/>
          </p:nvPr>
        </p:nvSpPr>
        <p:spPr/>
        <p:txBody>
          <a:bodyPr/>
          <a:lstStyle/>
          <a:p>
            <a:r>
              <a:rPr lang="en-GB" dirty="0"/>
              <a:t>Conflict is natural phenomenon within teams</a:t>
            </a:r>
          </a:p>
          <a:p>
            <a:r>
              <a:rPr lang="en-GB" dirty="0"/>
              <a:t>It is expected within the ‘Storming’ phase of team development</a:t>
            </a:r>
          </a:p>
          <a:p>
            <a:r>
              <a:rPr lang="en-GB" dirty="0"/>
              <a:t>However, it can, and will, occur at any time</a:t>
            </a:r>
          </a:p>
          <a:p>
            <a:r>
              <a:rPr lang="en-GB" dirty="0"/>
              <a:t>It is an important element in group development and team performance</a:t>
            </a:r>
          </a:p>
        </p:txBody>
      </p:sp>
      <p:pic>
        <p:nvPicPr>
          <p:cNvPr id="4" name="Picture 3"/>
          <p:cNvPicPr>
            <a:picLocks noChangeAspect="1"/>
          </p:cNvPicPr>
          <p:nvPr/>
        </p:nvPicPr>
        <p:blipFill>
          <a:blip r:embed="rId3"/>
          <a:stretch>
            <a:fillRect/>
          </a:stretch>
        </p:blipFill>
        <p:spPr>
          <a:xfrm>
            <a:off x="3332796" y="3857414"/>
            <a:ext cx="3399444" cy="2116635"/>
          </a:xfrm>
          <a:prstGeom prst="rect">
            <a:avLst/>
          </a:prstGeom>
        </p:spPr>
      </p:pic>
    </p:spTree>
    <p:extLst>
      <p:ext uri="{BB962C8B-B14F-4D97-AF65-F5344CB8AC3E}">
        <p14:creationId xmlns:p14="http://schemas.microsoft.com/office/powerpoint/2010/main" val="37188322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E5139-6960-4493-B606-63B41C83ED9B}"/>
              </a:ext>
            </a:extLst>
          </p:cNvPr>
          <p:cNvSpPr>
            <a:spLocks noGrp="1"/>
          </p:cNvSpPr>
          <p:nvPr>
            <p:ph type="title"/>
          </p:nvPr>
        </p:nvSpPr>
        <p:spPr/>
        <p:txBody>
          <a:bodyPr/>
          <a:lstStyle/>
          <a:p>
            <a:r>
              <a:rPr lang="en-GB" dirty="0"/>
              <a:t>Conflict</a:t>
            </a:r>
          </a:p>
        </p:txBody>
      </p:sp>
      <p:sp>
        <p:nvSpPr>
          <p:cNvPr id="3" name="Content Placeholder 2">
            <a:extLst>
              <a:ext uri="{FF2B5EF4-FFF2-40B4-BE49-F238E27FC236}">
                <a16:creationId xmlns:a16="http://schemas.microsoft.com/office/drawing/2014/main" id="{37348D3F-01B1-4230-983A-F5A6B6916546}"/>
              </a:ext>
            </a:extLst>
          </p:cNvPr>
          <p:cNvSpPr>
            <a:spLocks noGrp="1"/>
          </p:cNvSpPr>
          <p:nvPr>
            <p:ph idx="1"/>
          </p:nvPr>
        </p:nvSpPr>
        <p:spPr/>
        <p:txBody>
          <a:bodyPr>
            <a:normAutofit/>
          </a:bodyPr>
          <a:lstStyle/>
          <a:p>
            <a:r>
              <a:rPr lang="en-GB" dirty="0"/>
              <a:t>In your groups, identify how conflict can be a positive part of team performance</a:t>
            </a:r>
          </a:p>
          <a:p>
            <a:r>
              <a:rPr lang="en-GB" dirty="0"/>
              <a:t>Also, identify the Team Leader’s role in managing conflict</a:t>
            </a:r>
          </a:p>
          <a:p>
            <a:pPr marL="0" indent="0">
              <a:buNone/>
            </a:pPr>
            <a:endParaRPr lang="en-GB" dirty="0"/>
          </a:p>
        </p:txBody>
      </p:sp>
      <p:pic>
        <p:nvPicPr>
          <p:cNvPr id="4" name="Picture 3"/>
          <p:cNvPicPr>
            <a:picLocks noChangeAspect="1"/>
          </p:cNvPicPr>
          <p:nvPr/>
        </p:nvPicPr>
        <p:blipFill>
          <a:blip r:embed="rId3"/>
          <a:stretch>
            <a:fillRect/>
          </a:stretch>
        </p:blipFill>
        <p:spPr>
          <a:xfrm>
            <a:off x="1907704" y="3419908"/>
            <a:ext cx="4523335" cy="2626047"/>
          </a:xfrm>
          <a:prstGeom prst="rect">
            <a:avLst/>
          </a:prstGeom>
        </p:spPr>
      </p:pic>
    </p:spTree>
    <p:extLst>
      <p:ext uri="{BB962C8B-B14F-4D97-AF65-F5344CB8AC3E}">
        <p14:creationId xmlns:p14="http://schemas.microsoft.com/office/powerpoint/2010/main" val="1287126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7634" y="964351"/>
            <a:ext cx="6172200" cy="857250"/>
          </a:xfrm>
        </p:spPr>
        <p:txBody>
          <a:bodyPr>
            <a:normAutofit fontScale="90000"/>
          </a:bodyPr>
          <a:lstStyle/>
          <a:p>
            <a:r>
              <a:rPr lang="en-GB" dirty="0"/>
              <a:t>Positive aspects of conflict?</a:t>
            </a:r>
          </a:p>
        </p:txBody>
      </p:sp>
      <p:sp>
        <p:nvSpPr>
          <p:cNvPr id="3" name="Content Placeholder 2"/>
          <p:cNvSpPr>
            <a:spLocks noGrp="1"/>
          </p:cNvSpPr>
          <p:nvPr>
            <p:ph idx="1"/>
          </p:nvPr>
        </p:nvSpPr>
        <p:spPr/>
        <p:txBody>
          <a:bodyPr>
            <a:normAutofit/>
          </a:bodyPr>
          <a:lstStyle/>
          <a:p>
            <a:r>
              <a:rPr lang="en-GB" dirty="0"/>
              <a:t>Can lay problems on the table</a:t>
            </a:r>
          </a:p>
          <a:p>
            <a:pPr marL="0" indent="0">
              <a:buNone/>
            </a:pPr>
            <a:r>
              <a:rPr lang="en-GB" dirty="0"/>
              <a:t> and opens up discussion</a:t>
            </a:r>
          </a:p>
          <a:p>
            <a:r>
              <a:rPr lang="en-GB" dirty="0"/>
              <a:t>Lead to solutions and happier outcomes for all</a:t>
            </a:r>
          </a:p>
          <a:p>
            <a:r>
              <a:rPr lang="en-GB" dirty="0"/>
              <a:t>Increases communication between people and leads to a greater mutual understanding</a:t>
            </a:r>
          </a:p>
          <a:p>
            <a:r>
              <a:rPr lang="en-GB" dirty="0"/>
              <a:t>It gives opportunity to explore problems and find creative solutions</a:t>
            </a:r>
          </a:p>
          <a:p>
            <a:r>
              <a:rPr lang="en-GB" dirty="0"/>
              <a:t>It releases emotions that have been hidden away</a:t>
            </a:r>
          </a:p>
        </p:txBody>
      </p:sp>
      <p:pic>
        <p:nvPicPr>
          <p:cNvPr id="14338" name="Picture 2" descr="http://cdn.tinybuddha.com/wp-content/uploads/2015/03/Friends-High-Fiving.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74234" y="1910629"/>
            <a:ext cx="1681268" cy="1134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0748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94A6C-FE63-8F66-27EA-B856A479F7D8}"/>
              </a:ext>
            </a:extLst>
          </p:cNvPr>
          <p:cNvSpPr>
            <a:spLocks noGrp="1"/>
          </p:cNvSpPr>
          <p:nvPr>
            <p:ph type="title"/>
          </p:nvPr>
        </p:nvSpPr>
        <p:spPr>
          <a:xfrm>
            <a:off x="395536" y="2004321"/>
            <a:ext cx="7543800" cy="1450757"/>
          </a:xfrm>
        </p:spPr>
        <p:txBody>
          <a:bodyPr/>
          <a:lstStyle/>
          <a:p>
            <a:r>
              <a:rPr lang="en-GB" dirty="0"/>
              <a:t>In your groups- Why does conflict occur?</a:t>
            </a:r>
          </a:p>
        </p:txBody>
      </p:sp>
    </p:spTree>
    <p:extLst>
      <p:ext uri="{BB962C8B-B14F-4D97-AF65-F5344CB8AC3E}">
        <p14:creationId xmlns:p14="http://schemas.microsoft.com/office/powerpoint/2010/main" val="42824850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182560"/>
            <a:ext cx="8427614" cy="59827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475656" y="5157192"/>
            <a:ext cx="2016224" cy="369332"/>
          </a:xfrm>
          <a:prstGeom prst="rect">
            <a:avLst/>
          </a:prstGeom>
          <a:noFill/>
        </p:spPr>
        <p:txBody>
          <a:bodyPr wrap="square" rtlCol="0">
            <a:spAutoFit/>
          </a:bodyPr>
          <a:lstStyle/>
          <a:p>
            <a:r>
              <a:rPr lang="en-GB" b="1" dirty="0"/>
              <a:t>POWER</a:t>
            </a:r>
          </a:p>
        </p:txBody>
      </p:sp>
    </p:spTree>
    <p:extLst>
      <p:ext uri="{BB962C8B-B14F-4D97-AF65-F5344CB8AC3E}">
        <p14:creationId xmlns:p14="http://schemas.microsoft.com/office/powerpoint/2010/main" val="5294414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2"/>
          <p:cNvSpPr>
            <a:spLocks noGrp="1" noChangeArrowheads="1"/>
          </p:cNvSpPr>
          <p:nvPr>
            <p:ph type="title"/>
          </p:nvPr>
        </p:nvSpPr>
        <p:spPr bwMode="auto">
          <a:xfrm>
            <a:off x="1331640" y="1106743"/>
            <a:ext cx="5829300" cy="27384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rtlCol="0" anchor="t" anchorCtr="0" compatLnSpc="1">
            <a:prstTxWarp prst="textNoShape">
              <a:avLst/>
            </a:prstTxWarp>
            <a:noAutofit/>
          </a:bodyPr>
          <a:lstStyle/>
          <a:p>
            <a:pPr algn="l"/>
            <a:r>
              <a:rPr lang="en-GB" altLang="en-US" sz="2700" dirty="0"/>
              <a:t>Layers in Organisational Conflict</a:t>
            </a:r>
          </a:p>
        </p:txBody>
      </p:sp>
      <p:sp>
        <p:nvSpPr>
          <p:cNvPr id="39938" name="Rectangle 3"/>
          <p:cNvSpPr>
            <a:spLocks noGrp="1" noChangeArrowheads="1"/>
          </p:cNvSpPr>
          <p:nvPr>
            <p:ph idx="1"/>
          </p:nvPr>
        </p:nvSpPr>
        <p:spPr>
          <a:xfrm>
            <a:off x="2735442" y="1798476"/>
            <a:ext cx="4914900" cy="4114800"/>
          </a:xfrm>
          <a:noFill/>
        </p:spPr>
        <p:txBody>
          <a:bodyPr/>
          <a:lstStyle/>
          <a:p>
            <a:pPr>
              <a:buFont typeface="Wingdings" pitchFamily="2" charset="2"/>
              <a:buNone/>
            </a:pPr>
            <a:r>
              <a:rPr lang="en-GB" altLang="en-US" sz="1500" b="1" dirty="0">
                <a:solidFill>
                  <a:srgbClr val="F8007C"/>
                </a:solidFill>
              </a:rPr>
              <a:t>Misunderstandings</a:t>
            </a:r>
            <a:endParaRPr lang="en-GB" altLang="en-US" sz="1500" b="1" dirty="0">
              <a:solidFill>
                <a:srgbClr val="FF99CC"/>
              </a:solidFill>
            </a:endParaRPr>
          </a:p>
          <a:p>
            <a:pPr lvl="1">
              <a:buFontTx/>
              <a:buNone/>
            </a:pPr>
            <a:endParaRPr lang="en-GB" altLang="en-US" sz="1500" b="1" dirty="0"/>
          </a:p>
          <a:p>
            <a:pPr lvl="1">
              <a:buFontTx/>
              <a:buNone/>
            </a:pPr>
            <a:r>
              <a:rPr lang="en-GB" altLang="en-US" sz="1500" b="1" dirty="0">
                <a:solidFill>
                  <a:srgbClr val="E400E4"/>
                </a:solidFill>
              </a:rPr>
              <a:t>Interpersonal differences (personality clashes)</a:t>
            </a:r>
            <a:endParaRPr lang="en-GB" altLang="en-US" sz="1500" b="1" dirty="0"/>
          </a:p>
          <a:p>
            <a:pPr lvl="1">
              <a:buFontTx/>
              <a:buNone/>
            </a:pPr>
            <a:endParaRPr lang="en-GB" altLang="en-US" sz="1500" b="1" dirty="0"/>
          </a:p>
          <a:p>
            <a:pPr lvl="2">
              <a:buFontTx/>
              <a:buNone/>
            </a:pPr>
            <a:r>
              <a:rPr lang="en-GB" altLang="en-US" b="1" dirty="0">
                <a:solidFill>
                  <a:srgbClr val="C600C6"/>
                </a:solidFill>
              </a:rPr>
              <a:t>Differing interests (e.g. resource battles) - these are typically </a:t>
            </a:r>
            <a:r>
              <a:rPr lang="en-GB" altLang="en-US" b="1" dirty="0">
                <a:solidFill>
                  <a:schemeClr val="folHlink"/>
                </a:solidFill>
              </a:rPr>
              <a:t>hidden</a:t>
            </a:r>
            <a:endParaRPr lang="en-GB" altLang="en-US" sz="2100" b="1" dirty="0">
              <a:solidFill>
                <a:srgbClr val="FF66FF"/>
              </a:solidFill>
            </a:endParaRPr>
          </a:p>
          <a:p>
            <a:pPr lvl="2">
              <a:buFontTx/>
              <a:buNone/>
            </a:pPr>
            <a:endParaRPr lang="en-GB" altLang="en-US" b="1" dirty="0"/>
          </a:p>
          <a:p>
            <a:pPr lvl="3">
              <a:buFont typeface="Wingdings" pitchFamily="2" charset="2"/>
              <a:buNone/>
            </a:pPr>
            <a:r>
              <a:rPr lang="en-GB" altLang="en-US" sz="1800" b="1" dirty="0">
                <a:solidFill>
                  <a:srgbClr val="98004C"/>
                </a:solidFill>
              </a:rPr>
              <a:t>Differing beliefs (e.g. about how to increase profits)</a:t>
            </a:r>
            <a:endParaRPr lang="en-GB" altLang="en-US" sz="1800" b="1" dirty="0"/>
          </a:p>
          <a:p>
            <a:pPr lvl="3">
              <a:buFont typeface="Wingdings" pitchFamily="2" charset="2"/>
              <a:buNone/>
            </a:pPr>
            <a:endParaRPr lang="en-GB" altLang="en-US" b="1" dirty="0"/>
          </a:p>
          <a:p>
            <a:pPr lvl="4">
              <a:buFontTx/>
              <a:buNone/>
            </a:pPr>
            <a:r>
              <a:rPr lang="en-GB" altLang="en-US" sz="2100" b="1" dirty="0">
                <a:solidFill>
                  <a:srgbClr val="6E006E"/>
                </a:solidFill>
              </a:rPr>
              <a:t>Differing values (e.g. about what is right or wrong)</a:t>
            </a:r>
            <a:endParaRPr lang="en-GB" altLang="en-US" sz="2100" b="1" dirty="0"/>
          </a:p>
        </p:txBody>
      </p:sp>
      <p:graphicFrame>
        <p:nvGraphicFramePr>
          <p:cNvPr id="39948" name="Object 12"/>
          <p:cNvGraphicFramePr>
            <a:graphicFrameLocks noChangeAspect="1"/>
          </p:cNvGraphicFramePr>
          <p:nvPr/>
        </p:nvGraphicFramePr>
        <p:xfrm>
          <a:off x="618511" y="3223241"/>
          <a:ext cx="1885950" cy="1210866"/>
        </p:xfrm>
        <a:graphic>
          <a:graphicData uri="http://schemas.openxmlformats.org/presentationml/2006/ole">
            <mc:AlternateContent xmlns:mc="http://schemas.openxmlformats.org/markup-compatibility/2006">
              <mc:Choice xmlns:v="urn:schemas-microsoft-com:vml" Requires="v">
                <p:oleObj name="Clip" r:id="rId3" imgW="4010025" imgH="2571750" progId="MS_ClipArt_Gallery.2">
                  <p:embed/>
                </p:oleObj>
              </mc:Choice>
              <mc:Fallback>
                <p:oleObj name="Clip" r:id="rId3" imgW="4010025" imgH="2571750" progId="MS_ClipArt_Gallery.2">
                  <p:embed/>
                  <p:pic>
                    <p:nvPicPr>
                      <p:cNvPr id="39948" name="Object 1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8511" y="3223241"/>
                        <a:ext cx="1885950" cy="121086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cxnSp>
        <p:nvCxnSpPr>
          <p:cNvPr id="3" name="Connector: Elbow 2">
            <a:extLst>
              <a:ext uri="{FF2B5EF4-FFF2-40B4-BE49-F238E27FC236}">
                <a16:creationId xmlns:a16="http://schemas.microsoft.com/office/drawing/2014/main" id="{0A290E04-0F51-4DFA-9848-5697FED09A37}"/>
              </a:ext>
            </a:extLst>
          </p:cNvPr>
          <p:cNvCxnSpPr>
            <a:cxnSpLocks/>
          </p:cNvCxnSpPr>
          <p:nvPr/>
        </p:nvCxnSpPr>
        <p:spPr>
          <a:xfrm rot="16200000" flipH="1">
            <a:off x="4481813" y="1888663"/>
            <a:ext cx="576064" cy="395690"/>
          </a:xfrm>
          <a:prstGeom prst="bentConnector3">
            <a:avLst>
              <a:gd name="adj1" fmla="val 50000"/>
            </a:avLst>
          </a:prstGeom>
          <a:ln>
            <a:tailEnd type="triangle"/>
          </a:ln>
        </p:spPr>
        <p:style>
          <a:lnRef idx="1">
            <a:schemeClr val="dk1"/>
          </a:lnRef>
          <a:fillRef idx="0">
            <a:schemeClr val="dk1"/>
          </a:fillRef>
          <a:effectRef idx="0">
            <a:schemeClr val="dk1"/>
          </a:effectRef>
          <a:fontRef idx="minor">
            <a:schemeClr val="tx1"/>
          </a:fontRef>
        </p:style>
      </p:cxnSp>
      <p:pic>
        <p:nvPicPr>
          <p:cNvPr id="6" name="Picture 5">
            <a:extLst>
              <a:ext uri="{FF2B5EF4-FFF2-40B4-BE49-F238E27FC236}">
                <a16:creationId xmlns:a16="http://schemas.microsoft.com/office/drawing/2014/main" id="{6E6B3EF0-5185-4611-8BBC-01E98828FEF3}"/>
              </a:ext>
            </a:extLst>
          </p:cNvPr>
          <p:cNvPicPr>
            <a:picLocks noChangeAspect="1"/>
          </p:cNvPicPr>
          <p:nvPr/>
        </p:nvPicPr>
        <p:blipFill>
          <a:blip r:embed="rId5"/>
          <a:stretch>
            <a:fillRect/>
          </a:stretch>
        </p:blipFill>
        <p:spPr>
          <a:xfrm>
            <a:off x="6733910" y="2359233"/>
            <a:ext cx="481626" cy="576064"/>
          </a:xfrm>
          <a:prstGeom prst="rect">
            <a:avLst/>
          </a:prstGeom>
        </p:spPr>
      </p:pic>
      <p:pic>
        <p:nvPicPr>
          <p:cNvPr id="7" name="Picture 6">
            <a:extLst>
              <a:ext uri="{FF2B5EF4-FFF2-40B4-BE49-F238E27FC236}">
                <a16:creationId xmlns:a16="http://schemas.microsoft.com/office/drawing/2014/main" id="{4021101F-5438-4BE1-BB94-C390DA97A397}"/>
              </a:ext>
            </a:extLst>
          </p:cNvPr>
          <p:cNvPicPr>
            <a:picLocks noChangeAspect="1"/>
          </p:cNvPicPr>
          <p:nvPr/>
        </p:nvPicPr>
        <p:blipFill>
          <a:blip r:embed="rId5"/>
          <a:stretch>
            <a:fillRect/>
          </a:stretch>
        </p:blipFill>
        <p:spPr>
          <a:xfrm>
            <a:off x="7738282" y="3002124"/>
            <a:ext cx="383854" cy="591598"/>
          </a:xfrm>
          <a:prstGeom prst="rect">
            <a:avLst/>
          </a:prstGeom>
        </p:spPr>
      </p:pic>
      <p:pic>
        <p:nvPicPr>
          <p:cNvPr id="8" name="Picture 7">
            <a:extLst>
              <a:ext uri="{FF2B5EF4-FFF2-40B4-BE49-F238E27FC236}">
                <a16:creationId xmlns:a16="http://schemas.microsoft.com/office/drawing/2014/main" id="{55A66C6C-6B40-4ADC-8491-4150B8AD15A7}"/>
              </a:ext>
            </a:extLst>
          </p:cNvPr>
          <p:cNvPicPr>
            <a:picLocks noChangeAspect="1"/>
          </p:cNvPicPr>
          <p:nvPr/>
        </p:nvPicPr>
        <p:blipFill>
          <a:blip r:embed="rId5"/>
          <a:stretch>
            <a:fillRect/>
          </a:stretch>
        </p:blipFill>
        <p:spPr>
          <a:xfrm>
            <a:off x="7650342" y="3826558"/>
            <a:ext cx="432743" cy="591598"/>
          </a:xfrm>
          <a:prstGeom prst="rect">
            <a:avLst/>
          </a:prstGeom>
        </p:spPr>
      </p:pic>
    </p:spTree>
    <p:extLst>
      <p:ext uri="{BB962C8B-B14F-4D97-AF65-F5344CB8AC3E}">
        <p14:creationId xmlns:p14="http://schemas.microsoft.com/office/powerpoint/2010/main" val="2792413411"/>
      </p:ext>
    </p:extLst>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DB4D6-01C0-463B-B9CB-C8B43A358FB8}"/>
              </a:ext>
            </a:extLst>
          </p:cNvPr>
          <p:cNvSpPr>
            <a:spLocks noGrp="1"/>
          </p:cNvSpPr>
          <p:nvPr>
            <p:ph type="title"/>
          </p:nvPr>
        </p:nvSpPr>
        <p:spPr/>
        <p:txBody>
          <a:bodyPr/>
          <a:lstStyle/>
          <a:p>
            <a:r>
              <a:rPr lang="en-GB" dirty="0"/>
              <a:t>Conflict</a:t>
            </a:r>
          </a:p>
        </p:txBody>
      </p:sp>
      <p:sp>
        <p:nvSpPr>
          <p:cNvPr id="3" name="Content Placeholder 2">
            <a:extLst>
              <a:ext uri="{FF2B5EF4-FFF2-40B4-BE49-F238E27FC236}">
                <a16:creationId xmlns:a16="http://schemas.microsoft.com/office/drawing/2014/main" id="{06B9AC10-18F4-4E6D-B03C-762150A05B73}"/>
              </a:ext>
            </a:extLst>
          </p:cNvPr>
          <p:cNvSpPr>
            <a:spLocks noGrp="1"/>
          </p:cNvSpPr>
          <p:nvPr>
            <p:ph idx="1"/>
          </p:nvPr>
        </p:nvSpPr>
        <p:spPr/>
        <p:txBody>
          <a:bodyPr>
            <a:normAutofit/>
          </a:bodyPr>
          <a:lstStyle/>
          <a:p>
            <a:r>
              <a:rPr lang="en-GB" dirty="0"/>
              <a:t>Conflict is needed for team success</a:t>
            </a:r>
          </a:p>
          <a:p>
            <a:r>
              <a:rPr lang="en-GB" dirty="0"/>
              <a:t>Conflict surfaces differences of opinion, beliefs, points of view and, importantly, </a:t>
            </a:r>
            <a:r>
              <a:rPr lang="en-GB" b="1" i="1" dirty="0"/>
              <a:t>ideas</a:t>
            </a:r>
          </a:p>
          <a:p>
            <a:r>
              <a:rPr lang="en-GB" dirty="0"/>
              <a:t>Discussion and </a:t>
            </a:r>
            <a:r>
              <a:rPr lang="en-GB" b="1" i="1" dirty="0"/>
              <a:t>negotiation</a:t>
            </a:r>
            <a:r>
              <a:rPr lang="en-GB" dirty="0"/>
              <a:t> are key processes</a:t>
            </a:r>
          </a:p>
          <a:p>
            <a:r>
              <a:rPr lang="en-GB" dirty="0"/>
              <a:t>We are always looking for ‘win-win’ conflict resolution…..this helps build </a:t>
            </a:r>
            <a:r>
              <a:rPr lang="en-GB" b="1" i="1" dirty="0"/>
              <a:t>synergy</a:t>
            </a:r>
          </a:p>
          <a:p>
            <a:r>
              <a:rPr lang="en-GB" dirty="0"/>
              <a:t>Conflict is like a growing pain…a little uncomfortable but it leads to development</a:t>
            </a:r>
          </a:p>
        </p:txBody>
      </p:sp>
      <p:pic>
        <p:nvPicPr>
          <p:cNvPr id="4" name="Picture 3"/>
          <p:cNvPicPr>
            <a:picLocks noChangeAspect="1"/>
          </p:cNvPicPr>
          <p:nvPr/>
        </p:nvPicPr>
        <p:blipFill>
          <a:blip r:embed="rId2"/>
          <a:stretch>
            <a:fillRect/>
          </a:stretch>
        </p:blipFill>
        <p:spPr>
          <a:xfrm>
            <a:off x="6660232" y="130556"/>
            <a:ext cx="1493009" cy="1577185"/>
          </a:xfrm>
          <a:prstGeom prst="rect">
            <a:avLst/>
          </a:prstGeom>
        </p:spPr>
      </p:pic>
    </p:spTree>
    <p:extLst>
      <p:ext uri="{BB962C8B-B14F-4D97-AF65-F5344CB8AC3E}">
        <p14:creationId xmlns:p14="http://schemas.microsoft.com/office/powerpoint/2010/main" val="667062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0857D-D47A-817C-6186-D7834BEAC1C6}"/>
              </a:ext>
            </a:extLst>
          </p:cNvPr>
          <p:cNvSpPr>
            <a:spLocks noGrp="1"/>
          </p:cNvSpPr>
          <p:nvPr>
            <p:ph type="title"/>
          </p:nvPr>
        </p:nvSpPr>
        <p:spPr/>
        <p:txBody>
          <a:bodyPr/>
          <a:lstStyle/>
          <a:p>
            <a:r>
              <a:rPr lang="en-GB" dirty="0"/>
              <a:t>What are the signs of conflict?</a:t>
            </a:r>
          </a:p>
        </p:txBody>
      </p:sp>
    </p:spTree>
    <p:extLst>
      <p:ext uri="{BB962C8B-B14F-4D97-AF65-F5344CB8AC3E}">
        <p14:creationId xmlns:p14="http://schemas.microsoft.com/office/powerpoint/2010/main" val="32318364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are the signs that there is conflict?</a:t>
            </a:r>
          </a:p>
        </p:txBody>
      </p:sp>
      <p:sp>
        <p:nvSpPr>
          <p:cNvPr id="3" name="Content Placeholder 2"/>
          <p:cNvSpPr>
            <a:spLocks noGrp="1"/>
          </p:cNvSpPr>
          <p:nvPr>
            <p:ph idx="1"/>
          </p:nvPr>
        </p:nvSpPr>
        <p:spPr/>
        <p:txBody>
          <a:bodyPr>
            <a:normAutofit/>
          </a:bodyPr>
          <a:lstStyle/>
          <a:p>
            <a:r>
              <a:rPr lang="en-GB" dirty="0"/>
              <a:t>Poor communication</a:t>
            </a:r>
          </a:p>
          <a:p>
            <a:r>
              <a:rPr lang="en-GB" dirty="0"/>
              <a:t>Lack of cooperation</a:t>
            </a:r>
          </a:p>
          <a:p>
            <a:r>
              <a:rPr lang="en-GB" dirty="0"/>
              <a:t>Rudeness and sarcasm</a:t>
            </a:r>
          </a:p>
          <a:p>
            <a:r>
              <a:rPr lang="en-GB" dirty="0"/>
              <a:t>Talking behind backs</a:t>
            </a:r>
          </a:p>
          <a:p>
            <a:r>
              <a:rPr lang="en-GB" dirty="0"/>
              <a:t>Blaming / passing the buck</a:t>
            </a:r>
          </a:p>
          <a:p>
            <a:r>
              <a:rPr lang="en-GB" dirty="0"/>
              <a:t>Argumentativeness</a:t>
            </a:r>
          </a:p>
          <a:p>
            <a:r>
              <a:rPr lang="en-GB" dirty="0"/>
              <a:t>Anger/intimidation</a:t>
            </a:r>
          </a:p>
          <a:p>
            <a:r>
              <a:rPr lang="en-GB" dirty="0"/>
              <a:t>Harassment, discrimination and bullying</a:t>
            </a:r>
          </a:p>
          <a:p>
            <a:endParaRPr lang="en-GB"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46495" y="2704682"/>
            <a:ext cx="2139701" cy="21602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65431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53291" y="957004"/>
            <a:ext cx="6251171" cy="4688378"/>
          </a:xfrm>
          <a:prstGeom prst="rect">
            <a:avLst/>
          </a:prstGeom>
        </p:spPr>
      </p:pic>
    </p:spTree>
    <p:extLst>
      <p:ext uri="{BB962C8B-B14F-4D97-AF65-F5344CB8AC3E}">
        <p14:creationId xmlns:p14="http://schemas.microsoft.com/office/powerpoint/2010/main" val="16243939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23528" y="2123743"/>
            <a:ext cx="5244569" cy="2996897"/>
          </a:xfrm>
          <a:prstGeom prst="rect">
            <a:avLst/>
          </a:prstGeom>
        </p:spPr>
      </p:pic>
      <p:sp>
        <p:nvSpPr>
          <p:cNvPr id="2" name="Title 1"/>
          <p:cNvSpPr>
            <a:spLocks noGrp="1"/>
          </p:cNvSpPr>
          <p:nvPr>
            <p:ph type="title"/>
          </p:nvPr>
        </p:nvSpPr>
        <p:spPr/>
        <p:txBody>
          <a:bodyPr/>
          <a:lstStyle/>
          <a:p>
            <a:r>
              <a:rPr lang="en-GB" dirty="0"/>
              <a:t>Thomas </a:t>
            </a:r>
            <a:r>
              <a:rPr lang="en-GB" dirty="0" err="1"/>
              <a:t>Kilamann’s</a:t>
            </a:r>
            <a:r>
              <a:rPr lang="en-GB" dirty="0"/>
              <a:t> Conflict model</a:t>
            </a:r>
          </a:p>
        </p:txBody>
      </p:sp>
      <p:sp>
        <p:nvSpPr>
          <p:cNvPr id="5" name="Rectangle 4"/>
          <p:cNvSpPr/>
          <p:nvPr/>
        </p:nvSpPr>
        <p:spPr>
          <a:xfrm>
            <a:off x="976464" y="5569717"/>
            <a:ext cx="3595536" cy="300082"/>
          </a:xfrm>
          <a:prstGeom prst="rect">
            <a:avLst/>
          </a:prstGeom>
        </p:spPr>
        <p:txBody>
          <a:bodyPr wrap="none">
            <a:spAutoFit/>
          </a:bodyPr>
          <a:lstStyle/>
          <a:p>
            <a:r>
              <a:rPr lang="en-GB" sz="1350" dirty="0" err="1"/>
              <a:t>Dr.</a:t>
            </a:r>
            <a:r>
              <a:rPr lang="en-GB" sz="1350" dirty="0"/>
              <a:t> Kenneth W. Thomas and </a:t>
            </a:r>
            <a:r>
              <a:rPr lang="en-GB" sz="1350" dirty="0" err="1"/>
              <a:t>Dr.</a:t>
            </a:r>
            <a:r>
              <a:rPr lang="en-GB" sz="1350" dirty="0"/>
              <a:t> Ralph H. </a:t>
            </a:r>
            <a:r>
              <a:rPr lang="en-GB" sz="1350" dirty="0" err="1"/>
              <a:t>Kilmann</a:t>
            </a:r>
            <a:endParaRPr lang="en-GB" sz="1350" dirty="0"/>
          </a:p>
        </p:txBody>
      </p:sp>
      <p:sp>
        <p:nvSpPr>
          <p:cNvPr id="6" name="TextBox 5">
            <a:extLst>
              <a:ext uri="{FF2B5EF4-FFF2-40B4-BE49-F238E27FC236}">
                <a16:creationId xmlns:a16="http://schemas.microsoft.com/office/drawing/2014/main" id="{E1FE607A-A09C-5CF1-6123-4538466DC271}"/>
              </a:ext>
            </a:extLst>
          </p:cNvPr>
          <p:cNvSpPr txBox="1"/>
          <p:nvPr/>
        </p:nvSpPr>
        <p:spPr>
          <a:xfrm>
            <a:off x="5724128" y="1988840"/>
            <a:ext cx="2786648" cy="3970318"/>
          </a:xfrm>
          <a:prstGeom prst="rect">
            <a:avLst/>
          </a:prstGeom>
          <a:noFill/>
        </p:spPr>
        <p:txBody>
          <a:bodyPr wrap="square">
            <a:spAutoFit/>
          </a:bodyPr>
          <a:lstStyle/>
          <a:p>
            <a:r>
              <a:rPr lang="en-GB" dirty="0"/>
              <a:t>two psychologist originators, </a:t>
            </a:r>
            <a:r>
              <a:rPr lang="en-GB" dirty="0" err="1"/>
              <a:t>Dr.</a:t>
            </a:r>
            <a:r>
              <a:rPr lang="en-GB" dirty="0"/>
              <a:t> Kenneth Thomas and </a:t>
            </a:r>
            <a:r>
              <a:rPr lang="en-GB" dirty="0" err="1"/>
              <a:t>Dr.</a:t>
            </a:r>
            <a:r>
              <a:rPr lang="en-GB" dirty="0"/>
              <a:t> Ralph Kilmann, the Thomas-Kilmann model lays out 5 different modes of how people handle conflict, on axes of assertiveness and cooperativeness. What’s particularly helpful about this model is that it names ways that we react to conflict, knowingly or unknowingly.</a:t>
            </a:r>
          </a:p>
        </p:txBody>
      </p:sp>
    </p:spTree>
    <p:extLst>
      <p:ext uri="{BB962C8B-B14F-4D97-AF65-F5344CB8AC3E}">
        <p14:creationId xmlns:p14="http://schemas.microsoft.com/office/powerpoint/2010/main" val="632329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Kilmann’s</a:t>
            </a:r>
            <a:r>
              <a:rPr lang="en-GB" dirty="0"/>
              <a:t> Conflict resolution Model</a:t>
            </a:r>
          </a:p>
        </p:txBody>
      </p:sp>
      <p:pic>
        <p:nvPicPr>
          <p:cNvPr id="4" name="Content Placeholder 3"/>
          <p:cNvPicPr>
            <a:picLocks noGrp="1" noChangeAspect="1"/>
          </p:cNvPicPr>
          <p:nvPr>
            <p:ph idx="1"/>
          </p:nvPr>
        </p:nvPicPr>
        <p:blipFill>
          <a:blip r:embed="rId2"/>
          <a:stretch>
            <a:fillRect/>
          </a:stretch>
        </p:blipFill>
        <p:spPr>
          <a:xfrm>
            <a:off x="1717482" y="2431184"/>
            <a:ext cx="3405146" cy="3157058"/>
          </a:xfrm>
          <a:prstGeom prst="rect">
            <a:avLst/>
          </a:prstGeom>
        </p:spPr>
      </p:pic>
      <p:sp>
        <p:nvSpPr>
          <p:cNvPr id="5" name="Rectangle 4"/>
          <p:cNvSpPr/>
          <p:nvPr/>
        </p:nvSpPr>
        <p:spPr>
          <a:xfrm>
            <a:off x="429370" y="1744152"/>
            <a:ext cx="6404776" cy="461665"/>
          </a:xfrm>
          <a:prstGeom prst="rect">
            <a:avLst/>
          </a:prstGeom>
        </p:spPr>
        <p:txBody>
          <a:bodyPr wrap="square">
            <a:spAutoFit/>
          </a:bodyPr>
          <a:lstStyle/>
          <a:p>
            <a:pPr algn="ctr"/>
            <a:r>
              <a:rPr lang="en-GB" sz="1200" dirty="0"/>
              <a:t>These two underlying dimensions of human </a:t>
            </a:r>
            <a:r>
              <a:rPr lang="en-GB" sz="1200" dirty="0" err="1"/>
              <a:t>behavior</a:t>
            </a:r>
            <a:r>
              <a:rPr lang="en-GB" sz="1200" dirty="0"/>
              <a:t> (assertiveness and cooperativeness) can then be used to define five different modes for responding to conflict situations:</a:t>
            </a:r>
          </a:p>
        </p:txBody>
      </p:sp>
    </p:spTree>
    <p:extLst>
      <p:ext uri="{BB962C8B-B14F-4D97-AF65-F5344CB8AC3E}">
        <p14:creationId xmlns:p14="http://schemas.microsoft.com/office/powerpoint/2010/main" val="31525596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84894" y="2143962"/>
            <a:ext cx="5130570" cy="1200329"/>
          </a:xfrm>
          <a:prstGeom prst="rect">
            <a:avLst/>
          </a:prstGeom>
        </p:spPr>
        <p:txBody>
          <a:bodyPr wrap="square">
            <a:spAutoFit/>
          </a:bodyPr>
          <a:lstStyle/>
          <a:p>
            <a:r>
              <a:rPr lang="en-GB" b="1" dirty="0">
                <a:latin typeface="Calibri" panose="020F0502020204030204" pitchFamily="34" charset="0"/>
              </a:rPr>
              <a:t>Assertiveness</a:t>
            </a:r>
            <a:r>
              <a:rPr lang="en-GB" dirty="0">
                <a:latin typeface="Calibri" panose="020F0502020204030204" pitchFamily="34" charset="0"/>
              </a:rPr>
              <a:t> is a communication style. It is being able to express your feelings, thoughts, beliefs, and opinions in an open manner that doesn't violate the rights of others.</a:t>
            </a:r>
          </a:p>
        </p:txBody>
      </p:sp>
      <p:sp>
        <p:nvSpPr>
          <p:cNvPr id="3" name="TextBox 2"/>
          <p:cNvSpPr txBox="1"/>
          <p:nvPr/>
        </p:nvSpPr>
        <p:spPr>
          <a:xfrm>
            <a:off x="1763688" y="1210617"/>
            <a:ext cx="3456384" cy="369332"/>
          </a:xfrm>
          <a:prstGeom prst="rect">
            <a:avLst/>
          </a:prstGeom>
          <a:noFill/>
        </p:spPr>
        <p:txBody>
          <a:bodyPr wrap="square" rtlCol="0">
            <a:spAutoFit/>
          </a:bodyPr>
          <a:lstStyle/>
          <a:p>
            <a:r>
              <a:rPr lang="en-GB" b="1" dirty="0">
                <a:latin typeface="Calibri" panose="020F0502020204030204" pitchFamily="34" charset="0"/>
              </a:rPr>
              <a:t>2 key terms</a:t>
            </a:r>
          </a:p>
        </p:txBody>
      </p:sp>
      <p:sp>
        <p:nvSpPr>
          <p:cNvPr id="4" name="TextBox 3"/>
          <p:cNvSpPr txBox="1"/>
          <p:nvPr/>
        </p:nvSpPr>
        <p:spPr>
          <a:xfrm>
            <a:off x="1684894" y="1743708"/>
            <a:ext cx="2668166" cy="369332"/>
          </a:xfrm>
          <a:prstGeom prst="rect">
            <a:avLst/>
          </a:prstGeom>
          <a:noFill/>
        </p:spPr>
        <p:txBody>
          <a:bodyPr wrap="none" rtlCol="0">
            <a:spAutoFit/>
          </a:bodyPr>
          <a:lstStyle/>
          <a:p>
            <a:r>
              <a:rPr lang="en-GB" dirty="0">
                <a:latin typeface="Calibri" panose="020F0502020204030204" pitchFamily="34" charset="0"/>
              </a:rPr>
              <a:t>Assertiveness?  What is it?</a:t>
            </a:r>
          </a:p>
        </p:txBody>
      </p:sp>
      <p:sp>
        <p:nvSpPr>
          <p:cNvPr id="5" name="TextBox 4"/>
          <p:cNvSpPr txBox="1"/>
          <p:nvPr/>
        </p:nvSpPr>
        <p:spPr>
          <a:xfrm>
            <a:off x="1684895" y="3309882"/>
            <a:ext cx="2948243" cy="369332"/>
          </a:xfrm>
          <a:prstGeom prst="rect">
            <a:avLst/>
          </a:prstGeom>
          <a:noFill/>
        </p:spPr>
        <p:txBody>
          <a:bodyPr wrap="none" rtlCol="0">
            <a:spAutoFit/>
          </a:bodyPr>
          <a:lstStyle/>
          <a:p>
            <a:r>
              <a:rPr lang="en-GB" dirty="0">
                <a:solidFill>
                  <a:srgbClr val="7030A0"/>
                </a:solidFill>
                <a:latin typeface="Calibri" panose="020F0502020204030204" pitchFamily="34" charset="0"/>
              </a:rPr>
              <a:t>Cooperativeness?  What is it?</a:t>
            </a:r>
          </a:p>
        </p:txBody>
      </p:sp>
      <p:sp>
        <p:nvSpPr>
          <p:cNvPr id="6" name="Rectangle 5"/>
          <p:cNvSpPr/>
          <p:nvPr/>
        </p:nvSpPr>
        <p:spPr>
          <a:xfrm>
            <a:off x="1684895" y="3741929"/>
            <a:ext cx="5489119" cy="1200329"/>
          </a:xfrm>
          <a:prstGeom prst="rect">
            <a:avLst/>
          </a:prstGeom>
        </p:spPr>
        <p:txBody>
          <a:bodyPr wrap="square">
            <a:spAutoFit/>
          </a:bodyPr>
          <a:lstStyle/>
          <a:p>
            <a:r>
              <a:rPr lang="en-GB" b="1" dirty="0">
                <a:solidFill>
                  <a:srgbClr val="7030A0"/>
                </a:solidFill>
                <a:latin typeface="Calibri" panose="020F0502020204030204" pitchFamily="34" charset="0"/>
              </a:rPr>
              <a:t>Cooperativeness</a:t>
            </a:r>
            <a:r>
              <a:rPr lang="en-GB" dirty="0">
                <a:solidFill>
                  <a:srgbClr val="7030A0"/>
                </a:solidFill>
                <a:latin typeface="Calibri" panose="020F0502020204030204" pitchFamily="34" charset="0"/>
              </a:rPr>
              <a:t> is a personality trait concerning the degree to which a person is generally agreeable in their relations with other people as opposed to aggressively self-centred and hostile.</a:t>
            </a:r>
          </a:p>
        </p:txBody>
      </p:sp>
    </p:spTree>
    <p:extLst>
      <p:ext uri="{BB962C8B-B14F-4D97-AF65-F5344CB8AC3E}">
        <p14:creationId xmlns:p14="http://schemas.microsoft.com/office/powerpoint/2010/main" val="3857929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F99CD-F862-082B-BD38-FDDC9521A0E0}"/>
              </a:ext>
            </a:extLst>
          </p:cNvPr>
          <p:cNvSpPr>
            <a:spLocks noGrp="1"/>
          </p:cNvSpPr>
          <p:nvPr>
            <p:ph type="title"/>
          </p:nvPr>
        </p:nvSpPr>
        <p:spPr>
          <a:xfrm>
            <a:off x="235436" y="188640"/>
            <a:ext cx="7543800" cy="620688"/>
          </a:xfrm>
        </p:spPr>
        <p:txBody>
          <a:bodyPr>
            <a:normAutofit fontScale="90000"/>
          </a:bodyPr>
          <a:lstStyle/>
          <a:p>
            <a:r>
              <a:rPr lang="en-GB" dirty="0"/>
              <a:t>Kilmann</a:t>
            </a:r>
          </a:p>
        </p:txBody>
      </p:sp>
      <p:pic>
        <p:nvPicPr>
          <p:cNvPr id="3" name="Online Media 2" title="Thomas-Kilmann Conflict Model Explained">
            <a:hlinkClick r:id="" action="ppaction://media"/>
            <a:extLst>
              <a:ext uri="{FF2B5EF4-FFF2-40B4-BE49-F238E27FC236}">
                <a16:creationId xmlns:a16="http://schemas.microsoft.com/office/drawing/2014/main" id="{8C960E40-3381-E491-2D64-11FAF75C4C60}"/>
              </a:ext>
            </a:extLst>
          </p:cNvPr>
          <p:cNvPicPr>
            <a:picLocks noRot="1" noChangeAspect="1"/>
          </p:cNvPicPr>
          <p:nvPr>
            <a:videoFile r:link="rId1"/>
          </p:nvPr>
        </p:nvPicPr>
        <p:blipFill>
          <a:blip r:embed="rId3"/>
          <a:stretch>
            <a:fillRect/>
          </a:stretch>
        </p:blipFill>
        <p:spPr>
          <a:xfrm>
            <a:off x="238775" y="980728"/>
            <a:ext cx="8666450" cy="4896544"/>
          </a:xfrm>
          <a:prstGeom prst="rect">
            <a:avLst/>
          </a:prstGeom>
        </p:spPr>
      </p:pic>
    </p:spTree>
    <p:extLst>
      <p:ext uri="{BB962C8B-B14F-4D97-AF65-F5344CB8AC3E}">
        <p14:creationId xmlns:p14="http://schemas.microsoft.com/office/powerpoint/2010/main" val="2168463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7346" name="Group 2"/>
          <p:cNvGrpSpPr>
            <a:grpSpLocks/>
          </p:cNvGrpSpPr>
          <p:nvPr/>
        </p:nvGrpSpPr>
        <p:grpSpPr bwMode="auto">
          <a:xfrm>
            <a:off x="601607" y="1744266"/>
            <a:ext cx="5889812" cy="3665977"/>
            <a:chOff x="381" y="1004"/>
            <a:chExt cx="3881" cy="3065"/>
          </a:xfrm>
        </p:grpSpPr>
        <p:sp>
          <p:nvSpPr>
            <p:cNvPr id="57349" name="Rectangle 3"/>
            <p:cNvSpPr>
              <a:spLocks noChangeArrowheads="1"/>
            </p:cNvSpPr>
            <p:nvPr/>
          </p:nvSpPr>
          <p:spPr bwMode="auto">
            <a:xfrm rot="16200000">
              <a:off x="-195" y="2371"/>
              <a:ext cx="1380" cy="2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1800">
                  <a:latin typeface="Comic Sans MS" pitchFamily="66" charset="0"/>
                </a:rPr>
                <a:t>Assertiveness</a:t>
              </a:r>
            </a:p>
          </p:txBody>
        </p:sp>
        <p:sp>
          <p:nvSpPr>
            <p:cNvPr id="57350" name="Rectangle 4"/>
            <p:cNvSpPr>
              <a:spLocks noChangeArrowheads="1"/>
            </p:cNvSpPr>
            <p:nvPr/>
          </p:nvSpPr>
          <p:spPr bwMode="auto">
            <a:xfrm>
              <a:off x="1967" y="3781"/>
              <a:ext cx="130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1800">
                  <a:latin typeface="Comic Sans MS" pitchFamily="66" charset="0"/>
                </a:rPr>
                <a:t>Co-operativeness</a:t>
              </a:r>
            </a:p>
          </p:txBody>
        </p:sp>
        <p:grpSp>
          <p:nvGrpSpPr>
            <p:cNvPr id="57351" name="Group 5"/>
            <p:cNvGrpSpPr>
              <a:grpSpLocks/>
            </p:cNvGrpSpPr>
            <p:nvPr/>
          </p:nvGrpSpPr>
          <p:grpSpPr bwMode="auto">
            <a:xfrm>
              <a:off x="3408" y="1440"/>
              <a:ext cx="854" cy="621"/>
              <a:chOff x="3115" y="2552"/>
              <a:chExt cx="854" cy="621"/>
            </a:xfrm>
          </p:grpSpPr>
          <p:sp>
            <p:nvSpPr>
              <p:cNvPr id="57434" name="Freeform 6"/>
              <p:cNvSpPr>
                <a:spLocks/>
              </p:cNvSpPr>
              <p:nvPr/>
            </p:nvSpPr>
            <p:spPr bwMode="auto">
              <a:xfrm>
                <a:off x="3171" y="2563"/>
                <a:ext cx="798" cy="610"/>
              </a:xfrm>
              <a:custGeom>
                <a:avLst/>
                <a:gdLst>
                  <a:gd name="T0" fmla="*/ 102 w 798"/>
                  <a:gd name="T1" fmla="*/ 609 h 610"/>
                  <a:gd name="T2" fmla="*/ 147 w 798"/>
                  <a:gd name="T3" fmla="*/ 550 h 610"/>
                  <a:gd name="T4" fmla="*/ 198 w 798"/>
                  <a:gd name="T5" fmla="*/ 483 h 610"/>
                  <a:gd name="T6" fmla="*/ 247 w 798"/>
                  <a:gd name="T7" fmla="*/ 418 h 610"/>
                  <a:gd name="T8" fmla="*/ 286 w 798"/>
                  <a:gd name="T9" fmla="*/ 362 h 610"/>
                  <a:gd name="T10" fmla="*/ 325 w 798"/>
                  <a:gd name="T11" fmla="*/ 303 h 610"/>
                  <a:gd name="T12" fmla="*/ 360 w 798"/>
                  <a:gd name="T13" fmla="*/ 238 h 610"/>
                  <a:gd name="T14" fmla="*/ 389 w 798"/>
                  <a:gd name="T15" fmla="*/ 174 h 610"/>
                  <a:gd name="T16" fmla="*/ 413 w 798"/>
                  <a:gd name="T17" fmla="*/ 239 h 610"/>
                  <a:gd name="T18" fmla="*/ 445 w 798"/>
                  <a:gd name="T19" fmla="*/ 315 h 610"/>
                  <a:gd name="T20" fmla="*/ 482 w 798"/>
                  <a:gd name="T21" fmla="*/ 388 h 610"/>
                  <a:gd name="T22" fmla="*/ 543 w 798"/>
                  <a:gd name="T23" fmla="*/ 474 h 610"/>
                  <a:gd name="T24" fmla="*/ 600 w 798"/>
                  <a:gd name="T25" fmla="*/ 540 h 610"/>
                  <a:gd name="T26" fmla="*/ 685 w 798"/>
                  <a:gd name="T27" fmla="*/ 609 h 610"/>
                  <a:gd name="T28" fmla="*/ 757 w 798"/>
                  <a:gd name="T29" fmla="*/ 576 h 610"/>
                  <a:gd name="T30" fmla="*/ 683 w 798"/>
                  <a:gd name="T31" fmla="*/ 502 h 610"/>
                  <a:gd name="T32" fmla="*/ 614 w 798"/>
                  <a:gd name="T33" fmla="*/ 423 h 610"/>
                  <a:gd name="T34" fmla="*/ 561 w 798"/>
                  <a:gd name="T35" fmla="*/ 349 h 610"/>
                  <a:gd name="T36" fmla="*/ 519 w 798"/>
                  <a:gd name="T37" fmla="*/ 273 h 610"/>
                  <a:gd name="T38" fmla="*/ 487 w 798"/>
                  <a:gd name="T39" fmla="*/ 204 h 610"/>
                  <a:gd name="T40" fmla="*/ 467 w 798"/>
                  <a:gd name="T41" fmla="*/ 154 h 610"/>
                  <a:gd name="T42" fmla="*/ 452 w 798"/>
                  <a:gd name="T43" fmla="*/ 103 h 610"/>
                  <a:gd name="T44" fmla="*/ 404 w 798"/>
                  <a:gd name="T45" fmla="*/ 0 h 610"/>
                  <a:gd name="T46" fmla="*/ 348 w 798"/>
                  <a:gd name="T47" fmla="*/ 103 h 610"/>
                  <a:gd name="T48" fmla="*/ 335 w 798"/>
                  <a:gd name="T49" fmla="*/ 142 h 610"/>
                  <a:gd name="T50" fmla="*/ 308 w 798"/>
                  <a:gd name="T51" fmla="*/ 192 h 610"/>
                  <a:gd name="T52" fmla="*/ 276 w 798"/>
                  <a:gd name="T53" fmla="*/ 244 h 610"/>
                  <a:gd name="T54" fmla="*/ 243 w 798"/>
                  <a:gd name="T55" fmla="*/ 295 h 610"/>
                  <a:gd name="T56" fmla="*/ 210 w 798"/>
                  <a:gd name="T57" fmla="*/ 343 h 610"/>
                  <a:gd name="T58" fmla="*/ 150 w 798"/>
                  <a:gd name="T59" fmla="*/ 424 h 610"/>
                  <a:gd name="T60" fmla="*/ 110 w 798"/>
                  <a:gd name="T61" fmla="*/ 476 h 610"/>
                  <a:gd name="T62" fmla="*/ 55 w 798"/>
                  <a:gd name="T63" fmla="*/ 543 h 610"/>
                  <a:gd name="T64" fmla="*/ 0 w 798"/>
                  <a:gd name="T65" fmla="*/ 609 h 61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798" h="610">
                    <a:moveTo>
                      <a:pt x="0" y="609"/>
                    </a:moveTo>
                    <a:lnTo>
                      <a:pt x="102" y="609"/>
                    </a:lnTo>
                    <a:lnTo>
                      <a:pt x="125" y="578"/>
                    </a:lnTo>
                    <a:lnTo>
                      <a:pt x="147" y="550"/>
                    </a:lnTo>
                    <a:lnTo>
                      <a:pt x="170" y="518"/>
                    </a:lnTo>
                    <a:lnTo>
                      <a:pt x="198" y="483"/>
                    </a:lnTo>
                    <a:lnTo>
                      <a:pt x="224" y="448"/>
                    </a:lnTo>
                    <a:lnTo>
                      <a:pt x="247" y="418"/>
                    </a:lnTo>
                    <a:lnTo>
                      <a:pt x="267" y="389"/>
                    </a:lnTo>
                    <a:lnTo>
                      <a:pt x="286" y="362"/>
                    </a:lnTo>
                    <a:lnTo>
                      <a:pt x="307" y="331"/>
                    </a:lnTo>
                    <a:lnTo>
                      <a:pt x="325" y="303"/>
                    </a:lnTo>
                    <a:lnTo>
                      <a:pt x="343" y="272"/>
                    </a:lnTo>
                    <a:lnTo>
                      <a:pt x="360" y="238"/>
                    </a:lnTo>
                    <a:lnTo>
                      <a:pt x="375" y="207"/>
                    </a:lnTo>
                    <a:lnTo>
                      <a:pt x="389" y="174"/>
                    </a:lnTo>
                    <a:lnTo>
                      <a:pt x="400" y="204"/>
                    </a:lnTo>
                    <a:lnTo>
                      <a:pt x="413" y="239"/>
                    </a:lnTo>
                    <a:lnTo>
                      <a:pt x="428" y="277"/>
                    </a:lnTo>
                    <a:lnTo>
                      <a:pt x="445" y="315"/>
                    </a:lnTo>
                    <a:lnTo>
                      <a:pt x="462" y="351"/>
                    </a:lnTo>
                    <a:lnTo>
                      <a:pt x="482" y="388"/>
                    </a:lnTo>
                    <a:lnTo>
                      <a:pt x="507" y="427"/>
                    </a:lnTo>
                    <a:lnTo>
                      <a:pt x="543" y="474"/>
                    </a:lnTo>
                    <a:lnTo>
                      <a:pt x="570" y="508"/>
                    </a:lnTo>
                    <a:lnTo>
                      <a:pt x="600" y="540"/>
                    </a:lnTo>
                    <a:lnTo>
                      <a:pt x="632" y="568"/>
                    </a:lnTo>
                    <a:lnTo>
                      <a:pt x="685" y="609"/>
                    </a:lnTo>
                    <a:lnTo>
                      <a:pt x="797" y="609"/>
                    </a:lnTo>
                    <a:lnTo>
                      <a:pt x="757" y="576"/>
                    </a:lnTo>
                    <a:lnTo>
                      <a:pt x="718" y="538"/>
                    </a:lnTo>
                    <a:lnTo>
                      <a:pt x="683" y="502"/>
                    </a:lnTo>
                    <a:lnTo>
                      <a:pt x="649" y="466"/>
                    </a:lnTo>
                    <a:lnTo>
                      <a:pt x="614" y="423"/>
                    </a:lnTo>
                    <a:lnTo>
                      <a:pt x="583" y="381"/>
                    </a:lnTo>
                    <a:lnTo>
                      <a:pt x="561" y="349"/>
                    </a:lnTo>
                    <a:lnTo>
                      <a:pt x="539" y="309"/>
                    </a:lnTo>
                    <a:lnTo>
                      <a:pt x="519" y="273"/>
                    </a:lnTo>
                    <a:lnTo>
                      <a:pt x="504" y="243"/>
                    </a:lnTo>
                    <a:lnTo>
                      <a:pt x="487" y="204"/>
                    </a:lnTo>
                    <a:lnTo>
                      <a:pt x="475" y="175"/>
                    </a:lnTo>
                    <a:lnTo>
                      <a:pt x="467" y="154"/>
                    </a:lnTo>
                    <a:lnTo>
                      <a:pt x="458" y="126"/>
                    </a:lnTo>
                    <a:lnTo>
                      <a:pt x="452" y="103"/>
                    </a:lnTo>
                    <a:lnTo>
                      <a:pt x="509" y="103"/>
                    </a:lnTo>
                    <a:lnTo>
                      <a:pt x="404" y="0"/>
                    </a:lnTo>
                    <a:lnTo>
                      <a:pt x="291" y="103"/>
                    </a:lnTo>
                    <a:lnTo>
                      <a:pt x="348" y="103"/>
                    </a:lnTo>
                    <a:lnTo>
                      <a:pt x="344" y="121"/>
                    </a:lnTo>
                    <a:lnTo>
                      <a:pt x="335" y="142"/>
                    </a:lnTo>
                    <a:lnTo>
                      <a:pt x="324" y="165"/>
                    </a:lnTo>
                    <a:lnTo>
                      <a:pt x="308" y="192"/>
                    </a:lnTo>
                    <a:lnTo>
                      <a:pt x="291" y="220"/>
                    </a:lnTo>
                    <a:lnTo>
                      <a:pt x="276" y="244"/>
                    </a:lnTo>
                    <a:lnTo>
                      <a:pt x="260" y="268"/>
                    </a:lnTo>
                    <a:lnTo>
                      <a:pt x="243" y="295"/>
                    </a:lnTo>
                    <a:lnTo>
                      <a:pt x="227" y="317"/>
                    </a:lnTo>
                    <a:lnTo>
                      <a:pt x="210" y="343"/>
                    </a:lnTo>
                    <a:lnTo>
                      <a:pt x="176" y="390"/>
                    </a:lnTo>
                    <a:lnTo>
                      <a:pt x="150" y="424"/>
                    </a:lnTo>
                    <a:lnTo>
                      <a:pt x="129" y="452"/>
                    </a:lnTo>
                    <a:lnTo>
                      <a:pt x="110" y="476"/>
                    </a:lnTo>
                    <a:lnTo>
                      <a:pt x="81" y="511"/>
                    </a:lnTo>
                    <a:lnTo>
                      <a:pt x="55" y="543"/>
                    </a:lnTo>
                    <a:lnTo>
                      <a:pt x="29" y="575"/>
                    </a:lnTo>
                    <a:lnTo>
                      <a:pt x="0" y="609"/>
                    </a:lnTo>
                  </a:path>
                </a:pathLst>
              </a:custGeom>
              <a:gradFill rotWithShape="0">
                <a:gsLst>
                  <a:gs pos="0">
                    <a:srgbClr val="008000"/>
                  </a:gs>
                  <a:gs pos="100000">
                    <a:srgbClr val="7FBF7F"/>
                  </a:gs>
                </a:gsLst>
                <a:lin ang="5400000" scaled="1"/>
              </a:gra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35" name="Freeform 7"/>
              <p:cNvSpPr>
                <a:spLocks/>
              </p:cNvSpPr>
              <p:nvPr/>
            </p:nvSpPr>
            <p:spPr bwMode="auto">
              <a:xfrm>
                <a:off x="3573" y="2657"/>
                <a:ext cx="88" cy="3"/>
              </a:xfrm>
              <a:custGeom>
                <a:avLst/>
                <a:gdLst>
                  <a:gd name="T0" fmla="*/ 0 w 88"/>
                  <a:gd name="T1" fmla="*/ 0 h 3"/>
                  <a:gd name="T2" fmla="*/ 34 w 88"/>
                  <a:gd name="T3" fmla="*/ 2 h 3"/>
                  <a:gd name="T4" fmla="*/ 87 w 88"/>
                  <a:gd name="T5" fmla="*/ 2 h 3"/>
                  <a:gd name="T6" fmla="*/ 50 w 88"/>
                  <a:gd name="T7" fmla="*/ 0 h 3"/>
                  <a:gd name="T8" fmla="*/ 0 w 88"/>
                  <a:gd name="T9" fmla="*/ 0 h 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8" h="3">
                    <a:moveTo>
                      <a:pt x="0" y="0"/>
                    </a:moveTo>
                    <a:lnTo>
                      <a:pt x="34" y="2"/>
                    </a:lnTo>
                    <a:lnTo>
                      <a:pt x="87" y="2"/>
                    </a:lnTo>
                    <a:lnTo>
                      <a:pt x="50" y="0"/>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36" name="Freeform 8"/>
              <p:cNvSpPr>
                <a:spLocks/>
              </p:cNvSpPr>
              <p:nvPr/>
            </p:nvSpPr>
            <p:spPr bwMode="auto">
              <a:xfrm>
                <a:off x="3524" y="2552"/>
                <a:ext cx="136" cy="108"/>
              </a:xfrm>
              <a:custGeom>
                <a:avLst/>
                <a:gdLst>
                  <a:gd name="T0" fmla="*/ 0 w 136"/>
                  <a:gd name="T1" fmla="*/ 0 h 108"/>
                  <a:gd name="T2" fmla="*/ 36 w 136"/>
                  <a:gd name="T3" fmla="*/ 10 h 108"/>
                  <a:gd name="T4" fmla="*/ 135 w 136"/>
                  <a:gd name="T5" fmla="*/ 107 h 108"/>
                  <a:gd name="T6" fmla="*/ 99 w 136"/>
                  <a:gd name="T7" fmla="*/ 98 h 108"/>
                  <a:gd name="T8" fmla="*/ 0 w 136"/>
                  <a:gd name="T9" fmla="*/ 0 h 10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6" h="108">
                    <a:moveTo>
                      <a:pt x="0" y="0"/>
                    </a:moveTo>
                    <a:lnTo>
                      <a:pt x="36" y="10"/>
                    </a:lnTo>
                    <a:lnTo>
                      <a:pt x="135" y="107"/>
                    </a:lnTo>
                    <a:lnTo>
                      <a:pt x="99" y="98"/>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37" name="Freeform 9"/>
              <p:cNvSpPr>
                <a:spLocks/>
              </p:cNvSpPr>
              <p:nvPr/>
            </p:nvSpPr>
            <p:spPr bwMode="auto">
              <a:xfrm>
                <a:off x="3410" y="2657"/>
                <a:ext cx="64" cy="3"/>
              </a:xfrm>
              <a:custGeom>
                <a:avLst/>
                <a:gdLst>
                  <a:gd name="T0" fmla="*/ 0 w 64"/>
                  <a:gd name="T1" fmla="*/ 0 h 3"/>
                  <a:gd name="T2" fmla="*/ 52 w 64"/>
                  <a:gd name="T3" fmla="*/ 0 h 3"/>
                  <a:gd name="T4" fmla="*/ 63 w 64"/>
                  <a:gd name="T5" fmla="*/ 2 h 3"/>
                  <a:gd name="T6" fmla="*/ 32 w 64"/>
                  <a:gd name="T7" fmla="*/ 2 h 3"/>
                  <a:gd name="T8" fmla="*/ 0 w 64"/>
                  <a:gd name="T9" fmla="*/ 0 h 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4" h="3">
                    <a:moveTo>
                      <a:pt x="0" y="0"/>
                    </a:moveTo>
                    <a:lnTo>
                      <a:pt x="52" y="0"/>
                    </a:lnTo>
                    <a:lnTo>
                      <a:pt x="63" y="2"/>
                    </a:lnTo>
                    <a:lnTo>
                      <a:pt x="32" y="2"/>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38" name="Freeform 10"/>
              <p:cNvSpPr>
                <a:spLocks/>
              </p:cNvSpPr>
              <p:nvPr/>
            </p:nvSpPr>
            <p:spPr bwMode="auto">
              <a:xfrm>
                <a:off x="3809" y="3170"/>
                <a:ext cx="141" cy="3"/>
              </a:xfrm>
              <a:custGeom>
                <a:avLst/>
                <a:gdLst>
                  <a:gd name="T0" fmla="*/ 0 w 141"/>
                  <a:gd name="T1" fmla="*/ 0 h 3"/>
                  <a:gd name="T2" fmla="*/ 35 w 141"/>
                  <a:gd name="T3" fmla="*/ 2 h 3"/>
                  <a:gd name="T4" fmla="*/ 140 w 141"/>
                  <a:gd name="T5" fmla="*/ 2 h 3"/>
                  <a:gd name="T6" fmla="*/ 105 w 141"/>
                  <a:gd name="T7" fmla="*/ 0 h 3"/>
                  <a:gd name="T8" fmla="*/ 0 w 141"/>
                  <a:gd name="T9" fmla="*/ 0 h 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 h="3">
                    <a:moveTo>
                      <a:pt x="0" y="0"/>
                    </a:moveTo>
                    <a:lnTo>
                      <a:pt x="35" y="2"/>
                    </a:lnTo>
                    <a:lnTo>
                      <a:pt x="140" y="2"/>
                    </a:lnTo>
                    <a:lnTo>
                      <a:pt x="105" y="0"/>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39" name="Freeform 11"/>
              <p:cNvSpPr>
                <a:spLocks/>
              </p:cNvSpPr>
              <p:nvPr/>
            </p:nvSpPr>
            <p:spPr bwMode="auto">
              <a:xfrm>
                <a:off x="3115" y="3169"/>
                <a:ext cx="133" cy="4"/>
              </a:xfrm>
              <a:custGeom>
                <a:avLst/>
                <a:gdLst>
                  <a:gd name="T0" fmla="*/ 0 w 133"/>
                  <a:gd name="T1" fmla="*/ 0 h 4"/>
                  <a:gd name="T2" fmla="*/ 37 w 133"/>
                  <a:gd name="T3" fmla="*/ 3 h 4"/>
                  <a:gd name="T4" fmla="*/ 132 w 133"/>
                  <a:gd name="T5" fmla="*/ 3 h 4"/>
                  <a:gd name="T6" fmla="*/ 96 w 133"/>
                  <a:gd name="T7" fmla="*/ 0 h 4"/>
                  <a:gd name="T8" fmla="*/ 0 w 133"/>
                  <a:gd name="T9" fmla="*/ 0 h 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3" h="4">
                    <a:moveTo>
                      <a:pt x="0" y="0"/>
                    </a:moveTo>
                    <a:lnTo>
                      <a:pt x="37" y="3"/>
                    </a:lnTo>
                    <a:lnTo>
                      <a:pt x="132" y="3"/>
                    </a:lnTo>
                    <a:lnTo>
                      <a:pt x="96" y="0"/>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40" name="Freeform 12"/>
              <p:cNvSpPr>
                <a:spLocks/>
              </p:cNvSpPr>
              <p:nvPr/>
            </p:nvSpPr>
            <p:spPr bwMode="auto">
              <a:xfrm>
                <a:off x="3122" y="2562"/>
                <a:ext cx="798" cy="610"/>
              </a:xfrm>
              <a:custGeom>
                <a:avLst/>
                <a:gdLst>
                  <a:gd name="T0" fmla="*/ 102 w 798"/>
                  <a:gd name="T1" fmla="*/ 609 h 610"/>
                  <a:gd name="T2" fmla="*/ 146 w 798"/>
                  <a:gd name="T3" fmla="*/ 550 h 610"/>
                  <a:gd name="T4" fmla="*/ 197 w 798"/>
                  <a:gd name="T5" fmla="*/ 483 h 610"/>
                  <a:gd name="T6" fmla="*/ 247 w 798"/>
                  <a:gd name="T7" fmla="*/ 418 h 610"/>
                  <a:gd name="T8" fmla="*/ 285 w 798"/>
                  <a:gd name="T9" fmla="*/ 362 h 610"/>
                  <a:gd name="T10" fmla="*/ 324 w 798"/>
                  <a:gd name="T11" fmla="*/ 303 h 610"/>
                  <a:gd name="T12" fmla="*/ 360 w 798"/>
                  <a:gd name="T13" fmla="*/ 239 h 610"/>
                  <a:gd name="T14" fmla="*/ 389 w 798"/>
                  <a:gd name="T15" fmla="*/ 175 h 610"/>
                  <a:gd name="T16" fmla="*/ 413 w 798"/>
                  <a:gd name="T17" fmla="*/ 240 h 610"/>
                  <a:gd name="T18" fmla="*/ 445 w 798"/>
                  <a:gd name="T19" fmla="*/ 315 h 610"/>
                  <a:gd name="T20" fmla="*/ 482 w 798"/>
                  <a:gd name="T21" fmla="*/ 388 h 610"/>
                  <a:gd name="T22" fmla="*/ 543 w 798"/>
                  <a:gd name="T23" fmla="*/ 474 h 610"/>
                  <a:gd name="T24" fmla="*/ 600 w 798"/>
                  <a:gd name="T25" fmla="*/ 541 h 610"/>
                  <a:gd name="T26" fmla="*/ 685 w 798"/>
                  <a:gd name="T27" fmla="*/ 609 h 610"/>
                  <a:gd name="T28" fmla="*/ 757 w 798"/>
                  <a:gd name="T29" fmla="*/ 577 h 610"/>
                  <a:gd name="T30" fmla="*/ 682 w 798"/>
                  <a:gd name="T31" fmla="*/ 502 h 610"/>
                  <a:gd name="T32" fmla="*/ 614 w 798"/>
                  <a:gd name="T33" fmla="*/ 423 h 610"/>
                  <a:gd name="T34" fmla="*/ 561 w 798"/>
                  <a:gd name="T35" fmla="*/ 350 h 610"/>
                  <a:gd name="T36" fmla="*/ 518 w 798"/>
                  <a:gd name="T37" fmla="*/ 273 h 610"/>
                  <a:gd name="T38" fmla="*/ 487 w 798"/>
                  <a:gd name="T39" fmla="*/ 205 h 610"/>
                  <a:gd name="T40" fmla="*/ 467 w 798"/>
                  <a:gd name="T41" fmla="*/ 154 h 610"/>
                  <a:gd name="T42" fmla="*/ 451 w 798"/>
                  <a:gd name="T43" fmla="*/ 104 h 610"/>
                  <a:gd name="T44" fmla="*/ 404 w 798"/>
                  <a:gd name="T45" fmla="*/ 0 h 610"/>
                  <a:gd name="T46" fmla="*/ 348 w 798"/>
                  <a:gd name="T47" fmla="*/ 104 h 610"/>
                  <a:gd name="T48" fmla="*/ 335 w 798"/>
                  <a:gd name="T49" fmla="*/ 142 h 610"/>
                  <a:gd name="T50" fmla="*/ 308 w 798"/>
                  <a:gd name="T51" fmla="*/ 192 h 610"/>
                  <a:gd name="T52" fmla="*/ 276 w 798"/>
                  <a:gd name="T53" fmla="*/ 244 h 610"/>
                  <a:gd name="T54" fmla="*/ 242 w 798"/>
                  <a:gd name="T55" fmla="*/ 295 h 610"/>
                  <a:gd name="T56" fmla="*/ 210 w 798"/>
                  <a:gd name="T57" fmla="*/ 343 h 610"/>
                  <a:gd name="T58" fmla="*/ 149 w 798"/>
                  <a:gd name="T59" fmla="*/ 424 h 610"/>
                  <a:gd name="T60" fmla="*/ 110 w 798"/>
                  <a:gd name="T61" fmla="*/ 476 h 610"/>
                  <a:gd name="T62" fmla="*/ 55 w 798"/>
                  <a:gd name="T63" fmla="*/ 544 h 610"/>
                  <a:gd name="T64" fmla="*/ 0 w 798"/>
                  <a:gd name="T65" fmla="*/ 609 h 61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798" h="610">
                    <a:moveTo>
                      <a:pt x="0" y="609"/>
                    </a:moveTo>
                    <a:lnTo>
                      <a:pt x="102" y="609"/>
                    </a:lnTo>
                    <a:lnTo>
                      <a:pt x="124" y="578"/>
                    </a:lnTo>
                    <a:lnTo>
                      <a:pt x="146" y="550"/>
                    </a:lnTo>
                    <a:lnTo>
                      <a:pt x="169" y="518"/>
                    </a:lnTo>
                    <a:lnTo>
                      <a:pt x="197" y="483"/>
                    </a:lnTo>
                    <a:lnTo>
                      <a:pt x="223" y="448"/>
                    </a:lnTo>
                    <a:lnTo>
                      <a:pt x="247" y="418"/>
                    </a:lnTo>
                    <a:lnTo>
                      <a:pt x="266" y="390"/>
                    </a:lnTo>
                    <a:lnTo>
                      <a:pt x="285" y="362"/>
                    </a:lnTo>
                    <a:lnTo>
                      <a:pt x="307" y="331"/>
                    </a:lnTo>
                    <a:lnTo>
                      <a:pt x="324" y="303"/>
                    </a:lnTo>
                    <a:lnTo>
                      <a:pt x="342" y="272"/>
                    </a:lnTo>
                    <a:lnTo>
                      <a:pt x="360" y="239"/>
                    </a:lnTo>
                    <a:lnTo>
                      <a:pt x="375" y="207"/>
                    </a:lnTo>
                    <a:lnTo>
                      <a:pt x="389" y="175"/>
                    </a:lnTo>
                    <a:lnTo>
                      <a:pt x="400" y="204"/>
                    </a:lnTo>
                    <a:lnTo>
                      <a:pt x="413" y="240"/>
                    </a:lnTo>
                    <a:lnTo>
                      <a:pt x="428" y="277"/>
                    </a:lnTo>
                    <a:lnTo>
                      <a:pt x="445" y="315"/>
                    </a:lnTo>
                    <a:lnTo>
                      <a:pt x="462" y="352"/>
                    </a:lnTo>
                    <a:lnTo>
                      <a:pt x="482" y="388"/>
                    </a:lnTo>
                    <a:lnTo>
                      <a:pt x="507" y="427"/>
                    </a:lnTo>
                    <a:lnTo>
                      <a:pt x="543" y="474"/>
                    </a:lnTo>
                    <a:lnTo>
                      <a:pt x="570" y="508"/>
                    </a:lnTo>
                    <a:lnTo>
                      <a:pt x="600" y="541"/>
                    </a:lnTo>
                    <a:lnTo>
                      <a:pt x="632" y="568"/>
                    </a:lnTo>
                    <a:lnTo>
                      <a:pt x="685" y="609"/>
                    </a:lnTo>
                    <a:lnTo>
                      <a:pt x="797" y="609"/>
                    </a:lnTo>
                    <a:lnTo>
                      <a:pt x="757" y="577"/>
                    </a:lnTo>
                    <a:lnTo>
                      <a:pt x="717" y="538"/>
                    </a:lnTo>
                    <a:lnTo>
                      <a:pt x="682" y="502"/>
                    </a:lnTo>
                    <a:lnTo>
                      <a:pt x="649" y="467"/>
                    </a:lnTo>
                    <a:lnTo>
                      <a:pt x="614" y="423"/>
                    </a:lnTo>
                    <a:lnTo>
                      <a:pt x="582" y="381"/>
                    </a:lnTo>
                    <a:lnTo>
                      <a:pt x="561" y="350"/>
                    </a:lnTo>
                    <a:lnTo>
                      <a:pt x="538" y="309"/>
                    </a:lnTo>
                    <a:lnTo>
                      <a:pt x="518" y="273"/>
                    </a:lnTo>
                    <a:lnTo>
                      <a:pt x="504" y="243"/>
                    </a:lnTo>
                    <a:lnTo>
                      <a:pt x="487" y="205"/>
                    </a:lnTo>
                    <a:lnTo>
                      <a:pt x="475" y="175"/>
                    </a:lnTo>
                    <a:lnTo>
                      <a:pt x="467" y="154"/>
                    </a:lnTo>
                    <a:lnTo>
                      <a:pt x="458" y="126"/>
                    </a:lnTo>
                    <a:lnTo>
                      <a:pt x="451" y="104"/>
                    </a:lnTo>
                    <a:lnTo>
                      <a:pt x="508" y="104"/>
                    </a:lnTo>
                    <a:lnTo>
                      <a:pt x="404" y="0"/>
                    </a:lnTo>
                    <a:lnTo>
                      <a:pt x="291" y="104"/>
                    </a:lnTo>
                    <a:lnTo>
                      <a:pt x="348" y="104"/>
                    </a:lnTo>
                    <a:lnTo>
                      <a:pt x="343" y="121"/>
                    </a:lnTo>
                    <a:lnTo>
                      <a:pt x="335" y="142"/>
                    </a:lnTo>
                    <a:lnTo>
                      <a:pt x="323" y="165"/>
                    </a:lnTo>
                    <a:lnTo>
                      <a:pt x="308" y="192"/>
                    </a:lnTo>
                    <a:lnTo>
                      <a:pt x="291" y="220"/>
                    </a:lnTo>
                    <a:lnTo>
                      <a:pt x="276" y="244"/>
                    </a:lnTo>
                    <a:lnTo>
                      <a:pt x="260" y="268"/>
                    </a:lnTo>
                    <a:lnTo>
                      <a:pt x="242" y="295"/>
                    </a:lnTo>
                    <a:lnTo>
                      <a:pt x="227" y="317"/>
                    </a:lnTo>
                    <a:lnTo>
                      <a:pt x="210" y="343"/>
                    </a:lnTo>
                    <a:lnTo>
                      <a:pt x="176" y="390"/>
                    </a:lnTo>
                    <a:lnTo>
                      <a:pt x="149" y="424"/>
                    </a:lnTo>
                    <a:lnTo>
                      <a:pt x="129" y="453"/>
                    </a:lnTo>
                    <a:lnTo>
                      <a:pt x="110" y="476"/>
                    </a:lnTo>
                    <a:lnTo>
                      <a:pt x="81" y="511"/>
                    </a:lnTo>
                    <a:lnTo>
                      <a:pt x="55" y="544"/>
                    </a:lnTo>
                    <a:lnTo>
                      <a:pt x="29" y="575"/>
                    </a:lnTo>
                    <a:lnTo>
                      <a:pt x="0" y="609"/>
                    </a:lnTo>
                  </a:path>
                </a:pathLst>
              </a:custGeom>
              <a:gradFill rotWithShape="0">
                <a:gsLst>
                  <a:gs pos="0">
                    <a:srgbClr val="3365FB"/>
                  </a:gs>
                  <a:gs pos="100000">
                    <a:srgbClr val="99B2FD"/>
                  </a:gs>
                </a:gsLst>
                <a:lin ang="5400000" scaled="1"/>
              </a:gra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grpSp>
        <p:grpSp>
          <p:nvGrpSpPr>
            <p:cNvPr id="57352" name="Group 13"/>
            <p:cNvGrpSpPr>
              <a:grpSpLocks/>
            </p:cNvGrpSpPr>
            <p:nvPr/>
          </p:nvGrpSpPr>
          <p:grpSpPr bwMode="auto">
            <a:xfrm>
              <a:off x="1258" y="2821"/>
              <a:ext cx="852" cy="277"/>
              <a:chOff x="974" y="3933"/>
              <a:chExt cx="852" cy="277"/>
            </a:xfrm>
          </p:grpSpPr>
          <p:grpSp>
            <p:nvGrpSpPr>
              <p:cNvPr id="57422" name="Group 14"/>
              <p:cNvGrpSpPr>
                <a:grpSpLocks/>
              </p:cNvGrpSpPr>
              <p:nvPr/>
            </p:nvGrpSpPr>
            <p:grpSpPr bwMode="auto">
              <a:xfrm>
                <a:off x="1462" y="3933"/>
                <a:ext cx="364" cy="277"/>
                <a:chOff x="1462" y="3933"/>
                <a:chExt cx="364" cy="277"/>
              </a:xfrm>
            </p:grpSpPr>
            <p:sp>
              <p:nvSpPr>
                <p:cNvPr id="57429" name="Freeform 15"/>
                <p:cNvSpPr>
                  <a:spLocks/>
                </p:cNvSpPr>
                <p:nvPr/>
              </p:nvSpPr>
              <p:spPr bwMode="auto">
                <a:xfrm>
                  <a:off x="1478" y="3933"/>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30" name="Freeform 16"/>
                <p:cNvSpPr>
                  <a:spLocks/>
                </p:cNvSpPr>
                <p:nvPr/>
              </p:nvSpPr>
              <p:spPr bwMode="auto">
                <a:xfrm>
                  <a:off x="1462" y="4137"/>
                  <a:ext cx="234" cy="17"/>
                </a:xfrm>
                <a:custGeom>
                  <a:avLst/>
                  <a:gdLst>
                    <a:gd name="T0" fmla="*/ 217 w 234"/>
                    <a:gd name="T1" fmla="*/ 16 h 17"/>
                    <a:gd name="T2" fmla="*/ 233 w 234"/>
                    <a:gd name="T3" fmla="*/ 0 h 17"/>
                    <a:gd name="T4" fmla="*/ 16 w 234"/>
                    <a:gd name="T5" fmla="*/ 0 h 17"/>
                    <a:gd name="T6" fmla="*/ 0 w 234"/>
                    <a:gd name="T7" fmla="*/ 16 h 17"/>
                    <a:gd name="T8" fmla="*/ 217 w 234"/>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 h="17">
                      <a:moveTo>
                        <a:pt x="217" y="16"/>
                      </a:moveTo>
                      <a:lnTo>
                        <a:pt x="233" y="0"/>
                      </a:lnTo>
                      <a:lnTo>
                        <a:pt x="16" y="0"/>
                      </a:lnTo>
                      <a:lnTo>
                        <a:pt x="0" y="16"/>
                      </a:lnTo>
                      <a:lnTo>
                        <a:pt x="217"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31" name="Freeform 17"/>
                <p:cNvSpPr>
                  <a:spLocks/>
                </p:cNvSpPr>
                <p:nvPr/>
              </p:nvSpPr>
              <p:spPr bwMode="auto">
                <a:xfrm>
                  <a:off x="1679" y="4137"/>
                  <a:ext cx="16" cy="73"/>
                </a:xfrm>
                <a:custGeom>
                  <a:avLst/>
                  <a:gdLst>
                    <a:gd name="T0" fmla="*/ 0 w 16"/>
                    <a:gd name="T1" fmla="*/ 16 h 73"/>
                    <a:gd name="T2" fmla="*/ 15 w 16"/>
                    <a:gd name="T3" fmla="*/ 0 h 73"/>
                    <a:gd name="T4" fmla="*/ 15 w 16"/>
                    <a:gd name="T5" fmla="*/ 57 h 73"/>
                    <a:gd name="T6" fmla="*/ 0 w 16"/>
                    <a:gd name="T7" fmla="*/ 72 h 73"/>
                    <a:gd name="T8" fmla="*/ 0 w 16"/>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73">
                      <a:moveTo>
                        <a:pt x="0" y="16"/>
                      </a:moveTo>
                      <a:lnTo>
                        <a:pt x="15" y="0"/>
                      </a:lnTo>
                      <a:lnTo>
                        <a:pt x="15" y="57"/>
                      </a:lnTo>
                      <a:lnTo>
                        <a:pt x="0" y="72"/>
                      </a:lnTo>
                      <a:lnTo>
                        <a:pt x="0"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32" name="Freeform 18"/>
                <p:cNvSpPr>
                  <a:spLocks/>
                </p:cNvSpPr>
                <p:nvPr/>
              </p:nvSpPr>
              <p:spPr bwMode="auto">
                <a:xfrm>
                  <a:off x="1462" y="3991"/>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33" name="Freeform 19"/>
                <p:cNvSpPr>
                  <a:spLocks/>
                </p:cNvSpPr>
                <p:nvPr/>
              </p:nvSpPr>
              <p:spPr bwMode="auto">
                <a:xfrm>
                  <a:off x="1679" y="3933"/>
                  <a:ext cx="16" cy="59"/>
                </a:xfrm>
                <a:custGeom>
                  <a:avLst/>
                  <a:gdLst>
                    <a:gd name="T0" fmla="*/ 0 w 16"/>
                    <a:gd name="T1" fmla="*/ 58 h 59"/>
                    <a:gd name="T2" fmla="*/ 15 w 16"/>
                    <a:gd name="T3" fmla="*/ 58 h 59"/>
                    <a:gd name="T4" fmla="*/ 15 w 16"/>
                    <a:gd name="T5" fmla="*/ 0 h 59"/>
                    <a:gd name="T6" fmla="*/ 0 w 16"/>
                    <a:gd name="T7" fmla="*/ 16 h 59"/>
                    <a:gd name="T8" fmla="*/ 0 w 16"/>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59">
                      <a:moveTo>
                        <a:pt x="0" y="58"/>
                      </a:moveTo>
                      <a:lnTo>
                        <a:pt x="15" y="58"/>
                      </a:lnTo>
                      <a:lnTo>
                        <a:pt x="15" y="0"/>
                      </a:lnTo>
                      <a:lnTo>
                        <a:pt x="0" y="16"/>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grpSp>
          <p:grpSp>
            <p:nvGrpSpPr>
              <p:cNvPr id="57423" name="Group 20"/>
              <p:cNvGrpSpPr>
                <a:grpSpLocks/>
              </p:cNvGrpSpPr>
              <p:nvPr/>
            </p:nvGrpSpPr>
            <p:grpSpPr bwMode="auto">
              <a:xfrm>
                <a:off x="974" y="3933"/>
                <a:ext cx="364" cy="277"/>
                <a:chOff x="974" y="3933"/>
                <a:chExt cx="364" cy="277"/>
              </a:xfrm>
            </p:grpSpPr>
            <p:sp>
              <p:nvSpPr>
                <p:cNvPr id="57424" name="Freeform 21"/>
                <p:cNvSpPr>
                  <a:spLocks/>
                </p:cNvSpPr>
                <p:nvPr/>
              </p:nvSpPr>
              <p:spPr bwMode="auto">
                <a:xfrm>
                  <a:off x="974" y="3933"/>
                  <a:ext cx="348" cy="262"/>
                </a:xfrm>
                <a:custGeom>
                  <a:avLst/>
                  <a:gdLst>
                    <a:gd name="T0" fmla="*/ 347 w 348"/>
                    <a:gd name="T1" fmla="*/ 58 h 262"/>
                    <a:gd name="T2" fmla="*/ 347 w 348"/>
                    <a:gd name="T3" fmla="*/ 204 h 262"/>
                    <a:gd name="T4" fmla="*/ 131 w 348"/>
                    <a:gd name="T5" fmla="*/ 204 h 262"/>
                    <a:gd name="T6" fmla="*/ 131 w 348"/>
                    <a:gd name="T7" fmla="*/ 261 h 262"/>
                    <a:gd name="T8" fmla="*/ 0 w 348"/>
                    <a:gd name="T9" fmla="*/ 131 h 262"/>
                    <a:gd name="T10" fmla="*/ 131 w 348"/>
                    <a:gd name="T11" fmla="*/ 0 h 262"/>
                    <a:gd name="T12" fmla="*/ 131 w 348"/>
                    <a:gd name="T13" fmla="*/ 58 h 262"/>
                    <a:gd name="T14" fmla="*/ 347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347" y="58"/>
                      </a:moveTo>
                      <a:lnTo>
                        <a:pt x="347" y="204"/>
                      </a:lnTo>
                      <a:lnTo>
                        <a:pt x="131" y="204"/>
                      </a:lnTo>
                      <a:lnTo>
                        <a:pt x="131" y="261"/>
                      </a:lnTo>
                      <a:lnTo>
                        <a:pt x="0" y="131"/>
                      </a:lnTo>
                      <a:lnTo>
                        <a:pt x="131" y="0"/>
                      </a:lnTo>
                      <a:lnTo>
                        <a:pt x="131" y="58"/>
                      </a:lnTo>
                      <a:lnTo>
                        <a:pt x="347" y="58"/>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25" name="Freeform 22"/>
                <p:cNvSpPr>
                  <a:spLocks/>
                </p:cNvSpPr>
                <p:nvPr/>
              </p:nvSpPr>
              <p:spPr bwMode="auto">
                <a:xfrm>
                  <a:off x="1105" y="4137"/>
                  <a:ext cx="233" cy="17"/>
                </a:xfrm>
                <a:custGeom>
                  <a:avLst/>
                  <a:gdLst>
                    <a:gd name="T0" fmla="*/ 16 w 233"/>
                    <a:gd name="T1" fmla="*/ 16 h 17"/>
                    <a:gd name="T2" fmla="*/ 0 w 233"/>
                    <a:gd name="T3" fmla="*/ 0 h 17"/>
                    <a:gd name="T4" fmla="*/ 217 w 233"/>
                    <a:gd name="T5" fmla="*/ 0 h 17"/>
                    <a:gd name="T6" fmla="*/ 232 w 233"/>
                    <a:gd name="T7" fmla="*/ 16 h 17"/>
                    <a:gd name="T8" fmla="*/ 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16" y="16"/>
                      </a:moveTo>
                      <a:lnTo>
                        <a:pt x="0" y="0"/>
                      </a:lnTo>
                      <a:lnTo>
                        <a:pt x="217" y="0"/>
                      </a:lnTo>
                      <a:lnTo>
                        <a:pt x="232" y="16"/>
                      </a:lnTo>
                      <a:lnTo>
                        <a:pt x="16" y="16"/>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26" name="Freeform 23"/>
                <p:cNvSpPr>
                  <a:spLocks/>
                </p:cNvSpPr>
                <p:nvPr/>
              </p:nvSpPr>
              <p:spPr bwMode="auto">
                <a:xfrm>
                  <a:off x="1105" y="4137"/>
                  <a:ext cx="17" cy="73"/>
                </a:xfrm>
                <a:custGeom>
                  <a:avLst/>
                  <a:gdLst>
                    <a:gd name="T0" fmla="*/ 16 w 17"/>
                    <a:gd name="T1" fmla="*/ 16 h 73"/>
                    <a:gd name="T2" fmla="*/ 0 w 17"/>
                    <a:gd name="T3" fmla="*/ 0 h 73"/>
                    <a:gd name="T4" fmla="*/ 0 w 17"/>
                    <a:gd name="T5" fmla="*/ 57 h 73"/>
                    <a:gd name="T6" fmla="*/ 16 w 17"/>
                    <a:gd name="T7" fmla="*/ 72 h 73"/>
                    <a:gd name="T8" fmla="*/ 16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16" y="16"/>
                      </a:moveTo>
                      <a:lnTo>
                        <a:pt x="0" y="0"/>
                      </a:lnTo>
                      <a:lnTo>
                        <a:pt x="0" y="57"/>
                      </a:lnTo>
                      <a:lnTo>
                        <a:pt x="16" y="72"/>
                      </a:lnTo>
                      <a:lnTo>
                        <a:pt x="16"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27" name="Freeform 24"/>
                <p:cNvSpPr>
                  <a:spLocks/>
                </p:cNvSpPr>
                <p:nvPr/>
              </p:nvSpPr>
              <p:spPr bwMode="auto">
                <a:xfrm>
                  <a:off x="1321" y="3991"/>
                  <a:ext cx="17" cy="163"/>
                </a:xfrm>
                <a:custGeom>
                  <a:avLst/>
                  <a:gdLst>
                    <a:gd name="T0" fmla="*/ 16 w 17"/>
                    <a:gd name="T1" fmla="*/ 17 h 163"/>
                    <a:gd name="T2" fmla="*/ 0 w 17"/>
                    <a:gd name="T3" fmla="*/ 0 h 163"/>
                    <a:gd name="T4" fmla="*/ 0 w 17"/>
                    <a:gd name="T5" fmla="*/ 146 h 163"/>
                    <a:gd name="T6" fmla="*/ 16 w 17"/>
                    <a:gd name="T7" fmla="*/ 162 h 163"/>
                    <a:gd name="T8" fmla="*/ 16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16" y="17"/>
                      </a:moveTo>
                      <a:lnTo>
                        <a:pt x="0" y="0"/>
                      </a:lnTo>
                      <a:lnTo>
                        <a:pt x="0" y="146"/>
                      </a:lnTo>
                      <a:lnTo>
                        <a:pt x="16" y="162"/>
                      </a:lnTo>
                      <a:lnTo>
                        <a:pt x="16" y="17"/>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28" name="Freeform 25"/>
                <p:cNvSpPr>
                  <a:spLocks/>
                </p:cNvSpPr>
                <p:nvPr/>
              </p:nvSpPr>
              <p:spPr bwMode="auto">
                <a:xfrm>
                  <a:off x="1105" y="3933"/>
                  <a:ext cx="17" cy="59"/>
                </a:xfrm>
                <a:custGeom>
                  <a:avLst/>
                  <a:gdLst>
                    <a:gd name="T0" fmla="*/ 16 w 17"/>
                    <a:gd name="T1" fmla="*/ 58 h 59"/>
                    <a:gd name="T2" fmla="*/ 0 w 17"/>
                    <a:gd name="T3" fmla="*/ 58 h 59"/>
                    <a:gd name="T4" fmla="*/ 0 w 17"/>
                    <a:gd name="T5" fmla="*/ 0 h 59"/>
                    <a:gd name="T6" fmla="*/ 16 w 17"/>
                    <a:gd name="T7" fmla="*/ 16 h 59"/>
                    <a:gd name="T8" fmla="*/ 16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16" y="58"/>
                      </a:moveTo>
                      <a:lnTo>
                        <a:pt x="0" y="58"/>
                      </a:lnTo>
                      <a:lnTo>
                        <a:pt x="0" y="0"/>
                      </a:lnTo>
                      <a:lnTo>
                        <a:pt x="16" y="16"/>
                      </a:lnTo>
                      <a:lnTo>
                        <a:pt x="16" y="58"/>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grpSp>
        </p:grpSp>
        <p:grpSp>
          <p:nvGrpSpPr>
            <p:cNvPr id="57353" name="Group 26"/>
            <p:cNvGrpSpPr>
              <a:grpSpLocks/>
            </p:cNvGrpSpPr>
            <p:nvPr/>
          </p:nvGrpSpPr>
          <p:grpSpPr bwMode="auto">
            <a:xfrm>
              <a:off x="2948" y="3067"/>
              <a:ext cx="1148" cy="232"/>
              <a:chOff x="2664" y="4179"/>
              <a:chExt cx="1148" cy="232"/>
            </a:xfrm>
          </p:grpSpPr>
          <p:sp>
            <p:nvSpPr>
              <p:cNvPr id="57417" name="Freeform 27"/>
              <p:cNvSpPr>
                <a:spLocks/>
              </p:cNvSpPr>
              <p:nvPr/>
            </p:nvSpPr>
            <p:spPr bwMode="auto">
              <a:xfrm>
                <a:off x="2715" y="4179"/>
                <a:ext cx="1097" cy="219"/>
              </a:xfrm>
              <a:custGeom>
                <a:avLst/>
                <a:gdLst>
                  <a:gd name="T0" fmla="*/ 0 w 1097"/>
                  <a:gd name="T1" fmla="*/ 48 h 219"/>
                  <a:gd name="T2" fmla="*/ 0 w 1097"/>
                  <a:gd name="T3" fmla="*/ 170 h 219"/>
                  <a:gd name="T4" fmla="*/ 682 w 1097"/>
                  <a:gd name="T5" fmla="*/ 170 h 219"/>
                  <a:gd name="T6" fmla="*/ 682 w 1097"/>
                  <a:gd name="T7" fmla="*/ 218 h 219"/>
                  <a:gd name="T8" fmla="*/ 1096 w 1097"/>
                  <a:gd name="T9" fmla="*/ 109 h 219"/>
                  <a:gd name="T10" fmla="*/ 682 w 1097"/>
                  <a:gd name="T11" fmla="*/ 0 h 219"/>
                  <a:gd name="T12" fmla="*/ 682 w 1097"/>
                  <a:gd name="T13" fmla="*/ 48 h 219"/>
                  <a:gd name="T14" fmla="*/ 0 w 1097"/>
                  <a:gd name="T15" fmla="*/ 48 h 21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97" h="219">
                    <a:moveTo>
                      <a:pt x="0" y="48"/>
                    </a:moveTo>
                    <a:lnTo>
                      <a:pt x="0" y="170"/>
                    </a:lnTo>
                    <a:lnTo>
                      <a:pt x="682" y="170"/>
                    </a:lnTo>
                    <a:lnTo>
                      <a:pt x="682" y="218"/>
                    </a:lnTo>
                    <a:lnTo>
                      <a:pt x="1096" y="109"/>
                    </a:lnTo>
                    <a:lnTo>
                      <a:pt x="682" y="0"/>
                    </a:lnTo>
                    <a:lnTo>
                      <a:pt x="682" y="48"/>
                    </a:lnTo>
                    <a:lnTo>
                      <a:pt x="0" y="4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18" name="Freeform 28"/>
              <p:cNvSpPr>
                <a:spLocks/>
              </p:cNvSpPr>
              <p:nvPr/>
            </p:nvSpPr>
            <p:spPr bwMode="auto">
              <a:xfrm>
                <a:off x="2664" y="4349"/>
                <a:ext cx="738" cy="15"/>
              </a:xfrm>
              <a:custGeom>
                <a:avLst/>
                <a:gdLst>
                  <a:gd name="T0" fmla="*/ 686 w 738"/>
                  <a:gd name="T1" fmla="*/ 14 h 15"/>
                  <a:gd name="T2" fmla="*/ 737 w 738"/>
                  <a:gd name="T3" fmla="*/ 0 h 15"/>
                  <a:gd name="T4" fmla="*/ 51 w 738"/>
                  <a:gd name="T5" fmla="*/ 0 h 15"/>
                  <a:gd name="T6" fmla="*/ 0 w 738"/>
                  <a:gd name="T7" fmla="*/ 14 h 15"/>
                  <a:gd name="T8" fmla="*/ 686 w 738"/>
                  <a:gd name="T9" fmla="*/ 14 h 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38" h="15">
                    <a:moveTo>
                      <a:pt x="686" y="14"/>
                    </a:moveTo>
                    <a:lnTo>
                      <a:pt x="737" y="0"/>
                    </a:lnTo>
                    <a:lnTo>
                      <a:pt x="51" y="0"/>
                    </a:lnTo>
                    <a:lnTo>
                      <a:pt x="0" y="14"/>
                    </a:lnTo>
                    <a:lnTo>
                      <a:pt x="686" y="14"/>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19" name="Freeform 29"/>
              <p:cNvSpPr>
                <a:spLocks/>
              </p:cNvSpPr>
              <p:nvPr/>
            </p:nvSpPr>
            <p:spPr bwMode="auto">
              <a:xfrm>
                <a:off x="3350" y="4349"/>
                <a:ext cx="47" cy="62"/>
              </a:xfrm>
              <a:custGeom>
                <a:avLst/>
                <a:gdLst>
                  <a:gd name="T0" fmla="*/ 0 w 47"/>
                  <a:gd name="T1" fmla="*/ 14 h 62"/>
                  <a:gd name="T2" fmla="*/ 46 w 47"/>
                  <a:gd name="T3" fmla="*/ 0 h 62"/>
                  <a:gd name="T4" fmla="*/ 46 w 47"/>
                  <a:gd name="T5" fmla="*/ 48 h 62"/>
                  <a:gd name="T6" fmla="*/ 0 w 47"/>
                  <a:gd name="T7" fmla="*/ 61 h 62"/>
                  <a:gd name="T8" fmla="*/ 0 w 47"/>
                  <a:gd name="T9" fmla="*/ 14 h 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7" h="62">
                    <a:moveTo>
                      <a:pt x="0" y="14"/>
                    </a:moveTo>
                    <a:lnTo>
                      <a:pt x="46" y="0"/>
                    </a:lnTo>
                    <a:lnTo>
                      <a:pt x="46" y="48"/>
                    </a:lnTo>
                    <a:lnTo>
                      <a:pt x="0" y="61"/>
                    </a:lnTo>
                    <a:lnTo>
                      <a:pt x="0" y="14"/>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20" name="Freeform 30"/>
              <p:cNvSpPr>
                <a:spLocks/>
              </p:cNvSpPr>
              <p:nvPr/>
            </p:nvSpPr>
            <p:spPr bwMode="auto">
              <a:xfrm>
                <a:off x="2664" y="4227"/>
                <a:ext cx="52" cy="137"/>
              </a:xfrm>
              <a:custGeom>
                <a:avLst/>
                <a:gdLst>
                  <a:gd name="T0" fmla="*/ 0 w 52"/>
                  <a:gd name="T1" fmla="*/ 14 h 137"/>
                  <a:gd name="T2" fmla="*/ 51 w 52"/>
                  <a:gd name="T3" fmla="*/ 0 h 137"/>
                  <a:gd name="T4" fmla="*/ 51 w 52"/>
                  <a:gd name="T5" fmla="*/ 123 h 137"/>
                  <a:gd name="T6" fmla="*/ 0 w 52"/>
                  <a:gd name="T7" fmla="*/ 136 h 137"/>
                  <a:gd name="T8" fmla="*/ 0 w 52"/>
                  <a:gd name="T9" fmla="*/ 14 h 13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2" h="137">
                    <a:moveTo>
                      <a:pt x="0" y="14"/>
                    </a:moveTo>
                    <a:lnTo>
                      <a:pt x="51" y="0"/>
                    </a:lnTo>
                    <a:lnTo>
                      <a:pt x="51" y="123"/>
                    </a:lnTo>
                    <a:lnTo>
                      <a:pt x="0" y="136"/>
                    </a:lnTo>
                    <a:lnTo>
                      <a:pt x="0" y="14"/>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21" name="Freeform 31"/>
              <p:cNvSpPr>
                <a:spLocks/>
              </p:cNvSpPr>
              <p:nvPr/>
            </p:nvSpPr>
            <p:spPr bwMode="auto">
              <a:xfrm>
                <a:off x="3350" y="4179"/>
                <a:ext cx="47" cy="49"/>
              </a:xfrm>
              <a:custGeom>
                <a:avLst/>
                <a:gdLst>
                  <a:gd name="T0" fmla="*/ 0 w 47"/>
                  <a:gd name="T1" fmla="*/ 48 h 49"/>
                  <a:gd name="T2" fmla="*/ 46 w 47"/>
                  <a:gd name="T3" fmla="*/ 48 h 49"/>
                  <a:gd name="T4" fmla="*/ 46 w 47"/>
                  <a:gd name="T5" fmla="*/ 0 h 49"/>
                  <a:gd name="T6" fmla="*/ 0 w 47"/>
                  <a:gd name="T7" fmla="*/ 13 h 49"/>
                  <a:gd name="T8" fmla="*/ 0 w 47"/>
                  <a:gd name="T9" fmla="*/ 48 h 4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7" h="49">
                    <a:moveTo>
                      <a:pt x="0" y="48"/>
                    </a:moveTo>
                    <a:lnTo>
                      <a:pt x="46" y="48"/>
                    </a:lnTo>
                    <a:lnTo>
                      <a:pt x="46" y="0"/>
                    </a:lnTo>
                    <a:lnTo>
                      <a:pt x="0" y="13"/>
                    </a:lnTo>
                    <a:lnTo>
                      <a:pt x="0" y="4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grpSp>
        <p:grpSp>
          <p:nvGrpSpPr>
            <p:cNvPr id="57354" name="Group 32"/>
            <p:cNvGrpSpPr>
              <a:grpSpLocks/>
            </p:cNvGrpSpPr>
            <p:nvPr/>
          </p:nvGrpSpPr>
          <p:grpSpPr bwMode="auto">
            <a:xfrm>
              <a:off x="3128" y="2803"/>
              <a:ext cx="660" cy="262"/>
              <a:chOff x="2844" y="3915"/>
              <a:chExt cx="660" cy="262"/>
            </a:xfrm>
          </p:grpSpPr>
          <p:sp>
            <p:nvSpPr>
              <p:cNvPr id="57412" name="Freeform 33"/>
              <p:cNvSpPr>
                <a:spLocks/>
              </p:cNvSpPr>
              <p:nvPr/>
            </p:nvSpPr>
            <p:spPr bwMode="auto">
              <a:xfrm>
                <a:off x="2873" y="3915"/>
                <a:ext cx="631" cy="248"/>
              </a:xfrm>
              <a:custGeom>
                <a:avLst/>
                <a:gdLst>
                  <a:gd name="T0" fmla="*/ 0 w 631"/>
                  <a:gd name="T1" fmla="*/ 55 h 248"/>
                  <a:gd name="T2" fmla="*/ 0 w 631"/>
                  <a:gd name="T3" fmla="*/ 193 h 248"/>
                  <a:gd name="T4" fmla="*/ 392 w 631"/>
                  <a:gd name="T5" fmla="*/ 193 h 248"/>
                  <a:gd name="T6" fmla="*/ 392 w 631"/>
                  <a:gd name="T7" fmla="*/ 247 h 248"/>
                  <a:gd name="T8" fmla="*/ 630 w 631"/>
                  <a:gd name="T9" fmla="*/ 124 h 248"/>
                  <a:gd name="T10" fmla="*/ 392 w 631"/>
                  <a:gd name="T11" fmla="*/ 0 h 248"/>
                  <a:gd name="T12" fmla="*/ 392 w 631"/>
                  <a:gd name="T13" fmla="*/ 55 h 248"/>
                  <a:gd name="T14" fmla="*/ 0 w 631"/>
                  <a:gd name="T15" fmla="*/ 55 h 24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31" h="248">
                    <a:moveTo>
                      <a:pt x="0" y="55"/>
                    </a:moveTo>
                    <a:lnTo>
                      <a:pt x="0" y="193"/>
                    </a:lnTo>
                    <a:lnTo>
                      <a:pt x="392" y="193"/>
                    </a:lnTo>
                    <a:lnTo>
                      <a:pt x="392" y="247"/>
                    </a:lnTo>
                    <a:lnTo>
                      <a:pt x="630" y="124"/>
                    </a:lnTo>
                    <a:lnTo>
                      <a:pt x="392" y="0"/>
                    </a:lnTo>
                    <a:lnTo>
                      <a:pt x="392" y="55"/>
                    </a:lnTo>
                    <a:lnTo>
                      <a:pt x="0" y="55"/>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13" name="Freeform 34"/>
              <p:cNvSpPr>
                <a:spLocks/>
              </p:cNvSpPr>
              <p:nvPr/>
            </p:nvSpPr>
            <p:spPr bwMode="auto">
              <a:xfrm>
                <a:off x="2844" y="4108"/>
                <a:ext cx="422" cy="16"/>
              </a:xfrm>
              <a:custGeom>
                <a:avLst/>
                <a:gdLst>
                  <a:gd name="T0" fmla="*/ 392 w 422"/>
                  <a:gd name="T1" fmla="*/ 15 h 16"/>
                  <a:gd name="T2" fmla="*/ 421 w 422"/>
                  <a:gd name="T3" fmla="*/ 0 h 16"/>
                  <a:gd name="T4" fmla="*/ 27 w 422"/>
                  <a:gd name="T5" fmla="*/ 0 h 16"/>
                  <a:gd name="T6" fmla="*/ 0 w 422"/>
                  <a:gd name="T7" fmla="*/ 15 h 16"/>
                  <a:gd name="T8" fmla="*/ 392 w 422"/>
                  <a:gd name="T9" fmla="*/ 15 h 1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22" h="16">
                    <a:moveTo>
                      <a:pt x="392" y="15"/>
                    </a:moveTo>
                    <a:lnTo>
                      <a:pt x="421" y="0"/>
                    </a:lnTo>
                    <a:lnTo>
                      <a:pt x="27" y="0"/>
                    </a:lnTo>
                    <a:lnTo>
                      <a:pt x="0" y="15"/>
                    </a:lnTo>
                    <a:lnTo>
                      <a:pt x="392" y="15"/>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14" name="Freeform 35"/>
              <p:cNvSpPr>
                <a:spLocks/>
              </p:cNvSpPr>
              <p:nvPr/>
            </p:nvSpPr>
            <p:spPr bwMode="auto">
              <a:xfrm>
                <a:off x="3236" y="4108"/>
                <a:ext cx="30" cy="69"/>
              </a:xfrm>
              <a:custGeom>
                <a:avLst/>
                <a:gdLst>
                  <a:gd name="T0" fmla="*/ 0 w 30"/>
                  <a:gd name="T1" fmla="*/ 15 h 69"/>
                  <a:gd name="T2" fmla="*/ 29 w 30"/>
                  <a:gd name="T3" fmla="*/ 0 h 69"/>
                  <a:gd name="T4" fmla="*/ 29 w 30"/>
                  <a:gd name="T5" fmla="*/ 54 h 69"/>
                  <a:gd name="T6" fmla="*/ 0 w 30"/>
                  <a:gd name="T7" fmla="*/ 68 h 69"/>
                  <a:gd name="T8" fmla="*/ 0 w 30"/>
                  <a:gd name="T9" fmla="*/ 15 h 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69">
                    <a:moveTo>
                      <a:pt x="0" y="15"/>
                    </a:moveTo>
                    <a:lnTo>
                      <a:pt x="29" y="0"/>
                    </a:lnTo>
                    <a:lnTo>
                      <a:pt x="29" y="54"/>
                    </a:lnTo>
                    <a:lnTo>
                      <a:pt x="0" y="68"/>
                    </a:lnTo>
                    <a:lnTo>
                      <a:pt x="0" y="15"/>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15" name="Freeform 36"/>
              <p:cNvSpPr>
                <a:spLocks/>
              </p:cNvSpPr>
              <p:nvPr/>
            </p:nvSpPr>
            <p:spPr bwMode="auto">
              <a:xfrm>
                <a:off x="2844" y="3970"/>
                <a:ext cx="30" cy="154"/>
              </a:xfrm>
              <a:custGeom>
                <a:avLst/>
                <a:gdLst>
                  <a:gd name="T0" fmla="*/ 0 w 30"/>
                  <a:gd name="T1" fmla="*/ 16 h 154"/>
                  <a:gd name="T2" fmla="*/ 29 w 30"/>
                  <a:gd name="T3" fmla="*/ 0 h 154"/>
                  <a:gd name="T4" fmla="*/ 29 w 30"/>
                  <a:gd name="T5" fmla="*/ 138 h 154"/>
                  <a:gd name="T6" fmla="*/ 0 w 30"/>
                  <a:gd name="T7" fmla="*/ 153 h 154"/>
                  <a:gd name="T8" fmla="*/ 0 w 30"/>
                  <a:gd name="T9" fmla="*/ 16 h 15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154">
                    <a:moveTo>
                      <a:pt x="0" y="16"/>
                    </a:moveTo>
                    <a:lnTo>
                      <a:pt x="29" y="0"/>
                    </a:lnTo>
                    <a:lnTo>
                      <a:pt x="29" y="138"/>
                    </a:lnTo>
                    <a:lnTo>
                      <a:pt x="0" y="153"/>
                    </a:lnTo>
                    <a:lnTo>
                      <a:pt x="0"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16" name="Freeform 37"/>
              <p:cNvSpPr>
                <a:spLocks/>
              </p:cNvSpPr>
              <p:nvPr/>
            </p:nvSpPr>
            <p:spPr bwMode="auto">
              <a:xfrm>
                <a:off x="3236" y="3915"/>
                <a:ext cx="30" cy="56"/>
              </a:xfrm>
              <a:custGeom>
                <a:avLst/>
                <a:gdLst>
                  <a:gd name="T0" fmla="*/ 0 w 30"/>
                  <a:gd name="T1" fmla="*/ 55 h 56"/>
                  <a:gd name="T2" fmla="*/ 29 w 30"/>
                  <a:gd name="T3" fmla="*/ 55 h 56"/>
                  <a:gd name="T4" fmla="*/ 29 w 30"/>
                  <a:gd name="T5" fmla="*/ 0 h 56"/>
                  <a:gd name="T6" fmla="*/ 0 w 30"/>
                  <a:gd name="T7" fmla="*/ 15 h 56"/>
                  <a:gd name="T8" fmla="*/ 0 w 30"/>
                  <a:gd name="T9" fmla="*/ 55 h 5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56">
                    <a:moveTo>
                      <a:pt x="0" y="55"/>
                    </a:moveTo>
                    <a:lnTo>
                      <a:pt x="29" y="55"/>
                    </a:lnTo>
                    <a:lnTo>
                      <a:pt x="29" y="0"/>
                    </a:lnTo>
                    <a:lnTo>
                      <a:pt x="0" y="15"/>
                    </a:lnTo>
                    <a:lnTo>
                      <a:pt x="0" y="55"/>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grpSp>
        <p:grpSp>
          <p:nvGrpSpPr>
            <p:cNvPr id="57355" name="Group 38"/>
            <p:cNvGrpSpPr>
              <a:grpSpLocks/>
            </p:cNvGrpSpPr>
            <p:nvPr/>
          </p:nvGrpSpPr>
          <p:grpSpPr bwMode="auto">
            <a:xfrm>
              <a:off x="1258" y="1447"/>
              <a:ext cx="852" cy="286"/>
              <a:chOff x="974" y="2559"/>
              <a:chExt cx="852" cy="286"/>
            </a:xfrm>
          </p:grpSpPr>
          <p:grpSp>
            <p:nvGrpSpPr>
              <p:cNvPr id="57394" name="Group 39"/>
              <p:cNvGrpSpPr>
                <a:grpSpLocks/>
              </p:cNvGrpSpPr>
              <p:nvPr/>
            </p:nvGrpSpPr>
            <p:grpSpPr bwMode="auto">
              <a:xfrm>
                <a:off x="1462" y="2568"/>
                <a:ext cx="364" cy="277"/>
                <a:chOff x="1462" y="2568"/>
                <a:chExt cx="364" cy="277"/>
              </a:xfrm>
            </p:grpSpPr>
            <p:sp>
              <p:nvSpPr>
                <p:cNvPr id="57407" name="Freeform 40"/>
                <p:cNvSpPr>
                  <a:spLocks/>
                </p:cNvSpPr>
                <p:nvPr/>
              </p:nvSpPr>
              <p:spPr bwMode="auto">
                <a:xfrm>
                  <a:off x="1462" y="2568"/>
                  <a:ext cx="348" cy="262"/>
                </a:xfrm>
                <a:custGeom>
                  <a:avLst/>
                  <a:gdLst>
                    <a:gd name="T0" fmla="*/ 347 w 348"/>
                    <a:gd name="T1" fmla="*/ 58 h 262"/>
                    <a:gd name="T2" fmla="*/ 347 w 348"/>
                    <a:gd name="T3" fmla="*/ 204 h 262"/>
                    <a:gd name="T4" fmla="*/ 131 w 348"/>
                    <a:gd name="T5" fmla="*/ 204 h 262"/>
                    <a:gd name="T6" fmla="*/ 131 w 348"/>
                    <a:gd name="T7" fmla="*/ 261 h 262"/>
                    <a:gd name="T8" fmla="*/ 0 w 348"/>
                    <a:gd name="T9" fmla="*/ 131 h 262"/>
                    <a:gd name="T10" fmla="*/ 131 w 348"/>
                    <a:gd name="T11" fmla="*/ 0 h 262"/>
                    <a:gd name="T12" fmla="*/ 131 w 348"/>
                    <a:gd name="T13" fmla="*/ 58 h 262"/>
                    <a:gd name="T14" fmla="*/ 347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347" y="58"/>
                      </a:moveTo>
                      <a:lnTo>
                        <a:pt x="347" y="204"/>
                      </a:lnTo>
                      <a:lnTo>
                        <a:pt x="131" y="204"/>
                      </a:lnTo>
                      <a:lnTo>
                        <a:pt x="131" y="261"/>
                      </a:lnTo>
                      <a:lnTo>
                        <a:pt x="0" y="131"/>
                      </a:lnTo>
                      <a:lnTo>
                        <a:pt x="131" y="0"/>
                      </a:lnTo>
                      <a:lnTo>
                        <a:pt x="131" y="58"/>
                      </a:lnTo>
                      <a:lnTo>
                        <a:pt x="347"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08" name="Freeform 41"/>
                <p:cNvSpPr>
                  <a:spLocks/>
                </p:cNvSpPr>
                <p:nvPr/>
              </p:nvSpPr>
              <p:spPr bwMode="auto">
                <a:xfrm>
                  <a:off x="1592" y="2772"/>
                  <a:ext cx="234" cy="17"/>
                </a:xfrm>
                <a:custGeom>
                  <a:avLst/>
                  <a:gdLst>
                    <a:gd name="T0" fmla="*/ 16 w 234"/>
                    <a:gd name="T1" fmla="*/ 16 h 17"/>
                    <a:gd name="T2" fmla="*/ 0 w 234"/>
                    <a:gd name="T3" fmla="*/ 0 h 17"/>
                    <a:gd name="T4" fmla="*/ 217 w 234"/>
                    <a:gd name="T5" fmla="*/ 0 h 17"/>
                    <a:gd name="T6" fmla="*/ 233 w 234"/>
                    <a:gd name="T7" fmla="*/ 16 h 17"/>
                    <a:gd name="T8" fmla="*/ 16 w 234"/>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 h="17">
                      <a:moveTo>
                        <a:pt x="16" y="16"/>
                      </a:moveTo>
                      <a:lnTo>
                        <a:pt x="0" y="0"/>
                      </a:lnTo>
                      <a:lnTo>
                        <a:pt x="217" y="0"/>
                      </a:lnTo>
                      <a:lnTo>
                        <a:pt x="233" y="16"/>
                      </a:lnTo>
                      <a:lnTo>
                        <a:pt x="16"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09" name="Freeform 42"/>
                <p:cNvSpPr>
                  <a:spLocks/>
                </p:cNvSpPr>
                <p:nvPr/>
              </p:nvSpPr>
              <p:spPr bwMode="auto">
                <a:xfrm>
                  <a:off x="1593" y="2772"/>
                  <a:ext cx="16" cy="73"/>
                </a:xfrm>
                <a:custGeom>
                  <a:avLst/>
                  <a:gdLst>
                    <a:gd name="T0" fmla="*/ 15 w 16"/>
                    <a:gd name="T1" fmla="*/ 16 h 73"/>
                    <a:gd name="T2" fmla="*/ 0 w 16"/>
                    <a:gd name="T3" fmla="*/ 0 h 73"/>
                    <a:gd name="T4" fmla="*/ 0 w 16"/>
                    <a:gd name="T5" fmla="*/ 57 h 73"/>
                    <a:gd name="T6" fmla="*/ 15 w 16"/>
                    <a:gd name="T7" fmla="*/ 72 h 73"/>
                    <a:gd name="T8" fmla="*/ 15 w 16"/>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73">
                      <a:moveTo>
                        <a:pt x="15" y="16"/>
                      </a:moveTo>
                      <a:lnTo>
                        <a:pt x="0" y="0"/>
                      </a:lnTo>
                      <a:lnTo>
                        <a:pt x="0" y="57"/>
                      </a:lnTo>
                      <a:lnTo>
                        <a:pt x="15" y="72"/>
                      </a:lnTo>
                      <a:lnTo>
                        <a:pt x="15"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10" name="Freeform 43"/>
                <p:cNvSpPr>
                  <a:spLocks/>
                </p:cNvSpPr>
                <p:nvPr/>
              </p:nvSpPr>
              <p:spPr bwMode="auto">
                <a:xfrm>
                  <a:off x="1809" y="2626"/>
                  <a:ext cx="17" cy="163"/>
                </a:xfrm>
                <a:custGeom>
                  <a:avLst/>
                  <a:gdLst>
                    <a:gd name="T0" fmla="*/ 16 w 17"/>
                    <a:gd name="T1" fmla="*/ 17 h 163"/>
                    <a:gd name="T2" fmla="*/ 0 w 17"/>
                    <a:gd name="T3" fmla="*/ 0 h 163"/>
                    <a:gd name="T4" fmla="*/ 0 w 17"/>
                    <a:gd name="T5" fmla="*/ 146 h 163"/>
                    <a:gd name="T6" fmla="*/ 16 w 17"/>
                    <a:gd name="T7" fmla="*/ 162 h 163"/>
                    <a:gd name="T8" fmla="*/ 16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16" y="17"/>
                      </a:moveTo>
                      <a:lnTo>
                        <a:pt x="0" y="0"/>
                      </a:lnTo>
                      <a:lnTo>
                        <a:pt x="0" y="146"/>
                      </a:lnTo>
                      <a:lnTo>
                        <a:pt x="16" y="162"/>
                      </a:lnTo>
                      <a:lnTo>
                        <a:pt x="16" y="17"/>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11" name="Freeform 44"/>
                <p:cNvSpPr>
                  <a:spLocks/>
                </p:cNvSpPr>
                <p:nvPr/>
              </p:nvSpPr>
              <p:spPr bwMode="auto">
                <a:xfrm>
                  <a:off x="1593" y="2568"/>
                  <a:ext cx="16" cy="59"/>
                </a:xfrm>
                <a:custGeom>
                  <a:avLst/>
                  <a:gdLst>
                    <a:gd name="T0" fmla="*/ 15 w 16"/>
                    <a:gd name="T1" fmla="*/ 58 h 59"/>
                    <a:gd name="T2" fmla="*/ 0 w 16"/>
                    <a:gd name="T3" fmla="*/ 58 h 59"/>
                    <a:gd name="T4" fmla="*/ 0 w 16"/>
                    <a:gd name="T5" fmla="*/ 0 h 59"/>
                    <a:gd name="T6" fmla="*/ 15 w 16"/>
                    <a:gd name="T7" fmla="*/ 16 h 59"/>
                    <a:gd name="T8" fmla="*/ 15 w 16"/>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59">
                      <a:moveTo>
                        <a:pt x="15" y="58"/>
                      </a:moveTo>
                      <a:lnTo>
                        <a:pt x="0" y="58"/>
                      </a:lnTo>
                      <a:lnTo>
                        <a:pt x="0" y="0"/>
                      </a:lnTo>
                      <a:lnTo>
                        <a:pt x="15" y="16"/>
                      </a:lnTo>
                      <a:lnTo>
                        <a:pt x="15"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grpSp>
          <p:grpSp>
            <p:nvGrpSpPr>
              <p:cNvPr id="57395" name="Group 45"/>
              <p:cNvGrpSpPr>
                <a:grpSpLocks/>
              </p:cNvGrpSpPr>
              <p:nvPr/>
            </p:nvGrpSpPr>
            <p:grpSpPr bwMode="auto">
              <a:xfrm>
                <a:off x="974" y="2568"/>
                <a:ext cx="364" cy="277"/>
                <a:chOff x="974" y="2568"/>
                <a:chExt cx="364" cy="277"/>
              </a:xfrm>
            </p:grpSpPr>
            <p:sp>
              <p:nvSpPr>
                <p:cNvPr id="57402" name="Freeform 46"/>
                <p:cNvSpPr>
                  <a:spLocks/>
                </p:cNvSpPr>
                <p:nvPr/>
              </p:nvSpPr>
              <p:spPr bwMode="auto">
                <a:xfrm>
                  <a:off x="990" y="2568"/>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03" name="Freeform 47"/>
                <p:cNvSpPr>
                  <a:spLocks/>
                </p:cNvSpPr>
                <p:nvPr/>
              </p:nvSpPr>
              <p:spPr bwMode="auto">
                <a:xfrm>
                  <a:off x="974" y="2772"/>
                  <a:ext cx="233" cy="17"/>
                </a:xfrm>
                <a:custGeom>
                  <a:avLst/>
                  <a:gdLst>
                    <a:gd name="T0" fmla="*/ 216 w 233"/>
                    <a:gd name="T1" fmla="*/ 16 h 17"/>
                    <a:gd name="T2" fmla="*/ 232 w 233"/>
                    <a:gd name="T3" fmla="*/ 0 h 17"/>
                    <a:gd name="T4" fmla="*/ 15 w 233"/>
                    <a:gd name="T5" fmla="*/ 0 h 17"/>
                    <a:gd name="T6" fmla="*/ 0 w 233"/>
                    <a:gd name="T7" fmla="*/ 16 h 17"/>
                    <a:gd name="T8" fmla="*/ 2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216" y="16"/>
                      </a:moveTo>
                      <a:lnTo>
                        <a:pt x="232" y="0"/>
                      </a:lnTo>
                      <a:lnTo>
                        <a:pt x="15" y="0"/>
                      </a:lnTo>
                      <a:lnTo>
                        <a:pt x="0" y="16"/>
                      </a:lnTo>
                      <a:lnTo>
                        <a:pt x="216" y="16"/>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04" name="Freeform 48"/>
                <p:cNvSpPr>
                  <a:spLocks/>
                </p:cNvSpPr>
                <p:nvPr/>
              </p:nvSpPr>
              <p:spPr bwMode="auto">
                <a:xfrm>
                  <a:off x="1190" y="2772"/>
                  <a:ext cx="17" cy="73"/>
                </a:xfrm>
                <a:custGeom>
                  <a:avLst/>
                  <a:gdLst>
                    <a:gd name="T0" fmla="*/ 0 w 17"/>
                    <a:gd name="T1" fmla="*/ 16 h 73"/>
                    <a:gd name="T2" fmla="*/ 16 w 17"/>
                    <a:gd name="T3" fmla="*/ 0 h 73"/>
                    <a:gd name="T4" fmla="*/ 16 w 17"/>
                    <a:gd name="T5" fmla="*/ 57 h 73"/>
                    <a:gd name="T6" fmla="*/ 0 w 17"/>
                    <a:gd name="T7" fmla="*/ 72 h 73"/>
                    <a:gd name="T8" fmla="*/ 0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0" y="16"/>
                      </a:moveTo>
                      <a:lnTo>
                        <a:pt x="16" y="0"/>
                      </a:lnTo>
                      <a:lnTo>
                        <a:pt x="16" y="57"/>
                      </a:lnTo>
                      <a:lnTo>
                        <a:pt x="0" y="72"/>
                      </a:lnTo>
                      <a:lnTo>
                        <a:pt x="0"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05" name="Freeform 49"/>
                <p:cNvSpPr>
                  <a:spLocks/>
                </p:cNvSpPr>
                <p:nvPr/>
              </p:nvSpPr>
              <p:spPr bwMode="auto">
                <a:xfrm>
                  <a:off x="974" y="2626"/>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06" name="Freeform 50"/>
                <p:cNvSpPr>
                  <a:spLocks/>
                </p:cNvSpPr>
                <p:nvPr/>
              </p:nvSpPr>
              <p:spPr bwMode="auto">
                <a:xfrm>
                  <a:off x="1190" y="2568"/>
                  <a:ext cx="17" cy="59"/>
                </a:xfrm>
                <a:custGeom>
                  <a:avLst/>
                  <a:gdLst>
                    <a:gd name="T0" fmla="*/ 0 w 17"/>
                    <a:gd name="T1" fmla="*/ 58 h 59"/>
                    <a:gd name="T2" fmla="*/ 16 w 17"/>
                    <a:gd name="T3" fmla="*/ 58 h 59"/>
                    <a:gd name="T4" fmla="*/ 16 w 17"/>
                    <a:gd name="T5" fmla="*/ 0 h 59"/>
                    <a:gd name="T6" fmla="*/ 0 w 17"/>
                    <a:gd name="T7" fmla="*/ 16 h 59"/>
                    <a:gd name="T8" fmla="*/ 0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0" y="58"/>
                      </a:moveTo>
                      <a:lnTo>
                        <a:pt x="16" y="58"/>
                      </a:lnTo>
                      <a:lnTo>
                        <a:pt x="16" y="0"/>
                      </a:lnTo>
                      <a:lnTo>
                        <a:pt x="0" y="16"/>
                      </a:lnTo>
                      <a:lnTo>
                        <a:pt x="0" y="58"/>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grpSp>
          <p:grpSp>
            <p:nvGrpSpPr>
              <p:cNvPr id="57396" name="Group 51"/>
              <p:cNvGrpSpPr>
                <a:grpSpLocks/>
              </p:cNvGrpSpPr>
              <p:nvPr/>
            </p:nvGrpSpPr>
            <p:grpSpPr bwMode="auto">
              <a:xfrm>
                <a:off x="974" y="2559"/>
                <a:ext cx="364" cy="277"/>
                <a:chOff x="974" y="2559"/>
                <a:chExt cx="364" cy="277"/>
              </a:xfrm>
            </p:grpSpPr>
            <p:sp>
              <p:nvSpPr>
                <p:cNvPr id="57397" name="Freeform 52"/>
                <p:cNvSpPr>
                  <a:spLocks/>
                </p:cNvSpPr>
                <p:nvPr/>
              </p:nvSpPr>
              <p:spPr bwMode="auto">
                <a:xfrm>
                  <a:off x="990" y="2559"/>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398" name="Freeform 53"/>
                <p:cNvSpPr>
                  <a:spLocks/>
                </p:cNvSpPr>
                <p:nvPr/>
              </p:nvSpPr>
              <p:spPr bwMode="auto">
                <a:xfrm>
                  <a:off x="974" y="2763"/>
                  <a:ext cx="233" cy="17"/>
                </a:xfrm>
                <a:custGeom>
                  <a:avLst/>
                  <a:gdLst>
                    <a:gd name="T0" fmla="*/ 216 w 233"/>
                    <a:gd name="T1" fmla="*/ 16 h 17"/>
                    <a:gd name="T2" fmla="*/ 232 w 233"/>
                    <a:gd name="T3" fmla="*/ 0 h 17"/>
                    <a:gd name="T4" fmla="*/ 15 w 233"/>
                    <a:gd name="T5" fmla="*/ 0 h 17"/>
                    <a:gd name="T6" fmla="*/ 0 w 233"/>
                    <a:gd name="T7" fmla="*/ 16 h 17"/>
                    <a:gd name="T8" fmla="*/ 2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216" y="16"/>
                      </a:moveTo>
                      <a:lnTo>
                        <a:pt x="232" y="0"/>
                      </a:lnTo>
                      <a:lnTo>
                        <a:pt x="15" y="0"/>
                      </a:lnTo>
                      <a:lnTo>
                        <a:pt x="0" y="16"/>
                      </a:lnTo>
                      <a:lnTo>
                        <a:pt x="216" y="16"/>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399" name="Freeform 54"/>
                <p:cNvSpPr>
                  <a:spLocks/>
                </p:cNvSpPr>
                <p:nvPr/>
              </p:nvSpPr>
              <p:spPr bwMode="auto">
                <a:xfrm>
                  <a:off x="1190" y="2763"/>
                  <a:ext cx="17" cy="73"/>
                </a:xfrm>
                <a:custGeom>
                  <a:avLst/>
                  <a:gdLst>
                    <a:gd name="T0" fmla="*/ 0 w 17"/>
                    <a:gd name="T1" fmla="*/ 16 h 73"/>
                    <a:gd name="T2" fmla="*/ 16 w 17"/>
                    <a:gd name="T3" fmla="*/ 0 h 73"/>
                    <a:gd name="T4" fmla="*/ 16 w 17"/>
                    <a:gd name="T5" fmla="*/ 57 h 73"/>
                    <a:gd name="T6" fmla="*/ 0 w 17"/>
                    <a:gd name="T7" fmla="*/ 72 h 73"/>
                    <a:gd name="T8" fmla="*/ 0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0" y="16"/>
                      </a:moveTo>
                      <a:lnTo>
                        <a:pt x="16" y="0"/>
                      </a:lnTo>
                      <a:lnTo>
                        <a:pt x="16" y="57"/>
                      </a:lnTo>
                      <a:lnTo>
                        <a:pt x="0" y="72"/>
                      </a:lnTo>
                      <a:lnTo>
                        <a:pt x="0"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00" name="Freeform 55"/>
                <p:cNvSpPr>
                  <a:spLocks/>
                </p:cNvSpPr>
                <p:nvPr/>
              </p:nvSpPr>
              <p:spPr bwMode="auto">
                <a:xfrm>
                  <a:off x="974" y="2617"/>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401" name="Freeform 56"/>
                <p:cNvSpPr>
                  <a:spLocks/>
                </p:cNvSpPr>
                <p:nvPr/>
              </p:nvSpPr>
              <p:spPr bwMode="auto">
                <a:xfrm>
                  <a:off x="1190" y="2559"/>
                  <a:ext cx="17" cy="59"/>
                </a:xfrm>
                <a:custGeom>
                  <a:avLst/>
                  <a:gdLst>
                    <a:gd name="T0" fmla="*/ 0 w 17"/>
                    <a:gd name="T1" fmla="*/ 58 h 59"/>
                    <a:gd name="T2" fmla="*/ 16 w 17"/>
                    <a:gd name="T3" fmla="*/ 58 h 59"/>
                    <a:gd name="T4" fmla="*/ 16 w 17"/>
                    <a:gd name="T5" fmla="*/ 0 h 59"/>
                    <a:gd name="T6" fmla="*/ 0 w 17"/>
                    <a:gd name="T7" fmla="*/ 16 h 59"/>
                    <a:gd name="T8" fmla="*/ 0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0" y="58"/>
                      </a:moveTo>
                      <a:lnTo>
                        <a:pt x="16" y="58"/>
                      </a:lnTo>
                      <a:lnTo>
                        <a:pt x="16" y="0"/>
                      </a:lnTo>
                      <a:lnTo>
                        <a:pt x="0" y="16"/>
                      </a:lnTo>
                      <a:lnTo>
                        <a:pt x="0" y="58"/>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grpSp>
        </p:grpSp>
        <p:grpSp>
          <p:nvGrpSpPr>
            <p:cNvPr id="57356" name="Group 57"/>
            <p:cNvGrpSpPr>
              <a:grpSpLocks/>
            </p:cNvGrpSpPr>
            <p:nvPr/>
          </p:nvGrpSpPr>
          <p:grpSpPr bwMode="auto">
            <a:xfrm>
              <a:off x="2646" y="1459"/>
              <a:ext cx="364" cy="277"/>
              <a:chOff x="2362" y="2571"/>
              <a:chExt cx="364" cy="277"/>
            </a:xfrm>
          </p:grpSpPr>
          <p:sp>
            <p:nvSpPr>
              <p:cNvPr id="57389" name="Freeform 58"/>
              <p:cNvSpPr>
                <a:spLocks/>
              </p:cNvSpPr>
              <p:nvPr/>
            </p:nvSpPr>
            <p:spPr bwMode="auto">
              <a:xfrm>
                <a:off x="2378" y="2571"/>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390" name="Freeform 59"/>
              <p:cNvSpPr>
                <a:spLocks/>
              </p:cNvSpPr>
              <p:nvPr/>
            </p:nvSpPr>
            <p:spPr bwMode="auto">
              <a:xfrm>
                <a:off x="2362" y="2775"/>
                <a:ext cx="234" cy="17"/>
              </a:xfrm>
              <a:custGeom>
                <a:avLst/>
                <a:gdLst>
                  <a:gd name="T0" fmla="*/ 217 w 234"/>
                  <a:gd name="T1" fmla="*/ 16 h 17"/>
                  <a:gd name="T2" fmla="*/ 233 w 234"/>
                  <a:gd name="T3" fmla="*/ 0 h 17"/>
                  <a:gd name="T4" fmla="*/ 16 w 234"/>
                  <a:gd name="T5" fmla="*/ 0 h 17"/>
                  <a:gd name="T6" fmla="*/ 0 w 234"/>
                  <a:gd name="T7" fmla="*/ 16 h 17"/>
                  <a:gd name="T8" fmla="*/ 217 w 234"/>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 h="17">
                    <a:moveTo>
                      <a:pt x="217" y="16"/>
                    </a:moveTo>
                    <a:lnTo>
                      <a:pt x="233" y="0"/>
                    </a:lnTo>
                    <a:lnTo>
                      <a:pt x="16" y="0"/>
                    </a:lnTo>
                    <a:lnTo>
                      <a:pt x="0" y="16"/>
                    </a:lnTo>
                    <a:lnTo>
                      <a:pt x="217"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391" name="Freeform 60"/>
              <p:cNvSpPr>
                <a:spLocks/>
              </p:cNvSpPr>
              <p:nvPr/>
            </p:nvSpPr>
            <p:spPr bwMode="auto">
              <a:xfrm>
                <a:off x="2579" y="2775"/>
                <a:ext cx="16" cy="73"/>
              </a:xfrm>
              <a:custGeom>
                <a:avLst/>
                <a:gdLst>
                  <a:gd name="T0" fmla="*/ 0 w 16"/>
                  <a:gd name="T1" fmla="*/ 16 h 73"/>
                  <a:gd name="T2" fmla="*/ 15 w 16"/>
                  <a:gd name="T3" fmla="*/ 0 h 73"/>
                  <a:gd name="T4" fmla="*/ 15 w 16"/>
                  <a:gd name="T5" fmla="*/ 57 h 73"/>
                  <a:gd name="T6" fmla="*/ 0 w 16"/>
                  <a:gd name="T7" fmla="*/ 72 h 73"/>
                  <a:gd name="T8" fmla="*/ 0 w 16"/>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73">
                    <a:moveTo>
                      <a:pt x="0" y="16"/>
                    </a:moveTo>
                    <a:lnTo>
                      <a:pt x="15" y="0"/>
                    </a:lnTo>
                    <a:lnTo>
                      <a:pt x="15" y="57"/>
                    </a:lnTo>
                    <a:lnTo>
                      <a:pt x="0" y="72"/>
                    </a:lnTo>
                    <a:lnTo>
                      <a:pt x="0"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392" name="Freeform 61"/>
              <p:cNvSpPr>
                <a:spLocks/>
              </p:cNvSpPr>
              <p:nvPr/>
            </p:nvSpPr>
            <p:spPr bwMode="auto">
              <a:xfrm>
                <a:off x="2362" y="2629"/>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393" name="Freeform 62"/>
              <p:cNvSpPr>
                <a:spLocks/>
              </p:cNvSpPr>
              <p:nvPr/>
            </p:nvSpPr>
            <p:spPr bwMode="auto">
              <a:xfrm>
                <a:off x="2579" y="2571"/>
                <a:ext cx="16" cy="59"/>
              </a:xfrm>
              <a:custGeom>
                <a:avLst/>
                <a:gdLst>
                  <a:gd name="T0" fmla="*/ 0 w 16"/>
                  <a:gd name="T1" fmla="*/ 58 h 59"/>
                  <a:gd name="T2" fmla="*/ 15 w 16"/>
                  <a:gd name="T3" fmla="*/ 58 h 59"/>
                  <a:gd name="T4" fmla="*/ 15 w 16"/>
                  <a:gd name="T5" fmla="*/ 0 h 59"/>
                  <a:gd name="T6" fmla="*/ 0 w 16"/>
                  <a:gd name="T7" fmla="*/ 16 h 59"/>
                  <a:gd name="T8" fmla="*/ 0 w 16"/>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59">
                    <a:moveTo>
                      <a:pt x="0" y="58"/>
                    </a:moveTo>
                    <a:lnTo>
                      <a:pt x="15" y="58"/>
                    </a:lnTo>
                    <a:lnTo>
                      <a:pt x="15" y="0"/>
                    </a:lnTo>
                    <a:lnTo>
                      <a:pt x="0" y="16"/>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grpSp>
        <p:grpSp>
          <p:nvGrpSpPr>
            <p:cNvPr id="57357" name="Group 63"/>
            <p:cNvGrpSpPr>
              <a:grpSpLocks/>
            </p:cNvGrpSpPr>
            <p:nvPr/>
          </p:nvGrpSpPr>
          <p:grpSpPr bwMode="auto">
            <a:xfrm>
              <a:off x="2644" y="1807"/>
              <a:ext cx="364" cy="277"/>
              <a:chOff x="2360" y="2919"/>
              <a:chExt cx="364" cy="277"/>
            </a:xfrm>
          </p:grpSpPr>
          <p:sp>
            <p:nvSpPr>
              <p:cNvPr id="57384" name="Freeform 64"/>
              <p:cNvSpPr>
                <a:spLocks/>
              </p:cNvSpPr>
              <p:nvPr/>
            </p:nvSpPr>
            <p:spPr bwMode="auto">
              <a:xfrm>
                <a:off x="2376" y="2919"/>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7FFF7F"/>
                  </a:gs>
                  <a:gs pos="100000">
                    <a:srgbClr val="00FF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385" name="Freeform 65"/>
              <p:cNvSpPr>
                <a:spLocks/>
              </p:cNvSpPr>
              <p:nvPr/>
            </p:nvSpPr>
            <p:spPr bwMode="auto">
              <a:xfrm>
                <a:off x="2360" y="3123"/>
                <a:ext cx="233" cy="17"/>
              </a:xfrm>
              <a:custGeom>
                <a:avLst/>
                <a:gdLst>
                  <a:gd name="T0" fmla="*/ 216 w 233"/>
                  <a:gd name="T1" fmla="*/ 16 h 17"/>
                  <a:gd name="T2" fmla="*/ 232 w 233"/>
                  <a:gd name="T3" fmla="*/ 0 h 17"/>
                  <a:gd name="T4" fmla="*/ 15 w 233"/>
                  <a:gd name="T5" fmla="*/ 0 h 17"/>
                  <a:gd name="T6" fmla="*/ 0 w 233"/>
                  <a:gd name="T7" fmla="*/ 16 h 17"/>
                  <a:gd name="T8" fmla="*/ 2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216" y="16"/>
                    </a:moveTo>
                    <a:lnTo>
                      <a:pt x="232" y="0"/>
                    </a:lnTo>
                    <a:lnTo>
                      <a:pt x="15" y="0"/>
                    </a:lnTo>
                    <a:lnTo>
                      <a:pt x="0" y="16"/>
                    </a:lnTo>
                    <a:lnTo>
                      <a:pt x="216" y="16"/>
                    </a:lnTo>
                  </a:path>
                </a:pathLst>
              </a:custGeom>
              <a:gradFill rotWithShape="0">
                <a:gsLst>
                  <a:gs pos="0">
                    <a:srgbClr val="7F9F7F"/>
                  </a:gs>
                  <a:gs pos="100000">
                    <a:srgbClr val="004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386" name="Freeform 66"/>
              <p:cNvSpPr>
                <a:spLocks/>
              </p:cNvSpPr>
              <p:nvPr/>
            </p:nvSpPr>
            <p:spPr bwMode="auto">
              <a:xfrm>
                <a:off x="2576" y="3123"/>
                <a:ext cx="17" cy="73"/>
              </a:xfrm>
              <a:custGeom>
                <a:avLst/>
                <a:gdLst>
                  <a:gd name="T0" fmla="*/ 0 w 17"/>
                  <a:gd name="T1" fmla="*/ 16 h 73"/>
                  <a:gd name="T2" fmla="*/ 16 w 17"/>
                  <a:gd name="T3" fmla="*/ 0 h 73"/>
                  <a:gd name="T4" fmla="*/ 16 w 17"/>
                  <a:gd name="T5" fmla="*/ 57 h 73"/>
                  <a:gd name="T6" fmla="*/ 0 w 17"/>
                  <a:gd name="T7" fmla="*/ 72 h 73"/>
                  <a:gd name="T8" fmla="*/ 0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0" y="16"/>
                    </a:moveTo>
                    <a:lnTo>
                      <a:pt x="16" y="0"/>
                    </a:lnTo>
                    <a:lnTo>
                      <a:pt x="16" y="57"/>
                    </a:lnTo>
                    <a:lnTo>
                      <a:pt x="0" y="72"/>
                    </a:lnTo>
                    <a:lnTo>
                      <a:pt x="0" y="16"/>
                    </a:lnTo>
                  </a:path>
                </a:pathLst>
              </a:custGeom>
              <a:gradFill rotWithShape="0">
                <a:gsLst>
                  <a:gs pos="0">
                    <a:srgbClr val="7FBF7F"/>
                  </a:gs>
                  <a:gs pos="100000">
                    <a:srgbClr val="008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387" name="Freeform 67"/>
              <p:cNvSpPr>
                <a:spLocks/>
              </p:cNvSpPr>
              <p:nvPr/>
            </p:nvSpPr>
            <p:spPr bwMode="auto">
              <a:xfrm>
                <a:off x="2360" y="2977"/>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7FBF7F"/>
                  </a:gs>
                  <a:gs pos="100000">
                    <a:srgbClr val="008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7388" name="Freeform 68"/>
              <p:cNvSpPr>
                <a:spLocks/>
              </p:cNvSpPr>
              <p:nvPr/>
            </p:nvSpPr>
            <p:spPr bwMode="auto">
              <a:xfrm>
                <a:off x="2576" y="2919"/>
                <a:ext cx="17" cy="59"/>
              </a:xfrm>
              <a:custGeom>
                <a:avLst/>
                <a:gdLst>
                  <a:gd name="T0" fmla="*/ 0 w 17"/>
                  <a:gd name="T1" fmla="*/ 58 h 59"/>
                  <a:gd name="T2" fmla="*/ 16 w 17"/>
                  <a:gd name="T3" fmla="*/ 58 h 59"/>
                  <a:gd name="T4" fmla="*/ 16 w 17"/>
                  <a:gd name="T5" fmla="*/ 0 h 59"/>
                  <a:gd name="T6" fmla="*/ 0 w 17"/>
                  <a:gd name="T7" fmla="*/ 16 h 59"/>
                  <a:gd name="T8" fmla="*/ 0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0" y="58"/>
                    </a:moveTo>
                    <a:lnTo>
                      <a:pt x="16" y="58"/>
                    </a:lnTo>
                    <a:lnTo>
                      <a:pt x="16" y="0"/>
                    </a:lnTo>
                    <a:lnTo>
                      <a:pt x="0" y="16"/>
                    </a:lnTo>
                    <a:lnTo>
                      <a:pt x="0" y="58"/>
                    </a:lnTo>
                  </a:path>
                </a:pathLst>
              </a:custGeom>
              <a:gradFill rotWithShape="0">
                <a:gsLst>
                  <a:gs pos="0">
                    <a:srgbClr val="7FBF7F"/>
                  </a:gs>
                  <a:gs pos="100000">
                    <a:srgbClr val="008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grpSp>
        <p:grpSp>
          <p:nvGrpSpPr>
            <p:cNvPr id="57358" name="Group 69"/>
            <p:cNvGrpSpPr>
              <a:grpSpLocks/>
            </p:cNvGrpSpPr>
            <p:nvPr/>
          </p:nvGrpSpPr>
          <p:grpSpPr bwMode="auto">
            <a:xfrm>
              <a:off x="2460" y="1523"/>
              <a:ext cx="154" cy="148"/>
              <a:chOff x="2176" y="2635"/>
              <a:chExt cx="154" cy="148"/>
            </a:xfrm>
          </p:grpSpPr>
          <p:sp>
            <p:nvSpPr>
              <p:cNvPr id="57382" name="Rectangle 70"/>
              <p:cNvSpPr>
                <a:spLocks noChangeArrowheads="1"/>
              </p:cNvSpPr>
              <p:nvPr/>
            </p:nvSpPr>
            <p:spPr bwMode="auto">
              <a:xfrm>
                <a:off x="2176" y="2647"/>
                <a:ext cx="136" cy="136"/>
              </a:xfrm>
              <a:prstGeom prst="rect">
                <a:avLst/>
              </a:prstGeom>
              <a:gradFill rotWithShape="0">
                <a:gsLst>
                  <a:gs pos="0">
                    <a:srgbClr val="B0C7FE"/>
                  </a:gs>
                  <a:gs pos="100000">
                    <a:srgbClr val="618FFD"/>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350">
                  <a:latin typeface="Arial" pitchFamily="34" charset="0"/>
                </a:endParaRPr>
              </a:p>
            </p:txBody>
          </p:sp>
          <p:sp>
            <p:nvSpPr>
              <p:cNvPr id="57383" name="Rectangle 71"/>
              <p:cNvSpPr>
                <a:spLocks noChangeArrowheads="1"/>
              </p:cNvSpPr>
              <p:nvPr/>
            </p:nvSpPr>
            <p:spPr bwMode="auto">
              <a:xfrm>
                <a:off x="2194" y="2635"/>
                <a:ext cx="136" cy="136"/>
              </a:xfrm>
              <a:prstGeom prst="rect">
                <a:avLst/>
              </a:prstGeom>
              <a:gradFill rotWithShape="0">
                <a:gsLst>
                  <a:gs pos="0">
                    <a:srgbClr val="B0C7FE"/>
                  </a:gs>
                  <a:gs pos="100000">
                    <a:srgbClr val="618FFD"/>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350">
                  <a:latin typeface="Arial" pitchFamily="34" charset="0"/>
                </a:endParaRPr>
              </a:p>
            </p:txBody>
          </p:sp>
        </p:grpSp>
        <p:grpSp>
          <p:nvGrpSpPr>
            <p:cNvPr id="57359" name="Group 72"/>
            <p:cNvGrpSpPr>
              <a:grpSpLocks/>
            </p:cNvGrpSpPr>
            <p:nvPr/>
          </p:nvGrpSpPr>
          <p:grpSpPr bwMode="auto">
            <a:xfrm>
              <a:off x="2460" y="1871"/>
              <a:ext cx="154" cy="148"/>
              <a:chOff x="2176" y="2983"/>
              <a:chExt cx="154" cy="148"/>
            </a:xfrm>
          </p:grpSpPr>
          <p:sp>
            <p:nvSpPr>
              <p:cNvPr id="57380" name="Rectangle 73"/>
              <p:cNvSpPr>
                <a:spLocks noChangeArrowheads="1"/>
              </p:cNvSpPr>
              <p:nvPr/>
            </p:nvSpPr>
            <p:spPr bwMode="auto">
              <a:xfrm>
                <a:off x="2176" y="2995"/>
                <a:ext cx="136" cy="136"/>
              </a:xfrm>
              <a:prstGeom prst="rect">
                <a:avLst/>
              </a:prstGeom>
              <a:gradFill rotWithShape="0">
                <a:gsLst>
                  <a:gs pos="0">
                    <a:srgbClr val="BEF68F"/>
                  </a:gs>
                  <a:gs pos="100000">
                    <a:srgbClr val="A3F25F"/>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350">
                  <a:latin typeface="Arial" pitchFamily="34" charset="0"/>
                </a:endParaRPr>
              </a:p>
            </p:txBody>
          </p:sp>
          <p:sp>
            <p:nvSpPr>
              <p:cNvPr id="57381" name="Rectangle 74"/>
              <p:cNvSpPr>
                <a:spLocks noChangeArrowheads="1"/>
              </p:cNvSpPr>
              <p:nvPr/>
            </p:nvSpPr>
            <p:spPr bwMode="auto">
              <a:xfrm>
                <a:off x="2194" y="2983"/>
                <a:ext cx="136" cy="136"/>
              </a:xfrm>
              <a:prstGeom prst="rect">
                <a:avLst/>
              </a:prstGeom>
              <a:gradFill rotWithShape="0">
                <a:gsLst>
                  <a:gs pos="0">
                    <a:srgbClr val="BEF68F"/>
                  </a:gs>
                  <a:gs pos="100000">
                    <a:srgbClr val="A3F25F"/>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350">
                  <a:latin typeface="Arial" pitchFamily="34" charset="0"/>
                </a:endParaRPr>
              </a:p>
            </p:txBody>
          </p:sp>
        </p:grpSp>
        <p:sp>
          <p:nvSpPr>
            <p:cNvPr id="57360" name="Rectangle 75"/>
            <p:cNvSpPr>
              <a:spLocks noChangeArrowheads="1"/>
            </p:cNvSpPr>
            <p:nvPr/>
          </p:nvSpPr>
          <p:spPr bwMode="auto">
            <a:xfrm rot="16200000">
              <a:off x="395" y="3017"/>
              <a:ext cx="921" cy="1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1350">
                  <a:latin typeface="Comic Sans MS" pitchFamily="66" charset="0"/>
                </a:rPr>
                <a:t>Unassertive</a:t>
              </a:r>
              <a:endParaRPr lang="en-US" altLang="zh-TW" sz="1350">
                <a:latin typeface="Times New Roman" pitchFamily="18" charset="0"/>
              </a:endParaRPr>
            </a:p>
          </p:txBody>
        </p:sp>
        <p:sp>
          <p:nvSpPr>
            <p:cNvPr id="57361" name="Rectangle 76"/>
            <p:cNvSpPr>
              <a:spLocks noChangeArrowheads="1"/>
            </p:cNvSpPr>
            <p:nvPr/>
          </p:nvSpPr>
          <p:spPr bwMode="auto">
            <a:xfrm rot="16200000">
              <a:off x="443" y="1327"/>
              <a:ext cx="842" cy="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1500">
                  <a:latin typeface="Comic Sans MS" pitchFamily="66" charset="0"/>
                </a:rPr>
                <a:t>Assertive</a:t>
              </a:r>
            </a:p>
          </p:txBody>
        </p:sp>
        <p:sp>
          <p:nvSpPr>
            <p:cNvPr id="57362" name="Rectangle 77"/>
            <p:cNvSpPr>
              <a:spLocks noChangeArrowheads="1"/>
            </p:cNvSpPr>
            <p:nvPr/>
          </p:nvSpPr>
          <p:spPr bwMode="auto">
            <a:xfrm>
              <a:off x="1019" y="3584"/>
              <a:ext cx="902" cy="2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350">
                  <a:latin typeface="Comic Sans MS" pitchFamily="66" charset="0"/>
                </a:rPr>
                <a:t>Unco-operative</a:t>
              </a:r>
            </a:p>
          </p:txBody>
        </p:sp>
        <p:sp>
          <p:nvSpPr>
            <p:cNvPr id="57363" name="Rectangle 78"/>
            <p:cNvSpPr>
              <a:spLocks noChangeArrowheads="1"/>
            </p:cNvSpPr>
            <p:nvPr/>
          </p:nvSpPr>
          <p:spPr bwMode="auto">
            <a:xfrm>
              <a:off x="3284" y="3584"/>
              <a:ext cx="767" cy="2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350">
                  <a:latin typeface="Comic Sans MS" pitchFamily="66" charset="0"/>
                </a:rPr>
                <a:t>Co-operative</a:t>
              </a:r>
            </a:p>
          </p:txBody>
        </p:sp>
        <p:grpSp>
          <p:nvGrpSpPr>
            <p:cNvPr id="57364" name="Group 79"/>
            <p:cNvGrpSpPr>
              <a:grpSpLocks/>
            </p:cNvGrpSpPr>
            <p:nvPr/>
          </p:nvGrpSpPr>
          <p:grpSpPr bwMode="auto">
            <a:xfrm>
              <a:off x="1100" y="1231"/>
              <a:ext cx="36" cy="2287"/>
              <a:chOff x="816" y="2343"/>
              <a:chExt cx="36" cy="2287"/>
            </a:xfrm>
          </p:grpSpPr>
          <p:sp>
            <p:nvSpPr>
              <p:cNvPr id="57378" name="Line 80"/>
              <p:cNvSpPr>
                <a:spLocks noChangeShapeType="1"/>
              </p:cNvSpPr>
              <p:nvPr/>
            </p:nvSpPr>
            <p:spPr bwMode="auto">
              <a:xfrm>
                <a:off x="852" y="2343"/>
                <a:ext cx="0" cy="2287"/>
              </a:xfrm>
              <a:prstGeom prst="line">
                <a:avLst/>
              </a:prstGeom>
              <a:noFill/>
              <a:ln w="50800">
                <a:solidFill>
                  <a:srgbClr val="CF0E3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p>
            </p:txBody>
          </p:sp>
          <p:sp>
            <p:nvSpPr>
              <p:cNvPr id="57379" name="Line 81"/>
              <p:cNvSpPr>
                <a:spLocks noChangeShapeType="1"/>
              </p:cNvSpPr>
              <p:nvPr/>
            </p:nvSpPr>
            <p:spPr bwMode="auto">
              <a:xfrm>
                <a:off x="816" y="2343"/>
                <a:ext cx="0" cy="2287"/>
              </a:xfrm>
              <a:prstGeom prst="line">
                <a:avLst/>
              </a:prstGeom>
              <a:noFill/>
              <a:ln w="50800">
                <a:solidFill>
                  <a:srgbClr val="F35B1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p>
            </p:txBody>
          </p:sp>
        </p:grpSp>
        <p:grpSp>
          <p:nvGrpSpPr>
            <p:cNvPr id="57365" name="Group 82"/>
            <p:cNvGrpSpPr>
              <a:grpSpLocks/>
            </p:cNvGrpSpPr>
            <p:nvPr/>
          </p:nvGrpSpPr>
          <p:grpSpPr bwMode="auto">
            <a:xfrm>
              <a:off x="1127" y="3496"/>
              <a:ext cx="2989" cy="42"/>
              <a:chOff x="843" y="4608"/>
              <a:chExt cx="2989" cy="42"/>
            </a:xfrm>
          </p:grpSpPr>
          <p:sp>
            <p:nvSpPr>
              <p:cNvPr id="57376" name="Line 83"/>
              <p:cNvSpPr>
                <a:spLocks noChangeShapeType="1"/>
              </p:cNvSpPr>
              <p:nvPr/>
            </p:nvSpPr>
            <p:spPr bwMode="auto">
              <a:xfrm>
                <a:off x="843" y="4608"/>
                <a:ext cx="2989" cy="0"/>
              </a:xfrm>
              <a:prstGeom prst="line">
                <a:avLst/>
              </a:prstGeom>
              <a:noFill/>
              <a:ln w="50800">
                <a:solidFill>
                  <a:srgbClr val="CF0E3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p>
            </p:txBody>
          </p:sp>
          <p:sp>
            <p:nvSpPr>
              <p:cNvPr id="57377" name="Line 84"/>
              <p:cNvSpPr>
                <a:spLocks noChangeShapeType="1"/>
              </p:cNvSpPr>
              <p:nvPr/>
            </p:nvSpPr>
            <p:spPr bwMode="auto">
              <a:xfrm>
                <a:off x="843" y="4650"/>
                <a:ext cx="2989" cy="0"/>
              </a:xfrm>
              <a:prstGeom prst="line">
                <a:avLst/>
              </a:prstGeom>
              <a:noFill/>
              <a:ln w="50800">
                <a:solidFill>
                  <a:srgbClr val="F35B1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p>
            </p:txBody>
          </p:sp>
        </p:grpSp>
        <p:sp>
          <p:nvSpPr>
            <p:cNvPr id="57366" name="Oval 85"/>
            <p:cNvSpPr>
              <a:spLocks noChangeArrowheads="1"/>
            </p:cNvSpPr>
            <p:nvPr/>
          </p:nvSpPr>
          <p:spPr bwMode="auto">
            <a:xfrm>
              <a:off x="1068" y="1152"/>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350">
                <a:latin typeface="Arial" pitchFamily="34" charset="0"/>
              </a:endParaRPr>
            </a:p>
          </p:txBody>
        </p:sp>
        <p:sp>
          <p:nvSpPr>
            <p:cNvPr id="57367" name="Oval 86"/>
            <p:cNvSpPr>
              <a:spLocks noChangeArrowheads="1"/>
            </p:cNvSpPr>
            <p:nvPr/>
          </p:nvSpPr>
          <p:spPr bwMode="auto">
            <a:xfrm>
              <a:off x="1056" y="3468"/>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350">
                <a:latin typeface="Arial" pitchFamily="34" charset="0"/>
              </a:endParaRPr>
            </a:p>
          </p:txBody>
        </p:sp>
        <p:sp>
          <p:nvSpPr>
            <p:cNvPr id="57368" name="Oval 87"/>
            <p:cNvSpPr>
              <a:spLocks noChangeArrowheads="1"/>
            </p:cNvSpPr>
            <p:nvPr/>
          </p:nvSpPr>
          <p:spPr bwMode="auto">
            <a:xfrm>
              <a:off x="4080" y="3468"/>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350">
                <a:latin typeface="Arial" pitchFamily="34" charset="0"/>
              </a:endParaRPr>
            </a:p>
          </p:txBody>
        </p:sp>
        <p:sp>
          <p:nvSpPr>
            <p:cNvPr id="57369" name="Oval 88"/>
            <p:cNvSpPr>
              <a:spLocks noChangeArrowheads="1"/>
            </p:cNvSpPr>
            <p:nvPr/>
          </p:nvSpPr>
          <p:spPr bwMode="auto">
            <a:xfrm>
              <a:off x="2640" y="2126"/>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350">
                <a:latin typeface="Arial" pitchFamily="34" charset="0"/>
              </a:endParaRPr>
            </a:p>
          </p:txBody>
        </p:sp>
        <p:sp>
          <p:nvSpPr>
            <p:cNvPr id="57370" name="Oval 89"/>
            <p:cNvSpPr>
              <a:spLocks noChangeArrowheads="1"/>
            </p:cNvSpPr>
            <p:nvPr/>
          </p:nvSpPr>
          <p:spPr bwMode="auto">
            <a:xfrm>
              <a:off x="4068" y="1250"/>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350">
                <a:latin typeface="Arial" pitchFamily="34" charset="0"/>
              </a:endParaRPr>
            </a:p>
          </p:txBody>
        </p:sp>
        <p:sp>
          <p:nvSpPr>
            <p:cNvPr id="57371" name="Rectangle 90"/>
            <p:cNvSpPr>
              <a:spLocks noChangeArrowheads="1"/>
            </p:cNvSpPr>
            <p:nvPr/>
          </p:nvSpPr>
          <p:spPr bwMode="auto">
            <a:xfrm>
              <a:off x="1358" y="1232"/>
              <a:ext cx="637" cy="2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350">
                  <a:latin typeface="Comic Sans MS" pitchFamily="66" charset="0"/>
                </a:rPr>
                <a:t>Competing</a:t>
              </a:r>
            </a:p>
          </p:txBody>
        </p:sp>
        <p:sp>
          <p:nvSpPr>
            <p:cNvPr id="57372" name="Rectangle 91"/>
            <p:cNvSpPr>
              <a:spLocks noChangeArrowheads="1"/>
            </p:cNvSpPr>
            <p:nvPr/>
          </p:nvSpPr>
          <p:spPr bwMode="auto">
            <a:xfrm>
              <a:off x="3215" y="1184"/>
              <a:ext cx="787" cy="2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350">
                  <a:latin typeface="Comic Sans MS" pitchFamily="66" charset="0"/>
                </a:rPr>
                <a:t>Collaborating</a:t>
              </a:r>
              <a:endParaRPr lang="en-US" altLang="zh-TW" sz="1350">
                <a:latin typeface="Times New Roman" pitchFamily="18" charset="0"/>
              </a:endParaRPr>
            </a:p>
          </p:txBody>
        </p:sp>
        <p:sp>
          <p:nvSpPr>
            <p:cNvPr id="57373" name="Rectangle 92"/>
            <p:cNvSpPr>
              <a:spLocks noChangeArrowheads="1"/>
            </p:cNvSpPr>
            <p:nvPr/>
          </p:nvSpPr>
          <p:spPr bwMode="auto">
            <a:xfrm>
              <a:off x="2302" y="2288"/>
              <a:ext cx="813" cy="2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350">
                  <a:latin typeface="Comic Sans MS" pitchFamily="66" charset="0"/>
                </a:rPr>
                <a:t>Compromising</a:t>
              </a:r>
            </a:p>
          </p:txBody>
        </p:sp>
        <p:sp>
          <p:nvSpPr>
            <p:cNvPr id="57374" name="Rectangle 93"/>
            <p:cNvSpPr>
              <a:spLocks noChangeArrowheads="1"/>
            </p:cNvSpPr>
            <p:nvPr/>
          </p:nvSpPr>
          <p:spPr bwMode="auto">
            <a:xfrm>
              <a:off x="1429" y="3140"/>
              <a:ext cx="540" cy="2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350">
                  <a:latin typeface="Comic Sans MS" pitchFamily="66" charset="0"/>
                </a:rPr>
                <a:t>Avoiding</a:t>
              </a:r>
            </a:p>
          </p:txBody>
        </p:sp>
        <p:sp>
          <p:nvSpPr>
            <p:cNvPr id="57375" name="Rectangle 94"/>
            <p:cNvSpPr>
              <a:spLocks noChangeArrowheads="1"/>
            </p:cNvSpPr>
            <p:nvPr/>
          </p:nvSpPr>
          <p:spPr bwMode="auto">
            <a:xfrm>
              <a:off x="2908" y="3284"/>
              <a:ext cx="918" cy="2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350">
                  <a:latin typeface="Comic Sans MS" pitchFamily="66" charset="0"/>
                </a:rPr>
                <a:t>Accommodating</a:t>
              </a:r>
            </a:p>
          </p:txBody>
        </p:sp>
      </p:grpSp>
      <p:sp>
        <p:nvSpPr>
          <p:cNvPr id="57347" name="Text Box 95"/>
          <p:cNvSpPr txBox="1">
            <a:spLocks noChangeArrowheads="1"/>
          </p:cNvSpPr>
          <p:nvPr/>
        </p:nvSpPr>
        <p:spPr bwMode="auto">
          <a:xfrm>
            <a:off x="2072879" y="1258491"/>
            <a:ext cx="485775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buFontTx/>
              <a:buNone/>
            </a:pPr>
            <a:endParaRPr lang="en-US" altLang="en-US" sz="1800">
              <a:latin typeface="Times New Roman" pitchFamily="18" charset="0"/>
            </a:endParaRPr>
          </a:p>
        </p:txBody>
      </p:sp>
      <p:sp>
        <p:nvSpPr>
          <p:cNvPr id="98400" name="Text Box 96"/>
          <p:cNvSpPr txBox="1">
            <a:spLocks noChangeArrowheads="1"/>
          </p:cNvSpPr>
          <p:nvPr/>
        </p:nvSpPr>
        <p:spPr bwMode="auto">
          <a:xfrm>
            <a:off x="1157288" y="944167"/>
            <a:ext cx="6115050" cy="5078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defRPr/>
            </a:pPr>
            <a:r>
              <a:rPr lang="en-US" altLang="zh-TW" sz="2700" dirty="0">
                <a:latin typeface="+mj-lt"/>
                <a:cs typeface="Arial" charset="0"/>
              </a:rPr>
              <a:t>Conflict Handling Styles</a:t>
            </a:r>
          </a:p>
        </p:txBody>
      </p:sp>
      <p:sp>
        <p:nvSpPr>
          <p:cNvPr id="2" name="TextBox 1"/>
          <p:cNvSpPr txBox="1"/>
          <p:nvPr/>
        </p:nvSpPr>
        <p:spPr>
          <a:xfrm>
            <a:off x="5738633" y="1048554"/>
            <a:ext cx="1964301" cy="300082"/>
          </a:xfrm>
          <a:prstGeom prst="rect">
            <a:avLst/>
          </a:prstGeom>
          <a:noFill/>
        </p:spPr>
        <p:txBody>
          <a:bodyPr wrap="square" rtlCol="0">
            <a:spAutoFit/>
          </a:bodyPr>
          <a:lstStyle/>
          <a:p>
            <a:r>
              <a:rPr lang="en-GB" sz="1350" dirty="0"/>
              <a:t>Thomas/</a:t>
            </a:r>
            <a:r>
              <a:rPr lang="en-GB" sz="1350" dirty="0" err="1"/>
              <a:t>Kilman</a:t>
            </a:r>
            <a:endParaRPr lang="en-GB" sz="1350" dirty="0"/>
          </a:p>
        </p:txBody>
      </p:sp>
    </p:spTree>
    <p:extLst>
      <p:ext uri="{BB962C8B-B14F-4D97-AF65-F5344CB8AC3E}">
        <p14:creationId xmlns:p14="http://schemas.microsoft.com/office/powerpoint/2010/main" val="164820303"/>
      </p:ext>
    </p:extLst>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075071" y="2753637"/>
            <a:ext cx="3012170" cy="2386353"/>
          </a:xfrm>
          <a:prstGeom prst="rect">
            <a:avLst/>
          </a:prstGeom>
        </p:spPr>
      </p:pic>
      <p:sp>
        <p:nvSpPr>
          <p:cNvPr id="5" name="Rectangle 4"/>
          <p:cNvSpPr/>
          <p:nvPr/>
        </p:nvSpPr>
        <p:spPr>
          <a:xfrm>
            <a:off x="325191" y="258351"/>
            <a:ext cx="2192573" cy="2031325"/>
          </a:xfrm>
          <a:prstGeom prst="rect">
            <a:avLst/>
          </a:prstGeom>
        </p:spPr>
        <p:txBody>
          <a:bodyPr wrap="square">
            <a:spAutoFit/>
          </a:bodyPr>
          <a:lstStyle/>
          <a:p>
            <a:r>
              <a:rPr lang="en-GB" sz="1400" b="1" dirty="0">
                <a:solidFill>
                  <a:srgbClr val="92D050"/>
                </a:solidFill>
              </a:rPr>
              <a:t>Competing is assertive and uncooperative—an individual pursues his own concerns at the other person’s expense. This is a power-oriented mode in which you use whatever power seems appropriate to win your own position</a:t>
            </a:r>
          </a:p>
        </p:txBody>
      </p:sp>
      <p:sp>
        <p:nvSpPr>
          <p:cNvPr id="6" name="Rectangle 5"/>
          <p:cNvSpPr/>
          <p:nvPr/>
        </p:nvSpPr>
        <p:spPr>
          <a:xfrm>
            <a:off x="6372200" y="4077072"/>
            <a:ext cx="2115047" cy="1569660"/>
          </a:xfrm>
          <a:prstGeom prst="rect">
            <a:avLst/>
          </a:prstGeom>
        </p:spPr>
        <p:txBody>
          <a:bodyPr wrap="square">
            <a:spAutoFit/>
          </a:bodyPr>
          <a:lstStyle/>
          <a:p>
            <a:r>
              <a:rPr lang="en-GB" sz="1200" dirty="0">
                <a:solidFill>
                  <a:srgbClr val="0070C0"/>
                </a:solidFill>
              </a:rPr>
              <a:t>Accommodating is unassertive and cooperative—When accommodating, the individual neglects his own concerns to satisfy the concerns of the other person; there is an element of self-sacrifice in this mode. </a:t>
            </a:r>
          </a:p>
        </p:txBody>
      </p:sp>
      <p:sp>
        <p:nvSpPr>
          <p:cNvPr id="7" name="Rectangle 6"/>
          <p:cNvSpPr/>
          <p:nvPr/>
        </p:nvSpPr>
        <p:spPr>
          <a:xfrm>
            <a:off x="300465" y="3126432"/>
            <a:ext cx="1560443" cy="2677656"/>
          </a:xfrm>
          <a:prstGeom prst="rect">
            <a:avLst/>
          </a:prstGeom>
        </p:spPr>
        <p:txBody>
          <a:bodyPr wrap="square">
            <a:spAutoFit/>
          </a:bodyPr>
          <a:lstStyle/>
          <a:p>
            <a:r>
              <a:rPr lang="en-GB" sz="1200" b="1" dirty="0">
                <a:solidFill>
                  <a:srgbClr val="00B050"/>
                </a:solidFill>
              </a:rPr>
              <a:t>Avoiding is unassertive and uncooperative—the person neither pursues his own concerns nor those of the other individual. Thus he does not deal with the conflict. Avoiding might take the form of diplomatically sidestepping an issue.</a:t>
            </a:r>
          </a:p>
        </p:txBody>
      </p:sp>
      <p:sp>
        <p:nvSpPr>
          <p:cNvPr id="8" name="Rectangle 7"/>
          <p:cNvSpPr/>
          <p:nvPr/>
        </p:nvSpPr>
        <p:spPr>
          <a:xfrm>
            <a:off x="6588224" y="258351"/>
            <a:ext cx="2192573" cy="3046988"/>
          </a:xfrm>
          <a:prstGeom prst="rect">
            <a:avLst/>
          </a:prstGeom>
        </p:spPr>
        <p:txBody>
          <a:bodyPr wrap="square">
            <a:spAutoFit/>
          </a:bodyPr>
          <a:lstStyle/>
          <a:p>
            <a:r>
              <a:rPr lang="en-GB" sz="1200" dirty="0">
                <a:solidFill>
                  <a:schemeClr val="accent6">
                    <a:lumMod val="75000"/>
                  </a:schemeClr>
                </a:solidFill>
              </a:rPr>
              <a:t>Collaborating is both assertive and cooperative—Collaborating involves an attempt to work with others to find some solution that fully satisfies their concerns. It means digging into an issue to pinpoint the underlying needs and wants of the two individuals. Collaborating between two persons might take the form of exploring a disagreement to learn from each other’s insights or trying to find a creative solution to an interpersonal problem.</a:t>
            </a:r>
          </a:p>
        </p:txBody>
      </p:sp>
      <p:sp>
        <p:nvSpPr>
          <p:cNvPr id="9" name="Rectangle 8"/>
          <p:cNvSpPr/>
          <p:nvPr/>
        </p:nvSpPr>
        <p:spPr>
          <a:xfrm>
            <a:off x="2771800" y="267733"/>
            <a:ext cx="3240360" cy="1938992"/>
          </a:xfrm>
          <a:prstGeom prst="rect">
            <a:avLst/>
          </a:prstGeom>
        </p:spPr>
        <p:txBody>
          <a:bodyPr wrap="square">
            <a:spAutoFit/>
          </a:bodyPr>
          <a:lstStyle/>
          <a:p>
            <a:r>
              <a:rPr lang="en-GB" sz="1200" dirty="0">
                <a:solidFill>
                  <a:srgbClr val="FF0000"/>
                </a:solidFill>
              </a:rPr>
              <a:t>Compromising is moderate in both assertiveness and cooperativeness. The objective is to find some expedient, mutually acceptable solution that partially satisfies both parties. Likewise, it addresses an issue more directly than avoiding, but does not explore it in as much depth as collaborating. In some situations, compromising might mean splitting the difference between the two positions, exchanging concessions, or seeking a quick middle-ground solution.</a:t>
            </a:r>
          </a:p>
        </p:txBody>
      </p:sp>
    </p:spTree>
    <p:extLst>
      <p:ext uri="{BB962C8B-B14F-4D97-AF65-F5344CB8AC3E}">
        <p14:creationId xmlns:p14="http://schemas.microsoft.com/office/powerpoint/2010/main" val="13483937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Title 2"/>
          <p:cNvSpPr>
            <a:spLocks noGrp="1"/>
          </p:cNvSpPr>
          <p:nvPr>
            <p:ph type="title"/>
          </p:nvPr>
        </p:nvSpPr>
        <p:spPr/>
        <p:txBody>
          <a:bodyPr>
            <a:normAutofit/>
          </a:bodyPr>
          <a:lstStyle/>
          <a:p>
            <a:r>
              <a:rPr lang="en-US" altLang="en-US"/>
              <a:t>Ways we handle conflict (cont…)</a:t>
            </a:r>
          </a:p>
        </p:txBody>
      </p:sp>
      <p:sp>
        <p:nvSpPr>
          <p:cNvPr id="27650" name="Content Placeholder 1"/>
          <p:cNvSpPr>
            <a:spLocks noGrp="1"/>
          </p:cNvSpPr>
          <p:nvPr>
            <p:ph idx="1"/>
          </p:nvPr>
        </p:nvSpPr>
        <p:spPr/>
        <p:txBody>
          <a:bodyPr/>
          <a:lstStyle/>
          <a:p>
            <a:r>
              <a:rPr lang="en-US" altLang="en-US" dirty="0"/>
              <a:t>Avoiding </a:t>
            </a:r>
          </a:p>
          <a:p>
            <a:pPr lvl="1"/>
            <a:r>
              <a:rPr lang="en-US" altLang="en-US" dirty="0"/>
              <a:t>Ignoring the conflict</a:t>
            </a:r>
          </a:p>
          <a:p>
            <a:pPr lvl="1"/>
            <a:r>
              <a:rPr lang="en-US" altLang="en-US" dirty="0"/>
              <a:t>Lose-lose situation</a:t>
            </a:r>
          </a:p>
          <a:p>
            <a:pPr lvl="1"/>
            <a:r>
              <a:rPr lang="en-US" altLang="en-US" dirty="0"/>
              <a:t>Physical</a:t>
            </a:r>
          </a:p>
          <a:p>
            <a:pPr lvl="1"/>
            <a:r>
              <a:rPr lang="en-US" altLang="en-US" dirty="0"/>
              <a:t>Controversial</a:t>
            </a:r>
          </a:p>
        </p:txBody>
      </p:sp>
      <p:pic>
        <p:nvPicPr>
          <p:cNvPr id="2" name="Picture 1"/>
          <p:cNvPicPr>
            <a:picLocks noChangeAspect="1"/>
          </p:cNvPicPr>
          <p:nvPr/>
        </p:nvPicPr>
        <p:blipFill>
          <a:blip r:embed="rId3"/>
          <a:stretch>
            <a:fillRect/>
          </a:stretch>
        </p:blipFill>
        <p:spPr>
          <a:xfrm>
            <a:off x="4139952" y="1960959"/>
            <a:ext cx="3986585" cy="2936081"/>
          </a:xfrm>
          <a:prstGeom prst="rect">
            <a:avLst/>
          </a:prstGeom>
        </p:spPr>
      </p:pic>
    </p:spTree>
    <p:extLst>
      <p:ext uri="{BB962C8B-B14F-4D97-AF65-F5344CB8AC3E}">
        <p14:creationId xmlns:p14="http://schemas.microsoft.com/office/powerpoint/2010/main" val="41199336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Title 2"/>
          <p:cNvSpPr>
            <a:spLocks noGrp="1"/>
          </p:cNvSpPr>
          <p:nvPr>
            <p:ph type="title"/>
          </p:nvPr>
        </p:nvSpPr>
        <p:spPr/>
        <p:txBody>
          <a:bodyPr>
            <a:normAutofit/>
          </a:bodyPr>
          <a:lstStyle/>
          <a:p>
            <a:r>
              <a:rPr lang="en-US" altLang="en-US"/>
              <a:t>Ways we handle conflict (cont…)</a:t>
            </a:r>
          </a:p>
        </p:txBody>
      </p:sp>
      <p:sp>
        <p:nvSpPr>
          <p:cNvPr id="28674" name="Content Placeholder 1"/>
          <p:cNvSpPr>
            <a:spLocks noGrp="1"/>
          </p:cNvSpPr>
          <p:nvPr>
            <p:ph idx="1"/>
          </p:nvPr>
        </p:nvSpPr>
        <p:spPr/>
        <p:txBody>
          <a:bodyPr/>
          <a:lstStyle/>
          <a:p>
            <a:r>
              <a:rPr lang="en-US" altLang="en-US"/>
              <a:t>Accommodating</a:t>
            </a:r>
          </a:p>
          <a:p>
            <a:pPr lvl="1"/>
            <a:r>
              <a:rPr lang="en-US" altLang="en-US"/>
              <a:t>The act of giving in to one's needs while ignoring your own</a:t>
            </a:r>
          </a:p>
          <a:p>
            <a:pPr lvl="1"/>
            <a:r>
              <a:rPr lang="en-US" altLang="en-US"/>
              <a:t>Lose-win situation</a:t>
            </a:r>
          </a:p>
          <a:p>
            <a:pPr lvl="2"/>
            <a:r>
              <a:rPr lang="en-US" altLang="en-US"/>
              <a:t>Low concern for self</a:t>
            </a:r>
          </a:p>
          <a:p>
            <a:pPr lvl="2"/>
            <a:r>
              <a:rPr lang="en-US" altLang="en-US"/>
              <a:t>High concern for other party</a:t>
            </a:r>
          </a:p>
          <a:p>
            <a:pPr lvl="1"/>
            <a:endParaRPr lang="en-US" altLang="en-US"/>
          </a:p>
        </p:txBody>
      </p:sp>
      <p:pic>
        <p:nvPicPr>
          <p:cNvPr id="2" name="Picture 1"/>
          <p:cNvPicPr>
            <a:picLocks noChangeAspect="1"/>
          </p:cNvPicPr>
          <p:nvPr/>
        </p:nvPicPr>
        <p:blipFill>
          <a:blip r:embed="rId3"/>
          <a:stretch>
            <a:fillRect/>
          </a:stretch>
        </p:blipFill>
        <p:spPr>
          <a:xfrm>
            <a:off x="3544394" y="3290350"/>
            <a:ext cx="2934030" cy="2200523"/>
          </a:xfrm>
          <a:prstGeom prst="rect">
            <a:avLst/>
          </a:prstGeom>
        </p:spPr>
      </p:pic>
    </p:spTree>
    <p:extLst>
      <p:ext uri="{BB962C8B-B14F-4D97-AF65-F5344CB8AC3E}">
        <p14:creationId xmlns:p14="http://schemas.microsoft.com/office/powerpoint/2010/main" val="30701071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Title 2"/>
          <p:cNvSpPr>
            <a:spLocks noGrp="1"/>
          </p:cNvSpPr>
          <p:nvPr>
            <p:ph type="title"/>
          </p:nvPr>
        </p:nvSpPr>
        <p:spPr/>
        <p:txBody>
          <a:bodyPr>
            <a:normAutofit/>
          </a:bodyPr>
          <a:lstStyle/>
          <a:p>
            <a:r>
              <a:rPr lang="en-US" altLang="en-US"/>
              <a:t>Ways we handle conflict (cont…)</a:t>
            </a:r>
          </a:p>
        </p:txBody>
      </p:sp>
      <p:sp>
        <p:nvSpPr>
          <p:cNvPr id="29698" name="Content Placeholder 1"/>
          <p:cNvSpPr>
            <a:spLocks noGrp="1"/>
          </p:cNvSpPr>
          <p:nvPr>
            <p:ph idx="1"/>
          </p:nvPr>
        </p:nvSpPr>
        <p:spPr/>
        <p:txBody>
          <a:bodyPr/>
          <a:lstStyle/>
          <a:p>
            <a:r>
              <a:rPr lang="en-US" altLang="en-US" dirty="0"/>
              <a:t>Competing</a:t>
            </a:r>
          </a:p>
          <a:p>
            <a:pPr lvl="1"/>
            <a:r>
              <a:rPr lang="en-US" altLang="en-US" dirty="0"/>
              <a:t>Win-lose</a:t>
            </a:r>
          </a:p>
          <a:p>
            <a:pPr lvl="2"/>
            <a:r>
              <a:rPr lang="en-US" altLang="en-US" dirty="0"/>
              <a:t>High concern for personal needs</a:t>
            </a:r>
          </a:p>
          <a:p>
            <a:pPr lvl="2"/>
            <a:r>
              <a:rPr lang="en-US" altLang="en-US" dirty="0"/>
              <a:t>Low concern for other party</a:t>
            </a:r>
          </a:p>
          <a:p>
            <a:pPr lvl="1"/>
            <a:r>
              <a:rPr lang="en-US" altLang="en-US" dirty="0"/>
              <a:t>hostile competition</a:t>
            </a:r>
          </a:p>
        </p:txBody>
      </p:sp>
      <p:pic>
        <p:nvPicPr>
          <p:cNvPr id="2" name="Picture 1"/>
          <p:cNvPicPr>
            <a:picLocks noChangeAspect="1"/>
          </p:cNvPicPr>
          <p:nvPr/>
        </p:nvPicPr>
        <p:blipFill rotWithShape="1">
          <a:blip r:embed="rId3"/>
          <a:srcRect b="17291"/>
          <a:stretch/>
        </p:blipFill>
        <p:spPr>
          <a:xfrm>
            <a:off x="4174292" y="2682075"/>
            <a:ext cx="2464922" cy="1329856"/>
          </a:xfrm>
          <a:prstGeom prst="rect">
            <a:avLst/>
          </a:prstGeom>
        </p:spPr>
      </p:pic>
    </p:spTree>
    <p:extLst>
      <p:ext uri="{BB962C8B-B14F-4D97-AF65-F5344CB8AC3E}">
        <p14:creationId xmlns:p14="http://schemas.microsoft.com/office/powerpoint/2010/main" val="25462968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Title 2"/>
          <p:cNvSpPr>
            <a:spLocks noGrp="1"/>
          </p:cNvSpPr>
          <p:nvPr>
            <p:ph type="title"/>
          </p:nvPr>
        </p:nvSpPr>
        <p:spPr/>
        <p:txBody>
          <a:bodyPr>
            <a:normAutofit/>
          </a:bodyPr>
          <a:lstStyle/>
          <a:p>
            <a:r>
              <a:rPr lang="en-US" altLang="en-US"/>
              <a:t>Ways we handle conflict (cont…)</a:t>
            </a:r>
          </a:p>
        </p:txBody>
      </p:sp>
      <p:sp>
        <p:nvSpPr>
          <p:cNvPr id="30722" name="Content Placeholder 1"/>
          <p:cNvSpPr>
            <a:spLocks noGrp="1"/>
          </p:cNvSpPr>
          <p:nvPr>
            <p:ph idx="1"/>
          </p:nvPr>
        </p:nvSpPr>
        <p:spPr/>
        <p:txBody>
          <a:bodyPr/>
          <a:lstStyle/>
          <a:p>
            <a:r>
              <a:rPr lang="en-US" altLang="en-US"/>
              <a:t>Compromise</a:t>
            </a:r>
          </a:p>
          <a:p>
            <a:pPr lvl="1"/>
            <a:r>
              <a:rPr lang="en-US" altLang="en-US"/>
              <a:t>Both parties give up something to receive something</a:t>
            </a:r>
          </a:p>
          <a:p>
            <a:pPr lvl="1"/>
            <a:r>
              <a:rPr lang="en-US" altLang="en-US"/>
              <a:t>Partial lose-lose</a:t>
            </a:r>
          </a:p>
          <a:p>
            <a:pPr lvl="1"/>
            <a:r>
              <a:rPr lang="en-US" altLang="en-US"/>
              <a:t>Goals are not worth disruption</a:t>
            </a:r>
          </a:p>
        </p:txBody>
      </p:sp>
      <p:pic>
        <p:nvPicPr>
          <p:cNvPr id="2" name="Picture 1"/>
          <p:cNvPicPr>
            <a:picLocks noChangeAspect="1"/>
          </p:cNvPicPr>
          <p:nvPr/>
        </p:nvPicPr>
        <p:blipFill>
          <a:blip r:embed="rId3"/>
          <a:stretch>
            <a:fillRect/>
          </a:stretch>
        </p:blipFill>
        <p:spPr>
          <a:xfrm>
            <a:off x="4230447" y="3218787"/>
            <a:ext cx="2534001" cy="1898552"/>
          </a:xfrm>
          <a:prstGeom prst="rect">
            <a:avLst/>
          </a:prstGeom>
        </p:spPr>
      </p:pic>
    </p:spTree>
    <p:extLst>
      <p:ext uri="{BB962C8B-B14F-4D97-AF65-F5344CB8AC3E}">
        <p14:creationId xmlns:p14="http://schemas.microsoft.com/office/powerpoint/2010/main" val="27236300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Title 2"/>
          <p:cNvSpPr>
            <a:spLocks noGrp="1"/>
          </p:cNvSpPr>
          <p:nvPr>
            <p:ph type="title"/>
          </p:nvPr>
        </p:nvSpPr>
        <p:spPr/>
        <p:txBody>
          <a:bodyPr>
            <a:normAutofit/>
          </a:bodyPr>
          <a:lstStyle/>
          <a:p>
            <a:r>
              <a:rPr lang="en-US" altLang="en-US"/>
              <a:t>Ways we handle conflict (cont…)</a:t>
            </a:r>
          </a:p>
        </p:txBody>
      </p:sp>
      <p:sp>
        <p:nvSpPr>
          <p:cNvPr id="31746" name="Content Placeholder 1"/>
          <p:cNvSpPr>
            <a:spLocks noGrp="1"/>
          </p:cNvSpPr>
          <p:nvPr>
            <p:ph idx="1"/>
          </p:nvPr>
        </p:nvSpPr>
        <p:spPr/>
        <p:txBody>
          <a:bodyPr/>
          <a:lstStyle/>
          <a:p>
            <a:r>
              <a:rPr lang="en-US" altLang="en-US"/>
              <a:t>Collaborating</a:t>
            </a:r>
          </a:p>
          <a:p>
            <a:pPr lvl="1"/>
            <a:r>
              <a:rPr lang="en-US" altLang="en-US"/>
              <a:t>Working towards a solution that will satisfy both parties</a:t>
            </a:r>
          </a:p>
          <a:p>
            <a:pPr lvl="2"/>
            <a:r>
              <a:rPr lang="en-US" altLang="en-US"/>
              <a:t>High concern for self</a:t>
            </a:r>
          </a:p>
          <a:p>
            <a:pPr lvl="2"/>
            <a:r>
              <a:rPr lang="en-US" altLang="en-US"/>
              <a:t>High concern for other party</a:t>
            </a:r>
          </a:p>
          <a:p>
            <a:pPr lvl="1"/>
            <a:r>
              <a:rPr lang="en-US" altLang="en-US"/>
              <a:t>Win-win</a:t>
            </a:r>
          </a:p>
        </p:txBody>
      </p:sp>
      <p:pic>
        <p:nvPicPr>
          <p:cNvPr id="2" name="Picture 1"/>
          <p:cNvPicPr>
            <a:picLocks noChangeAspect="1"/>
          </p:cNvPicPr>
          <p:nvPr/>
        </p:nvPicPr>
        <p:blipFill>
          <a:blip r:embed="rId3"/>
          <a:stretch>
            <a:fillRect/>
          </a:stretch>
        </p:blipFill>
        <p:spPr>
          <a:xfrm>
            <a:off x="3308832" y="3456385"/>
            <a:ext cx="3701734" cy="1739815"/>
          </a:xfrm>
          <a:prstGeom prst="rect">
            <a:avLst/>
          </a:prstGeom>
        </p:spPr>
      </p:pic>
    </p:spTree>
    <p:extLst>
      <p:ext uri="{BB962C8B-B14F-4D97-AF65-F5344CB8AC3E}">
        <p14:creationId xmlns:p14="http://schemas.microsoft.com/office/powerpoint/2010/main" val="37264236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0D4DB-3ECC-48FD-A4C0-FECC502B13A1}"/>
              </a:ext>
            </a:extLst>
          </p:cNvPr>
          <p:cNvSpPr>
            <a:spLocks noGrp="1"/>
          </p:cNvSpPr>
          <p:nvPr>
            <p:ph type="title"/>
          </p:nvPr>
        </p:nvSpPr>
        <p:spPr/>
        <p:txBody>
          <a:bodyPr/>
          <a:lstStyle/>
          <a:p>
            <a:pPr algn="ctr"/>
            <a:r>
              <a:rPr lang="en-GB" dirty="0"/>
              <a:t>Conflict handling questionnaire </a:t>
            </a:r>
          </a:p>
        </p:txBody>
      </p:sp>
      <p:sp>
        <p:nvSpPr>
          <p:cNvPr id="3" name="Content Placeholder 2">
            <a:extLst>
              <a:ext uri="{FF2B5EF4-FFF2-40B4-BE49-F238E27FC236}">
                <a16:creationId xmlns:a16="http://schemas.microsoft.com/office/drawing/2014/main" id="{1C6C473A-AD7A-4930-8FBB-71D933CD543E}"/>
              </a:ext>
            </a:extLst>
          </p:cNvPr>
          <p:cNvSpPr>
            <a:spLocks noGrp="1"/>
          </p:cNvSpPr>
          <p:nvPr>
            <p:ph idx="1"/>
          </p:nvPr>
        </p:nvSpPr>
        <p:spPr/>
        <p:txBody>
          <a:bodyPr/>
          <a:lstStyle/>
          <a:p>
            <a:pPr algn="ctr"/>
            <a:r>
              <a:rPr lang="en-GB" dirty="0"/>
              <a:t>What’s your style</a:t>
            </a:r>
          </a:p>
        </p:txBody>
      </p:sp>
      <p:pic>
        <p:nvPicPr>
          <p:cNvPr id="4" name="Picture 3">
            <a:extLst>
              <a:ext uri="{FF2B5EF4-FFF2-40B4-BE49-F238E27FC236}">
                <a16:creationId xmlns:a16="http://schemas.microsoft.com/office/drawing/2014/main" id="{F0D3CEF7-5827-4AFC-AAA3-9264D4D9BFDB}"/>
              </a:ext>
            </a:extLst>
          </p:cNvPr>
          <p:cNvPicPr>
            <a:picLocks noChangeAspect="1"/>
          </p:cNvPicPr>
          <p:nvPr/>
        </p:nvPicPr>
        <p:blipFill>
          <a:blip r:embed="rId2"/>
          <a:stretch>
            <a:fillRect/>
          </a:stretch>
        </p:blipFill>
        <p:spPr>
          <a:xfrm>
            <a:off x="2051720" y="2719883"/>
            <a:ext cx="5544616" cy="3124912"/>
          </a:xfrm>
          <a:prstGeom prst="rect">
            <a:avLst/>
          </a:prstGeom>
        </p:spPr>
      </p:pic>
    </p:spTree>
    <p:extLst>
      <p:ext uri="{BB962C8B-B14F-4D97-AF65-F5344CB8AC3E}">
        <p14:creationId xmlns:p14="http://schemas.microsoft.com/office/powerpoint/2010/main" val="30754441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Using Covey’s Habits to resolve conflict</a:t>
            </a:r>
          </a:p>
        </p:txBody>
      </p:sp>
      <p:graphicFrame>
        <p:nvGraphicFramePr>
          <p:cNvPr id="3" name="Diagram 2">
            <a:extLst>
              <a:ext uri="{FF2B5EF4-FFF2-40B4-BE49-F238E27FC236}">
                <a16:creationId xmlns:a16="http://schemas.microsoft.com/office/drawing/2014/main" id="{DE0FF737-B781-4710-8AFB-F48157596F37}"/>
              </a:ext>
            </a:extLst>
          </p:cNvPr>
          <p:cNvGraphicFramePr/>
          <p:nvPr>
            <p:extLst>
              <p:ext uri="{D42A27DB-BD31-4B8C-83A1-F6EECF244321}">
                <p14:modId xmlns:p14="http://schemas.microsoft.com/office/powerpoint/2010/main" val="1332102902"/>
              </p:ext>
            </p:extLst>
          </p:nvPr>
        </p:nvGraphicFramePr>
        <p:xfrm>
          <a:off x="1115616" y="1741626"/>
          <a:ext cx="7344816" cy="4063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58610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bwMode="auto">
          <a:xfrm>
            <a:off x="1277541" y="890718"/>
            <a:ext cx="4857750" cy="3429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rtlCol="0" anchor="t" anchorCtr="0" compatLnSpc="1">
            <a:prstTxWarp prst="textNoShape">
              <a:avLst/>
            </a:prstTxWarp>
            <a:normAutofit fontScale="90000"/>
          </a:bodyPr>
          <a:lstStyle/>
          <a:p>
            <a:pPr algn="l"/>
            <a:r>
              <a:rPr lang="en-GB" altLang="en-US" sz="2700" dirty="0"/>
              <a:t>Dealing With Conflict</a:t>
            </a:r>
          </a:p>
        </p:txBody>
      </p:sp>
      <p:sp>
        <p:nvSpPr>
          <p:cNvPr id="61443" name="Rectangle 3"/>
          <p:cNvSpPr>
            <a:spLocks noGrp="1" noChangeArrowheads="1"/>
          </p:cNvSpPr>
          <p:nvPr>
            <p:ph idx="1"/>
          </p:nvPr>
        </p:nvSpPr>
        <p:spPr>
          <a:xfrm>
            <a:off x="899592" y="1916832"/>
            <a:ext cx="7272808" cy="3810520"/>
          </a:xfrm>
          <a:noFill/>
        </p:spPr>
        <p:txBody>
          <a:bodyPr>
            <a:normAutofit fontScale="77500" lnSpcReduction="20000"/>
          </a:bodyPr>
          <a:lstStyle/>
          <a:p>
            <a:pPr>
              <a:lnSpc>
                <a:spcPct val="130000"/>
              </a:lnSpc>
            </a:pPr>
            <a:r>
              <a:rPr lang="en-GB" altLang="en-US" sz="1500" b="1" dirty="0"/>
              <a:t>Encourage openness</a:t>
            </a:r>
          </a:p>
          <a:p>
            <a:pPr>
              <a:lnSpc>
                <a:spcPct val="130000"/>
              </a:lnSpc>
            </a:pPr>
            <a:r>
              <a:rPr lang="en-GB" altLang="en-US" sz="1500" b="1" dirty="0"/>
              <a:t>Model appropriate responses</a:t>
            </a:r>
          </a:p>
          <a:p>
            <a:pPr>
              <a:lnSpc>
                <a:spcPct val="130000"/>
              </a:lnSpc>
            </a:pPr>
            <a:r>
              <a:rPr lang="en-GB" altLang="en-US" sz="1500" b="1" dirty="0"/>
              <a:t>Provide summaries and restatements of the position</a:t>
            </a:r>
          </a:p>
          <a:p>
            <a:pPr>
              <a:lnSpc>
                <a:spcPct val="130000"/>
              </a:lnSpc>
            </a:pPr>
            <a:r>
              <a:rPr lang="en-GB" altLang="en-US" sz="1500" b="1" dirty="0"/>
              <a:t>Bring in people who are not directly involved</a:t>
            </a:r>
          </a:p>
          <a:p>
            <a:pPr>
              <a:lnSpc>
                <a:spcPct val="130000"/>
              </a:lnSpc>
            </a:pPr>
            <a:r>
              <a:rPr lang="en-GB" altLang="en-US" sz="1500" b="1" dirty="0"/>
              <a:t>Encourage people to take time to think and reassess</a:t>
            </a:r>
          </a:p>
          <a:p>
            <a:pPr>
              <a:lnSpc>
                <a:spcPct val="130000"/>
              </a:lnSpc>
            </a:pPr>
            <a:r>
              <a:rPr lang="en-GB" altLang="en-US" sz="1500" b="1" dirty="0"/>
              <a:t>Use the strengths of the group</a:t>
            </a:r>
          </a:p>
          <a:p>
            <a:pPr>
              <a:lnSpc>
                <a:spcPct val="130000"/>
              </a:lnSpc>
            </a:pPr>
            <a:r>
              <a:rPr lang="en-GB" altLang="en-US" sz="1500" b="1" dirty="0"/>
              <a:t>Focus on shared goals</a:t>
            </a:r>
          </a:p>
          <a:p>
            <a:pPr>
              <a:lnSpc>
                <a:spcPct val="130000"/>
              </a:lnSpc>
            </a:pPr>
            <a:r>
              <a:rPr lang="en-GB" altLang="en-US" sz="1500" b="1" dirty="0"/>
              <a:t>Use directions and interests to develop areas of new gain</a:t>
            </a:r>
          </a:p>
          <a:p>
            <a:pPr>
              <a:lnSpc>
                <a:spcPct val="130000"/>
              </a:lnSpc>
            </a:pPr>
            <a:r>
              <a:rPr lang="en-GB" altLang="en-US" sz="1500" b="1" dirty="0"/>
              <a:t>Try to build objectivity into the process</a:t>
            </a:r>
          </a:p>
          <a:p>
            <a:pPr>
              <a:lnSpc>
                <a:spcPct val="130000"/>
              </a:lnSpc>
            </a:pPr>
            <a:r>
              <a:rPr lang="en-GB" altLang="en-US" sz="1500" b="1" dirty="0"/>
              <a:t>Adopt an enquiring approach to managing</a:t>
            </a:r>
          </a:p>
        </p:txBody>
      </p:sp>
      <p:sp>
        <p:nvSpPr>
          <p:cNvPr id="61444" name="Rectangle 4"/>
          <p:cNvSpPr>
            <a:spLocks noChangeArrowheads="1"/>
          </p:cNvSpPr>
          <p:nvPr/>
        </p:nvSpPr>
        <p:spPr bwMode="auto">
          <a:xfrm>
            <a:off x="1187624" y="5877272"/>
            <a:ext cx="5715000" cy="4366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866" tIns="33338" rIns="67866" bIns="33338">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buFontTx/>
              <a:buNone/>
            </a:pPr>
            <a:r>
              <a:rPr lang="en-GB" altLang="en-US" sz="1200" dirty="0">
                <a:latin typeface="Arial" pitchFamily="34" charset="0"/>
              </a:rPr>
              <a:t>Based on Furze, D. &amp; Gale, C. (1996) </a:t>
            </a:r>
            <a:r>
              <a:rPr lang="en-GB" altLang="en-US" sz="1200" i="1" dirty="0">
                <a:latin typeface="Arial" pitchFamily="34" charset="0"/>
              </a:rPr>
              <a:t>Interpreting Management, Exploring Change and Complexity</a:t>
            </a:r>
            <a:r>
              <a:rPr lang="en-GB" altLang="en-US" sz="1200" dirty="0">
                <a:latin typeface="Arial" pitchFamily="34" charset="0"/>
              </a:rPr>
              <a:t>, Thompson International Press, pp. 312-317.</a:t>
            </a:r>
          </a:p>
        </p:txBody>
      </p:sp>
    </p:spTree>
    <p:extLst>
      <p:ext uri="{BB962C8B-B14F-4D97-AF65-F5344CB8AC3E}">
        <p14:creationId xmlns:p14="http://schemas.microsoft.com/office/powerpoint/2010/main" val="2753794899"/>
      </p:ext>
    </p:extLst>
  </p:cSld>
  <p:clrMapOvr>
    <a:masterClrMapping/>
  </p:clrMapOvr>
  <p:transition spd="slow"/>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One Approach - Mindtools Video</a:t>
            </a:r>
          </a:p>
        </p:txBody>
      </p:sp>
      <p:sp>
        <p:nvSpPr>
          <p:cNvPr id="3" name="Content Placeholder 2"/>
          <p:cNvSpPr>
            <a:spLocks noGrp="1"/>
          </p:cNvSpPr>
          <p:nvPr>
            <p:ph idx="1"/>
          </p:nvPr>
        </p:nvSpPr>
        <p:spPr/>
        <p:txBody>
          <a:bodyPr>
            <a:normAutofit/>
          </a:bodyPr>
          <a:lstStyle/>
          <a:p>
            <a:r>
              <a:rPr lang="en-GB" dirty="0">
                <a:hlinkClick r:id="rId3"/>
              </a:rPr>
              <a:t>https://www.mindtools.com/pages/videos/conflict-resolution-transcript.htm</a:t>
            </a:r>
            <a:endParaRPr lang="en-GB" dirty="0"/>
          </a:p>
          <a:p>
            <a:pPr marL="0" indent="0">
              <a:buNone/>
            </a:pPr>
            <a:endParaRPr lang="en-GB" dirty="0"/>
          </a:p>
          <a:p>
            <a:pPr marL="0" indent="0">
              <a:buNone/>
            </a:pPr>
            <a:r>
              <a:rPr lang="en-GB" dirty="0"/>
              <a:t>Five stages to Conflict Resolution</a:t>
            </a:r>
          </a:p>
          <a:p>
            <a:pPr marL="385763" indent="-385763">
              <a:buFont typeface="+mj-lt"/>
              <a:buAutoNum type="arabicPeriod"/>
            </a:pPr>
            <a:r>
              <a:rPr lang="en-GB" dirty="0"/>
              <a:t>Set the scene</a:t>
            </a:r>
          </a:p>
          <a:p>
            <a:pPr marL="385763" indent="-385763">
              <a:buFont typeface="+mj-lt"/>
              <a:buAutoNum type="arabicPeriod"/>
            </a:pPr>
            <a:r>
              <a:rPr lang="en-GB" dirty="0"/>
              <a:t>Gather information</a:t>
            </a:r>
          </a:p>
          <a:p>
            <a:pPr marL="385763" indent="-385763">
              <a:buFont typeface="+mj-lt"/>
              <a:buAutoNum type="arabicPeriod"/>
            </a:pPr>
            <a:r>
              <a:rPr lang="en-GB" dirty="0"/>
              <a:t>Agree on the problem</a:t>
            </a:r>
          </a:p>
          <a:p>
            <a:pPr marL="385763" indent="-385763">
              <a:buFont typeface="+mj-lt"/>
              <a:buAutoNum type="arabicPeriod"/>
            </a:pPr>
            <a:r>
              <a:rPr lang="en-GB" dirty="0"/>
              <a:t>Brainstorm solutions</a:t>
            </a:r>
          </a:p>
          <a:p>
            <a:pPr marL="385763" indent="-385763">
              <a:buFont typeface="+mj-lt"/>
              <a:buAutoNum type="arabicPeriod"/>
            </a:pPr>
            <a:r>
              <a:rPr lang="en-GB" dirty="0"/>
              <a:t>Negotiate a solution (win-win)</a:t>
            </a:r>
          </a:p>
        </p:txBody>
      </p:sp>
    </p:spTree>
    <p:extLst>
      <p:ext uri="{BB962C8B-B14F-4D97-AF65-F5344CB8AC3E}">
        <p14:creationId xmlns:p14="http://schemas.microsoft.com/office/powerpoint/2010/main" val="38104867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Conflict- Summary</a:t>
            </a:r>
          </a:p>
        </p:txBody>
      </p:sp>
      <p:sp>
        <p:nvSpPr>
          <p:cNvPr id="5" name="Content Placeholder 4"/>
          <p:cNvSpPr>
            <a:spLocks noGrp="1"/>
          </p:cNvSpPr>
          <p:nvPr>
            <p:ph idx="1"/>
          </p:nvPr>
        </p:nvSpPr>
        <p:spPr/>
        <p:txBody>
          <a:bodyPr>
            <a:normAutofit/>
          </a:bodyPr>
          <a:lstStyle/>
          <a:p>
            <a:r>
              <a:rPr lang="en-GB" dirty="0"/>
              <a:t>Conflict is inevitable in organisations because they are places of compromises and adjustment and change. People feel threatened and may resist.</a:t>
            </a:r>
          </a:p>
          <a:p>
            <a:r>
              <a:rPr lang="en-GB" dirty="0"/>
              <a:t>Conflict is not always negative – it may result from or lead to progress if handled constructively</a:t>
            </a:r>
          </a:p>
          <a:p>
            <a:r>
              <a:rPr lang="en-GB" dirty="0"/>
              <a:t>Creative conflict can improve ideas but personality clashes may lead to less productive outcomes</a:t>
            </a:r>
          </a:p>
        </p:txBody>
      </p:sp>
    </p:spTree>
    <p:extLst>
      <p:ext uri="{BB962C8B-B14F-4D97-AF65-F5344CB8AC3E}">
        <p14:creationId xmlns:p14="http://schemas.microsoft.com/office/powerpoint/2010/main" val="16759167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AF02D-0D70-41A1-833D-EA64557855EC}"/>
              </a:ext>
            </a:extLst>
          </p:cNvPr>
          <p:cNvSpPr>
            <a:spLocks noGrp="1"/>
          </p:cNvSpPr>
          <p:nvPr>
            <p:ph type="title"/>
          </p:nvPr>
        </p:nvSpPr>
        <p:spPr/>
        <p:txBody>
          <a:bodyPr/>
          <a:lstStyle/>
          <a:p>
            <a:r>
              <a:rPr lang="en-GB" dirty="0"/>
              <a:t>Let’s take a look at the assessment again</a:t>
            </a:r>
          </a:p>
        </p:txBody>
      </p:sp>
    </p:spTree>
    <p:extLst>
      <p:ext uri="{BB962C8B-B14F-4D97-AF65-F5344CB8AC3E}">
        <p14:creationId xmlns:p14="http://schemas.microsoft.com/office/powerpoint/2010/main" val="1688093834"/>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E87600D-0087-4409-8E6F-D95F12F142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schemas.microsoft.com/office/2006/documentManagement/types"/>
    <ds:schemaRef ds:uri="http://purl.org/dc/elements/1.1/"/>
    <ds:schemaRef ds:uri="http://schemas.microsoft.com/office/2006/metadata/properties"/>
    <ds:schemaRef ds:uri="a908d394-d138-480e-87a3-ff44c37f991a"/>
    <ds:schemaRef ds:uri="http://purl.org/dc/terms/"/>
    <ds:schemaRef ds:uri="http://schemas.openxmlformats.org/package/2006/metadata/core-properties"/>
    <ds:schemaRef ds:uri="f66716c4-314f-46c1-b01e-5a44c61897d8"/>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Retrospect</Template>
  <TotalTime>2181</TotalTime>
  <Words>1584</Words>
  <Application>Microsoft Office PowerPoint</Application>
  <PresentationFormat>On-screen Show (4:3)</PresentationFormat>
  <Paragraphs>176</Paragraphs>
  <Slides>32</Slides>
  <Notes>19</Notes>
  <HiddenSlides>0</HiddenSlides>
  <MMClips>1</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32</vt:i4>
      </vt:variant>
    </vt:vector>
  </HeadingPairs>
  <TitlesOfParts>
    <vt:vector size="40" baseType="lpstr">
      <vt:lpstr>Arial</vt:lpstr>
      <vt:lpstr>Calibri</vt:lpstr>
      <vt:lpstr>Calibri Light</vt:lpstr>
      <vt:lpstr>Comic Sans MS</vt:lpstr>
      <vt:lpstr>Times New Roman</vt:lpstr>
      <vt:lpstr>Wingdings</vt:lpstr>
      <vt:lpstr>Retrospect</vt:lpstr>
      <vt:lpstr>Clip</vt:lpstr>
      <vt:lpstr>CertHE Skills for the Workplace Module: BMSW4002</vt:lpstr>
      <vt:lpstr>Overview of Workshop</vt:lpstr>
      <vt:lpstr>Identifying why team fail</vt:lpstr>
      <vt:lpstr>Do Teams Really Work? (Cont.)</vt:lpstr>
      <vt:lpstr>What is conflict?</vt:lpstr>
      <vt:lpstr>Conflict</vt:lpstr>
      <vt:lpstr>Conflict</vt:lpstr>
      <vt:lpstr>Positive aspects of conflict?</vt:lpstr>
      <vt:lpstr>In your groups- Why does conflict occur?</vt:lpstr>
      <vt:lpstr>PowerPoint Presentation</vt:lpstr>
      <vt:lpstr>Layers in Organisational Conflict</vt:lpstr>
      <vt:lpstr>Conflict</vt:lpstr>
      <vt:lpstr>What are the signs of conflict?</vt:lpstr>
      <vt:lpstr>What are the signs that there is conflict?</vt:lpstr>
      <vt:lpstr>PowerPoint Presentation</vt:lpstr>
      <vt:lpstr>Thomas Kilamann’s Conflict model</vt:lpstr>
      <vt:lpstr>Kilmann’s Conflict resolution Model</vt:lpstr>
      <vt:lpstr>PowerPoint Presentation</vt:lpstr>
      <vt:lpstr>Kilmann</vt:lpstr>
      <vt:lpstr>PowerPoint Presentation</vt:lpstr>
      <vt:lpstr>PowerPoint Presentation</vt:lpstr>
      <vt:lpstr>Ways we handle conflict (cont…)</vt:lpstr>
      <vt:lpstr>Ways we handle conflict (cont…)</vt:lpstr>
      <vt:lpstr>Ways we handle conflict (cont…)</vt:lpstr>
      <vt:lpstr>Ways we handle conflict (cont…)</vt:lpstr>
      <vt:lpstr>Ways we handle conflict (cont…)</vt:lpstr>
      <vt:lpstr>Conflict handling questionnaire </vt:lpstr>
      <vt:lpstr>Using Covey’s Habits to resolve conflict</vt:lpstr>
      <vt:lpstr>Dealing With Conflict</vt:lpstr>
      <vt:lpstr>One Approach - Mindtools Video</vt:lpstr>
      <vt:lpstr>Conflict- Summary</vt:lpstr>
      <vt:lpstr>Let’s take a look at the assessment again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Laura James</cp:lastModifiedBy>
  <cp:revision>50</cp:revision>
  <dcterms:created xsi:type="dcterms:W3CDTF">2015-04-14T15:21:28Z</dcterms:created>
  <dcterms:modified xsi:type="dcterms:W3CDTF">2023-01-30T14:08:30Z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