
<file path=[Content_Types].xml><?xml version="1.0" encoding="utf-8"?>
<Types xmlns="http://schemas.openxmlformats.org/package/2006/content-types">
  <Default Extension="jpeg" ContentType="image/jpeg"/>
  <Default Extension="MOV" ContentType="video/quicktime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77" r:id="rId6"/>
    <p:sldId id="278" r:id="rId7"/>
    <p:sldId id="257" r:id="rId8"/>
    <p:sldId id="261" r:id="rId9"/>
    <p:sldId id="259" r:id="rId10"/>
    <p:sldId id="260" r:id="rId11"/>
    <p:sldId id="258" r:id="rId12"/>
    <p:sldId id="268" r:id="rId13"/>
    <p:sldId id="265" r:id="rId14"/>
    <p:sldId id="280" r:id="rId15"/>
    <p:sldId id="274" r:id="rId16"/>
    <p:sldId id="269" r:id="rId17"/>
    <p:sldId id="273" r:id="rId18"/>
    <p:sldId id="279" r:id="rId19"/>
    <p:sldId id="276" r:id="rId20"/>
    <p:sldId id="262" r:id="rId21"/>
    <p:sldId id="272" r:id="rId22"/>
    <p:sldId id="271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285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5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15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10/31/23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80400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10/31/23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3445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285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5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15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10/31/23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82139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6" y="2638044"/>
            <a:ext cx="4270247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10/31/23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8310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5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425" b="0" cap="all" spc="75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342900" indent="0">
              <a:buNone/>
              <a:defRPr sz="1425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7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5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425" b="0" cap="all" spc="75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342900" indent="0">
              <a:buNone/>
              <a:defRPr sz="1425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10/31/23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27458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10/31/23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1025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10/31/23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21802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30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165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425">
                <a:solidFill>
                  <a:schemeClr val="tx1"/>
                </a:solidFill>
              </a:defRPr>
            </a:lvl1pPr>
            <a:lvl2pPr>
              <a:defRPr sz="1200">
                <a:solidFill>
                  <a:schemeClr val="tx1"/>
                </a:solidFill>
              </a:defRPr>
            </a:lvl2pPr>
            <a:lvl3pPr>
              <a:defRPr sz="12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125">
                <a:solidFill>
                  <a:srgbClr val="FFFFFF"/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10/31/23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95502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2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9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165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6001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24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125">
                <a:solidFill>
                  <a:srgbClr val="FFFFFF"/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10/31/23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09276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10/31/23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38366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7" y="937260"/>
            <a:ext cx="6198489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10/31/23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64969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6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7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88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10/31/23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88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3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825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38727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timcorpus.net/index.php/2020/01/09/viking-village-part-i/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uk-england-norfolk-61867536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12" Type="http://schemas.openxmlformats.org/officeDocument/2006/relationships/image" Target="../media/image18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11" Type="http://schemas.openxmlformats.org/officeDocument/2006/relationships/image" Target="../media/image17.jpeg"/><Relationship Id="rId5" Type="http://schemas.openxmlformats.org/officeDocument/2006/relationships/image" Target="../media/image11.png"/><Relationship Id="rId10" Type="http://schemas.openxmlformats.org/officeDocument/2006/relationships/image" Target="../media/image16.jpeg"/><Relationship Id="rId4" Type="http://schemas.openxmlformats.org/officeDocument/2006/relationships/image" Target="../media/image10.png"/><Relationship Id="rId9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21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13" Type="http://schemas.openxmlformats.org/officeDocument/2006/relationships/image" Target="../media/image44.png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12" Type="http://schemas.openxmlformats.org/officeDocument/2006/relationships/image" Target="../media/image43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png"/><Relationship Id="rId11" Type="http://schemas.openxmlformats.org/officeDocument/2006/relationships/image" Target="../media/image42.png"/><Relationship Id="rId5" Type="http://schemas.openxmlformats.org/officeDocument/2006/relationships/image" Target="../media/image36.png"/><Relationship Id="rId10" Type="http://schemas.openxmlformats.org/officeDocument/2006/relationships/image" Target="../media/image41.png"/><Relationship Id="rId4" Type="http://schemas.openxmlformats.org/officeDocument/2006/relationships/image" Target="../media/image35.png"/><Relationship Id="rId9" Type="http://schemas.openxmlformats.org/officeDocument/2006/relationships/image" Target="../media/image40.png"/><Relationship Id="rId14" Type="http://schemas.openxmlformats.org/officeDocument/2006/relationships/image" Target="../media/image4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4" Type="http://schemas.openxmlformats.org/officeDocument/2006/relationships/image" Target="../media/image46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hepropgallery.com/avp-facehugger" TargetMode="External"/><Relationship Id="rId13" Type="http://schemas.openxmlformats.org/officeDocument/2006/relationships/hyperlink" Target="https://www.google.co.uk/search?q=dark+fantasy+world&amp;client=safari&amp;sca_esv=573232648&amp;hl=en-gb&amp;tbm=isch&amp;source=lnms&amp;sa=X&amp;ved=2ahUKEwjd4YnkvPOBAxXyZEEAHatlAeUQ_AUoAXoECAIQAw&amp;biw=1194&amp;bih=701&amp;dpr=2#imgrc=_yGZE1f9n1qvlM" TargetMode="External"/><Relationship Id="rId18" Type="http://schemas.openxmlformats.org/officeDocument/2006/relationships/hyperlink" Target="https://darksouls.wiki.fextralife.com/Caduceus+Kite+Shieldhttps:/darksouls.wiki.fextralife.com/Caduceus+Kite+Shield" TargetMode="External"/><Relationship Id="rId3" Type="http://schemas.openxmlformats.org/officeDocument/2006/relationships/hyperlink" Target="https://darksouls.fandom.com/wiki/Centipede_Demon" TargetMode="External"/><Relationship Id="rId21" Type="http://schemas.openxmlformats.org/officeDocument/2006/relationships/hyperlink" Target="https://darksouls3.wiki.fextralife.com/Cathedral+Knight+Set" TargetMode="External"/><Relationship Id="rId7" Type="http://schemas.openxmlformats.org/officeDocument/2006/relationships/hyperlink" Target="https://deadspace.fandom.com/wiki/Pregnant" TargetMode="External"/><Relationship Id="rId12" Type="http://schemas.openxmlformats.org/officeDocument/2006/relationships/hyperlink" Target="https://www.greenmangaming.com/for-honor-hub/story-knights/" TargetMode="External"/><Relationship Id="rId17" Type="http://schemas.openxmlformats.org/officeDocument/2006/relationships/hyperlink" Target="https://opengameart.org/content/low-poly-character-basemesh" TargetMode="External"/><Relationship Id="rId2" Type="http://schemas.openxmlformats.org/officeDocument/2006/relationships/hyperlink" Target="https://www.shutterstock.com/image-illustration/medieval-knight-armor-isolated-3d-rendering-1761389720" TargetMode="External"/><Relationship Id="rId16" Type="http://schemas.openxmlformats.org/officeDocument/2006/relationships/hyperlink" Target="https://www.reddit.com/r/inkarnate/comments/exwmzt/small_village_near_waterfall/" TargetMode="External"/><Relationship Id="rId20" Type="http://schemas.openxmlformats.org/officeDocument/2006/relationships/hyperlink" Target="https://darksouls3.wiki.fextralife.com/Knigh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ign.com/wikis/resident-evil-4-remake/Plagas" TargetMode="External"/><Relationship Id="rId11" Type="http://schemas.openxmlformats.org/officeDocument/2006/relationships/hyperlink" Target="https://stock.adobe.com/images/zombie-horde-zombie-apocalypse-scene-generative-ai/555682178" TargetMode="External"/><Relationship Id="rId24" Type="http://schemas.openxmlformats.org/officeDocument/2006/relationships/hyperlink" Target="https://cascadeur.com/blog/general/separation-and-compensation-principle-in-strikes-animation" TargetMode="External"/><Relationship Id="rId5" Type="http://schemas.openxmlformats.org/officeDocument/2006/relationships/hyperlink" Target="https://witcher.fandom.com/wiki/White_Orchard" TargetMode="External"/><Relationship Id="rId15" Type="http://schemas.openxmlformats.org/officeDocument/2006/relationships/hyperlink" Target="https://playgroundai.com/search?q=monster+fighting+a+knight+with+a+weapon" TargetMode="External"/><Relationship Id="rId23" Type="http://schemas.openxmlformats.org/officeDocument/2006/relationships/hyperlink" Target="https://www.ebay.co.uk/itm/334527550872" TargetMode="External"/><Relationship Id="rId10" Type="http://schemas.openxmlformats.org/officeDocument/2006/relationships/hyperlink" Target="https://www.reddit.com/r/darksouls/comments/11z5c0b/which_is_your_favorite_typicalclassictype_knight/" TargetMode="External"/><Relationship Id="rId19" Type="http://schemas.openxmlformats.org/officeDocument/2006/relationships/hyperlink" Target="https://darksouls.wiki.fextralife.com/Astora's+Straight+Sword" TargetMode="External"/><Relationship Id="rId4" Type="http://schemas.openxmlformats.org/officeDocument/2006/relationships/hyperlink" Target="https://www.imdb.com/title/tt3358020/" TargetMode="External"/><Relationship Id="rId9" Type="http://schemas.openxmlformats.org/officeDocument/2006/relationships/hyperlink" Target="https://www.nintendo.co.uk/Games/Nintendo-Switch-games/Dark-Souls-Remastered-1325790.html" TargetMode="External"/><Relationship Id="rId14" Type="http://schemas.openxmlformats.org/officeDocument/2006/relationships/hyperlink" Target="https://steamcommunity.com/sharedfiles/filedetails/?id=1597290290" TargetMode="External"/><Relationship Id="rId22" Type="http://schemas.openxmlformats.org/officeDocument/2006/relationships/hyperlink" Target="https://darksouls3.wiki.fextralife.com/Lothric+Knight+Se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D7233A-7A38-741E-65BD-0B06D7AA50E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 Knights duty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7DA53B6-540C-8A08-401D-CC852CEF892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Cian West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38041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131BC5-76B1-DD9E-CE0C-8BB54FBD6F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0842" y="360637"/>
            <a:ext cx="7729728" cy="1188720"/>
          </a:xfrm>
        </p:spPr>
        <p:txBody>
          <a:bodyPr/>
          <a:lstStyle/>
          <a:p>
            <a:r>
              <a:rPr lang="en-GB" dirty="0"/>
              <a:t>Setting the scene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C74AB7-3942-4144-6078-7001735C26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3102" y="1723670"/>
            <a:ext cx="10857918" cy="495921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GB" b="1" i="1" dirty="0"/>
          </a:p>
          <a:p>
            <a:pPr marL="0" indent="0">
              <a:buNone/>
            </a:pPr>
            <a:r>
              <a:rPr lang="en-GB" b="1" dirty="0"/>
              <a:t>after reading the brief, I saw the opportunity of really pursuing something that I would be invested in.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During my previous modules I never felt I got a chance to create something that I had an interest in such as I do with my art. I enjoy creating creatures that have some form of body horror, so I felt I could pursue that.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The last animation I created was of the horror genre and I enjoyed the process of trying to push forth an atmosphere that I was proud of. 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I want to take that further with this but have a spin to it and also adding body horror to it, as I feel that’s where I excel. Doing this will hopefully advance my skills in certain areas but also solidify existing ones.</a:t>
            </a:r>
          </a:p>
        </p:txBody>
      </p:sp>
    </p:spTree>
    <p:extLst>
      <p:ext uri="{BB962C8B-B14F-4D97-AF65-F5344CB8AC3E}">
        <p14:creationId xmlns:p14="http://schemas.microsoft.com/office/powerpoint/2010/main" val="11562370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97304A-F6BD-B9BB-53A1-F874A444F8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266E06-0371-D79D-9C71-4AEF832493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35018" y="2626549"/>
            <a:ext cx="6673727" cy="1967256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algn="ctr"/>
            <a:r>
              <a:rPr lang="en-GB" sz="2400" b="1" dirty="0"/>
              <a:t>Aiming for a minute in length of animation, the story follows a confrontation between a knight that has been assigned a duty to eliminate the creature. And a human infected with a parasite that has taken the lives of multiple residents.</a:t>
            </a:r>
          </a:p>
        </p:txBody>
      </p:sp>
    </p:spTree>
    <p:extLst>
      <p:ext uri="{BB962C8B-B14F-4D97-AF65-F5344CB8AC3E}">
        <p14:creationId xmlns:p14="http://schemas.microsoft.com/office/powerpoint/2010/main" val="36048836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49780F-3ED1-F719-814A-597DCF372B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704" y="444603"/>
            <a:ext cx="5797296" cy="891540"/>
          </a:xfrm>
        </p:spPr>
        <p:txBody>
          <a:bodyPr/>
          <a:lstStyle/>
          <a:p>
            <a:r>
              <a:rPr lang="en-GB"/>
              <a:t>Genre, Setting &amp; plot</a:t>
            </a:r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2CD83B-0CE2-70C7-E139-E4FB3F5029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611" y="3059674"/>
            <a:ext cx="5797296" cy="326097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A7380A4-523A-76BE-7E08-04A7486EA6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170" y="2055097"/>
            <a:ext cx="4621182" cy="462118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D921DB07-E414-B9D4-CA74-5D64FD9D46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846" y="250405"/>
            <a:ext cx="3609384" cy="3609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49643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D3EAA8-0C96-5B9C-DAD4-AE2B71EA62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036" y="276327"/>
            <a:ext cx="5797296" cy="891540"/>
          </a:xfrm>
        </p:spPr>
        <p:txBody>
          <a:bodyPr/>
          <a:lstStyle/>
          <a:p>
            <a:r>
              <a:rPr lang="en-GB"/>
              <a:t>Style</a:t>
            </a:r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7154D88-3568-B991-7241-27CCB40AF9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113" y="1441617"/>
            <a:ext cx="5944966" cy="334404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CEB9B00-27D7-6E27-4CD9-F228B8E3F8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31124" y="2037465"/>
            <a:ext cx="5507692" cy="41307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43965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8DCA398B-8CB4-4C0C-89C6-A8AB6F78D7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6072915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1ADF13-CB37-3A0C-1CDE-B917F5464B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0882" y="106608"/>
            <a:ext cx="4475892" cy="118872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rmAutofit/>
          </a:bodyPr>
          <a:lstStyle/>
          <a:p>
            <a:r>
              <a:rPr lang="en-GB"/>
              <a:t>Environment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15FC0E-E2A1-D6C1-33C5-C3CB0645C5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100" y="1401938"/>
            <a:ext cx="4475892" cy="3042547"/>
          </a:xfrm>
        </p:spPr>
        <p:txBody>
          <a:bodyPr vert="horz" lIns="68580" tIns="34290" rIns="68580" bIns="34290" rtlCol="0">
            <a:noAutofit/>
          </a:bodyPr>
          <a:lstStyle/>
          <a:p>
            <a:pPr>
              <a:lnSpc>
                <a:spcPct val="90000"/>
              </a:lnSpc>
            </a:pPr>
            <a:r>
              <a:rPr lang="en-GB" sz="1600" b="1">
                <a:solidFill>
                  <a:srgbClr val="FFFFFF"/>
                </a:solidFill>
              </a:rPr>
              <a:t>The environment will be of a fantasy town with small wood and stone houses that look incredibly similar to one another to create a labyrinth/maze of dirt paths., alleyways and dead ends.</a:t>
            </a:r>
          </a:p>
          <a:p>
            <a:pPr>
              <a:lnSpc>
                <a:spcPct val="90000"/>
              </a:lnSpc>
            </a:pPr>
            <a:endParaRPr lang="en-GB" sz="1600" b="1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600" b="1">
                <a:solidFill>
                  <a:srgbClr val="FFFFFF"/>
                </a:solidFill>
              </a:rPr>
              <a:t>The town is rather dirty as it’s inhabitants are struggling.</a:t>
            </a:r>
          </a:p>
          <a:p>
            <a:pPr>
              <a:lnSpc>
                <a:spcPct val="90000"/>
              </a:lnSpc>
            </a:pPr>
            <a:endParaRPr lang="en-GB" sz="1600" b="1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600" b="1">
                <a:solidFill>
                  <a:srgbClr val="FFFFFF"/>
                </a:solidFill>
              </a:rPr>
              <a:t>Blood splatters on the walls of houses and a blood trail that leads to the antagonist.</a:t>
            </a:r>
          </a:p>
          <a:p>
            <a:pPr>
              <a:lnSpc>
                <a:spcPct val="90000"/>
              </a:lnSpc>
            </a:pPr>
            <a:endParaRPr lang="en-GB" sz="1600" b="1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600" b="1">
                <a:solidFill>
                  <a:srgbClr val="FFFFFF"/>
                </a:solidFill>
              </a:rPr>
              <a:t>I was mainly inspired by the dark fantasy video game ‘The Witcher 3: The Wild Hunt’ when it comes to how I want the environment to look.  It includes many grungy and poor looking towns that I would like to try and capture the aesthetic of.</a:t>
            </a:r>
          </a:p>
          <a:p>
            <a:pPr>
              <a:lnSpc>
                <a:spcPct val="90000"/>
              </a:lnSpc>
            </a:pPr>
            <a:endParaRPr lang="en-GB" sz="1600" b="1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endParaRPr lang="en-GB" sz="16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endParaRPr lang="en-GB" sz="1600">
              <a:solidFill>
                <a:srgbClr val="FFFFFF"/>
              </a:solidFill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9E8345C6-0280-4226-BD83-7333BA6C3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3032" y="640080"/>
            <a:ext cx="4818888" cy="5261170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99823778-D290-4538-B146-1F73C3755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86843" y="806357"/>
            <a:ext cx="4511266" cy="492861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E2EA9FA-9A42-E223-3775-F9FDDE9A76B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5173" r="14093" b="-1"/>
          <a:stretch/>
        </p:blipFill>
        <p:spPr>
          <a:xfrm>
            <a:off x="6072915" y="-44825"/>
            <a:ext cx="6119085" cy="6947647"/>
          </a:xfrm>
          <a:prstGeom prst="rect">
            <a:avLst/>
          </a:prstGeom>
          <a:ln w="31750">
            <a:noFill/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F22F27E-E34A-DA90-A8BB-CFFA70064679}"/>
              </a:ext>
            </a:extLst>
          </p:cNvPr>
          <p:cNvSpPr txBox="1"/>
          <p:nvPr/>
        </p:nvSpPr>
        <p:spPr>
          <a:xfrm>
            <a:off x="-21995" y="6352143"/>
            <a:ext cx="6072914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l">
              <a:spcAft>
                <a:spcPts val="600"/>
              </a:spcAft>
            </a:pPr>
            <a:r>
              <a:rPr lang="en-GB" sz="1600" dirty="0"/>
              <a:t>Reference: </a:t>
            </a:r>
            <a:r>
              <a:rPr lang="en-GB" sz="1600" dirty="0">
                <a:hlinkClick r:id="rId3"/>
              </a:rPr>
              <a:t>https://</a:t>
            </a:r>
            <a:r>
              <a:rPr lang="en-GB" sz="1600" dirty="0" err="1">
                <a:hlinkClick r:id="rId3"/>
              </a:rPr>
              <a:t>timcorpus.net</a:t>
            </a:r>
            <a:r>
              <a:rPr lang="en-GB" sz="1600" dirty="0">
                <a:hlinkClick r:id="rId3"/>
              </a:rPr>
              <a:t>/index.php/2020/01/09/viking-village-part-i/</a:t>
            </a:r>
            <a:r>
              <a:rPr lang="en-GB" sz="1600" dirty="0"/>
              <a:t> 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5902304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8DCA398B-8CB4-4C0C-89C6-A8AB6F78D7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6072915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0E4F00-4F3A-A9F9-A1CB-A613726850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806357"/>
            <a:ext cx="4475892" cy="118872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rmAutofit/>
          </a:bodyPr>
          <a:lstStyle/>
          <a:p>
            <a:r>
              <a:rPr lang="en-GB"/>
              <a:t>Lighting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9247BF-83EE-4134-04FC-106A3F7B47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6576" y="2459019"/>
            <a:ext cx="4475892" cy="304254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600" b="1" dirty="0">
                <a:solidFill>
                  <a:srgbClr val="FFFFFF"/>
                </a:solidFill>
              </a:rPr>
              <a:t>The scene will have lighting that resembles that of a sunsets. I want an orange and yellow glow to the surroundings.</a:t>
            </a:r>
          </a:p>
          <a:p>
            <a:pPr>
              <a:lnSpc>
                <a:spcPct val="90000"/>
              </a:lnSpc>
            </a:pPr>
            <a:endParaRPr lang="en-GB" sz="1600" b="1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600" b="1" dirty="0">
                <a:solidFill>
                  <a:srgbClr val="FFFFFF"/>
                </a:solidFill>
              </a:rPr>
              <a:t>Harsh shadows being cascaded by surrounding buildings and objects.</a:t>
            </a:r>
          </a:p>
          <a:p>
            <a:pPr>
              <a:lnSpc>
                <a:spcPct val="90000"/>
              </a:lnSpc>
            </a:pPr>
            <a:endParaRPr lang="en-GB" sz="1600" b="1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600" b="1" dirty="0">
                <a:solidFill>
                  <a:srgbClr val="FFFFFF"/>
                </a:solidFill>
              </a:rPr>
              <a:t>Gives a dramatic edge to the animation as a whole.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E8345C6-0280-4226-BD83-7333BA6C3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3032" y="640080"/>
            <a:ext cx="4818888" cy="5261170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99823778-D290-4538-B146-1F73C3755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86843" y="806357"/>
            <a:ext cx="4511266" cy="492861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2EAB6BB-E276-A814-7A5B-332BF10DE21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626" r="24641" b="-1"/>
          <a:stretch/>
        </p:blipFill>
        <p:spPr>
          <a:xfrm>
            <a:off x="6072914" y="-2"/>
            <a:ext cx="6185362" cy="6858002"/>
          </a:xfrm>
          <a:prstGeom prst="rect">
            <a:avLst/>
          </a:prstGeom>
          <a:ln w="31750">
            <a:noFill/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AF4418F-4FB9-1ED8-BBF2-90568E23BE9E}"/>
              </a:ext>
            </a:extLst>
          </p:cNvPr>
          <p:cNvSpPr txBox="1"/>
          <p:nvPr/>
        </p:nvSpPr>
        <p:spPr>
          <a:xfrm>
            <a:off x="-1" y="6234752"/>
            <a:ext cx="6072915" cy="623248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Aft>
                <a:spcPts val="600"/>
              </a:spcAft>
            </a:pPr>
            <a:r>
              <a:rPr lang="en-GB"/>
              <a:t>Reference: </a:t>
            </a:r>
            <a:r>
              <a:rPr lang="en-GB">
                <a:hlinkClick r:id="rId3"/>
              </a:rPr>
              <a:t>https://</a:t>
            </a:r>
            <a:r>
              <a:rPr lang="en-GB" err="1">
                <a:hlinkClick r:id="rId3"/>
              </a:rPr>
              <a:t>www.bbc.co.uk</a:t>
            </a:r>
            <a:r>
              <a:rPr lang="en-GB">
                <a:hlinkClick r:id="rId3"/>
              </a:rPr>
              <a:t>/news/</a:t>
            </a:r>
            <a:r>
              <a:rPr lang="en-GB" err="1">
                <a:hlinkClick r:id="rId3"/>
              </a:rPr>
              <a:t>uk-england-norfolk</a:t>
            </a:r>
            <a:r>
              <a:rPr lang="en-GB">
                <a:hlinkClick r:id="rId3"/>
              </a:rPr>
              <a:t>-61867536</a:t>
            </a:r>
            <a:r>
              <a:rPr lang="en-GB"/>
              <a:t>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6584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A54DF3-6613-A157-4274-B789F1F205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0015" y="174928"/>
            <a:ext cx="5797296" cy="891540"/>
          </a:xfrm>
        </p:spPr>
        <p:txBody>
          <a:bodyPr/>
          <a:lstStyle/>
          <a:p>
            <a:r>
              <a:rPr lang="en-GB" err="1"/>
              <a:t>mOod</a:t>
            </a:r>
            <a:r>
              <a:rPr lang="en-GB"/>
              <a:t> board</a:t>
            </a:r>
          </a:p>
        </p:txBody>
      </p:sp>
      <p:pic>
        <p:nvPicPr>
          <p:cNvPr id="4" name="Picture 3" descr="A person in armor holding a sword&#10;&#10;Description automatically generated">
            <a:extLst>
              <a:ext uri="{FF2B5EF4-FFF2-40B4-BE49-F238E27FC236}">
                <a16:creationId xmlns:a16="http://schemas.microsoft.com/office/drawing/2014/main" id="{674D03F3-9091-45C9-562A-2578DEE3C4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3869" y="3130533"/>
            <a:ext cx="1900789" cy="2213385"/>
          </a:xfrm>
          <a:prstGeom prst="rect">
            <a:avLst/>
          </a:prstGeom>
        </p:spPr>
      </p:pic>
      <p:pic>
        <p:nvPicPr>
          <p:cNvPr id="5" name="Picture 4" descr="A close up of a monster&#10;&#10;Description automatically generated">
            <a:extLst>
              <a:ext uri="{FF2B5EF4-FFF2-40B4-BE49-F238E27FC236}">
                <a16:creationId xmlns:a16="http://schemas.microsoft.com/office/drawing/2014/main" id="{0B5D8EFC-8F02-6911-E35C-D244918E9C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72792" y="5077129"/>
            <a:ext cx="2925682" cy="1730390"/>
          </a:xfrm>
          <a:prstGeom prst="rect">
            <a:avLst/>
          </a:prstGeom>
        </p:spPr>
      </p:pic>
      <p:pic>
        <p:nvPicPr>
          <p:cNvPr id="6" name="Picture 5" descr="A poster of a cartoon&#10;&#10;Description automatically generated">
            <a:extLst>
              <a:ext uri="{FF2B5EF4-FFF2-40B4-BE49-F238E27FC236}">
                <a16:creationId xmlns:a16="http://schemas.microsoft.com/office/drawing/2014/main" id="{4EB1E9AC-1734-D702-528F-7146D98A5FA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10460" y="1294902"/>
            <a:ext cx="1770978" cy="2630938"/>
          </a:xfrm>
          <a:prstGeom prst="rect">
            <a:avLst/>
          </a:prstGeom>
        </p:spPr>
      </p:pic>
      <p:pic>
        <p:nvPicPr>
          <p:cNvPr id="7" name="Picture 6" descr="A group of houses with straw roofs&#10;&#10;Description automatically generated">
            <a:extLst>
              <a:ext uri="{FF2B5EF4-FFF2-40B4-BE49-F238E27FC236}">
                <a16:creationId xmlns:a16="http://schemas.microsoft.com/office/drawing/2014/main" id="{A369A131-59F1-CBFB-C361-4BCDFF6869E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68084" y="64403"/>
            <a:ext cx="3460779" cy="1897760"/>
          </a:xfrm>
          <a:prstGeom prst="rect">
            <a:avLst/>
          </a:prstGeom>
        </p:spPr>
      </p:pic>
      <p:pic>
        <p:nvPicPr>
          <p:cNvPr id="8" name="Picture 7" descr="A person in a garment&#10;&#10;Description automatically generated">
            <a:extLst>
              <a:ext uri="{FF2B5EF4-FFF2-40B4-BE49-F238E27FC236}">
                <a16:creationId xmlns:a16="http://schemas.microsoft.com/office/drawing/2014/main" id="{85BBF2B1-5393-3725-9591-AA0E873CBF8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97571" y="4974073"/>
            <a:ext cx="2366798" cy="1672547"/>
          </a:xfrm>
          <a:prstGeom prst="rect">
            <a:avLst/>
          </a:prstGeom>
        </p:spPr>
      </p:pic>
      <p:pic>
        <p:nvPicPr>
          <p:cNvPr id="9" name="Picture 8" descr="A close-up of a creature&#10;&#10;Description automatically generated">
            <a:extLst>
              <a:ext uri="{FF2B5EF4-FFF2-40B4-BE49-F238E27FC236}">
                <a16:creationId xmlns:a16="http://schemas.microsoft.com/office/drawing/2014/main" id="{8BD0239A-AF8E-281E-ADA2-64AEE8F9B8C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62548" y="1464180"/>
            <a:ext cx="1574385" cy="206464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59565344-5CA1-98F4-6563-BD66DB5485E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76861" y="1294902"/>
            <a:ext cx="3212633" cy="240319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343C1DF-4E45-20E0-8F9D-EA912E69E1C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98254" y="1956138"/>
            <a:ext cx="3460779" cy="173039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E6D0B4EA-2C9B-1CD2-A076-3ADD4AF99CDA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9006" y="3963066"/>
            <a:ext cx="2843577" cy="2761704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E11564E9-EBFD-BFDD-6717-B9261FEA36FA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44309" y="4237225"/>
            <a:ext cx="2548899" cy="1816090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C29C7798-FBBD-992B-E09F-6362DDA49088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558973" y="3646492"/>
            <a:ext cx="3208970" cy="13129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64917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4F3540-4020-6E9D-5694-5EAE65428B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1529" y="180281"/>
            <a:ext cx="7729728" cy="1188720"/>
          </a:xfrm>
        </p:spPr>
        <p:txBody>
          <a:bodyPr/>
          <a:lstStyle/>
          <a:p>
            <a:r>
              <a:rPr lang="en-GB" dirty="0"/>
              <a:t>Dark souls </a:t>
            </a:r>
            <a:endParaRPr lang="en-US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49E18896-7EFA-A93A-B431-917D7347451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945348" y="2916182"/>
            <a:ext cx="1972890" cy="295495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B3EFE5A-B7DE-35EC-5124-5AD31C9B239D}"/>
              </a:ext>
            </a:extLst>
          </p:cNvPr>
          <p:cNvSpPr txBox="1"/>
          <p:nvPr/>
        </p:nvSpPr>
        <p:spPr>
          <a:xfrm>
            <a:off x="2131528" y="1512297"/>
            <a:ext cx="6272884" cy="489364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l"/>
            <a:r>
              <a:rPr lang="en-GB" sz="2400" b="1" dirty="0"/>
              <a:t>Looked into the dark souls series for inspiration and to research armour and weaponry</a:t>
            </a:r>
          </a:p>
          <a:p>
            <a:pPr algn="l"/>
            <a:endParaRPr lang="en-GB" sz="2400" b="1" dirty="0"/>
          </a:p>
          <a:p>
            <a:pPr algn="l"/>
            <a:r>
              <a:rPr lang="en-GB" sz="2400" b="1" dirty="0"/>
              <a:t>Default armour knight set</a:t>
            </a:r>
          </a:p>
          <a:p>
            <a:pPr algn="l"/>
            <a:endParaRPr lang="en-GB" sz="2400" b="1" dirty="0"/>
          </a:p>
          <a:p>
            <a:pPr algn="l"/>
            <a:r>
              <a:rPr lang="en-GB" sz="2400" b="1" err="1"/>
              <a:t>Lothric</a:t>
            </a:r>
            <a:r>
              <a:rPr lang="en-GB" sz="2400" b="1" dirty="0"/>
              <a:t> Knight Set</a:t>
            </a:r>
          </a:p>
          <a:p>
            <a:pPr algn="l"/>
            <a:endParaRPr lang="en-GB" sz="2400" b="1" dirty="0"/>
          </a:p>
          <a:p>
            <a:r>
              <a:rPr lang="en-GB" sz="2400" b="1" dirty="0"/>
              <a:t>Cathedral Knight Set </a:t>
            </a:r>
          </a:p>
          <a:p>
            <a:pPr algn="l"/>
            <a:endParaRPr lang="en-GB" sz="2400" b="1" dirty="0"/>
          </a:p>
          <a:p>
            <a:pPr algn="l"/>
            <a:r>
              <a:rPr lang="en-GB" sz="2400" b="1" err="1"/>
              <a:t>Astora</a:t>
            </a:r>
            <a:r>
              <a:rPr lang="en-GB" sz="2400" b="1" dirty="0"/>
              <a:t> Straight Sword</a:t>
            </a:r>
          </a:p>
          <a:p>
            <a:pPr algn="l"/>
            <a:endParaRPr lang="en-GB" sz="2400" b="1" dirty="0"/>
          </a:p>
          <a:p>
            <a:pPr algn="l"/>
            <a:r>
              <a:rPr lang="en-GB" sz="2400" b="1" dirty="0"/>
              <a:t>Caduceus Kite Shield</a:t>
            </a:r>
            <a:endParaRPr lang="en-US" sz="2400" b="1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6BD56DC-52DF-831B-2A03-0CC5A7081D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3860" y="3331284"/>
            <a:ext cx="2772972" cy="311959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D5A4641-CF90-763E-F74D-4D742BF1B07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66084" y="3775974"/>
            <a:ext cx="2506869" cy="282022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C42FEB0E-42BA-43DF-FC1A-2A88E4FA0F2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96870" y="110811"/>
            <a:ext cx="1972890" cy="328815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9FEF33D7-9B84-535C-AC13-7732D7DF554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096870" y="3473319"/>
            <a:ext cx="1972890" cy="32725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85922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6816C2-5678-6429-80FC-BF12E7A997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83489" y="2625546"/>
            <a:ext cx="5797296" cy="891540"/>
          </a:xfrm>
        </p:spPr>
        <p:txBody>
          <a:bodyPr/>
          <a:lstStyle/>
          <a:p>
            <a:r>
              <a:rPr lang="en-GB" dirty="0"/>
              <a:t>My character designs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0A9F86F-2C88-E9EF-7E81-17D0E216F96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0304" y="357350"/>
            <a:ext cx="4344624" cy="61568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80682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erson in a garment holding a sword&#10;&#10;Description automatically generated">
            <a:extLst>
              <a:ext uri="{FF2B5EF4-FFF2-40B4-BE49-F238E27FC236}">
                <a16:creationId xmlns:a16="http://schemas.microsoft.com/office/drawing/2014/main" id="{AA239887-306D-E8F3-CA08-B876E92C16B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896641" y="301916"/>
            <a:ext cx="4604624" cy="6513314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0F332B7C-C0DE-3465-FF69-06996B39CA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4896" y="2634954"/>
            <a:ext cx="5797296" cy="891540"/>
          </a:xfrm>
        </p:spPr>
        <p:txBody>
          <a:bodyPr/>
          <a:lstStyle/>
          <a:p>
            <a:r>
              <a:rPr lang="en-GB" dirty="0"/>
              <a:t>My character designs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21582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7EB78E2-6E47-C243-5998-0C85802F6E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7944" y="378780"/>
            <a:ext cx="4461879" cy="654396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1FF2223-29D9-D5F4-DDB9-F6FC19B0A2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59823" y="413924"/>
            <a:ext cx="4511406" cy="6508820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B30B15E8-9EE7-EB94-D873-F73323A526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7267" y="141990"/>
            <a:ext cx="5797296" cy="891540"/>
          </a:xfrm>
        </p:spPr>
        <p:txBody>
          <a:bodyPr/>
          <a:lstStyle/>
          <a:p>
            <a:r>
              <a:rPr lang="en-GB" dirty="0"/>
              <a:t>My character designs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85159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79A9E7-EABC-1DB6-175C-8AC3389A15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528" y="185326"/>
            <a:ext cx="7729728" cy="1188720"/>
          </a:xfrm>
        </p:spPr>
        <p:txBody>
          <a:bodyPr/>
          <a:lstStyle/>
          <a:p>
            <a:r>
              <a:rPr lang="en-GB" dirty="0"/>
              <a:t>Alien - </a:t>
            </a:r>
            <a:r>
              <a:rPr lang="en-GB" dirty="0" err="1"/>
              <a:t>Facehuggers</a:t>
            </a:r>
            <a:endParaRPr lang="en-US" dirty="0"/>
          </a:p>
        </p:txBody>
      </p:sp>
      <p:pic>
        <p:nvPicPr>
          <p:cNvPr id="3" name="Picture 2" descr="3D Printable Alien Facehugger by Tommy Fox">
            <a:extLst>
              <a:ext uri="{FF2B5EF4-FFF2-40B4-BE49-F238E27FC236}">
                <a16:creationId xmlns:a16="http://schemas.microsoft.com/office/drawing/2014/main" id="{8648FEE5-518E-228B-FF9A-39273984C1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9785" y="1766987"/>
            <a:ext cx="4905687" cy="490568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6539FD1-DB7B-02AB-E0B9-9E56E8277C3C}"/>
              </a:ext>
            </a:extLst>
          </p:cNvPr>
          <p:cNvSpPr txBox="1"/>
          <p:nvPr/>
        </p:nvSpPr>
        <p:spPr>
          <a:xfrm>
            <a:off x="226528" y="1766987"/>
            <a:ext cx="6050430" cy="378565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l"/>
            <a:r>
              <a:rPr lang="en-GB" sz="2000" b="1" dirty="0"/>
              <a:t>Parasitoid</a:t>
            </a:r>
          </a:p>
          <a:p>
            <a:pPr algn="l"/>
            <a:endParaRPr lang="en-GB" sz="2000" b="1" dirty="0"/>
          </a:p>
          <a:p>
            <a:pPr algn="l"/>
            <a:r>
              <a:rPr lang="en-GB" sz="2000" b="1" dirty="0"/>
              <a:t>It’s only purpose is to send an embryo down a hosts throat</a:t>
            </a:r>
          </a:p>
          <a:p>
            <a:pPr algn="l"/>
            <a:endParaRPr lang="en-GB" sz="2000" b="1" dirty="0"/>
          </a:p>
          <a:p>
            <a:pPr algn="l"/>
            <a:r>
              <a:rPr lang="en-GB" sz="2000" b="1" dirty="0"/>
              <a:t>Latches onto your face, and squeezes your throat with its ‘tail’ to deprive the host of oxygen</a:t>
            </a:r>
          </a:p>
          <a:p>
            <a:pPr algn="l"/>
            <a:endParaRPr lang="en-GB" sz="2000" b="1" dirty="0"/>
          </a:p>
          <a:p>
            <a:r>
              <a:rPr lang="en-GB" sz="2000" b="1" dirty="0"/>
              <a:t>Sends an embryo inside you while also supplying the host with oxygen </a:t>
            </a:r>
          </a:p>
          <a:p>
            <a:pPr algn="l"/>
            <a:endParaRPr lang="en-GB" sz="2000" b="1" dirty="0"/>
          </a:p>
          <a:p>
            <a:pPr algn="l"/>
            <a:r>
              <a:rPr lang="en-GB" sz="2000" b="1" dirty="0"/>
              <a:t>Bursts out of your chest when it grows</a:t>
            </a:r>
            <a:endParaRPr lang="en-US" sz="2000" b="1"/>
          </a:p>
        </p:txBody>
      </p:sp>
    </p:spTree>
    <p:extLst>
      <p:ext uri="{BB962C8B-B14F-4D97-AF65-F5344CB8AC3E}">
        <p14:creationId xmlns:p14="http://schemas.microsoft.com/office/powerpoint/2010/main" val="2273979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E68A6AEA-F650-E4C3-AB91-08D6FF274D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337595"/>
            <a:ext cx="5884334" cy="7533188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F093D55B-CE38-3DBC-E9AC-E3AEB6A92B7D}"/>
              </a:ext>
            </a:extLst>
          </p:cNvPr>
          <p:cNvSpPr>
            <a:spLocks noGrp="1"/>
          </p:cNvSpPr>
          <p:nvPr/>
        </p:nvSpPr>
        <p:spPr bwMode="black">
          <a:xfrm>
            <a:off x="6096000" y="150768"/>
            <a:ext cx="5797296" cy="89154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 cap="all" spc="200" baseline="0">
                <a:solidFill>
                  <a:srgbClr val="262626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My character design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FF30FC0-AA6F-3A6D-09D5-1E3784D6E63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84334" y="1125929"/>
            <a:ext cx="5159687" cy="57320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47789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1B93256-983F-61C3-2807-5F543E0A4C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1684" y="-951668"/>
            <a:ext cx="7052237" cy="78345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71033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2D672C-DBB7-78D1-AB8F-023A999E75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489" y="222429"/>
            <a:ext cx="7729728" cy="1188720"/>
          </a:xfrm>
        </p:spPr>
        <p:txBody>
          <a:bodyPr/>
          <a:lstStyle/>
          <a:p>
            <a:r>
              <a:rPr lang="en-GB" dirty="0"/>
              <a:t>Basic Sword-fighting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2874DC-9C68-59AB-E3C6-4105303280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8997" y="1878008"/>
            <a:ext cx="3545709" cy="3101983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US" sz="2400" b="1" dirty="0"/>
          </a:p>
          <a:p>
            <a:r>
              <a:rPr lang="en-GB" sz="2400" b="1" dirty="0"/>
              <a:t>Slash</a:t>
            </a:r>
            <a:endParaRPr lang="en-US" sz="2400" b="1" dirty="0"/>
          </a:p>
          <a:p>
            <a:r>
              <a:rPr lang="en-GB" sz="2400" b="1" dirty="0"/>
              <a:t>Dodge </a:t>
            </a:r>
          </a:p>
          <a:p>
            <a:r>
              <a:rPr lang="en-GB" sz="2400" b="1" dirty="0"/>
              <a:t>Thrust</a:t>
            </a:r>
          </a:p>
          <a:p>
            <a:r>
              <a:rPr lang="en-GB" sz="2400" b="1" dirty="0"/>
              <a:t>parry </a:t>
            </a:r>
          </a:p>
          <a:p>
            <a:r>
              <a:rPr lang="en-GB" sz="2400" b="1" dirty="0"/>
              <a:t>Block</a:t>
            </a:r>
          </a:p>
          <a:p>
            <a:r>
              <a:rPr lang="en-GB" sz="2400" b="1" dirty="0"/>
              <a:t>half swording, 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D6811FF-17BE-30E1-AB82-18D1604CF6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58353" y="2591894"/>
            <a:ext cx="8510753" cy="185171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5267655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335967-6AC7-CBB1-2655-77D1BB44DF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87756" y="1776480"/>
            <a:ext cx="3767045" cy="1048727"/>
          </a:xfrm>
        </p:spPr>
        <p:txBody>
          <a:bodyPr>
            <a:normAutofit/>
          </a:bodyPr>
          <a:lstStyle/>
          <a:p>
            <a:r>
              <a:rPr lang="en-GB" sz="2400" dirty="0"/>
              <a:t>Thumbnails </a:t>
            </a:r>
            <a:endParaRPr lang="en-US" sz="24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6D7B75A-EAD4-6660-30E8-BF5984D5D09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157" y="4895473"/>
            <a:ext cx="1607592" cy="82010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21A661F-D734-2860-64FF-0212D398321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28937" y="4813271"/>
            <a:ext cx="899458" cy="93613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BF3837C-8DB0-12A4-1DD2-AD23A5291E8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2565" y="3885427"/>
            <a:ext cx="1911804" cy="103714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D8752CF-F33D-55F6-0B04-D87BB00592B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7728" y="4902796"/>
            <a:ext cx="847542" cy="82010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6C88C9D-8CAE-C8B1-60E2-BE1F1579787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65475" y="4861740"/>
            <a:ext cx="1911804" cy="97541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E279E80-E126-6396-9103-542231CC0C6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2445" y="4895474"/>
            <a:ext cx="1753030" cy="90794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38C150D-56F2-BE9E-3BE9-FA50F4B966F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9460" y="4029648"/>
            <a:ext cx="877697" cy="89936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78FB491-E40D-4A7A-7F12-4A47F23A9D57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76276" y="4029647"/>
            <a:ext cx="2559312" cy="87651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0A662C1D-6A48-FD3C-FA40-7936E30788A2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1232" y="4036971"/>
            <a:ext cx="1675391" cy="858502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B7E664CD-19E6-8CFE-7DC8-4A609ABFB47A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6462" y="1450975"/>
            <a:ext cx="3553005" cy="176137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2689088B-039B-1F23-2B6D-A102859FFEF1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35448" y="3191059"/>
            <a:ext cx="2727769" cy="820105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4CD68378-96AC-B932-845C-F755B0C1E094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9057" y="3209543"/>
            <a:ext cx="1675391" cy="820105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D6611AE4-D7BB-E0C4-05CB-B843A3FEE189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4217" y="3178614"/>
            <a:ext cx="1707986" cy="8566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889243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8C6727-01F5-144D-9AD1-6EE83AA9A8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1437" y="122021"/>
            <a:ext cx="4129123" cy="635000"/>
          </a:xfrm>
        </p:spPr>
        <p:txBody>
          <a:bodyPr>
            <a:normAutofit fontScale="90000"/>
          </a:bodyPr>
          <a:lstStyle/>
          <a:p>
            <a:r>
              <a:rPr lang="en-GB" dirty="0"/>
              <a:t>Thumbnail sequenced</a:t>
            </a:r>
            <a:endParaRPr lang="en-US" dirty="0"/>
          </a:p>
        </p:txBody>
      </p:sp>
      <p:pic>
        <p:nvPicPr>
          <p:cNvPr id="4" name="trim.3E59C162-DA3B-41AD-9DFB-A54FA5DF0D06.MOV">
            <a:hlinkClick r:id="" action="ppaction://media"/>
            <a:extLst>
              <a:ext uri="{FF2B5EF4-FFF2-40B4-BE49-F238E27FC236}">
                <a16:creationId xmlns:a16="http://schemas.microsoft.com/office/drawing/2014/main" id="{E3E245E1-917B-80CF-BC08-0E346A89293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60618" y="813797"/>
            <a:ext cx="10694881" cy="58096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5951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D6E6EE-2711-322E-5536-4C51BA7966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06953" y="457068"/>
            <a:ext cx="5797296" cy="891540"/>
          </a:xfrm>
        </p:spPr>
        <p:txBody>
          <a:bodyPr/>
          <a:lstStyle/>
          <a:p>
            <a:r>
              <a:rPr lang="en-GB" dirty="0"/>
              <a:t>References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0F176C3-7E5E-5C56-FAB5-1C3D09FC5806}"/>
              </a:ext>
            </a:extLst>
          </p:cNvPr>
          <p:cNvSpPr txBox="1"/>
          <p:nvPr/>
        </p:nvSpPr>
        <p:spPr>
          <a:xfrm>
            <a:off x="1706953" y="1435766"/>
            <a:ext cx="8576313" cy="52398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1050" dirty="0"/>
              <a:t>Knight - </a:t>
            </a:r>
            <a:r>
              <a:rPr lang="en-GB" sz="1050" dirty="0">
                <a:hlinkClick r:id="rId2"/>
              </a:rPr>
              <a:t>https://</a:t>
            </a:r>
            <a:r>
              <a:rPr lang="en-GB" sz="1050" dirty="0" err="1">
                <a:hlinkClick r:id="rId2"/>
              </a:rPr>
              <a:t>www.shutterstock.com</a:t>
            </a:r>
            <a:r>
              <a:rPr lang="en-GB" sz="1050" dirty="0">
                <a:hlinkClick r:id="rId2"/>
              </a:rPr>
              <a:t>/image-illustration/</a:t>
            </a:r>
            <a:r>
              <a:rPr lang="en-GB" sz="1050" dirty="0" err="1">
                <a:hlinkClick r:id="rId2"/>
              </a:rPr>
              <a:t>medieval-knight-armor</a:t>
            </a:r>
            <a:r>
              <a:rPr lang="en-GB" sz="1050" dirty="0">
                <a:hlinkClick r:id="rId2"/>
              </a:rPr>
              <a:t>-isolated-3d-rendering-1761389720</a:t>
            </a:r>
            <a:r>
              <a:rPr lang="en-GB" sz="1050" dirty="0"/>
              <a:t> </a:t>
            </a:r>
          </a:p>
          <a:p>
            <a:pPr algn="l"/>
            <a:r>
              <a:rPr lang="en-GB" sz="1050" dirty="0"/>
              <a:t>Centipede demon - </a:t>
            </a:r>
            <a:r>
              <a:rPr lang="en-GB" sz="1050" dirty="0">
                <a:hlinkClick r:id="rId3"/>
              </a:rPr>
              <a:t>https://</a:t>
            </a:r>
            <a:r>
              <a:rPr lang="en-GB" sz="1050" dirty="0" err="1">
                <a:hlinkClick r:id="rId3"/>
              </a:rPr>
              <a:t>darksouls.fandom.com</a:t>
            </a:r>
            <a:r>
              <a:rPr lang="en-GB" sz="1050" dirty="0">
                <a:hlinkClick r:id="rId3"/>
              </a:rPr>
              <a:t>/wiki/Centipede_Demon</a:t>
            </a:r>
            <a:r>
              <a:rPr lang="en-GB" sz="1050" dirty="0"/>
              <a:t> </a:t>
            </a:r>
          </a:p>
          <a:p>
            <a:pPr algn="l"/>
            <a:r>
              <a:rPr lang="en-GB" sz="1050" dirty="0" err="1"/>
              <a:t>Parasyte</a:t>
            </a:r>
            <a:r>
              <a:rPr lang="en-GB" sz="1050" dirty="0"/>
              <a:t> - </a:t>
            </a:r>
            <a:r>
              <a:rPr lang="en-GB" sz="1050" dirty="0">
                <a:hlinkClick r:id="rId4"/>
              </a:rPr>
              <a:t>https://</a:t>
            </a:r>
            <a:r>
              <a:rPr lang="en-GB" sz="1050" dirty="0" err="1">
                <a:hlinkClick r:id="rId4"/>
              </a:rPr>
              <a:t>www.imdb.com</a:t>
            </a:r>
            <a:r>
              <a:rPr lang="en-GB" sz="1050" dirty="0">
                <a:hlinkClick r:id="rId4"/>
              </a:rPr>
              <a:t>/title/</a:t>
            </a:r>
            <a:r>
              <a:rPr lang="en-GB" sz="1050" dirty="0" err="1">
                <a:hlinkClick r:id="rId4"/>
              </a:rPr>
              <a:t>tt3358020</a:t>
            </a:r>
            <a:r>
              <a:rPr lang="en-GB" sz="1050" dirty="0">
                <a:hlinkClick r:id="rId4"/>
              </a:rPr>
              <a:t>/</a:t>
            </a:r>
            <a:r>
              <a:rPr lang="en-GB" sz="1050" dirty="0"/>
              <a:t> </a:t>
            </a:r>
          </a:p>
          <a:p>
            <a:pPr algn="l"/>
            <a:r>
              <a:rPr lang="en-GB" sz="1050" dirty="0"/>
              <a:t>Witcher 3 village - </a:t>
            </a:r>
            <a:r>
              <a:rPr lang="en-GB" sz="1050" dirty="0">
                <a:hlinkClick r:id="rId5"/>
              </a:rPr>
              <a:t>https://</a:t>
            </a:r>
            <a:r>
              <a:rPr lang="en-GB" sz="1050" dirty="0" err="1">
                <a:hlinkClick r:id="rId5"/>
              </a:rPr>
              <a:t>witcher.fandom.com</a:t>
            </a:r>
            <a:r>
              <a:rPr lang="en-GB" sz="1050" dirty="0">
                <a:hlinkClick r:id="rId5"/>
              </a:rPr>
              <a:t>/wiki/White_Orchard</a:t>
            </a:r>
            <a:r>
              <a:rPr lang="en-GB" sz="1050" dirty="0"/>
              <a:t> </a:t>
            </a:r>
          </a:p>
          <a:p>
            <a:pPr algn="l"/>
            <a:r>
              <a:rPr lang="en-GB" sz="1050" dirty="0"/>
              <a:t>Resident evil 4 - </a:t>
            </a:r>
            <a:r>
              <a:rPr lang="en-GB" sz="1050" dirty="0">
                <a:hlinkClick r:id="rId6"/>
              </a:rPr>
              <a:t>https://</a:t>
            </a:r>
            <a:r>
              <a:rPr lang="en-GB" sz="1050" dirty="0" err="1">
                <a:hlinkClick r:id="rId6"/>
              </a:rPr>
              <a:t>www.ign.com</a:t>
            </a:r>
            <a:r>
              <a:rPr lang="en-GB" sz="1050" dirty="0">
                <a:hlinkClick r:id="rId6"/>
              </a:rPr>
              <a:t>/wikis/resident-evil-4-remake/</a:t>
            </a:r>
            <a:r>
              <a:rPr lang="en-GB" sz="1050" dirty="0" err="1">
                <a:hlinkClick r:id="rId6"/>
              </a:rPr>
              <a:t>Plagas</a:t>
            </a:r>
            <a:r>
              <a:rPr lang="en-GB" sz="1050" dirty="0"/>
              <a:t> </a:t>
            </a:r>
          </a:p>
          <a:p>
            <a:pPr algn="l"/>
            <a:r>
              <a:rPr lang="en-GB" sz="1050" dirty="0"/>
              <a:t>Dead Space </a:t>
            </a:r>
            <a:r>
              <a:rPr lang="en-GB" sz="1050" dirty="0" err="1"/>
              <a:t>Necromorph</a:t>
            </a:r>
            <a:r>
              <a:rPr lang="en-GB" sz="1050" dirty="0"/>
              <a:t> - </a:t>
            </a:r>
            <a:r>
              <a:rPr lang="en-GB" sz="1050" dirty="0">
                <a:hlinkClick r:id="rId7"/>
              </a:rPr>
              <a:t>https://</a:t>
            </a:r>
            <a:r>
              <a:rPr lang="en-GB" sz="1050" dirty="0" err="1">
                <a:hlinkClick r:id="rId7"/>
              </a:rPr>
              <a:t>deadspace.fandom.com</a:t>
            </a:r>
            <a:r>
              <a:rPr lang="en-GB" sz="1050" dirty="0">
                <a:hlinkClick r:id="rId7"/>
              </a:rPr>
              <a:t>/wiki/Pregnant</a:t>
            </a:r>
            <a:r>
              <a:rPr lang="en-GB" sz="1050" dirty="0"/>
              <a:t> </a:t>
            </a:r>
          </a:p>
          <a:p>
            <a:pPr algn="l"/>
            <a:r>
              <a:rPr lang="en-GB" sz="1050" dirty="0" err="1"/>
              <a:t>Facehugger</a:t>
            </a:r>
            <a:r>
              <a:rPr lang="en-GB" sz="1050" dirty="0"/>
              <a:t> –</a:t>
            </a:r>
          </a:p>
          <a:p>
            <a:pPr algn="l"/>
            <a:r>
              <a:rPr lang="en-GB" sz="1050" dirty="0"/>
              <a:t> </a:t>
            </a:r>
            <a:r>
              <a:rPr lang="en-GB" sz="1050" dirty="0">
                <a:hlinkClick r:id="rId8"/>
              </a:rPr>
              <a:t>https://</a:t>
            </a:r>
            <a:r>
              <a:rPr lang="en-GB" sz="1050" dirty="0" err="1">
                <a:hlinkClick r:id="rId8"/>
              </a:rPr>
              <a:t>www.thepropgallery.com</a:t>
            </a:r>
            <a:r>
              <a:rPr lang="en-GB" sz="1050" dirty="0">
                <a:hlinkClick r:id="rId8"/>
              </a:rPr>
              <a:t>/</a:t>
            </a:r>
            <a:r>
              <a:rPr lang="en-GB" sz="1050" dirty="0" err="1">
                <a:hlinkClick r:id="rId8"/>
              </a:rPr>
              <a:t>avp-facehugger</a:t>
            </a:r>
            <a:r>
              <a:rPr lang="en-GB" sz="1050" dirty="0"/>
              <a:t> </a:t>
            </a:r>
          </a:p>
          <a:p>
            <a:pPr algn="l"/>
            <a:r>
              <a:rPr lang="en-GB" sz="1050" dirty="0"/>
              <a:t>Dark Souls - </a:t>
            </a:r>
            <a:r>
              <a:rPr lang="en-GB" sz="1050" dirty="0">
                <a:hlinkClick r:id="rId9"/>
              </a:rPr>
              <a:t>https://www.nintendo.co.uk/Games/Nintendo-Switch-games/Dark-Souls-Remastered-1325790.html</a:t>
            </a:r>
            <a:r>
              <a:rPr lang="en-GB" sz="1050" dirty="0"/>
              <a:t> </a:t>
            </a:r>
          </a:p>
          <a:p>
            <a:pPr algn="l"/>
            <a:r>
              <a:rPr lang="en-GB" sz="1050" dirty="0"/>
              <a:t>Dark Souls armour - </a:t>
            </a:r>
            <a:r>
              <a:rPr lang="en-GB" sz="1050" dirty="0">
                <a:hlinkClick r:id="rId10"/>
              </a:rPr>
              <a:t>https://www.reddit.com/r/</a:t>
            </a:r>
            <a:r>
              <a:rPr lang="en-GB" sz="1050" dirty="0" err="1">
                <a:hlinkClick r:id="rId10"/>
              </a:rPr>
              <a:t>darksouls</a:t>
            </a:r>
            <a:r>
              <a:rPr lang="en-GB" sz="1050" dirty="0">
                <a:hlinkClick r:id="rId10"/>
              </a:rPr>
              <a:t>/comments/11z5c0b/which_is_your_favorite_typicalclassictype_knight/</a:t>
            </a:r>
            <a:r>
              <a:rPr lang="en-GB" sz="1050" dirty="0"/>
              <a:t> </a:t>
            </a:r>
          </a:p>
          <a:p>
            <a:pPr algn="l"/>
            <a:r>
              <a:rPr lang="en-GB" sz="1350" dirty="0"/>
              <a:t>Zombies –. </a:t>
            </a:r>
            <a:r>
              <a:rPr lang="en-GB" sz="1350" dirty="0">
                <a:hlinkClick r:id="rId11"/>
              </a:rPr>
              <a:t>https://stock.adobe.com/images/zombie-horde-zombie-apocalypse-scene-generative-ai/555682178</a:t>
            </a:r>
            <a:r>
              <a:rPr lang="en-GB" sz="1350" dirty="0"/>
              <a:t> </a:t>
            </a:r>
          </a:p>
          <a:p>
            <a:pPr algn="l"/>
            <a:r>
              <a:rPr lang="en-GB" sz="1350" dirty="0"/>
              <a:t>For </a:t>
            </a:r>
            <a:r>
              <a:rPr lang="en-GB" sz="1350" dirty="0" err="1"/>
              <a:t>Honor</a:t>
            </a:r>
            <a:r>
              <a:rPr lang="en-GB" sz="1350" dirty="0"/>
              <a:t> - </a:t>
            </a:r>
            <a:r>
              <a:rPr lang="en-GB" sz="1350" dirty="0">
                <a:hlinkClick r:id="rId12"/>
              </a:rPr>
              <a:t>https://</a:t>
            </a:r>
            <a:r>
              <a:rPr lang="en-GB" sz="1350" dirty="0" err="1">
                <a:hlinkClick r:id="rId12"/>
              </a:rPr>
              <a:t>www.greenmangaming.com</a:t>
            </a:r>
            <a:r>
              <a:rPr lang="en-GB" sz="1350" dirty="0">
                <a:hlinkClick r:id="rId12"/>
              </a:rPr>
              <a:t>/</a:t>
            </a:r>
            <a:r>
              <a:rPr lang="en-GB" sz="1350" dirty="0" err="1">
                <a:hlinkClick r:id="rId12"/>
              </a:rPr>
              <a:t>for-honor-hub</a:t>
            </a:r>
            <a:r>
              <a:rPr lang="en-GB" sz="1350" dirty="0">
                <a:hlinkClick r:id="rId12"/>
              </a:rPr>
              <a:t>/story-knights/</a:t>
            </a:r>
            <a:r>
              <a:rPr lang="en-GB" sz="1350" dirty="0"/>
              <a:t> </a:t>
            </a:r>
          </a:p>
          <a:p>
            <a:pPr algn="l"/>
            <a:r>
              <a:rPr lang="en-GB" sz="1350" dirty="0"/>
              <a:t>Dark fantasy world - </a:t>
            </a:r>
            <a:r>
              <a:rPr lang="en-GB" sz="1350" dirty="0">
                <a:hlinkClick r:id="rId13"/>
              </a:rPr>
              <a:t>https://www.google.co.uk/search?q=dark+fantasy+world&amp;client=safari&amp;</a:t>
            </a:r>
            <a:r>
              <a:rPr lang="en-GB" sz="1350" dirty="0" err="1">
                <a:hlinkClick r:id="rId13"/>
              </a:rPr>
              <a:t>sca_esv</a:t>
            </a:r>
            <a:r>
              <a:rPr lang="en-GB" sz="1350" dirty="0">
                <a:hlinkClick r:id="rId13"/>
              </a:rPr>
              <a:t>=573232648&amp;hl=en-gb&amp;</a:t>
            </a:r>
            <a:r>
              <a:rPr lang="en-GB" sz="1350" dirty="0" err="1">
                <a:hlinkClick r:id="rId13"/>
              </a:rPr>
              <a:t>tbm</a:t>
            </a:r>
            <a:r>
              <a:rPr lang="en-GB" sz="1350" dirty="0">
                <a:hlinkClick r:id="rId13"/>
              </a:rPr>
              <a:t>=isch&amp;source=</a:t>
            </a:r>
            <a:r>
              <a:rPr lang="en-GB" sz="1350" dirty="0" err="1">
                <a:hlinkClick r:id="rId13"/>
              </a:rPr>
              <a:t>lnms</a:t>
            </a:r>
            <a:r>
              <a:rPr lang="en-GB" sz="1350" dirty="0">
                <a:hlinkClick r:id="rId13"/>
              </a:rPr>
              <a:t>&amp;</a:t>
            </a:r>
            <a:r>
              <a:rPr lang="en-GB" sz="1350" dirty="0" err="1">
                <a:hlinkClick r:id="rId13"/>
              </a:rPr>
              <a:t>sa</a:t>
            </a:r>
            <a:r>
              <a:rPr lang="en-GB" sz="1350" dirty="0">
                <a:hlinkClick r:id="rId13"/>
              </a:rPr>
              <a:t>=X&amp;</a:t>
            </a:r>
            <a:r>
              <a:rPr lang="en-GB" sz="1350" dirty="0" err="1">
                <a:hlinkClick r:id="rId13"/>
              </a:rPr>
              <a:t>ved</a:t>
            </a:r>
            <a:r>
              <a:rPr lang="en-GB" sz="1350" dirty="0">
                <a:hlinkClick r:id="rId13"/>
              </a:rPr>
              <a:t>=2ahUKEwjd4YnkvPOBAxXyZEEAHatlAeUQ_AUoAXoECAIQAw&amp;</a:t>
            </a:r>
            <a:r>
              <a:rPr lang="en-GB" sz="1350" dirty="0" err="1">
                <a:hlinkClick r:id="rId13"/>
              </a:rPr>
              <a:t>biw</a:t>
            </a:r>
            <a:r>
              <a:rPr lang="en-GB" sz="1350" dirty="0">
                <a:hlinkClick r:id="rId13"/>
              </a:rPr>
              <a:t>=1194&amp;</a:t>
            </a:r>
            <a:r>
              <a:rPr lang="en-GB" sz="1350" dirty="0" err="1">
                <a:hlinkClick r:id="rId13"/>
              </a:rPr>
              <a:t>bih</a:t>
            </a:r>
            <a:r>
              <a:rPr lang="en-GB" sz="1350" dirty="0">
                <a:hlinkClick r:id="rId13"/>
              </a:rPr>
              <a:t>=701&amp;</a:t>
            </a:r>
            <a:r>
              <a:rPr lang="en-GB" sz="1350" dirty="0" err="1">
                <a:hlinkClick r:id="rId13"/>
              </a:rPr>
              <a:t>dpr</a:t>
            </a:r>
            <a:r>
              <a:rPr lang="en-GB" sz="1350" dirty="0">
                <a:hlinkClick r:id="rId13"/>
              </a:rPr>
              <a:t>=2#</a:t>
            </a:r>
            <a:r>
              <a:rPr lang="en-GB" sz="1350" dirty="0" err="1">
                <a:hlinkClick r:id="rId13"/>
              </a:rPr>
              <a:t>imgrc</a:t>
            </a:r>
            <a:r>
              <a:rPr lang="en-GB" sz="1350" dirty="0">
                <a:hlinkClick r:id="rId13"/>
              </a:rPr>
              <a:t>=</a:t>
            </a:r>
            <a:r>
              <a:rPr lang="en-GB" sz="1350" dirty="0" err="1">
                <a:hlinkClick r:id="rId13"/>
              </a:rPr>
              <a:t>_yGZE1f9n1qvlM</a:t>
            </a:r>
            <a:r>
              <a:rPr lang="en-GB" sz="1350" dirty="0"/>
              <a:t> </a:t>
            </a:r>
          </a:p>
          <a:p>
            <a:pPr algn="l"/>
            <a:r>
              <a:rPr lang="en-GB" sz="1350" dirty="0"/>
              <a:t>Dark fantasy town - </a:t>
            </a:r>
            <a:r>
              <a:rPr lang="en-GB" sz="1350" dirty="0">
                <a:hlinkClick r:id="rId14"/>
              </a:rPr>
              <a:t>https://</a:t>
            </a:r>
            <a:r>
              <a:rPr lang="en-GB" sz="1350" dirty="0" err="1">
                <a:hlinkClick r:id="rId14"/>
              </a:rPr>
              <a:t>steamcommunity.com</a:t>
            </a:r>
            <a:r>
              <a:rPr lang="en-GB" sz="1350" dirty="0">
                <a:hlinkClick r:id="rId14"/>
              </a:rPr>
              <a:t>/</a:t>
            </a:r>
            <a:r>
              <a:rPr lang="en-GB" sz="1350" dirty="0" err="1">
                <a:hlinkClick r:id="rId14"/>
              </a:rPr>
              <a:t>sharedfiles</a:t>
            </a:r>
            <a:r>
              <a:rPr lang="en-GB" sz="1350" dirty="0">
                <a:hlinkClick r:id="rId14"/>
              </a:rPr>
              <a:t>/</a:t>
            </a:r>
            <a:r>
              <a:rPr lang="en-GB" sz="1350" dirty="0" err="1">
                <a:hlinkClick r:id="rId14"/>
              </a:rPr>
              <a:t>filedetails</a:t>
            </a:r>
            <a:r>
              <a:rPr lang="en-GB" sz="1350" dirty="0">
                <a:hlinkClick r:id="rId14"/>
              </a:rPr>
              <a:t>/?id=1597290290</a:t>
            </a:r>
            <a:r>
              <a:rPr lang="en-GB" sz="1350" dirty="0"/>
              <a:t> </a:t>
            </a:r>
          </a:p>
          <a:p>
            <a:pPr algn="l"/>
            <a:r>
              <a:rPr lang="en-GB" sz="1350" dirty="0"/>
              <a:t>Knight fighting a monster - </a:t>
            </a:r>
            <a:r>
              <a:rPr lang="en-GB" sz="1350" dirty="0">
                <a:hlinkClick r:id="rId15"/>
              </a:rPr>
              <a:t>https://</a:t>
            </a:r>
            <a:r>
              <a:rPr lang="en-GB" sz="1350" dirty="0" err="1">
                <a:hlinkClick r:id="rId15"/>
              </a:rPr>
              <a:t>playgroundai.com</a:t>
            </a:r>
            <a:r>
              <a:rPr lang="en-GB" sz="1350" dirty="0">
                <a:hlinkClick r:id="rId15"/>
              </a:rPr>
              <a:t>/search?q=monster+fighting+a+knight+with+a+weapon</a:t>
            </a:r>
            <a:r>
              <a:rPr lang="en-GB" sz="1350" dirty="0"/>
              <a:t> </a:t>
            </a:r>
          </a:p>
          <a:p>
            <a:pPr algn="l"/>
            <a:r>
              <a:rPr lang="en-GB" sz="1350" dirty="0"/>
              <a:t>Small village - </a:t>
            </a:r>
            <a:r>
              <a:rPr lang="en-GB" sz="1350" dirty="0">
                <a:hlinkClick r:id="rId16"/>
              </a:rPr>
              <a:t>https://www.reddit.com/r/</a:t>
            </a:r>
            <a:r>
              <a:rPr lang="en-GB" sz="1350" dirty="0" err="1">
                <a:hlinkClick r:id="rId16"/>
              </a:rPr>
              <a:t>inkarnate</a:t>
            </a:r>
            <a:r>
              <a:rPr lang="en-GB" sz="1350" dirty="0">
                <a:hlinkClick r:id="rId16"/>
              </a:rPr>
              <a:t>/comments/</a:t>
            </a:r>
            <a:r>
              <a:rPr lang="en-GB" sz="1350" dirty="0" err="1">
                <a:hlinkClick r:id="rId16"/>
              </a:rPr>
              <a:t>exwmzt</a:t>
            </a:r>
            <a:r>
              <a:rPr lang="en-GB" sz="1350" dirty="0">
                <a:hlinkClick r:id="rId16"/>
              </a:rPr>
              <a:t>/small_village_near_waterfall/</a:t>
            </a:r>
            <a:r>
              <a:rPr lang="en-GB" sz="1350" dirty="0"/>
              <a:t> </a:t>
            </a:r>
          </a:p>
          <a:p>
            <a:pPr algn="l"/>
            <a:r>
              <a:rPr lang="en-GB" sz="1350" dirty="0"/>
              <a:t>Low poly model - </a:t>
            </a:r>
            <a:r>
              <a:rPr lang="en-GB" sz="1350" dirty="0">
                <a:hlinkClick r:id="rId17"/>
              </a:rPr>
              <a:t>https://</a:t>
            </a:r>
            <a:r>
              <a:rPr lang="en-GB" sz="1350" dirty="0" err="1">
                <a:hlinkClick r:id="rId17"/>
              </a:rPr>
              <a:t>opengameart.org</a:t>
            </a:r>
            <a:r>
              <a:rPr lang="en-GB" sz="1350" dirty="0">
                <a:hlinkClick r:id="rId17"/>
              </a:rPr>
              <a:t>/content/low-poly-character-</a:t>
            </a:r>
            <a:r>
              <a:rPr lang="en-GB" sz="1350" dirty="0" err="1">
                <a:hlinkClick r:id="rId17"/>
              </a:rPr>
              <a:t>basemesh</a:t>
            </a:r>
            <a:r>
              <a:rPr lang="en-GB" sz="1350" dirty="0"/>
              <a:t> </a:t>
            </a:r>
          </a:p>
          <a:p>
            <a:pPr algn="l"/>
            <a:r>
              <a:rPr lang="en-GB" sz="1350" dirty="0"/>
              <a:t>Caduceus Kite Shield – </a:t>
            </a:r>
            <a:r>
              <a:rPr lang="en-GB" sz="1350" dirty="0">
                <a:hlinkClick r:id="rId18"/>
              </a:rPr>
              <a:t>https://darksouls.wiki.fextralife.com/Caduceus+Kite+</a:t>
            </a:r>
            <a:r>
              <a:rPr lang="en-GB" sz="1350" dirty="0" err="1">
                <a:hlinkClick r:id="rId18"/>
              </a:rPr>
              <a:t>Shieldhttps</a:t>
            </a:r>
            <a:r>
              <a:rPr lang="en-GB" sz="1350" dirty="0">
                <a:hlinkClick r:id="rId18"/>
              </a:rPr>
              <a:t>://darksouls.wiki.fextralife.com/Caduceus+Kite+Shield</a:t>
            </a:r>
            <a:r>
              <a:rPr lang="en-GB" sz="1350" dirty="0"/>
              <a:t> </a:t>
            </a:r>
          </a:p>
          <a:p>
            <a:pPr algn="l"/>
            <a:r>
              <a:rPr lang="en-GB" sz="1350" dirty="0" err="1"/>
              <a:t>Astora</a:t>
            </a:r>
            <a:r>
              <a:rPr lang="en-GB" sz="1350" dirty="0"/>
              <a:t> </a:t>
            </a:r>
            <a:r>
              <a:rPr lang="en-GB" sz="1350" dirty="0" err="1"/>
              <a:t>Straightsword</a:t>
            </a:r>
            <a:r>
              <a:rPr lang="en-GB" sz="1350" dirty="0"/>
              <a:t> – </a:t>
            </a:r>
            <a:r>
              <a:rPr lang="en-GB" sz="1350" dirty="0">
                <a:hlinkClick r:id="rId19"/>
              </a:rPr>
              <a:t>https://darksouls.wiki.fextralife.com/</a:t>
            </a:r>
            <a:r>
              <a:rPr lang="en-GB" sz="1350" dirty="0" err="1">
                <a:hlinkClick r:id="rId19"/>
              </a:rPr>
              <a:t>Astora's</a:t>
            </a:r>
            <a:r>
              <a:rPr lang="en-GB" sz="1350" dirty="0">
                <a:hlinkClick r:id="rId19"/>
              </a:rPr>
              <a:t>+Straight+Sword</a:t>
            </a:r>
            <a:r>
              <a:rPr lang="en-GB" sz="1350" dirty="0"/>
              <a:t> </a:t>
            </a:r>
          </a:p>
          <a:p>
            <a:pPr algn="l"/>
            <a:r>
              <a:rPr lang="en-GB" sz="1350" dirty="0"/>
              <a:t>Dark Souls 3 Knight -  </a:t>
            </a:r>
            <a:r>
              <a:rPr lang="en-GB" sz="1350" dirty="0">
                <a:hlinkClick r:id="rId20"/>
              </a:rPr>
              <a:t>https://darksouls3.wiki.fextralife.com/Knight</a:t>
            </a:r>
            <a:r>
              <a:rPr lang="en-GB" sz="1350" dirty="0"/>
              <a:t> </a:t>
            </a:r>
          </a:p>
          <a:p>
            <a:pPr algn="l"/>
            <a:r>
              <a:rPr lang="en-GB" sz="1350" dirty="0"/>
              <a:t>Cathedral Knight Set - </a:t>
            </a:r>
            <a:r>
              <a:rPr lang="en-GB" sz="1350" dirty="0">
                <a:hlinkClick r:id="rId21"/>
              </a:rPr>
              <a:t>https://darksouls3.wiki.fextralife.com/Cathedral+Knight+Set</a:t>
            </a:r>
            <a:r>
              <a:rPr lang="en-GB" sz="1350" dirty="0"/>
              <a:t> </a:t>
            </a:r>
          </a:p>
          <a:p>
            <a:pPr algn="l"/>
            <a:r>
              <a:rPr lang="en-GB" sz="1350" dirty="0" err="1"/>
              <a:t>Lothric</a:t>
            </a:r>
            <a:r>
              <a:rPr lang="en-GB" sz="1350" dirty="0"/>
              <a:t> Knight Set - </a:t>
            </a:r>
            <a:r>
              <a:rPr lang="en-GB" sz="1350" dirty="0">
                <a:hlinkClick r:id="rId22"/>
              </a:rPr>
              <a:t>https://darksouls3.wiki.fextralife.com/</a:t>
            </a:r>
            <a:r>
              <a:rPr lang="en-GB" sz="1350" dirty="0" err="1">
                <a:hlinkClick r:id="rId22"/>
              </a:rPr>
              <a:t>Lothric</a:t>
            </a:r>
            <a:r>
              <a:rPr lang="en-GB" sz="1350" dirty="0">
                <a:hlinkClick r:id="rId22"/>
              </a:rPr>
              <a:t>+Knight+Set</a:t>
            </a:r>
            <a:r>
              <a:rPr lang="en-GB" sz="1350" dirty="0"/>
              <a:t> </a:t>
            </a:r>
          </a:p>
          <a:p>
            <a:pPr algn="l"/>
            <a:r>
              <a:rPr lang="en-GB" sz="1350" dirty="0" err="1"/>
              <a:t>Facehugger</a:t>
            </a:r>
            <a:r>
              <a:rPr lang="en-GB" sz="1350" dirty="0"/>
              <a:t> 2 – </a:t>
            </a:r>
            <a:r>
              <a:rPr lang="en-GB" sz="1350" dirty="0">
                <a:hlinkClick r:id="rId23"/>
              </a:rPr>
              <a:t>https://</a:t>
            </a:r>
            <a:r>
              <a:rPr lang="en-GB" sz="1350" dirty="0" err="1">
                <a:hlinkClick r:id="rId23"/>
              </a:rPr>
              <a:t>www.ebay.co.uk</a:t>
            </a:r>
            <a:r>
              <a:rPr lang="en-GB" sz="1350" dirty="0">
                <a:hlinkClick r:id="rId23"/>
              </a:rPr>
              <a:t>/</a:t>
            </a:r>
            <a:r>
              <a:rPr lang="en-GB" sz="1350" dirty="0" err="1">
                <a:hlinkClick r:id="rId23"/>
              </a:rPr>
              <a:t>itm</a:t>
            </a:r>
            <a:r>
              <a:rPr lang="en-GB" sz="1350" dirty="0">
                <a:hlinkClick r:id="rId23"/>
              </a:rPr>
              <a:t>/334527550872</a:t>
            </a:r>
            <a:r>
              <a:rPr lang="en-GB" sz="1350" dirty="0"/>
              <a:t> </a:t>
            </a:r>
          </a:p>
          <a:p>
            <a:pPr algn="l"/>
            <a:r>
              <a:rPr lang="en-GB" sz="1350" dirty="0"/>
              <a:t>Sword fighting - </a:t>
            </a:r>
            <a:r>
              <a:rPr lang="en-GB" sz="1350" dirty="0">
                <a:hlinkClick r:id="rId24"/>
              </a:rPr>
              <a:t>https://</a:t>
            </a:r>
            <a:r>
              <a:rPr lang="en-GB" sz="1350" dirty="0" err="1">
                <a:hlinkClick r:id="rId24"/>
              </a:rPr>
              <a:t>cascadeur.com</a:t>
            </a:r>
            <a:r>
              <a:rPr lang="en-GB" sz="1350" dirty="0">
                <a:hlinkClick r:id="rId24"/>
              </a:rPr>
              <a:t>/blog/general/separation-and-compensation-principle-in-strikes-animation</a:t>
            </a:r>
            <a:r>
              <a:rPr lang="en-GB" sz="135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49147179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C692D30F6D5C64CABDFF0BDF08A3501" ma:contentTypeVersion="12" ma:contentTypeDescription="Create a new document." ma:contentTypeScope="" ma:versionID="f924c2e9701b5e6818a5cd32c7a415a1">
  <xsd:schema xmlns:xsd="http://www.w3.org/2001/XMLSchema" xmlns:xs="http://www.w3.org/2001/XMLSchema" xmlns:p="http://schemas.microsoft.com/office/2006/metadata/properties" xmlns:ns2="f4770729-68ee-4e1e-a757-d7b8c23c3985" xmlns:ns3="c9669272-fe8d-41e9-a030-a18459a136e8" targetNamespace="http://schemas.microsoft.com/office/2006/metadata/properties" ma:root="true" ma:fieldsID="48f3e0c45cecfad5c15e7f6d6c23c584" ns2:_="" ns3:_="">
    <xsd:import namespace="f4770729-68ee-4e1e-a757-d7b8c23c3985"/>
    <xsd:import namespace="c9669272-fe8d-41e9-a030-a18459a136e8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4770729-68ee-4e1e-a757-d7b8c23c398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9669272-fe8d-41e9-a030-a18459a136e8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2a64214f-8f82-4869-9989-9aa96208aa11}" ma:internalName="TaxCatchAll" ma:showField="CatchAllData" ma:web="c9669272-fe8d-41e9-a030-a18459a136e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f4770729-68ee-4e1e-a757-d7b8c23c3985">
      <Terms xmlns="http://schemas.microsoft.com/office/infopath/2007/PartnerControls"/>
    </lcf76f155ced4ddcb4097134ff3c332f>
    <TaxCatchAll xmlns="c9669272-fe8d-41e9-a030-a18459a136e8" xsi:nil="true"/>
  </documentManagement>
</p:properties>
</file>

<file path=customXml/itemProps1.xml><?xml version="1.0" encoding="utf-8"?>
<ds:datastoreItem xmlns:ds="http://schemas.openxmlformats.org/officeDocument/2006/customXml" ds:itemID="{D04EEDC6-EBD1-4FF4-BD32-2844818A4A33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C78CF49-3CFA-440C-91D5-2AD8F4518019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f4770729-68ee-4e1e-a757-d7b8c23c3985"/>
    <ds:schemaRef ds:uri="c9669272-fe8d-41e9-a030-a18459a136e8"/>
  </ds:schemaRefs>
</ds:datastoreItem>
</file>

<file path=customXml/itemProps3.xml><?xml version="1.0" encoding="utf-8"?>
<ds:datastoreItem xmlns:ds="http://schemas.openxmlformats.org/officeDocument/2006/customXml" ds:itemID="{B9F64D2E-D61D-4FA7-BD2A-49A1A74CC791}">
  <ds:schemaRefs>
    <ds:schemaRef ds:uri="http://schemas.microsoft.com/office/2006/metadata/properties"/>
    <ds:schemaRef ds:uri="http://www.w3.org/2000/xmlns/"/>
    <ds:schemaRef ds:uri="f4770729-68ee-4e1e-a757-d7b8c23c3985"/>
    <ds:schemaRef ds:uri="http://schemas.microsoft.com/office/infopath/2007/PartnerControls"/>
    <ds:schemaRef ds:uri="c9669272-fe8d-41e9-a030-a18459a136e8"/>
    <ds:schemaRef ds:uri="http://www.w3.org/2001/XMLSchema-instan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Parcel</vt:lpstr>
      <vt:lpstr>A Knights duty</vt:lpstr>
      <vt:lpstr>Setting the scene </vt:lpstr>
      <vt:lpstr>Outline</vt:lpstr>
      <vt:lpstr>Genre, Setting &amp; plot</vt:lpstr>
      <vt:lpstr>Style</vt:lpstr>
      <vt:lpstr>Environment </vt:lpstr>
      <vt:lpstr>Lighting</vt:lpstr>
      <vt:lpstr>mOod board</vt:lpstr>
      <vt:lpstr>Dark souls </vt:lpstr>
      <vt:lpstr>My character designs</vt:lpstr>
      <vt:lpstr>My character designs</vt:lpstr>
      <vt:lpstr>My character designs</vt:lpstr>
      <vt:lpstr>Alien - Facehuggers</vt:lpstr>
      <vt:lpstr>PowerPoint Presentation</vt:lpstr>
      <vt:lpstr>PowerPoint Presentation</vt:lpstr>
      <vt:lpstr>Basic Sword-fighting Techniques</vt:lpstr>
      <vt:lpstr>Thumbnails </vt:lpstr>
      <vt:lpstr>Thumbnail sequenced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Major Project</dc:title>
  <dc:creator>Cian West (2004900)</dc:creator>
  <cp:lastModifiedBy>Cian West (2004900)</cp:lastModifiedBy>
  <cp:revision>13</cp:revision>
  <dcterms:created xsi:type="dcterms:W3CDTF">2023-10-03T18:37:00Z</dcterms:created>
  <dcterms:modified xsi:type="dcterms:W3CDTF">2023-11-01T09:08:15Z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0x0101008C692D30F6D5C64CABDFF0BDF08A3501</vt:lpwstr>
  </property>
  <property fmtid="{D5CDD505-2E9C-101B-9397-08002B2CF9AE}" pid="3" name="MediaServiceImageTags">
    <vt:lpwstr/>
  </property>
</Properties>
</file>