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8" r:id="rId2"/>
    <p:sldId id="256" r:id="rId3"/>
    <p:sldId id="262" r:id="rId4"/>
    <p:sldId id="283" r:id="rId5"/>
    <p:sldId id="286" r:id="rId6"/>
    <p:sldId id="267" r:id="rId7"/>
    <p:sldId id="285" r:id="rId8"/>
    <p:sldId id="287" r:id="rId9"/>
    <p:sldId id="291" r:id="rId10"/>
    <p:sldId id="263" r:id="rId11"/>
    <p:sldId id="288" r:id="rId12"/>
    <p:sldId id="294" r:id="rId13"/>
    <p:sldId id="265" r:id="rId14"/>
    <p:sldId id="292" r:id="rId15"/>
    <p:sldId id="284" r:id="rId16"/>
    <p:sldId id="28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D5FF"/>
    <a:srgbClr val="FFD5D5"/>
    <a:srgbClr val="FFB7B7"/>
    <a:srgbClr val="B3FFE6"/>
    <a:srgbClr val="D1C9FF"/>
    <a:srgbClr val="C1B7FF"/>
    <a:srgbClr val="FFE4CF"/>
    <a:srgbClr val="D6C1FF"/>
    <a:srgbClr val="FFFF8F"/>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778" autoAdjust="0"/>
    <p:restoredTop sz="94660"/>
  </p:normalViewPr>
  <p:slideViewPr>
    <p:cSldViewPr snapToGrid="0">
      <p:cViewPr varScale="1">
        <p:scale>
          <a:sx n="104" d="100"/>
          <a:sy n="104" d="100"/>
        </p:scale>
        <p:origin x="72" y="27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C3EB7-275F-412D-9BB8-A7C3263A19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62CF7B0-3888-4BB6-9B23-3056D4507B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84917C-26FA-4B02-A69F-F6E351A9EE06}"/>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5" name="Footer Placeholder 4">
            <a:extLst>
              <a:ext uri="{FF2B5EF4-FFF2-40B4-BE49-F238E27FC236}">
                <a16:creationId xmlns:a16="http://schemas.microsoft.com/office/drawing/2014/main" id="{497E950E-1588-4B6B-B491-1C82D5708E1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35D18A7-B400-4566-B8DA-F9065138F17C}"/>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1991858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2DAF-458C-4B3C-909C-C3B8EE6B35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EB1C8E-FF5F-422B-899D-A74C265270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79F53F-80D5-4AA7-BB6C-0AA95247787E}"/>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5" name="Footer Placeholder 4">
            <a:extLst>
              <a:ext uri="{FF2B5EF4-FFF2-40B4-BE49-F238E27FC236}">
                <a16:creationId xmlns:a16="http://schemas.microsoft.com/office/drawing/2014/main" id="{95F3BDEE-ED09-4B3B-8333-E07E85FCF88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1B9AC15-0A7C-449B-B4ED-BE954608DF63}"/>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4279812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1E5E8-554D-4BB7-BE8E-C4D95FC1A5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1B2175-71E5-46F2-9CB3-68A847D11E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9E0968-E2B0-45A1-975C-71E8F1A5EFFD}"/>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5" name="Footer Placeholder 4">
            <a:extLst>
              <a:ext uri="{FF2B5EF4-FFF2-40B4-BE49-F238E27FC236}">
                <a16:creationId xmlns:a16="http://schemas.microsoft.com/office/drawing/2014/main" id="{DAFBFD0A-A44D-48D5-A376-F1CFCF46CCB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48156DA-8F85-4CC8-B504-FC07AFD33281}"/>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3330780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3CF46-50B9-4FB6-ABC9-569DCD2420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4FAA7-7658-4F4C-AE1E-A6A60614B3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64254A-D7D0-4E9F-8629-683D7498A7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96696F-DF41-4D3C-8A6D-3F0C60205F62}"/>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6" name="Footer Placeholder 5">
            <a:extLst>
              <a:ext uri="{FF2B5EF4-FFF2-40B4-BE49-F238E27FC236}">
                <a16:creationId xmlns:a16="http://schemas.microsoft.com/office/drawing/2014/main" id="{5C0B6A22-0506-4287-BAF0-9D0AA6ACF93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2694F20-DD8B-4328-A3F9-B0F25521040C}"/>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1998465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05525-7384-4F43-A6F8-8878206653F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7C4B23-8BDD-4155-A5DF-E687BF86D3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A074A0-AD97-40A7-B736-A1635C18B1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03EC14-5EE0-424E-8D72-8D6DE1C836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E9D35B-836E-4DAB-94D0-35256FE095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ADB124-DFC9-4DC9-9916-F1E5A12CC1BA}"/>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8" name="Footer Placeholder 7">
            <a:extLst>
              <a:ext uri="{FF2B5EF4-FFF2-40B4-BE49-F238E27FC236}">
                <a16:creationId xmlns:a16="http://schemas.microsoft.com/office/drawing/2014/main" id="{ECEDAC3F-12F1-45E6-BD35-F0E6972E945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CB9462B-27B6-474C-BA5E-524A566DD4B3}"/>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1600949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652CB-6FB2-4A56-A705-6C6064F845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3528A0-896C-432A-9577-7A3035CAE289}"/>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4" name="Footer Placeholder 3">
            <a:extLst>
              <a:ext uri="{FF2B5EF4-FFF2-40B4-BE49-F238E27FC236}">
                <a16:creationId xmlns:a16="http://schemas.microsoft.com/office/drawing/2014/main" id="{FDF2CC86-EAF7-4160-93BF-62A0DFE174B4}"/>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DCABD24-BC22-4DF8-B46F-87DAFDA72892}"/>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766597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830262-1F2D-44B3-93A0-9EE7234B1F09}"/>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3" name="Footer Placeholder 2">
            <a:extLst>
              <a:ext uri="{FF2B5EF4-FFF2-40B4-BE49-F238E27FC236}">
                <a16:creationId xmlns:a16="http://schemas.microsoft.com/office/drawing/2014/main" id="{69FD3BDC-8E63-4A6E-B6D6-5BD19527794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4BDF2F9-ABF8-4084-9C66-47692A818F76}"/>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3390565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32BEF-E4DB-4CEF-8FDD-7333824F6E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2F1E6C-C78B-46BC-9A45-93E6F5B8B3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458FA9-B322-4AC7-912E-874F697167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6F5853-FC05-41A1-819A-5FADA1A35C66}"/>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6" name="Footer Placeholder 5">
            <a:extLst>
              <a:ext uri="{FF2B5EF4-FFF2-40B4-BE49-F238E27FC236}">
                <a16:creationId xmlns:a16="http://schemas.microsoft.com/office/drawing/2014/main" id="{25505D4E-B206-4858-AB86-EC11224EBBF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CE5690F-C12D-4139-8F24-9E48E332AE7F}"/>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15333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8594-D3DB-4A1D-9A79-4B5C4E4398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BA84FF-EA4B-4A7D-9142-CD969F3012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CAF7E44-7C68-4244-8E30-ABE8AB4804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1B5A3-18D2-48A8-A0D8-FAFF3078FB5A}"/>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6" name="Footer Placeholder 5">
            <a:extLst>
              <a:ext uri="{FF2B5EF4-FFF2-40B4-BE49-F238E27FC236}">
                <a16:creationId xmlns:a16="http://schemas.microsoft.com/office/drawing/2014/main" id="{E432D750-38A9-4B18-A5B9-E1C5AEFA0E0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76C032B-4788-47C6-85CF-4851227CB511}"/>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187959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2CA29-F22D-47F4-8C2A-90AE3304C0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3164C8-5CB2-4BE3-B352-2AE5ACD3FD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EE7480-35B8-40F4-AB62-23B13256E06C}"/>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5" name="Footer Placeholder 4">
            <a:extLst>
              <a:ext uri="{FF2B5EF4-FFF2-40B4-BE49-F238E27FC236}">
                <a16:creationId xmlns:a16="http://schemas.microsoft.com/office/drawing/2014/main" id="{41E9F9BF-CAF3-476F-B1AE-150D17234DC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579D636-3CE3-4071-B07D-D9D0D268C5A1}"/>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338800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929715-9C9D-407F-8BB9-7242AF830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CC73FD-6360-4778-B738-521D322CFB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BC1A65-4AFA-44A7-9EC1-6F96D0DC629A}"/>
              </a:ext>
            </a:extLst>
          </p:cNvPr>
          <p:cNvSpPr>
            <a:spLocks noGrp="1"/>
          </p:cNvSpPr>
          <p:nvPr>
            <p:ph type="dt" sz="half" idx="10"/>
          </p:nvPr>
        </p:nvSpPr>
        <p:spPr/>
        <p:txBody>
          <a:bodyPr/>
          <a:lstStyle/>
          <a:p>
            <a:fld id="{0A70AB13-71EB-48F9-886B-E0B6FED8EB4F}" type="datetimeFigureOut">
              <a:rPr lang="en-GB" smtClean="0"/>
              <a:t>07/01/2022</a:t>
            </a:fld>
            <a:endParaRPr lang="en-GB" dirty="0"/>
          </a:p>
        </p:txBody>
      </p:sp>
      <p:sp>
        <p:nvSpPr>
          <p:cNvPr id="5" name="Footer Placeholder 4">
            <a:extLst>
              <a:ext uri="{FF2B5EF4-FFF2-40B4-BE49-F238E27FC236}">
                <a16:creationId xmlns:a16="http://schemas.microsoft.com/office/drawing/2014/main" id="{925E1524-7469-4576-A9A1-C45D1039F7A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20B2B1E-FC9F-418D-BFA4-EE2EF2EF5A20}"/>
              </a:ext>
            </a:extLst>
          </p:cNvPr>
          <p:cNvSpPr>
            <a:spLocks noGrp="1"/>
          </p:cNvSpPr>
          <p:nvPr>
            <p:ph type="sldNum" sz="quarter" idx="12"/>
          </p:nvPr>
        </p:nvSpPr>
        <p:spPr/>
        <p:txBody>
          <a:bodyPr/>
          <a:lstStyle/>
          <a:p>
            <a:fld id="{D95C548C-803E-4766-AA76-86D054072DDF}" type="slidenum">
              <a:rPr lang="en-GB" smtClean="0"/>
              <a:t>‹#›</a:t>
            </a:fld>
            <a:endParaRPr lang="en-GB" dirty="0"/>
          </a:p>
        </p:txBody>
      </p:sp>
    </p:spTree>
    <p:extLst>
      <p:ext uri="{BB962C8B-B14F-4D97-AF65-F5344CB8AC3E}">
        <p14:creationId xmlns:p14="http://schemas.microsoft.com/office/powerpoint/2010/main" val="446610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8137C4-B860-4CC0-AD86-66A27A383C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B7FBA-B0E5-48CE-87C2-3F577F5A48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1E6324-11F5-47D7-A5C6-60CD47A14F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70AB13-71EB-48F9-886B-E0B6FED8EB4F}" type="datetimeFigureOut">
              <a:rPr lang="en-GB" smtClean="0"/>
              <a:t>07/01/2022</a:t>
            </a:fld>
            <a:endParaRPr lang="en-GB" dirty="0"/>
          </a:p>
        </p:txBody>
      </p:sp>
      <p:sp>
        <p:nvSpPr>
          <p:cNvPr id="5" name="Footer Placeholder 4">
            <a:extLst>
              <a:ext uri="{FF2B5EF4-FFF2-40B4-BE49-F238E27FC236}">
                <a16:creationId xmlns:a16="http://schemas.microsoft.com/office/drawing/2014/main" id="{92F16D38-A79F-4FE4-BB42-9E7C00DE75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87EC745-68EA-4281-A9DB-7AAEB32A38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5C548C-803E-4766-AA76-86D054072DDF}" type="slidenum">
              <a:rPr lang="en-GB" smtClean="0"/>
              <a:t>‹#›</a:t>
            </a:fld>
            <a:endParaRPr lang="en-GB" dirty="0"/>
          </a:p>
        </p:txBody>
      </p:sp>
    </p:spTree>
    <p:extLst>
      <p:ext uri="{BB962C8B-B14F-4D97-AF65-F5344CB8AC3E}">
        <p14:creationId xmlns:p14="http://schemas.microsoft.com/office/powerpoint/2010/main" val="23749127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3562"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1.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5.gif"/><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9.m4a"/><Relationship Id="rId1" Type="http://schemas.openxmlformats.org/officeDocument/2006/relationships/audio" Target="NULL" TargetMode="External"/><Relationship Id="rId5" Type="http://schemas.openxmlformats.org/officeDocument/2006/relationships/image" Target="../media/image1.pn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8" Type="http://schemas.openxmlformats.org/officeDocument/2006/relationships/hyperlink" Target="https://pestleanalysis.com/pestle-analysis-tesco/" TargetMode="External"/><Relationship Id="rId13" Type="http://schemas.openxmlformats.org/officeDocument/2006/relationships/hyperlink" Target="https://www.ethicalconsumer.org/company-profile/tesco-plc" TargetMode="External"/><Relationship Id="rId3" Type="http://schemas.openxmlformats.org/officeDocument/2006/relationships/hyperlink" Target="https://www.statista.com/statistics/280208/grocery-market-share-in-the-united-kingdom-uk/" TargetMode="External"/><Relationship Id="rId7" Type="http://schemas.openxmlformats.org/officeDocument/2006/relationships/hyperlink" Target="https://pestleanalysis.com/tesco-swot-analysis/" TargetMode="External"/><Relationship Id="rId12" Type="http://schemas.openxmlformats.org/officeDocument/2006/relationships/hyperlink" Target="https://www.investopedia.com/terms/b/business-ethics.asp" TargetMode="External"/><Relationship Id="rId2" Type="http://schemas.openxmlformats.org/officeDocument/2006/relationships/hyperlink" Target="https://blog.s4rb.com/the-history-of-tesco-98-years-of-every-little-helps" TargetMode="External"/><Relationship Id="rId1" Type="http://schemas.openxmlformats.org/officeDocument/2006/relationships/slideLayout" Target="../slideLayouts/slideLayout1.xml"/><Relationship Id="rId6" Type="http://schemas.openxmlformats.org/officeDocument/2006/relationships/hyperlink" Target="https://www.markedbyteachers.com/gcse/business-studies/aims-and-objectives-of-tesco-and-mcdonalds.html" TargetMode="External"/><Relationship Id="rId11" Type="http://schemas.openxmlformats.org/officeDocument/2006/relationships/hyperlink" Target="https://www.ukessays.com/essays/business/management-and-leadership-styles-in-tesco-business-essay.php" TargetMode="External"/><Relationship Id="rId5" Type="http://schemas.openxmlformats.org/officeDocument/2006/relationships/hyperlink" Target="https://uk.indeed.com/cmp/Tesco/about" TargetMode="External"/><Relationship Id="rId10" Type="http://schemas.openxmlformats.org/officeDocument/2006/relationships/hyperlink" Target="https://www.potentialunearthed.co.uk/wp-content/uploads/2017/09/Motivational-theory-in-practice-at-Tesco.pdf" TargetMode="External"/><Relationship Id="rId4" Type="http://schemas.openxmlformats.org/officeDocument/2006/relationships/hyperlink" Target="https://www.investopedia.com/terms/m/missionstatement.asp" TargetMode="External"/><Relationship Id="rId9" Type="http://schemas.openxmlformats.org/officeDocument/2006/relationships/hyperlink" Target="https://www.simplypsychology.org/herzbergs-two-factor-theor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00">
                <a:lumMod val="86000"/>
                <a:lumOff val="14000"/>
                <a:alpha val="40000"/>
              </a:srgbClr>
            </a:gs>
            <a:gs pos="50000">
              <a:srgbClr val="FF00FF">
                <a:alpha val="40000"/>
              </a:srgbClr>
            </a:gs>
            <a:gs pos="97000">
              <a:schemeClr val="accent5">
                <a:lumMod val="60000"/>
                <a:lumOff val="4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BA4DC-7B16-4DBC-8784-BA4A19BEF940}"/>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E8570BE7-EB6B-4115-88ED-6DAB1628790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4" name="Rectangle 3">
            <a:extLst>
              <a:ext uri="{FF2B5EF4-FFF2-40B4-BE49-F238E27FC236}">
                <a16:creationId xmlns:a16="http://schemas.microsoft.com/office/drawing/2014/main" id="{E5ADE279-53BA-4291-A8FE-015E2714AA28}"/>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5" name="Rectangle 4">
            <a:extLst>
              <a:ext uri="{FF2B5EF4-FFF2-40B4-BE49-F238E27FC236}">
                <a16:creationId xmlns:a16="http://schemas.microsoft.com/office/drawing/2014/main" id="{5169FE89-0A5F-4151-8814-522DC8264890}"/>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5CBF4AFF-0295-458B-B050-7F6CC0F1F6A3}"/>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818A06D6-D6E6-415D-98D0-32F72ECEB14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8" name="Rectangle 7">
            <a:extLst>
              <a:ext uri="{FF2B5EF4-FFF2-40B4-BE49-F238E27FC236}">
                <a16:creationId xmlns:a16="http://schemas.microsoft.com/office/drawing/2014/main" id="{057D07C5-1832-445B-957E-3EEDE008C3A5}"/>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9" name="Rectangle 8">
            <a:extLst>
              <a:ext uri="{FF2B5EF4-FFF2-40B4-BE49-F238E27FC236}">
                <a16:creationId xmlns:a16="http://schemas.microsoft.com/office/drawing/2014/main" id="{576FF750-BFDC-4187-B558-57FDAFF933FE}"/>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0" name="Rectangle 9">
            <a:extLst>
              <a:ext uri="{FF2B5EF4-FFF2-40B4-BE49-F238E27FC236}">
                <a16:creationId xmlns:a16="http://schemas.microsoft.com/office/drawing/2014/main" id="{1E0DE0CE-8574-4DBD-AC03-21C5B0160EBF}"/>
              </a:ext>
            </a:extLst>
          </p:cNvPr>
          <p:cNvSpPr/>
          <p:nvPr/>
        </p:nvSpPr>
        <p:spPr>
          <a:xfrm>
            <a:off x="145693" y="96434"/>
            <a:ext cx="10152138" cy="923330"/>
          </a:xfrm>
          <a:prstGeom prst="rect">
            <a:avLst/>
          </a:prstGeom>
          <a:noFill/>
        </p:spPr>
        <p:txBody>
          <a:bodyPr wrap="none" lIns="91440" tIns="45720" rIns="91440" bIns="45720">
            <a:spAutoFit/>
          </a:bodyPr>
          <a:lstStyle/>
          <a:p>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Assignment 2 – Presentation for BMSP4002</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8" name="TextBox 17">
            <a:extLst>
              <a:ext uri="{FF2B5EF4-FFF2-40B4-BE49-F238E27FC236}">
                <a16:creationId xmlns:a16="http://schemas.microsoft.com/office/drawing/2014/main" id="{8CDE4D5F-5B28-4CB0-9A43-1532EA67279A}"/>
              </a:ext>
            </a:extLst>
          </p:cNvPr>
          <p:cNvSpPr txBox="1"/>
          <p:nvPr/>
        </p:nvSpPr>
        <p:spPr>
          <a:xfrm>
            <a:off x="495159" y="1820077"/>
            <a:ext cx="6903168" cy="4401205"/>
          </a:xfrm>
          <a:prstGeom prst="rect">
            <a:avLst/>
          </a:prstGeom>
          <a:noFill/>
        </p:spPr>
        <p:txBody>
          <a:bodyPr wrap="square" rtlCol="0">
            <a:spAutoFit/>
          </a:bodyPr>
          <a:lstStyle/>
          <a:p>
            <a:r>
              <a:rPr lang="en-GB" sz="2000" dirty="0">
                <a:solidFill>
                  <a:schemeClr val="bg1"/>
                </a:solidFill>
                <a:latin typeface="+mj-lt"/>
              </a:rPr>
              <a:t>This assignment is due for the 7</a:t>
            </a:r>
            <a:r>
              <a:rPr lang="en-GB" sz="2000" baseline="30000" dirty="0">
                <a:solidFill>
                  <a:schemeClr val="bg1"/>
                </a:solidFill>
                <a:latin typeface="+mj-lt"/>
              </a:rPr>
              <a:t>th</a:t>
            </a:r>
            <a:r>
              <a:rPr lang="en-GB" sz="2000" dirty="0">
                <a:solidFill>
                  <a:schemeClr val="bg1"/>
                </a:solidFill>
                <a:latin typeface="+mj-lt"/>
              </a:rPr>
              <a:t> of January 2022 for Glenn Behenna </a:t>
            </a:r>
            <a:r>
              <a:rPr lang="en-GB" sz="2000" b="0" i="0" u="none" strike="noStrike" dirty="0">
                <a:solidFill>
                  <a:schemeClr val="bg1"/>
                </a:solidFill>
                <a:effectLst/>
                <a:latin typeface="+mj-lt"/>
              </a:rPr>
              <a:t>Contemporary Management Approaches (BMSP4002)</a:t>
            </a:r>
          </a:p>
          <a:p>
            <a:endParaRPr lang="en-GB" sz="2000" dirty="0">
              <a:solidFill>
                <a:schemeClr val="bg1"/>
              </a:solidFill>
              <a:latin typeface="+mj-lt"/>
            </a:endParaRPr>
          </a:p>
          <a:p>
            <a:r>
              <a:rPr lang="en-GB" sz="2000" b="1" i="1" u="sng" strike="noStrike" dirty="0">
                <a:solidFill>
                  <a:schemeClr val="bg1"/>
                </a:solidFill>
                <a:effectLst/>
                <a:latin typeface="+mj-lt"/>
              </a:rPr>
              <a:t>I can confirm this work is my own.</a:t>
            </a:r>
          </a:p>
          <a:p>
            <a:endParaRPr lang="en-GB" sz="2000" dirty="0">
              <a:solidFill>
                <a:schemeClr val="bg1"/>
              </a:solidFill>
              <a:latin typeface="+mj-lt"/>
            </a:endParaRPr>
          </a:p>
          <a:p>
            <a:r>
              <a:rPr lang="en-GB" sz="2000" dirty="0">
                <a:solidFill>
                  <a:schemeClr val="bg1"/>
                </a:solidFill>
                <a:latin typeface="+mj-lt"/>
              </a:rPr>
              <a:t>Click the volume symbol in the bottom left for narration if recording doesn’t work</a:t>
            </a:r>
          </a:p>
          <a:p>
            <a:endParaRPr lang="en-GB" sz="2000" b="0" i="0" strike="noStrike" dirty="0">
              <a:solidFill>
                <a:schemeClr val="bg1"/>
              </a:solidFill>
              <a:effectLst/>
              <a:latin typeface="+mj-lt"/>
              <a:hlinkClick r:id="rId2">
                <a:extLst>
                  <a:ext uri="{A12FA001-AC4F-418D-AE19-62706E023703}">
                    <ahyp:hlinkClr xmlns:ahyp="http://schemas.microsoft.com/office/drawing/2018/hyperlinkcolor" val="tx"/>
                  </a:ext>
                </a:extLst>
              </a:hlinkClick>
            </a:endParaRPr>
          </a:p>
          <a:p>
            <a:r>
              <a:rPr lang="en-GB" sz="2000" dirty="0">
                <a:solidFill>
                  <a:schemeClr val="bg1"/>
                </a:solidFill>
                <a:latin typeface="+mj-lt"/>
              </a:rPr>
              <a:t>This presentation is formatted in Windows PowerPoint (.pptx)</a:t>
            </a:r>
            <a:endParaRPr lang="en-GB" sz="2000" b="0" i="0" strike="noStrike" dirty="0">
              <a:solidFill>
                <a:schemeClr val="bg1"/>
              </a:solidFill>
              <a:effectLst/>
              <a:latin typeface="+mj-lt"/>
              <a:hlinkClick r:id="rId2">
                <a:extLst>
                  <a:ext uri="{A12FA001-AC4F-418D-AE19-62706E023703}">
                    <ahyp:hlinkClr xmlns:ahyp="http://schemas.microsoft.com/office/drawing/2018/hyperlinkcolor" val="tx"/>
                  </a:ext>
                </a:extLst>
              </a:hlinkClick>
            </a:endParaRPr>
          </a:p>
          <a:p>
            <a:endParaRPr lang="en-GB" sz="2000" dirty="0">
              <a:solidFill>
                <a:schemeClr val="bg1"/>
              </a:solidFill>
              <a:latin typeface="+mj-lt"/>
            </a:endParaRPr>
          </a:p>
          <a:p>
            <a:r>
              <a:rPr lang="en-GB" sz="2000" dirty="0">
                <a:solidFill>
                  <a:schemeClr val="bg1"/>
                </a:solidFill>
                <a:latin typeface="+mj-lt"/>
              </a:rPr>
              <a:t>Harri Gerald Dendle</a:t>
            </a:r>
          </a:p>
          <a:p>
            <a:r>
              <a:rPr lang="en-GB" sz="2000" dirty="0">
                <a:solidFill>
                  <a:schemeClr val="bg1"/>
                </a:solidFill>
                <a:latin typeface="+mj-lt"/>
              </a:rPr>
              <a:t>Student No. 2103763</a:t>
            </a:r>
          </a:p>
          <a:p>
            <a:endParaRPr lang="en-GB" sz="2000" dirty="0">
              <a:solidFill>
                <a:schemeClr val="bg1"/>
              </a:solidFill>
              <a:latin typeface="+mj-lt"/>
            </a:endParaRPr>
          </a:p>
          <a:p>
            <a:endParaRPr lang="en-GB" sz="2000" dirty="0">
              <a:solidFill>
                <a:schemeClr val="bg1"/>
              </a:solidFill>
              <a:latin typeface="+mj-lt"/>
            </a:endParaRPr>
          </a:p>
        </p:txBody>
      </p:sp>
    </p:spTree>
    <p:extLst>
      <p:ext uri="{BB962C8B-B14F-4D97-AF65-F5344CB8AC3E}">
        <p14:creationId xmlns:p14="http://schemas.microsoft.com/office/powerpoint/2010/main" val="1198274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alpha val="50000"/>
          </a:schemeClr>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A71B90E-5E5E-484D-8778-070DE320BB41}"/>
              </a:ext>
            </a:extLst>
          </p:cNvPr>
          <p:cNvSpPr/>
          <p:nvPr/>
        </p:nvSpPr>
        <p:spPr>
          <a:xfrm rot="5400000">
            <a:off x="7047197" y="1594173"/>
            <a:ext cx="2748598" cy="621457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DC25EF80-557B-40B5-835D-CF33E625CDE0}"/>
              </a:ext>
            </a:extLst>
          </p:cNvPr>
          <p:cNvSpPr/>
          <p:nvPr/>
        </p:nvSpPr>
        <p:spPr>
          <a:xfrm rot="5400000">
            <a:off x="2678421" y="-566349"/>
            <a:ext cx="2748598" cy="6214574"/>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0D500BD7-C38F-4FF5-A35A-35DD4D6C560F}"/>
              </a:ext>
            </a:extLst>
          </p:cNvPr>
          <p:cNvSpPr/>
          <p:nvPr/>
        </p:nvSpPr>
        <p:spPr>
          <a:xfrm>
            <a:off x="154837" y="120789"/>
            <a:ext cx="4116833"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Table of contents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9" name="TextBox 8">
            <a:extLst>
              <a:ext uri="{FF2B5EF4-FFF2-40B4-BE49-F238E27FC236}">
                <a16:creationId xmlns:a16="http://schemas.microsoft.com/office/drawing/2014/main" id="{C3A7A92B-563D-4766-91D1-FE95940FECA2}"/>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5" name="TextBox 14">
            <a:extLst>
              <a:ext uri="{FF2B5EF4-FFF2-40B4-BE49-F238E27FC236}">
                <a16:creationId xmlns:a16="http://schemas.microsoft.com/office/drawing/2014/main" id="{07F23BD6-F562-40A1-AE02-94153736E264}"/>
              </a:ext>
            </a:extLst>
          </p:cNvPr>
          <p:cNvSpPr txBox="1"/>
          <p:nvPr/>
        </p:nvSpPr>
        <p:spPr>
          <a:xfrm>
            <a:off x="1016151" y="1183146"/>
            <a:ext cx="6051152" cy="2677656"/>
          </a:xfrm>
          <a:prstGeom prst="rect">
            <a:avLst/>
          </a:prstGeom>
          <a:noFill/>
        </p:spPr>
        <p:txBody>
          <a:bodyPr wrap="square" rtlCol="0">
            <a:spAutoFit/>
          </a:bodyPr>
          <a:lstStyle/>
          <a:p>
            <a:pPr marL="285750" indent="-285750">
              <a:buFont typeface="Courier New" panose="02070309020205020404" pitchFamily="49" charset="0"/>
              <a:buChar char="o"/>
            </a:pPr>
            <a:r>
              <a:rPr lang="en-GB" sz="2400" i="1" dirty="0">
                <a:latin typeface="+mj-lt"/>
              </a:rPr>
              <a:t>Introduction</a:t>
            </a:r>
          </a:p>
          <a:p>
            <a:pPr marL="285750" indent="-285750">
              <a:buFont typeface="Courier New" panose="02070309020205020404" pitchFamily="49" charset="0"/>
              <a:buChar char="o"/>
            </a:pPr>
            <a:r>
              <a:rPr lang="en-GB" sz="2400" i="1" dirty="0">
                <a:latin typeface="+mj-lt"/>
              </a:rPr>
              <a:t>Approach to strategy</a:t>
            </a:r>
          </a:p>
          <a:p>
            <a:pPr marL="285750" indent="-285750">
              <a:buFont typeface="Courier New" panose="02070309020205020404" pitchFamily="49" charset="0"/>
              <a:buChar char="o"/>
            </a:pPr>
            <a:r>
              <a:rPr lang="en-GB" sz="2400" i="1" dirty="0">
                <a:latin typeface="+mj-lt"/>
              </a:rPr>
              <a:t>Approaches to organisation and management</a:t>
            </a:r>
          </a:p>
          <a:p>
            <a:pPr marL="285750" indent="-285750">
              <a:buFont typeface="Courier New" panose="02070309020205020404" pitchFamily="49" charset="0"/>
              <a:buChar char="o"/>
            </a:pPr>
            <a:r>
              <a:rPr lang="en-GB" sz="2400" i="1" dirty="0">
                <a:latin typeface="+mj-lt"/>
              </a:rPr>
              <a:t>Groups and teamworking</a:t>
            </a:r>
          </a:p>
          <a:p>
            <a:pPr marL="285750" indent="-285750">
              <a:buFont typeface="Courier New" panose="02070309020205020404" pitchFamily="49" charset="0"/>
              <a:buChar char="o"/>
            </a:pPr>
            <a:r>
              <a:rPr lang="en-GB" sz="2400" i="1" dirty="0">
                <a:latin typeface="+mj-lt"/>
              </a:rPr>
              <a:t>Corporate social responsibility</a:t>
            </a:r>
          </a:p>
          <a:p>
            <a:pPr marL="285750" indent="-285750">
              <a:buFont typeface="Courier New" panose="02070309020205020404" pitchFamily="49" charset="0"/>
              <a:buChar char="o"/>
            </a:pPr>
            <a:r>
              <a:rPr lang="en-GB" sz="2400" i="1" dirty="0">
                <a:latin typeface="+mj-lt"/>
              </a:rPr>
              <a:t>Conclusion</a:t>
            </a:r>
          </a:p>
          <a:p>
            <a:pPr marL="285750" indent="-285750">
              <a:buFont typeface="Courier New" panose="02070309020205020404" pitchFamily="49" charset="0"/>
              <a:buChar char="o"/>
            </a:pPr>
            <a:r>
              <a:rPr lang="en-GB" sz="2400" i="1" dirty="0">
                <a:latin typeface="+mj-lt"/>
              </a:rPr>
              <a:t>Sources</a:t>
            </a:r>
          </a:p>
        </p:txBody>
      </p:sp>
      <p:sp>
        <p:nvSpPr>
          <p:cNvPr id="19" name="Rectangle 18">
            <a:extLst>
              <a:ext uri="{FF2B5EF4-FFF2-40B4-BE49-F238E27FC236}">
                <a16:creationId xmlns:a16="http://schemas.microsoft.com/office/drawing/2014/main" id="{D85CBE51-AC44-4D23-9DAC-A6247DEA16CF}"/>
              </a:ext>
            </a:extLst>
          </p:cNvPr>
          <p:cNvSpPr/>
          <p:nvPr/>
        </p:nvSpPr>
        <p:spPr>
          <a:xfrm rot="5400000">
            <a:off x="-636480" y="2429988"/>
            <a:ext cx="2284138" cy="23819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C5750C17-F977-46FB-9574-33551B7E1E19}"/>
              </a:ext>
            </a:extLst>
          </p:cNvPr>
          <p:cNvSpPr/>
          <p:nvPr/>
        </p:nvSpPr>
        <p:spPr>
          <a:xfrm rot="5400000">
            <a:off x="6716805" y="2041977"/>
            <a:ext cx="1694584" cy="23819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7DA1C6DB">
            <a:hlinkClick r:id="" action="ppaction://media"/>
            <a:extLst>
              <a:ext uri="{FF2B5EF4-FFF2-40B4-BE49-F238E27FC236}">
                <a16:creationId xmlns:a16="http://schemas.microsoft.com/office/drawing/2014/main" id="{F5CA11A4-6E2B-4141-B3DD-ED13CF502B76}"/>
              </a:ext>
            </a:extLst>
          </p:cNvPr>
          <p:cNvPicPr>
            <a:picLocks noChangeAspect="1"/>
          </p:cNvPicPr>
          <p:nvPr>
            <a:audioFile r:link="rId1"/>
            <p:extLst>
              <p:ext uri="{DAA4B4D4-6D71-4841-9C94-3DE7FCFB9230}">
                <p14:media xmlns:p14="http://schemas.microsoft.com/office/powerpoint/2010/main" r:embed="rId2">
                  <p14:trim end="14951.7823"/>
                </p14:media>
              </p:ext>
            </p:extLst>
          </p:nvPr>
        </p:nvPicPr>
        <p:blipFill>
          <a:blip r:embed="rId4"/>
          <a:stretch>
            <a:fillRect/>
          </a:stretch>
        </p:blipFill>
        <p:spPr>
          <a:xfrm>
            <a:off x="1644532" y="6272397"/>
            <a:ext cx="461665" cy="461665"/>
          </a:xfrm>
          <a:prstGeom prst="rect">
            <a:avLst/>
          </a:prstGeom>
        </p:spPr>
      </p:pic>
      <p:sp>
        <p:nvSpPr>
          <p:cNvPr id="23" name="Rectangle 22">
            <a:extLst>
              <a:ext uri="{FF2B5EF4-FFF2-40B4-BE49-F238E27FC236}">
                <a16:creationId xmlns:a16="http://schemas.microsoft.com/office/drawing/2014/main" id="{02860611-4CD8-4F09-9765-721DD477674E}"/>
              </a:ext>
            </a:extLst>
          </p:cNvPr>
          <p:cNvSpPr/>
          <p:nvPr/>
        </p:nvSpPr>
        <p:spPr>
          <a:xfrm>
            <a:off x="5340990" y="3361888"/>
            <a:ext cx="2139761" cy="64232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50" name="Picture 2">
            <a:extLst>
              <a:ext uri="{FF2B5EF4-FFF2-40B4-BE49-F238E27FC236}">
                <a16:creationId xmlns:a16="http://schemas.microsoft.com/office/drawing/2014/main" id="{070BD291-9A6B-456F-B4FE-4DE8300ABF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53316" y="3765352"/>
            <a:ext cx="5812045" cy="1636908"/>
          </a:xfrm>
          <a:prstGeom prst="rect">
            <a:avLst/>
          </a:prstGeom>
          <a:noFill/>
          <a:extLst>
            <a:ext uri="{909E8E84-426E-40DD-AFC4-6F175D3DCCD1}">
              <a14:hiddenFill xmlns:a14="http://schemas.microsoft.com/office/drawing/2010/main">
                <a:solidFill>
                  <a:srgbClr val="FFFFFF"/>
                </a:solidFill>
              </a14:hiddenFill>
            </a:ext>
          </a:extLst>
        </p:spPr>
      </p:pic>
      <p:grpSp>
        <p:nvGrpSpPr>
          <p:cNvPr id="17" name="Group 16">
            <a:extLst>
              <a:ext uri="{FF2B5EF4-FFF2-40B4-BE49-F238E27FC236}">
                <a16:creationId xmlns:a16="http://schemas.microsoft.com/office/drawing/2014/main" id="{C6C7A8C0-9952-4C03-9252-DD220DC4EDB8}"/>
              </a:ext>
            </a:extLst>
          </p:cNvPr>
          <p:cNvGrpSpPr/>
          <p:nvPr/>
        </p:nvGrpSpPr>
        <p:grpSpPr>
          <a:xfrm>
            <a:off x="-1" y="0"/>
            <a:ext cx="12194244" cy="6855973"/>
            <a:chOff x="-1" y="0"/>
            <a:chExt cx="12194244" cy="6855973"/>
          </a:xfrm>
        </p:grpSpPr>
        <p:sp>
          <p:nvSpPr>
            <p:cNvPr id="22" name="Rectangle 21">
              <a:extLst>
                <a:ext uri="{FF2B5EF4-FFF2-40B4-BE49-F238E27FC236}">
                  <a16:creationId xmlns:a16="http://schemas.microsoft.com/office/drawing/2014/main" id="{E123389A-D8EB-424F-AF05-2432A2529923}"/>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8F74DB33-9C25-40BD-9653-9B99012D4BC0}"/>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26FCAB50-1B30-4C55-90F2-38D0E6B28129}"/>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5A63469C-8CBE-4A9F-A491-F14867FF55DA}"/>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Rectangle 27">
              <a:extLst>
                <a:ext uri="{FF2B5EF4-FFF2-40B4-BE49-F238E27FC236}">
                  <a16:creationId xmlns:a16="http://schemas.microsoft.com/office/drawing/2014/main" id="{EEDA8023-6803-484E-A6EE-D59C7446989F}"/>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Rectangle 28">
              <a:extLst>
                <a:ext uri="{FF2B5EF4-FFF2-40B4-BE49-F238E27FC236}">
                  <a16:creationId xmlns:a16="http://schemas.microsoft.com/office/drawing/2014/main" id="{9275A3A2-FF00-499D-BC0D-23E1559D490D}"/>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a:extLst>
                <a:ext uri="{FF2B5EF4-FFF2-40B4-BE49-F238E27FC236}">
                  <a16:creationId xmlns:a16="http://schemas.microsoft.com/office/drawing/2014/main" id="{27F74EEB-5DA5-43C4-B373-26B9F1F44631}"/>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3D9D82FF-315D-4565-A650-A0964AC96792}"/>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Tree>
    <p:extLst>
      <p:ext uri="{BB962C8B-B14F-4D97-AF65-F5344CB8AC3E}">
        <p14:creationId xmlns:p14="http://schemas.microsoft.com/office/powerpoint/2010/main" val="3289356554"/>
      </p:ext>
    </p:extLst>
  </p:cSld>
  <p:clrMapOvr>
    <a:masterClrMapping/>
  </p:clrMapOvr>
  <mc:AlternateContent xmlns:mc="http://schemas.openxmlformats.org/markup-compatibility/2006" xmlns:p14="http://schemas.microsoft.com/office/powerpoint/2010/main">
    <mc:Choice Requires="p14">
      <p:transition spd="slow" p14:dur="2000" advTm="12117"/>
    </mc:Choice>
    <mc:Fallback xmlns="">
      <p:transition spd="slow" advTm="1211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824"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extLst>
    <p:ext uri="{E180D4A7-C9FB-4DFB-919C-405C955672EB}">
      <p14:showEvtLst xmlns:p14="http://schemas.microsoft.com/office/powerpoint/2010/main">
        <p14:playEvt time="1674" objId="21"/>
        <p14:stopEvt time="12117" objId="21"/>
      </p14:showEvtLst>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BD5FF"/>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17ADACE-2210-4C64-AE49-F5D35556784A}"/>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grpSp>
        <p:nvGrpSpPr>
          <p:cNvPr id="4" name="Group 3">
            <a:extLst>
              <a:ext uri="{FF2B5EF4-FFF2-40B4-BE49-F238E27FC236}">
                <a16:creationId xmlns:a16="http://schemas.microsoft.com/office/drawing/2014/main" id="{3D7F0869-513F-412F-8C28-433639896BE1}"/>
              </a:ext>
            </a:extLst>
          </p:cNvPr>
          <p:cNvGrpSpPr/>
          <p:nvPr/>
        </p:nvGrpSpPr>
        <p:grpSpPr>
          <a:xfrm>
            <a:off x="5452217" y="1350128"/>
            <a:ext cx="6293678" cy="4644414"/>
            <a:chOff x="5200330" y="2130552"/>
            <a:chExt cx="5205542" cy="3831336"/>
          </a:xfrm>
        </p:grpSpPr>
        <p:sp>
          <p:nvSpPr>
            <p:cNvPr id="15" name="Rectangle 14">
              <a:extLst>
                <a:ext uri="{FF2B5EF4-FFF2-40B4-BE49-F238E27FC236}">
                  <a16:creationId xmlns:a16="http://schemas.microsoft.com/office/drawing/2014/main" id="{A96DAA0E-48E4-4CE6-83DB-510FE44BA6B9}"/>
                </a:ext>
              </a:extLst>
            </p:cNvPr>
            <p:cNvSpPr/>
            <p:nvPr/>
          </p:nvSpPr>
          <p:spPr>
            <a:xfrm rot="5400000">
              <a:off x="5887433" y="1443449"/>
              <a:ext cx="3831336" cy="520554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2">
              <a:extLst>
                <a:ext uri="{FF2B5EF4-FFF2-40B4-BE49-F238E27FC236}">
                  <a16:creationId xmlns:a16="http://schemas.microsoft.com/office/drawing/2014/main" id="{022C13DD-959A-4565-90C5-BEBCC428AC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45904" y="2280414"/>
              <a:ext cx="4921030" cy="3547872"/>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TextBox 12">
            <a:extLst>
              <a:ext uri="{FF2B5EF4-FFF2-40B4-BE49-F238E27FC236}">
                <a16:creationId xmlns:a16="http://schemas.microsoft.com/office/drawing/2014/main" id="{1BDBD8CD-9BA1-47E5-9A0C-77321852AB73}"/>
              </a:ext>
            </a:extLst>
          </p:cNvPr>
          <p:cNvSpPr txBox="1"/>
          <p:nvPr/>
        </p:nvSpPr>
        <p:spPr>
          <a:xfrm>
            <a:off x="233695" y="1533660"/>
            <a:ext cx="5218522" cy="4524315"/>
          </a:xfrm>
          <a:prstGeom prst="rect">
            <a:avLst/>
          </a:prstGeom>
          <a:noFill/>
        </p:spPr>
        <p:txBody>
          <a:bodyPr wrap="square" rtlCol="0">
            <a:spAutoFit/>
          </a:bodyPr>
          <a:lstStyle/>
          <a:p>
            <a:r>
              <a:rPr lang="en-GB" dirty="0"/>
              <a:t>Tesco’s story begins in 1919 with British Army veteran, Jack Cohen in Hackney, London. Where he would sell surplus groceries from his single market stall. The brand identity for Tesco didn’t appear until 1924 </a:t>
            </a:r>
            <a:r>
              <a:rPr lang="en-GB" b="0" i="0" dirty="0">
                <a:effectLst/>
              </a:rPr>
              <a:t>when Jack purchased a shipment of tea from Thomas Edward Stockwell. The name Tesco originates from the Stockwell’s initials as well as the first two characters of Cohen’s last name (T.E.S and Co)</a:t>
            </a:r>
          </a:p>
          <a:p>
            <a:endParaRPr lang="en-GB" dirty="0"/>
          </a:p>
          <a:p>
            <a:r>
              <a:rPr lang="en-GB" dirty="0"/>
              <a:t>Tesco’s first store soon opened in north London 10 years later in 1929. This means Tesco has been serving Great Britain for over 100 years. (1)</a:t>
            </a:r>
          </a:p>
          <a:p>
            <a:endParaRPr lang="en-GB" dirty="0"/>
          </a:p>
          <a:p>
            <a:r>
              <a:rPr lang="en-GB" dirty="0"/>
              <a:t>Starting out with selling tea and surplus supplies Tesco has expanded their portfolio to clothes, appliances, entertainment and financial services.</a:t>
            </a:r>
          </a:p>
        </p:txBody>
      </p:sp>
      <p:sp>
        <p:nvSpPr>
          <p:cNvPr id="14" name="Rectangle 13">
            <a:extLst>
              <a:ext uri="{FF2B5EF4-FFF2-40B4-BE49-F238E27FC236}">
                <a16:creationId xmlns:a16="http://schemas.microsoft.com/office/drawing/2014/main" id="{7A2C4290-5D1C-4551-A7D3-569453B4C9F2}"/>
              </a:ext>
            </a:extLst>
          </p:cNvPr>
          <p:cNvSpPr/>
          <p:nvPr/>
        </p:nvSpPr>
        <p:spPr>
          <a:xfrm>
            <a:off x="239799" y="120789"/>
            <a:ext cx="3946914"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Tesco’s founding</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9" name="TextBox 18">
            <a:extLst>
              <a:ext uri="{FF2B5EF4-FFF2-40B4-BE49-F238E27FC236}">
                <a16:creationId xmlns:a16="http://schemas.microsoft.com/office/drawing/2014/main" id="{5781FA7C-A5AA-4300-A6C7-C9A19C2DE6A2}"/>
              </a:ext>
            </a:extLst>
          </p:cNvPr>
          <p:cNvSpPr txBox="1"/>
          <p:nvPr/>
        </p:nvSpPr>
        <p:spPr>
          <a:xfrm>
            <a:off x="7161376" y="6037707"/>
            <a:ext cx="6101696" cy="276999"/>
          </a:xfrm>
          <a:prstGeom prst="rect">
            <a:avLst/>
          </a:prstGeom>
          <a:noFill/>
        </p:spPr>
        <p:txBody>
          <a:bodyPr wrap="square">
            <a:spAutoFit/>
          </a:bodyPr>
          <a:lstStyle/>
          <a:p>
            <a:r>
              <a:rPr lang="en-GB" sz="1200" b="0" i="1" dirty="0">
                <a:solidFill>
                  <a:srgbClr val="666666"/>
                </a:solidFill>
                <a:effectLst/>
              </a:rPr>
              <a:t>[ A typical store in the 1930s and 1940s (1) ]</a:t>
            </a:r>
            <a:endParaRPr lang="en-GB" sz="1200" dirty="0"/>
          </a:p>
        </p:txBody>
      </p:sp>
      <p:grpSp>
        <p:nvGrpSpPr>
          <p:cNvPr id="16" name="Group 15">
            <a:extLst>
              <a:ext uri="{FF2B5EF4-FFF2-40B4-BE49-F238E27FC236}">
                <a16:creationId xmlns:a16="http://schemas.microsoft.com/office/drawing/2014/main" id="{A6857D0D-C95B-4C59-8464-DD842D1895B4}"/>
              </a:ext>
            </a:extLst>
          </p:cNvPr>
          <p:cNvGrpSpPr/>
          <p:nvPr/>
        </p:nvGrpSpPr>
        <p:grpSpPr>
          <a:xfrm>
            <a:off x="-1" y="0"/>
            <a:ext cx="12194244" cy="6855973"/>
            <a:chOff x="-1" y="0"/>
            <a:chExt cx="12194244" cy="6855973"/>
          </a:xfrm>
        </p:grpSpPr>
        <p:sp>
          <p:nvSpPr>
            <p:cNvPr id="17" name="Rectangle 16">
              <a:extLst>
                <a:ext uri="{FF2B5EF4-FFF2-40B4-BE49-F238E27FC236}">
                  <a16:creationId xmlns:a16="http://schemas.microsoft.com/office/drawing/2014/main" id="{D97AAFDA-0406-4501-BD94-FAD4069D0F05}"/>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7B4D47F4-0813-4CAF-B021-DE3EAA5FFC63}"/>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52141C6C-9099-4CB9-9673-E430BFA098EB}"/>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a:extLst>
                <a:ext uri="{FF2B5EF4-FFF2-40B4-BE49-F238E27FC236}">
                  <a16:creationId xmlns:a16="http://schemas.microsoft.com/office/drawing/2014/main" id="{311C8626-5F58-4E84-BD0A-997662372843}"/>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C2680EDE-B2EB-4EC9-9C6C-6216FB358257}"/>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2092CA9F-C29F-49A4-B6E5-2A0AAC3FF47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42761936-3894-4C04-B444-BE6E09137EE3}"/>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ectangle 24">
              <a:extLst>
                <a:ext uri="{FF2B5EF4-FFF2-40B4-BE49-F238E27FC236}">
                  <a16:creationId xmlns:a16="http://schemas.microsoft.com/office/drawing/2014/main" id="{5F9741D9-EEA3-444C-AD86-2603995F4791}"/>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pic>
        <p:nvPicPr>
          <p:cNvPr id="2" name="49091A37">
            <a:hlinkClick r:id="" action="ppaction://media"/>
            <a:extLst>
              <a:ext uri="{FF2B5EF4-FFF2-40B4-BE49-F238E27FC236}">
                <a16:creationId xmlns:a16="http://schemas.microsoft.com/office/drawing/2014/main" id="{45CBE429-5A78-402C-8EEF-9A55FD0A973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1" y="6278508"/>
            <a:ext cx="455942" cy="455942"/>
          </a:xfrm>
          <a:prstGeom prst="rect">
            <a:avLst/>
          </a:prstGeom>
        </p:spPr>
      </p:pic>
    </p:spTree>
    <p:extLst>
      <p:ext uri="{BB962C8B-B14F-4D97-AF65-F5344CB8AC3E}">
        <p14:creationId xmlns:p14="http://schemas.microsoft.com/office/powerpoint/2010/main" val="3597801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3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BD5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3597FC0-B33A-4D68-9932-E735BB70EA9F}"/>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8EB5440E-2997-4E9A-A6D3-0588E8C4FA82}"/>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1988680B-7249-4638-86FE-D7B0F5270608}"/>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52D2AEAA-261F-4838-8639-0AADB8C8F04F}"/>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817ADACE-2210-4C64-AE49-F5D35556784A}"/>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4" name="Rectangle 13">
            <a:extLst>
              <a:ext uri="{FF2B5EF4-FFF2-40B4-BE49-F238E27FC236}">
                <a16:creationId xmlns:a16="http://schemas.microsoft.com/office/drawing/2014/main" id="{7A2C4290-5D1C-4551-A7D3-569453B4C9F2}"/>
              </a:ext>
            </a:extLst>
          </p:cNvPr>
          <p:cNvSpPr/>
          <p:nvPr/>
        </p:nvSpPr>
        <p:spPr>
          <a:xfrm>
            <a:off x="145693" y="120789"/>
            <a:ext cx="5348304" cy="923330"/>
          </a:xfrm>
          <a:prstGeom prst="rect">
            <a:avLst/>
          </a:prstGeom>
          <a:noFill/>
        </p:spPr>
        <p:txBody>
          <a:bodyPr wrap="squar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Where is Tesco today?</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6" name="TextBox 15">
            <a:extLst>
              <a:ext uri="{FF2B5EF4-FFF2-40B4-BE49-F238E27FC236}">
                <a16:creationId xmlns:a16="http://schemas.microsoft.com/office/drawing/2014/main" id="{05489B35-A68E-4ECF-AFE9-05B39F7DEBD2}"/>
              </a:ext>
            </a:extLst>
          </p:cNvPr>
          <p:cNvSpPr txBox="1"/>
          <p:nvPr/>
        </p:nvSpPr>
        <p:spPr>
          <a:xfrm>
            <a:off x="252076" y="1252974"/>
            <a:ext cx="5634719" cy="1754326"/>
          </a:xfrm>
          <a:prstGeom prst="rect">
            <a:avLst/>
          </a:prstGeom>
          <a:noFill/>
        </p:spPr>
        <p:txBody>
          <a:bodyPr wrap="square">
            <a:spAutoFit/>
          </a:bodyPr>
          <a:lstStyle/>
          <a:p>
            <a:r>
              <a:rPr lang="en-GB" i="0" dirty="0">
                <a:solidFill>
                  <a:srgbClr val="202124"/>
                </a:solidFill>
                <a:effectLst/>
              </a:rPr>
              <a:t>Tesco remains the most popular grocery store in the UK, with Tesco’s annual revenue </a:t>
            </a:r>
            <a:r>
              <a:rPr lang="en-GB" dirty="0">
                <a:solidFill>
                  <a:srgbClr val="202124"/>
                </a:solidFill>
              </a:rPr>
              <a:t>amounting to almost 53 billion pounds in </a:t>
            </a:r>
            <a:r>
              <a:rPr lang="en-GB" i="0" dirty="0">
                <a:solidFill>
                  <a:srgbClr val="202124"/>
                </a:solidFill>
                <a:effectLst/>
              </a:rPr>
              <a:t>the United Kingdom and Ireland </a:t>
            </a:r>
            <a:r>
              <a:rPr lang="en-GB" dirty="0">
                <a:solidFill>
                  <a:srgbClr val="202124"/>
                </a:solidFill>
              </a:rPr>
              <a:t>being</a:t>
            </a:r>
            <a:r>
              <a:rPr lang="en-GB" i="0" dirty="0">
                <a:solidFill>
                  <a:srgbClr val="202124"/>
                </a:solidFill>
                <a:effectLst/>
              </a:rPr>
              <a:t> approximately 1.7 billion pounds profit in the 2020/21 financial year. Tesco currently holds the most market share for British domestic supermarkets at 28% (2)</a:t>
            </a:r>
          </a:p>
        </p:txBody>
      </p:sp>
      <p:grpSp>
        <p:nvGrpSpPr>
          <p:cNvPr id="2" name="Group 1">
            <a:extLst>
              <a:ext uri="{FF2B5EF4-FFF2-40B4-BE49-F238E27FC236}">
                <a16:creationId xmlns:a16="http://schemas.microsoft.com/office/drawing/2014/main" id="{45839BCE-C804-40AF-800B-90FAB4C9BF87}"/>
              </a:ext>
            </a:extLst>
          </p:cNvPr>
          <p:cNvGrpSpPr/>
          <p:nvPr/>
        </p:nvGrpSpPr>
        <p:grpSpPr>
          <a:xfrm>
            <a:off x="5993180" y="184602"/>
            <a:ext cx="5938668" cy="2918935"/>
            <a:chOff x="3964144" y="2722170"/>
            <a:chExt cx="7075768" cy="3678629"/>
          </a:xfrm>
        </p:grpSpPr>
        <p:sp>
          <p:nvSpPr>
            <p:cNvPr id="17" name="Rectangle 16">
              <a:extLst>
                <a:ext uri="{FF2B5EF4-FFF2-40B4-BE49-F238E27FC236}">
                  <a16:creationId xmlns:a16="http://schemas.microsoft.com/office/drawing/2014/main" id="{083B8BBD-C630-4072-B1FC-7F1112D831F5}"/>
                </a:ext>
              </a:extLst>
            </p:cNvPr>
            <p:cNvSpPr/>
            <p:nvPr/>
          </p:nvSpPr>
          <p:spPr>
            <a:xfrm rot="5400000">
              <a:off x="5662713" y="1023601"/>
              <a:ext cx="3678629" cy="707576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122" name="Picture 2" descr="Fear of job losses at Carmarthen&amp;#39;s Tesco - The Carmarthenshire Herald">
              <a:extLst>
                <a:ext uri="{FF2B5EF4-FFF2-40B4-BE49-F238E27FC236}">
                  <a16:creationId xmlns:a16="http://schemas.microsoft.com/office/drawing/2014/main" id="{727653DF-6D89-42E7-961B-5A71002959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78602" y="2835475"/>
              <a:ext cx="6852254" cy="346634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 name="Group 2">
            <a:extLst>
              <a:ext uri="{FF2B5EF4-FFF2-40B4-BE49-F238E27FC236}">
                <a16:creationId xmlns:a16="http://schemas.microsoft.com/office/drawing/2014/main" id="{38808DB1-0593-4F9F-8346-0B72B68F2B5B}"/>
              </a:ext>
            </a:extLst>
          </p:cNvPr>
          <p:cNvGrpSpPr/>
          <p:nvPr/>
        </p:nvGrpSpPr>
        <p:grpSpPr>
          <a:xfrm>
            <a:off x="7386277" y="3386270"/>
            <a:ext cx="4471553" cy="3141608"/>
            <a:chOff x="6509636" y="3376428"/>
            <a:chExt cx="4471553" cy="3141608"/>
          </a:xfrm>
        </p:grpSpPr>
        <p:sp>
          <p:nvSpPr>
            <p:cNvPr id="13" name="Rectangle 12">
              <a:extLst>
                <a:ext uri="{FF2B5EF4-FFF2-40B4-BE49-F238E27FC236}">
                  <a16:creationId xmlns:a16="http://schemas.microsoft.com/office/drawing/2014/main" id="{23222FAD-4A8E-493A-ADC4-54FAB884F1FF}"/>
                </a:ext>
              </a:extLst>
            </p:cNvPr>
            <p:cNvSpPr/>
            <p:nvPr/>
          </p:nvSpPr>
          <p:spPr>
            <a:xfrm rot="5400000">
              <a:off x="7174609" y="2711455"/>
              <a:ext cx="3141608" cy="447155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8" name="Picture 2" descr="UK Supermarkets Market Share – Economic Research Council">
              <a:extLst>
                <a:ext uri="{FF2B5EF4-FFF2-40B4-BE49-F238E27FC236}">
                  <a16:creationId xmlns:a16="http://schemas.microsoft.com/office/drawing/2014/main" id="{7002F637-C0D0-48B7-ADAA-EA92CA39514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89"/>
            <a:stretch/>
          </p:blipFill>
          <p:spPr bwMode="auto">
            <a:xfrm>
              <a:off x="6543939" y="3409950"/>
              <a:ext cx="4347168" cy="3089036"/>
            </a:xfrm>
            <a:prstGeom prst="rect">
              <a:avLst/>
            </a:prstGeom>
            <a:noFill/>
            <a:extLst>
              <a:ext uri="{909E8E84-426E-40DD-AFC4-6F175D3DCCD1}">
                <a14:hiddenFill xmlns:a14="http://schemas.microsoft.com/office/drawing/2010/main">
                  <a:solidFill>
                    <a:srgbClr val="FFFFFF"/>
                  </a:solidFill>
                </a14:hiddenFill>
              </a:ext>
            </a:extLst>
          </p:spPr>
        </p:pic>
      </p:grpSp>
      <p:sp>
        <p:nvSpPr>
          <p:cNvPr id="19" name="TextBox 18">
            <a:extLst>
              <a:ext uri="{FF2B5EF4-FFF2-40B4-BE49-F238E27FC236}">
                <a16:creationId xmlns:a16="http://schemas.microsoft.com/office/drawing/2014/main" id="{752223D3-EC02-47FB-B0E7-1074C6880C2A}"/>
              </a:ext>
            </a:extLst>
          </p:cNvPr>
          <p:cNvSpPr txBox="1"/>
          <p:nvPr/>
        </p:nvSpPr>
        <p:spPr>
          <a:xfrm>
            <a:off x="262395" y="3676031"/>
            <a:ext cx="7013069" cy="2031325"/>
          </a:xfrm>
          <a:prstGeom prst="rect">
            <a:avLst/>
          </a:prstGeom>
          <a:noFill/>
        </p:spPr>
        <p:txBody>
          <a:bodyPr wrap="square">
            <a:spAutoFit/>
          </a:bodyPr>
          <a:lstStyle/>
          <a:p>
            <a:r>
              <a:rPr lang="en-GB" dirty="0">
                <a:solidFill>
                  <a:srgbClr val="202124"/>
                </a:solidFill>
              </a:rPr>
              <a:t>This means that Tesco has the most room to experiment and invest in different aspects of their business. For example Tesco was the first to introduce an effective customer loyalty programme. With the Tesco Clubcard being introduced on the 13</a:t>
            </a:r>
            <a:r>
              <a:rPr lang="en-GB" baseline="30000" dirty="0">
                <a:solidFill>
                  <a:srgbClr val="202124"/>
                </a:solidFill>
              </a:rPr>
              <a:t>th</a:t>
            </a:r>
            <a:r>
              <a:rPr lang="en-GB" dirty="0">
                <a:solidFill>
                  <a:srgbClr val="202124"/>
                </a:solidFill>
              </a:rPr>
              <a:t> of February 1995. Today Tesco boasts 19 million Clubcard users. Which is nearly six times the population of Wales. Tesco also fiercely competes with other stores like Aldi and Asda with their ‘price matching’ strategies.</a:t>
            </a:r>
            <a:endParaRPr lang="en-GB" i="0" dirty="0">
              <a:solidFill>
                <a:srgbClr val="202124"/>
              </a:solidFill>
              <a:effectLst/>
            </a:endParaRPr>
          </a:p>
        </p:txBody>
      </p:sp>
      <p:sp>
        <p:nvSpPr>
          <p:cNvPr id="22" name="TextBox 21">
            <a:extLst>
              <a:ext uri="{FF2B5EF4-FFF2-40B4-BE49-F238E27FC236}">
                <a16:creationId xmlns:a16="http://schemas.microsoft.com/office/drawing/2014/main" id="{2FD58ED5-EFDC-46A4-A883-3205E638FE5F}"/>
              </a:ext>
            </a:extLst>
          </p:cNvPr>
          <p:cNvSpPr txBox="1"/>
          <p:nvPr/>
        </p:nvSpPr>
        <p:spPr>
          <a:xfrm>
            <a:off x="5993179" y="3093585"/>
            <a:ext cx="5938669" cy="276999"/>
          </a:xfrm>
          <a:prstGeom prst="rect">
            <a:avLst/>
          </a:prstGeom>
          <a:noFill/>
        </p:spPr>
        <p:txBody>
          <a:bodyPr wrap="square">
            <a:spAutoFit/>
          </a:bodyPr>
          <a:lstStyle/>
          <a:p>
            <a:pPr algn="ctr"/>
            <a:r>
              <a:rPr lang="en-GB" sz="1200" b="0" i="1" dirty="0">
                <a:solidFill>
                  <a:srgbClr val="666666"/>
                </a:solidFill>
                <a:effectLst/>
              </a:rPr>
              <a:t>Tesco Extra Store in Carmarthen – Google maps</a:t>
            </a:r>
            <a:endParaRPr lang="en-GB" sz="1200" dirty="0"/>
          </a:p>
        </p:txBody>
      </p:sp>
      <p:sp>
        <p:nvSpPr>
          <p:cNvPr id="24" name="TextBox 23">
            <a:extLst>
              <a:ext uri="{FF2B5EF4-FFF2-40B4-BE49-F238E27FC236}">
                <a16:creationId xmlns:a16="http://schemas.microsoft.com/office/drawing/2014/main" id="{8A3B6911-BBDE-4A82-BBE1-CAABA9ED1D88}"/>
              </a:ext>
            </a:extLst>
          </p:cNvPr>
          <p:cNvSpPr txBox="1"/>
          <p:nvPr/>
        </p:nvSpPr>
        <p:spPr>
          <a:xfrm>
            <a:off x="7384032" y="6508828"/>
            <a:ext cx="4456285" cy="276999"/>
          </a:xfrm>
          <a:prstGeom prst="rect">
            <a:avLst/>
          </a:prstGeom>
          <a:noFill/>
        </p:spPr>
        <p:txBody>
          <a:bodyPr wrap="square">
            <a:spAutoFit/>
          </a:bodyPr>
          <a:lstStyle/>
          <a:p>
            <a:pPr algn="ctr"/>
            <a:r>
              <a:rPr lang="en-GB" sz="1200" i="1" dirty="0">
                <a:solidFill>
                  <a:srgbClr val="666666"/>
                </a:solidFill>
              </a:rPr>
              <a:t>UK Supermarket share – Economic Research Council</a:t>
            </a:r>
            <a:endParaRPr lang="en-GB" sz="1200" dirty="0"/>
          </a:p>
        </p:txBody>
      </p:sp>
      <p:pic>
        <p:nvPicPr>
          <p:cNvPr id="4" name="E5473ECC">
            <a:hlinkClick r:id="" action="ppaction://media"/>
            <a:extLst>
              <a:ext uri="{FF2B5EF4-FFF2-40B4-BE49-F238E27FC236}">
                <a16:creationId xmlns:a16="http://schemas.microsoft.com/office/drawing/2014/main" id="{0375563C-B94D-47CC-A386-9B450B3625F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688844" y="6279849"/>
            <a:ext cx="454602" cy="454602"/>
          </a:xfrm>
          <a:prstGeom prst="rect">
            <a:avLst/>
          </a:prstGeom>
        </p:spPr>
      </p:pic>
    </p:spTree>
    <p:extLst>
      <p:ext uri="{BB962C8B-B14F-4D97-AF65-F5344CB8AC3E}">
        <p14:creationId xmlns:p14="http://schemas.microsoft.com/office/powerpoint/2010/main" val="1109699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5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CC">
            <a:alpha val="71000"/>
          </a:srgb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46D60D4-D8A9-40BD-8038-FC88CBE677E4}"/>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4355D1A7-AA69-490C-897C-FB9C36813E5B}"/>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6FA6558-D338-462C-A640-20B259E08584}"/>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9A1E9690-9337-410B-9288-24C778EE1718}"/>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C496D8B7-C3F4-45A7-8FCC-265FCEB723A4}"/>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0" name="Rectangle 9">
            <a:extLst>
              <a:ext uri="{FF2B5EF4-FFF2-40B4-BE49-F238E27FC236}">
                <a16:creationId xmlns:a16="http://schemas.microsoft.com/office/drawing/2014/main" id="{CA8FC17F-AE36-4817-8956-F2803E887864}"/>
              </a:ext>
            </a:extLst>
          </p:cNvPr>
          <p:cNvSpPr/>
          <p:nvPr/>
        </p:nvSpPr>
        <p:spPr>
          <a:xfrm>
            <a:off x="145694" y="124245"/>
            <a:ext cx="6162828" cy="923330"/>
          </a:xfrm>
          <a:prstGeom prst="rect">
            <a:avLst/>
          </a:prstGeom>
          <a:noFill/>
        </p:spPr>
        <p:txBody>
          <a:bodyPr wrap="squar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Tesco’s Mission Statement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1" name="TextBox 10">
            <a:extLst>
              <a:ext uri="{FF2B5EF4-FFF2-40B4-BE49-F238E27FC236}">
                <a16:creationId xmlns:a16="http://schemas.microsoft.com/office/drawing/2014/main" id="{F1B9EF51-D322-4192-9ECB-BE057F914828}"/>
              </a:ext>
            </a:extLst>
          </p:cNvPr>
          <p:cNvSpPr txBox="1"/>
          <p:nvPr/>
        </p:nvSpPr>
        <p:spPr>
          <a:xfrm>
            <a:off x="364787" y="3964462"/>
            <a:ext cx="11464669" cy="1754326"/>
          </a:xfrm>
          <a:prstGeom prst="rect">
            <a:avLst/>
          </a:prstGeom>
          <a:noFill/>
        </p:spPr>
        <p:txBody>
          <a:bodyPr wrap="square">
            <a:spAutoFit/>
          </a:bodyPr>
          <a:lstStyle/>
          <a:p>
            <a:r>
              <a:rPr lang="en-GB" b="0" i="0" dirty="0">
                <a:effectLst/>
              </a:rPr>
              <a:t>“Tesco was built with a simple mission – to be the champion for customers. Our core purpose is to serve Britain’s shoppers a little better every day. With this in mind we keep customers at the heart of everything we do – from colleagues in our stores to those of us in supporting roles.”</a:t>
            </a:r>
          </a:p>
          <a:p>
            <a:br>
              <a:rPr lang="en-GB" b="0" i="0" dirty="0">
                <a:effectLst/>
              </a:rPr>
            </a:br>
            <a:r>
              <a:rPr lang="en-GB" b="0" i="0" dirty="0">
                <a:effectLst/>
              </a:rPr>
              <a:t>“Over the years we’ve done this through lots of little, helpful differences: new stores and ways of shopping, service which saves time and makes life simpler and helping to make great food available to all.” (4)</a:t>
            </a:r>
            <a:endParaRPr lang="en-GB" dirty="0"/>
          </a:p>
        </p:txBody>
      </p:sp>
      <p:sp>
        <p:nvSpPr>
          <p:cNvPr id="13" name="TextBox 12">
            <a:extLst>
              <a:ext uri="{FF2B5EF4-FFF2-40B4-BE49-F238E27FC236}">
                <a16:creationId xmlns:a16="http://schemas.microsoft.com/office/drawing/2014/main" id="{6CAAF5FF-4682-4ECF-8592-7A9C2C45CDA1}"/>
              </a:ext>
            </a:extLst>
          </p:cNvPr>
          <p:cNvSpPr txBox="1"/>
          <p:nvPr/>
        </p:nvSpPr>
        <p:spPr>
          <a:xfrm>
            <a:off x="362544" y="1235701"/>
            <a:ext cx="7076481" cy="2769989"/>
          </a:xfrm>
          <a:prstGeom prst="rect">
            <a:avLst/>
          </a:prstGeom>
          <a:noFill/>
        </p:spPr>
        <p:txBody>
          <a:bodyPr wrap="square" rtlCol="0">
            <a:spAutoFit/>
          </a:bodyPr>
          <a:lstStyle/>
          <a:p>
            <a:r>
              <a:rPr lang="en-GB" sz="2400" i="1" dirty="0"/>
              <a:t>What is a mission statement?</a:t>
            </a:r>
          </a:p>
          <a:p>
            <a:endParaRPr lang="en-GB" sz="2400" i="1" dirty="0"/>
          </a:p>
          <a:p>
            <a:r>
              <a:rPr lang="en-GB" i="0" dirty="0">
                <a:effectLst/>
              </a:rPr>
              <a:t>Investopedia defines a mission statement as “Used by a company to explain, in simple and concise terms, its purpose(s) for being. It is usually one sentence or a short paragraph, explaining a company's culture, values, and ethics.” (3) </a:t>
            </a:r>
          </a:p>
          <a:p>
            <a:endParaRPr lang="en-GB" dirty="0"/>
          </a:p>
          <a:p>
            <a:r>
              <a:rPr lang="en-GB" dirty="0"/>
              <a:t>Tesco has a mission statement that they lay out very clearly on their own website.</a:t>
            </a:r>
          </a:p>
        </p:txBody>
      </p:sp>
      <p:grpSp>
        <p:nvGrpSpPr>
          <p:cNvPr id="2" name="Group 1">
            <a:extLst>
              <a:ext uri="{FF2B5EF4-FFF2-40B4-BE49-F238E27FC236}">
                <a16:creationId xmlns:a16="http://schemas.microsoft.com/office/drawing/2014/main" id="{171831F0-D2C4-4860-A6A4-9EDD86E413D9}"/>
              </a:ext>
            </a:extLst>
          </p:cNvPr>
          <p:cNvGrpSpPr/>
          <p:nvPr/>
        </p:nvGrpSpPr>
        <p:grpSpPr>
          <a:xfrm>
            <a:off x="7426704" y="1319545"/>
            <a:ext cx="4402752" cy="2386855"/>
            <a:chOff x="7684700" y="809850"/>
            <a:chExt cx="3699437" cy="2083689"/>
          </a:xfrm>
        </p:grpSpPr>
        <p:sp>
          <p:nvSpPr>
            <p:cNvPr id="14" name="Rectangle 13">
              <a:extLst>
                <a:ext uri="{FF2B5EF4-FFF2-40B4-BE49-F238E27FC236}">
                  <a16:creationId xmlns:a16="http://schemas.microsoft.com/office/drawing/2014/main" id="{0633F1A6-CF03-44A6-BBF0-68CD2822618B}"/>
                </a:ext>
              </a:extLst>
            </p:cNvPr>
            <p:cNvSpPr/>
            <p:nvPr/>
          </p:nvSpPr>
          <p:spPr>
            <a:xfrm rot="5400000">
              <a:off x="8492574" y="1976"/>
              <a:ext cx="2083689" cy="369943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6" name="Picture 2" descr="How to Write a Mission Statement">
              <a:extLst>
                <a:ext uri="{FF2B5EF4-FFF2-40B4-BE49-F238E27FC236}">
                  <a16:creationId xmlns:a16="http://schemas.microsoft.com/office/drawing/2014/main" id="{0E587EF2-E9DE-45F5-80EB-A04433F372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78464" y="863970"/>
              <a:ext cx="3511908" cy="1975448"/>
            </a:xfrm>
            <a:prstGeom prst="rect">
              <a:avLst/>
            </a:prstGeom>
            <a:noFill/>
            <a:extLst>
              <a:ext uri="{909E8E84-426E-40DD-AFC4-6F175D3DCCD1}">
                <a14:hiddenFill xmlns:a14="http://schemas.microsoft.com/office/drawing/2010/main">
                  <a:solidFill>
                    <a:srgbClr val="FFFFFF"/>
                  </a:solidFill>
                </a14:hiddenFill>
              </a:ext>
            </a:extLst>
          </p:spPr>
        </p:pic>
      </p:grpSp>
      <p:sp>
        <p:nvSpPr>
          <p:cNvPr id="15" name="TextBox 14">
            <a:extLst>
              <a:ext uri="{FF2B5EF4-FFF2-40B4-BE49-F238E27FC236}">
                <a16:creationId xmlns:a16="http://schemas.microsoft.com/office/drawing/2014/main" id="{C8243076-B563-4B86-B010-5D4986D7F3E9}"/>
              </a:ext>
            </a:extLst>
          </p:cNvPr>
          <p:cNvSpPr txBox="1"/>
          <p:nvPr/>
        </p:nvSpPr>
        <p:spPr>
          <a:xfrm>
            <a:off x="6664907" y="3735590"/>
            <a:ext cx="5938669" cy="276999"/>
          </a:xfrm>
          <a:prstGeom prst="rect">
            <a:avLst/>
          </a:prstGeom>
          <a:noFill/>
        </p:spPr>
        <p:txBody>
          <a:bodyPr wrap="square">
            <a:spAutoFit/>
          </a:bodyPr>
          <a:lstStyle/>
          <a:p>
            <a:pPr algn="ctr"/>
            <a:r>
              <a:rPr lang="en-GB" sz="1200" i="1" dirty="0">
                <a:solidFill>
                  <a:srgbClr val="666666"/>
                </a:solidFill>
              </a:rPr>
              <a:t>Mission Statement – Adobe stock</a:t>
            </a:r>
            <a:endParaRPr lang="en-GB" sz="1200" dirty="0"/>
          </a:p>
        </p:txBody>
      </p:sp>
      <p:pic>
        <p:nvPicPr>
          <p:cNvPr id="3" name="298F785D">
            <a:hlinkClick r:id="" action="ppaction://media"/>
            <a:extLst>
              <a:ext uri="{FF2B5EF4-FFF2-40B4-BE49-F238E27FC236}">
                <a16:creationId xmlns:a16="http://schemas.microsoft.com/office/drawing/2014/main" id="{FA291970-0CCF-4E98-BA6C-4C71E38E84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0" y="6272785"/>
            <a:ext cx="486223" cy="486223"/>
          </a:xfrm>
          <a:prstGeom prst="rect">
            <a:avLst/>
          </a:prstGeom>
        </p:spPr>
      </p:pic>
    </p:spTree>
    <p:extLst>
      <p:ext uri="{BB962C8B-B14F-4D97-AF65-F5344CB8AC3E}">
        <p14:creationId xmlns:p14="http://schemas.microsoft.com/office/powerpoint/2010/main" val="2534964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1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CA9F">
            <a:alpha val="50000"/>
          </a:srgb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91A737A-F09C-4FC7-9EB4-15D18F5BC216}"/>
              </a:ext>
            </a:extLst>
          </p:cNvPr>
          <p:cNvSpPr/>
          <p:nvPr/>
        </p:nvSpPr>
        <p:spPr>
          <a:xfrm rot="5400000">
            <a:off x="6022993" y="922487"/>
            <a:ext cx="4415734" cy="679256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59838ED3-9301-4E28-A17D-FB43DB8D7F33}"/>
              </a:ext>
            </a:extLst>
          </p:cNvPr>
          <p:cNvSpPr/>
          <p:nvPr/>
        </p:nvSpPr>
        <p:spPr>
          <a:xfrm rot="5400000">
            <a:off x="1834921" y="749039"/>
            <a:ext cx="1965964" cy="469102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1D8594C2-B7E1-4F1B-BC8C-4CE880E01D83}"/>
              </a:ext>
            </a:extLst>
          </p:cNvPr>
          <p:cNvSpPr/>
          <p:nvPr/>
        </p:nvSpPr>
        <p:spPr>
          <a:xfrm>
            <a:off x="4250404" y="2778440"/>
            <a:ext cx="2108452" cy="127437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EFFE11F7-5CA6-42E0-8C37-5CCB2A850691}"/>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D221E66B-1F8E-4BAB-A0FE-E829E9B6FF20}"/>
              </a:ext>
            </a:extLst>
          </p:cNvPr>
          <p:cNvSpPr/>
          <p:nvPr/>
        </p:nvSpPr>
        <p:spPr>
          <a:xfrm>
            <a:off x="4250404" y="2146661"/>
            <a:ext cx="2108452" cy="10783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C70E5F9F-6710-4022-9806-967E418A6E97}"/>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7220EA6A-ACD5-4233-80D5-9F2531F9093C}"/>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00D853CE-81F2-4BF3-A73C-297B4408B060}"/>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BDA157F9-9685-4E6C-9F49-EE114CD4F1DB}"/>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2" name="Rectangle 11">
            <a:extLst>
              <a:ext uri="{FF2B5EF4-FFF2-40B4-BE49-F238E27FC236}">
                <a16:creationId xmlns:a16="http://schemas.microsoft.com/office/drawing/2014/main" id="{634FD4DE-814E-40F4-86C1-BAC9001FAAD9}"/>
              </a:ext>
            </a:extLst>
          </p:cNvPr>
          <p:cNvSpPr/>
          <p:nvPr/>
        </p:nvSpPr>
        <p:spPr>
          <a:xfrm>
            <a:off x="160121" y="124245"/>
            <a:ext cx="5003294"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Approach to strategy</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2" name="TextBox 1">
            <a:extLst>
              <a:ext uri="{FF2B5EF4-FFF2-40B4-BE49-F238E27FC236}">
                <a16:creationId xmlns:a16="http://schemas.microsoft.com/office/drawing/2014/main" id="{B456D398-79F5-4185-9422-4F39D634D026}"/>
              </a:ext>
            </a:extLst>
          </p:cNvPr>
          <p:cNvSpPr txBox="1"/>
          <p:nvPr/>
        </p:nvSpPr>
        <p:spPr>
          <a:xfrm>
            <a:off x="307221" y="1345184"/>
            <a:ext cx="7879650" cy="646331"/>
          </a:xfrm>
          <a:prstGeom prst="rect">
            <a:avLst/>
          </a:prstGeom>
          <a:noFill/>
        </p:spPr>
        <p:txBody>
          <a:bodyPr wrap="square" rtlCol="0">
            <a:spAutoFit/>
          </a:bodyPr>
          <a:lstStyle/>
          <a:p>
            <a:r>
              <a:rPr lang="en-GB" dirty="0"/>
              <a:t>There are many approaches to organisational strategy that a business can take, Through my research I found the methods that Tesco employs these tactics</a:t>
            </a:r>
          </a:p>
        </p:txBody>
      </p:sp>
      <p:sp>
        <p:nvSpPr>
          <p:cNvPr id="3" name="TextBox 2">
            <a:extLst>
              <a:ext uri="{FF2B5EF4-FFF2-40B4-BE49-F238E27FC236}">
                <a16:creationId xmlns:a16="http://schemas.microsoft.com/office/drawing/2014/main" id="{2E3E37A8-FC2F-4877-AB02-188E335832CA}"/>
              </a:ext>
            </a:extLst>
          </p:cNvPr>
          <p:cNvSpPr txBox="1"/>
          <p:nvPr/>
        </p:nvSpPr>
        <p:spPr>
          <a:xfrm>
            <a:off x="472392" y="2225777"/>
            <a:ext cx="4205318" cy="1754326"/>
          </a:xfrm>
          <a:prstGeom prst="rect">
            <a:avLst/>
          </a:prstGeom>
          <a:noFill/>
        </p:spPr>
        <p:txBody>
          <a:bodyPr wrap="none" rtlCol="0">
            <a:spAutoFit/>
          </a:bodyPr>
          <a:lstStyle/>
          <a:p>
            <a:pPr marL="285750" indent="-285750">
              <a:buFont typeface="Courier New" panose="02070309020205020404" pitchFamily="49" charset="0"/>
              <a:buChar char="o"/>
            </a:pPr>
            <a:r>
              <a:rPr lang="en-GB" sz="3600" i="1" dirty="0">
                <a:latin typeface="+mj-lt"/>
              </a:rPr>
              <a:t>Aims and objectives</a:t>
            </a:r>
          </a:p>
          <a:p>
            <a:pPr marL="285750" indent="-285750">
              <a:buFont typeface="Courier New" panose="02070309020205020404" pitchFamily="49" charset="0"/>
              <a:buChar char="o"/>
            </a:pPr>
            <a:r>
              <a:rPr lang="en-GB" sz="3600" i="1" dirty="0">
                <a:latin typeface="+mj-lt"/>
              </a:rPr>
              <a:t>SWOT Analysis</a:t>
            </a:r>
          </a:p>
          <a:p>
            <a:pPr marL="285750" indent="-285750">
              <a:buFont typeface="Courier New" panose="02070309020205020404" pitchFamily="49" charset="0"/>
              <a:buChar char="o"/>
            </a:pPr>
            <a:r>
              <a:rPr lang="en-GB" sz="3600" i="1" dirty="0">
                <a:latin typeface="+mj-lt"/>
              </a:rPr>
              <a:t>PESTLE Analysis</a:t>
            </a:r>
          </a:p>
        </p:txBody>
      </p:sp>
      <p:sp>
        <p:nvSpPr>
          <p:cNvPr id="17" name="Rectangle 16">
            <a:extLst>
              <a:ext uri="{FF2B5EF4-FFF2-40B4-BE49-F238E27FC236}">
                <a16:creationId xmlns:a16="http://schemas.microsoft.com/office/drawing/2014/main" id="{823C36E7-6059-4BB5-B834-CC6057FE5343}"/>
              </a:ext>
            </a:extLst>
          </p:cNvPr>
          <p:cNvSpPr/>
          <p:nvPr/>
        </p:nvSpPr>
        <p:spPr>
          <a:xfrm>
            <a:off x="4864103" y="3442747"/>
            <a:ext cx="2108452" cy="127437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6" name="Picture 2" descr="A woman wearing a face mask pushes a shopping cart at a Tesco supermarket in Hatfield, Britain October 6, 2020. REUTERS/Peter Cziborra">
            <a:extLst>
              <a:ext uri="{FF2B5EF4-FFF2-40B4-BE49-F238E27FC236}">
                <a16:creationId xmlns:a16="http://schemas.microsoft.com/office/drawing/2014/main" id="{09154C7D-43A0-4377-A16D-138595B2E7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0478" y="2196995"/>
            <a:ext cx="6596732" cy="4240126"/>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938D77CA-7241-4FDD-810B-D242B1A24BED}"/>
              </a:ext>
            </a:extLst>
          </p:cNvPr>
          <p:cNvSpPr txBox="1"/>
          <p:nvPr/>
        </p:nvSpPr>
        <p:spPr>
          <a:xfrm>
            <a:off x="5304630" y="6496982"/>
            <a:ext cx="6107184" cy="276999"/>
          </a:xfrm>
          <a:prstGeom prst="rect">
            <a:avLst/>
          </a:prstGeom>
          <a:noFill/>
        </p:spPr>
        <p:txBody>
          <a:bodyPr wrap="square">
            <a:spAutoFit/>
          </a:bodyPr>
          <a:lstStyle/>
          <a:p>
            <a:pPr algn="ctr"/>
            <a:r>
              <a:rPr lang="en-GB" sz="1200" b="0" i="1" dirty="0">
                <a:solidFill>
                  <a:srgbClr val="666666"/>
                </a:solidFill>
                <a:effectLst/>
              </a:rPr>
              <a:t>Tesco Store - Reuters</a:t>
            </a:r>
            <a:endParaRPr lang="en-GB" sz="1200" dirty="0"/>
          </a:p>
        </p:txBody>
      </p:sp>
      <p:pic>
        <p:nvPicPr>
          <p:cNvPr id="11" name="0F83BEEF">
            <a:hlinkClick r:id="" action="ppaction://media"/>
            <a:extLst>
              <a:ext uri="{FF2B5EF4-FFF2-40B4-BE49-F238E27FC236}">
                <a16:creationId xmlns:a16="http://schemas.microsoft.com/office/drawing/2014/main" id="{29CBD36B-5855-4B3F-9863-3C1E7CB63E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0" y="6272089"/>
            <a:ext cx="461666" cy="461666"/>
          </a:xfrm>
          <a:prstGeom prst="rect">
            <a:avLst/>
          </a:prstGeom>
        </p:spPr>
      </p:pic>
    </p:spTree>
    <p:extLst>
      <p:ext uri="{BB962C8B-B14F-4D97-AF65-F5344CB8AC3E}">
        <p14:creationId xmlns:p14="http://schemas.microsoft.com/office/powerpoint/2010/main" val="4034818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7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E4CF"/>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810FC6-8908-435F-A8D6-4E1E19FE9780}"/>
              </a:ext>
            </a:extLst>
          </p:cNvPr>
          <p:cNvSpPr txBox="1"/>
          <p:nvPr/>
        </p:nvSpPr>
        <p:spPr>
          <a:xfrm>
            <a:off x="162092" y="1057452"/>
            <a:ext cx="7896616" cy="1200329"/>
          </a:xfrm>
          <a:prstGeom prst="rect">
            <a:avLst/>
          </a:prstGeom>
          <a:noFill/>
        </p:spPr>
        <p:txBody>
          <a:bodyPr wrap="square" rtlCol="0">
            <a:spAutoFit/>
          </a:bodyPr>
          <a:lstStyle/>
          <a:p>
            <a:r>
              <a:rPr lang="en-GB" i="1" dirty="0"/>
              <a:t>What does Tesco aim to achieve with its stores? </a:t>
            </a:r>
            <a:r>
              <a:rPr lang="en-GB" dirty="0"/>
              <a:t>Firstly Tesco </a:t>
            </a:r>
            <a:r>
              <a:rPr lang="en-GB" i="0" dirty="0">
                <a:solidFill>
                  <a:srgbClr val="202124"/>
                </a:solidFill>
                <a:effectLst/>
              </a:rPr>
              <a:t>aims to become and stay the UK’s leading retail supermarket. Tesco also aims</a:t>
            </a:r>
            <a:r>
              <a:rPr lang="en-GB" dirty="0">
                <a:solidFill>
                  <a:srgbClr val="202124"/>
                </a:solidFill>
              </a:rPr>
              <a:t> to</a:t>
            </a:r>
            <a:r>
              <a:rPr lang="en-GB" i="0" dirty="0">
                <a:solidFill>
                  <a:srgbClr val="202124"/>
                </a:solidFill>
                <a:effectLst/>
              </a:rPr>
              <a:t> provide good quality services and products at a low cost so that they are more accessible to their customers by simply being cheaper than their competitors.</a:t>
            </a:r>
            <a:r>
              <a:rPr lang="en-GB" dirty="0"/>
              <a:t> </a:t>
            </a:r>
          </a:p>
        </p:txBody>
      </p:sp>
      <p:sp>
        <p:nvSpPr>
          <p:cNvPr id="5" name="TextBox 4">
            <a:extLst>
              <a:ext uri="{FF2B5EF4-FFF2-40B4-BE49-F238E27FC236}">
                <a16:creationId xmlns:a16="http://schemas.microsoft.com/office/drawing/2014/main" id="{0832D5E9-60D5-4E2E-A871-A3A620F8BA08}"/>
              </a:ext>
            </a:extLst>
          </p:cNvPr>
          <p:cNvSpPr txBox="1"/>
          <p:nvPr/>
        </p:nvSpPr>
        <p:spPr>
          <a:xfrm>
            <a:off x="175008" y="2674214"/>
            <a:ext cx="10988292" cy="2862322"/>
          </a:xfrm>
          <a:prstGeom prst="rect">
            <a:avLst/>
          </a:prstGeom>
          <a:noFill/>
        </p:spPr>
        <p:txBody>
          <a:bodyPr wrap="square">
            <a:spAutoFit/>
          </a:bodyPr>
          <a:lstStyle/>
          <a:p>
            <a:pPr algn="just" fontAlgn="base"/>
            <a:r>
              <a:rPr lang="en-GB" sz="1200" b="1" i="1" dirty="0">
                <a:solidFill>
                  <a:srgbClr val="000000"/>
                </a:solidFill>
                <a:effectLst/>
              </a:rPr>
              <a:t>Objective one </a:t>
            </a:r>
            <a:r>
              <a:rPr lang="en-GB" sz="1200" b="0" i="0" dirty="0">
                <a:solidFill>
                  <a:srgbClr val="000000"/>
                </a:solidFill>
                <a:effectLst/>
              </a:rPr>
              <a:t>- </a:t>
            </a:r>
            <a:r>
              <a:rPr lang="en-GB" sz="1200" b="0" i="0" dirty="0">
                <a:solidFill>
                  <a:srgbClr val="FF0000"/>
                </a:solidFill>
                <a:effectLst/>
              </a:rPr>
              <a:t>To maximise sales</a:t>
            </a:r>
            <a:r>
              <a:rPr lang="en-GB" sz="1200" b="0" i="0" dirty="0">
                <a:effectLst/>
              </a:rPr>
              <a:t>.</a:t>
            </a:r>
            <a:r>
              <a:rPr lang="en-GB" sz="1200" b="0" i="0" dirty="0">
                <a:solidFill>
                  <a:srgbClr val="FF0000"/>
                </a:solidFill>
                <a:effectLst/>
              </a:rPr>
              <a:t> </a:t>
            </a:r>
            <a:r>
              <a:rPr lang="en-GB" sz="1200" b="0" i="0" dirty="0">
                <a:effectLst/>
              </a:rPr>
              <a:t>This is to increase profits; The most important motivating factor for businesses in free market nations, Tesco is achieving this by cutting their running costs, offering more store deals, expanding their product and service range. Attracting new customers and reinforcing existing customer loyalty</a:t>
            </a:r>
          </a:p>
          <a:p>
            <a:pPr algn="just" fontAlgn="base"/>
            <a:endParaRPr lang="en-GB" sz="1200" b="0" i="0" dirty="0">
              <a:solidFill>
                <a:srgbClr val="000000"/>
              </a:solidFill>
              <a:effectLst/>
            </a:endParaRPr>
          </a:p>
          <a:p>
            <a:pPr algn="just" fontAlgn="base"/>
            <a:r>
              <a:rPr lang="en-GB" sz="1200" b="1" i="1" dirty="0">
                <a:solidFill>
                  <a:srgbClr val="000000"/>
                </a:solidFill>
                <a:effectLst/>
              </a:rPr>
              <a:t>Objective two </a:t>
            </a:r>
            <a:r>
              <a:rPr lang="en-GB" sz="1200" b="0" i="0" dirty="0">
                <a:solidFill>
                  <a:srgbClr val="000000"/>
                </a:solidFill>
                <a:effectLst/>
              </a:rPr>
              <a:t>– </a:t>
            </a:r>
            <a:r>
              <a:rPr lang="en-GB" sz="1200" dirty="0">
                <a:solidFill>
                  <a:srgbClr val="FF0000"/>
                </a:solidFill>
              </a:rPr>
              <a:t>D</a:t>
            </a:r>
            <a:r>
              <a:rPr lang="en-GB" sz="1200" b="0" i="0" dirty="0">
                <a:solidFill>
                  <a:srgbClr val="FF0000"/>
                </a:solidFill>
                <a:effectLst/>
              </a:rPr>
              <a:t>ecrease their prices</a:t>
            </a:r>
            <a:r>
              <a:rPr lang="en-GB" sz="1200" b="0" i="0" dirty="0">
                <a:solidFill>
                  <a:srgbClr val="000000"/>
                </a:solidFill>
                <a:effectLst/>
              </a:rPr>
              <a:t>.  Tesco wants to reduce prices for their consumers. This is Tesco’s unique selling point. This is being pursued by increasing economies of scale. Offering more deals and Clubcard rewards such as buy two get one three or other miscellaneous Clubcard discounts.</a:t>
            </a:r>
          </a:p>
          <a:p>
            <a:pPr algn="just" fontAlgn="base"/>
            <a:endParaRPr lang="en-GB" sz="1200" b="0" i="0" dirty="0">
              <a:solidFill>
                <a:srgbClr val="000000"/>
              </a:solidFill>
              <a:effectLst/>
            </a:endParaRPr>
          </a:p>
          <a:p>
            <a:pPr algn="just" fontAlgn="base"/>
            <a:r>
              <a:rPr lang="en-GB" sz="1200" b="1" i="1" dirty="0">
                <a:solidFill>
                  <a:srgbClr val="000000"/>
                </a:solidFill>
                <a:effectLst/>
              </a:rPr>
              <a:t>Objective three </a:t>
            </a:r>
            <a:r>
              <a:rPr lang="en-GB" sz="1200" b="0" i="0" dirty="0">
                <a:solidFill>
                  <a:srgbClr val="000000"/>
                </a:solidFill>
                <a:effectLst/>
              </a:rPr>
              <a:t>– </a:t>
            </a:r>
            <a:r>
              <a:rPr lang="en-GB" sz="1200" dirty="0">
                <a:solidFill>
                  <a:srgbClr val="FF0000"/>
                </a:solidFill>
              </a:rPr>
              <a:t>I</a:t>
            </a:r>
            <a:r>
              <a:rPr lang="en-GB" sz="1200" b="0" i="0" dirty="0">
                <a:solidFill>
                  <a:srgbClr val="FF0000"/>
                </a:solidFill>
                <a:effectLst/>
              </a:rPr>
              <a:t>ntroduce more healthy eating product</a:t>
            </a:r>
            <a:r>
              <a:rPr lang="en-GB" sz="1200" b="0" i="0" dirty="0">
                <a:effectLst/>
              </a:rPr>
              <a:t>.</a:t>
            </a:r>
            <a:r>
              <a:rPr lang="en-GB" sz="1200" b="0" i="0" dirty="0">
                <a:solidFill>
                  <a:srgbClr val="FF0000"/>
                </a:solidFill>
                <a:effectLst/>
              </a:rPr>
              <a:t> </a:t>
            </a:r>
            <a:r>
              <a:rPr lang="en-GB" sz="1200" b="0" i="0" dirty="0">
                <a:effectLst/>
              </a:rPr>
              <a:t>By making their food healthier the country as a whole will see the benefit of an improved diet. This will also attract more customers who are interested in healthy living. Tesco is achieving this through an ever expanding range of organic food such as meats and ready meals.</a:t>
            </a:r>
          </a:p>
          <a:p>
            <a:pPr algn="just" fontAlgn="base"/>
            <a:endParaRPr lang="en-GB" sz="1200" b="0" i="0" dirty="0">
              <a:solidFill>
                <a:srgbClr val="000000"/>
              </a:solidFill>
              <a:effectLst/>
            </a:endParaRPr>
          </a:p>
          <a:p>
            <a:pPr algn="just" fontAlgn="base"/>
            <a:r>
              <a:rPr lang="en-GB" sz="1200" b="1" i="1" dirty="0">
                <a:solidFill>
                  <a:srgbClr val="000000"/>
                </a:solidFill>
                <a:effectLst/>
              </a:rPr>
              <a:t>Objective four </a:t>
            </a:r>
            <a:r>
              <a:rPr lang="en-GB" sz="1200" b="0" i="0" dirty="0">
                <a:solidFill>
                  <a:srgbClr val="000000"/>
                </a:solidFill>
                <a:effectLst/>
              </a:rPr>
              <a:t>– </a:t>
            </a:r>
            <a:r>
              <a:rPr lang="en-GB" sz="1200" b="0" i="0" dirty="0">
                <a:solidFill>
                  <a:srgbClr val="FF0000"/>
                </a:solidFill>
                <a:effectLst/>
              </a:rPr>
              <a:t>Develop a large Internet shopping site</a:t>
            </a:r>
            <a:r>
              <a:rPr lang="en-GB" sz="1200" b="0" i="0" dirty="0">
                <a:solidFill>
                  <a:srgbClr val="000000"/>
                </a:solidFill>
                <a:effectLst/>
              </a:rPr>
              <a:t>.  Providing and maintaining an efficient online marketplace is</a:t>
            </a:r>
            <a:r>
              <a:rPr lang="en-GB" sz="1200" dirty="0">
                <a:solidFill>
                  <a:srgbClr val="000000"/>
                </a:solidFill>
              </a:rPr>
              <a:t> </a:t>
            </a:r>
            <a:r>
              <a:rPr lang="en-GB" sz="1200" b="0" i="0" dirty="0">
                <a:solidFill>
                  <a:srgbClr val="000000"/>
                </a:solidFill>
                <a:effectLst/>
              </a:rPr>
              <a:t>essential to Tesco’s  success. Attracting new customers as well as raising profits by lowering the overall rate of shoplifting. Tesco can also broaden their consumer base this way by appealin</a:t>
            </a:r>
            <a:r>
              <a:rPr lang="en-GB" sz="1200" dirty="0">
                <a:solidFill>
                  <a:srgbClr val="000000"/>
                </a:solidFill>
              </a:rPr>
              <a:t>g to the elderly and infirm who cant physically make it to a Tesco store, or to those who don’t have the time to shop there.</a:t>
            </a:r>
          </a:p>
          <a:p>
            <a:pPr algn="just" fontAlgn="base"/>
            <a:endParaRPr lang="en-GB" sz="1200" b="0" i="0" dirty="0">
              <a:solidFill>
                <a:srgbClr val="000000"/>
              </a:solidFill>
              <a:effectLst/>
            </a:endParaRPr>
          </a:p>
          <a:p>
            <a:pPr algn="just" fontAlgn="base"/>
            <a:r>
              <a:rPr lang="en-GB" sz="1200" b="1" i="1" dirty="0">
                <a:solidFill>
                  <a:srgbClr val="000000"/>
                </a:solidFill>
                <a:effectLst/>
              </a:rPr>
              <a:t>Objective five </a:t>
            </a:r>
            <a:r>
              <a:rPr lang="en-GB" sz="1200" b="0" i="0" dirty="0">
                <a:solidFill>
                  <a:srgbClr val="000000"/>
                </a:solidFill>
                <a:effectLst/>
              </a:rPr>
              <a:t>– </a:t>
            </a:r>
            <a:r>
              <a:rPr lang="en-GB" sz="1200" b="0" i="0" dirty="0">
                <a:solidFill>
                  <a:srgbClr val="FF0000"/>
                </a:solidFill>
                <a:effectLst/>
              </a:rPr>
              <a:t>to provide jobs to their local community</a:t>
            </a:r>
            <a:r>
              <a:rPr lang="en-GB" sz="1200" b="0" i="0" dirty="0">
                <a:solidFill>
                  <a:srgbClr val="000000"/>
                </a:solidFill>
                <a:effectLst/>
              </a:rPr>
              <a:t>.  This is the mos</a:t>
            </a:r>
            <a:r>
              <a:rPr lang="en-GB" sz="1200" dirty="0">
                <a:solidFill>
                  <a:srgbClr val="000000"/>
                </a:solidFill>
              </a:rPr>
              <a:t>t simple to understand. By providing jobs Tesco will lower the unemployment rate in the area they are operating in as well as raise their average income.</a:t>
            </a:r>
            <a:endParaRPr lang="en-GB" sz="1200" b="0" i="0" dirty="0">
              <a:solidFill>
                <a:srgbClr val="000000"/>
              </a:solidFill>
              <a:effectLst/>
            </a:endParaRPr>
          </a:p>
        </p:txBody>
      </p:sp>
      <p:sp>
        <p:nvSpPr>
          <p:cNvPr id="6" name="Rectangle 5">
            <a:extLst>
              <a:ext uri="{FF2B5EF4-FFF2-40B4-BE49-F238E27FC236}">
                <a16:creationId xmlns:a16="http://schemas.microsoft.com/office/drawing/2014/main" id="{A1AD2136-B64D-4640-936C-1F55028DE1B6}"/>
              </a:ext>
            </a:extLst>
          </p:cNvPr>
          <p:cNvSpPr/>
          <p:nvPr/>
        </p:nvSpPr>
        <p:spPr>
          <a:xfrm>
            <a:off x="0" y="148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767E7555-7A5D-4455-A1D3-9F92F6921B0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E092CD80-F720-4F89-B7DB-1238CE412474}"/>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289BA62-3F6E-4C18-B127-42A3C1519463}"/>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AE6733C9-68DC-49F1-A6F4-673A7A834F81}"/>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1" name="Rectangle 10">
            <a:extLst>
              <a:ext uri="{FF2B5EF4-FFF2-40B4-BE49-F238E27FC236}">
                <a16:creationId xmlns:a16="http://schemas.microsoft.com/office/drawing/2014/main" id="{17C2B5AD-B687-4E68-BA9C-2E0FE1948F36}"/>
              </a:ext>
            </a:extLst>
          </p:cNvPr>
          <p:cNvSpPr/>
          <p:nvPr/>
        </p:nvSpPr>
        <p:spPr>
          <a:xfrm>
            <a:off x="194058" y="124245"/>
            <a:ext cx="4767652"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Aims and objectives</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2" name="TextBox 11">
            <a:extLst>
              <a:ext uri="{FF2B5EF4-FFF2-40B4-BE49-F238E27FC236}">
                <a16:creationId xmlns:a16="http://schemas.microsoft.com/office/drawing/2014/main" id="{DC2F1D38-4696-484C-83C3-14D607DB4C8C}"/>
              </a:ext>
            </a:extLst>
          </p:cNvPr>
          <p:cNvSpPr txBox="1"/>
          <p:nvPr/>
        </p:nvSpPr>
        <p:spPr>
          <a:xfrm>
            <a:off x="145693" y="2267464"/>
            <a:ext cx="7737172" cy="369332"/>
          </a:xfrm>
          <a:prstGeom prst="rect">
            <a:avLst/>
          </a:prstGeom>
          <a:noFill/>
        </p:spPr>
        <p:txBody>
          <a:bodyPr wrap="square" rtlCol="0">
            <a:spAutoFit/>
          </a:bodyPr>
          <a:lstStyle/>
          <a:p>
            <a:r>
              <a:rPr lang="en-GB" i="1" dirty="0"/>
              <a:t>Tesco also has five distinct objectives set that they are working to achieve: </a:t>
            </a:r>
          </a:p>
        </p:txBody>
      </p:sp>
      <p:sp>
        <p:nvSpPr>
          <p:cNvPr id="13" name="TextBox 12">
            <a:extLst>
              <a:ext uri="{FF2B5EF4-FFF2-40B4-BE49-F238E27FC236}">
                <a16:creationId xmlns:a16="http://schemas.microsoft.com/office/drawing/2014/main" id="{31443079-621B-4C6B-BEBD-85CB5AC51E89}"/>
              </a:ext>
            </a:extLst>
          </p:cNvPr>
          <p:cNvSpPr txBox="1"/>
          <p:nvPr/>
        </p:nvSpPr>
        <p:spPr>
          <a:xfrm>
            <a:off x="194058" y="5592899"/>
            <a:ext cx="11865165" cy="646331"/>
          </a:xfrm>
          <a:prstGeom prst="rect">
            <a:avLst/>
          </a:prstGeom>
          <a:noFill/>
        </p:spPr>
        <p:txBody>
          <a:bodyPr wrap="square" rtlCol="0">
            <a:spAutoFit/>
          </a:bodyPr>
          <a:lstStyle/>
          <a:p>
            <a:r>
              <a:rPr lang="en-GB" dirty="0"/>
              <a:t>Tesco setting aims and objectives are beneficial to them as they help with decision making and allows them to decide what their main focus should be. Objectives also give a far more specific goal Tesco can consistently work at achieving (5)</a:t>
            </a:r>
          </a:p>
        </p:txBody>
      </p:sp>
      <p:grpSp>
        <p:nvGrpSpPr>
          <p:cNvPr id="4" name="Group 3">
            <a:extLst>
              <a:ext uri="{FF2B5EF4-FFF2-40B4-BE49-F238E27FC236}">
                <a16:creationId xmlns:a16="http://schemas.microsoft.com/office/drawing/2014/main" id="{2965CBCB-40FC-44F7-B3A1-CBCE0E200023}"/>
              </a:ext>
            </a:extLst>
          </p:cNvPr>
          <p:cNvGrpSpPr/>
          <p:nvPr/>
        </p:nvGrpSpPr>
        <p:grpSpPr>
          <a:xfrm>
            <a:off x="8194512" y="324068"/>
            <a:ext cx="3718233" cy="2128062"/>
            <a:chOff x="7931225" y="419105"/>
            <a:chExt cx="3146347" cy="2128062"/>
          </a:xfrm>
        </p:grpSpPr>
        <p:sp>
          <p:nvSpPr>
            <p:cNvPr id="14" name="Rectangle 13">
              <a:extLst>
                <a:ext uri="{FF2B5EF4-FFF2-40B4-BE49-F238E27FC236}">
                  <a16:creationId xmlns:a16="http://schemas.microsoft.com/office/drawing/2014/main" id="{70B2D2A5-6DC6-4CFA-B935-F5D46898820B}"/>
                </a:ext>
              </a:extLst>
            </p:cNvPr>
            <p:cNvSpPr/>
            <p:nvPr/>
          </p:nvSpPr>
          <p:spPr>
            <a:xfrm rot="5400000">
              <a:off x="8440368" y="-90038"/>
              <a:ext cx="2128062" cy="3146347"/>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50" name="Picture 2" descr="Agreeing the Why&amp;#39;s, How&amp;#39;s and When&amp;#39;s">
              <a:extLst>
                <a:ext uri="{FF2B5EF4-FFF2-40B4-BE49-F238E27FC236}">
                  <a16:creationId xmlns:a16="http://schemas.microsoft.com/office/drawing/2014/main" id="{0BDA1CA9-5866-452D-9712-8C37F7DE96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39100" y="495792"/>
              <a:ext cx="2962275" cy="1971184"/>
            </a:xfrm>
            <a:prstGeom prst="rect">
              <a:avLst/>
            </a:prstGeom>
            <a:noFill/>
            <a:extLst>
              <a:ext uri="{909E8E84-426E-40DD-AFC4-6F175D3DCCD1}">
                <a14:hiddenFill xmlns:a14="http://schemas.microsoft.com/office/drawing/2010/main">
                  <a:solidFill>
                    <a:srgbClr val="FFFFFF"/>
                  </a:solidFill>
                </a14:hiddenFill>
              </a:ext>
            </a:extLst>
          </p:spPr>
        </p:pic>
      </p:grpSp>
      <p:sp>
        <p:nvSpPr>
          <p:cNvPr id="15" name="TextBox 14">
            <a:extLst>
              <a:ext uri="{FF2B5EF4-FFF2-40B4-BE49-F238E27FC236}">
                <a16:creationId xmlns:a16="http://schemas.microsoft.com/office/drawing/2014/main" id="{A9D8B547-15DF-40FF-B913-300ADE1A0A80}"/>
              </a:ext>
            </a:extLst>
          </p:cNvPr>
          <p:cNvSpPr txBox="1"/>
          <p:nvPr/>
        </p:nvSpPr>
        <p:spPr>
          <a:xfrm>
            <a:off x="8086094" y="2440857"/>
            <a:ext cx="4105906" cy="276999"/>
          </a:xfrm>
          <a:prstGeom prst="rect">
            <a:avLst/>
          </a:prstGeom>
          <a:noFill/>
        </p:spPr>
        <p:txBody>
          <a:bodyPr wrap="square">
            <a:spAutoFit/>
          </a:bodyPr>
          <a:lstStyle/>
          <a:p>
            <a:r>
              <a:rPr lang="en-GB" sz="1200" b="0" i="1" dirty="0">
                <a:solidFill>
                  <a:srgbClr val="666666"/>
                </a:solidFill>
                <a:effectLst/>
              </a:rPr>
              <a:t>Establishing aims and objectives – Carmarthen County Council</a:t>
            </a:r>
            <a:endParaRPr lang="en-GB" sz="1200" dirty="0"/>
          </a:p>
        </p:txBody>
      </p:sp>
      <p:pic>
        <p:nvPicPr>
          <p:cNvPr id="2" name="A202D9B8">
            <a:hlinkClick r:id="" action="ppaction://media"/>
            <a:extLst>
              <a:ext uri="{FF2B5EF4-FFF2-40B4-BE49-F238E27FC236}">
                <a16:creationId xmlns:a16="http://schemas.microsoft.com/office/drawing/2014/main" id="{12C24C20-4B19-4331-9D09-1FC992AAB7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0" y="6239230"/>
            <a:ext cx="505098" cy="505098"/>
          </a:xfrm>
          <a:prstGeom prst="rect">
            <a:avLst/>
          </a:prstGeom>
        </p:spPr>
      </p:pic>
    </p:spTree>
    <p:extLst>
      <p:ext uri="{BB962C8B-B14F-4D97-AF65-F5344CB8AC3E}">
        <p14:creationId xmlns:p14="http://schemas.microsoft.com/office/powerpoint/2010/main" val="2596558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5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E4CF"/>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FFE11F7-5CA6-42E0-8C37-5CCB2A850691}"/>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C70E5F9F-6710-4022-9806-967E418A6E97}"/>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7220EA6A-ACD5-4233-80D5-9F2531F9093C}"/>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00D853CE-81F2-4BF3-A73C-297B4408B060}"/>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BDA157F9-9685-4E6C-9F49-EE114CD4F1DB}"/>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2" name="Rectangle 11">
            <a:extLst>
              <a:ext uri="{FF2B5EF4-FFF2-40B4-BE49-F238E27FC236}">
                <a16:creationId xmlns:a16="http://schemas.microsoft.com/office/drawing/2014/main" id="{634FD4DE-814E-40F4-86C1-BAC9001FAAD9}"/>
              </a:ext>
            </a:extLst>
          </p:cNvPr>
          <p:cNvSpPr/>
          <p:nvPr/>
        </p:nvSpPr>
        <p:spPr>
          <a:xfrm>
            <a:off x="150809" y="124245"/>
            <a:ext cx="1422184"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SWOT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4" name="TextBox 13">
            <a:extLst>
              <a:ext uri="{FF2B5EF4-FFF2-40B4-BE49-F238E27FC236}">
                <a16:creationId xmlns:a16="http://schemas.microsoft.com/office/drawing/2014/main" id="{A44201DD-BBF0-4067-932F-E75D33334B86}"/>
              </a:ext>
            </a:extLst>
          </p:cNvPr>
          <p:cNvSpPr txBox="1"/>
          <p:nvPr/>
        </p:nvSpPr>
        <p:spPr>
          <a:xfrm>
            <a:off x="211269" y="1101775"/>
            <a:ext cx="7514605" cy="1754326"/>
          </a:xfrm>
          <a:prstGeom prst="rect">
            <a:avLst/>
          </a:prstGeom>
          <a:noFill/>
        </p:spPr>
        <p:txBody>
          <a:bodyPr wrap="square">
            <a:spAutoFit/>
          </a:bodyPr>
          <a:lstStyle/>
          <a:p>
            <a:r>
              <a:rPr lang="en-GB" b="0" i="0" dirty="0">
                <a:effectLst/>
              </a:rPr>
              <a:t>SWOT stands for strengths, weaknesses, opportunities, and threats. This type of analysis is a framework used to evaluate a company's competitive position and to develop strategic planning. SWOT analysis assesses internal and external factors, as well as current and future potential. For this example we will see how Tesco uses SWOT to assess their internal factors which are</a:t>
            </a:r>
            <a:r>
              <a:rPr lang="en-GB" dirty="0"/>
              <a:t> factors inside a business.</a:t>
            </a:r>
          </a:p>
        </p:txBody>
      </p:sp>
      <p:grpSp>
        <p:nvGrpSpPr>
          <p:cNvPr id="16" name="Group 15">
            <a:extLst>
              <a:ext uri="{FF2B5EF4-FFF2-40B4-BE49-F238E27FC236}">
                <a16:creationId xmlns:a16="http://schemas.microsoft.com/office/drawing/2014/main" id="{3A375674-4B2E-4A2E-947B-9EDA9F2AFDAB}"/>
              </a:ext>
            </a:extLst>
          </p:cNvPr>
          <p:cNvGrpSpPr/>
          <p:nvPr/>
        </p:nvGrpSpPr>
        <p:grpSpPr>
          <a:xfrm>
            <a:off x="7864716" y="698852"/>
            <a:ext cx="3917111" cy="2116164"/>
            <a:chOff x="7998043" y="814850"/>
            <a:chExt cx="3917111" cy="2116164"/>
          </a:xfrm>
        </p:grpSpPr>
        <p:sp>
          <p:nvSpPr>
            <p:cNvPr id="21" name="Rectangle 20">
              <a:extLst>
                <a:ext uri="{FF2B5EF4-FFF2-40B4-BE49-F238E27FC236}">
                  <a16:creationId xmlns:a16="http://schemas.microsoft.com/office/drawing/2014/main" id="{ED674FC7-C6A4-43DE-A034-BC5F360F52DF}"/>
                </a:ext>
              </a:extLst>
            </p:cNvPr>
            <p:cNvSpPr/>
            <p:nvPr/>
          </p:nvSpPr>
          <p:spPr>
            <a:xfrm rot="5400000">
              <a:off x="8898517" y="-85624"/>
              <a:ext cx="2116164" cy="3917111"/>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074" name="Picture 2" descr="How to Perform a SWOT Analysis for SEO">
              <a:extLst>
                <a:ext uri="{FF2B5EF4-FFF2-40B4-BE49-F238E27FC236}">
                  <a16:creationId xmlns:a16="http://schemas.microsoft.com/office/drawing/2014/main" id="{8E92E54F-EB36-4137-89C3-BCC837C85B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45669" y="862474"/>
              <a:ext cx="3826613" cy="2013954"/>
            </a:xfrm>
            <a:prstGeom prst="rect">
              <a:avLst/>
            </a:prstGeom>
            <a:noFill/>
            <a:extLst>
              <a:ext uri="{909E8E84-426E-40DD-AFC4-6F175D3DCCD1}">
                <a14:hiddenFill xmlns:a14="http://schemas.microsoft.com/office/drawing/2010/main">
                  <a:solidFill>
                    <a:srgbClr val="FFFFFF"/>
                  </a:solidFill>
                </a14:hiddenFill>
              </a:ext>
            </a:extLst>
          </p:spPr>
        </p:pic>
      </p:grpSp>
      <p:sp>
        <p:nvSpPr>
          <p:cNvPr id="19" name="TextBox 18">
            <a:extLst>
              <a:ext uri="{FF2B5EF4-FFF2-40B4-BE49-F238E27FC236}">
                <a16:creationId xmlns:a16="http://schemas.microsoft.com/office/drawing/2014/main" id="{20E7064C-739A-49A5-8345-770F1801649E}"/>
              </a:ext>
            </a:extLst>
          </p:cNvPr>
          <p:cNvSpPr txBox="1"/>
          <p:nvPr/>
        </p:nvSpPr>
        <p:spPr>
          <a:xfrm>
            <a:off x="208143" y="3100004"/>
            <a:ext cx="10531475" cy="3323987"/>
          </a:xfrm>
          <a:prstGeom prst="rect">
            <a:avLst/>
          </a:prstGeom>
          <a:noFill/>
        </p:spPr>
        <p:txBody>
          <a:bodyPr wrap="square">
            <a:spAutoFit/>
          </a:bodyPr>
          <a:lstStyle/>
          <a:p>
            <a:pPr algn="just" fontAlgn="base"/>
            <a:r>
              <a:rPr lang="en-GB" sz="1400" b="1" i="1" dirty="0">
                <a:solidFill>
                  <a:srgbClr val="000000"/>
                </a:solidFill>
                <a:effectLst/>
              </a:rPr>
              <a:t>Strengths</a:t>
            </a:r>
            <a:r>
              <a:rPr lang="en-GB" sz="1400" b="0" i="0" dirty="0">
                <a:solidFill>
                  <a:srgbClr val="000000"/>
                </a:solidFill>
                <a:effectLst/>
              </a:rPr>
              <a:t>- Having the largest percent of domestic market share gives them stability and a far wider customer base when compared to competitors. </a:t>
            </a:r>
            <a:r>
              <a:rPr lang="en-GB" sz="1400" dirty="0">
                <a:solidFill>
                  <a:srgbClr val="000000"/>
                </a:solidFill>
              </a:rPr>
              <a:t>Adaptability and innovation is also a key strength, This was demonstrated in how Tesco handled the 2020 covid-19 pandemic.</a:t>
            </a:r>
          </a:p>
          <a:p>
            <a:pPr algn="just" fontAlgn="base"/>
            <a:endParaRPr lang="en-GB" sz="1400" b="0" i="0" dirty="0">
              <a:solidFill>
                <a:srgbClr val="000000"/>
              </a:solidFill>
              <a:effectLst/>
            </a:endParaRPr>
          </a:p>
          <a:p>
            <a:pPr algn="just" fontAlgn="base"/>
            <a:r>
              <a:rPr lang="en-GB" sz="1400" b="1" i="1" dirty="0">
                <a:solidFill>
                  <a:srgbClr val="000000"/>
                </a:solidFill>
                <a:effectLst/>
              </a:rPr>
              <a:t>Weaknesses</a:t>
            </a:r>
            <a:r>
              <a:rPr lang="en-GB" sz="1400" b="0" i="0" dirty="0">
                <a:solidFill>
                  <a:srgbClr val="000000"/>
                </a:solidFill>
                <a:effectLst/>
              </a:rPr>
              <a:t>– Tesco has had several media scandals and customer breaks of outrage over Tesco’s inventory management. With some food being displayed weeks after their sell by date. This landed Tesco a £175,000 in 2020. Food safety issues are also a major concern, with several instances of food recalls being issued over the years from concerns over customer safety such as the horse meat scandal</a:t>
            </a:r>
          </a:p>
          <a:p>
            <a:pPr algn="just" fontAlgn="base"/>
            <a:endParaRPr lang="en-GB" sz="1400" b="0" i="0" dirty="0">
              <a:solidFill>
                <a:srgbClr val="000000"/>
              </a:solidFill>
              <a:effectLst/>
            </a:endParaRPr>
          </a:p>
          <a:p>
            <a:pPr algn="just" fontAlgn="base"/>
            <a:r>
              <a:rPr lang="en-GB" sz="1400" b="1" i="1" dirty="0">
                <a:solidFill>
                  <a:srgbClr val="000000"/>
                </a:solidFill>
                <a:effectLst/>
              </a:rPr>
              <a:t>Opportunities</a:t>
            </a:r>
            <a:r>
              <a:rPr lang="en-GB" sz="1400" dirty="0">
                <a:solidFill>
                  <a:srgbClr val="000000"/>
                </a:solidFill>
                <a:effectLst/>
              </a:rPr>
              <a:t>–</a:t>
            </a:r>
            <a:r>
              <a:rPr lang="en-GB" sz="1400" b="1" i="1" dirty="0">
                <a:solidFill>
                  <a:srgbClr val="000000"/>
                </a:solidFill>
                <a:effectLst/>
              </a:rPr>
              <a:t>  </a:t>
            </a:r>
            <a:r>
              <a:rPr lang="en-GB" sz="1400" dirty="0">
                <a:solidFill>
                  <a:srgbClr val="000000"/>
                </a:solidFill>
                <a:effectLst/>
              </a:rPr>
              <a:t>Tesco can take advantage of many rising trends. Firstly a growing online grocery market became a top priority during the 2020 covid-19 pandemic, changes in trends with the concept of meat alternatives gives Tesco a chance to be th</a:t>
            </a:r>
            <a:r>
              <a:rPr lang="en-GB" sz="1400" dirty="0">
                <a:solidFill>
                  <a:srgbClr val="000000"/>
                </a:solidFill>
              </a:rPr>
              <a:t>e number 1 retailer for plant based, sustainable meat replacements. Tesco even has committed to a 300% increase in sales of meat alternatives by 2025.</a:t>
            </a:r>
          </a:p>
          <a:p>
            <a:pPr algn="just" fontAlgn="base"/>
            <a:endParaRPr lang="en-GB" sz="1400" dirty="0">
              <a:solidFill>
                <a:srgbClr val="000000"/>
              </a:solidFill>
              <a:effectLst/>
            </a:endParaRPr>
          </a:p>
          <a:p>
            <a:pPr algn="just" fontAlgn="base"/>
            <a:r>
              <a:rPr lang="en-GB" sz="1400" b="1" i="1" dirty="0">
                <a:solidFill>
                  <a:srgbClr val="000000"/>
                </a:solidFill>
              </a:rPr>
              <a:t>T</a:t>
            </a:r>
            <a:r>
              <a:rPr lang="en-GB" sz="1400" b="1" i="1" dirty="0">
                <a:solidFill>
                  <a:srgbClr val="000000"/>
                </a:solidFill>
                <a:effectLst/>
              </a:rPr>
              <a:t>hreats </a:t>
            </a:r>
            <a:r>
              <a:rPr lang="en-GB" sz="1400" b="0" i="0" dirty="0">
                <a:solidFill>
                  <a:srgbClr val="000000"/>
                </a:solidFill>
                <a:effectLst/>
              </a:rPr>
              <a:t>– Tesco’s largest threat has to be the relationship between the UK and the EU. It is a fact that Brexit will have an affect on 80% of Britain's imported food market. Since most food in the UK is imported from other countries, Tesco’s supply chain will be </a:t>
            </a:r>
            <a:r>
              <a:rPr lang="en-GB" sz="1400" dirty="0">
                <a:solidFill>
                  <a:srgbClr val="000000"/>
                </a:solidFill>
              </a:rPr>
              <a:t>almost certainly </a:t>
            </a:r>
            <a:r>
              <a:rPr lang="en-GB" sz="1400" b="0" i="0" dirty="0">
                <a:solidFill>
                  <a:srgbClr val="000000"/>
                </a:solidFill>
                <a:effectLst/>
              </a:rPr>
              <a:t>destabilised. Economic recessions also threaten Tesco, lowering purchasing power and rising unemployment creates instability for Tesco’s customer base. (6)</a:t>
            </a:r>
          </a:p>
        </p:txBody>
      </p:sp>
      <p:sp>
        <p:nvSpPr>
          <p:cNvPr id="15" name="TextBox 14">
            <a:extLst>
              <a:ext uri="{FF2B5EF4-FFF2-40B4-BE49-F238E27FC236}">
                <a16:creationId xmlns:a16="http://schemas.microsoft.com/office/drawing/2014/main" id="{6458DB38-5E23-4577-81D7-E90B60D2EC86}"/>
              </a:ext>
            </a:extLst>
          </p:cNvPr>
          <p:cNvSpPr txBox="1"/>
          <p:nvPr/>
        </p:nvSpPr>
        <p:spPr>
          <a:xfrm>
            <a:off x="8715536" y="2846160"/>
            <a:ext cx="2343351" cy="276999"/>
          </a:xfrm>
          <a:prstGeom prst="rect">
            <a:avLst/>
          </a:prstGeom>
          <a:noFill/>
        </p:spPr>
        <p:txBody>
          <a:bodyPr wrap="square">
            <a:spAutoFit/>
          </a:bodyPr>
          <a:lstStyle/>
          <a:p>
            <a:r>
              <a:rPr lang="en-GB" sz="1200" b="0" i="1" dirty="0">
                <a:solidFill>
                  <a:srgbClr val="666666"/>
                </a:solidFill>
                <a:effectLst/>
              </a:rPr>
              <a:t>SWOT – Search Engine Journal</a:t>
            </a:r>
            <a:endParaRPr lang="en-GB" sz="1200" dirty="0"/>
          </a:p>
        </p:txBody>
      </p:sp>
      <p:pic>
        <p:nvPicPr>
          <p:cNvPr id="2" name="69099689">
            <a:hlinkClick r:id="" action="ppaction://media"/>
            <a:extLst>
              <a:ext uri="{FF2B5EF4-FFF2-40B4-BE49-F238E27FC236}">
                <a16:creationId xmlns:a16="http://schemas.microsoft.com/office/drawing/2014/main" id="{BA601B01-E004-4F37-803F-3039253FE9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0" y="6272785"/>
            <a:ext cx="461666" cy="461666"/>
          </a:xfrm>
          <a:prstGeom prst="rect">
            <a:avLst/>
          </a:prstGeom>
        </p:spPr>
      </p:pic>
    </p:spTree>
    <p:extLst>
      <p:ext uri="{BB962C8B-B14F-4D97-AF65-F5344CB8AC3E}">
        <p14:creationId xmlns:p14="http://schemas.microsoft.com/office/powerpoint/2010/main" val="58341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7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E4CF"/>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FFE11F7-5CA6-42E0-8C37-5CCB2A850691}"/>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C70E5F9F-6710-4022-9806-967E418A6E97}"/>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7220EA6A-ACD5-4233-80D5-9F2531F9093C}"/>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00D853CE-81F2-4BF3-A73C-297B4408B060}"/>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BDA157F9-9685-4E6C-9F49-EE114CD4F1DB}"/>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2" name="Rectangle 11">
            <a:extLst>
              <a:ext uri="{FF2B5EF4-FFF2-40B4-BE49-F238E27FC236}">
                <a16:creationId xmlns:a16="http://schemas.microsoft.com/office/drawing/2014/main" id="{634FD4DE-814E-40F4-86C1-BAC9001FAAD9}"/>
              </a:ext>
            </a:extLst>
          </p:cNvPr>
          <p:cNvSpPr/>
          <p:nvPr/>
        </p:nvSpPr>
        <p:spPr>
          <a:xfrm>
            <a:off x="160878" y="124245"/>
            <a:ext cx="1802096"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PESTLE</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1" name="TextBox 10">
            <a:extLst>
              <a:ext uri="{FF2B5EF4-FFF2-40B4-BE49-F238E27FC236}">
                <a16:creationId xmlns:a16="http://schemas.microsoft.com/office/drawing/2014/main" id="{EDF15768-61E3-4DE9-9ADD-742FF52D74B4}"/>
              </a:ext>
            </a:extLst>
          </p:cNvPr>
          <p:cNvSpPr txBox="1"/>
          <p:nvPr/>
        </p:nvSpPr>
        <p:spPr>
          <a:xfrm>
            <a:off x="202773" y="1694305"/>
            <a:ext cx="11021697" cy="4585871"/>
          </a:xfrm>
          <a:prstGeom prst="rect">
            <a:avLst/>
          </a:prstGeom>
          <a:noFill/>
        </p:spPr>
        <p:txBody>
          <a:bodyPr wrap="square">
            <a:spAutoFit/>
          </a:bodyPr>
          <a:lstStyle/>
          <a:p>
            <a:pPr algn="just" fontAlgn="base"/>
            <a:r>
              <a:rPr lang="en-GB" sz="1400" b="1" i="1" dirty="0">
                <a:solidFill>
                  <a:srgbClr val="000000"/>
                </a:solidFill>
                <a:effectLst/>
              </a:rPr>
              <a:t>Political</a:t>
            </a:r>
            <a:r>
              <a:rPr lang="en-GB" sz="1400" b="0" i="0" dirty="0">
                <a:solidFill>
                  <a:srgbClr val="000000"/>
                </a:solidFill>
                <a:effectLst/>
              </a:rPr>
              <a:t>– Tesco doesn’t just operate in the UK. They have 6,784 stores </a:t>
            </a:r>
            <a:r>
              <a:rPr lang="en-GB" sz="1400" dirty="0">
                <a:solidFill>
                  <a:srgbClr val="000000"/>
                </a:solidFill>
              </a:rPr>
              <a:t>all around the globe, While Tesco has its headquarters in England, Tesco has stores in France, Hungary, Poland, Slovakia, Ireland, Spain even The United States, Japan and India. Tesco is really at the mercy of tax rates, government legislation and geopolitical stability.</a:t>
            </a:r>
            <a:endParaRPr lang="en-GB" sz="1400" b="0" i="0" dirty="0">
              <a:solidFill>
                <a:srgbClr val="000000"/>
              </a:solidFill>
              <a:effectLst/>
            </a:endParaRPr>
          </a:p>
          <a:p>
            <a:pPr algn="just" fontAlgn="base"/>
            <a:r>
              <a:rPr lang="en-GB" sz="1400" b="0" i="0" dirty="0">
                <a:solidFill>
                  <a:srgbClr val="000000"/>
                </a:solidFill>
                <a:effectLst/>
              </a:rPr>
              <a:t> </a:t>
            </a:r>
          </a:p>
          <a:p>
            <a:pPr algn="just" fontAlgn="base"/>
            <a:r>
              <a:rPr lang="en-GB" sz="1400" b="1" i="1" dirty="0">
                <a:solidFill>
                  <a:srgbClr val="000000"/>
                </a:solidFill>
              </a:rPr>
              <a:t>Economic</a:t>
            </a:r>
            <a:r>
              <a:rPr lang="en-GB" sz="1400" b="0" i="0" dirty="0">
                <a:solidFill>
                  <a:srgbClr val="000000"/>
                </a:solidFill>
                <a:effectLst/>
              </a:rPr>
              <a:t>–  Economic factors are the most simple to understand, Profits and prices are what constitute economic factors that are most at risk. Changes in governmental policy and taxation are the most imperative factors. Tesco can protect itself from economic decline through diversifying their organisation or by further pushing to globalise.</a:t>
            </a:r>
          </a:p>
          <a:p>
            <a:pPr algn="just" fontAlgn="base"/>
            <a:endParaRPr lang="en-GB" sz="1400" b="0" i="0" dirty="0">
              <a:solidFill>
                <a:srgbClr val="000000"/>
              </a:solidFill>
              <a:effectLst/>
            </a:endParaRPr>
          </a:p>
          <a:p>
            <a:pPr algn="just" fontAlgn="base"/>
            <a:r>
              <a:rPr lang="en-GB" sz="1400" b="1" i="1" dirty="0">
                <a:solidFill>
                  <a:srgbClr val="000000"/>
                </a:solidFill>
                <a:effectLst/>
              </a:rPr>
              <a:t>Social</a:t>
            </a:r>
            <a:r>
              <a:rPr lang="en-GB" sz="1400" b="0" i="0" dirty="0">
                <a:solidFill>
                  <a:srgbClr val="000000"/>
                </a:solidFill>
                <a:effectLst/>
              </a:rPr>
              <a:t>– Social changes are out of the hands of Tesco, they can only do what they can to accommodate consumer desires, because of the rise of bulk shopping in the UK, Tesco has moved to selling more non-food items such as clothing and electronics</a:t>
            </a:r>
          </a:p>
          <a:p>
            <a:pPr algn="just" fontAlgn="base"/>
            <a:endParaRPr lang="en-GB" sz="1400" b="0" i="0" dirty="0">
              <a:solidFill>
                <a:srgbClr val="000000"/>
              </a:solidFill>
              <a:effectLst/>
            </a:endParaRPr>
          </a:p>
          <a:p>
            <a:pPr algn="just" fontAlgn="base"/>
            <a:r>
              <a:rPr lang="en-GB" sz="1400" b="1" i="1" dirty="0">
                <a:solidFill>
                  <a:srgbClr val="000000"/>
                </a:solidFill>
              </a:rPr>
              <a:t>Technological</a:t>
            </a:r>
            <a:r>
              <a:rPr lang="en-GB" sz="1400" b="0" i="0" dirty="0">
                <a:solidFill>
                  <a:srgbClr val="000000"/>
                </a:solidFill>
                <a:effectLst/>
              </a:rPr>
              <a:t>– Tesco is always seekin</a:t>
            </a:r>
            <a:r>
              <a:rPr lang="en-GB" sz="1400" dirty="0">
                <a:solidFill>
                  <a:srgbClr val="000000"/>
                </a:solidFill>
              </a:rPr>
              <a:t>g to benefit from technological innovation. From electronic inventory systems to self service checkout being revolutionary ideas decades ago, Tesco has always been taking advantage of technology to provide convenience, reduce labour costs as well as lowering their carbon footprint</a:t>
            </a:r>
            <a:endParaRPr lang="en-GB" sz="1400" b="0" i="0" dirty="0">
              <a:solidFill>
                <a:srgbClr val="000000"/>
              </a:solidFill>
              <a:effectLst/>
            </a:endParaRPr>
          </a:p>
          <a:p>
            <a:pPr algn="just" fontAlgn="base"/>
            <a:endParaRPr lang="en-GB" sz="1400" b="0" i="0" dirty="0">
              <a:solidFill>
                <a:srgbClr val="000000"/>
              </a:solidFill>
              <a:effectLst/>
            </a:endParaRPr>
          </a:p>
          <a:p>
            <a:pPr algn="just" fontAlgn="base"/>
            <a:r>
              <a:rPr lang="en-GB" sz="1400" b="1" i="1" dirty="0">
                <a:solidFill>
                  <a:srgbClr val="000000"/>
                </a:solidFill>
              </a:rPr>
              <a:t>Legislative</a:t>
            </a:r>
            <a:r>
              <a:rPr lang="en-GB" sz="1400" b="0" i="0" dirty="0">
                <a:solidFill>
                  <a:srgbClr val="000000"/>
                </a:solidFill>
                <a:effectLst/>
              </a:rPr>
              <a:t>– Government legislation directly impact companies like Tesco, for example in 2020 Tesco was deemed an essential business and so was allowed to remain open during lockdown, This created a massive opportunity for Tesco to expand its customer base as well as secure customer loyalty </a:t>
            </a:r>
          </a:p>
          <a:p>
            <a:pPr algn="just" fontAlgn="base"/>
            <a:endParaRPr lang="en-GB" sz="1400" b="0" i="0" dirty="0">
              <a:solidFill>
                <a:srgbClr val="000000"/>
              </a:solidFill>
              <a:effectLst/>
            </a:endParaRPr>
          </a:p>
          <a:p>
            <a:pPr algn="just" fontAlgn="base"/>
            <a:r>
              <a:rPr lang="en-GB" sz="1400" b="1" i="1" dirty="0">
                <a:solidFill>
                  <a:srgbClr val="000000"/>
                </a:solidFill>
                <a:effectLst/>
              </a:rPr>
              <a:t>Environmental</a:t>
            </a:r>
            <a:r>
              <a:rPr lang="en-GB" sz="1400" b="0" i="0" dirty="0">
                <a:solidFill>
                  <a:srgbClr val="000000"/>
                </a:solidFill>
                <a:effectLst/>
              </a:rPr>
              <a:t>– Increasing pressure to address Tesco’s environmental impact can have impacts on profit, Tesco is committed to sustainable business and reducing carbon footprint and waste to stay ahead of regulation and legislation. (7)</a:t>
            </a:r>
          </a:p>
          <a:p>
            <a:pPr algn="just" fontAlgn="base"/>
            <a:r>
              <a:rPr lang="en-GB" sz="1200" b="0" i="0" dirty="0">
                <a:solidFill>
                  <a:srgbClr val="000000"/>
                </a:solidFill>
                <a:effectLst/>
              </a:rPr>
              <a:t>  </a:t>
            </a:r>
          </a:p>
        </p:txBody>
      </p:sp>
      <p:sp>
        <p:nvSpPr>
          <p:cNvPr id="14" name="TextBox 13">
            <a:extLst>
              <a:ext uri="{FF2B5EF4-FFF2-40B4-BE49-F238E27FC236}">
                <a16:creationId xmlns:a16="http://schemas.microsoft.com/office/drawing/2014/main" id="{3787FA03-521B-423A-AA37-D248E880BFB6}"/>
              </a:ext>
            </a:extLst>
          </p:cNvPr>
          <p:cNvSpPr txBox="1"/>
          <p:nvPr/>
        </p:nvSpPr>
        <p:spPr>
          <a:xfrm>
            <a:off x="202773" y="1057452"/>
            <a:ext cx="7514605" cy="646331"/>
          </a:xfrm>
          <a:prstGeom prst="rect">
            <a:avLst/>
          </a:prstGeom>
          <a:noFill/>
        </p:spPr>
        <p:txBody>
          <a:bodyPr wrap="square">
            <a:spAutoFit/>
          </a:bodyPr>
          <a:lstStyle/>
          <a:p>
            <a:r>
              <a:rPr lang="en-GB" b="0" i="0" dirty="0">
                <a:effectLst/>
              </a:rPr>
              <a:t>PESTLE analysis is a simple concept to understand. They analyse and aid procuring solutions to external threats, threats from outside a business</a:t>
            </a:r>
            <a:endParaRPr lang="en-GB" dirty="0"/>
          </a:p>
        </p:txBody>
      </p:sp>
      <p:pic>
        <p:nvPicPr>
          <p:cNvPr id="3" name="8E0B8B62">
            <a:hlinkClick r:id="" action="ppaction://media"/>
            <a:extLst>
              <a:ext uri="{FF2B5EF4-FFF2-40B4-BE49-F238E27FC236}">
                <a16:creationId xmlns:a16="http://schemas.microsoft.com/office/drawing/2014/main" id="{031CADCB-5BC7-4F1A-A6E9-9B90131BC2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91640" y="6272089"/>
            <a:ext cx="461665" cy="461665"/>
          </a:xfrm>
          <a:prstGeom prst="rect">
            <a:avLst/>
          </a:prstGeom>
        </p:spPr>
      </p:pic>
    </p:spTree>
    <p:extLst>
      <p:ext uri="{BB962C8B-B14F-4D97-AF65-F5344CB8AC3E}">
        <p14:creationId xmlns:p14="http://schemas.microsoft.com/office/powerpoint/2010/main" val="4145974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3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CCFF">
            <a:alpha val="50000"/>
          </a:srgb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45149F5-317F-4CEE-A61C-2F96CA1B69BD}"/>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45D52F79-FFFE-4518-B796-A0916617EC6A}"/>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81A79525-780A-44FC-927C-AD03B894E48A}"/>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C0984E45-77B1-4A2E-91E7-6386A36E79DA}"/>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E0883AE9-FEA3-4C2C-A150-B10A9DCF2537}"/>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8" name="Rectangle 7">
            <a:extLst>
              <a:ext uri="{FF2B5EF4-FFF2-40B4-BE49-F238E27FC236}">
                <a16:creationId xmlns:a16="http://schemas.microsoft.com/office/drawing/2014/main" id="{67CABE50-F954-4AA0-88E8-0E37645474D3}"/>
              </a:ext>
            </a:extLst>
          </p:cNvPr>
          <p:cNvSpPr/>
          <p:nvPr/>
        </p:nvSpPr>
        <p:spPr>
          <a:xfrm>
            <a:off x="145693" y="124245"/>
            <a:ext cx="10579280" cy="923330"/>
          </a:xfrm>
          <a:prstGeom prst="rect">
            <a:avLst/>
          </a:prstGeom>
          <a:noFill/>
        </p:spPr>
        <p:txBody>
          <a:bodyPr wrap="squar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Approaches to organization and management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2" name="Rectangle 11">
            <a:extLst>
              <a:ext uri="{FF2B5EF4-FFF2-40B4-BE49-F238E27FC236}">
                <a16:creationId xmlns:a16="http://schemas.microsoft.com/office/drawing/2014/main" id="{CAE3C446-8C40-48E0-AB19-6243AF4F5825}"/>
              </a:ext>
            </a:extLst>
          </p:cNvPr>
          <p:cNvSpPr/>
          <p:nvPr/>
        </p:nvSpPr>
        <p:spPr>
          <a:xfrm rot="5400000">
            <a:off x="8667390" y="74537"/>
            <a:ext cx="1257183" cy="4749269"/>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B36C3788-633E-4EFF-A8A2-7BF9179BC305}"/>
              </a:ext>
            </a:extLst>
          </p:cNvPr>
          <p:cNvSpPr txBox="1"/>
          <p:nvPr/>
        </p:nvSpPr>
        <p:spPr>
          <a:xfrm>
            <a:off x="6953620" y="1877432"/>
            <a:ext cx="3870290" cy="1200329"/>
          </a:xfrm>
          <a:prstGeom prst="rect">
            <a:avLst/>
          </a:prstGeom>
          <a:noFill/>
        </p:spPr>
        <p:txBody>
          <a:bodyPr wrap="none" rtlCol="0">
            <a:spAutoFit/>
          </a:bodyPr>
          <a:lstStyle/>
          <a:p>
            <a:pPr marL="285750" indent="-285750">
              <a:buFont typeface="Courier New" panose="02070309020205020404" pitchFamily="49" charset="0"/>
              <a:buChar char="o"/>
            </a:pPr>
            <a:r>
              <a:rPr lang="en-GB" sz="3600" i="1" dirty="0">
                <a:latin typeface="+mj-lt"/>
              </a:rPr>
              <a:t>Two Factor Theory</a:t>
            </a:r>
          </a:p>
          <a:p>
            <a:pPr marL="285750" indent="-285750">
              <a:buFont typeface="Courier New" panose="02070309020205020404" pitchFamily="49" charset="0"/>
              <a:buChar char="o"/>
            </a:pPr>
            <a:r>
              <a:rPr lang="en-GB" sz="3600" i="1" dirty="0">
                <a:latin typeface="+mj-lt"/>
              </a:rPr>
              <a:t>Democratic style</a:t>
            </a:r>
          </a:p>
        </p:txBody>
      </p:sp>
      <p:grpSp>
        <p:nvGrpSpPr>
          <p:cNvPr id="2" name="Group 1">
            <a:extLst>
              <a:ext uri="{FF2B5EF4-FFF2-40B4-BE49-F238E27FC236}">
                <a16:creationId xmlns:a16="http://schemas.microsoft.com/office/drawing/2014/main" id="{02CF2E67-6FD9-4E76-923C-8E72F38EBC5B}"/>
              </a:ext>
            </a:extLst>
          </p:cNvPr>
          <p:cNvGrpSpPr/>
          <p:nvPr/>
        </p:nvGrpSpPr>
        <p:grpSpPr>
          <a:xfrm>
            <a:off x="686063" y="1363674"/>
            <a:ext cx="5857352" cy="4444726"/>
            <a:chOff x="686063" y="1363674"/>
            <a:chExt cx="5857352" cy="4444726"/>
          </a:xfrm>
        </p:grpSpPr>
        <p:sp>
          <p:nvSpPr>
            <p:cNvPr id="21" name="Rectangle 20">
              <a:extLst>
                <a:ext uri="{FF2B5EF4-FFF2-40B4-BE49-F238E27FC236}">
                  <a16:creationId xmlns:a16="http://schemas.microsoft.com/office/drawing/2014/main" id="{2503CD25-C60C-4AE1-BF9B-27565EC0AFF2}"/>
                </a:ext>
              </a:extLst>
            </p:cNvPr>
            <p:cNvSpPr/>
            <p:nvPr/>
          </p:nvSpPr>
          <p:spPr>
            <a:xfrm rot="5400000">
              <a:off x="1392376" y="657361"/>
              <a:ext cx="4444726" cy="5857352"/>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50" name="Picture 2">
              <a:extLst>
                <a:ext uri="{FF2B5EF4-FFF2-40B4-BE49-F238E27FC236}">
                  <a16:creationId xmlns:a16="http://schemas.microsoft.com/office/drawing/2014/main" id="{EC53614C-03AE-4414-9EC8-F37192427F0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731" t="5871" r="35390" b="1"/>
            <a:stretch/>
          </p:blipFill>
          <p:spPr bwMode="auto">
            <a:xfrm rot="5400000">
              <a:off x="1489533" y="773671"/>
              <a:ext cx="4245626" cy="5636908"/>
            </a:xfrm>
            <a:prstGeom prst="rect">
              <a:avLst/>
            </a:prstGeom>
            <a:noFill/>
            <a:extLst>
              <a:ext uri="{909E8E84-426E-40DD-AFC4-6F175D3DCCD1}">
                <a14:hiddenFill xmlns:a14="http://schemas.microsoft.com/office/drawing/2010/main">
                  <a:solidFill>
                    <a:srgbClr val="FFFFFF"/>
                  </a:solidFill>
                </a14:hiddenFill>
              </a:ext>
            </a:extLst>
          </p:spPr>
        </p:pic>
      </p:grpSp>
      <p:pic>
        <p:nvPicPr>
          <p:cNvPr id="9" name="0132B284">
            <a:hlinkClick r:id="" action="ppaction://media"/>
            <a:extLst>
              <a:ext uri="{FF2B5EF4-FFF2-40B4-BE49-F238E27FC236}">
                <a16:creationId xmlns:a16="http://schemas.microsoft.com/office/drawing/2014/main" id="{86C75E8C-82CD-430B-89C7-D0C9A9CF25B2}"/>
              </a:ext>
            </a:extLst>
          </p:cNvPr>
          <p:cNvPicPr>
            <a:picLocks noChangeAspect="1"/>
          </p:cNvPicPr>
          <p:nvPr>
            <a:audioFile r:link="rId1"/>
            <p:extLst>
              <p:ext uri="{DAA4B4D4-6D71-4841-9C94-3DE7FCFB9230}">
                <p14:media xmlns:p14="http://schemas.microsoft.com/office/powerpoint/2010/main" r:embed="rId2">
                  <p14:trim end="3204.9297"/>
                </p14:media>
              </p:ext>
            </p:extLst>
          </p:nvPr>
        </p:nvPicPr>
        <p:blipFill>
          <a:blip r:embed="rId5"/>
          <a:stretch>
            <a:fillRect/>
          </a:stretch>
        </p:blipFill>
        <p:spPr>
          <a:xfrm>
            <a:off x="1691640" y="6272089"/>
            <a:ext cx="461665" cy="461665"/>
          </a:xfrm>
          <a:prstGeom prst="rect">
            <a:avLst/>
          </a:prstGeom>
        </p:spPr>
      </p:pic>
      <p:sp>
        <p:nvSpPr>
          <p:cNvPr id="24" name="TextBox 23">
            <a:extLst>
              <a:ext uri="{FF2B5EF4-FFF2-40B4-BE49-F238E27FC236}">
                <a16:creationId xmlns:a16="http://schemas.microsoft.com/office/drawing/2014/main" id="{4482EC68-AF39-4BA9-83BC-E0F85A7E217A}"/>
              </a:ext>
            </a:extLst>
          </p:cNvPr>
          <p:cNvSpPr txBox="1"/>
          <p:nvPr/>
        </p:nvSpPr>
        <p:spPr>
          <a:xfrm>
            <a:off x="523627" y="5808398"/>
            <a:ext cx="5938669" cy="276999"/>
          </a:xfrm>
          <a:prstGeom prst="rect">
            <a:avLst/>
          </a:prstGeom>
          <a:noFill/>
        </p:spPr>
        <p:txBody>
          <a:bodyPr wrap="square">
            <a:spAutoFit/>
          </a:bodyPr>
          <a:lstStyle/>
          <a:p>
            <a:pPr algn="ctr"/>
            <a:r>
              <a:rPr lang="en-GB" sz="1200" b="0" i="1" dirty="0">
                <a:solidFill>
                  <a:srgbClr val="666666"/>
                </a:solidFill>
                <a:effectLst/>
              </a:rPr>
              <a:t>Employee Badge</a:t>
            </a:r>
            <a:endParaRPr lang="en-GB" sz="1200" dirty="0"/>
          </a:p>
        </p:txBody>
      </p:sp>
    </p:spTree>
    <p:extLst>
      <p:ext uri="{BB962C8B-B14F-4D97-AF65-F5344CB8AC3E}">
        <p14:creationId xmlns:p14="http://schemas.microsoft.com/office/powerpoint/2010/main" val="3416652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0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CCFF">
            <a:alpha val="50000"/>
          </a:srgb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45149F5-317F-4CEE-A61C-2F96CA1B69BD}"/>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45D52F79-FFFE-4518-B796-A0916617EC6A}"/>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81A79525-780A-44FC-927C-AD03B894E48A}"/>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C0984E45-77B1-4A2E-91E7-6386A36E79DA}"/>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E0883AE9-FEA3-4C2C-A150-B10A9DCF2537}"/>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8" name="Rectangle 7">
            <a:extLst>
              <a:ext uri="{FF2B5EF4-FFF2-40B4-BE49-F238E27FC236}">
                <a16:creationId xmlns:a16="http://schemas.microsoft.com/office/drawing/2014/main" id="{67CABE50-F954-4AA0-88E8-0E37645474D3}"/>
              </a:ext>
            </a:extLst>
          </p:cNvPr>
          <p:cNvSpPr/>
          <p:nvPr/>
        </p:nvSpPr>
        <p:spPr>
          <a:xfrm>
            <a:off x="145693" y="124245"/>
            <a:ext cx="4435832" cy="923330"/>
          </a:xfrm>
          <a:prstGeom prst="rect">
            <a:avLst/>
          </a:prstGeom>
          <a:noFill/>
        </p:spPr>
        <p:txBody>
          <a:bodyPr wrap="squar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Two Factor Theory</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0" name="TextBox 9">
            <a:extLst>
              <a:ext uri="{FF2B5EF4-FFF2-40B4-BE49-F238E27FC236}">
                <a16:creationId xmlns:a16="http://schemas.microsoft.com/office/drawing/2014/main" id="{437D888E-1259-40FB-805D-B9ADFA82EEC0}"/>
              </a:ext>
            </a:extLst>
          </p:cNvPr>
          <p:cNvSpPr txBox="1"/>
          <p:nvPr/>
        </p:nvSpPr>
        <p:spPr>
          <a:xfrm>
            <a:off x="145693" y="1064463"/>
            <a:ext cx="10033652" cy="492122"/>
          </a:xfrm>
          <a:prstGeom prst="rect">
            <a:avLst/>
          </a:prstGeom>
          <a:noFill/>
        </p:spPr>
        <p:txBody>
          <a:bodyPr wrap="square">
            <a:spAutoFit/>
          </a:bodyPr>
          <a:lstStyle/>
          <a:p>
            <a:pPr lvl="0">
              <a:lnSpc>
                <a:spcPct val="115000"/>
              </a:lnSpc>
              <a:spcAft>
                <a:spcPts val="1000"/>
              </a:spcAft>
            </a:pPr>
            <a:r>
              <a:rPr lang="en-GB" sz="2400" i="1" dirty="0">
                <a:effectLst/>
                <a:latin typeface="Calibri" panose="020F0502020204030204" pitchFamily="34" charset="0"/>
                <a:ea typeface="Calibri" panose="020F0502020204030204" pitchFamily="34" charset="0"/>
                <a:cs typeface="Times New Roman" panose="02020603050405020304" pitchFamily="18" charset="0"/>
              </a:rPr>
              <a:t>What is Two Factor theory?</a:t>
            </a:r>
          </a:p>
        </p:txBody>
      </p:sp>
      <p:sp>
        <p:nvSpPr>
          <p:cNvPr id="11" name="TextBox 10">
            <a:extLst>
              <a:ext uri="{FF2B5EF4-FFF2-40B4-BE49-F238E27FC236}">
                <a16:creationId xmlns:a16="http://schemas.microsoft.com/office/drawing/2014/main" id="{E8759A60-BB27-4B6A-9D6D-592FEC332294}"/>
              </a:ext>
            </a:extLst>
          </p:cNvPr>
          <p:cNvSpPr txBox="1"/>
          <p:nvPr/>
        </p:nvSpPr>
        <p:spPr>
          <a:xfrm>
            <a:off x="145693" y="1557383"/>
            <a:ext cx="11506615" cy="646331"/>
          </a:xfrm>
          <a:prstGeom prst="rect">
            <a:avLst/>
          </a:prstGeom>
          <a:noFill/>
        </p:spPr>
        <p:txBody>
          <a:bodyPr wrap="square">
            <a:spAutoFit/>
          </a:bodyPr>
          <a:lstStyle/>
          <a:p>
            <a:r>
              <a:rPr lang="en-GB" b="0" i="0" dirty="0">
                <a:effectLst/>
              </a:rPr>
              <a:t>Herzberg's motivation-hygiene theory, often known as the dual-factor hypothesis, contends that in the workplace, there are two sets of mutually exclusive factors that either cause job satisfaction or unhappiness (8)</a:t>
            </a:r>
            <a:endParaRPr lang="en-GB" dirty="0"/>
          </a:p>
        </p:txBody>
      </p:sp>
      <p:sp>
        <p:nvSpPr>
          <p:cNvPr id="13" name="TextBox 12">
            <a:extLst>
              <a:ext uri="{FF2B5EF4-FFF2-40B4-BE49-F238E27FC236}">
                <a16:creationId xmlns:a16="http://schemas.microsoft.com/office/drawing/2014/main" id="{DFDD3BAE-D1C3-4913-8FAE-7FB6F46240D4}"/>
              </a:ext>
            </a:extLst>
          </p:cNvPr>
          <p:cNvSpPr txBox="1"/>
          <p:nvPr/>
        </p:nvSpPr>
        <p:spPr>
          <a:xfrm>
            <a:off x="145693" y="2361685"/>
            <a:ext cx="6107184" cy="2585323"/>
          </a:xfrm>
          <a:prstGeom prst="rect">
            <a:avLst/>
          </a:prstGeom>
          <a:noFill/>
        </p:spPr>
        <p:txBody>
          <a:bodyPr wrap="square">
            <a:spAutoFit/>
          </a:bodyPr>
          <a:lstStyle/>
          <a:p>
            <a:r>
              <a:rPr lang="en-GB" dirty="0"/>
              <a:t>Tesco seeks to encourage its employees by focusing on hygienic issues as well as providing ample opportunities for job satisfaction. Tesco actively encourages and empowers its employees, an example of this would be providing clear and timely communication, assigning responsibilities, and involving employees in decision-making. Every year, it hosts forums where employees can participate in discussions about wage raises which take place in April. This acknowledges and recognises the work that Tesco employees undertake.</a:t>
            </a:r>
          </a:p>
        </p:txBody>
      </p:sp>
      <p:sp>
        <p:nvSpPr>
          <p:cNvPr id="15" name="TextBox 14">
            <a:extLst>
              <a:ext uri="{FF2B5EF4-FFF2-40B4-BE49-F238E27FC236}">
                <a16:creationId xmlns:a16="http://schemas.microsoft.com/office/drawing/2014/main" id="{61A44AE9-B83D-4F8F-AB1B-8E307C57B260}"/>
              </a:ext>
            </a:extLst>
          </p:cNvPr>
          <p:cNvSpPr txBox="1"/>
          <p:nvPr/>
        </p:nvSpPr>
        <p:spPr>
          <a:xfrm>
            <a:off x="167113" y="4806875"/>
            <a:ext cx="6208520" cy="1200329"/>
          </a:xfrm>
          <a:prstGeom prst="rect">
            <a:avLst/>
          </a:prstGeom>
          <a:noFill/>
        </p:spPr>
        <p:txBody>
          <a:bodyPr wrap="square">
            <a:spAutoFit/>
          </a:bodyPr>
          <a:lstStyle/>
          <a:p>
            <a:r>
              <a:rPr lang="en-GB" dirty="0"/>
              <a:t>Tesco employees even have a say in what foods are served on the company's restaurant menus. Employees are thus encouraged to make decisions that would enhance their restaurant usage and reinforce their working relationships . (9)</a:t>
            </a:r>
          </a:p>
        </p:txBody>
      </p:sp>
      <p:grpSp>
        <p:nvGrpSpPr>
          <p:cNvPr id="16" name="Group 15">
            <a:extLst>
              <a:ext uri="{FF2B5EF4-FFF2-40B4-BE49-F238E27FC236}">
                <a16:creationId xmlns:a16="http://schemas.microsoft.com/office/drawing/2014/main" id="{B570EEDC-46E3-4ABD-AC23-97E697C14BF7}"/>
              </a:ext>
            </a:extLst>
          </p:cNvPr>
          <p:cNvGrpSpPr/>
          <p:nvPr/>
        </p:nvGrpSpPr>
        <p:grpSpPr>
          <a:xfrm>
            <a:off x="6492750" y="2390317"/>
            <a:ext cx="5016943" cy="3312977"/>
            <a:chOff x="6887033" y="2266347"/>
            <a:chExt cx="5016943" cy="3312977"/>
          </a:xfrm>
        </p:grpSpPr>
        <p:sp>
          <p:nvSpPr>
            <p:cNvPr id="17" name="Rectangle 16">
              <a:extLst>
                <a:ext uri="{FF2B5EF4-FFF2-40B4-BE49-F238E27FC236}">
                  <a16:creationId xmlns:a16="http://schemas.microsoft.com/office/drawing/2014/main" id="{A2F42883-678F-447B-9982-DA24A86AAB61}"/>
                </a:ext>
              </a:extLst>
            </p:cNvPr>
            <p:cNvSpPr/>
            <p:nvPr/>
          </p:nvSpPr>
          <p:spPr>
            <a:xfrm rot="5400000">
              <a:off x="7739016" y="1414364"/>
              <a:ext cx="3312977" cy="5016943"/>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098" name="Picture 2" descr="Two Factor Theory of Motivation">
              <a:extLst>
                <a:ext uri="{FF2B5EF4-FFF2-40B4-BE49-F238E27FC236}">
                  <a16:creationId xmlns:a16="http://schemas.microsoft.com/office/drawing/2014/main" id="{6E1D1D7C-1442-4E4D-98DC-5FA9DAFE1E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38008" y="2302038"/>
              <a:ext cx="4915635" cy="3251448"/>
            </a:xfrm>
            <a:prstGeom prst="rect">
              <a:avLst/>
            </a:prstGeom>
            <a:noFill/>
            <a:extLst>
              <a:ext uri="{909E8E84-426E-40DD-AFC4-6F175D3DCCD1}">
                <a14:hiddenFill xmlns:a14="http://schemas.microsoft.com/office/drawing/2010/main">
                  <a:solidFill>
                    <a:srgbClr val="FFFFFF"/>
                  </a:solidFill>
                </a14:hiddenFill>
              </a:ext>
            </a:extLst>
          </p:spPr>
        </p:pic>
      </p:grpSp>
      <p:sp>
        <p:nvSpPr>
          <p:cNvPr id="22" name="TextBox 21">
            <a:extLst>
              <a:ext uri="{FF2B5EF4-FFF2-40B4-BE49-F238E27FC236}">
                <a16:creationId xmlns:a16="http://schemas.microsoft.com/office/drawing/2014/main" id="{0F9BA28F-B8E9-41E4-8F16-1FE71DC6578C}"/>
              </a:ext>
            </a:extLst>
          </p:cNvPr>
          <p:cNvSpPr txBox="1"/>
          <p:nvPr/>
        </p:nvSpPr>
        <p:spPr>
          <a:xfrm>
            <a:off x="5941366" y="5738985"/>
            <a:ext cx="5938669" cy="276999"/>
          </a:xfrm>
          <a:prstGeom prst="rect">
            <a:avLst/>
          </a:prstGeom>
          <a:noFill/>
        </p:spPr>
        <p:txBody>
          <a:bodyPr wrap="square">
            <a:spAutoFit/>
          </a:bodyPr>
          <a:lstStyle/>
          <a:p>
            <a:pPr algn="ctr"/>
            <a:r>
              <a:rPr lang="en-GB" sz="1200" b="0" i="1" dirty="0">
                <a:solidFill>
                  <a:srgbClr val="666666"/>
                </a:solidFill>
                <a:effectLst/>
              </a:rPr>
              <a:t>Motivation -iStock</a:t>
            </a:r>
            <a:endParaRPr lang="en-GB" sz="1200" dirty="0"/>
          </a:p>
        </p:txBody>
      </p:sp>
      <p:pic>
        <p:nvPicPr>
          <p:cNvPr id="21" name="E05D1733">
            <a:hlinkClick r:id="" action="ppaction://media"/>
            <a:extLst>
              <a:ext uri="{FF2B5EF4-FFF2-40B4-BE49-F238E27FC236}">
                <a16:creationId xmlns:a16="http://schemas.microsoft.com/office/drawing/2014/main" id="{5BB71FD0-C424-4213-8EC9-5679D5C0BB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0" y="6272786"/>
            <a:ext cx="471542" cy="471542"/>
          </a:xfrm>
          <a:prstGeom prst="rect">
            <a:avLst/>
          </a:prstGeom>
        </p:spPr>
      </p:pic>
    </p:spTree>
    <p:extLst>
      <p:ext uri="{BB962C8B-B14F-4D97-AF65-F5344CB8AC3E}">
        <p14:creationId xmlns:p14="http://schemas.microsoft.com/office/powerpoint/2010/main" val="2298932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234"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CCFF">
            <a:alpha val="50000"/>
          </a:srgb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45149F5-317F-4CEE-A61C-2F96CA1B69BD}"/>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45D52F79-FFFE-4518-B796-A0916617EC6A}"/>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81A79525-780A-44FC-927C-AD03B894E48A}"/>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C0984E45-77B1-4A2E-91E7-6386A36E79DA}"/>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E0883AE9-FEA3-4C2C-A150-B10A9DCF2537}"/>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8" name="Rectangle 7">
            <a:extLst>
              <a:ext uri="{FF2B5EF4-FFF2-40B4-BE49-F238E27FC236}">
                <a16:creationId xmlns:a16="http://schemas.microsoft.com/office/drawing/2014/main" id="{67CABE50-F954-4AA0-88E8-0E37645474D3}"/>
              </a:ext>
            </a:extLst>
          </p:cNvPr>
          <p:cNvSpPr/>
          <p:nvPr/>
        </p:nvSpPr>
        <p:spPr>
          <a:xfrm>
            <a:off x="145693" y="124245"/>
            <a:ext cx="8822138" cy="923330"/>
          </a:xfrm>
          <a:prstGeom prst="rect">
            <a:avLst/>
          </a:prstGeom>
          <a:noFill/>
        </p:spPr>
        <p:txBody>
          <a:bodyPr wrap="squar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Democratic approach to management</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2" name="TextBox 11">
            <a:extLst>
              <a:ext uri="{FF2B5EF4-FFF2-40B4-BE49-F238E27FC236}">
                <a16:creationId xmlns:a16="http://schemas.microsoft.com/office/drawing/2014/main" id="{05303D94-4F8F-4E90-AE11-A9C76BE48387}"/>
              </a:ext>
            </a:extLst>
          </p:cNvPr>
          <p:cNvSpPr txBox="1"/>
          <p:nvPr/>
        </p:nvSpPr>
        <p:spPr>
          <a:xfrm>
            <a:off x="469349" y="3092333"/>
            <a:ext cx="3951509" cy="2862322"/>
          </a:xfrm>
          <a:prstGeom prst="rect">
            <a:avLst/>
          </a:prstGeom>
          <a:noFill/>
        </p:spPr>
        <p:txBody>
          <a:bodyPr wrap="square">
            <a:spAutoFit/>
          </a:bodyPr>
          <a:lstStyle/>
          <a:p>
            <a:r>
              <a:rPr lang="en-GB" b="0" i="0" dirty="0">
                <a:solidFill>
                  <a:srgbClr val="212529"/>
                </a:solidFill>
                <a:effectLst/>
                <a:latin typeface="-apple-system"/>
              </a:rPr>
              <a:t>Tesco's management style is democratic, therefore there is no top down style of command. </a:t>
            </a:r>
            <a:r>
              <a:rPr lang="en-GB" dirty="0">
                <a:solidFill>
                  <a:srgbClr val="212529"/>
                </a:solidFill>
                <a:latin typeface="-apple-system"/>
              </a:rPr>
              <a:t>I</a:t>
            </a:r>
            <a:r>
              <a:rPr lang="en-GB" b="0" i="0" dirty="0">
                <a:solidFill>
                  <a:srgbClr val="212529"/>
                </a:solidFill>
                <a:effectLst/>
                <a:latin typeface="-apple-system"/>
              </a:rPr>
              <a:t>nformation in Tesco is shared from upper management all the way down to lower staff and vice versa, everyone is free to talk and provide new fresh ideas for Tesco’s success. Empowering its staff, as they are regarded highly as a valuable resource. (10)</a:t>
            </a:r>
            <a:endParaRPr lang="en-GB" dirty="0"/>
          </a:p>
        </p:txBody>
      </p:sp>
      <p:sp>
        <p:nvSpPr>
          <p:cNvPr id="13" name="TextBox 12">
            <a:extLst>
              <a:ext uri="{FF2B5EF4-FFF2-40B4-BE49-F238E27FC236}">
                <a16:creationId xmlns:a16="http://schemas.microsoft.com/office/drawing/2014/main" id="{B1EDB6DF-44D3-424E-B26B-EE173DB74EC9}"/>
              </a:ext>
            </a:extLst>
          </p:cNvPr>
          <p:cNvSpPr txBox="1"/>
          <p:nvPr/>
        </p:nvSpPr>
        <p:spPr>
          <a:xfrm>
            <a:off x="469349" y="1596538"/>
            <a:ext cx="4185016" cy="1477328"/>
          </a:xfrm>
          <a:prstGeom prst="rect">
            <a:avLst/>
          </a:prstGeom>
          <a:noFill/>
        </p:spPr>
        <p:txBody>
          <a:bodyPr wrap="square">
            <a:spAutoFit/>
          </a:bodyPr>
          <a:lstStyle/>
          <a:p>
            <a:r>
              <a:rPr lang="en-GB" i="0" dirty="0">
                <a:solidFill>
                  <a:srgbClr val="202124"/>
                </a:solidFill>
                <a:effectLst/>
              </a:rPr>
              <a:t>Democratic leadership, otherwise known as participative leadership is a form of leadership that aims to include as many individuals as possible in the decision making process.</a:t>
            </a:r>
            <a:endParaRPr lang="en-GB" dirty="0"/>
          </a:p>
        </p:txBody>
      </p:sp>
      <p:grpSp>
        <p:nvGrpSpPr>
          <p:cNvPr id="14" name="Group 13">
            <a:extLst>
              <a:ext uri="{FF2B5EF4-FFF2-40B4-BE49-F238E27FC236}">
                <a16:creationId xmlns:a16="http://schemas.microsoft.com/office/drawing/2014/main" id="{1F590DEE-08BC-4368-97AD-C669155AA43F}"/>
              </a:ext>
            </a:extLst>
          </p:cNvPr>
          <p:cNvGrpSpPr/>
          <p:nvPr/>
        </p:nvGrpSpPr>
        <p:grpSpPr>
          <a:xfrm>
            <a:off x="5522423" y="1476372"/>
            <a:ext cx="5947218" cy="4118827"/>
            <a:chOff x="4740355" y="1845747"/>
            <a:chExt cx="5947218" cy="4118827"/>
          </a:xfrm>
        </p:grpSpPr>
        <p:sp>
          <p:nvSpPr>
            <p:cNvPr id="15" name="Rectangle 14">
              <a:extLst>
                <a:ext uri="{FF2B5EF4-FFF2-40B4-BE49-F238E27FC236}">
                  <a16:creationId xmlns:a16="http://schemas.microsoft.com/office/drawing/2014/main" id="{476661C0-3760-48A0-9FC8-C77D65397C5D}"/>
                </a:ext>
              </a:extLst>
            </p:cNvPr>
            <p:cNvSpPr/>
            <p:nvPr/>
          </p:nvSpPr>
          <p:spPr>
            <a:xfrm rot="5400000">
              <a:off x="5654550" y="931552"/>
              <a:ext cx="4118827" cy="5947218"/>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122" name="Picture 2" descr="253,894 Democracy Stock Photos, Pictures &amp;amp; Royalty-Free Images - iStock">
              <a:extLst>
                <a:ext uri="{FF2B5EF4-FFF2-40B4-BE49-F238E27FC236}">
                  <a16:creationId xmlns:a16="http://schemas.microsoft.com/office/drawing/2014/main" id="{940A6E11-FF0A-4B8C-9311-DC69744455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7468" y="1912480"/>
              <a:ext cx="5829300" cy="4000500"/>
            </a:xfrm>
            <a:prstGeom prst="rect">
              <a:avLst/>
            </a:prstGeom>
            <a:noFill/>
            <a:extLst>
              <a:ext uri="{909E8E84-426E-40DD-AFC4-6F175D3DCCD1}">
                <a14:hiddenFill xmlns:a14="http://schemas.microsoft.com/office/drawing/2010/main">
                  <a:solidFill>
                    <a:srgbClr val="FFFFFF"/>
                  </a:solidFill>
                </a14:hiddenFill>
              </a:ext>
            </a:extLst>
          </p:spPr>
        </p:pic>
      </p:grpSp>
      <p:sp>
        <p:nvSpPr>
          <p:cNvPr id="18" name="TextBox 17">
            <a:extLst>
              <a:ext uri="{FF2B5EF4-FFF2-40B4-BE49-F238E27FC236}">
                <a16:creationId xmlns:a16="http://schemas.microsoft.com/office/drawing/2014/main" id="{818F3DEA-E932-4370-A43E-525911CB7DA1}"/>
              </a:ext>
            </a:extLst>
          </p:cNvPr>
          <p:cNvSpPr txBox="1"/>
          <p:nvPr/>
        </p:nvSpPr>
        <p:spPr>
          <a:xfrm>
            <a:off x="5589536" y="5642186"/>
            <a:ext cx="5938669" cy="276999"/>
          </a:xfrm>
          <a:prstGeom prst="rect">
            <a:avLst/>
          </a:prstGeom>
          <a:noFill/>
        </p:spPr>
        <p:txBody>
          <a:bodyPr wrap="square">
            <a:spAutoFit/>
          </a:bodyPr>
          <a:lstStyle/>
          <a:p>
            <a:pPr algn="ctr"/>
            <a:r>
              <a:rPr lang="en-GB" sz="1200" b="0" i="1" dirty="0">
                <a:solidFill>
                  <a:srgbClr val="666666"/>
                </a:solidFill>
                <a:effectLst/>
              </a:rPr>
              <a:t>Democracy in arms – Adobe Cloud</a:t>
            </a:r>
            <a:endParaRPr lang="en-GB" sz="1200" dirty="0"/>
          </a:p>
        </p:txBody>
      </p:sp>
      <p:pic>
        <p:nvPicPr>
          <p:cNvPr id="17" name="30DBD15E">
            <a:hlinkClick r:id="" action="ppaction://media"/>
            <a:extLst>
              <a:ext uri="{FF2B5EF4-FFF2-40B4-BE49-F238E27FC236}">
                <a16:creationId xmlns:a16="http://schemas.microsoft.com/office/drawing/2014/main" id="{54F06D0D-D72F-41DF-AE53-B97312ABD9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1640" y="6272089"/>
            <a:ext cx="461665" cy="461665"/>
          </a:xfrm>
          <a:prstGeom prst="rect">
            <a:avLst/>
          </a:prstGeom>
        </p:spPr>
      </p:pic>
    </p:spTree>
    <p:extLst>
      <p:ext uri="{BB962C8B-B14F-4D97-AF65-F5344CB8AC3E}">
        <p14:creationId xmlns:p14="http://schemas.microsoft.com/office/powerpoint/2010/main" val="51281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670"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B3FFE6">
            <a:alpha val="50000"/>
          </a:srgb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1AD2136-B64D-4640-936C-1F55028DE1B6}"/>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767E7555-7A5D-4455-A1D3-9F92F6921B0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E092CD80-F720-4F89-B7DB-1238CE412474}"/>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289BA62-3F6E-4C18-B127-42A3C1519463}"/>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AE6733C9-68DC-49F1-A6F4-673A7A834F81}"/>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3" name="Rectangle 12">
            <a:extLst>
              <a:ext uri="{FF2B5EF4-FFF2-40B4-BE49-F238E27FC236}">
                <a16:creationId xmlns:a16="http://schemas.microsoft.com/office/drawing/2014/main" id="{E646158D-DF91-4D6E-A3E7-7C146CF288AE}"/>
              </a:ext>
            </a:extLst>
          </p:cNvPr>
          <p:cNvSpPr/>
          <p:nvPr/>
        </p:nvSpPr>
        <p:spPr>
          <a:xfrm>
            <a:off x="154082" y="121522"/>
            <a:ext cx="7475124"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Corporate Social </a:t>
            </a:r>
            <a:r>
              <a:rPr lang="en-US" sz="54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R</a:t>
            </a: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esponsibility </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1" name="TextBox 10">
            <a:extLst>
              <a:ext uri="{FF2B5EF4-FFF2-40B4-BE49-F238E27FC236}">
                <a16:creationId xmlns:a16="http://schemas.microsoft.com/office/drawing/2014/main" id="{586C1536-0F41-4B5C-BA55-0120E6E88CA3}"/>
              </a:ext>
            </a:extLst>
          </p:cNvPr>
          <p:cNvSpPr txBox="1"/>
          <p:nvPr/>
        </p:nvSpPr>
        <p:spPr>
          <a:xfrm>
            <a:off x="154082" y="1410699"/>
            <a:ext cx="8735493" cy="1477328"/>
          </a:xfrm>
          <a:prstGeom prst="rect">
            <a:avLst/>
          </a:prstGeom>
          <a:noFill/>
        </p:spPr>
        <p:txBody>
          <a:bodyPr wrap="square">
            <a:spAutoFit/>
          </a:bodyPr>
          <a:lstStyle/>
          <a:p>
            <a:r>
              <a:rPr lang="en-GB" dirty="0">
                <a:solidFill>
                  <a:srgbClr val="202124"/>
                </a:solidFill>
              </a:rPr>
              <a:t>The University of Pennsylvania defines corporate social responsibility as “A</a:t>
            </a:r>
            <a:r>
              <a:rPr lang="en-GB" i="0" dirty="0">
                <a:solidFill>
                  <a:srgbClr val="202124"/>
                </a:solidFill>
                <a:effectLst/>
              </a:rPr>
              <a:t> business system that enables the production and distribution of wealth for the betterment of its stakeholders through the implementation and integration of ethical systems and sustainable management practices” Simply put corporate social responsibility means to run a business in an ethical manner.</a:t>
            </a:r>
            <a:endParaRPr lang="en-GB" dirty="0"/>
          </a:p>
        </p:txBody>
      </p:sp>
      <p:sp>
        <p:nvSpPr>
          <p:cNvPr id="12" name="TextBox 11">
            <a:extLst>
              <a:ext uri="{FF2B5EF4-FFF2-40B4-BE49-F238E27FC236}">
                <a16:creationId xmlns:a16="http://schemas.microsoft.com/office/drawing/2014/main" id="{C322BDCB-40E8-4B23-A64B-98D216D9D319}"/>
              </a:ext>
            </a:extLst>
          </p:cNvPr>
          <p:cNvSpPr txBox="1"/>
          <p:nvPr/>
        </p:nvSpPr>
        <p:spPr>
          <a:xfrm>
            <a:off x="154082" y="2888027"/>
            <a:ext cx="6107184" cy="392159"/>
          </a:xfrm>
          <a:prstGeom prst="rect">
            <a:avLst/>
          </a:prstGeom>
          <a:noFill/>
        </p:spPr>
        <p:txBody>
          <a:bodyPr wrap="square">
            <a:spAutoFit/>
          </a:bodyPr>
          <a:lstStyle/>
          <a:p>
            <a:pPr lvl="0">
              <a:lnSpc>
                <a:spcPct val="115000"/>
              </a:lnSpc>
              <a:spcAft>
                <a:spcPts val="1000"/>
              </a:spcAft>
            </a:pPr>
            <a:r>
              <a:rPr lang="en-GB" b="1" i="1" dirty="0">
                <a:ea typeface="Calibri" panose="020F0502020204030204" pitchFamily="34" charset="0"/>
                <a:cs typeface="Arial" panose="020B0604020202020204" pitchFamily="34" charset="0"/>
              </a:rPr>
              <a:t>What are business ethics?</a:t>
            </a:r>
            <a:endParaRPr lang="en-GB" b="1" i="1" dirty="0">
              <a:effectLst/>
              <a:ea typeface="Calibri" panose="020F050202020403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E2BB7E10-46CE-4015-B770-B873DB55E343}"/>
              </a:ext>
            </a:extLst>
          </p:cNvPr>
          <p:cNvSpPr txBox="1"/>
          <p:nvPr/>
        </p:nvSpPr>
        <p:spPr>
          <a:xfrm>
            <a:off x="145693" y="1059978"/>
            <a:ext cx="6107184" cy="392159"/>
          </a:xfrm>
          <a:prstGeom prst="rect">
            <a:avLst/>
          </a:prstGeom>
          <a:noFill/>
        </p:spPr>
        <p:txBody>
          <a:bodyPr wrap="square">
            <a:spAutoFit/>
          </a:bodyPr>
          <a:lstStyle/>
          <a:p>
            <a:pPr lvl="0">
              <a:lnSpc>
                <a:spcPct val="115000"/>
              </a:lnSpc>
              <a:spcAft>
                <a:spcPts val="1000"/>
              </a:spcAft>
            </a:pPr>
            <a:r>
              <a:rPr lang="en-GB" b="1" i="1" dirty="0">
                <a:ea typeface="Calibri" panose="020F0502020204030204" pitchFamily="34" charset="0"/>
                <a:cs typeface="Arial" panose="020B0604020202020204" pitchFamily="34" charset="0"/>
              </a:rPr>
              <a:t>What is it?</a:t>
            </a:r>
            <a:endParaRPr lang="en-GB" b="1" i="1" dirty="0">
              <a:effectLst/>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8EBF4C72-C388-4189-9BF5-83997FEAD518}"/>
              </a:ext>
            </a:extLst>
          </p:cNvPr>
          <p:cNvSpPr txBox="1"/>
          <p:nvPr/>
        </p:nvSpPr>
        <p:spPr>
          <a:xfrm>
            <a:off x="154081" y="3245753"/>
            <a:ext cx="9017627" cy="1477328"/>
          </a:xfrm>
          <a:prstGeom prst="rect">
            <a:avLst/>
          </a:prstGeom>
          <a:noFill/>
        </p:spPr>
        <p:txBody>
          <a:bodyPr wrap="square">
            <a:spAutoFit/>
          </a:bodyPr>
          <a:lstStyle/>
          <a:p>
            <a:r>
              <a:rPr lang="en-GB" b="0" i="0" dirty="0">
                <a:effectLst/>
              </a:rPr>
              <a:t>Business ethics are essentially a guide on how a company can practise appropriate policies for maintaining wellbeing of people and environments. Ethics also aid in preventing companies from committing unethical acts such as insider training, bribery and discrimination. Business ethics are often guided by the law and other high authority establishments like unions. Ethics can provide a base guideline to follow for public approval (11)</a:t>
            </a:r>
            <a:endParaRPr lang="en-GB" dirty="0"/>
          </a:p>
        </p:txBody>
      </p:sp>
      <p:sp>
        <p:nvSpPr>
          <p:cNvPr id="19" name="TextBox 18">
            <a:extLst>
              <a:ext uri="{FF2B5EF4-FFF2-40B4-BE49-F238E27FC236}">
                <a16:creationId xmlns:a16="http://schemas.microsoft.com/office/drawing/2014/main" id="{324F9F4B-890D-4779-BECF-0D380292BF10}"/>
              </a:ext>
            </a:extLst>
          </p:cNvPr>
          <p:cNvSpPr txBox="1"/>
          <p:nvPr/>
        </p:nvSpPr>
        <p:spPr>
          <a:xfrm>
            <a:off x="154082" y="4702751"/>
            <a:ext cx="6107184" cy="392159"/>
          </a:xfrm>
          <a:prstGeom prst="rect">
            <a:avLst/>
          </a:prstGeom>
          <a:noFill/>
        </p:spPr>
        <p:txBody>
          <a:bodyPr wrap="square">
            <a:spAutoFit/>
          </a:bodyPr>
          <a:lstStyle/>
          <a:p>
            <a:pPr lvl="0">
              <a:lnSpc>
                <a:spcPct val="115000"/>
              </a:lnSpc>
              <a:spcAft>
                <a:spcPts val="1000"/>
              </a:spcAft>
            </a:pPr>
            <a:r>
              <a:rPr lang="en-GB" b="1" i="1" dirty="0">
                <a:ea typeface="Calibri" panose="020F0502020204030204" pitchFamily="34" charset="0"/>
                <a:cs typeface="Arial" panose="020B0604020202020204" pitchFamily="34" charset="0"/>
              </a:rPr>
              <a:t>Who are stakeholders?</a:t>
            </a:r>
            <a:endParaRPr lang="en-GB" b="1" i="1" dirty="0">
              <a:effectLst/>
              <a:ea typeface="Calibri" panose="020F050202020403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4D13F859-58F8-4329-A6F7-74C518F0AD3F}"/>
              </a:ext>
            </a:extLst>
          </p:cNvPr>
          <p:cNvSpPr txBox="1"/>
          <p:nvPr/>
        </p:nvSpPr>
        <p:spPr>
          <a:xfrm>
            <a:off x="154082" y="5104787"/>
            <a:ext cx="8041962" cy="1200329"/>
          </a:xfrm>
          <a:prstGeom prst="rect">
            <a:avLst/>
          </a:prstGeom>
          <a:noFill/>
        </p:spPr>
        <p:txBody>
          <a:bodyPr wrap="square">
            <a:spAutoFit/>
          </a:bodyPr>
          <a:lstStyle/>
          <a:p>
            <a:r>
              <a:rPr lang="en-GB" b="0" i="0" dirty="0">
                <a:effectLst/>
              </a:rPr>
              <a:t>Stakeholders are individuals with an interest in a </a:t>
            </a:r>
            <a:r>
              <a:rPr lang="en-GB" dirty="0"/>
              <a:t>business, this can range from those who run the company and invest financially, to workers who run the stores day to day operations. Tesco’s customers however can be viewed as the most valuable stakeholder and as such should be appealed to the most</a:t>
            </a:r>
          </a:p>
        </p:txBody>
      </p:sp>
      <p:pic>
        <p:nvPicPr>
          <p:cNvPr id="5" name="81C8C06D">
            <a:hlinkClick r:id="" action="ppaction://media"/>
            <a:extLst>
              <a:ext uri="{FF2B5EF4-FFF2-40B4-BE49-F238E27FC236}">
                <a16:creationId xmlns:a16="http://schemas.microsoft.com/office/drawing/2014/main" id="{FB6AF8F7-ABDF-4538-9F8D-2FD9D42233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91640" y="6272786"/>
            <a:ext cx="471542" cy="471542"/>
          </a:xfrm>
          <a:prstGeom prst="rect">
            <a:avLst/>
          </a:prstGeom>
        </p:spPr>
      </p:pic>
    </p:spTree>
    <p:extLst>
      <p:ext uri="{BB962C8B-B14F-4D97-AF65-F5344CB8AC3E}">
        <p14:creationId xmlns:p14="http://schemas.microsoft.com/office/powerpoint/2010/main" val="3917727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2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B3FFE6">
            <a:alpha val="50000"/>
          </a:srgb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1AD2136-B64D-4640-936C-1F55028DE1B6}"/>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767E7555-7A5D-4455-A1D3-9F92F6921B0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E092CD80-F720-4F89-B7DB-1238CE412474}"/>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289BA62-3F6E-4C18-B127-42A3C1519463}"/>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AE6733C9-68DC-49F1-A6F4-673A7A834F81}"/>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3" name="Rectangle 12">
            <a:extLst>
              <a:ext uri="{FF2B5EF4-FFF2-40B4-BE49-F238E27FC236}">
                <a16:creationId xmlns:a16="http://schemas.microsoft.com/office/drawing/2014/main" id="{E646158D-DF91-4D6E-A3E7-7C146CF288AE}"/>
              </a:ext>
            </a:extLst>
          </p:cNvPr>
          <p:cNvSpPr/>
          <p:nvPr/>
        </p:nvSpPr>
        <p:spPr>
          <a:xfrm>
            <a:off x="148263" y="121522"/>
            <a:ext cx="5056192"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How is Tesco ethical?</a:t>
            </a:r>
            <a:endParaRPr lang="en-US" sz="54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6" name="TextBox 15">
            <a:extLst>
              <a:ext uri="{FF2B5EF4-FFF2-40B4-BE49-F238E27FC236}">
                <a16:creationId xmlns:a16="http://schemas.microsoft.com/office/drawing/2014/main" id="{952F218D-2544-49E2-98B3-593941489D99}"/>
              </a:ext>
            </a:extLst>
          </p:cNvPr>
          <p:cNvSpPr txBox="1"/>
          <p:nvPr/>
        </p:nvSpPr>
        <p:spPr>
          <a:xfrm>
            <a:off x="145693" y="1302484"/>
            <a:ext cx="6107184" cy="5078313"/>
          </a:xfrm>
          <a:prstGeom prst="rect">
            <a:avLst/>
          </a:prstGeom>
          <a:noFill/>
        </p:spPr>
        <p:txBody>
          <a:bodyPr wrap="square">
            <a:spAutoFit/>
          </a:bodyPr>
          <a:lstStyle/>
          <a:p>
            <a:r>
              <a:rPr lang="en-GB" b="0" i="0" dirty="0">
                <a:effectLst/>
              </a:rPr>
              <a:t>Tesco has been the focus of numerous ethics violations campaigns over the years. Tesco has encountered numerous ethical issues in climate change, palm oil, environmental reporting, habitats &amp; resources, pollutions and toxics, human rights, worker's rights, factory farming, use of controversial technologies, political activities, and anti-social finance, according to EthicalConsumer.org.</a:t>
            </a:r>
          </a:p>
          <a:p>
            <a:endParaRPr lang="en-GB" dirty="0"/>
          </a:p>
          <a:p>
            <a:r>
              <a:rPr lang="en-GB" dirty="0"/>
              <a:t>Factory farming meat and eggs in ways that ignore animal welfare, Financing suppliers who abuse foreign slave labour as well as reportedly using toxic chemicals in their electronics are unethical acts that the public can see and publicly call Tesco out on. (12)</a:t>
            </a:r>
          </a:p>
          <a:p>
            <a:endParaRPr lang="en-GB" dirty="0"/>
          </a:p>
          <a:p>
            <a:r>
              <a:rPr lang="en-GB" dirty="0"/>
              <a:t>Tesco can improve their ethical standing by seeking to be more sustainable, contributing to a circular economy instead of a linear one, This sustainable more ethical approach can also be beneficial in securing Tesco’s future as Britain’s leading retailer.</a:t>
            </a:r>
          </a:p>
        </p:txBody>
      </p:sp>
      <p:grpSp>
        <p:nvGrpSpPr>
          <p:cNvPr id="3" name="Group 2">
            <a:extLst>
              <a:ext uri="{FF2B5EF4-FFF2-40B4-BE49-F238E27FC236}">
                <a16:creationId xmlns:a16="http://schemas.microsoft.com/office/drawing/2014/main" id="{13EB1416-92A7-4CF0-BC88-D419D72ED81F}"/>
              </a:ext>
            </a:extLst>
          </p:cNvPr>
          <p:cNvGrpSpPr/>
          <p:nvPr/>
        </p:nvGrpSpPr>
        <p:grpSpPr>
          <a:xfrm>
            <a:off x="6398571" y="1642245"/>
            <a:ext cx="5488630" cy="3882494"/>
            <a:chOff x="6398570" y="1928627"/>
            <a:chExt cx="2695095" cy="1965964"/>
          </a:xfrm>
        </p:grpSpPr>
        <p:sp>
          <p:nvSpPr>
            <p:cNvPr id="18" name="Rectangle 17">
              <a:extLst>
                <a:ext uri="{FF2B5EF4-FFF2-40B4-BE49-F238E27FC236}">
                  <a16:creationId xmlns:a16="http://schemas.microsoft.com/office/drawing/2014/main" id="{34C9E0EA-D894-43C0-AB8E-E4EE84039705}"/>
                </a:ext>
              </a:extLst>
            </p:cNvPr>
            <p:cNvSpPr/>
            <p:nvPr/>
          </p:nvSpPr>
          <p:spPr>
            <a:xfrm rot="5400000">
              <a:off x="6763136" y="1564061"/>
              <a:ext cx="1965964" cy="2695095"/>
            </a:xfrm>
            <a:prstGeom prst="rect">
              <a:avLst/>
            </a:prstGeom>
            <a:solidFill>
              <a:schemeClr val="bg1"/>
            </a:solidFill>
            <a:ln w="4445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074" name="Picture 2" descr="Business Ethics - Overview, Examples, Components of Business Ethics">
              <a:extLst>
                <a:ext uri="{FF2B5EF4-FFF2-40B4-BE49-F238E27FC236}">
                  <a16:creationId xmlns:a16="http://schemas.microsoft.com/office/drawing/2014/main" id="{BD6583B6-20D4-4F60-B0B5-909393491D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8562" y="1953794"/>
              <a:ext cx="2576382" cy="1916440"/>
            </a:xfrm>
            <a:prstGeom prst="rect">
              <a:avLst/>
            </a:prstGeom>
            <a:noFill/>
            <a:extLst>
              <a:ext uri="{909E8E84-426E-40DD-AFC4-6F175D3DCCD1}">
                <a14:hiddenFill xmlns:a14="http://schemas.microsoft.com/office/drawing/2010/main">
                  <a:solidFill>
                    <a:srgbClr val="FFFFFF"/>
                  </a:solidFill>
                </a14:hiddenFill>
              </a:ext>
            </a:extLst>
          </p:spPr>
        </p:pic>
      </p:grpSp>
      <p:sp>
        <p:nvSpPr>
          <p:cNvPr id="19" name="TextBox 18">
            <a:extLst>
              <a:ext uri="{FF2B5EF4-FFF2-40B4-BE49-F238E27FC236}">
                <a16:creationId xmlns:a16="http://schemas.microsoft.com/office/drawing/2014/main" id="{79641341-AC71-4FB6-B533-525ECD0BC2BA}"/>
              </a:ext>
            </a:extLst>
          </p:cNvPr>
          <p:cNvSpPr txBox="1"/>
          <p:nvPr/>
        </p:nvSpPr>
        <p:spPr>
          <a:xfrm>
            <a:off x="6029207" y="5534615"/>
            <a:ext cx="5938669" cy="276999"/>
          </a:xfrm>
          <a:prstGeom prst="rect">
            <a:avLst/>
          </a:prstGeom>
          <a:noFill/>
        </p:spPr>
        <p:txBody>
          <a:bodyPr wrap="square">
            <a:spAutoFit/>
          </a:bodyPr>
          <a:lstStyle/>
          <a:p>
            <a:pPr algn="ctr"/>
            <a:r>
              <a:rPr lang="en-GB" sz="1200" b="0" i="1" dirty="0">
                <a:solidFill>
                  <a:srgbClr val="666666"/>
                </a:solidFill>
                <a:effectLst/>
              </a:rPr>
              <a:t>Business Ethics – Corporate finance institute</a:t>
            </a:r>
            <a:endParaRPr lang="en-GB" sz="1200" dirty="0"/>
          </a:p>
        </p:txBody>
      </p:sp>
      <p:pic>
        <p:nvPicPr>
          <p:cNvPr id="5" name="AFD58547">
            <a:hlinkClick r:id="" action="ppaction://media"/>
            <a:extLst>
              <a:ext uri="{FF2B5EF4-FFF2-40B4-BE49-F238E27FC236}">
                <a16:creationId xmlns:a16="http://schemas.microsoft.com/office/drawing/2014/main" id="{2E2055F2-1467-4BB4-9E75-4AD1946A70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53265" y="6282662"/>
            <a:ext cx="461665" cy="461665"/>
          </a:xfrm>
          <a:prstGeom prst="rect">
            <a:avLst/>
          </a:prstGeom>
        </p:spPr>
      </p:pic>
    </p:spTree>
    <p:extLst>
      <p:ext uri="{BB962C8B-B14F-4D97-AF65-F5344CB8AC3E}">
        <p14:creationId xmlns:p14="http://schemas.microsoft.com/office/powerpoint/2010/main" val="4214025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28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rgbClr val="80FC9E"/>
            </a:gs>
            <a:gs pos="50000">
              <a:srgbClr val="FFFF8F"/>
            </a:gs>
            <a:gs pos="97000">
              <a:srgbClr val="40BFFE">
                <a:alpha val="48000"/>
              </a:srgb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7BA4DC-7B16-4DBC-8784-BA4A19BEF940}"/>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E8570BE7-EB6B-4115-88ED-6DAB16287909}"/>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E5ADE279-53BA-4291-A8FE-015E2714AA28}"/>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5169FE89-0A5F-4151-8814-522DC8264890}"/>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5CBF4AFF-0295-458B-B050-7F6CC0F1F6A3}"/>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818A06D6-D6E6-415D-98D0-32F72ECEB14E}"/>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057D07C5-1832-445B-957E-3EEDE008C3A5}"/>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76FF750-BFDC-4187-B558-57FDAFF933FE}"/>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4ABC8D2F-A361-4B95-9A5F-C837352BC06F}"/>
              </a:ext>
            </a:extLst>
          </p:cNvPr>
          <p:cNvSpPr/>
          <p:nvPr/>
        </p:nvSpPr>
        <p:spPr>
          <a:xfrm>
            <a:off x="4694333" y="2743407"/>
            <a:ext cx="2805576" cy="1323439"/>
          </a:xfrm>
          <a:prstGeom prst="rect">
            <a:avLst/>
          </a:prstGeom>
          <a:noFill/>
        </p:spPr>
        <p:txBody>
          <a:bodyPr wrap="none" lIns="91440" tIns="45720" rIns="91440" bIns="45720">
            <a:spAutoFit/>
          </a:bodyPr>
          <a:lstStyle/>
          <a:p>
            <a:pPr algn="ctr"/>
            <a:r>
              <a:rPr lang="en-US" sz="800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The End</a:t>
            </a:r>
            <a:endParaRPr lang="en-US" sz="8000" b="0" cap="none" spc="0" dirty="0">
              <a:ln w="15875">
                <a:solidFill>
                  <a:schemeClr val="tx1"/>
                </a:solidFill>
              </a:ln>
              <a:solidFill>
                <a:schemeClr val="tx1"/>
              </a:solidFill>
              <a:effectLst>
                <a:outerShdw blurRad="38100" dist="19050" dir="2700000" algn="tl" rotWithShape="0">
                  <a:schemeClr val="dk1">
                    <a:alpha val="40000"/>
                  </a:schemeClr>
                </a:outerShdw>
              </a:effectLst>
              <a:latin typeface="Bahnschrift SemiLight Condensed" panose="020B0502040204020203" pitchFamily="34" charset="0"/>
            </a:endParaRPr>
          </a:p>
        </p:txBody>
      </p:sp>
      <p:sp>
        <p:nvSpPr>
          <p:cNvPr id="15" name="TextBox 14">
            <a:extLst>
              <a:ext uri="{FF2B5EF4-FFF2-40B4-BE49-F238E27FC236}">
                <a16:creationId xmlns:a16="http://schemas.microsoft.com/office/drawing/2014/main" id="{AEAF1D92-0632-45DA-82A4-A5EDF7F57594}"/>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pic>
        <p:nvPicPr>
          <p:cNvPr id="13" name="D27248C6">
            <a:hlinkClick r:id="" action="ppaction://media"/>
            <a:extLst>
              <a:ext uri="{FF2B5EF4-FFF2-40B4-BE49-F238E27FC236}">
                <a16:creationId xmlns:a16="http://schemas.microsoft.com/office/drawing/2014/main" id="{0A2D1724-552C-4BC7-B7FB-4A06066BA1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16363" y="6272785"/>
            <a:ext cx="461665" cy="461665"/>
          </a:xfrm>
          <a:prstGeom prst="rect">
            <a:avLst/>
          </a:prstGeom>
        </p:spPr>
      </p:pic>
    </p:spTree>
    <p:extLst>
      <p:ext uri="{BB962C8B-B14F-4D97-AF65-F5344CB8AC3E}">
        <p14:creationId xmlns:p14="http://schemas.microsoft.com/office/powerpoint/2010/main" val="3097899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76"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8A9B27-8381-444C-A357-8E6DB5A83484}"/>
              </a:ext>
            </a:extLst>
          </p:cNvPr>
          <p:cNvSpPr txBox="1"/>
          <p:nvPr/>
        </p:nvSpPr>
        <p:spPr>
          <a:xfrm>
            <a:off x="880180" y="1679608"/>
            <a:ext cx="10431639" cy="3046988"/>
          </a:xfrm>
          <a:prstGeom prst="rect">
            <a:avLst/>
          </a:prstGeom>
          <a:noFill/>
        </p:spPr>
        <p:txBody>
          <a:bodyPr wrap="square">
            <a:spAutoFit/>
          </a:bodyPr>
          <a:lstStyle/>
          <a:p>
            <a:pPr marL="342900" indent="-342900">
              <a:buFont typeface="+mj-lt"/>
              <a:buAutoNum type="arabicPeriod"/>
            </a:pPr>
            <a:r>
              <a:rPr lang="en-GB" sz="1600" dirty="0"/>
              <a:t> </a:t>
            </a:r>
            <a:r>
              <a:rPr lang="en-GB" sz="1600" dirty="0">
                <a:hlinkClick r:id="rId2"/>
              </a:rPr>
              <a:t>https://blog.s4rb.com/the-history-of-tesco-98-years-of-every-little-helps</a:t>
            </a:r>
            <a:endParaRPr lang="en-GB" sz="1600" dirty="0"/>
          </a:p>
          <a:p>
            <a:pPr marL="342900" indent="-342900">
              <a:buFont typeface="+mj-lt"/>
              <a:buAutoNum type="arabicPeriod"/>
            </a:pPr>
            <a:r>
              <a:rPr lang="en-GB" sz="1600" dirty="0">
                <a:hlinkClick r:id="rId3"/>
              </a:rPr>
              <a:t>https://www.statista.com/statistics/280208/grocery-market-share-in-the-united-kingdom-uk/</a:t>
            </a:r>
            <a:endParaRPr lang="en-GB" sz="1600" dirty="0"/>
          </a:p>
          <a:p>
            <a:pPr marL="342900" indent="-342900">
              <a:buFont typeface="+mj-lt"/>
              <a:buAutoNum type="arabicPeriod"/>
            </a:pPr>
            <a:r>
              <a:rPr lang="en-GB" sz="1600" dirty="0">
                <a:hlinkClick r:id="rId4"/>
              </a:rPr>
              <a:t>https://www.investopedia.com/terms/m/missionstatement.asp</a:t>
            </a:r>
            <a:endParaRPr lang="en-GB" sz="1600" dirty="0"/>
          </a:p>
          <a:p>
            <a:pPr marL="342900" indent="-342900">
              <a:buFont typeface="+mj-lt"/>
              <a:buAutoNum type="arabicPeriod"/>
            </a:pPr>
            <a:r>
              <a:rPr lang="en-GB" sz="1600" dirty="0">
                <a:hlinkClick r:id="rId5"/>
              </a:rPr>
              <a:t>https://uk.indeed.com/cmp/Tesco/about</a:t>
            </a:r>
            <a:endParaRPr lang="en-GB" sz="1600" dirty="0"/>
          </a:p>
          <a:p>
            <a:pPr marL="342900" indent="-342900">
              <a:buFont typeface="+mj-lt"/>
              <a:buAutoNum type="arabicPeriod"/>
            </a:pPr>
            <a:r>
              <a:rPr lang="en-GB" sz="1600" dirty="0">
                <a:hlinkClick r:id="rId6"/>
              </a:rPr>
              <a:t>https://www.markedbyteachers.com/gcse/business-studies/aims-and-objectives-of-tesco-and-mcdonalds.html</a:t>
            </a:r>
            <a:endParaRPr lang="en-GB" sz="1600" dirty="0"/>
          </a:p>
          <a:p>
            <a:pPr marL="342900" indent="-342900">
              <a:buFont typeface="+mj-lt"/>
              <a:buAutoNum type="arabicPeriod"/>
            </a:pPr>
            <a:r>
              <a:rPr lang="en-GB" sz="1600" dirty="0">
                <a:hlinkClick r:id="rId7"/>
              </a:rPr>
              <a:t>https://pestleanalysis.com/tesco-swot-analysis/</a:t>
            </a:r>
            <a:endParaRPr lang="en-GB" sz="1600" dirty="0"/>
          </a:p>
          <a:p>
            <a:pPr marL="342900" indent="-342900">
              <a:buFont typeface="+mj-lt"/>
              <a:buAutoNum type="arabicPeriod"/>
            </a:pPr>
            <a:r>
              <a:rPr lang="en-GB" sz="1600" dirty="0">
                <a:hlinkClick r:id="rId8"/>
              </a:rPr>
              <a:t>https://pestleanalysis.com/pestle-analysis-tesco/</a:t>
            </a:r>
            <a:endParaRPr lang="en-GB" sz="1600" dirty="0"/>
          </a:p>
          <a:p>
            <a:pPr marL="342900" indent="-342900">
              <a:buFont typeface="+mj-lt"/>
              <a:buAutoNum type="arabicPeriod"/>
            </a:pPr>
            <a:r>
              <a:rPr lang="en-GB" sz="1600" dirty="0">
                <a:hlinkClick r:id="rId9"/>
              </a:rPr>
              <a:t>https://www.simplypsychology.org/herzbergs-two-factor-theory.html</a:t>
            </a:r>
            <a:endParaRPr lang="en-GB" sz="1600" dirty="0"/>
          </a:p>
          <a:p>
            <a:pPr marL="342900" indent="-342900">
              <a:buFont typeface="+mj-lt"/>
              <a:buAutoNum type="arabicPeriod"/>
            </a:pPr>
            <a:r>
              <a:rPr lang="en-GB" sz="1600" dirty="0">
                <a:hlinkClick r:id="rId10"/>
              </a:rPr>
              <a:t>https://www.potentialunearthed.co.uk/wp-content/uploads/2017/09/Motivational-theory-in-practice-at-Tesco.pdf</a:t>
            </a:r>
            <a:endParaRPr lang="en-GB" sz="1600" dirty="0"/>
          </a:p>
          <a:p>
            <a:pPr marL="342900" indent="-342900">
              <a:buFont typeface="+mj-lt"/>
              <a:buAutoNum type="arabicPeriod"/>
            </a:pPr>
            <a:r>
              <a:rPr lang="en-GB" sz="1600" dirty="0">
                <a:hlinkClick r:id="rId11"/>
              </a:rPr>
              <a:t>https://www.ukessays.com/essays/business/management-and-leadership-styles-in-tesco-business-essay.php</a:t>
            </a:r>
            <a:endParaRPr lang="en-GB" sz="1600" dirty="0"/>
          </a:p>
          <a:p>
            <a:pPr marL="342900" indent="-342900">
              <a:buFont typeface="+mj-lt"/>
              <a:buAutoNum type="arabicPeriod"/>
            </a:pPr>
            <a:r>
              <a:rPr lang="en-GB" sz="1600" dirty="0">
                <a:hlinkClick r:id="rId12"/>
              </a:rPr>
              <a:t>https://www.investopedia.com/terms/b/business-ethics.asp</a:t>
            </a:r>
            <a:endParaRPr lang="en-GB" sz="1600" dirty="0"/>
          </a:p>
          <a:p>
            <a:pPr marL="342900" indent="-342900">
              <a:buFont typeface="+mj-lt"/>
              <a:buAutoNum type="arabicPeriod"/>
            </a:pPr>
            <a:r>
              <a:rPr lang="en-GB" sz="1600" dirty="0">
                <a:hlinkClick r:id="rId13"/>
              </a:rPr>
              <a:t>https://www.ethicalconsumer.org/company-profile/tesco-plc</a:t>
            </a:r>
            <a:endParaRPr lang="en-GB" sz="1600" dirty="0"/>
          </a:p>
        </p:txBody>
      </p:sp>
      <p:sp>
        <p:nvSpPr>
          <p:cNvPr id="7" name="Rectangle 6">
            <a:extLst>
              <a:ext uri="{FF2B5EF4-FFF2-40B4-BE49-F238E27FC236}">
                <a16:creationId xmlns:a16="http://schemas.microsoft.com/office/drawing/2014/main" id="{C08B8E5C-5183-4407-B17A-4168A6AFFA72}"/>
              </a:ext>
            </a:extLst>
          </p:cNvPr>
          <p:cNvSpPr/>
          <p:nvPr/>
        </p:nvSpPr>
        <p:spPr>
          <a:xfrm>
            <a:off x="0" y="0"/>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4B4C30EC-7497-4075-B695-96DCFFA5E601}"/>
              </a:ext>
            </a:extLst>
          </p:cNvPr>
          <p:cNvSpPr/>
          <p:nvPr/>
        </p:nvSpPr>
        <p:spPr>
          <a:xfrm>
            <a:off x="0" y="6744328"/>
            <a:ext cx="12192000" cy="1116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55041DB2-E34D-4010-BEA3-4565A2E34077}"/>
              </a:ext>
            </a:extLst>
          </p:cNvPr>
          <p:cNvSpPr/>
          <p:nvPr/>
        </p:nvSpPr>
        <p:spPr>
          <a:xfrm rot="5400000">
            <a:off x="-3332281" y="3332281"/>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5D7CA656-C1C5-4892-831E-E793218AE69D}"/>
              </a:ext>
            </a:extLst>
          </p:cNvPr>
          <p:cNvSpPr/>
          <p:nvPr/>
        </p:nvSpPr>
        <p:spPr>
          <a:xfrm rot="5400000">
            <a:off x="8716270" y="3332282"/>
            <a:ext cx="6810254" cy="14569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A7AA20F5-BF1B-4A2A-8D6D-118CFB39D05B}"/>
              </a:ext>
            </a:extLst>
          </p:cNvPr>
          <p:cNvSpPr txBox="1"/>
          <p:nvPr/>
        </p:nvSpPr>
        <p:spPr>
          <a:xfrm>
            <a:off x="145693" y="6272786"/>
            <a:ext cx="1545947" cy="461665"/>
          </a:xfrm>
          <a:prstGeom prst="rect">
            <a:avLst/>
          </a:prstGeom>
          <a:noFill/>
        </p:spPr>
        <p:txBody>
          <a:bodyPr wrap="square" rtlCol="0">
            <a:spAutoFit/>
          </a:bodyPr>
          <a:lstStyle/>
          <a:p>
            <a:pPr algn="just"/>
            <a:r>
              <a:rPr lang="en-GB" sz="1200" b="1" dirty="0">
                <a:solidFill>
                  <a:schemeClr val="bg1">
                    <a:lumMod val="75000"/>
                  </a:schemeClr>
                </a:solidFill>
                <a:latin typeface="+mj-lt"/>
              </a:rPr>
              <a:t>Harri Gerald Dendle</a:t>
            </a:r>
          </a:p>
          <a:p>
            <a:pPr algn="just"/>
            <a:r>
              <a:rPr lang="en-GB" sz="1200" b="1" dirty="0">
                <a:solidFill>
                  <a:schemeClr val="bg1">
                    <a:lumMod val="75000"/>
                  </a:schemeClr>
                </a:solidFill>
                <a:latin typeface="+mj-lt"/>
              </a:rPr>
              <a:t>Student No. 2103763</a:t>
            </a:r>
          </a:p>
        </p:txBody>
      </p:sp>
      <p:sp>
        <p:nvSpPr>
          <p:cNvPr id="12" name="Rectangle 11">
            <a:extLst>
              <a:ext uri="{FF2B5EF4-FFF2-40B4-BE49-F238E27FC236}">
                <a16:creationId xmlns:a16="http://schemas.microsoft.com/office/drawing/2014/main" id="{934A481B-5404-4218-BBF3-4DA9A3BFA188}"/>
              </a:ext>
            </a:extLst>
          </p:cNvPr>
          <p:cNvSpPr/>
          <p:nvPr/>
        </p:nvSpPr>
        <p:spPr>
          <a:xfrm>
            <a:off x="145693" y="121522"/>
            <a:ext cx="2026517" cy="923330"/>
          </a:xfrm>
          <a:prstGeom prst="rect">
            <a:avLst/>
          </a:prstGeom>
          <a:noFill/>
        </p:spPr>
        <p:txBody>
          <a:bodyPr wrap="none" lIns="91440" tIns="45720" rIns="91440" bIns="45720">
            <a:spAutoFit/>
          </a:bodyPr>
          <a:lstStyle/>
          <a:p>
            <a:pPr algn="ctr"/>
            <a:r>
              <a:rPr lang="en-US" sz="5400" b="0" cap="none" spc="0" dirty="0">
                <a:ln w="15875" cmpd="sng">
                  <a:solidFill>
                    <a:schemeClr val="tx1"/>
                  </a:solidFill>
                </a:ln>
                <a:solidFill>
                  <a:srgbClr val="FFFFFF"/>
                </a:solidFill>
                <a:effectLst>
                  <a:outerShdw blurRad="38100" dist="19050" dir="2700000" algn="tl" rotWithShape="0">
                    <a:schemeClr val="dk1">
                      <a:alpha val="40000"/>
                    </a:schemeClr>
                  </a:outerShdw>
                </a:effectLst>
                <a:latin typeface="Bahnschrift SemiLight Condensed" panose="020B0502040204020203" pitchFamily="34" charset="0"/>
              </a:rPr>
              <a:t>Sources</a:t>
            </a:r>
          </a:p>
        </p:txBody>
      </p:sp>
    </p:spTree>
    <p:extLst>
      <p:ext uri="{BB962C8B-B14F-4D97-AF65-F5344CB8AC3E}">
        <p14:creationId xmlns:p14="http://schemas.microsoft.com/office/powerpoint/2010/main" val="31236177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4289</TotalTime>
  <Words>2600</Words>
  <Application>Microsoft Office PowerPoint</Application>
  <PresentationFormat>Widescreen</PresentationFormat>
  <Paragraphs>156</Paragraphs>
  <Slides>16</Slides>
  <Notes>0</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-apple-system</vt:lpstr>
      <vt:lpstr>Arial</vt:lpstr>
      <vt:lpstr>Bahnschrift SemiLight Condensed</vt:lpstr>
      <vt:lpstr>Calibri</vt:lpstr>
      <vt:lpstr>Calibri Light</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dc:creator>
  <cp:lastModifiedBy>Harri</cp:lastModifiedBy>
  <cp:revision>6</cp:revision>
  <dcterms:created xsi:type="dcterms:W3CDTF">2021-12-17T12:43:08Z</dcterms:created>
  <dcterms:modified xsi:type="dcterms:W3CDTF">2022-01-07T19:10:44Z</dcterms:modified>
</cp:coreProperties>
</file>