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7" r:id="rId2"/>
    <p:sldId id="256" r:id="rId3"/>
    <p:sldId id="257" r:id="rId4"/>
    <p:sldId id="258" r:id="rId5"/>
    <p:sldId id="259" r:id="rId6"/>
    <p:sldId id="261" r:id="rId7"/>
    <p:sldId id="262" r:id="rId8"/>
    <p:sldId id="264" r:id="rId9"/>
    <p:sldId id="263" r:id="rId10"/>
    <p:sldId id="260"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11D2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6" d="100"/>
          <a:sy n="86" d="100"/>
        </p:scale>
        <p:origin x="51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ED60F-E6C5-4251-960B-738DE2F5A5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8E820E-3673-402C-A050-3B562F9E9E8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7E0C870-EC5A-41B6-A197-5B2C419F5A2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2C483B4-9521-4C32-AAB1-C57A398DEADF}"/>
              </a:ext>
            </a:extLst>
          </p:cNvPr>
          <p:cNvSpPr>
            <a:spLocks noGrp="1"/>
          </p:cNvSpPr>
          <p:nvPr>
            <p:ph type="dt" sz="half" idx="10"/>
          </p:nvPr>
        </p:nvSpPr>
        <p:spPr/>
        <p:txBody>
          <a:bodyPr/>
          <a:lstStyle/>
          <a:p>
            <a:fld id="{D2CAD516-D067-44ED-B9D5-1FCEC54F7A1F}" type="datetimeFigureOut">
              <a:rPr lang="en-GB" smtClean="0"/>
              <a:t>23/03/2020</a:t>
            </a:fld>
            <a:endParaRPr lang="en-GB"/>
          </a:p>
        </p:txBody>
      </p:sp>
      <p:sp>
        <p:nvSpPr>
          <p:cNvPr id="6" name="Footer Placeholder 5">
            <a:extLst>
              <a:ext uri="{FF2B5EF4-FFF2-40B4-BE49-F238E27FC236}">
                <a16:creationId xmlns:a16="http://schemas.microsoft.com/office/drawing/2014/main" id="{F22C3A36-90BC-4E81-B73B-C3D64052A3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2F8A54-0D75-4015-994E-60FFE9E904F1}"/>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078981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55ED60F-E6C5-4251-960B-738DE2F5A590}"/>
              </a:ext>
            </a:extLst>
          </p:cNvPr>
          <p:cNvSpPr>
            <a:spLocks noGrp="1"/>
          </p:cNvSpPr>
          <p:nvPr>
            <p:ph type="title"/>
          </p:nvPr>
        </p:nvSpPr>
        <p:spPr>
          <a:xfrm>
            <a:off x="838200" y="365125"/>
            <a:ext cx="10515600" cy="1325563"/>
          </a:xfrm>
        </p:spPr>
        <p:txBody>
          <a:bodyPr/>
          <a:lstStyle/>
          <a:p>
            <a:r>
              <a:rPr lang="en-US"/>
              <a:t>Click to edit Master title style</a:t>
            </a:r>
            <a:endParaRPr lang="en-GB"/>
          </a:p>
        </p:txBody>
      </p:sp>
      <p:sp>
        <p:nvSpPr>
          <p:cNvPr id="8" name="Content Placeholder 2">
            <a:extLst>
              <a:ext uri="{FF2B5EF4-FFF2-40B4-BE49-F238E27FC236}">
                <a16:creationId xmlns:a16="http://schemas.microsoft.com/office/drawing/2014/main" id="{788E820E-3673-402C-A050-3B562F9E9E8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07E0C870-EC5A-41B6-A197-5B2C419F5A2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4">
            <a:extLst>
              <a:ext uri="{FF2B5EF4-FFF2-40B4-BE49-F238E27FC236}">
                <a16:creationId xmlns:a16="http://schemas.microsoft.com/office/drawing/2014/main" id="{02C483B4-9521-4C32-AAB1-C57A398DEADF}"/>
              </a:ext>
            </a:extLst>
          </p:cNvPr>
          <p:cNvSpPr>
            <a:spLocks noGrp="1"/>
          </p:cNvSpPr>
          <p:nvPr>
            <p:ph type="dt" sz="half" idx="10"/>
          </p:nvPr>
        </p:nvSpPr>
        <p:spPr>
          <a:xfrm>
            <a:off x="838200" y="6356350"/>
            <a:ext cx="2743200" cy="365125"/>
          </a:xfrm>
        </p:spPr>
        <p:txBody>
          <a:bodyPr/>
          <a:lstStyle/>
          <a:p>
            <a:fld id="{D2CAD516-D067-44ED-B9D5-1FCEC54F7A1F}" type="datetimeFigureOut">
              <a:rPr lang="en-GB" smtClean="0"/>
              <a:t>23/03/2020</a:t>
            </a:fld>
            <a:endParaRPr lang="en-GB"/>
          </a:p>
        </p:txBody>
      </p:sp>
      <p:sp>
        <p:nvSpPr>
          <p:cNvPr id="11" name="Footer Placeholder 5">
            <a:extLst>
              <a:ext uri="{FF2B5EF4-FFF2-40B4-BE49-F238E27FC236}">
                <a16:creationId xmlns:a16="http://schemas.microsoft.com/office/drawing/2014/main" id="{F22C3A36-90BC-4E81-B73B-C3D64052A3E8}"/>
              </a:ext>
            </a:extLst>
          </p:cNvPr>
          <p:cNvSpPr>
            <a:spLocks noGrp="1"/>
          </p:cNvSpPr>
          <p:nvPr>
            <p:ph type="ftr" sz="quarter" idx="11"/>
          </p:nvPr>
        </p:nvSpPr>
        <p:spPr>
          <a:xfrm>
            <a:off x="4038600" y="6356350"/>
            <a:ext cx="4114800" cy="365125"/>
          </a:xfrm>
        </p:spPr>
        <p:txBody>
          <a:bodyPr/>
          <a:lstStyle/>
          <a:p>
            <a:endParaRPr lang="en-GB"/>
          </a:p>
        </p:txBody>
      </p:sp>
      <p:sp>
        <p:nvSpPr>
          <p:cNvPr id="12" name="Slide Number Placeholder 6">
            <a:extLst>
              <a:ext uri="{FF2B5EF4-FFF2-40B4-BE49-F238E27FC236}">
                <a16:creationId xmlns:a16="http://schemas.microsoft.com/office/drawing/2014/main" id="{A32F8A54-0D75-4015-994E-60FFE9E904F1}"/>
              </a:ext>
            </a:extLst>
          </p:cNvPr>
          <p:cNvSpPr>
            <a:spLocks noGrp="1"/>
          </p:cNvSpPr>
          <p:nvPr>
            <p:ph type="sldNum" sz="quarter" idx="12"/>
          </p:nvPr>
        </p:nvSpPr>
        <p:spPr>
          <a:xfrm>
            <a:off x="8610600" y="6356350"/>
            <a:ext cx="2743200" cy="365125"/>
          </a:xfrm>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135431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55ED60F-E6C5-4251-960B-738DE2F5A590}"/>
              </a:ext>
            </a:extLst>
          </p:cNvPr>
          <p:cNvSpPr>
            <a:spLocks noGrp="1"/>
          </p:cNvSpPr>
          <p:nvPr>
            <p:ph type="title"/>
          </p:nvPr>
        </p:nvSpPr>
        <p:spPr>
          <a:xfrm>
            <a:off x="838200" y="365125"/>
            <a:ext cx="10515600" cy="1325563"/>
          </a:xfrm>
        </p:spPr>
        <p:txBody>
          <a:bodyPr/>
          <a:lstStyle/>
          <a:p>
            <a:r>
              <a:rPr lang="en-US"/>
              <a:t>Click to edit Master title style</a:t>
            </a:r>
            <a:endParaRPr lang="en-GB"/>
          </a:p>
        </p:txBody>
      </p:sp>
      <p:sp>
        <p:nvSpPr>
          <p:cNvPr id="8" name="Content Placeholder 2">
            <a:extLst>
              <a:ext uri="{FF2B5EF4-FFF2-40B4-BE49-F238E27FC236}">
                <a16:creationId xmlns:a16="http://schemas.microsoft.com/office/drawing/2014/main" id="{788E820E-3673-402C-A050-3B562F9E9E8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07E0C870-EC5A-41B6-A197-5B2C419F5A2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4">
            <a:extLst>
              <a:ext uri="{FF2B5EF4-FFF2-40B4-BE49-F238E27FC236}">
                <a16:creationId xmlns:a16="http://schemas.microsoft.com/office/drawing/2014/main" id="{02C483B4-9521-4C32-AAB1-C57A398DEADF}"/>
              </a:ext>
            </a:extLst>
          </p:cNvPr>
          <p:cNvSpPr>
            <a:spLocks noGrp="1"/>
          </p:cNvSpPr>
          <p:nvPr>
            <p:ph type="dt" sz="half" idx="10"/>
          </p:nvPr>
        </p:nvSpPr>
        <p:spPr>
          <a:xfrm>
            <a:off x="838200" y="6356350"/>
            <a:ext cx="2743200" cy="365125"/>
          </a:xfrm>
        </p:spPr>
        <p:txBody>
          <a:bodyPr/>
          <a:lstStyle/>
          <a:p>
            <a:fld id="{D2CAD516-D067-44ED-B9D5-1FCEC54F7A1F}" type="datetimeFigureOut">
              <a:rPr lang="en-GB" smtClean="0"/>
              <a:t>23/03/2020</a:t>
            </a:fld>
            <a:endParaRPr lang="en-GB"/>
          </a:p>
        </p:txBody>
      </p:sp>
      <p:sp>
        <p:nvSpPr>
          <p:cNvPr id="11" name="Footer Placeholder 5">
            <a:extLst>
              <a:ext uri="{FF2B5EF4-FFF2-40B4-BE49-F238E27FC236}">
                <a16:creationId xmlns:a16="http://schemas.microsoft.com/office/drawing/2014/main" id="{F22C3A36-90BC-4E81-B73B-C3D64052A3E8}"/>
              </a:ext>
            </a:extLst>
          </p:cNvPr>
          <p:cNvSpPr>
            <a:spLocks noGrp="1"/>
          </p:cNvSpPr>
          <p:nvPr>
            <p:ph type="ftr" sz="quarter" idx="11"/>
          </p:nvPr>
        </p:nvSpPr>
        <p:spPr>
          <a:xfrm>
            <a:off x="4038600" y="6356350"/>
            <a:ext cx="4114800" cy="365125"/>
          </a:xfrm>
        </p:spPr>
        <p:txBody>
          <a:bodyPr/>
          <a:lstStyle/>
          <a:p>
            <a:endParaRPr lang="en-GB"/>
          </a:p>
        </p:txBody>
      </p:sp>
      <p:sp>
        <p:nvSpPr>
          <p:cNvPr id="12" name="Slide Number Placeholder 6">
            <a:extLst>
              <a:ext uri="{FF2B5EF4-FFF2-40B4-BE49-F238E27FC236}">
                <a16:creationId xmlns:a16="http://schemas.microsoft.com/office/drawing/2014/main" id="{A32F8A54-0D75-4015-994E-60FFE9E904F1}"/>
              </a:ext>
            </a:extLst>
          </p:cNvPr>
          <p:cNvSpPr>
            <a:spLocks noGrp="1"/>
          </p:cNvSpPr>
          <p:nvPr>
            <p:ph type="sldNum" sz="quarter" idx="12"/>
          </p:nvPr>
        </p:nvSpPr>
        <p:spPr>
          <a:xfrm>
            <a:off x="8610600" y="6356350"/>
            <a:ext cx="2743200" cy="365125"/>
          </a:xfrm>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4225761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94F23-9230-4015-9C5A-DD8CCE3B7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73BC2FA-5E19-4966-A174-B8FD5F2B1E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F265BD8-19CD-431F-BA58-8525F3323B8F}"/>
              </a:ext>
            </a:extLst>
          </p:cNvPr>
          <p:cNvSpPr>
            <a:spLocks noGrp="1"/>
          </p:cNvSpPr>
          <p:nvPr>
            <p:ph type="dt" sz="half" idx="10"/>
          </p:nvPr>
        </p:nvSpPr>
        <p:spPr/>
        <p:txBody>
          <a:bodyPr/>
          <a:lstStyle/>
          <a:p>
            <a:fld id="{D2CAD516-D067-44ED-B9D5-1FCEC54F7A1F}" type="datetimeFigureOut">
              <a:rPr lang="en-GB" smtClean="0"/>
              <a:t>23/03/2020</a:t>
            </a:fld>
            <a:endParaRPr lang="en-GB"/>
          </a:p>
        </p:txBody>
      </p:sp>
      <p:sp>
        <p:nvSpPr>
          <p:cNvPr id="5" name="Footer Placeholder 4">
            <a:extLst>
              <a:ext uri="{FF2B5EF4-FFF2-40B4-BE49-F238E27FC236}">
                <a16:creationId xmlns:a16="http://schemas.microsoft.com/office/drawing/2014/main" id="{81C95B35-BAC0-4AE3-9140-95BA644AC6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3E9FB8-7194-4981-AD47-8C6161DB94C7}"/>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495897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AECC7-61BA-4D1A-9ACA-FF148A0F292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EEDEC5-483C-46DD-B01E-508E601CDF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4EDF013-DB65-4612-AED7-113A5ACD19F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D984E23-1A02-4087-A075-D0C1B4AEE1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941A06B-670A-4550-84C6-7AEA995CD1D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BB29E84-6C2C-4FC2-BC7A-F06A16AC9166}"/>
              </a:ext>
            </a:extLst>
          </p:cNvPr>
          <p:cNvSpPr>
            <a:spLocks noGrp="1"/>
          </p:cNvSpPr>
          <p:nvPr>
            <p:ph type="dt" sz="half" idx="10"/>
          </p:nvPr>
        </p:nvSpPr>
        <p:spPr/>
        <p:txBody>
          <a:bodyPr/>
          <a:lstStyle/>
          <a:p>
            <a:fld id="{D2CAD516-D067-44ED-B9D5-1FCEC54F7A1F}" type="datetimeFigureOut">
              <a:rPr lang="en-GB" smtClean="0"/>
              <a:t>23/03/2020</a:t>
            </a:fld>
            <a:endParaRPr lang="en-GB"/>
          </a:p>
        </p:txBody>
      </p:sp>
      <p:sp>
        <p:nvSpPr>
          <p:cNvPr id="8" name="Footer Placeholder 7">
            <a:extLst>
              <a:ext uri="{FF2B5EF4-FFF2-40B4-BE49-F238E27FC236}">
                <a16:creationId xmlns:a16="http://schemas.microsoft.com/office/drawing/2014/main" id="{655EE194-6242-4EC8-A134-A0CD2CDDA56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02FD2FD-FBDA-435F-9997-BDC4AB65CCEB}"/>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3028593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D70D9-BB42-4808-B29E-9345519360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2C11D77-7B6A-4871-9489-285239EC01F2}"/>
              </a:ext>
            </a:extLst>
          </p:cNvPr>
          <p:cNvSpPr>
            <a:spLocks noGrp="1"/>
          </p:cNvSpPr>
          <p:nvPr>
            <p:ph type="dt" sz="half" idx="10"/>
          </p:nvPr>
        </p:nvSpPr>
        <p:spPr/>
        <p:txBody>
          <a:bodyPr/>
          <a:lstStyle/>
          <a:p>
            <a:fld id="{D2CAD516-D067-44ED-B9D5-1FCEC54F7A1F}" type="datetimeFigureOut">
              <a:rPr lang="en-GB" smtClean="0"/>
              <a:t>23/03/2020</a:t>
            </a:fld>
            <a:endParaRPr lang="en-GB"/>
          </a:p>
        </p:txBody>
      </p:sp>
      <p:sp>
        <p:nvSpPr>
          <p:cNvPr id="4" name="Footer Placeholder 3">
            <a:extLst>
              <a:ext uri="{FF2B5EF4-FFF2-40B4-BE49-F238E27FC236}">
                <a16:creationId xmlns:a16="http://schemas.microsoft.com/office/drawing/2014/main" id="{B3A291E4-60C8-49D1-9196-1A2F7E17696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CB7639-7FAC-4822-8A9F-CF5ACF6EC708}"/>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058387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C26EF8-A351-4EC8-BFA8-9C3B45DAD4CC}"/>
              </a:ext>
            </a:extLst>
          </p:cNvPr>
          <p:cNvSpPr>
            <a:spLocks noGrp="1"/>
          </p:cNvSpPr>
          <p:nvPr>
            <p:ph type="dt" sz="half" idx="10"/>
          </p:nvPr>
        </p:nvSpPr>
        <p:spPr/>
        <p:txBody>
          <a:bodyPr/>
          <a:lstStyle/>
          <a:p>
            <a:fld id="{D2CAD516-D067-44ED-B9D5-1FCEC54F7A1F}" type="datetimeFigureOut">
              <a:rPr lang="en-GB" smtClean="0"/>
              <a:t>23/03/2020</a:t>
            </a:fld>
            <a:endParaRPr lang="en-GB"/>
          </a:p>
        </p:txBody>
      </p:sp>
      <p:sp>
        <p:nvSpPr>
          <p:cNvPr id="3" name="Footer Placeholder 2">
            <a:extLst>
              <a:ext uri="{FF2B5EF4-FFF2-40B4-BE49-F238E27FC236}">
                <a16:creationId xmlns:a16="http://schemas.microsoft.com/office/drawing/2014/main" id="{F7E6ABE1-4409-4DBE-8EB3-F60FEF26C53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C378FD-44EF-4F76-9F5A-C49E6700DC81}"/>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4228401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51F2D-F0C2-45BE-8D41-2536E02741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A080E4-E31F-4AB5-9675-DE29DDCED6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8C79D1-E477-4653-BDB7-0F5E048E52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074A613-05CA-444F-BDBD-C363DDC589E9}"/>
              </a:ext>
            </a:extLst>
          </p:cNvPr>
          <p:cNvSpPr>
            <a:spLocks noGrp="1"/>
          </p:cNvSpPr>
          <p:nvPr>
            <p:ph type="dt" sz="half" idx="10"/>
          </p:nvPr>
        </p:nvSpPr>
        <p:spPr/>
        <p:txBody>
          <a:bodyPr/>
          <a:lstStyle/>
          <a:p>
            <a:fld id="{D2CAD516-D067-44ED-B9D5-1FCEC54F7A1F}" type="datetimeFigureOut">
              <a:rPr lang="en-GB" smtClean="0"/>
              <a:t>23/03/2020</a:t>
            </a:fld>
            <a:endParaRPr lang="en-GB"/>
          </a:p>
        </p:txBody>
      </p:sp>
      <p:sp>
        <p:nvSpPr>
          <p:cNvPr id="6" name="Footer Placeholder 5">
            <a:extLst>
              <a:ext uri="{FF2B5EF4-FFF2-40B4-BE49-F238E27FC236}">
                <a16:creationId xmlns:a16="http://schemas.microsoft.com/office/drawing/2014/main" id="{7361491C-5087-4C78-B647-993069DA2E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5620A9-DA8D-4382-9CC0-DAAC7D92373D}"/>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045958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09958-C74F-4EE1-988E-A1058A70E6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7E755D-BD94-4A9A-BE5A-E093EA6E1B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D8212A-33F2-4463-B5AA-215818856D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C7D65B-AD47-43F5-9280-93E93EEF414A}"/>
              </a:ext>
            </a:extLst>
          </p:cNvPr>
          <p:cNvSpPr>
            <a:spLocks noGrp="1"/>
          </p:cNvSpPr>
          <p:nvPr>
            <p:ph type="dt" sz="half" idx="10"/>
          </p:nvPr>
        </p:nvSpPr>
        <p:spPr/>
        <p:txBody>
          <a:bodyPr/>
          <a:lstStyle/>
          <a:p>
            <a:fld id="{D2CAD516-D067-44ED-B9D5-1FCEC54F7A1F}" type="datetimeFigureOut">
              <a:rPr lang="en-GB" smtClean="0"/>
              <a:t>23/03/2020</a:t>
            </a:fld>
            <a:endParaRPr lang="en-GB"/>
          </a:p>
        </p:txBody>
      </p:sp>
      <p:sp>
        <p:nvSpPr>
          <p:cNvPr id="6" name="Footer Placeholder 5">
            <a:extLst>
              <a:ext uri="{FF2B5EF4-FFF2-40B4-BE49-F238E27FC236}">
                <a16:creationId xmlns:a16="http://schemas.microsoft.com/office/drawing/2014/main" id="{06F8C0A0-3932-4D01-9646-ED58253306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85292F-84C9-475C-9760-83DD63995A8B}"/>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583468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BA39B-4F3F-4324-9DB5-A15D61663BC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78AFAE-38F5-4989-84C4-465C3C3B8C5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D2DDA0-8C85-44CD-9F8A-8D874AA2B895}"/>
              </a:ext>
            </a:extLst>
          </p:cNvPr>
          <p:cNvSpPr>
            <a:spLocks noGrp="1"/>
          </p:cNvSpPr>
          <p:nvPr>
            <p:ph type="dt" sz="half" idx="10"/>
          </p:nvPr>
        </p:nvSpPr>
        <p:spPr/>
        <p:txBody>
          <a:bodyPr/>
          <a:lstStyle/>
          <a:p>
            <a:fld id="{D2CAD516-D067-44ED-B9D5-1FCEC54F7A1F}" type="datetimeFigureOut">
              <a:rPr lang="en-GB" smtClean="0"/>
              <a:t>23/03/2020</a:t>
            </a:fld>
            <a:endParaRPr lang="en-GB"/>
          </a:p>
        </p:txBody>
      </p:sp>
      <p:sp>
        <p:nvSpPr>
          <p:cNvPr id="5" name="Footer Placeholder 4">
            <a:extLst>
              <a:ext uri="{FF2B5EF4-FFF2-40B4-BE49-F238E27FC236}">
                <a16:creationId xmlns:a16="http://schemas.microsoft.com/office/drawing/2014/main" id="{B07C7DA1-915D-46B3-AF2C-BF0925A388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4AECA1-85A4-4E45-A5FD-8B15265F21B2}"/>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763952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087CF6-AE88-4BEE-86CB-A83DE7C465C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0315E5-5461-4A91-AF4B-D5B3AE1C428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B52120-97F9-4A0A-89D6-2DE0B10A6329}"/>
              </a:ext>
            </a:extLst>
          </p:cNvPr>
          <p:cNvSpPr>
            <a:spLocks noGrp="1"/>
          </p:cNvSpPr>
          <p:nvPr>
            <p:ph type="dt" sz="half" idx="10"/>
          </p:nvPr>
        </p:nvSpPr>
        <p:spPr/>
        <p:txBody>
          <a:bodyPr/>
          <a:lstStyle/>
          <a:p>
            <a:fld id="{D2CAD516-D067-44ED-B9D5-1FCEC54F7A1F}" type="datetimeFigureOut">
              <a:rPr lang="en-GB" smtClean="0"/>
              <a:t>23/03/2020</a:t>
            </a:fld>
            <a:endParaRPr lang="en-GB"/>
          </a:p>
        </p:txBody>
      </p:sp>
      <p:sp>
        <p:nvSpPr>
          <p:cNvPr id="5" name="Footer Placeholder 4">
            <a:extLst>
              <a:ext uri="{FF2B5EF4-FFF2-40B4-BE49-F238E27FC236}">
                <a16:creationId xmlns:a16="http://schemas.microsoft.com/office/drawing/2014/main" id="{C9ACEA78-04D6-429A-857D-D667FA0DBF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7A6FA1-F230-4867-878C-AD023D403662}"/>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2123529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2CAD516-D067-44ED-B9D5-1FCEC54F7A1F}" type="datetimeFigureOut">
              <a:rPr lang="en-GB" smtClean="0"/>
              <a:t>23/03/2020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492125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A3114C-9E15-4077-ACB5-1EBE8D0845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2E04A8-9C14-46FC-9307-198E91C3E9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F54337-6CC5-48D1-B4C5-394D728A02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CAD516-D067-44ED-B9D5-1FCEC54F7A1F}" type="datetimeFigureOut">
              <a:rPr lang="en-GB" smtClean="0"/>
              <a:t>23/03/2020</a:t>
            </a:fld>
            <a:endParaRPr lang="en-GB"/>
          </a:p>
        </p:txBody>
      </p:sp>
      <p:sp>
        <p:nvSpPr>
          <p:cNvPr id="5" name="Footer Placeholder 4">
            <a:extLst>
              <a:ext uri="{FF2B5EF4-FFF2-40B4-BE49-F238E27FC236}">
                <a16:creationId xmlns:a16="http://schemas.microsoft.com/office/drawing/2014/main" id="{A7B64A43-06FF-46AC-A413-3498891570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70948FD-E3D2-4533-BBE2-F5266C3BEA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4BF602-0057-46EB-B97F-B0EAD5B6264E}" type="slidenum">
              <a:rPr lang="en-GB" smtClean="0"/>
              <a:t>‹#›</a:t>
            </a:fld>
            <a:endParaRPr lang="en-GB"/>
          </a:p>
        </p:txBody>
      </p:sp>
    </p:spTree>
    <p:extLst>
      <p:ext uri="{BB962C8B-B14F-4D97-AF65-F5344CB8AC3E}">
        <p14:creationId xmlns:p14="http://schemas.microsoft.com/office/powerpoint/2010/main" val="2003026886"/>
      </p:ext>
    </p:extLst>
  </p:cSld>
  <p:clrMap bg1="lt1" tx1="dk1" bg2="lt2" tx2="dk2" accent1="accent1" accent2="accent2" accent3="accent3" accent4="accent4" accent5="accent5" accent6="accent6" hlink="hlink" folHlink="folHlink"/>
  <p:sldLayoutIdLst>
    <p:sldLayoutId id="2147483652" r:id="rId1"/>
    <p:sldLayoutId id="2147483649" r:id="rId2"/>
    <p:sldLayoutId id="2147483650" r:id="rId3"/>
    <p:sldLayoutId id="2147483651"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hyperlink" Target="https://www.bookatable.co.uk/oaks-bar-grill-birmingham" TargetMode="External"/><Relationship Id="rId2" Type="http://schemas.openxmlformats.org/officeDocument/2006/relationships/hyperlink" Target="http://www.malvinahousehotel.com/lounge-bar-restaurant/"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6B05CF-DB2F-42D6-BC4A-486EF88DAC65}"/>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3371483" y="1047035"/>
            <a:ext cx="5473255" cy="4305052"/>
          </a:xfrm>
          <a:prstGeom prst="rect">
            <a:avLst/>
          </a:prstGeom>
          <a:noFill/>
        </p:spPr>
      </p:pic>
      <p:sp>
        <p:nvSpPr>
          <p:cNvPr id="2" name="Rectangle 1"/>
          <p:cNvSpPr/>
          <p:nvPr/>
        </p:nvSpPr>
        <p:spPr>
          <a:xfrm>
            <a:off x="6017236" y="5582289"/>
            <a:ext cx="2072683" cy="461665"/>
          </a:xfrm>
          <a:prstGeom prst="rect">
            <a:avLst/>
          </a:prstGeom>
        </p:spPr>
        <p:txBody>
          <a:bodyPr wrap="none">
            <a:spAutoFit/>
          </a:bodyPr>
          <a:lstStyle/>
          <a:p>
            <a:r>
              <a:rPr lang="en-US" sz="2400" dirty="0"/>
              <a:t>FLORINA RADU</a:t>
            </a:r>
          </a:p>
        </p:txBody>
      </p:sp>
    </p:spTree>
    <p:extLst>
      <p:ext uri="{BB962C8B-B14F-4D97-AF65-F5344CB8AC3E}">
        <p14:creationId xmlns:p14="http://schemas.microsoft.com/office/powerpoint/2010/main" val="11987042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C37D6-6F49-4397-B2C6-DF169DF38746}"/>
              </a:ext>
            </a:extLst>
          </p:cNvPr>
          <p:cNvSpPr>
            <a:spLocks noGrp="1"/>
          </p:cNvSpPr>
          <p:nvPr>
            <p:ph type="title"/>
          </p:nvPr>
        </p:nvSpPr>
        <p:spPr/>
        <p:txBody>
          <a:bodyPr anchor="ctr">
            <a:normAutofit/>
          </a:bodyPr>
          <a:lstStyle/>
          <a:p>
            <a:pPr algn="l"/>
            <a:r>
              <a:rPr lang="en-GB" sz="3200" b="1" dirty="0"/>
              <a:t>Introduction</a:t>
            </a:r>
          </a:p>
        </p:txBody>
      </p:sp>
      <p:pic>
        <p:nvPicPr>
          <p:cNvPr id="8" name="Picture Placeholder 7"/>
          <p:cNvPicPr>
            <a:picLocks noGrp="1" noChangeAspect="1"/>
          </p:cNvPicPr>
          <p:nvPr>
            <p:ph type="pic" idx="1"/>
          </p:nvPr>
        </p:nvPicPr>
        <p:blipFill>
          <a:blip r:embed="rId2" cstate="email">
            <a:extLst>
              <a:ext uri="{28A0092B-C50C-407E-A947-70E740481C1C}">
                <a14:useLocalDpi xmlns:a14="http://schemas.microsoft.com/office/drawing/2010/main"/>
              </a:ext>
            </a:extLst>
          </a:blip>
          <a:srcRect t="6543" b="6543"/>
          <a:stretch>
            <a:fillRect/>
          </a:stretch>
        </p:blipFill>
        <p:spPr/>
      </p:pic>
      <p:sp>
        <p:nvSpPr>
          <p:cNvPr id="3" name="Subtitle 2">
            <a:extLst>
              <a:ext uri="{FF2B5EF4-FFF2-40B4-BE49-F238E27FC236}">
                <a16:creationId xmlns:a16="http://schemas.microsoft.com/office/drawing/2014/main" id="{16B3B85E-CC8B-4CA2-87C1-4C88ACF3BF93}"/>
              </a:ext>
            </a:extLst>
          </p:cNvPr>
          <p:cNvSpPr>
            <a:spLocks noGrp="1"/>
          </p:cNvSpPr>
          <p:nvPr>
            <p:ph type="body" sz="half" idx="2"/>
          </p:nvPr>
        </p:nvSpPr>
        <p:spPr>
          <a:xfrm>
            <a:off x="839788" y="2049462"/>
            <a:ext cx="3932237" cy="3811588"/>
          </a:xfrm>
        </p:spPr>
        <p:txBody>
          <a:bodyPr>
            <a:noAutofit/>
          </a:bodyPr>
          <a:lstStyle/>
          <a:p>
            <a:pPr algn="just">
              <a:lnSpc>
                <a:spcPct val="100000"/>
              </a:lnSpc>
            </a:pPr>
            <a:r>
              <a:rPr lang="en-GB" sz="1800" dirty="0"/>
              <a:t>This presentation is about the operations in Marriott Forest Arden, UK, especially those of the kitchen, food and beverages, bars and coffee shops, F&amp;B marketing operations and health and safety protocols.</a:t>
            </a:r>
            <a:endParaRPr lang="en-US" sz="1800" dirty="0"/>
          </a:p>
          <a:p>
            <a:pPr algn="just">
              <a:lnSpc>
                <a:spcPct val="100000"/>
              </a:lnSpc>
            </a:pPr>
            <a:endParaRPr lang="en-GB" sz="1800" dirty="0"/>
          </a:p>
        </p:txBody>
      </p:sp>
      <p:sp>
        <p:nvSpPr>
          <p:cNvPr id="7" name="Rectangle 6"/>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54310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566D9-A966-481B-87E2-0799D25E09D4}"/>
              </a:ext>
            </a:extLst>
          </p:cNvPr>
          <p:cNvSpPr>
            <a:spLocks noGrp="1"/>
          </p:cNvSpPr>
          <p:nvPr>
            <p:ph type="title"/>
          </p:nvPr>
        </p:nvSpPr>
        <p:spPr/>
        <p:txBody>
          <a:bodyPr anchor="ctr">
            <a:normAutofit/>
          </a:bodyPr>
          <a:lstStyle/>
          <a:p>
            <a:r>
              <a:rPr lang="en-GB" sz="3200" b="1" dirty="0"/>
              <a:t>Marriot History</a:t>
            </a:r>
          </a:p>
        </p:txBody>
      </p:sp>
      <p:sp>
        <p:nvSpPr>
          <p:cNvPr id="6" name="Text Placeholder 5"/>
          <p:cNvSpPr>
            <a:spLocks noGrp="1"/>
          </p:cNvSpPr>
          <p:nvPr>
            <p:ph type="body" sz="half" idx="2"/>
          </p:nvPr>
        </p:nvSpPr>
        <p:spPr/>
        <p:txBody>
          <a:bodyPr/>
          <a:lstStyle/>
          <a:p>
            <a:pPr algn="just"/>
            <a:r>
              <a:rPr lang="en-US" dirty="0"/>
              <a:t>First established by a couple, the </a:t>
            </a:r>
            <a:r>
              <a:rPr lang="en-US" dirty="0" err="1"/>
              <a:t>Marriotts</a:t>
            </a:r>
            <a:r>
              <a:rPr lang="en-US" dirty="0"/>
              <a:t> in 1927. The hotel as grown since then to be a leader in the hospitality industry throughout Europe.</a:t>
            </a:r>
          </a:p>
        </p:txBody>
      </p:sp>
      <p:sp>
        <p:nvSpPr>
          <p:cNvPr id="7" name="Rectangle 6"/>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Placeholder 8"/>
          <p:cNvPicPr>
            <a:picLocks noGrp="1" noChangeAspect="1"/>
          </p:cNvPicPr>
          <p:nvPr>
            <p:ph type="pic" idx="1"/>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710189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4121A-091B-4805-B096-425EE6E5BF43}"/>
              </a:ext>
            </a:extLst>
          </p:cNvPr>
          <p:cNvSpPr>
            <a:spLocks noGrp="1"/>
          </p:cNvSpPr>
          <p:nvPr>
            <p:ph type="title"/>
          </p:nvPr>
        </p:nvSpPr>
        <p:spPr/>
        <p:txBody>
          <a:bodyPr>
            <a:normAutofit/>
          </a:bodyPr>
          <a:lstStyle/>
          <a:p>
            <a:r>
              <a:rPr lang="en-GB" sz="3200" b="1" dirty="0"/>
              <a:t>Forest Arden Marriot History</a:t>
            </a:r>
          </a:p>
        </p:txBody>
      </p:sp>
      <p:sp>
        <p:nvSpPr>
          <p:cNvPr id="6" name="Text Placeholder 5"/>
          <p:cNvSpPr>
            <a:spLocks noGrp="1"/>
          </p:cNvSpPr>
          <p:nvPr>
            <p:ph type="body" sz="half" idx="2"/>
          </p:nvPr>
        </p:nvSpPr>
        <p:spPr/>
        <p:txBody>
          <a:bodyPr/>
          <a:lstStyle/>
          <a:p>
            <a:pPr algn="just"/>
            <a:r>
              <a:rPr lang="en-US" dirty="0"/>
              <a:t>The Forest of Arden is part of an exclusive collection of Marriott country clubs and is located in the heart of the West Midlands, located between Sol hull and Coventry with easy access to the M6, M42 and M40 and just four miles from Birmingham NEC, Airport and International Train Station. </a:t>
            </a:r>
          </a:p>
          <a:p>
            <a:pPr algn="just"/>
            <a:endParaRPr lang="en-US" dirty="0"/>
          </a:p>
          <a:p>
            <a:endParaRPr lang="en-US" dirty="0"/>
          </a:p>
        </p:txBody>
      </p:sp>
      <p:sp>
        <p:nvSpPr>
          <p:cNvPr id="8" name="Rectangle 7"/>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Placeholder 3"/>
          <p:cNvPicPr>
            <a:picLocks noGrp="1" noChangeAspect="1"/>
          </p:cNvPicPr>
          <p:nvPr>
            <p:ph type="pic" idx="1"/>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419957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2DEA-59F2-4D2E-9894-A9DBBBF8F5D9}"/>
              </a:ext>
            </a:extLst>
          </p:cNvPr>
          <p:cNvSpPr>
            <a:spLocks noGrp="1"/>
          </p:cNvSpPr>
          <p:nvPr>
            <p:ph type="title"/>
          </p:nvPr>
        </p:nvSpPr>
        <p:spPr/>
        <p:txBody>
          <a:bodyPr anchor="ctr">
            <a:normAutofit/>
          </a:bodyPr>
          <a:lstStyle/>
          <a:p>
            <a:r>
              <a:rPr lang="en-GB" sz="3200" b="1" dirty="0"/>
              <a:t>Operation of Marriott</a:t>
            </a:r>
          </a:p>
        </p:txBody>
      </p:sp>
      <p:pic>
        <p:nvPicPr>
          <p:cNvPr id="5" name="Content Placeholder 4"/>
          <p:cNvPicPr>
            <a:picLocks noGrp="1" noChangeAspect="1"/>
          </p:cNvPicPr>
          <p:nvPr>
            <p:ph type="pic" idx="1"/>
          </p:nvPr>
        </p:nvPicPr>
        <p:blipFill>
          <a:blip r:embed="rId2" cstate="email">
            <a:extLst>
              <a:ext uri="{28A0092B-C50C-407E-A947-70E740481C1C}">
                <a14:useLocalDpi xmlns:a14="http://schemas.microsoft.com/office/drawing/2010/main"/>
              </a:ext>
            </a:extLst>
          </a:blip>
          <a:stretch>
            <a:fillRect/>
          </a:stretch>
        </p:blipFill>
        <p:spPr>
          <a:xfrm>
            <a:off x="6441679" y="987425"/>
            <a:ext cx="3655218" cy="4873625"/>
          </a:xfrm>
        </p:spPr>
      </p:pic>
      <p:sp>
        <p:nvSpPr>
          <p:cNvPr id="7" name="Text Placeholder 6"/>
          <p:cNvSpPr>
            <a:spLocks noGrp="1"/>
          </p:cNvSpPr>
          <p:nvPr>
            <p:ph type="body" sz="half" idx="2"/>
          </p:nvPr>
        </p:nvSpPr>
        <p:spPr/>
        <p:txBody>
          <a:bodyPr>
            <a:normAutofit/>
          </a:bodyPr>
          <a:lstStyle/>
          <a:p>
            <a:pPr algn="just"/>
            <a:r>
              <a:rPr lang="en-US" sz="1800" dirty="0"/>
              <a:t>Marriot Arden hotel caters for conference and banqueting as well as Weddings, Christmas parties and special occasions.</a:t>
            </a:r>
          </a:p>
          <a:p>
            <a:pPr algn="just"/>
            <a:r>
              <a:rPr lang="en-US" sz="1800" dirty="0"/>
              <a:t>Golf, Accounting, front office and housekeeping</a:t>
            </a:r>
          </a:p>
          <a:p>
            <a:pPr algn="just"/>
            <a:endParaRPr lang="en-US" sz="1800" dirty="0"/>
          </a:p>
          <a:p>
            <a:pPr algn="just"/>
            <a:r>
              <a:rPr lang="en-US" sz="1800" dirty="0"/>
              <a:t> </a:t>
            </a:r>
          </a:p>
        </p:txBody>
      </p:sp>
      <p:sp>
        <p:nvSpPr>
          <p:cNvPr id="6" name="Rectangle 5"/>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31545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D6716-FE98-45E7-86B5-ED4028B14F9F}"/>
              </a:ext>
            </a:extLst>
          </p:cNvPr>
          <p:cNvSpPr>
            <a:spLocks noGrp="1"/>
          </p:cNvSpPr>
          <p:nvPr>
            <p:ph type="title"/>
          </p:nvPr>
        </p:nvSpPr>
        <p:spPr/>
        <p:txBody>
          <a:bodyPr anchor="ctr"/>
          <a:lstStyle/>
          <a:p>
            <a:r>
              <a:rPr lang="en-GB" b="1" dirty="0"/>
              <a:t>Kitchen of </a:t>
            </a:r>
            <a:r>
              <a:rPr lang="en-GB" b="1" dirty="0" err="1"/>
              <a:t>Marriots</a:t>
            </a:r>
            <a:endParaRPr lang="en-GB" b="1" dirty="0"/>
          </a:p>
        </p:txBody>
      </p:sp>
      <p:sp>
        <p:nvSpPr>
          <p:cNvPr id="5" name="Text Placeholder 4"/>
          <p:cNvSpPr>
            <a:spLocks noGrp="1"/>
          </p:cNvSpPr>
          <p:nvPr>
            <p:ph type="body" sz="half" idx="2"/>
          </p:nvPr>
        </p:nvSpPr>
        <p:spPr/>
        <p:txBody>
          <a:bodyPr>
            <a:normAutofit/>
          </a:bodyPr>
          <a:lstStyle/>
          <a:p>
            <a:pPr algn="just"/>
            <a:r>
              <a:rPr lang="en-US" sz="2000" dirty="0"/>
              <a:t>Marriott often host health and safety training program on regular basis, Marriott’s formal food safety training program. Aside this, the hotel also have a management certification program for its kitchen staffs</a:t>
            </a:r>
          </a:p>
          <a:p>
            <a:pPr algn="just"/>
            <a:endParaRPr lang="en-US" sz="2000" dirty="0"/>
          </a:p>
        </p:txBody>
      </p:sp>
      <p:sp>
        <p:nvSpPr>
          <p:cNvPr id="8" name="Rectangle 7"/>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Placeholder 3"/>
          <p:cNvPicPr>
            <a:picLocks noGrp="1" noChangeAspect="1"/>
          </p:cNvPicPr>
          <p:nvPr>
            <p:ph type="pic" idx="1"/>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84864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FC584-1B1F-45B3-801F-7E109D566DCF}"/>
              </a:ext>
            </a:extLst>
          </p:cNvPr>
          <p:cNvSpPr>
            <a:spLocks noGrp="1"/>
          </p:cNvSpPr>
          <p:nvPr>
            <p:ph type="title"/>
          </p:nvPr>
        </p:nvSpPr>
        <p:spPr/>
        <p:txBody>
          <a:bodyPr anchor="ctr"/>
          <a:lstStyle/>
          <a:p>
            <a:r>
              <a:rPr lang="en-GB" b="1" dirty="0"/>
              <a:t>Security at Marriot</a:t>
            </a:r>
          </a:p>
        </p:txBody>
      </p:sp>
      <p:sp>
        <p:nvSpPr>
          <p:cNvPr id="5" name="Text Placeholder 4"/>
          <p:cNvSpPr>
            <a:spLocks noGrp="1"/>
          </p:cNvSpPr>
          <p:nvPr>
            <p:ph type="body" sz="half" idx="2"/>
          </p:nvPr>
        </p:nvSpPr>
        <p:spPr>
          <a:xfrm>
            <a:off x="839788" y="1475504"/>
            <a:ext cx="3932237" cy="3811588"/>
          </a:xfrm>
        </p:spPr>
        <p:txBody>
          <a:bodyPr>
            <a:normAutofit/>
          </a:bodyPr>
          <a:lstStyle/>
          <a:p>
            <a:pPr algn="just"/>
            <a:endParaRPr lang="en-US" sz="2000" dirty="0"/>
          </a:p>
          <a:p>
            <a:pPr algn="just"/>
            <a:r>
              <a:rPr lang="en-US" sz="2000" dirty="0"/>
              <a:t>Security protocols within the facility is outsourced to big security firms during special events like wedding</a:t>
            </a:r>
          </a:p>
          <a:p>
            <a:pPr algn="just"/>
            <a:r>
              <a:rPr lang="en-US" sz="2000" dirty="0"/>
              <a:t>The Night manager and other staffs on night duty also help with security daily within the facility.</a:t>
            </a:r>
          </a:p>
        </p:txBody>
      </p:sp>
      <p:sp>
        <p:nvSpPr>
          <p:cNvPr id="8" name="Rectangle 7"/>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Placeholder 8"/>
          <p:cNvPicPr>
            <a:picLocks noGrp="1" noChangeAspect="1"/>
          </p:cNvPicPr>
          <p:nvPr>
            <p:ph type="pic" idx="1"/>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671661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8F0A2-90E1-4D0D-A920-EEAF5354D42F}"/>
              </a:ext>
            </a:extLst>
          </p:cNvPr>
          <p:cNvSpPr>
            <a:spLocks noGrp="1"/>
          </p:cNvSpPr>
          <p:nvPr>
            <p:ph type="title"/>
          </p:nvPr>
        </p:nvSpPr>
        <p:spPr/>
        <p:txBody>
          <a:bodyPr anchor="ctr"/>
          <a:lstStyle/>
          <a:p>
            <a:r>
              <a:rPr lang="en-GB" b="1" dirty="0"/>
              <a:t>GULF at Marriott</a:t>
            </a:r>
          </a:p>
        </p:txBody>
      </p:sp>
      <p:sp>
        <p:nvSpPr>
          <p:cNvPr id="5" name="Text Placeholder 4"/>
          <p:cNvSpPr>
            <a:spLocks noGrp="1"/>
          </p:cNvSpPr>
          <p:nvPr>
            <p:ph type="body" sz="half" idx="2"/>
          </p:nvPr>
        </p:nvSpPr>
        <p:spPr/>
        <p:txBody>
          <a:bodyPr>
            <a:normAutofit/>
          </a:bodyPr>
          <a:lstStyle/>
          <a:p>
            <a:pPr algn="just"/>
            <a:r>
              <a:rPr lang="en-US" sz="1800" dirty="0"/>
              <a:t>Sited in 10,000 acres of land, the hotel has an expansive gulf club, which offer two courses, including the Championship Arden Course, a putting green and driving range. </a:t>
            </a:r>
          </a:p>
          <a:p>
            <a:pPr algn="just"/>
            <a:r>
              <a:rPr lang="en-US" sz="1800" dirty="0"/>
              <a:t>Is a regular European tour venue and has hosted various international competition in the past.</a:t>
            </a:r>
          </a:p>
        </p:txBody>
      </p:sp>
      <p:sp>
        <p:nvSpPr>
          <p:cNvPr id="8" name="Rectangle 7"/>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Placeholder 3"/>
          <p:cNvPicPr>
            <a:picLocks noGrp="1" noChangeAspect="1"/>
          </p:cNvPicPr>
          <p:nvPr>
            <p:ph type="pic" idx="1"/>
          </p:nvPr>
        </p:nvPicPr>
        <p:blipFill>
          <a:blip r:embed="rId2" cstate="email">
            <a:extLst>
              <a:ext uri="{28A0092B-C50C-407E-A947-70E740481C1C}">
                <a14:useLocalDpi xmlns:a14="http://schemas.microsoft.com/office/drawing/2010/main"/>
              </a:ext>
            </a:extLst>
          </a:blip>
          <a:srcRect t="7675" b="7675"/>
          <a:stretch>
            <a:fillRect/>
          </a:stretch>
        </p:blipFill>
        <p:spPr/>
      </p:pic>
    </p:spTree>
    <p:extLst>
      <p:ext uri="{BB962C8B-B14F-4D97-AF65-F5344CB8AC3E}">
        <p14:creationId xmlns:p14="http://schemas.microsoft.com/office/powerpoint/2010/main" val="269846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322B9-DA35-455C-BBCD-0CE110C6B971}"/>
              </a:ext>
            </a:extLst>
          </p:cNvPr>
          <p:cNvSpPr>
            <a:spLocks noGrp="1"/>
          </p:cNvSpPr>
          <p:nvPr>
            <p:ph type="title"/>
          </p:nvPr>
        </p:nvSpPr>
        <p:spPr/>
        <p:txBody>
          <a:bodyPr anchor="ctr"/>
          <a:lstStyle/>
          <a:p>
            <a:r>
              <a:rPr lang="en-GB" b="1" dirty="0"/>
              <a:t>Marketing of F&amp;B operations/products</a:t>
            </a:r>
          </a:p>
        </p:txBody>
      </p:sp>
      <p:sp>
        <p:nvSpPr>
          <p:cNvPr id="5" name="Text Placeholder 4"/>
          <p:cNvSpPr>
            <a:spLocks noGrp="1"/>
          </p:cNvSpPr>
          <p:nvPr>
            <p:ph type="body" sz="half" idx="2"/>
          </p:nvPr>
        </p:nvSpPr>
        <p:spPr/>
        <p:txBody>
          <a:bodyPr>
            <a:normAutofit/>
          </a:bodyPr>
          <a:lstStyle/>
          <a:p>
            <a:pPr algn="just"/>
            <a:r>
              <a:rPr lang="en-US" sz="1800" dirty="0"/>
              <a:t>Marketing is majorly through the social media campaign and the Marriott </a:t>
            </a:r>
            <a:r>
              <a:rPr lang="en-US" sz="1800" dirty="0" err="1"/>
              <a:t>Bonvoy</a:t>
            </a:r>
            <a:endParaRPr lang="en-US" sz="1800" dirty="0"/>
          </a:p>
        </p:txBody>
      </p:sp>
      <p:sp>
        <p:nvSpPr>
          <p:cNvPr id="8" name="Rectangle 7"/>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Placeholder 3"/>
          <p:cNvPicPr>
            <a:picLocks noGrp="1" noChangeAspect="1"/>
          </p:cNvPicPr>
          <p:nvPr>
            <p:ph type="pic" idx="1"/>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099548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B07D5-CFC3-45DB-824E-31CD1D7BB7D0}"/>
              </a:ext>
            </a:extLst>
          </p:cNvPr>
          <p:cNvSpPr>
            <a:spLocks noGrp="1"/>
          </p:cNvSpPr>
          <p:nvPr>
            <p:ph type="title"/>
          </p:nvPr>
        </p:nvSpPr>
        <p:spPr/>
        <p:txBody>
          <a:bodyPr anchor="ctr"/>
          <a:lstStyle/>
          <a:p>
            <a:r>
              <a:rPr lang="en-GB" b="1" dirty="0"/>
              <a:t>Restaurant</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a:stretch>
            <a:fillRect/>
          </a:stretch>
        </p:blipFill>
        <p:spPr/>
      </p:pic>
      <p:sp>
        <p:nvSpPr>
          <p:cNvPr id="5" name="Text Placeholder 4"/>
          <p:cNvSpPr>
            <a:spLocks noGrp="1"/>
          </p:cNvSpPr>
          <p:nvPr>
            <p:ph type="body" sz="half" idx="2"/>
          </p:nvPr>
        </p:nvSpPr>
        <p:spPr/>
        <p:txBody>
          <a:bodyPr>
            <a:normAutofit/>
          </a:bodyPr>
          <a:lstStyle/>
          <a:p>
            <a:pPr algn="just"/>
            <a:r>
              <a:rPr lang="en-US" sz="1800" dirty="0"/>
              <a:t>Luxurious restaurant, Cast Iron Bar &amp; Grill, with bold and exotic European and Asian cuisine, the grill is the focal point. </a:t>
            </a:r>
          </a:p>
          <a:p>
            <a:pPr algn="just"/>
            <a:r>
              <a:rPr lang="en-US" sz="1800" dirty="0"/>
              <a:t>Offers both local dishes and international dishes.</a:t>
            </a:r>
          </a:p>
          <a:p>
            <a:pPr algn="just"/>
            <a:r>
              <a:rPr lang="en-US" sz="1800" dirty="0"/>
              <a:t>24hrs services</a:t>
            </a:r>
          </a:p>
          <a:p>
            <a:pPr algn="just"/>
            <a:endParaRPr lang="en-US" sz="1800" dirty="0"/>
          </a:p>
          <a:p>
            <a:pPr algn="just"/>
            <a:endParaRPr lang="en-US" sz="1800" dirty="0"/>
          </a:p>
        </p:txBody>
      </p:sp>
      <p:sp>
        <p:nvSpPr>
          <p:cNvPr id="8" name="Rectangle 7"/>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3956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A751E-1EF4-4CFD-A9A5-2177C690BF5C}"/>
              </a:ext>
            </a:extLst>
          </p:cNvPr>
          <p:cNvSpPr>
            <a:spLocks noGrp="1"/>
          </p:cNvSpPr>
          <p:nvPr>
            <p:ph type="title"/>
          </p:nvPr>
        </p:nvSpPr>
        <p:spPr/>
        <p:txBody>
          <a:bodyPr anchor="ctr"/>
          <a:lstStyle/>
          <a:p>
            <a:r>
              <a:rPr lang="en-GB" b="1" dirty="0"/>
              <a:t>Conclusions</a:t>
            </a:r>
          </a:p>
        </p:txBody>
      </p:sp>
      <p:sp>
        <p:nvSpPr>
          <p:cNvPr id="5" name="Text Placeholder 4"/>
          <p:cNvSpPr>
            <a:spLocks noGrp="1"/>
          </p:cNvSpPr>
          <p:nvPr>
            <p:ph type="body" sz="half" idx="2"/>
          </p:nvPr>
        </p:nvSpPr>
        <p:spPr/>
        <p:txBody>
          <a:bodyPr>
            <a:normAutofit/>
          </a:bodyPr>
          <a:lstStyle/>
          <a:p>
            <a:pPr algn="just"/>
            <a:r>
              <a:rPr lang="en-US" sz="2000" dirty="0"/>
              <a:t>An exotic environment, large golf course and attractive staffs make the hotel a lively and interesting place.</a:t>
            </a:r>
          </a:p>
          <a:p>
            <a:pPr algn="just"/>
            <a:r>
              <a:rPr lang="en-US" sz="2000" dirty="0"/>
              <a:t>The customer-centric attitude and the health of food served are some of the factors guest keep patronizing them, as everyone like good food </a:t>
            </a:r>
          </a:p>
        </p:txBody>
      </p:sp>
      <p:sp>
        <p:nvSpPr>
          <p:cNvPr id="6" name="Rectangle 5"/>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Placeholder 3"/>
          <p:cNvPicPr>
            <a:picLocks noGrp="1" noChangeAspect="1"/>
          </p:cNvPicPr>
          <p:nvPr>
            <p:ph type="pic" idx="1"/>
          </p:nvPr>
        </p:nvPicPr>
        <p:blipFill>
          <a:blip r:embed="rId2" cstate="email">
            <a:extLst>
              <a:ext uri="{28A0092B-C50C-407E-A947-70E740481C1C}">
                <a14:useLocalDpi xmlns:a14="http://schemas.microsoft.com/office/drawing/2010/main"/>
              </a:ext>
            </a:extLst>
          </a:blip>
          <a:srcRect t="6560" b="6560"/>
          <a:stretch>
            <a:fillRect/>
          </a:stretch>
        </p:blipFill>
        <p:spPr/>
      </p:pic>
    </p:spTree>
    <p:extLst>
      <p:ext uri="{BB962C8B-B14F-4D97-AF65-F5344CB8AC3E}">
        <p14:creationId xmlns:p14="http://schemas.microsoft.com/office/powerpoint/2010/main" val="892394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2FA92-AA48-4244-B184-7495523624AC}"/>
              </a:ext>
            </a:extLst>
          </p:cNvPr>
          <p:cNvSpPr>
            <a:spLocks noGrp="1"/>
          </p:cNvSpPr>
          <p:nvPr>
            <p:ph type="title"/>
          </p:nvPr>
        </p:nvSpPr>
        <p:spPr>
          <a:xfrm>
            <a:off x="838200" y="365125"/>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A1BE5845-247A-4120-BE1F-8F3701AB4A4C}"/>
              </a:ext>
            </a:extLst>
          </p:cNvPr>
          <p:cNvSpPr>
            <a:spLocks noGrp="1"/>
          </p:cNvSpPr>
          <p:nvPr>
            <p:ph idx="4294967295"/>
          </p:nvPr>
        </p:nvSpPr>
        <p:spPr>
          <a:xfrm>
            <a:off x="838200" y="1825625"/>
            <a:ext cx="10515600" cy="4351338"/>
          </a:xfrm>
        </p:spPr>
        <p:txBody>
          <a:bodyPr/>
          <a:lstStyle/>
          <a:p>
            <a:r>
              <a:rPr lang="en-US" dirty="0">
                <a:hlinkClick r:id="rId2"/>
              </a:rPr>
              <a:t>http://www.malvinahousehotel.com/lounge-bar-restaurant/</a:t>
            </a:r>
            <a:r>
              <a:rPr lang="en-US" dirty="0"/>
              <a:t> </a:t>
            </a:r>
          </a:p>
          <a:p>
            <a:r>
              <a:rPr lang="en-US" dirty="0"/>
              <a:t>Tran, Q.H. 2015.  Key success factors in full-service restaurants in Finland A qualitative study on operation management and strategy. </a:t>
            </a:r>
          </a:p>
          <a:p>
            <a:r>
              <a:rPr lang="en-US" dirty="0">
                <a:hlinkClick r:id="rId3"/>
              </a:rPr>
              <a:t>https://www.bookatable.co.uk/o </a:t>
            </a:r>
            <a:r>
              <a:rPr lang="en-US" dirty="0" err="1">
                <a:hlinkClick r:id="rId3"/>
              </a:rPr>
              <a:t>aks</a:t>
            </a:r>
            <a:r>
              <a:rPr lang="en-US" dirty="0">
                <a:hlinkClick r:id="rId3"/>
              </a:rPr>
              <a:t>-bar-grill-Birmingham</a:t>
            </a:r>
            <a:endParaRPr lang="en-US" dirty="0"/>
          </a:p>
          <a:p>
            <a:endParaRPr lang="en-GB" dirty="0"/>
          </a:p>
        </p:txBody>
      </p:sp>
      <p:sp>
        <p:nvSpPr>
          <p:cNvPr id="4" name="Rectangle 3"/>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53033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TotalTime>
  <Words>436</Words>
  <Application>Microsoft Office PowerPoint</Application>
  <PresentationFormat>Widescreen</PresentationFormat>
  <Paragraphs>34</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PowerPoint Presentation</vt:lpstr>
      <vt:lpstr>Introduction</vt:lpstr>
      <vt:lpstr>Marriot History</vt:lpstr>
      <vt:lpstr>Forest Arden Marriot History</vt:lpstr>
      <vt:lpstr>Operation of Marriott</vt:lpstr>
      <vt:lpstr>Kitchen of Marriots</vt:lpstr>
      <vt:lpstr>Security at Marriot</vt:lpstr>
      <vt:lpstr>GULF at Marriott</vt:lpstr>
      <vt:lpstr>Marketing of F&amp;B operations/products</vt:lpstr>
      <vt:lpstr>Restaurant</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Eduard Radu (1818400)</dc:creator>
  <cp:lastModifiedBy>Gawain Frampton</cp:lastModifiedBy>
  <cp:revision>27</cp:revision>
  <dcterms:created xsi:type="dcterms:W3CDTF">2020-03-04T15:46:31Z</dcterms:created>
  <dcterms:modified xsi:type="dcterms:W3CDTF">2020-03-23T09:46:20Z</dcterms:modified>
</cp:coreProperties>
</file>