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 /><Relationship Id="rId2" Type="http://schemas.openxmlformats.org/package/2006/relationships/metadata/thumbnail" Target="docProps/thumbnail.jpeg" /><Relationship Id="rId1" Type="http://schemas.openxmlformats.org/officeDocument/2006/relationships/officeDocument" Target="ppt/presentation.xml" /><Relationship Id="rId4" Type="http://schemas.openxmlformats.org/officeDocument/2006/relationships/extended-properties" Target="docProps/app.xml" /></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60" r:id="rId4"/>
    <p:sldId id="264" r:id="rId5"/>
    <p:sldId id="258" r:id="rId6"/>
    <p:sldId id="259" r:id="rId7"/>
    <p:sldId id="262" r:id="rId8"/>
    <p:sldId id="265" r:id="rId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F00A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57" d="100"/>
          <a:sy n="57" d="100"/>
        </p:scale>
        <p:origin x="492"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 /><Relationship Id="rId13" Type="http://schemas.openxmlformats.org/officeDocument/2006/relationships/tableStyles" Target="tableStyles.xml" /><Relationship Id="rId3" Type="http://schemas.openxmlformats.org/officeDocument/2006/relationships/slide" Target="slides/slide2.xml" /><Relationship Id="rId7" Type="http://schemas.openxmlformats.org/officeDocument/2006/relationships/slide" Target="slides/slide6.xml" /><Relationship Id="rId12" Type="http://schemas.openxmlformats.org/officeDocument/2006/relationships/theme" Target="theme/theme1.xml" /><Relationship Id="rId2" Type="http://schemas.openxmlformats.org/officeDocument/2006/relationships/slide" Target="slides/slide1.xml" /><Relationship Id="rId1" Type="http://schemas.openxmlformats.org/officeDocument/2006/relationships/slideMaster" Target="slideMasters/slideMaster1.xml" /><Relationship Id="rId6" Type="http://schemas.openxmlformats.org/officeDocument/2006/relationships/slide" Target="slides/slide5.xml" /><Relationship Id="rId11" Type="http://schemas.openxmlformats.org/officeDocument/2006/relationships/viewProps" Target="viewProps.xml" /><Relationship Id="rId5" Type="http://schemas.openxmlformats.org/officeDocument/2006/relationships/slide" Target="slides/slide4.xml" /><Relationship Id="rId10" Type="http://schemas.openxmlformats.org/officeDocument/2006/relationships/presProps" Target="presProps.xml" /><Relationship Id="rId4" Type="http://schemas.openxmlformats.org/officeDocument/2006/relationships/slide" Target="slides/slide3.xml" /><Relationship Id="rId9" Type="http://schemas.openxmlformats.org/officeDocument/2006/relationships/slide" Target="slides/slide8.xml" /></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 /><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 /><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 /><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 /><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 /><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 /><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 /><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 /><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 /><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 /><Relationship Id="rId1" Type="http://schemas.openxmlformats.org/officeDocument/2006/relationships/slideMaster" Target="../slideMasters/slideMaster1.xml" /></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 /><Relationship Id="rId1" Type="http://schemas.openxmlformats.org/officeDocument/2006/relationships/slideMaster" Target="../slideMasters/slideMaster1.xml" /></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 /><Relationship Id="rId1" Type="http://schemas.openxmlformats.org/officeDocument/2006/relationships/slideMaster" Target="../slideMasters/slideMaster1.xml" /></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 /><Relationship Id="rId1" Type="http://schemas.openxmlformats.org/officeDocument/2006/relationships/slideMaster" Target="../slideMasters/slideMaster1.xml" /></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 /><Relationship Id="rId1" Type="http://schemas.openxmlformats.org/officeDocument/2006/relationships/slideMaster" Target="../slideMasters/slideMaster1.xml" /></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 /><Relationship Id="rId1" Type="http://schemas.openxmlformats.org/officeDocument/2006/relationships/slideMaster" Target="../slideMasters/slideMaster1.xml" /></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3">
        <a:schemeClr val="bg2"/>
      </p:bgRef>
    </p:bg>
    <p:spTree>
      <p:nvGrpSpPr>
        <p:cNvPr id="1" name=""/>
        <p:cNvGrpSpPr/>
        <p:nvPr/>
      </p:nvGrpSpPr>
      <p:grpSpPr>
        <a:xfrm>
          <a:off x="0" y="0"/>
          <a:ext cx="0" cy="0"/>
          <a:chOff x="0" y="0"/>
          <a:chExt cx="0" cy="0"/>
        </a:xfrm>
      </p:grpSpPr>
      <p:pic>
        <p:nvPicPr>
          <p:cNvPr id="7" name="Picture 6" descr="Celestia-R1---OverlayTitle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3962399" y="1964267"/>
            <a:ext cx="7197726" cy="2421464"/>
          </a:xfrm>
        </p:spPr>
        <p:txBody>
          <a:bodyPr anchor="b">
            <a:normAutofit/>
          </a:bodyPr>
          <a:lstStyle>
            <a:lvl1pPr algn="r">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3962399" y="4385732"/>
            <a:ext cx="7197726" cy="1405467"/>
          </a:xfrm>
        </p:spPr>
        <p:txBody>
          <a:bodyPr anchor="t">
            <a:normAutofit/>
          </a:bodyPr>
          <a:lstStyle>
            <a:lvl1pPr marL="0" indent="0" algn="r">
              <a:buNone/>
              <a:defRPr sz="1800" cap="all">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8932558" y="5870575"/>
            <a:ext cx="1600200" cy="377825"/>
          </a:xfrm>
        </p:spPr>
        <p:txBody>
          <a:bodyPr/>
          <a:lstStyle/>
          <a:p>
            <a:fld id="{B61BEF0D-F0BB-DE4B-95CE-6DB70DBA9567}" type="datetimeFigureOut">
              <a:rPr lang="en-US" dirty="0"/>
              <a:pPr/>
              <a:t>11/8/2020</a:t>
            </a:fld>
            <a:endParaRPr lang="en-US" dirty="0"/>
          </a:p>
        </p:txBody>
      </p:sp>
      <p:sp>
        <p:nvSpPr>
          <p:cNvPr id="5" name="Footer Placeholder 4"/>
          <p:cNvSpPr>
            <a:spLocks noGrp="1"/>
          </p:cNvSpPr>
          <p:nvPr>
            <p:ph type="ftr" sz="quarter" idx="11"/>
          </p:nvPr>
        </p:nvSpPr>
        <p:spPr>
          <a:xfrm>
            <a:off x="3962399" y="5870575"/>
            <a:ext cx="4893958" cy="377825"/>
          </a:xfrm>
        </p:spPr>
        <p:txBody>
          <a:bodyPr/>
          <a:lstStyle/>
          <a:p>
            <a:endParaRPr lang="en-US" dirty="0"/>
          </a:p>
        </p:txBody>
      </p:sp>
      <p:sp>
        <p:nvSpPr>
          <p:cNvPr id="6" name="Slide Number Placeholder 5"/>
          <p:cNvSpPr>
            <a:spLocks noGrp="1"/>
          </p:cNvSpPr>
          <p:nvPr>
            <p:ph type="sldNum" sz="quarter" idx="12"/>
          </p:nvPr>
        </p:nvSpPr>
        <p:spPr>
          <a:xfrm>
            <a:off x="10608958" y="5870575"/>
            <a:ext cx="551167" cy="377825"/>
          </a:xfrm>
        </p:spPr>
        <p:txBody>
          <a:bodyPr/>
          <a:lstStyle/>
          <a:p>
            <a:fld id="{D57F1E4F-1CFF-5643-939E-217C01CDF565}" type="slidenum">
              <a:rPr lang="en-US" dirty="0"/>
              <a:pPr/>
              <a:t>‹#›</a:t>
            </a:fld>
            <a:endParaRPr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11/8/2020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3308581"/>
            <a:ext cx="10131427" cy="1468800"/>
          </a:xfrm>
        </p:spPr>
        <p:txBody>
          <a:bodyPr anchor="b"/>
          <a:lstStyle>
            <a:lvl1pPr algn="l">
              <a:defRPr sz="4000" b="0" cap="all"/>
            </a:lvl1pPr>
          </a:lstStyle>
          <a:p>
            <a:r>
              <a:rPr lang="en-US"/>
              <a:t>Click to edit Master title style</a:t>
            </a:r>
            <a:endParaRPr lang="en-US" dirty="0"/>
          </a:p>
        </p:txBody>
      </p:sp>
      <p:sp>
        <p:nvSpPr>
          <p:cNvPr id="3" name="Text Placeholder 2"/>
          <p:cNvSpPr>
            <a:spLocks noGrp="1"/>
          </p:cNvSpPr>
          <p:nvPr>
            <p:ph type="body" idx="1"/>
          </p:nvPr>
        </p:nvSpPr>
        <p:spPr>
          <a:xfrm>
            <a:off x="685799" y="4777381"/>
            <a:ext cx="10131428" cy="860400"/>
          </a:xfrm>
        </p:spPr>
        <p:txBody>
          <a:bodyPr anchor="t">
            <a:normAutofit/>
          </a:bodyPr>
          <a:lstStyle>
            <a:lvl1pPr marL="0" indent="0" algn="l">
              <a:buNone/>
              <a:defRPr sz="2000" cap="all">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11/8/2020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2" y="2142067"/>
            <a:ext cx="4995334" cy="3649134"/>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21895" y="2142067"/>
            <a:ext cx="4995332" cy="3649133"/>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11/8/2020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3670" y="2218267"/>
            <a:ext cx="4709054"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85801" y="2870201"/>
            <a:ext cx="4996923" cy="2920998"/>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96003" y="2226734"/>
            <a:ext cx="4722813"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823483" y="2870201"/>
            <a:ext cx="4995334" cy="2920998"/>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11/8/2020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11/8/2020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Date Placeholder 1"/>
          <p:cNvSpPr>
            <a:spLocks noGrp="1"/>
          </p:cNvSpPr>
          <p:nvPr>
            <p:ph type="dt" sz="half" idx="10"/>
          </p:nvPr>
        </p:nvSpPr>
        <p:spPr/>
        <p:txBody>
          <a:bodyPr/>
          <a:lstStyle/>
          <a:p>
            <a:fld id="{B61BEF0D-F0BB-DE4B-95CE-6DB70DBA9567}" type="datetimeFigureOut">
              <a:rPr lang="en-US" dirty="0"/>
              <a:pPr/>
              <a:t>11/8/2020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2074333"/>
            <a:ext cx="3680885"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648201" y="609601"/>
            <a:ext cx="6169026" cy="5181600"/>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445933"/>
            <a:ext cx="3680885" cy="1828800"/>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11/8/2020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1600200"/>
            <a:ext cx="6164653" cy="13716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536253" y="914400"/>
            <a:ext cx="3280974" cy="4572000"/>
          </a:xfrm>
          <a:prstGeom prst="roundRect">
            <a:avLst>
              <a:gd name="adj" fmla="val 42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2971800"/>
            <a:ext cx="6164653" cy="1828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11/8/2020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4732865"/>
            <a:ext cx="1013142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371600" y="932112"/>
            <a:ext cx="8759827" cy="3164976"/>
          </a:xfrm>
          <a:prstGeom prst="roundRect">
            <a:avLst>
              <a:gd name="adj" fmla="val 43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5299603"/>
            <a:ext cx="10131427" cy="49371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11/8/2020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3124199"/>
          </a:xfrm>
        </p:spPr>
        <p:txBody>
          <a:bodyPr anchor="ctr">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0" y="4343400"/>
            <a:ext cx="10131428"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11/8/2020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097875" y="3352800"/>
            <a:ext cx="9339184"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87465" y="4343400"/>
            <a:ext cx="10152367"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11/8/2020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2" y="3308581"/>
            <a:ext cx="10131425"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1" y="4777381"/>
            <a:ext cx="10131426"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11/8/2020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5800" y="3886200"/>
            <a:ext cx="10135436" cy="889000"/>
          </a:xfrm>
        </p:spPr>
        <p:txBody>
          <a:bodyPr vert="horz" lIns="91440" tIns="45720" rIns="91440" bIns="45720" rtlCol="0" anchor="b">
            <a:normAutofit/>
          </a:bodyPr>
          <a:lstStyle>
            <a:lvl1pPr>
              <a:buNone/>
              <a:defRPr lang="en-US" sz="2400" b="0" cap="none" dirty="0">
                <a:ln w="3175" cmpd="sng">
                  <a:noFill/>
                </a:ln>
                <a:solidFill>
                  <a:schemeClr val="tx1"/>
                </a:solidFill>
                <a:effectLst/>
              </a:defRPr>
            </a:lvl1pPr>
          </a:lstStyle>
          <a:p>
            <a:pPr marL="0" lvl="0">
              <a:spcBef>
                <a:spcPct val="0"/>
              </a:spcBef>
              <a:buNone/>
            </a:pPr>
            <a:r>
              <a:rPr lang="en-US"/>
              <a:t>Edit Master text styles</a:t>
            </a:r>
          </a:p>
        </p:txBody>
      </p:sp>
      <p:sp>
        <p:nvSpPr>
          <p:cNvPr id="3" name="Text Placeholder 2"/>
          <p:cNvSpPr>
            <a:spLocks noGrp="1"/>
          </p:cNvSpPr>
          <p:nvPr>
            <p:ph type="body" idx="1"/>
          </p:nvPr>
        </p:nvSpPr>
        <p:spPr>
          <a:xfrm>
            <a:off x="685799" y="4775200"/>
            <a:ext cx="10135436" cy="10160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11/8/2020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2743199"/>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5801" y="3505200"/>
            <a:ext cx="10131428"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Edit Master text styles</a:t>
            </a:r>
          </a:p>
        </p:txBody>
      </p:sp>
      <p:sp>
        <p:nvSpPr>
          <p:cNvPr id="3" name="Text Placeholder 2"/>
          <p:cNvSpPr>
            <a:spLocks noGrp="1"/>
          </p:cNvSpPr>
          <p:nvPr>
            <p:ph type="body" idx="1"/>
          </p:nvPr>
        </p:nvSpPr>
        <p:spPr>
          <a:xfrm>
            <a:off x="685800" y="4343400"/>
            <a:ext cx="10131428"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11/8/2020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8" name="Title 1"/>
          <p:cNvSpPr>
            <a:spLocks noGrp="1"/>
          </p:cNvSpPr>
          <p:nvPr>
            <p:ph type="title"/>
          </p:nvPr>
        </p:nvSpPr>
        <p:spPr>
          <a:xfrm>
            <a:off x="685801" y="609600"/>
            <a:ext cx="10131425" cy="1456267"/>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11/8/2020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Vertical Title 1"/>
          <p:cNvSpPr>
            <a:spLocks noGrp="1"/>
          </p:cNvSpPr>
          <p:nvPr>
            <p:ph type="title" orient="vert"/>
          </p:nvPr>
        </p:nvSpPr>
        <p:spPr>
          <a:xfrm>
            <a:off x="8658675" y="609599"/>
            <a:ext cx="2158552"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09600"/>
            <a:ext cx="7832116" cy="5181600"/>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11/8/2020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13" Type="http://schemas.openxmlformats.org/officeDocument/2006/relationships/slideLayout" Target="../slideLayouts/slideLayout13.xml" /><Relationship Id="rId18" Type="http://schemas.openxmlformats.org/officeDocument/2006/relationships/theme" Target="../theme/theme1.xml"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slideLayout" Target="../slideLayouts/slideLayout12.xml" /><Relationship Id="rId17" Type="http://schemas.openxmlformats.org/officeDocument/2006/relationships/slideLayout" Target="../slideLayouts/slideLayout17.xml" /><Relationship Id="rId2" Type="http://schemas.openxmlformats.org/officeDocument/2006/relationships/slideLayout" Target="../slideLayouts/slideLayout2.xml" /><Relationship Id="rId16" Type="http://schemas.openxmlformats.org/officeDocument/2006/relationships/slideLayout" Target="../slideLayouts/slideLayout16.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5" Type="http://schemas.openxmlformats.org/officeDocument/2006/relationships/slideLayout" Target="../slideLayouts/slideLayout15.xml" /><Relationship Id="rId10" Type="http://schemas.openxmlformats.org/officeDocument/2006/relationships/slideLayout" Target="../slideLayouts/slideLayout10.xml" /><Relationship Id="rId4" Type="http://schemas.openxmlformats.org/officeDocument/2006/relationships/slideLayout" Target="../slideLayouts/slideLayout4.xml" /><Relationship Id="rId9" Type="http://schemas.openxmlformats.org/officeDocument/2006/relationships/slideLayout" Target="../slideLayouts/slideLayout9.xml" /><Relationship Id="rId14" Type="http://schemas.openxmlformats.org/officeDocument/2006/relationships/slideLayout" Target="../slideLayouts/slideLayout14.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5801" y="609600"/>
            <a:ext cx="10131425" cy="14562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1" y="2142067"/>
            <a:ext cx="10131425" cy="3649133"/>
          </a:xfrm>
          <a:prstGeom prst="rect">
            <a:avLst/>
          </a:prstGeom>
        </p:spPr>
        <p:txBody>
          <a:bodyPr vert="horz" lIns="91440" tIns="45720" rIns="91440" bIns="45720" rtlCol="0"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89660" y="5870575"/>
            <a:ext cx="1600200"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B61BEF0D-F0BB-DE4B-95CE-6DB70DBA9567}" type="datetimeFigureOut">
              <a:rPr lang="en-US" dirty="0"/>
              <a:pPr/>
              <a:t>11/8/2020</a:t>
            </a:fld>
            <a:endParaRPr lang="en-US" dirty="0"/>
          </a:p>
        </p:txBody>
      </p:sp>
      <p:sp>
        <p:nvSpPr>
          <p:cNvPr id="5" name="Footer Placeholder 4"/>
          <p:cNvSpPr>
            <a:spLocks noGrp="1"/>
          </p:cNvSpPr>
          <p:nvPr>
            <p:ph type="ftr" sz="quarter" idx="3"/>
          </p:nvPr>
        </p:nvSpPr>
        <p:spPr>
          <a:xfrm>
            <a:off x="685800" y="5870575"/>
            <a:ext cx="7827659" cy="3778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dirty="0"/>
          </a:p>
        </p:txBody>
      </p:sp>
      <p:sp>
        <p:nvSpPr>
          <p:cNvPr id="6" name="Slide Number Placeholder 5"/>
          <p:cNvSpPr>
            <a:spLocks noGrp="1"/>
          </p:cNvSpPr>
          <p:nvPr>
            <p:ph type="sldNum" sz="quarter" idx="4"/>
          </p:nvPr>
        </p:nvSpPr>
        <p:spPr>
          <a:xfrm>
            <a:off x="10266060" y="5870575"/>
            <a:ext cx="551167"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57F1E4F-1CFF-5643-939E-217C01CDF56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0" r:id="rId9"/>
    <p:sldLayoutId id="2147483657" r:id="rId10"/>
    <p:sldLayoutId id="2147483663" r:id="rId11"/>
    <p:sldLayoutId id="2147483664" r:id="rId12"/>
    <p:sldLayoutId id="2147483665" r:id="rId13"/>
    <p:sldLayoutId id="2147483666" r:id="rId14"/>
    <p:sldLayoutId id="2147483667" r:id="rId15"/>
    <p:sldLayoutId id="2147483658" r:id="rId16"/>
    <p:sldLayoutId id="2147483659"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ts val="0"/>
        </a:spcBef>
        <a:spcAft>
          <a:spcPts val="1000"/>
        </a:spcAft>
        <a:buClr>
          <a:schemeClr val="tx1"/>
        </a:buClr>
        <a:buSzPct val="100000"/>
        <a:buFont typeface="Arial"/>
        <a:buChar char="•"/>
        <a:defRPr sz="1800" kern="1200" cap="none">
          <a:solidFill>
            <a:schemeClr val="tx1"/>
          </a:solidFill>
          <a:effectLst/>
          <a:latin typeface="+mn-lt"/>
          <a:ea typeface="+mn-ea"/>
          <a:cs typeface="+mn-cs"/>
        </a:defRPr>
      </a:lvl1pPr>
      <a:lvl2pPr marL="742950" indent="-285750" algn="l" defTabSz="457200" rtl="0" eaLnBrk="1" latinLnBrk="0" hangingPunct="1">
        <a:spcBef>
          <a:spcPts val="0"/>
        </a:spcBef>
        <a:spcAft>
          <a:spcPts val="1000"/>
        </a:spcAft>
        <a:buClr>
          <a:schemeClr val="tx1"/>
        </a:buClr>
        <a:buSzPct val="100000"/>
        <a:buFont typeface="Arial"/>
        <a:buChar char="•"/>
        <a:defRPr sz="1600" kern="1200" cap="none">
          <a:solidFill>
            <a:schemeClr val="tx1"/>
          </a:solidFill>
          <a:effectLst/>
          <a:latin typeface="+mn-lt"/>
          <a:ea typeface="+mn-ea"/>
          <a:cs typeface="+mn-cs"/>
        </a:defRPr>
      </a:lvl2pPr>
      <a:lvl3pPr marL="1200150" indent="-285750" algn="l" defTabSz="457200" rtl="0" eaLnBrk="1" latinLnBrk="0" hangingPunct="1">
        <a:spcBef>
          <a:spcPts val="0"/>
        </a:spcBef>
        <a:spcAft>
          <a:spcPts val="1000"/>
        </a:spcAft>
        <a:buClr>
          <a:schemeClr val="tx1"/>
        </a:buClr>
        <a:buSzPct val="100000"/>
        <a:buFont typeface="Arial"/>
        <a:buChar char="•"/>
        <a:defRPr sz="1400" kern="1200" cap="none">
          <a:solidFill>
            <a:schemeClr val="tx1"/>
          </a:solidFill>
          <a:effectLst/>
          <a:latin typeface="+mn-lt"/>
          <a:ea typeface="+mn-ea"/>
          <a:cs typeface="+mn-cs"/>
        </a:defRPr>
      </a:lvl3pPr>
      <a:lvl4pPr marL="15430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4pPr>
      <a:lvl5pPr marL="20002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5pPr>
      <a:lvl6pPr marL="25146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6pPr>
      <a:lvl7pPr marL="29718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7pPr>
      <a:lvl8pPr marL="34290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8pPr>
      <a:lvl9pPr marL="38862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5.xml" /></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 /></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 /></Relationships>
</file>

<file path=ppt/slides/_rels/slide5.xml.rels><?xml version="1.0" encoding="UTF-8" standalone="yes"?>
<Relationships xmlns="http://schemas.openxmlformats.org/package/2006/relationships"><Relationship Id="rId2" Type="http://schemas.openxmlformats.org/officeDocument/2006/relationships/image" Target="../media/image5.png" /><Relationship Id="rId1" Type="http://schemas.openxmlformats.org/officeDocument/2006/relationships/slideLayout" Target="../slideLayouts/slideLayout2.xml" /></Relationships>
</file>

<file path=ppt/slides/_rels/slide6.xml.rels><?xml version="1.0" encoding="UTF-8" standalone="yes"?>
<Relationships xmlns="http://schemas.openxmlformats.org/package/2006/relationships"><Relationship Id="rId2" Type="http://schemas.openxmlformats.org/officeDocument/2006/relationships/image" Target="../media/image6.jpeg" /><Relationship Id="rId1" Type="http://schemas.openxmlformats.org/officeDocument/2006/relationships/slideLayout" Target="../slideLayouts/slideLayout7.xml" /></Relationships>
</file>

<file path=ppt/slides/_rels/slide7.xml.rels><?xml version="1.0" encoding="UTF-8" standalone="yes"?>
<Relationships xmlns="http://schemas.openxmlformats.org/package/2006/relationships"><Relationship Id="rId3" Type="http://schemas.openxmlformats.org/officeDocument/2006/relationships/hyperlink" Target="https://www.managers.org.uk/knowledge-and-insights/case-study/6-companies-that-get-employee-engagement-and-what-they-do-right/" TargetMode="External" /><Relationship Id="rId2" Type="http://schemas.openxmlformats.org/officeDocument/2006/relationships/hyperlink" Target="https://www.entrepreneur.com/article/285052" TargetMode="External" /><Relationship Id="rId1" Type="http://schemas.openxmlformats.org/officeDocument/2006/relationships/slideLayout" Target="../slideLayouts/slideLayout4.xml" /><Relationship Id="rId4" Type="http://schemas.openxmlformats.org/officeDocument/2006/relationships/hyperlink" Target="https://www.johnlewispartnership.co.uk/work/employee-ownership.html" TargetMode="External" /></Relationships>
</file>

<file path=ppt/slides/_rels/slide8.xml.rels><?xml version="1.0" encoding="UTF-8" standalone="yes"?>
<Relationships xmlns="http://schemas.openxmlformats.org/package/2006/relationships"><Relationship Id="rId2" Type="http://schemas.openxmlformats.org/officeDocument/2006/relationships/image" Target="../media/image7.png" /><Relationship Id="rId1" Type="http://schemas.openxmlformats.org/officeDocument/2006/relationships/slideLayout" Target="../slideLayouts/slideLayout7.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80160" y="1188720"/>
            <a:ext cx="9879965" cy="1606731"/>
          </a:xfrm>
        </p:spPr>
        <p:txBody>
          <a:bodyPr>
            <a:normAutofit fontScale="90000"/>
          </a:bodyPr>
          <a:lstStyle/>
          <a:p>
            <a:pPr algn="ctr"/>
            <a:br>
              <a:rPr lang="en-GB" altLang="en-US" dirty="0">
                <a:solidFill>
                  <a:schemeClr val="tx2"/>
                </a:solidFill>
              </a:rPr>
            </a:br>
            <a:br>
              <a:rPr lang="en-GB" altLang="en-US" dirty="0">
                <a:solidFill>
                  <a:schemeClr val="tx2"/>
                </a:solidFill>
              </a:rPr>
            </a:br>
            <a:br>
              <a:rPr lang="en-GB" altLang="en-US" dirty="0">
                <a:solidFill>
                  <a:schemeClr val="tx2"/>
                </a:solidFill>
              </a:rPr>
            </a:br>
            <a:r>
              <a:rPr lang="en-GB" altLang="en-US" sz="8000" b="1" dirty="0">
                <a:solidFill>
                  <a:schemeClr val="tx2"/>
                </a:solidFill>
              </a:rPr>
              <a:t>Employee Engagement</a:t>
            </a:r>
            <a:br>
              <a:rPr lang="en-GB" altLang="en-US" sz="8000" b="1" dirty="0">
                <a:solidFill>
                  <a:schemeClr val="tx2"/>
                </a:solidFill>
              </a:rPr>
            </a:br>
            <a:r>
              <a:rPr lang="en-GB" altLang="en-US" sz="8000" b="1" dirty="0">
                <a:solidFill>
                  <a:schemeClr val="tx2"/>
                </a:solidFill>
              </a:rPr>
              <a:t>needs of individuals </a:t>
            </a:r>
            <a:endParaRPr lang="en-GB" sz="8000" b="1" dirty="0"/>
          </a:p>
        </p:txBody>
      </p:sp>
      <p:pic>
        <p:nvPicPr>
          <p:cNvPr id="4" name="Picture 3"/>
          <p:cNvPicPr>
            <a:picLocks noChangeAspect="1"/>
          </p:cNvPicPr>
          <p:nvPr/>
        </p:nvPicPr>
        <p:blipFill>
          <a:blip r:embed="rId2"/>
          <a:stretch>
            <a:fillRect/>
          </a:stretch>
        </p:blipFill>
        <p:spPr>
          <a:xfrm>
            <a:off x="3383279" y="2795451"/>
            <a:ext cx="5024625" cy="3866606"/>
          </a:xfrm>
          <a:prstGeom prst="rect">
            <a:avLst/>
          </a:prstGeom>
        </p:spPr>
      </p:pic>
      <p:sp>
        <p:nvSpPr>
          <p:cNvPr id="3" name="Subtitle 2"/>
          <p:cNvSpPr>
            <a:spLocks noGrp="1"/>
          </p:cNvSpPr>
          <p:nvPr>
            <p:ph type="subTitle" idx="1"/>
          </p:nvPr>
        </p:nvSpPr>
        <p:spPr>
          <a:xfrm flipV="1">
            <a:off x="10659291" y="4140927"/>
            <a:ext cx="500833" cy="244806"/>
          </a:xfrm>
        </p:spPr>
        <p:txBody>
          <a:bodyPr>
            <a:normAutofit fontScale="62500" lnSpcReduction="20000"/>
          </a:bodyPr>
          <a:lstStyle/>
          <a:p>
            <a:endParaRPr lang="en-GB" dirty="0"/>
          </a:p>
        </p:txBody>
      </p:sp>
    </p:spTree>
    <p:extLst>
      <p:ext uri="{BB962C8B-B14F-4D97-AF65-F5344CB8AC3E}">
        <p14:creationId xmlns:p14="http://schemas.microsoft.com/office/powerpoint/2010/main" val="406155723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93618" y="2431473"/>
            <a:ext cx="10744200" cy="872836"/>
          </a:xfrm>
        </p:spPr>
        <p:txBody>
          <a:bodyPr/>
          <a:lstStyle/>
          <a:p>
            <a:pPr algn="ctr"/>
            <a:r>
              <a:rPr lang="en-GB" b="1" dirty="0">
                <a:latin typeface="Adobe Fan Heiti Std B" panose="020B0700000000000000" pitchFamily="34" charset="-128"/>
                <a:ea typeface="Adobe Fan Heiti Std B" panose="020B0700000000000000" pitchFamily="34" charset="-128"/>
              </a:rPr>
              <a:t>MacLeod and Clarkes(2009) concept of Employee Engagement</a:t>
            </a:r>
            <a:endParaRPr lang="en-GB" dirty="0">
              <a:latin typeface="Adobe Fan Heiti Std B" panose="020B0700000000000000" pitchFamily="34" charset="-128"/>
              <a:ea typeface="Adobe Fan Heiti Std B" panose="020B0700000000000000" pitchFamily="34" charset="-128"/>
            </a:endParaRPr>
          </a:p>
        </p:txBody>
      </p:sp>
      <p:sp>
        <p:nvSpPr>
          <p:cNvPr id="4" name="Content Placeholder 3"/>
          <p:cNvSpPr>
            <a:spLocks noGrp="1"/>
          </p:cNvSpPr>
          <p:nvPr>
            <p:ph sz="half" idx="2"/>
          </p:nvPr>
        </p:nvSpPr>
        <p:spPr>
          <a:xfrm>
            <a:off x="397783" y="3429000"/>
            <a:ext cx="11118272" cy="1974272"/>
          </a:xfrm>
        </p:spPr>
        <p:txBody>
          <a:bodyPr>
            <a:normAutofit/>
          </a:bodyPr>
          <a:lstStyle/>
          <a:p>
            <a:pPr>
              <a:lnSpc>
                <a:spcPct val="107000"/>
              </a:lnSpc>
              <a:spcAft>
                <a:spcPts val="0"/>
              </a:spcAft>
            </a:pPr>
            <a:r>
              <a:rPr lang="en-GB" sz="2400" b="1" dirty="0">
                <a:ea typeface="SymbolMT"/>
                <a:cs typeface="Times New Roman" panose="02020603050405020304" pitchFamily="18" charset="0"/>
              </a:rPr>
              <a:t>Strategic narrative</a:t>
            </a:r>
            <a:endParaRPr lang="en-US" sz="2400" b="1" dirty="0">
              <a:ea typeface="SymbolMT"/>
              <a:cs typeface="Times New Roman" panose="02020603050405020304" pitchFamily="18" charset="0"/>
            </a:endParaRPr>
          </a:p>
          <a:p>
            <a:pPr>
              <a:lnSpc>
                <a:spcPct val="107000"/>
              </a:lnSpc>
              <a:spcAft>
                <a:spcPts val="0"/>
              </a:spcAft>
            </a:pPr>
            <a:r>
              <a:rPr lang="en-US" sz="2400"/>
              <a:t>“a strong, transparent and explicit organisational culture which gives employees a line of sight between their job and the vision and aims of the organisation” (MacLeod and Clarke 2009, 31). </a:t>
            </a:r>
            <a:endParaRPr lang="en-US" sz="2400" b="1" dirty="0">
              <a:ea typeface="SymbolMT"/>
              <a:cs typeface="Times New Roman" panose="02020603050405020304" pitchFamily="18" charset="0"/>
            </a:endParaRPr>
          </a:p>
          <a:p>
            <a:endParaRPr lang="en-GB" sz="2400" dirty="0"/>
          </a:p>
        </p:txBody>
      </p:sp>
      <p:sp>
        <p:nvSpPr>
          <p:cNvPr id="7" name="AutoShape 2" descr="Employee Engagement Strategies | Staff Engagement Ideas"/>
          <p:cNvSpPr>
            <a:spLocks noGrp="1" noChangeAspect="1" noChangeArrowheads="1"/>
          </p:cNvSpPr>
          <p:nvPr>
            <p:ph type="title"/>
          </p:nvPr>
        </p:nvSpPr>
        <p:spPr bwMode="auto">
          <a:xfrm>
            <a:off x="685801" y="732631"/>
            <a:ext cx="10131425" cy="1456267"/>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normAutofit fontScale="90000"/>
          </a:bodyPr>
          <a:lstStyle/>
          <a:p>
            <a:pPr algn="ctr"/>
            <a:r>
              <a:rPr lang="en-GB" sz="5400" b="1" dirty="0">
                <a:latin typeface="Adobe Fan Heiti Std B" panose="020B0700000000000000" pitchFamily="34" charset="-128"/>
                <a:ea typeface="Adobe Fan Heiti Std B" panose="020B0700000000000000" pitchFamily="34" charset="-128"/>
              </a:rPr>
              <a:t>WHAT MEANS </a:t>
            </a:r>
            <a:r>
              <a:rPr lang="en-GB" altLang="en-US" sz="5400" b="1" dirty="0">
                <a:solidFill>
                  <a:schemeClr val="tx2"/>
                </a:solidFill>
                <a:latin typeface="Adobe Fan Heiti Std B" panose="020B0700000000000000" pitchFamily="34" charset="-128"/>
                <a:ea typeface="Adobe Fan Heiti Std B" panose="020B0700000000000000" pitchFamily="34" charset="-128"/>
              </a:rPr>
              <a:t>Employee Engagement</a:t>
            </a:r>
            <a:r>
              <a:rPr lang="en-GB" altLang="en-US" dirty="0">
                <a:solidFill>
                  <a:schemeClr val="tx2"/>
                </a:solidFill>
              </a:rPr>
              <a:t>?</a:t>
            </a:r>
            <a:endParaRPr lang="en-GB" dirty="0"/>
          </a:p>
        </p:txBody>
      </p:sp>
      <p:sp>
        <p:nvSpPr>
          <p:cNvPr id="8" name="AutoShape 4" descr="Employee Engagement Strategies | Staff Engagement Ideas"/>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val="11820500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49251" y="215412"/>
            <a:ext cx="11842749" cy="6598088"/>
          </a:xfrm>
          <a:prstGeom prst="rect">
            <a:avLst/>
          </a:prstGeom>
        </p:spPr>
        <p:txBody>
          <a:bodyPr wrap="square">
            <a:spAutoFit/>
          </a:bodyPr>
          <a:lstStyle/>
          <a:p>
            <a:pPr>
              <a:lnSpc>
                <a:spcPct val="107000"/>
              </a:lnSpc>
              <a:spcAft>
                <a:spcPts val="0"/>
              </a:spcAft>
            </a:pPr>
            <a:r>
              <a:rPr lang="en-GB" sz="2000" b="1" dirty="0">
                <a:latin typeface="+mj-lt"/>
                <a:ea typeface="SymbolMT"/>
                <a:cs typeface="Times New Roman" panose="02020603050405020304" pitchFamily="18" charset="0"/>
              </a:rPr>
              <a:t> </a:t>
            </a:r>
            <a:endParaRPr lang="en-GB" sz="2000" b="1" dirty="0">
              <a:latin typeface="+mj-lt"/>
              <a:ea typeface="Calibri" panose="020F0502020204030204" pitchFamily="34" charset="0"/>
              <a:cs typeface="Times New Roman" panose="02020603050405020304" pitchFamily="18" charset="0"/>
            </a:endParaRPr>
          </a:p>
          <a:p>
            <a:pPr>
              <a:lnSpc>
                <a:spcPct val="107000"/>
              </a:lnSpc>
              <a:spcAft>
                <a:spcPts val="0"/>
              </a:spcAft>
            </a:pPr>
            <a:r>
              <a:rPr lang="en-GB" sz="2400" b="1" dirty="0">
                <a:latin typeface="+mj-lt"/>
                <a:ea typeface="SymbolMT"/>
                <a:cs typeface="Times New Roman" panose="02020603050405020304" pitchFamily="18" charset="0"/>
              </a:rPr>
              <a:t>Engaging managers</a:t>
            </a:r>
            <a:endParaRPr lang="en-GB" sz="2400" b="1" dirty="0">
              <a:latin typeface="+mj-lt"/>
              <a:ea typeface="Calibri" panose="020F0502020204030204" pitchFamily="34" charset="0"/>
              <a:cs typeface="Times New Roman" panose="02020603050405020304" pitchFamily="18" charset="0"/>
            </a:endParaRPr>
          </a:p>
          <a:p>
            <a:pPr>
              <a:lnSpc>
                <a:spcPct val="107000"/>
              </a:lnSpc>
              <a:spcAft>
                <a:spcPts val="0"/>
              </a:spcAft>
            </a:pPr>
            <a:r>
              <a:rPr lang="en-GB" sz="2400" b="1" dirty="0">
                <a:latin typeface="+mj-lt"/>
                <a:ea typeface="Calibri" panose="020F0502020204030204" pitchFamily="34" charset="0"/>
                <a:cs typeface="Verdana" panose="020B0604030504040204" pitchFamily="34" charset="0"/>
              </a:rPr>
              <a:t>“Engaging managers who offer clarity, appreciation of employees’ effort</a:t>
            </a:r>
            <a:endParaRPr lang="en-GB" sz="2400" b="1" dirty="0">
              <a:latin typeface="+mj-lt"/>
              <a:ea typeface="Calibri" panose="020F0502020204030204" pitchFamily="34" charset="0"/>
              <a:cs typeface="Times New Roman" panose="02020603050405020304" pitchFamily="18" charset="0"/>
            </a:endParaRPr>
          </a:p>
          <a:p>
            <a:pPr>
              <a:lnSpc>
                <a:spcPct val="107000"/>
              </a:lnSpc>
              <a:spcAft>
                <a:spcPts val="0"/>
              </a:spcAft>
            </a:pPr>
            <a:r>
              <a:rPr lang="en-GB" sz="2400" b="1" dirty="0">
                <a:latin typeface="+mj-lt"/>
                <a:ea typeface="Calibri" panose="020F0502020204030204" pitchFamily="34" charset="0"/>
                <a:cs typeface="Verdana" panose="020B0604030504040204" pitchFamily="34" charset="0"/>
              </a:rPr>
              <a:t>and contribution, who treat their people as individuals and who ensure</a:t>
            </a:r>
            <a:endParaRPr lang="en-GB" sz="2400" b="1" dirty="0">
              <a:latin typeface="+mj-lt"/>
              <a:ea typeface="Calibri" panose="020F0502020204030204" pitchFamily="34" charset="0"/>
              <a:cs typeface="Times New Roman" panose="02020603050405020304" pitchFamily="18" charset="0"/>
            </a:endParaRPr>
          </a:p>
          <a:p>
            <a:pPr>
              <a:lnSpc>
                <a:spcPct val="107000"/>
              </a:lnSpc>
              <a:spcAft>
                <a:spcPts val="0"/>
              </a:spcAft>
            </a:pPr>
            <a:r>
              <a:rPr lang="en-GB" sz="2400" b="1" dirty="0">
                <a:latin typeface="+mj-lt"/>
                <a:ea typeface="Calibri" panose="020F0502020204030204" pitchFamily="34" charset="0"/>
                <a:cs typeface="Verdana" panose="020B0604030504040204" pitchFamily="34" charset="0"/>
              </a:rPr>
              <a:t>that work is organised efficiently and effectively so that employees feel</a:t>
            </a:r>
            <a:endParaRPr lang="en-GB" sz="2400" b="1" dirty="0">
              <a:latin typeface="+mj-lt"/>
              <a:ea typeface="Calibri" panose="020F0502020204030204" pitchFamily="34" charset="0"/>
              <a:cs typeface="Times New Roman" panose="02020603050405020304" pitchFamily="18" charset="0"/>
            </a:endParaRPr>
          </a:p>
          <a:p>
            <a:pPr>
              <a:lnSpc>
                <a:spcPct val="107000"/>
              </a:lnSpc>
              <a:spcAft>
                <a:spcPts val="0"/>
              </a:spcAft>
            </a:pPr>
            <a:r>
              <a:rPr lang="en-GB" sz="2400" b="1" dirty="0">
                <a:latin typeface="+mj-lt"/>
                <a:ea typeface="Calibri" panose="020F0502020204030204" pitchFamily="34" charset="0"/>
                <a:cs typeface="Verdana" panose="020B0604030504040204" pitchFamily="34" charset="0"/>
              </a:rPr>
              <a:t>they are valued, and equipped and supported to do their job.” (MacLeod and Clarke 2009, 31)</a:t>
            </a:r>
            <a:endParaRPr lang="en-GB" sz="2400" b="1" dirty="0">
              <a:latin typeface="+mj-lt"/>
              <a:ea typeface="Calibri" panose="020F0502020204030204" pitchFamily="34" charset="0"/>
              <a:cs typeface="Times New Roman" panose="02020603050405020304" pitchFamily="18" charset="0"/>
            </a:endParaRPr>
          </a:p>
          <a:p>
            <a:pPr>
              <a:lnSpc>
                <a:spcPct val="107000"/>
              </a:lnSpc>
              <a:spcAft>
                <a:spcPts val="0"/>
              </a:spcAft>
            </a:pPr>
            <a:r>
              <a:rPr lang="en-GB" sz="2400" b="1" dirty="0">
                <a:latin typeface="+mj-lt"/>
                <a:ea typeface="SymbolMT"/>
                <a:cs typeface="Times New Roman" panose="02020603050405020304" pitchFamily="18" charset="0"/>
              </a:rPr>
              <a:t> </a:t>
            </a:r>
            <a:endParaRPr lang="en-GB" sz="2400" b="1" dirty="0">
              <a:latin typeface="+mj-lt"/>
              <a:ea typeface="Calibri" panose="020F0502020204030204" pitchFamily="34" charset="0"/>
              <a:cs typeface="Times New Roman" panose="02020603050405020304" pitchFamily="18" charset="0"/>
            </a:endParaRPr>
          </a:p>
          <a:p>
            <a:pPr>
              <a:lnSpc>
                <a:spcPct val="107000"/>
              </a:lnSpc>
              <a:spcAft>
                <a:spcPts val="0"/>
              </a:spcAft>
            </a:pPr>
            <a:r>
              <a:rPr lang="en-GB" sz="2400" b="1" dirty="0">
                <a:latin typeface="+mj-lt"/>
                <a:ea typeface="SymbolMT"/>
                <a:cs typeface="Times New Roman" panose="02020603050405020304" pitchFamily="18" charset="0"/>
              </a:rPr>
              <a:t>Employee voice</a:t>
            </a:r>
            <a:endParaRPr lang="en-GB" sz="2400" b="1" dirty="0">
              <a:latin typeface="+mj-lt"/>
              <a:ea typeface="Calibri" panose="020F0502020204030204" pitchFamily="34" charset="0"/>
              <a:cs typeface="Times New Roman" panose="02020603050405020304" pitchFamily="18" charset="0"/>
            </a:endParaRPr>
          </a:p>
          <a:p>
            <a:pPr>
              <a:lnSpc>
                <a:spcPct val="107000"/>
              </a:lnSpc>
              <a:spcAft>
                <a:spcPts val="0"/>
              </a:spcAft>
            </a:pPr>
            <a:r>
              <a:rPr lang="en-GB" sz="2400" b="1" dirty="0">
                <a:latin typeface="+mj-lt"/>
                <a:ea typeface="Calibri" panose="020F0502020204030204" pitchFamily="34" charset="0"/>
                <a:cs typeface="Verdana" panose="020B0604030504040204" pitchFamily="34" charset="0"/>
              </a:rPr>
              <a:t>“Employees’ views are sought out; they are listened to and see that their</a:t>
            </a:r>
            <a:endParaRPr lang="en-GB" sz="2400" b="1" dirty="0">
              <a:latin typeface="+mj-lt"/>
              <a:ea typeface="Calibri" panose="020F0502020204030204" pitchFamily="34" charset="0"/>
              <a:cs typeface="Times New Roman" panose="02020603050405020304" pitchFamily="18" charset="0"/>
            </a:endParaRPr>
          </a:p>
          <a:p>
            <a:pPr>
              <a:lnSpc>
                <a:spcPct val="107000"/>
              </a:lnSpc>
              <a:spcAft>
                <a:spcPts val="0"/>
              </a:spcAft>
            </a:pPr>
            <a:r>
              <a:rPr lang="en-GB" sz="2400" b="1" dirty="0">
                <a:latin typeface="+mj-lt"/>
                <a:ea typeface="Calibri" panose="020F0502020204030204" pitchFamily="34" charset="0"/>
                <a:cs typeface="Verdana" panose="020B0604030504040204" pitchFamily="34" charset="0"/>
              </a:rPr>
              <a:t>opinions count and make a difference. They speak out and challenge when</a:t>
            </a:r>
            <a:endParaRPr lang="en-GB" sz="2400" b="1" dirty="0">
              <a:latin typeface="+mj-lt"/>
              <a:ea typeface="Calibri" panose="020F0502020204030204" pitchFamily="34" charset="0"/>
              <a:cs typeface="Times New Roman" panose="02020603050405020304" pitchFamily="18" charset="0"/>
            </a:endParaRPr>
          </a:p>
          <a:p>
            <a:pPr>
              <a:lnSpc>
                <a:spcPct val="107000"/>
              </a:lnSpc>
              <a:spcAft>
                <a:spcPts val="0"/>
              </a:spcAft>
            </a:pPr>
            <a:r>
              <a:rPr lang="en-GB" sz="2400" b="1" dirty="0">
                <a:latin typeface="+mj-lt"/>
                <a:ea typeface="Calibri" panose="020F0502020204030204" pitchFamily="34" charset="0"/>
                <a:cs typeface="Verdana" panose="020B0604030504040204" pitchFamily="34" charset="0"/>
              </a:rPr>
              <a:t>appropriate. A strong sense of listening and responsiveness permeates the</a:t>
            </a:r>
            <a:endParaRPr lang="en-GB" sz="2400" b="1" dirty="0">
              <a:latin typeface="+mj-lt"/>
              <a:ea typeface="Calibri" panose="020F0502020204030204" pitchFamily="34" charset="0"/>
              <a:cs typeface="Times New Roman" panose="02020603050405020304" pitchFamily="18" charset="0"/>
            </a:endParaRPr>
          </a:p>
          <a:p>
            <a:pPr>
              <a:lnSpc>
                <a:spcPct val="107000"/>
              </a:lnSpc>
              <a:spcAft>
                <a:spcPts val="0"/>
              </a:spcAft>
            </a:pPr>
            <a:r>
              <a:rPr lang="en-GB" sz="2400" b="1" dirty="0">
                <a:latin typeface="+mj-lt"/>
                <a:ea typeface="Calibri" panose="020F0502020204030204" pitchFamily="34" charset="0"/>
                <a:cs typeface="Verdana" panose="020B0604030504040204" pitchFamily="34" charset="0"/>
              </a:rPr>
              <a:t>organisation, enabled by effective communication.” (MacLeod and Clarke 2009, 75)</a:t>
            </a:r>
            <a:endParaRPr lang="en-US" sz="2400" b="1" dirty="0">
              <a:latin typeface="+mj-lt"/>
              <a:ea typeface="Calibri" panose="020F0502020204030204" pitchFamily="34" charset="0"/>
              <a:cs typeface="Verdana" panose="020B0604030504040204" pitchFamily="34" charset="0"/>
            </a:endParaRPr>
          </a:p>
          <a:p>
            <a:pPr>
              <a:lnSpc>
                <a:spcPct val="107000"/>
              </a:lnSpc>
              <a:spcAft>
                <a:spcPts val="0"/>
              </a:spcAft>
            </a:pPr>
            <a:endParaRPr lang="en-US" sz="2400" b="1" dirty="0">
              <a:latin typeface="+mj-lt"/>
              <a:ea typeface="Calibri" panose="020F0502020204030204" pitchFamily="34" charset="0"/>
              <a:cs typeface="Times New Roman" panose="02020603050405020304" pitchFamily="18" charset="0"/>
            </a:endParaRPr>
          </a:p>
          <a:p>
            <a:pPr>
              <a:lnSpc>
                <a:spcPct val="107000"/>
              </a:lnSpc>
              <a:spcAft>
                <a:spcPts val="0"/>
              </a:spcAft>
            </a:pPr>
            <a:r>
              <a:rPr lang="en-US" sz="2400" b="1" dirty="0">
                <a:solidFill>
                  <a:srgbClr val="EF00A5"/>
                </a:solidFill>
                <a:latin typeface="+mj-lt"/>
                <a:ea typeface="Calibri" panose="020F0502020204030204" pitchFamily="34" charset="0"/>
                <a:cs typeface="Times New Roman" panose="02020603050405020304" pitchFamily="18" charset="0"/>
              </a:rPr>
              <a:t>Example is Vergin the company claimes to listin to the employees voice</a:t>
            </a:r>
            <a:endParaRPr lang="en-GB" sz="2400" b="1" dirty="0">
              <a:solidFill>
                <a:srgbClr val="EF00A5"/>
              </a:solidFill>
              <a:latin typeface="+mj-lt"/>
              <a:ea typeface="Calibri" panose="020F0502020204030204" pitchFamily="34" charset="0"/>
              <a:cs typeface="Times New Roman" panose="02020603050405020304" pitchFamily="18" charset="0"/>
            </a:endParaRPr>
          </a:p>
          <a:p>
            <a:pPr>
              <a:lnSpc>
                <a:spcPct val="107000"/>
              </a:lnSpc>
              <a:spcAft>
                <a:spcPts val="0"/>
              </a:spcAft>
            </a:pPr>
            <a:r>
              <a:rPr lang="en-GB" sz="2400" b="1" dirty="0">
                <a:solidFill>
                  <a:srgbClr val="EF00A5"/>
                </a:solidFill>
                <a:latin typeface="+mj-lt"/>
                <a:ea typeface="SymbolMT"/>
                <a:cs typeface="Times New Roman" panose="02020603050405020304" pitchFamily="18" charset="0"/>
              </a:rPr>
              <a:t> </a:t>
            </a:r>
            <a:endParaRPr lang="en-GB" sz="2400" b="1" dirty="0">
              <a:solidFill>
                <a:srgbClr val="EF00A5"/>
              </a:solidFill>
              <a:latin typeface="+mj-lt"/>
              <a:ea typeface="Calibri" panose="020F0502020204030204" pitchFamily="34" charset="0"/>
              <a:cs typeface="Times New Roman" panose="02020603050405020304" pitchFamily="18" charset="0"/>
            </a:endParaRPr>
          </a:p>
          <a:p>
            <a:pPr>
              <a:lnSpc>
                <a:spcPct val="107000"/>
              </a:lnSpc>
              <a:spcAft>
                <a:spcPts val="0"/>
              </a:spcAft>
            </a:pPr>
            <a:endParaRPr lang="en-US" sz="2000" b="1" i="0">
              <a:solidFill>
                <a:srgbClr val="D10074"/>
              </a:solidFill>
              <a:effectLst/>
              <a:latin typeface="Nunito"/>
            </a:endParaRPr>
          </a:p>
          <a:p>
            <a:pPr>
              <a:lnSpc>
                <a:spcPct val="107000"/>
              </a:lnSpc>
              <a:spcAft>
                <a:spcPts val="0"/>
              </a:spcAft>
            </a:pPr>
            <a:endParaRPr lang="en-GB" sz="2000" b="1" dirty="0">
              <a:effectLst/>
              <a:latin typeface="+mj-l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80742343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5B5BB4E-0FA0-EB40-9DC4-AC1C3DC9AF7B}"/>
              </a:ext>
            </a:extLst>
          </p:cNvPr>
          <p:cNvSpPr txBox="1"/>
          <p:nvPr/>
        </p:nvSpPr>
        <p:spPr>
          <a:xfrm>
            <a:off x="176893" y="353786"/>
            <a:ext cx="11402786" cy="2838021"/>
          </a:xfrm>
          <a:prstGeom prst="rect">
            <a:avLst/>
          </a:prstGeom>
          <a:noFill/>
        </p:spPr>
        <p:txBody>
          <a:bodyPr wrap="square" rtlCol="0">
            <a:spAutoFit/>
          </a:bodyPr>
          <a:lstStyle/>
          <a:p>
            <a:pPr>
              <a:lnSpc>
                <a:spcPct val="107000"/>
              </a:lnSpc>
              <a:spcAft>
                <a:spcPts val="0"/>
              </a:spcAft>
            </a:pPr>
            <a:r>
              <a:rPr lang="en-GB" sz="1800" b="1">
                <a:latin typeface="+mj-lt"/>
                <a:ea typeface="SymbolMT"/>
                <a:cs typeface="Times New Roman" panose="02020603050405020304" pitchFamily="18" charset="0"/>
              </a:rPr>
              <a:t> I</a:t>
            </a:r>
            <a:r>
              <a:rPr lang="en-GB" sz="2800" b="1">
                <a:latin typeface="+mj-lt"/>
                <a:ea typeface="SymbolMT"/>
                <a:cs typeface="Times New Roman" panose="02020603050405020304" pitchFamily="18" charset="0"/>
              </a:rPr>
              <a:t>ntegrity</a:t>
            </a:r>
            <a:endParaRPr lang="en-GB" sz="2800" b="1">
              <a:latin typeface="+mj-lt"/>
              <a:ea typeface="Calibri" panose="020F0502020204030204" pitchFamily="34" charset="0"/>
              <a:cs typeface="Times New Roman" panose="02020603050405020304" pitchFamily="18" charset="0"/>
            </a:endParaRPr>
          </a:p>
          <a:p>
            <a:pPr>
              <a:lnSpc>
                <a:spcPct val="107000"/>
              </a:lnSpc>
              <a:spcAft>
                <a:spcPts val="0"/>
              </a:spcAft>
            </a:pPr>
            <a:r>
              <a:rPr lang="en-GB" sz="2800" b="1">
                <a:latin typeface="+mj-lt"/>
                <a:ea typeface="Calibri" panose="020F0502020204030204" pitchFamily="34" charset="0"/>
                <a:cs typeface="Verdana" panose="020B0604030504040204" pitchFamily="34" charset="0"/>
              </a:rPr>
              <a:t>“A belief among employees that the organisation lives its values, and that espoused</a:t>
            </a:r>
            <a:endParaRPr lang="en-GB" sz="2800" b="1">
              <a:latin typeface="+mj-lt"/>
              <a:ea typeface="Calibri" panose="020F0502020204030204" pitchFamily="34" charset="0"/>
              <a:cs typeface="Times New Roman" panose="02020603050405020304" pitchFamily="18" charset="0"/>
            </a:endParaRPr>
          </a:p>
          <a:p>
            <a:pPr>
              <a:lnSpc>
                <a:spcPct val="107000"/>
              </a:lnSpc>
              <a:spcAft>
                <a:spcPts val="0"/>
              </a:spcAft>
            </a:pPr>
            <a:r>
              <a:rPr lang="en-GB" sz="2800" b="1">
                <a:latin typeface="+mj-lt"/>
                <a:ea typeface="Calibri" panose="020F0502020204030204" pitchFamily="34" charset="0"/>
                <a:cs typeface="Verdana" panose="020B0604030504040204" pitchFamily="34" charset="0"/>
              </a:rPr>
              <a:t>behavioural norms are adhered to, resulting in trust and a sense of integrity” (MacLeod and Clarke 2009, 33)</a:t>
            </a:r>
            <a:endParaRPr lang="en-US" sz="2800" b="1">
              <a:latin typeface="+mj-lt"/>
              <a:ea typeface="Calibri" panose="020F0502020204030204" pitchFamily="34" charset="0"/>
              <a:cs typeface="Verdana" panose="020B0604030504040204" pitchFamily="34" charset="0"/>
            </a:endParaRPr>
          </a:p>
          <a:p>
            <a:pPr>
              <a:lnSpc>
                <a:spcPct val="107000"/>
              </a:lnSpc>
            </a:pPr>
            <a:r>
              <a:rPr lang="en-US" sz="2800" b="1" i="0">
                <a:solidFill>
                  <a:srgbClr val="D10074"/>
                </a:solidFill>
                <a:effectLst/>
                <a:latin typeface="Nunito"/>
              </a:rPr>
              <a:t>American Express – Focus On Behaviours</a:t>
            </a:r>
            <a:endParaRPr lang="en-US" sz="2800"/>
          </a:p>
        </p:txBody>
      </p:sp>
    </p:spTree>
    <p:extLst>
      <p:ext uri="{BB962C8B-B14F-4D97-AF65-F5344CB8AC3E}">
        <p14:creationId xmlns:p14="http://schemas.microsoft.com/office/powerpoint/2010/main" val="156209834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1" y="1"/>
            <a:ext cx="10131425" cy="1101436"/>
          </a:xfrm>
        </p:spPr>
        <p:txBody>
          <a:bodyPr>
            <a:normAutofit fontScale="90000"/>
          </a:bodyPr>
          <a:lstStyle/>
          <a:p>
            <a:pPr algn="ctr"/>
            <a:r>
              <a:rPr lang="en-GB" altLang="en-US" b="1" dirty="0">
                <a:solidFill>
                  <a:schemeClr val="tx2"/>
                </a:solidFill>
              </a:rPr>
              <a:t>Employee Engagement and Maslow hierarchy of needs motivated employees engaged more </a:t>
            </a:r>
            <a:endParaRPr lang="en-GB" b="1" dirty="0"/>
          </a:p>
        </p:txBody>
      </p:sp>
      <p:pic>
        <p:nvPicPr>
          <p:cNvPr id="4" name="Content Placeholder 3"/>
          <p:cNvPicPr>
            <a:picLocks noGrp="1" noChangeAspect="1"/>
          </p:cNvPicPr>
          <p:nvPr>
            <p:ph idx="1"/>
          </p:nvPr>
        </p:nvPicPr>
        <p:blipFill>
          <a:blip r:embed="rId2"/>
          <a:stretch>
            <a:fillRect/>
          </a:stretch>
        </p:blipFill>
        <p:spPr>
          <a:xfrm>
            <a:off x="1945997" y="1101437"/>
            <a:ext cx="8028039" cy="5654033"/>
          </a:xfrm>
          <a:prstGeom prst="rect">
            <a:avLst/>
          </a:prstGeom>
        </p:spPr>
      </p:pic>
      <p:sp>
        <p:nvSpPr>
          <p:cNvPr id="5" name="TextBox 4">
            <a:extLst>
              <a:ext uri="{FF2B5EF4-FFF2-40B4-BE49-F238E27FC236}">
                <a16:creationId xmlns:a16="http://schemas.microsoft.com/office/drawing/2014/main" id="{8A7684AF-5107-DD40-B47D-6B7E4FD54EE9}"/>
              </a:ext>
            </a:extLst>
          </p:cNvPr>
          <p:cNvSpPr txBox="1"/>
          <p:nvPr/>
        </p:nvSpPr>
        <p:spPr>
          <a:xfrm rot="5400000">
            <a:off x="8078219" y="3292799"/>
            <a:ext cx="5654031" cy="646331"/>
          </a:xfrm>
          <a:prstGeom prst="rect">
            <a:avLst/>
          </a:prstGeom>
          <a:noFill/>
        </p:spPr>
        <p:txBody>
          <a:bodyPr wrap="square">
            <a:spAutoFit/>
          </a:bodyPr>
          <a:lstStyle/>
          <a:p>
            <a:r>
              <a:rPr lang="en-US"/>
              <a:t>https://www.servicefutures.com/can-maslows-hierarchy-needs-help-understand-employee-engagement</a:t>
            </a:r>
          </a:p>
        </p:txBody>
      </p:sp>
    </p:spTree>
    <p:extLst>
      <p:ext uri="{BB962C8B-B14F-4D97-AF65-F5344CB8AC3E}">
        <p14:creationId xmlns:p14="http://schemas.microsoft.com/office/powerpoint/2010/main" val="72772699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C5E4D09E-7236-4543-84D8-12DD61BDF642}"/>
              </a:ext>
            </a:extLst>
          </p:cNvPr>
          <p:cNvSpPr txBox="1"/>
          <p:nvPr/>
        </p:nvSpPr>
        <p:spPr>
          <a:xfrm flipH="1">
            <a:off x="8762999" y="1183821"/>
            <a:ext cx="3279321" cy="3477875"/>
          </a:xfrm>
          <a:prstGeom prst="rect">
            <a:avLst/>
          </a:prstGeom>
          <a:noFill/>
        </p:spPr>
        <p:txBody>
          <a:bodyPr wrap="square" rtlCol="0">
            <a:spAutoFit/>
          </a:bodyPr>
          <a:lstStyle/>
          <a:p>
            <a:pPr algn="l"/>
            <a:r>
              <a:rPr lang="en-US" sz="2000" b="1"/>
              <a:t>“A workplace approach designed to ensure that employees are committed to their organisation’s goals and values, motivated to contribute to organisational success, and are able at the same time to enhance their own sense of well-being.” (MacLeod and Clarke, 2009, 9) </a:t>
            </a:r>
          </a:p>
        </p:txBody>
      </p:sp>
      <p:pic>
        <p:nvPicPr>
          <p:cNvPr id="6" name="Picture 6">
            <a:extLst>
              <a:ext uri="{FF2B5EF4-FFF2-40B4-BE49-F238E27FC236}">
                <a16:creationId xmlns:a16="http://schemas.microsoft.com/office/drawing/2014/main" id="{45127900-5C0E-C84B-BFEE-04D3BF59E4D7}"/>
              </a:ext>
            </a:extLst>
          </p:cNvPr>
          <p:cNvPicPr>
            <a:picLocks noChangeAspect="1"/>
          </p:cNvPicPr>
          <p:nvPr/>
        </p:nvPicPr>
        <p:blipFill>
          <a:blip r:embed="rId2"/>
          <a:stretch>
            <a:fillRect/>
          </a:stretch>
        </p:blipFill>
        <p:spPr>
          <a:xfrm>
            <a:off x="-122465" y="-54430"/>
            <a:ext cx="8854854" cy="6912429"/>
          </a:xfrm>
          <a:prstGeom prst="rect">
            <a:avLst/>
          </a:prstGeom>
        </p:spPr>
      </p:pic>
      <p:sp>
        <p:nvSpPr>
          <p:cNvPr id="3" name="TextBox 2">
            <a:extLst>
              <a:ext uri="{FF2B5EF4-FFF2-40B4-BE49-F238E27FC236}">
                <a16:creationId xmlns:a16="http://schemas.microsoft.com/office/drawing/2014/main" id="{C9A9DC2B-33DA-BC4B-AB0E-84B1FCD07663}"/>
              </a:ext>
            </a:extLst>
          </p:cNvPr>
          <p:cNvSpPr txBox="1"/>
          <p:nvPr/>
        </p:nvSpPr>
        <p:spPr>
          <a:xfrm>
            <a:off x="5120368" y="2487385"/>
            <a:ext cx="1828800" cy="1828800"/>
          </a:xfrm>
          <a:prstGeom prst="rect">
            <a:avLst/>
          </a:prstGeom>
          <a:noFill/>
        </p:spPr>
        <p:txBody>
          <a:bodyPr wrap="square" rtlCol="0">
            <a:spAutoFit/>
          </a:bodyPr>
          <a:lstStyle/>
          <a:p>
            <a:pPr algn="l"/>
            <a:endParaRPr lang="en-US"/>
          </a:p>
        </p:txBody>
      </p:sp>
      <p:sp>
        <p:nvSpPr>
          <p:cNvPr id="4" name="TextBox 3">
            <a:extLst>
              <a:ext uri="{FF2B5EF4-FFF2-40B4-BE49-F238E27FC236}">
                <a16:creationId xmlns:a16="http://schemas.microsoft.com/office/drawing/2014/main" id="{18588DE3-03FB-0A46-A717-FA27C6457EDE}"/>
              </a:ext>
            </a:extLst>
          </p:cNvPr>
          <p:cNvSpPr txBox="1"/>
          <p:nvPr/>
        </p:nvSpPr>
        <p:spPr>
          <a:xfrm>
            <a:off x="8762998" y="4661695"/>
            <a:ext cx="3429001" cy="1908215"/>
          </a:xfrm>
          <a:prstGeom prst="rect">
            <a:avLst/>
          </a:prstGeom>
          <a:noFill/>
        </p:spPr>
        <p:txBody>
          <a:bodyPr wrap="square" rtlCol="0">
            <a:spAutoFit/>
          </a:bodyPr>
          <a:lstStyle/>
          <a:p>
            <a:endParaRPr lang="en-US" sz="1800">
              <a:solidFill>
                <a:srgbClr val="000000"/>
              </a:solidFill>
              <a:effectLst/>
              <a:latin typeface="Times New Roman" panose="02020603050405020304" pitchFamily="18" charset="0"/>
              <a:ea typeface="Times New Roman" panose="02020603050405020304" pitchFamily="18" charset="0"/>
            </a:endParaRPr>
          </a:p>
          <a:p>
            <a:endParaRPr lang="en-US">
              <a:solidFill>
                <a:srgbClr val="000000"/>
              </a:solidFill>
              <a:latin typeface="Times New Roman" panose="02020603050405020304" pitchFamily="18" charset="0"/>
              <a:ea typeface="Times New Roman" panose="02020603050405020304" pitchFamily="18" charset="0"/>
            </a:endParaRPr>
          </a:p>
          <a:p>
            <a:endParaRPr lang="en-US" sz="1800">
              <a:solidFill>
                <a:srgbClr val="000000"/>
              </a:solidFill>
              <a:effectLst/>
              <a:latin typeface="Times New Roman" panose="02020603050405020304" pitchFamily="18" charset="0"/>
              <a:ea typeface="Times New Roman" panose="02020603050405020304" pitchFamily="18" charset="0"/>
            </a:endParaRPr>
          </a:p>
          <a:p>
            <a:endParaRPr lang="en-US">
              <a:solidFill>
                <a:srgbClr val="000000"/>
              </a:solidFill>
              <a:latin typeface="Times New Roman" panose="02020603050405020304" pitchFamily="18" charset="0"/>
              <a:ea typeface="Times New Roman" panose="02020603050405020304" pitchFamily="18" charset="0"/>
            </a:endParaRPr>
          </a:p>
          <a:p>
            <a:r>
              <a:rPr lang="en-US" sz="1400">
                <a:solidFill>
                  <a:srgbClr val="000000"/>
                </a:solidFill>
                <a:effectLst/>
                <a:latin typeface="Times New Roman" panose="02020603050405020304" pitchFamily="18" charset="0"/>
                <a:ea typeface="Times New Roman" panose="02020603050405020304" pitchFamily="18" charset="0"/>
              </a:rPr>
              <a:t>THE EVIDENCE Wellbeing and Employee Engagement (May 2014)</a:t>
            </a:r>
            <a:endParaRPr lang="en-US" sz="1400">
              <a:effectLst/>
              <a:latin typeface="Times New Roman" panose="02020603050405020304" pitchFamily="18" charset="0"/>
              <a:ea typeface="Times New Roman" panose="02020603050405020304" pitchFamily="18" charset="0"/>
            </a:endParaRPr>
          </a:p>
          <a:p>
            <a:pPr algn="l"/>
            <a:endParaRPr lang="en-US"/>
          </a:p>
        </p:txBody>
      </p:sp>
    </p:spTree>
    <p:extLst>
      <p:ext uri="{BB962C8B-B14F-4D97-AF65-F5344CB8AC3E}">
        <p14:creationId xmlns:p14="http://schemas.microsoft.com/office/powerpoint/2010/main" val="279008207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B96232-5D0F-1046-B688-BD34740EB967}"/>
              </a:ext>
            </a:extLst>
          </p:cNvPr>
          <p:cNvSpPr>
            <a:spLocks noGrp="1"/>
          </p:cNvSpPr>
          <p:nvPr>
            <p:ph type="title"/>
          </p:nvPr>
        </p:nvSpPr>
        <p:spPr>
          <a:xfrm>
            <a:off x="685801" y="609600"/>
            <a:ext cx="10131425" cy="2288721"/>
          </a:xfrm>
        </p:spPr>
        <p:txBody>
          <a:bodyPr>
            <a:noAutofit/>
          </a:bodyPr>
          <a:lstStyle/>
          <a:p>
            <a:r>
              <a:rPr lang="en-US" sz="4000" b="0">
                <a:effectLst/>
                <a:latin typeface="Roboto" panose="02000000000000000000" pitchFamily="2" charset="0"/>
                <a:ea typeface="Times New Roman" panose="02020603050405020304" pitchFamily="18" charset="0"/>
              </a:rPr>
              <a:t>Different companies different approaches to employee engagment strategy </a:t>
            </a:r>
            <a:br>
              <a:rPr lang="en-US" sz="4000">
                <a:effectLst/>
                <a:latin typeface="Times New Roman" panose="02020603050405020304" pitchFamily="18" charset="0"/>
                <a:ea typeface="Times New Roman" panose="02020603050405020304" pitchFamily="18" charset="0"/>
              </a:rPr>
            </a:br>
            <a:endParaRPr lang="en-US" sz="4000"/>
          </a:p>
        </p:txBody>
      </p:sp>
      <p:sp>
        <p:nvSpPr>
          <p:cNvPr id="4" name="Content Placeholder 3">
            <a:extLst>
              <a:ext uri="{FF2B5EF4-FFF2-40B4-BE49-F238E27FC236}">
                <a16:creationId xmlns:a16="http://schemas.microsoft.com/office/drawing/2014/main" id="{686AFF58-5EB7-D84D-9E4F-22A85D08E31D}"/>
              </a:ext>
            </a:extLst>
          </p:cNvPr>
          <p:cNvSpPr>
            <a:spLocks noGrp="1"/>
          </p:cNvSpPr>
          <p:nvPr>
            <p:ph sz="half" idx="2"/>
          </p:nvPr>
        </p:nvSpPr>
        <p:spPr>
          <a:xfrm>
            <a:off x="1061808" y="2514600"/>
            <a:ext cx="9755870" cy="2558144"/>
          </a:xfrm>
        </p:spPr>
        <p:txBody>
          <a:bodyPr>
            <a:normAutofit fontScale="85000" lnSpcReduction="20000"/>
          </a:bodyPr>
          <a:lstStyle/>
          <a:p>
            <a:r>
              <a:rPr lang="en-US" sz="3400" b="1"/>
              <a:t>Vergin- listining to the voice of employees</a:t>
            </a:r>
          </a:p>
          <a:p>
            <a:r>
              <a:rPr lang="en-US" sz="3400" b="1" i="0">
                <a:effectLst/>
                <a:latin typeface="IvarSoft-SemiBold"/>
              </a:rPr>
              <a:t>Sephora-training and development </a:t>
            </a:r>
          </a:p>
          <a:p>
            <a:r>
              <a:rPr lang="en-US" sz="3400" b="1"/>
              <a:t>Google-Transparacny </a:t>
            </a:r>
          </a:p>
          <a:p>
            <a:r>
              <a:rPr lang="en-US" sz="3400" b="1" i="0">
                <a:effectLst/>
                <a:latin typeface="Nunito"/>
              </a:rPr>
              <a:t>John Lewis-Empowering, partnership</a:t>
            </a:r>
          </a:p>
          <a:p>
            <a:r>
              <a:rPr lang="en-US" sz="3400" b="1" i="0">
                <a:effectLst/>
                <a:latin typeface="Roboto" panose="02000000000000000000" pitchFamily="2" charset="0"/>
              </a:rPr>
              <a:t>Full Contact -wellbeing </a:t>
            </a:r>
          </a:p>
          <a:p>
            <a:endParaRPr lang="en-US"/>
          </a:p>
        </p:txBody>
      </p:sp>
      <p:sp>
        <p:nvSpPr>
          <p:cNvPr id="5" name="TextBox 4">
            <a:extLst>
              <a:ext uri="{FF2B5EF4-FFF2-40B4-BE49-F238E27FC236}">
                <a16:creationId xmlns:a16="http://schemas.microsoft.com/office/drawing/2014/main" id="{A2C3A312-4234-3E47-A02C-B0DBE74D439A}"/>
              </a:ext>
            </a:extLst>
          </p:cNvPr>
          <p:cNvSpPr txBox="1"/>
          <p:nvPr/>
        </p:nvSpPr>
        <p:spPr>
          <a:xfrm>
            <a:off x="5181600" y="2514600"/>
            <a:ext cx="1828800" cy="1828800"/>
          </a:xfrm>
          <a:prstGeom prst="rect">
            <a:avLst/>
          </a:prstGeom>
          <a:noFill/>
        </p:spPr>
        <p:txBody>
          <a:bodyPr wrap="square" rtlCol="0">
            <a:spAutoFit/>
          </a:bodyPr>
          <a:lstStyle/>
          <a:p>
            <a:pPr algn="l"/>
            <a:endParaRPr lang="en-US"/>
          </a:p>
        </p:txBody>
      </p:sp>
      <p:sp>
        <p:nvSpPr>
          <p:cNvPr id="6" name="TextBox 5">
            <a:extLst>
              <a:ext uri="{FF2B5EF4-FFF2-40B4-BE49-F238E27FC236}">
                <a16:creationId xmlns:a16="http://schemas.microsoft.com/office/drawing/2014/main" id="{1B55CF33-ECC7-6746-BF02-4FB9ED33CB42}"/>
              </a:ext>
            </a:extLst>
          </p:cNvPr>
          <p:cNvSpPr txBox="1"/>
          <p:nvPr/>
        </p:nvSpPr>
        <p:spPr>
          <a:xfrm>
            <a:off x="5181600" y="2514600"/>
            <a:ext cx="1828800" cy="1828800"/>
          </a:xfrm>
          <a:prstGeom prst="rect">
            <a:avLst/>
          </a:prstGeom>
          <a:noFill/>
        </p:spPr>
        <p:txBody>
          <a:bodyPr wrap="square" rtlCol="0">
            <a:spAutoFit/>
          </a:bodyPr>
          <a:lstStyle/>
          <a:p>
            <a:pPr algn="l"/>
            <a:endParaRPr lang="en-US"/>
          </a:p>
        </p:txBody>
      </p:sp>
      <p:sp>
        <p:nvSpPr>
          <p:cNvPr id="7" name="TextBox 6">
            <a:extLst>
              <a:ext uri="{FF2B5EF4-FFF2-40B4-BE49-F238E27FC236}">
                <a16:creationId xmlns:a16="http://schemas.microsoft.com/office/drawing/2014/main" id="{28CBB94E-C875-A048-8F09-1387A5B79D9D}"/>
              </a:ext>
            </a:extLst>
          </p:cNvPr>
          <p:cNvSpPr txBox="1"/>
          <p:nvPr/>
        </p:nvSpPr>
        <p:spPr>
          <a:xfrm>
            <a:off x="5181600" y="2514600"/>
            <a:ext cx="1828800" cy="1828800"/>
          </a:xfrm>
          <a:prstGeom prst="rect">
            <a:avLst/>
          </a:prstGeom>
          <a:noFill/>
        </p:spPr>
        <p:txBody>
          <a:bodyPr wrap="square" rtlCol="0">
            <a:spAutoFit/>
          </a:bodyPr>
          <a:lstStyle/>
          <a:p>
            <a:pPr algn="l"/>
            <a:endParaRPr lang="en-US"/>
          </a:p>
        </p:txBody>
      </p:sp>
      <p:sp>
        <p:nvSpPr>
          <p:cNvPr id="8" name="TextBox 7">
            <a:extLst>
              <a:ext uri="{FF2B5EF4-FFF2-40B4-BE49-F238E27FC236}">
                <a16:creationId xmlns:a16="http://schemas.microsoft.com/office/drawing/2014/main" id="{E688D594-11F3-A245-82B3-AE055686489A}"/>
              </a:ext>
            </a:extLst>
          </p:cNvPr>
          <p:cNvSpPr txBox="1"/>
          <p:nvPr/>
        </p:nvSpPr>
        <p:spPr>
          <a:xfrm>
            <a:off x="5181600" y="2514600"/>
            <a:ext cx="1828800" cy="1828800"/>
          </a:xfrm>
          <a:prstGeom prst="rect">
            <a:avLst/>
          </a:prstGeom>
          <a:noFill/>
        </p:spPr>
        <p:txBody>
          <a:bodyPr wrap="square" rtlCol="0">
            <a:spAutoFit/>
          </a:bodyPr>
          <a:lstStyle/>
          <a:p>
            <a:pPr algn="l"/>
            <a:endParaRPr lang="en-US"/>
          </a:p>
        </p:txBody>
      </p:sp>
      <p:sp>
        <p:nvSpPr>
          <p:cNvPr id="14" name="TextBox 13">
            <a:extLst>
              <a:ext uri="{FF2B5EF4-FFF2-40B4-BE49-F238E27FC236}">
                <a16:creationId xmlns:a16="http://schemas.microsoft.com/office/drawing/2014/main" id="{F95443EF-87B7-8C40-93A6-567BB5CDF817}"/>
              </a:ext>
            </a:extLst>
          </p:cNvPr>
          <p:cNvSpPr txBox="1"/>
          <p:nvPr/>
        </p:nvSpPr>
        <p:spPr>
          <a:xfrm>
            <a:off x="0" y="5072744"/>
            <a:ext cx="12192000" cy="1477328"/>
          </a:xfrm>
          <a:prstGeom prst="rect">
            <a:avLst/>
          </a:prstGeom>
          <a:noFill/>
        </p:spPr>
        <p:txBody>
          <a:bodyPr wrap="square" rtlCol="0">
            <a:spAutoFit/>
          </a:bodyPr>
          <a:lstStyle/>
          <a:p>
            <a:pPr algn="l"/>
            <a:r>
              <a:rPr lang="en-US">
                <a:hlinkClick r:id="rId2"/>
              </a:rPr>
              <a:t>https://www.entrepreneur.com/article/285052</a:t>
            </a:r>
            <a:endParaRPr lang="en-US"/>
          </a:p>
          <a:p>
            <a:pPr algn="l"/>
            <a:r>
              <a:rPr lang="en-US">
                <a:hlinkClick r:id="rId3"/>
              </a:rPr>
              <a:t>https://www.managers.org.uk/knowledge-and-insights/case-study/6-companies-that-get-employee-engagement-and-what-they-do-right/</a:t>
            </a:r>
            <a:endParaRPr lang="en-US"/>
          </a:p>
          <a:p>
            <a:pPr algn="l"/>
            <a:r>
              <a:rPr lang="en-US">
                <a:hlinkClick r:id="rId4"/>
              </a:rPr>
              <a:t>https://www.johnlewispartnership.co.uk/work/employee-ownership.html</a:t>
            </a:r>
            <a:endParaRPr lang="en-US"/>
          </a:p>
          <a:p>
            <a:pPr algn="l"/>
            <a:endParaRPr lang="en-US"/>
          </a:p>
        </p:txBody>
      </p:sp>
    </p:spTree>
    <p:extLst>
      <p:ext uri="{BB962C8B-B14F-4D97-AF65-F5344CB8AC3E}">
        <p14:creationId xmlns:p14="http://schemas.microsoft.com/office/powerpoint/2010/main" val="209341862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806ABA9A-1C6E-324F-AF13-A90C24663F20}"/>
              </a:ext>
            </a:extLst>
          </p:cNvPr>
          <p:cNvPicPr>
            <a:picLocks noChangeAspect="1"/>
          </p:cNvPicPr>
          <p:nvPr/>
        </p:nvPicPr>
        <p:blipFill>
          <a:blip r:embed="rId2"/>
          <a:stretch>
            <a:fillRect/>
          </a:stretch>
        </p:blipFill>
        <p:spPr>
          <a:xfrm>
            <a:off x="388748" y="-27102"/>
            <a:ext cx="10491174" cy="6912203"/>
          </a:xfrm>
          <a:prstGeom prst="rect">
            <a:avLst/>
          </a:prstGeom>
        </p:spPr>
      </p:pic>
      <p:sp>
        <p:nvSpPr>
          <p:cNvPr id="3" name="TextBox 2">
            <a:extLst>
              <a:ext uri="{FF2B5EF4-FFF2-40B4-BE49-F238E27FC236}">
                <a16:creationId xmlns:a16="http://schemas.microsoft.com/office/drawing/2014/main" id="{AED41CFA-BA25-404A-BA58-354884891B5E}"/>
              </a:ext>
            </a:extLst>
          </p:cNvPr>
          <p:cNvSpPr txBox="1"/>
          <p:nvPr/>
        </p:nvSpPr>
        <p:spPr>
          <a:xfrm rot="5400000">
            <a:off x="8382035" y="3055783"/>
            <a:ext cx="5919104" cy="923330"/>
          </a:xfrm>
          <a:prstGeom prst="rect">
            <a:avLst/>
          </a:prstGeom>
          <a:noFill/>
        </p:spPr>
        <p:txBody>
          <a:bodyPr wrap="square" rtlCol="0">
            <a:spAutoFit/>
          </a:bodyPr>
          <a:lstStyle/>
          <a:p>
            <a:r>
              <a:rPr lang="en-US" sz="1800" b="1" kern="1200" cap="all">
                <a:effectLst/>
                <a:latin typeface="Nunito"/>
                <a:ea typeface="Times New Roman" panose="02020603050405020304" pitchFamily="18" charset="0"/>
                <a:cs typeface="Times New Roman" panose="02020603050405020304" pitchFamily="18" charset="0"/>
              </a:rPr>
              <a:t>efecting employee engagment factors, k. Mysore(2013)</a:t>
            </a:r>
            <a:endParaRPr lang="en-US" sz="1800" b="1">
              <a:effectLst/>
              <a:latin typeface="Times New Roman" panose="02020603050405020304" pitchFamily="18" charset="0"/>
              <a:ea typeface="Times New Roman" panose="02020603050405020304" pitchFamily="18" charset="0"/>
            </a:endParaRPr>
          </a:p>
          <a:p>
            <a:pPr algn="l"/>
            <a:endParaRPr lang="en-US" b="1"/>
          </a:p>
        </p:txBody>
      </p:sp>
    </p:spTree>
    <p:extLst>
      <p:ext uri="{BB962C8B-B14F-4D97-AF65-F5344CB8AC3E}">
        <p14:creationId xmlns:p14="http://schemas.microsoft.com/office/powerpoint/2010/main" val="4286051919"/>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 /></Relationships>
</file>

<file path=ppt/theme/theme1.xml><?xml version="1.0" encoding="utf-8"?>
<a:theme xmlns:a="http://schemas.openxmlformats.org/drawingml/2006/main" name="Celestial">
  <a:themeElements>
    <a:clrScheme name="Celestial">
      <a:dk1>
        <a:sysClr val="windowText" lastClr="000000"/>
      </a:dk1>
      <a:lt1>
        <a:sysClr val="window" lastClr="FFFFFF"/>
      </a:lt1>
      <a:dk2>
        <a:srgbClr val="104C7E"/>
      </a:dk2>
      <a:lt2>
        <a:srgbClr val="EBEBEB"/>
      </a:lt2>
      <a:accent1>
        <a:srgbClr val="94CE67"/>
      </a:accent1>
      <a:accent2>
        <a:srgbClr val="49D1CD"/>
      </a:accent2>
      <a:accent3>
        <a:srgbClr val="61A5D6"/>
      </a:accent3>
      <a:accent4>
        <a:srgbClr val="9D8CD3"/>
      </a:accent4>
      <a:accent5>
        <a:srgbClr val="E45C8A"/>
      </a:accent5>
      <a:accent6>
        <a:srgbClr val="F98C61"/>
      </a:accent6>
      <a:hlink>
        <a:srgbClr val="AAF172"/>
      </a:hlink>
      <a:folHlink>
        <a:srgbClr val="E7F19A"/>
      </a:folHlink>
    </a:clrScheme>
    <a:fontScheme name="Celestial">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elestial">
      <a:fillStyleLst>
        <a:solidFill>
          <a:schemeClr val="phClr"/>
        </a:solidFill>
        <a:gradFill rotWithShape="1">
          <a:gsLst>
            <a:gs pos="0">
              <a:schemeClr val="phClr">
                <a:tint val="70000"/>
                <a:lumMod val="110000"/>
              </a:schemeClr>
            </a:gs>
            <a:gs pos="100000">
              <a:schemeClr val="phClr">
                <a:tint val="82000"/>
                <a:alpha val="74000"/>
              </a:schemeClr>
            </a:gs>
          </a:gsLst>
          <a:lin ang="5400000" scaled="0"/>
        </a:gradFill>
        <a:gradFill rotWithShape="1">
          <a:gsLst>
            <a:gs pos="0">
              <a:schemeClr val="phClr">
                <a:tint val="98000"/>
                <a:lumMod val="100000"/>
              </a:schemeClr>
            </a:gs>
            <a:gs pos="100000">
              <a:schemeClr val="phClr">
                <a:shade val="88000"/>
                <a:lumMod val="88000"/>
              </a:schemeClr>
            </a:gs>
          </a:gsLst>
          <a:lin ang="5400000" scaled="1"/>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65000"/>
              </a:srgbClr>
            </a:outerShdw>
          </a:effectLst>
          <a:scene3d>
            <a:camera prst="orthographicFront">
              <a:rot lat="0" lon="0" rev="0"/>
            </a:camera>
            <a:lightRig rig="threePt" dir="tl">
              <a:rot lat="0" lon="0" rev="1200000"/>
            </a:lightRig>
          </a:scene3d>
          <a:sp3d>
            <a:bevelT w="38100" h="12700"/>
          </a:sp3d>
        </a:effectStyle>
      </a:effectStyleLst>
      <a:bgFillStyleLst>
        <a:solidFill>
          <a:schemeClr val="phClr"/>
        </a:solidFill>
        <a:gradFill rotWithShape="1">
          <a:gsLst>
            <a:gs pos="0">
              <a:schemeClr val="phClr">
                <a:tint val="90000"/>
                <a:shade val="96000"/>
                <a:hueMod val="100000"/>
                <a:satMod val="180000"/>
                <a:lumMod val="110000"/>
              </a:schemeClr>
            </a:gs>
            <a:gs pos="100000">
              <a:schemeClr val="phClr">
                <a:shade val="96000"/>
                <a:satMod val="160000"/>
                <a:lumMod val="100000"/>
              </a:schemeClr>
            </a:gs>
          </a:gsLst>
          <a:lin ang="4740000" scaled="1"/>
        </a:gradFill>
        <a:blipFill>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Celestial" id="{C4BB2A3D-0E93-4C5F-B0D2-9D3FCE089CC5}" vid="{E44E6A2F-09CD-4BE0-B42D-107FF03CEED6}"/>
    </a:ext>
  </a:extLst>
</a:theme>
</file>

<file path=docProps/app.xml><?xml version="1.0" encoding="utf-8"?>
<Properties xmlns="http://schemas.openxmlformats.org/officeDocument/2006/extended-properties" xmlns:vt="http://schemas.openxmlformats.org/officeDocument/2006/docPropsVTypes">
  <Template>TM03457452[[fn=Celestial]]</Template>
  <TotalTime>1643</TotalTime>
  <Words>70</Words>
  <Application>Microsoft Office PowerPoint</Application>
  <PresentationFormat>Widescreen</PresentationFormat>
  <Paragraphs>22</Paragraphs>
  <Slides>8</Slides>
  <Notes>0</Notes>
  <HiddenSlides>0</HiddenSlides>
  <MMClips>0</MMClips>
  <ScaleCrop>false</ScaleCrop>
  <HeadingPairs>
    <vt:vector size="4" baseType="variant">
      <vt:variant>
        <vt:lpstr>Theme</vt:lpstr>
      </vt:variant>
      <vt:variant>
        <vt:i4>1</vt:i4>
      </vt:variant>
      <vt:variant>
        <vt:lpstr>Slide Titles</vt:lpstr>
      </vt:variant>
      <vt:variant>
        <vt:i4>8</vt:i4>
      </vt:variant>
    </vt:vector>
  </HeadingPairs>
  <TitlesOfParts>
    <vt:vector size="9" baseType="lpstr">
      <vt:lpstr>Celestial</vt:lpstr>
      <vt:lpstr>   Employee Engagement needs of individuals </vt:lpstr>
      <vt:lpstr>WHAT MEANS Employee Engagement?</vt:lpstr>
      <vt:lpstr>PowerPoint Presentation</vt:lpstr>
      <vt:lpstr>PowerPoint Presentation</vt:lpstr>
      <vt:lpstr>Employee Engagement and Maslow hierarchy of needs motivated employees engaged more </vt:lpstr>
      <vt:lpstr>PowerPoint Presentation</vt:lpstr>
      <vt:lpstr>Different companies different approaches to employee engagment strategy  </vt:lpstr>
      <vt:lpstr>PowerPoint Presentation</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Employee Engagement</dc:title>
  <dc:creator>UWTSD</dc:creator>
  <cp:lastModifiedBy>Monika.owczarzak@icloud.com</cp:lastModifiedBy>
  <cp:revision>6</cp:revision>
  <dcterms:created xsi:type="dcterms:W3CDTF">2020-11-04T21:56:29Z</dcterms:created>
  <dcterms:modified xsi:type="dcterms:W3CDTF">2020-11-08T10:24:08Z</dcterms:modified>
</cp:coreProperties>
</file>