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53"/>
  </p:notesMasterIdLst>
  <p:handoutMasterIdLst>
    <p:handoutMasterId r:id="rId54"/>
  </p:handoutMasterIdLst>
  <p:sldIdLst>
    <p:sldId id="297" r:id="rId2"/>
    <p:sldId id="336" r:id="rId3"/>
    <p:sldId id="338" r:id="rId4"/>
    <p:sldId id="354" r:id="rId5"/>
    <p:sldId id="358" r:id="rId6"/>
    <p:sldId id="359" r:id="rId7"/>
    <p:sldId id="360" r:id="rId8"/>
    <p:sldId id="361" r:id="rId9"/>
    <p:sldId id="363" r:id="rId10"/>
    <p:sldId id="364" r:id="rId11"/>
    <p:sldId id="366" r:id="rId12"/>
    <p:sldId id="367" r:id="rId13"/>
    <p:sldId id="368" r:id="rId14"/>
    <p:sldId id="369" r:id="rId15"/>
    <p:sldId id="370" r:id="rId16"/>
    <p:sldId id="371" r:id="rId17"/>
    <p:sldId id="362" r:id="rId18"/>
    <p:sldId id="342" r:id="rId19"/>
    <p:sldId id="339" r:id="rId20"/>
    <p:sldId id="340" r:id="rId21"/>
    <p:sldId id="341" r:id="rId22"/>
    <p:sldId id="357" r:id="rId23"/>
    <p:sldId id="356" r:id="rId24"/>
    <p:sldId id="379" r:id="rId25"/>
    <p:sldId id="389" r:id="rId26"/>
    <p:sldId id="351" r:id="rId27"/>
    <p:sldId id="355" r:id="rId28"/>
    <p:sldId id="377" r:id="rId29"/>
    <p:sldId id="380" r:id="rId30"/>
    <p:sldId id="352" r:id="rId31"/>
    <p:sldId id="382" r:id="rId32"/>
    <p:sldId id="381" r:id="rId33"/>
    <p:sldId id="378" r:id="rId34"/>
    <p:sldId id="347" r:id="rId35"/>
    <p:sldId id="337" r:id="rId36"/>
    <p:sldId id="343" r:id="rId37"/>
    <p:sldId id="348" r:id="rId38"/>
    <p:sldId id="349" r:id="rId39"/>
    <p:sldId id="374" r:id="rId40"/>
    <p:sldId id="383" r:id="rId41"/>
    <p:sldId id="384" r:id="rId42"/>
    <p:sldId id="376" r:id="rId43"/>
    <p:sldId id="385" r:id="rId44"/>
    <p:sldId id="386" r:id="rId45"/>
    <p:sldId id="387" r:id="rId46"/>
    <p:sldId id="388" r:id="rId47"/>
    <p:sldId id="350" r:id="rId48"/>
    <p:sldId id="373" r:id="rId49"/>
    <p:sldId id="345" r:id="rId50"/>
    <p:sldId id="353" r:id="rId51"/>
    <p:sldId id="372" r:id="rId52"/>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horzBarState="maximized">
    <p:restoredLeft sz="15620"/>
    <p:restoredTop sz="93851" autoAdjust="0"/>
  </p:normalViewPr>
  <p:slideViewPr>
    <p:cSldViewPr snapToGrid="0">
      <p:cViewPr varScale="1">
        <p:scale>
          <a:sx n="103" d="100"/>
          <a:sy n="103" d="100"/>
        </p:scale>
        <p:origin x="1254"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174"/>
    </p:cViewPr>
  </p:sorterViewPr>
  <p:notesViewPr>
    <p:cSldViewPr snapToGrid="0">
      <p:cViewPr varScale="1">
        <p:scale>
          <a:sx n="58" d="100"/>
          <a:sy n="58" d="100"/>
        </p:scale>
        <p:origin x="-1068" y="-78"/>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a:lvl1pPr>
          </a:lstStyle>
          <a:p>
            <a:pPr>
              <a:defRPr/>
            </a:pPr>
            <a:fld id="{5B3AF87C-54FF-4540-8C23-5EA9FA919B5C}" type="slidenum">
              <a:rPr lang="en-US" altLang="en-US"/>
              <a:pPr>
                <a:defRPr/>
              </a:pPr>
              <a:t>‹#›</a:t>
            </a:fld>
            <a:endParaRPr lang="en-US" altLang="en-US"/>
          </a:p>
        </p:txBody>
      </p:sp>
    </p:spTree>
    <p:extLst>
      <p:ext uri="{BB962C8B-B14F-4D97-AF65-F5344CB8AC3E}">
        <p14:creationId xmlns:p14="http://schemas.microsoft.com/office/powerpoint/2010/main" val="34822279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a:latin typeface="Times New Roman" panose="02020603050405020304" pitchFamily="18" charset="0"/>
              </a:defRPr>
            </a:lvl1pPr>
          </a:lstStyle>
          <a:p>
            <a:pPr>
              <a:defRPr/>
            </a:pPr>
            <a:fld id="{FFFEAD57-E73D-4EBE-8C60-6D4F01526819}" type="slidenum">
              <a:rPr lang="en-US" altLang="en-US"/>
              <a:pPr>
                <a:defRPr/>
              </a:pPr>
              <a:t>‹#›</a:t>
            </a:fld>
            <a:endParaRPr lang="en-US" altLang="en-US"/>
          </a:p>
        </p:txBody>
      </p:sp>
    </p:spTree>
    <p:extLst>
      <p:ext uri="{BB962C8B-B14F-4D97-AF65-F5344CB8AC3E}">
        <p14:creationId xmlns:p14="http://schemas.microsoft.com/office/powerpoint/2010/main" val="155282142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a:solidFill>
                  <a:srgbClr val="660066"/>
                </a:solidFill>
                <a:latin typeface="Impact" panose="020B0806030902050204" pitchFamily="34" charset="0"/>
              </a:defRPr>
            </a:lvl1pPr>
          </a:lstStyle>
          <a:p>
            <a:pPr>
              <a:defRPr/>
            </a:pPr>
            <a:fld id="{17ED190A-4C5B-4752-A026-78191D75ACA0}" type="slidenum">
              <a:rPr lang="en-US" altLang="en-US"/>
              <a:pPr>
                <a:defRPr/>
              </a:pPr>
              <a:t>‹#›</a:t>
            </a:fld>
            <a:endParaRPr lang="en-US" altLang="en-US"/>
          </a:p>
        </p:txBody>
      </p:sp>
    </p:spTree>
    <p:extLst>
      <p:ext uri="{BB962C8B-B14F-4D97-AF65-F5344CB8AC3E}">
        <p14:creationId xmlns:p14="http://schemas.microsoft.com/office/powerpoint/2010/main" val="121167402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6096434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1626750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8643458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2790346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046483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789082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969706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4731360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20437863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GD &amp; H</a:t>
            </a:r>
          </a:p>
        </p:txBody>
      </p:sp>
    </p:spTree>
    <p:extLst>
      <p:ext uri="{BB962C8B-B14F-4D97-AF65-F5344CB8AC3E}">
        <p14:creationId xmlns:p14="http://schemas.microsoft.com/office/powerpoint/2010/main" val="3616180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endParaRPr lang="en-GB" altLang="en-US" smtClean="0"/>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defRPr/>
            </a:pPr>
            <a:r>
              <a:rPr lang="en-US" altLang="en-US" sz="1000" smtClean="0"/>
              <a:t>Mike Dacey</a:t>
            </a:r>
            <a:endParaRPr lang="en-US" altLang="en-US" sz="1400" smtClean="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pPr algn="ctr">
              <a:spcBef>
                <a:spcPct val="50000"/>
              </a:spcBef>
              <a:defRPr/>
            </a:pPr>
            <a:fld id="{1E487A41-A559-4E40-BF54-AB81835D1608}" type="slidenum">
              <a:rPr lang="en-US" altLang="en-US" sz="1000" smtClean="0"/>
              <a:pPr algn="ctr">
                <a:spcBef>
                  <a:spcPct val="50000"/>
                </a:spcBef>
                <a:defRPr/>
              </a:pPr>
              <a:t>‹#›</a:t>
            </a:fld>
            <a:endParaRPr lang="en-US" altLang="en-US" sz="1000" smtClean="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a:lvl1pPr>
          </a:lstStyle>
          <a:p>
            <a:pPr>
              <a:defRPr/>
            </a:pPr>
            <a:r>
              <a:rPr lang="en-US" altLang="en-US"/>
              <a:t>GD &amp; H</a:t>
            </a:r>
          </a:p>
        </p:txBody>
      </p:sp>
      <p:sp>
        <p:nvSpPr>
          <p:cNvPr id="1031" name="Freeform 233"/>
          <p:cNvSpPr>
            <a:spLocks/>
          </p:cNvSpPr>
          <p:nvPr/>
        </p:nvSpPr>
        <p:spPr bwMode="auto">
          <a:xfrm>
            <a:off x="930275" y="1852613"/>
            <a:ext cx="34925" cy="17462"/>
          </a:xfrm>
          <a:custGeom>
            <a:avLst/>
            <a:gdLst>
              <a:gd name="T0" fmla="*/ 2147483646 w 79"/>
              <a:gd name="T1" fmla="*/ 2147483646 h 29"/>
              <a:gd name="T2" fmla="*/ 2147483646 w 79"/>
              <a:gd name="T3" fmla="*/ 2147483646 h 29"/>
              <a:gd name="T4" fmla="*/ 2147483646 w 79"/>
              <a:gd name="T5" fmla="*/ 2147483646 h 29"/>
              <a:gd name="T6" fmla="*/ 2147483646 w 79"/>
              <a:gd name="T7" fmla="*/ 2147483646 h 29"/>
              <a:gd name="T8" fmla="*/ 2147483646 w 79"/>
              <a:gd name="T9" fmla="*/ 2147483646 h 29"/>
              <a:gd name="T10" fmla="*/ 2147483646 w 79"/>
              <a:gd name="T11" fmla="*/ 2147483646 h 29"/>
              <a:gd name="T12" fmla="*/ 2147483646 w 79"/>
              <a:gd name="T13" fmla="*/ 2147483646 h 29"/>
              <a:gd name="T14" fmla="*/ 2147483646 w 79"/>
              <a:gd name="T15" fmla="*/ 2147483646 h 29"/>
              <a:gd name="T16" fmla="*/ 2147483646 w 79"/>
              <a:gd name="T17" fmla="*/ 2147483646 h 29"/>
              <a:gd name="T18" fmla="*/ 2147483646 w 79"/>
              <a:gd name="T19" fmla="*/ 2147483646 h 29"/>
              <a:gd name="T20" fmla="*/ 2147483646 w 79"/>
              <a:gd name="T21" fmla="*/ 2147483646 h 29"/>
              <a:gd name="T22" fmla="*/ 2147483646 w 79"/>
              <a:gd name="T23" fmla="*/ 2147483646 h 29"/>
              <a:gd name="T24" fmla="*/ 2147483646 w 79"/>
              <a:gd name="T25" fmla="*/ 2147483646 h 29"/>
              <a:gd name="T26" fmla="*/ 2147483646 w 79"/>
              <a:gd name="T27" fmla="*/ 2147483646 h 29"/>
              <a:gd name="T28" fmla="*/ 2147483646 w 79"/>
              <a:gd name="T29" fmla="*/ 2147483646 h 29"/>
              <a:gd name="T30" fmla="*/ 2147483646 w 79"/>
              <a:gd name="T31" fmla="*/ 2147483646 h 29"/>
              <a:gd name="T32" fmla="*/ 2147483646 w 79"/>
              <a:gd name="T33" fmla="*/ 2147483646 h 29"/>
              <a:gd name="T34" fmla="*/ 2147483646 w 79"/>
              <a:gd name="T35" fmla="*/ 2147483646 h 29"/>
              <a:gd name="T36" fmla="*/ 2147483646 w 79"/>
              <a:gd name="T37" fmla="*/ 2147483646 h 29"/>
              <a:gd name="T38" fmla="*/ 2147483646 w 79"/>
              <a:gd name="T39" fmla="*/ 0 h 29"/>
              <a:gd name="T40" fmla="*/ 2147483646 w 79"/>
              <a:gd name="T41" fmla="*/ 2147483646 h 29"/>
              <a:gd name="T42" fmla="*/ 2147483646 w 79"/>
              <a:gd name="T43" fmla="*/ 2147483646 h 29"/>
              <a:gd name="T44" fmla="*/ 2147483646 w 79"/>
              <a:gd name="T45" fmla="*/ 2147483646 h 29"/>
              <a:gd name="T46" fmla="*/ 0 w 79"/>
              <a:gd name="T47" fmla="*/ 2147483646 h 29"/>
              <a:gd name="T48" fmla="*/ 2147483646 w 79"/>
              <a:gd name="T49" fmla="*/ 2147483646 h 29"/>
              <a:gd name="T50" fmla="*/ 2147483646 w 79"/>
              <a:gd name="T51" fmla="*/ 2147483646 h 29"/>
              <a:gd name="T52" fmla="*/ 2147483646 w 79"/>
              <a:gd name="T53" fmla="*/ 2147483646 h 29"/>
              <a:gd name="T54" fmla="*/ 2147483646 w 79"/>
              <a:gd name="T55" fmla="*/ 2147483646 h 29"/>
              <a:gd name="T56" fmla="*/ 2147483646 w 79"/>
              <a:gd name="T57" fmla="*/ 2147483646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147483646 w 64"/>
              <a:gd name="T1" fmla="*/ 2147483646 h 27"/>
              <a:gd name="T2" fmla="*/ 2147483646 w 64"/>
              <a:gd name="T3" fmla="*/ 2147483646 h 27"/>
              <a:gd name="T4" fmla="*/ 2147483646 w 64"/>
              <a:gd name="T5" fmla="*/ 2147483646 h 27"/>
              <a:gd name="T6" fmla="*/ 2147483646 w 64"/>
              <a:gd name="T7" fmla="*/ 0 h 27"/>
              <a:gd name="T8" fmla="*/ 2147483646 w 64"/>
              <a:gd name="T9" fmla="*/ 2147483646 h 27"/>
              <a:gd name="T10" fmla="*/ 2147483646 w 64"/>
              <a:gd name="T11" fmla="*/ 2147483646 h 27"/>
              <a:gd name="T12" fmla="*/ 2147483646 w 64"/>
              <a:gd name="T13" fmla="*/ 2147483646 h 27"/>
              <a:gd name="T14" fmla="*/ 0 w 64"/>
              <a:gd name="T15" fmla="*/ 2147483646 h 27"/>
              <a:gd name="T16" fmla="*/ 2147483646 w 64"/>
              <a:gd name="T17" fmla="*/ 2147483646 h 27"/>
              <a:gd name="T18" fmla="*/ 2147483646 w 64"/>
              <a:gd name="T19" fmla="*/ 2147483646 h 27"/>
              <a:gd name="T20" fmla="*/ 2147483646 w 64"/>
              <a:gd name="T21" fmla="*/ 2147483646 h 27"/>
              <a:gd name="T22" fmla="*/ 2147483646 w 64"/>
              <a:gd name="T23" fmla="*/ 2147483646 h 27"/>
              <a:gd name="T24" fmla="*/ 2147483646 w 64"/>
              <a:gd name="T25" fmla="*/ 2147483646 h 27"/>
              <a:gd name="T26" fmla="*/ 2147483646 w 64"/>
              <a:gd name="T27" fmla="*/ 2147483646 h 27"/>
              <a:gd name="T28" fmla="*/ 2147483646 w 64"/>
              <a:gd name="T29" fmla="*/ 2147483646 h 27"/>
              <a:gd name="T30" fmla="*/ 2147483646 w 64"/>
              <a:gd name="T31" fmla="*/ 2147483646 h 27"/>
              <a:gd name="T32" fmla="*/ 2147483646 w 64"/>
              <a:gd name="T33" fmla="*/ 2147483646 h 27"/>
              <a:gd name="T34" fmla="*/ 2147483646 w 64"/>
              <a:gd name="T35" fmla="*/ 2147483646 h 27"/>
              <a:gd name="T36" fmla="*/ 2147483646 w 64"/>
              <a:gd name="T37" fmla="*/ 2147483646 h 27"/>
              <a:gd name="T38" fmla="*/ 2147483646 w 64"/>
              <a:gd name="T39" fmla="*/ 2147483646 h 27"/>
              <a:gd name="T40" fmla="*/ 2147483646 w 64"/>
              <a:gd name="T41" fmla="*/ 2147483646 h 27"/>
              <a:gd name="T42" fmla="*/ 2147483646 w 64"/>
              <a:gd name="T43" fmla="*/ 2147483646 h 27"/>
              <a:gd name="T44" fmla="*/ 2147483646 w 64"/>
              <a:gd name="T45" fmla="*/ 2147483646 h 27"/>
              <a:gd name="T46" fmla="*/ 2147483646 w 64"/>
              <a:gd name="T47" fmla="*/ 2147483646 h 27"/>
              <a:gd name="T48" fmla="*/ 2147483646 w 64"/>
              <a:gd name="T49" fmla="*/ 2147483646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2147483646 w 103"/>
              <a:gd name="T1" fmla="*/ 2147483646 h 53"/>
              <a:gd name="T2" fmla="*/ 2147483646 w 103"/>
              <a:gd name="T3" fmla="*/ 2147483646 h 53"/>
              <a:gd name="T4" fmla="*/ 2147483646 w 103"/>
              <a:gd name="T5" fmla="*/ 2147483646 h 53"/>
              <a:gd name="T6" fmla="*/ 2147483646 w 103"/>
              <a:gd name="T7" fmla="*/ 2147483646 h 53"/>
              <a:gd name="T8" fmla="*/ 2147483646 w 103"/>
              <a:gd name="T9" fmla="*/ 2147483646 h 53"/>
              <a:gd name="T10" fmla="*/ 2147483646 w 103"/>
              <a:gd name="T11" fmla="*/ 2147483646 h 53"/>
              <a:gd name="T12" fmla="*/ 2147483646 w 103"/>
              <a:gd name="T13" fmla="*/ 2147483646 h 53"/>
              <a:gd name="T14" fmla="*/ 2147483646 w 103"/>
              <a:gd name="T15" fmla="*/ 2147483646 h 53"/>
              <a:gd name="T16" fmla="*/ 2147483646 w 103"/>
              <a:gd name="T17" fmla="*/ 2147483646 h 53"/>
              <a:gd name="T18" fmla="*/ 2147483646 w 103"/>
              <a:gd name="T19" fmla="*/ 2147483646 h 53"/>
              <a:gd name="T20" fmla="*/ 2147483646 w 103"/>
              <a:gd name="T21" fmla="*/ 2147483646 h 53"/>
              <a:gd name="T22" fmla="*/ 2147483646 w 103"/>
              <a:gd name="T23" fmla="*/ 2147483646 h 53"/>
              <a:gd name="T24" fmla="*/ 0 w 103"/>
              <a:gd name="T25" fmla="*/ 2147483646 h 53"/>
              <a:gd name="T26" fmla="*/ 2147483646 w 103"/>
              <a:gd name="T27" fmla="*/ 2147483646 h 53"/>
              <a:gd name="T28" fmla="*/ 2147483646 w 103"/>
              <a:gd name="T29" fmla="*/ 2147483646 h 53"/>
              <a:gd name="T30" fmla="*/ 2147483646 w 103"/>
              <a:gd name="T31" fmla="*/ 2147483646 h 53"/>
              <a:gd name="T32" fmla="*/ 2147483646 w 103"/>
              <a:gd name="T33" fmla="*/ 2147483646 h 53"/>
              <a:gd name="T34" fmla="*/ 2147483646 w 103"/>
              <a:gd name="T35" fmla="*/ 2147483646 h 53"/>
              <a:gd name="T36" fmla="*/ 2147483646 w 103"/>
              <a:gd name="T37" fmla="*/ 2147483646 h 53"/>
              <a:gd name="T38" fmla="*/ 2147483646 w 103"/>
              <a:gd name="T39" fmla="*/ 2147483646 h 53"/>
              <a:gd name="T40" fmla="*/ 2147483646 w 103"/>
              <a:gd name="T41" fmla="*/ 2147483646 h 53"/>
              <a:gd name="T42" fmla="*/ 2147483646 w 103"/>
              <a:gd name="T43" fmla="*/ 2147483646 h 53"/>
              <a:gd name="T44" fmla="*/ 2147483646 w 103"/>
              <a:gd name="T45" fmla="*/ 0 h 53"/>
              <a:gd name="T46" fmla="*/ 2147483646 w 103"/>
              <a:gd name="T47" fmla="*/ 0 h 53"/>
              <a:gd name="T48" fmla="*/ 2147483646 w 103"/>
              <a:gd name="T49" fmla="*/ 2147483646 h 53"/>
              <a:gd name="T50" fmla="*/ 2147483646 w 103"/>
              <a:gd name="T51" fmla="*/ 2147483646 h 53"/>
              <a:gd name="T52" fmla="*/ 2147483646 w 103"/>
              <a:gd name="T53" fmla="*/ 2147483646 h 53"/>
              <a:gd name="T54" fmla="*/ 2147483646 w 103"/>
              <a:gd name="T55" fmla="*/ 2147483646 h 53"/>
              <a:gd name="T56" fmla="*/ 2147483646 w 103"/>
              <a:gd name="T57" fmla="*/ 2147483646 h 53"/>
              <a:gd name="T58" fmla="*/ 2147483646 w 103"/>
              <a:gd name="T59" fmla="*/ 2147483646 h 53"/>
              <a:gd name="T60" fmla="*/ 2147483646 w 103"/>
              <a:gd name="T61" fmla="*/ 2147483646 h 53"/>
              <a:gd name="T62" fmla="*/ 2147483646 w 103"/>
              <a:gd name="T63" fmla="*/ 2147483646 h 53"/>
              <a:gd name="T64" fmla="*/ 2147483646 w 103"/>
              <a:gd name="T65" fmla="*/ 2147483646 h 53"/>
              <a:gd name="T66" fmla="*/ 2147483646 w 103"/>
              <a:gd name="T67" fmla="*/ 2147483646 h 53"/>
              <a:gd name="T68" fmla="*/ 2147483646 w 103"/>
              <a:gd name="T69" fmla="*/ 2147483646 h 53"/>
              <a:gd name="T70" fmla="*/ 2147483646 w 103"/>
              <a:gd name="T71" fmla="*/ 2147483646 h 53"/>
              <a:gd name="T72" fmla="*/ 2147483646 w 103"/>
              <a:gd name="T73" fmla="*/ 2147483646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cSld>
  <p:clrMap bg1="lt1" tx1="dk1" bg2="lt2" tx2="dk2" accent1="accent1" accent2="accent2" accent3="accent3" accent4="accent4" accent5="accent5" accent6="accent6" hlink="hlink" folHlink="folHlink"/>
  <p:sldLayoutIdLst>
    <p:sldLayoutId id="2147484032"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123" name="Rectangle 2"/>
          <p:cNvSpPr>
            <a:spLocks noGrp="1" noChangeArrowheads="1"/>
          </p:cNvSpPr>
          <p:nvPr>
            <p:ph type="title"/>
          </p:nvPr>
        </p:nvSpPr>
        <p:spPr/>
        <p:txBody>
          <a:bodyPr/>
          <a:lstStyle/>
          <a:p>
            <a:r>
              <a:rPr lang="en-GB" altLang="en-US" dirty="0" smtClean="0"/>
              <a:t>Week 1</a:t>
            </a:r>
            <a:r>
              <a:rPr lang="en-GB" altLang="en-US" smtClean="0"/>
              <a:t>: Programming II </a:t>
            </a:r>
            <a:r>
              <a:rPr lang="en-GB" altLang="en-US" dirty="0" smtClean="0"/>
              <a:t>C++</a:t>
            </a:r>
            <a:endParaRPr lang="en-US" altLang="en-US" dirty="0" smtClean="0"/>
          </a:p>
        </p:txBody>
      </p:sp>
      <p:sp>
        <p:nvSpPr>
          <p:cNvPr id="5124" name="Rectangle 3"/>
          <p:cNvSpPr>
            <a:spLocks noGrp="1" noChangeArrowheads="1"/>
          </p:cNvSpPr>
          <p:nvPr>
            <p:ph type="body" idx="1"/>
          </p:nvPr>
        </p:nvSpPr>
        <p:spPr>
          <a:xfrm>
            <a:off x="1047750" y="1230313"/>
            <a:ext cx="7029450" cy="4924425"/>
          </a:xfrm>
        </p:spPr>
        <p:txBody>
          <a:bodyPr/>
          <a:lstStyle/>
          <a:p>
            <a:r>
              <a:rPr lang="en-US" altLang="en-US" dirty="0" smtClean="0"/>
              <a:t>Problem Solving</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r>
              <a:rPr lang="en-GB" altLang="en-US" smtClean="0"/>
              <a:t>Generic Function Pattern</a:t>
            </a:r>
          </a:p>
        </p:txBody>
      </p:sp>
      <p:sp>
        <p:nvSpPr>
          <p:cNvPr id="3" name="Content Placeholder 2"/>
          <p:cNvSpPr>
            <a:spLocks noGrp="1"/>
          </p:cNvSpPr>
          <p:nvPr>
            <p:ph idx="1"/>
          </p:nvPr>
        </p:nvSpPr>
        <p:spPr/>
        <p:txBody>
          <a:bodyPr/>
          <a:lstStyle/>
          <a:p>
            <a:pPr>
              <a:defRPr/>
            </a:pPr>
            <a:r>
              <a:rPr lang="en-GB" dirty="0" smtClean="0"/>
              <a:t>Solve problems by giving them an name (or name the solution)</a:t>
            </a:r>
          </a:p>
          <a:p>
            <a:pPr>
              <a:defRPr/>
            </a:pPr>
            <a:r>
              <a:rPr lang="en-GB" dirty="0" smtClean="0"/>
              <a:t>Provide information to solve the problem</a:t>
            </a:r>
          </a:p>
          <a:p>
            <a:pPr>
              <a:defRPr/>
            </a:pPr>
            <a:r>
              <a:rPr lang="en-GB" dirty="0" smtClean="0"/>
              <a:t>Some problems produce a result</a:t>
            </a:r>
          </a:p>
          <a:p>
            <a:pPr>
              <a:defRPr/>
            </a:pPr>
            <a:endParaRPr lang="en-GB" dirty="0" smtClean="0"/>
          </a:p>
          <a:p>
            <a:pPr marL="0" indent="0">
              <a:buFont typeface="Monotype Sorts" pitchFamily="2" charset="2"/>
              <a:buNone/>
              <a:defRPr/>
            </a:pPr>
            <a:r>
              <a:rPr lang="en-GB" dirty="0" err="1" smtClean="0"/>
              <a:t>resulttype</a:t>
            </a:r>
            <a:r>
              <a:rPr lang="en-GB" dirty="0" smtClean="0"/>
              <a:t> </a:t>
            </a:r>
            <a:r>
              <a:rPr lang="en-GB" dirty="0" err="1" smtClean="0"/>
              <a:t>ProblemName</a:t>
            </a:r>
            <a:r>
              <a:rPr lang="en-GB" dirty="0" smtClean="0"/>
              <a:t>(information to solve problem)</a:t>
            </a:r>
            <a:endParaRPr lang="en-GB" dirty="0"/>
          </a:p>
        </p:txBody>
      </p:sp>
      <p:sp>
        <p:nvSpPr>
          <p:cNvPr id="6148"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Problem Solving Techniques</a:t>
            </a:r>
          </a:p>
        </p:txBody>
      </p:sp>
      <p:sp>
        <p:nvSpPr>
          <p:cNvPr id="7171" name="Content Placeholder 2"/>
          <p:cNvSpPr>
            <a:spLocks noGrp="1"/>
          </p:cNvSpPr>
          <p:nvPr>
            <p:ph idx="1"/>
          </p:nvPr>
        </p:nvSpPr>
        <p:spPr>
          <a:xfrm>
            <a:off x="257175" y="675504"/>
            <a:ext cx="7029450" cy="5155084"/>
          </a:xfrm>
        </p:spPr>
        <p:txBody>
          <a:bodyPr/>
          <a:lstStyle/>
          <a:p>
            <a:pPr marL="457200" indent="-457200">
              <a:buFont typeface="Helvetica" panose="020B0604020202020204" pitchFamily="34" charset="0"/>
              <a:buAutoNum type="arabicPeriod"/>
            </a:pPr>
            <a:r>
              <a:rPr lang="en-GB" altLang="en-US" b="1" dirty="0" smtClean="0"/>
              <a:t>Use what you know</a:t>
            </a:r>
            <a:br>
              <a:rPr lang="en-GB" altLang="en-US" b="1" dirty="0" smtClean="0"/>
            </a:br>
            <a:r>
              <a:rPr lang="en-GB" altLang="en-US" dirty="0" smtClean="0"/>
              <a:t>Remember the things you’ve been taught and think how they may be applied</a:t>
            </a:r>
            <a:endParaRPr lang="en-GB" altLang="en-US" b="1" dirty="0" smtClean="0"/>
          </a:p>
          <a:p>
            <a:pPr marL="457200" indent="-457200">
              <a:buFont typeface="Helvetica" panose="020B0604020202020204" pitchFamily="34" charset="0"/>
              <a:buAutoNum type="arabicPeriod"/>
            </a:pPr>
            <a:r>
              <a:rPr lang="en-GB" altLang="en-US" b="1" dirty="0" smtClean="0"/>
              <a:t>Restate the problem</a:t>
            </a:r>
            <a:r>
              <a:rPr lang="en-GB" altLang="en-US" dirty="0" smtClean="0"/>
              <a:t/>
            </a:r>
            <a:br>
              <a:rPr lang="en-GB" altLang="en-US" dirty="0" smtClean="0"/>
            </a:br>
            <a:r>
              <a:rPr lang="en-GB" altLang="en-US" dirty="0" smtClean="0"/>
              <a:t>Make restatement of the problem constraints generic (or abstract)</a:t>
            </a:r>
          </a:p>
          <a:p>
            <a:pPr marL="457200" indent="-457200">
              <a:buFont typeface="Helvetica" panose="020B0604020202020204" pitchFamily="34" charset="0"/>
              <a:buAutoNum type="arabicPeriod"/>
            </a:pPr>
            <a:r>
              <a:rPr lang="en-GB" altLang="en-US" b="1" dirty="0" smtClean="0"/>
              <a:t>Generalise</a:t>
            </a:r>
            <a:r>
              <a:rPr lang="en-GB" altLang="en-US" dirty="0" smtClean="0"/>
              <a:t/>
            </a:r>
            <a:br>
              <a:rPr lang="en-GB" altLang="en-US" dirty="0" smtClean="0"/>
            </a:br>
            <a:r>
              <a:rPr lang="en-GB" altLang="en-US" dirty="0" smtClean="0"/>
              <a:t>Try to make the solution as generic as problem so that it can solve a range of problems rather than just one</a:t>
            </a:r>
          </a:p>
          <a:p>
            <a:pPr marL="457200" indent="-457200">
              <a:buFont typeface="Helvetica" panose="020B0604020202020204" pitchFamily="34" charset="0"/>
              <a:buAutoNum type="arabicPeriod"/>
            </a:pPr>
            <a:r>
              <a:rPr lang="en-GB" altLang="en-US" b="1" dirty="0" smtClean="0"/>
              <a:t>Subdivide the problem</a:t>
            </a:r>
            <a:r>
              <a:rPr lang="en-GB" altLang="en-US" dirty="0" smtClean="0"/>
              <a:t/>
            </a:r>
            <a:br>
              <a:rPr lang="en-GB" altLang="en-US" dirty="0" smtClean="0"/>
            </a:br>
            <a:r>
              <a:rPr lang="en-GB" altLang="en-US" dirty="0" smtClean="0"/>
              <a:t>Always break the problem into parts</a:t>
            </a:r>
            <a:br>
              <a:rPr lang="en-GB" altLang="en-US" dirty="0" smtClean="0"/>
            </a:br>
            <a:r>
              <a:rPr lang="en-GB" altLang="en-US" dirty="0" smtClean="0"/>
              <a:t>How does an ant eat an elephant?</a:t>
            </a:r>
            <a:br>
              <a:rPr lang="en-GB" altLang="en-US" dirty="0" smtClean="0"/>
            </a:br>
            <a:r>
              <a:rPr lang="en-GB" altLang="en-US" dirty="0" smtClean="0"/>
              <a:t>Answer: In very small bites</a:t>
            </a:r>
          </a:p>
          <a:p>
            <a:pPr marL="457200" indent="-457200">
              <a:buFont typeface="Helvetica" panose="020B0604020202020204" pitchFamily="34" charset="0"/>
              <a:buAutoNum type="arabicPeriod"/>
            </a:pPr>
            <a:r>
              <a:rPr lang="en-GB" altLang="en-US" b="1" dirty="0" smtClean="0"/>
              <a:t>Solve the easiest problem first</a:t>
            </a:r>
            <a:r>
              <a:rPr lang="en-GB" altLang="en-US" dirty="0" smtClean="0"/>
              <a:t/>
            </a:r>
            <a:br>
              <a:rPr lang="en-GB" altLang="en-US" dirty="0" smtClean="0"/>
            </a:br>
            <a:r>
              <a:rPr lang="en-GB" altLang="en-US" dirty="0" smtClean="0"/>
              <a:t>Always solve the most heavily constrained or the most obvious component of a problem first. </a:t>
            </a:r>
            <a:br>
              <a:rPr lang="en-GB" altLang="en-US" dirty="0" smtClean="0"/>
            </a:br>
            <a:r>
              <a:rPr lang="en-GB" altLang="en-US" dirty="0" smtClean="0"/>
              <a:t>Start by coding/designing what “you know how to do” before doing anything else.</a:t>
            </a:r>
            <a:br>
              <a:rPr lang="en-GB" altLang="en-US" dirty="0" smtClean="0"/>
            </a:br>
            <a:r>
              <a:rPr lang="en-GB" altLang="en-US" b="1" dirty="0" smtClean="0"/>
              <a:t>“LOW HANGING FRUIT”</a:t>
            </a:r>
          </a:p>
        </p:txBody>
      </p:sp>
      <p:sp>
        <p:nvSpPr>
          <p:cNvPr id="7172"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pic>
        <p:nvPicPr>
          <p:cNvPr id="2" name="Picture 1"/>
          <p:cNvPicPr>
            <a:picLocks noChangeAspect="1"/>
          </p:cNvPicPr>
          <p:nvPr/>
        </p:nvPicPr>
        <p:blipFill>
          <a:blip r:embed="rId2"/>
          <a:stretch>
            <a:fillRect/>
          </a:stretch>
        </p:blipFill>
        <p:spPr>
          <a:xfrm>
            <a:off x="7167793" y="3468903"/>
            <a:ext cx="1895014" cy="261886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128584"/>
            <a:ext cx="7029450" cy="4710241"/>
          </a:xfrm>
        </p:spPr>
        <p:txBody>
          <a:bodyPr/>
          <a:lstStyle/>
          <a:p>
            <a:pPr marL="457200" indent="-457200">
              <a:buFont typeface="+mj-lt"/>
              <a:buAutoNum type="arabicPeriod" startAt="5"/>
            </a:pPr>
            <a:r>
              <a:rPr lang="en-GB" b="1" dirty="0" smtClean="0"/>
              <a:t>“Change the Game”</a:t>
            </a:r>
            <a:r>
              <a:rPr lang="en-GB" dirty="0" smtClean="0"/>
              <a:t/>
            </a:r>
            <a:br>
              <a:rPr lang="en-GB" dirty="0" smtClean="0"/>
            </a:br>
            <a:r>
              <a:rPr lang="en-GB" dirty="0" smtClean="0"/>
              <a:t>If you can’t solve the problem you are given, rewrite the problem to make it simpler</a:t>
            </a:r>
            <a:br>
              <a:rPr lang="en-GB" dirty="0" smtClean="0"/>
            </a:br>
            <a:r>
              <a:rPr lang="en-GB" altLang="en-US" dirty="0" smtClean="0"/>
              <a:t>Concentrate on a simpler reduced version of the problem by adding or removing constraints</a:t>
            </a:r>
            <a:r>
              <a:rPr lang="en-GB" dirty="0" smtClean="0"/>
              <a:t/>
            </a:r>
            <a:br>
              <a:rPr lang="en-GB" dirty="0" smtClean="0"/>
            </a:br>
            <a:r>
              <a:rPr lang="en-GB" dirty="0" smtClean="0"/>
              <a:t>Learn from solving the simpler problem</a:t>
            </a:r>
          </a:p>
          <a:p>
            <a:pPr marL="457200" indent="-457200">
              <a:buFont typeface="+mj-lt"/>
              <a:buAutoNum type="arabicPeriod" startAt="5"/>
            </a:pPr>
            <a:r>
              <a:rPr lang="en-GB" b="1" dirty="0" smtClean="0"/>
              <a:t>“Work the Problem”</a:t>
            </a:r>
            <a:r>
              <a:rPr lang="en-GB" dirty="0" smtClean="0"/>
              <a:t/>
            </a:r>
            <a:br>
              <a:rPr lang="en-GB" dirty="0" smtClean="0"/>
            </a:br>
            <a:r>
              <a:rPr lang="en-GB" dirty="0" smtClean="0"/>
              <a:t>Don’t attempt to solve the problem by typing at the keyboard, solve it on paper first</a:t>
            </a:r>
          </a:p>
          <a:p>
            <a:pPr marL="857250" lvl="1" indent="-457200"/>
            <a:r>
              <a:rPr lang="en-GB" dirty="0" smtClean="0"/>
              <a:t>Identify what you don’t understand or don’t know</a:t>
            </a:r>
          </a:p>
          <a:p>
            <a:pPr marL="857250" lvl="1" indent="-457200"/>
            <a:r>
              <a:rPr lang="en-GB" dirty="0" smtClean="0"/>
              <a:t>Break the problem statement down in separate parts</a:t>
            </a:r>
          </a:p>
          <a:p>
            <a:pPr marL="857250" lvl="1" indent="-457200"/>
            <a:r>
              <a:rPr lang="en-GB" b="1" u="sng" dirty="0" smtClean="0"/>
              <a:t>Experiment</a:t>
            </a:r>
            <a:r>
              <a:rPr lang="en-GB" dirty="0" smtClean="0"/>
              <a:t> with different input values or combinations of input values on a piece of paper and/or draw diagrams to represent the problem</a:t>
            </a:r>
          </a:p>
          <a:p>
            <a:pPr marL="857250" lvl="1" indent="-457200"/>
            <a:r>
              <a:rPr lang="en-GB" b="1" dirty="0" smtClean="0">
                <a:solidFill>
                  <a:srgbClr val="FF0000"/>
                </a:solidFill>
              </a:rPr>
              <a:t>DON’T GIVE UP!!!</a:t>
            </a:r>
            <a:endParaRPr lang="en-GB" b="1" dirty="0">
              <a:solidFill>
                <a:srgbClr val="FF0000"/>
              </a:solidFill>
            </a:endParaRP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330831739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know?</a:t>
            </a:r>
            <a:endParaRPr lang="en-GB" dirty="0"/>
          </a:p>
        </p:txBody>
      </p:sp>
      <p:sp>
        <p:nvSpPr>
          <p:cNvPr id="3" name="Content Placeholder 2"/>
          <p:cNvSpPr>
            <a:spLocks noGrp="1"/>
          </p:cNvSpPr>
          <p:nvPr>
            <p:ph idx="1"/>
          </p:nvPr>
        </p:nvSpPr>
        <p:spPr>
          <a:xfrm>
            <a:off x="1047750" y="691978"/>
            <a:ext cx="7029450" cy="5146847"/>
          </a:xfrm>
        </p:spPr>
        <p:txBody>
          <a:bodyPr/>
          <a:lstStyle/>
          <a:p>
            <a:r>
              <a:rPr lang="en-GB" dirty="0" smtClean="0"/>
              <a:t>Variables</a:t>
            </a:r>
          </a:p>
          <a:p>
            <a:pPr lvl="1"/>
            <a:r>
              <a:rPr lang="en-GB" dirty="0" smtClean="0"/>
              <a:t>Can only contain </a:t>
            </a:r>
            <a:r>
              <a:rPr lang="en-GB" b="1" dirty="0" smtClean="0"/>
              <a:t>one</a:t>
            </a:r>
            <a:r>
              <a:rPr lang="en-GB" dirty="0" smtClean="0"/>
              <a:t> value</a:t>
            </a:r>
          </a:p>
          <a:p>
            <a:pPr lvl="1"/>
            <a:r>
              <a:rPr lang="en-GB" dirty="0" smtClean="0"/>
              <a:t>Must have a type e.g. string, </a:t>
            </a:r>
            <a:r>
              <a:rPr lang="en-GB" dirty="0" err="1" smtClean="0"/>
              <a:t>int</a:t>
            </a:r>
            <a:r>
              <a:rPr lang="en-GB" dirty="0" smtClean="0"/>
              <a:t>, etc.</a:t>
            </a:r>
          </a:p>
          <a:p>
            <a:r>
              <a:rPr lang="en-GB" dirty="0" smtClean="0"/>
              <a:t>Branch statements (if…else, switch)</a:t>
            </a:r>
          </a:p>
          <a:p>
            <a:pPr lvl="1"/>
            <a:r>
              <a:rPr lang="en-GB" dirty="0" smtClean="0"/>
              <a:t>Conditions are Boolean expressions (</a:t>
            </a:r>
            <a:r>
              <a:rPr lang="en-GB" b="1" dirty="0" smtClean="0"/>
              <a:t>true</a:t>
            </a:r>
            <a:r>
              <a:rPr lang="en-GB" dirty="0" smtClean="0"/>
              <a:t> or </a:t>
            </a:r>
            <a:r>
              <a:rPr lang="en-GB" b="1" dirty="0" smtClean="0"/>
              <a:t>false</a:t>
            </a:r>
            <a:r>
              <a:rPr lang="en-GB" dirty="0" smtClean="0"/>
              <a:t>)</a:t>
            </a:r>
            <a:br>
              <a:rPr lang="en-GB" dirty="0" smtClean="0"/>
            </a:br>
            <a:r>
              <a:rPr lang="en-GB" dirty="0" smtClean="0"/>
              <a:t>&gt;, &lt;/ &gt;=, &lt;=, ==, !=</a:t>
            </a:r>
          </a:p>
          <a:p>
            <a:pPr lvl="1"/>
            <a:r>
              <a:rPr lang="en-GB" dirty="0" smtClean="0"/>
              <a:t>Boolean AND / Boolean OR  (&amp;&amp;, ||)</a:t>
            </a:r>
          </a:p>
          <a:p>
            <a:r>
              <a:rPr lang="en-GB" dirty="0" smtClean="0"/>
              <a:t>Loops</a:t>
            </a:r>
          </a:p>
          <a:p>
            <a:pPr lvl="1"/>
            <a:r>
              <a:rPr lang="en-GB" dirty="0" smtClean="0"/>
              <a:t>While loops (test a condition)</a:t>
            </a:r>
          </a:p>
          <a:p>
            <a:pPr lvl="1"/>
            <a:r>
              <a:rPr lang="en-GB" dirty="0" smtClean="0"/>
              <a:t>For loops (counting loops), when you know the maximum count</a:t>
            </a:r>
          </a:p>
          <a:p>
            <a:r>
              <a:rPr lang="en-GB" dirty="0" smtClean="0"/>
              <a:t>Arrays (</a:t>
            </a:r>
            <a:r>
              <a:rPr lang="en-GB" i="1" dirty="0" smtClean="0"/>
              <a:t>square brackets</a:t>
            </a:r>
            <a:r>
              <a:rPr lang="en-GB" dirty="0" smtClean="0"/>
              <a:t>)</a:t>
            </a:r>
          </a:p>
          <a:p>
            <a:pPr lvl="1"/>
            <a:r>
              <a:rPr lang="en-GB" dirty="0" smtClean="0"/>
              <a:t>Store </a:t>
            </a:r>
            <a:r>
              <a:rPr lang="en-GB" b="1" dirty="0" smtClean="0"/>
              <a:t>multiple values </a:t>
            </a:r>
            <a:r>
              <a:rPr lang="en-GB" dirty="0" smtClean="0"/>
              <a:t>of the </a:t>
            </a:r>
            <a:r>
              <a:rPr lang="en-GB" b="1" dirty="0" smtClean="0"/>
              <a:t>same type</a:t>
            </a:r>
          </a:p>
          <a:p>
            <a:pPr lvl="1"/>
            <a:r>
              <a:rPr lang="en-GB" dirty="0" smtClean="0"/>
              <a:t>Must know how many values are required to create array</a:t>
            </a:r>
          </a:p>
          <a:p>
            <a:pPr lvl="1"/>
            <a:r>
              <a:rPr lang="en-GB" dirty="0" smtClean="0"/>
              <a:t>Use counting loops and arrays together</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93034" y="5864909"/>
            <a:ext cx="7815088" cy="646331"/>
          </a:xfrm>
          <a:prstGeom prst="rect">
            <a:avLst/>
          </a:prstGeom>
          <a:solidFill>
            <a:schemeClr val="bg1"/>
          </a:solidFill>
          <a:ln w="22225">
            <a:solidFill>
              <a:schemeClr val="tx1"/>
            </a:solidFill>
            <a:prstDash val="dash"/>
          </a:ln>
        </p:spPr>
        <p:txBody>
          <a:bodyPr wrap="none" rtlCol="0">
            <a:spAutoFit/>
          </a:bodyPr>
          <a:lstStyle/>
          <a:p>
            <a:pPr algn="ctr"/>
            <a:r>
              <a:rPr lang="en-GB" dirty="0" smtClean="0">
                <a:solidFill>
                  <a:srgbClr val="FF0000"/>
                </a:solidFill>
              </a:rPr>
              <a:t>YOU KNOW THESE PATTERNS</a:t>
            </a:r>
            <a:br>
              <a:rPr lang="en-GB" dirty="0" smtClean="0">
                <a:solidFill>
                  <a:srgbClr val="FF0000"/>
                </a:solidFill>
              </a:rPr>
            </a:br>
            <a:r>
              <a:rPr lang="en-GB" dirty="0" smtClean="0">
                <a:solidFill>
                  <a:srgbClr val="FF0000"/>
                </a:solidFill>
              </a:rPr>
              <a:t>ANY SOLUTION WILL REQUIRE ONE OR MORE OF THESE PATTERNS</a:t>
            </a:r>
            <a:endParaRPr lang="en-GB" dirty="0">
              <a:solidFill>
                <a:srgbClr val="FF0000"/>
              </a:solidFill>
            </a:endParaRPr>
          </a:p>
        </p:txBody>
      </p:sp>
      <p:sp>
        <p:nvSpPr>
          <p:cNvPr id="6" name="TextBox 5"/>
          <p:cNvSpPr txBox="1"/>
          <p:nvPr/>
        </p:nvSpPr>
        <p:spPr>
          <a:xfrm>
            <a:off x="6658232" y="691978"/>
            <a:ext cx="2285743" cy="1200329"/>
          </a:xfrm>
          <a:prstGeom prst="rect">
            <a:avLst/>
          </a:prstGeom>
          <a:noFill/>
          <a:ln>
            <a:solidFill>
              <a:schemeClr val="tx1"/>
            </a:solidFill>
          </a:ln>
        </p:spPr>
        <p:txBody>
          <a:bodyPr wrap="square" rtlCol="0">
            <a:spAutoFit/>
          </a:bodyPr>
          <a:lstStyle/>
          <a:p>
            <a:r>
              <a:rPr lang="en-GB" dirty="0" smtClean="0"/>
              <a:t>You also know how to read and display using the Console window</a:t>
            </a:r>
            <a:endParaRPr lang="en-GB" dirty="0"/>
          </a:p>
        </p:txBody>
      </p:sp>
    </p:spTree>
    <p:extLst>
      <p:ext uri="{BB962C8B-B14F-4D97-AF65-F5344CB8AC3E}">
        <p14:creationId xmlns:p14="http://schemas.microsoft.com/office/powerpoint/2010/main" val="18123903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don’t I know?</a:t>
            </a:r>
            <a:br>
              <a:rPr lang="en-GB" dirty="0" smtClean="0"/>
            </a:br>
            <a:r>
              <a:rPr lang="en-GB" dirty="0" smtClean="0"/>
              <a:t>Example</a:t>
            </a:r>
            <a:endParaRPr lang="en-GB" dirty="0"/>
          </a:p>
        </p:txBody>
      </p:sp>
      <p:sp>
        <p:nvSpPr>
          <p:cNvPr id="3" name="Content Placeholder 2"/>
          <p:cNvSpPr>
            <a:spLocks noGrp="1"/>
          </p:cNvSpPr>
          <p:nvPr>
            <p:ph idx="1"/>
          </p:nvPr>
        </p:nvSpPr>
        <p:spPr/>
        <p:txBody>
          <a:bodyPr/>
          <a:lstStyle/>
          <a:p>
            <a:r>
              <a:rPr lang="en-GB" dirty="0" smtClean="0"/>
              <a:t>A program allows the user to </a:t>
            </a:r>
            <a:r>
              <a:rPr lang="en-GB" b="1" dirty="0" smtClean="0"/>
              <a:t>search</a:t>
            </a:r>
            <a:r>
              <a:rPr lang="en-GB" dirty="0" smtClean="0"/>
              <a:t> for a </a:t>
            </a:r>
            <a:r>
              <a:rPr lang="en-GB" b="1" dirty="0" smtClean="0"/>
              <a:t>word</a:t>
            </a:r>
            <a:r>
              <a:rPr lang="en-GB" dirty="0" smtClean="0"/>
              <a:t> from a </a:t>
            </a:r>
            <a:r>
              <a:rPr lang="en-GB" b="1" dirty="0" smtClean="0"/>
              <a:t>list</a:t>
            </a:r>
            <a:r>
              <a:rPr lang="en-GB" dirty="0" smtClean="0"/>
              <a:t> of 10 words </a:t>
            </a:r>
            <a:r>
              <a:rPr lang="en-GB" b="1" dirty="0" smtClean="0"/>
              <a:t>previously</a:t>
            </a:r>
            <a:r>
              <a:rPr lang="en-GB" dirty="0" smtClean="0"/>
              <a:t> </a:t>
            </a:r>
            <a:r>
              <a:rPr lang="en-GB" b="1" dirty="0" smtClean="0"/>
              <a:t>entered</a:t>
            </a:r>
            <a:r>
              <a:rPr lang="en-GB" dirty="0" smtClean="0"/>
              <a:t> into the program. A </a:t>
            </a:r>
            <a:r>
              <a:rPr lang="en-GB" b="1" dirty="0" smtClean="0"/>
              <a:t>message</a:t>
            </a:r>
            <a:r>
              <a:rPr lang="en-GB" dirty="0" smtClean="0"/>
              <a:t> is </a:t>
            </a:r>
            <a:r>
              <a:rPr lang="en-GB" b="1" dirty="0" smtClean="0"/>
              <a:t>printed</a:t>
            </a:r>
            <a:r>
              <a:rPr lang="en-GB" dirty="0" smtClean="0"/>
              <a:t> stating whether the word </a:t>
            </a:r>
            <a:r>
              <a:rPr lang="en-GB" b="1" dirty="0" smtClean="0"/>
              <a:t>is or isn’t in the list</a:t>
            </a:r>
            <a:r>
              <a:rPr lang="en-GB" dirty="0" smtClean="0"/>
              <a:t> of words provided.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392195" y="3229227"/>
            <a:ext cx="2678938" cy="2862322"/>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a:p>
            <a:pPr marL="285750" indent="-285750">
              <a:buFont typeface="Arial" panose="020B0604020202020204" pitchFamily="34" charset="0"/>
              <a:buChar char="•"/>
            </a:pPr>
            <a:r>
              <a:rPr lang="en-GB" dirty="0" smtClean="0"/>
              <a:t>Entered?</a:t>
            </a:r>
          </a:p>
          <a:p>
            <a:pPr marL="285750" indent="-285750">
              <a:buFont typeface="Arial" panose="020B0604020202020204" pitchFamily="34" charset="0"/>
              <a:buChar char="•"/>
            </a:pPr>
            <a:r>
              <a:rPr lang="en-GB" dirty="0" smtClean="0"/>
              <a:t>Printed?</a:t>
            </a:r>
            <a:endParaRPr lang="en-GB" dirty="0"/>
          </a:p>
        </p:txBody>
      </p:sp>
      <p:sp>
        <p:nvSpPr>
          <p:cNvPr id="6" name="TextBox 5"/>
          <p:cNvSpPr txBox="1"/>
          <p:nvPr/>
        </p:nvSpPr>
        <p:spPr>
          <a:xfrm>
            <a:off x="5034960" y="3501081"/>
            <a:ext cx="2743318" cy="3139321"/>
          </a:xfrm>
          <a:prstGeom prst="rect">
            <a:avLst/>
          </a:prstGeom>
          <a:solidFill>
            <a:schemeClr val="bg1"/>
          </a:solidFill>
        </p:spPr>
        <p:txBody>
          <a:bodyPr wrap="square" rtlCol="0">
            <a:spAutoFit/>
          </a:bodyPr>
          <a:lstStyle/>
          <a:p>
            <a:pPr algn="ctr"/>
            <a:r>
              <a:rPr lang="en-GB" b="1" dirty="0" smtClean="0"/>
              <a:t>Variables</a:t>
            </a:r>
          </a:p>
          <a:p>
            <a:pPr algn="ctr"/>
            <a:endParaRPr lang="en-GB" dirty="0"/>
          </a:p>
          <a:p>
            <a:pPr algn="ctr"/>
            <a:r>
              <a:rPr lang="en-GB" b="1" dirty="0" smtClean="0"/>
              <a:t>Branches</a:t>
            </a:r>
          </a:p>
          <a:p>
            <a:pPr algn="ctr"/>
            <a:endParaRPr lang="en-GB" dirty="0"/>
          </a:p>
          <a:p>
            <a:pPr algn="ctr"/>
            <a:r>
              <a:rPr lang="en-GB" b="1" dirty="0" smtClean="0"/>
              <a:t>Loops</a:t>
            </a:r>
          </a:p>
          <a:p>
            <a:pPr algn="ctr"/>
            <a:endParaRPr lang="en-GB" dirty="0"/>
          </a:p>
          <a:p>
            <a:pPr algn="ctr"/>
            <a:r>
              <a:rPr lang="en-GB" b="1" dirty="0" smtClean="0"/>
              <a:t>Arrays</a:t>
            </a:r>
          </a:p>
          <a:p>
            <a:pPr algn="ctr"/>
            <a:endParaRPr lang="en-GB" b="1" dirty="0" smtClean="0"/>
          </a:p>
          <a:p>
            <a:pPr algn="ctr"/>
            <a:r>
              <a:rPr lang="en-GB" b="1" dirty="0" err="1" smtClean="0"/>
              <a:t>Input/Output</a:t>
            </a:r>
            <a:endParaRPr lang="en-GB" b="1" dirty="0" smtClean="0"/>
          </a:p>
          <a:p>
            <a:pPr algn="ctr"/>
            <a:endParaRPr lang="en-GB" b="1" dirty="0" smtClean="0"/>
          </a:p>
          <a:p>
            <a:pPr algn="ctr"/>
            <a:endParaRPr lang="en-GB" b="1" dirty="0"/>
          </a:p>
        </p:txBody>
      </p:sp>
      <p:cxnSp>
        <p:nvCxnSpPr>
          <p:cNvPr id="8" name="Straight Arrow Connector 7"/>
          <p:cNvCxnSpPr/>
          <p:nvPr/>
        </p:nvCxnSpPr>
        <p:spPr bwMode="auto">
          <a:xfrm>
            <a:off x="2356022" y="4267200"/>
            <a:ext cx="3122599" cy="129977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flipV="1">
            <a:off x="2776151" y="4516743"/>
            <a:ext cx="2678938" cy="52481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2" name="Straight Arrow Connector 11"/>
          <p:cNvCxnSpPr/>
          <p:nvPr/>
        </p:nvCxnSpPr>
        <p:spPr bwMode="auto">
          <a:xfrm flipV="1">
            <a:off x="2974975" y="4604267"/>
            <a:ext cx="2503646" cy="725614"/>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a:endCxn id="21" idx="1"/>
          </p:cNvCxnSpPr>
          <p:nvPr/>
        </p:nvCxnSpPr>
        <p:spPr bwMode="auto">
          <a:xfrm flipV="1">
            <a:off x="2776151" y="3932882"/>
            <a:ext cx="2843048" cy="87801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9" name="TextBox 18"/>
          <p:cNvSpPr txBox="1"/>
          <p:nvPr/>
        </p:nvSpPr>
        <p:spPr>
          <a:xfrm>
            <a:off x="5381954" y="5449003"/>
            <a:ext cx="2287806" cy="369332"/>
          </a:xfrm>
          <a:prstGeom prst="rect">
            <a:avLst/>
          </a:prstGeom>
          <a:noFill/>
        </p:spPr>
        <p:txBody>
          <a:bodyPr wrap="none" rtlCol="0">
            <a:spAutoFit/>
          </a:bodyPr>
          <a:lstStyle/>
          <a:p>
            <a:r>
              <a:rPr lang="en-GB" i="1" dirty="0" smtClean="0"/>
              <a:t>More than one value</a:t>
            </a:r>
            <a:endParaRPr lang="en-GB" i="1" dirty="0"/>
          </a:p>
        </p:txBody>
      </p:sp>
      <p:sp>
        <p:nvSpPr>
          <p:cNvPr id="20" name="TextBox 19"/>
          <p:cNvSpPr txBox="1"/>
          <p:nvPr/>
        </p:nvSpPr>
        <p:spPr>
          <a:xfrm>
            <a:off x="5458898" y="4300479"/>
            <a:ext cx="2133918" cy="369332"/>
          </a:xfrm>
          <a:prstGeom prst="rect">
            <a:avLst/>
          </a:prstGeom>
          <a:noFill/>
        </p:spPr>
        <p:txBody>
          <a:bodyPr wrap="none" rtlCol="0">
            <a:spAutoFit/>
          </a:bodyPr>
          <a:lstStyle/>
          <a:p>
            <a:r>
              <a:rPr lang="en-GB" i="1" dirty="0" smtClean="0"/>
              <a:t>Must be a question</a:t>
            </a:r>
            <a:endParaRPr lang="en-GB" i="1" dirty="0"/>
          </a:p>
        </p:txBody>
      </p:sp>
      <p:sp>
        <p:nvSpPr>
          <p:cNvPr id="21" name="TextBox 20"/>
          <p:cNvSpPr txBox="1"/>
          <p:nvPr/>
        </p:nvSpPr>
        <p:spPr>
          <a:xfrm>
            <a:off x="5619199" y="3748216"/>
            <a:ext cx="1813317" cy="369332"/>
          </a:xfrm>
          <a:prstGeom prst="rect">
            <a:avLst/>
          </a:prstGeom>
          <a:noFill/>
        </p:spPr>
        <p:txBody>
          <a:bodyPr wrap="none" rtlCol="0">
            <a:spAutoFit/>
          </a:bodyPr>
          <a:lstStyle/>
          <a:p>
            <a:r>
              <a:rPr lang="en-GB" i="1" dirty="0" smtClean="0"/>
              <a:t>Must be a value</a:t>
            </a:r>
            <a:endParaRPr lang="en-GB" i="1" dirty="0"/>
          </a:p>
        </p:txBody>
      </p:sp>
      <p:sp>
        <p:nvSpPr>
          <p:cNvPr id="22" name="TextBox 21"/>
          <p:cNvSpPr txBox="1"/>
          <p:nvPr/>
        </p:nvSpPr>
        <p:spPr>
          <a:xfrm>
            <a:off x="5824383" y="4860324"/>
            <a:ext cx="1402948" cy="369332"/>
          </a:xfrm>
          <a:prstGeom prst="rect">
            <a:avLst/>
          </a:prstGeom>
          <a:noFill/>
        </p:spPr>
        <p:txBody>
          <a:bodyPr wrap="none" rtlCol="0">
            <a:spAutoFit/>
          </a:bodyPr>
          <a:lstStyle/>
          <a:p>
            <a:r>
              <a:rPr lang="en-GB" i="1" dirty="0" smtClean="0"/>
              <a:t>Must repeat</a:t>
            </a:r>
            <a:endParaRPr lang="en-GB" i="1" dirty="0"/>
          </a:p>
        </p:txBody>
      </p:sp>
      <p:sp>
        <p:nvSpPr>
          <p:cNvPr id="27" name="TextBox 26"/>
          <p:cNvSpPr txBox="1"/>
          <p:nvPr/>
        </p:nvSpPr>
        <p:spPr>
          <a:xfrm>
            <a:off x="5309748" y="3131749"/>
            <a:ext cx="2193742" cy="369332"/>
          </a:xfrm>
          <a:prstGeom prst="rect">
            <a:avLst/>
          </a:prstGeom>
          <a:noFill/>
        </p:spPr>
        <p:txBody>
          <a:bodyPr wrap="none" rtlCol="0">
            <a:spAutoFit/>
          </a:bodyPr>
          <a:lstStyle/>
          <a:p>
            <a:r>
              <a:rPr lang="en-GB" b="1" u="sng" dirty="0" smtClean="0"/>
              <a:t>WHAT DO I KNOW</a:t>
            </a:r>
            <a:endParaRPr lang="en-GB" b="1" u="sng" dirty="0"/>
          </a:p>
        </p:txBody>
      </p:sp>
      <p:cxnSp>
        <p:nvCxnSpPr>
          <p:cNvPr id="28" name="Straight Arrow Connector 27"/>
          <p:cNvCxnSpPr/>
          <p:nvPr/>
        </p:nvCxnSpPr>
        <p:spPr bwMode="auto">
          <a:xfrm>
            <a:off x="2577914" y="3424881"/>
            <a:ext cx="3025464" cy="410519"/>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7834184" y="6167993"/>
            <a:ext cx="1236236" cy="369332"/>
          </a:xfrm>
          <a:prstGeom prst="rect">
            <a:avLst/>
          </a:prstGeom>
          <a:noFill/>
        </p:spPr>
        <p:txBody>
          <a:bodyPr wrap="none" rtlCol="0">
            <a:spAutoFit/>
          </a:bodyPr>
          <a:lstStyle/>
          <a:p>
            <a:r>
              <a:rPr lang="en-GB" dirty="0" smtClean="0"/>
              <a:t>Continued</a:t>
            </a:r>
            <a:endParaRPr lang="en-GB" dirty="0"/>
          </a:p>
        </p:txBody>
      </p:sp>
      <p:cxnSp>
        <p:nvCxnSpPr>
          <p:cNvPr id="23" name="Straight Arrow Connector 22"/>
          <p:cNvCxnSpPr/>
          <p:nvPr/>
        </p:nvCxnSpPr>
        <p:spPr bwMode="auto">
          <a:xfrm>
            <a:off x="2776151" y="5633669"/>
            <a:ext cx="2605803" cy="79219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4" name="TextBox 23"/>
          <p:cNvSpPr txBox="1"/>
          <p:nvPr/>
        </p:nvSpPr>
        <p:spPr>
          <a:xfrm>
            <a:off x="5381954" y="5991226"/>
            <a:ext cx="1018227" cy="646331"/>
          </a:xfrm>
          <a:prstGeom prst="rect">
            <a:avLst/>
          </a:prstGeom>
          <a:noFill/>
        </p:spPr>
        <p:txBody>
          <a:bodyPr wrap="none" rtlCol="0">
            <a:spAutoFit/>
          </a:bodyPr>
          <a:lstStyle/>
          <a:p>
            <a:r>
              <a:rPr lang="en-GB" i="1" dirty="0" err="1" smtClean="0"/>
              <a:t>cout</a:t>
            </a:r>
            <a:r>
              <a:rPr lang="en-GB" i="1" dirty="0" smtClean="0"/>
              <a:t/>
            </a:r>
            <a:br>
              <a:rPr lang="en-GB" i="1" dirty="0" smtClean="0"/>
            </a:br>
            <a:r>
              <a:rPr lang="en-GB" i="1" dirty="0" err="1" smtClean="0"/>
              <a:t>getline</a:t>
            </a:r>
            <a:r>
              <a:rPr lang="en-GB" i="1" dirty="0" smtClean="0"/>
              <a:t>()</a:t>
            </a:r>
            <a:endParaRPr lang="en-GB" i="1" dirty="0"/>
          </a:p>
        </p:txBody>
      </p:sp>
      <p:cxnSp>
        <p:nvCxnSpPr>
          <p:cNvPr id="29" name="Straight Arrow Connector 28"/>
          <p:cNvCxnSpPr/>
          <p:nvPr/>
        </p:nvCxnSpPr>
        <p:spPr bwMode="auto">
          <a:xfrm>
            <a:off x="2702011" y="5894535"/>
            <a:ext cx="2679943" cy="28135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025256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8"/>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3"/>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68411" y="1029724"/>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p:txBody>
      </p:sp>
      <p:sp>
        <p:nvSpPr>
          <p:cNvPr id="6" name="TextBox 5"/>
          <p:cNvSpPr txBox="1"/>
          <p:nvPr/>
        </p:nvSpPr>
        <p:spPr>
          <a:xfrm>
            <a:off x="3958024" y="1186248"/>
            <a:ext cx="2428870" cy="923330"/>
          </a:xfrm>
          <a:prstGeom prst="rect">
            <a:avLst/>
          </a:prstGeom>
          <a:noFill/>
        </p:spPr>
        <p:txBody>
          <a:bodyPr wrap="none" rtlCol="0">
            <a:spAutoFit/>
          </a:bodyPr>
          <a:lstStyle/>
          <a:p>
            <a:r>
              <a:rPr lang="en-GB" dirty="0" smtClean="0"/>
              <a:t>Find what?</a:t>
            </a:r>
            <a:br>
              <a:rPr lang="en-GB" dirty="0" smtClean="0"/>
            </a:br>
            <a:r>
              <a:rPr lang="en-GB" dirty="0" smtClean="0"/>
              <a:t>What am I searching?</a:t>
            </a:r>
          </a:p>
          <a:p>
            <a:r>
              <a:rPr lang="en-GB" dirty="0" smtClean="0"/>
              <a:t>How?</a:t>
            </a:r>
            <a:endParaRPr lang="en-GB" dirty="0"/>
          </a:p>
        </p:txBody>
      </p:sp>
      <p:cxnSp>
        <p:nvCxnSpPr>
          <p:cNvPr id="7" name="Straight Arrow Connector 6"/>
          <p:cNvCxnSpPr/>
          <p:nvPr/>
        </p:nvCxnSpPr>
        <p:spPr bwMode="auto">
          <a:xfrm flipV="1">
            <a:off x="3247349" y="1631092"/>
            <a:ext cx="710675" cy="74140"/>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6853689" y="928825"/>
            <a:ext cx="2018501" cy="369332"/>
          </a:xfrm>
          <a:prstGeom prst="rect">
            <a:avLst/>
          </a:prstGeom>
          <a:noFill/>
          <a:ln w="22225">
            <a:solidFill>
              <a:schemeClr val="tx1"/>
            </a:solidFill>
            <a:prstDash val="dash"/>
          </a:ln>
        </p:spPr>
        <p:txBody>
          <a:bodyPr wrap="none" rtlCol="0">
            <a:spAutoFit/>
          </a:bodyPr>
          <a:lstStyle/>
          <a:p>
            <a:r>
              <a:rPr lang="en-GB" dirty="0" smtClean="0"/>
              <a:t>search for a </a:t>
            </a:r>
            <a:r>
              <a:rPr lang="en-GB" b="1" dirty="0" smtClean="0"/>
              <a:t>word</a:t>
            </a:r>
            <a:endParaRPr lang="en-GB" b="1" dirty="0"/>
          </a:p>
        </p:txBody>
      </p:sp>
      <p:cxnSp>
        <p:nvCxnSpPr>
          <p:cNvPr id="12" name="Straight Arrow Connector 11"/>
          <p:cNvCxnSpPr/>
          <p:nvPr/>
        </p:nvCxnSpPr>
        <p:spPr bwMode="auto">
          <a:xfrm flipV="1">
            <a:off x="5373573" y="1222036"/>
            <a:ext cx="1353157" cy="14544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6109672" y="2111295"/>
            <a:ext cx="2582758" cy="369332"/>
          </a:xfrm>
          <a:prstGeom prst="rect">
            <a:avLst/>
          </a:prstGeom>
          <a:noFill/>
          <a:ln w="22225">
            <a:solidFill>
              <a:schemeClr val="tx1"/>
            </a:solidFill>
            <a:prstDash val="dash"/>
          </a:ln>
        </p:spPr>
        <p:txBody>
          <a:bodyPr wrap="none" rtlCol="0">
            <a:spAutoFit/>
          </a:bodyPr>
          <a:lstStyle/>
          <a:p>
            <a:r>
              <a:rPr lang="en-GB" dirty="0" smtClean="0"/>
              <a:t>from a </a:t>
            </a:r>
            <a:r>
              <a:rPr lang="en-GB" b="1" dirty="0" smtClean="0"/>
              <a:t>list</a:t>
            </a:r>
            <a:r>
              <a:rPr lang="en-GB" dirty="0" smtClean="0"/>
              <a:t> </a:t>
            </a:r>
            <a:r>
              <a:rPr lang="en-GB" b="1" dirty="0" smtClean="0"/>
              <a:t>of</a:t>
            </a:r>
            <a:r>
              <a:rPr lang="en-GB" dirty="0" smtClean="0"/>
              <a:t> 10 </a:t>
            </a:r>
            <a:r>
              <a:rPr lang="en-GB" b="1" dirty="0" smtClean="0"/>
              <a:t>words</a:t>
            </a:r>
            <a:endParaRPr lang="en-GB" b="1" dirty="0"/>
          </a:p>
        </p:txBody>
      </p:sp>
      <p:cxnSp>
        <p:nvCxnSpPr>
          <p:cNvPr id="18" name="Straight Arrow Connector 17"/>
          <p:cNvCxnSpPr/>
          <p:nvPr/>
        </p:nvCxnSpPr>
        <p:spPr bwMode="auto">
          <a:xfrm>
            <a:off x="5535827" y="1812324"/>
            <a:ext cx="827187" cy="19569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7879611" y="1252152"/>
            <a:ext cx="992579" cy="369332"/>
          </a:xfrm>
          <a:prstGeom prst="rect">
            <a:avLst/>
          </a:prstGeom>
          <a:noFill/>
        </p:spPr>
        <p:txBody>
          <a:bodyPr wrap="none" rtlCol="0">
            <a:spAutoFit/>
          </a:bodyPr>
          <a:lstStyle/>
          <a:p>
            <a:r>
              <a:rPr lang="en-GB" i="1" dirty="0" smtClean="0"/>
              <a:t>variable</a:t>
            </a:r>
            <a:endParaRPr lang="en-GB" i="1" dirty="0"/>
          </a:p>
        </p:txBody>
      </p:sp>
      <p:sp>
        <p:nvSpPr>
          <p:cNvPr id="21" name="TextBox 20"/>
          <p:cNvSpPr txBox="1"/>
          <p:nvPr/>
        </p:nvSpPr>
        <p:spPr>
          <a:xfrm>
            <a:off x="7632474" y="2457929"/>
            <a:ext cx="710451" cy="369332"/>
          </a:xfrm>
          <a:prstGeom prst="rect">
            <a:avLst/>
          </a:prstGeom>
          <a:noFill/>
        </p:spPr>
        <p:txBody>
          <a:bodyPr wrap="none" rtlCol="0">
            <a:spAutoFit/>
          </a:bodyPr>
          <a:lstStyle/>
          <a:p>
            <a:r>
              <a:rPr lang="en-GB" i="1" dirty="0" smtClean="0"/>
              <a:t>array</a:t>
            </a:r>
            <a:endParaRPr lang="en-GB" i="1" dirty="0"/>
          </a:p>
        </p:txBody>
      </p:sp>
      <p:sp>
        <p:nvSpPr>
          <p:cNvPr id="22" name="TextBox 21"/>
          <p:cNvSpPr txBox="1"/>
          <p:nvPr/>
        </p:nvSpPr>
        <p:spPr>
          <a:xfrm>
            <a:off x="4058499" y="2761357"/>
            <a:ext cx="3082895" cy="369332"/>
          </a:xfrm>
          <a:prstGeom prst="rect">
            <a:avLst/>
          </a:prstGeom>
          <a:noFill/>
        </p:spPr>
        <p:txBody>
          <a:bodyPr wrap="none" rtlCol="0">
            <a:spAutoFit/>
          </a:bodyPr>
          <a:lstStyle/>
          <a:p>
            <a:r>
              <a:rPr lang="en-GB" dirty="0" smtClean="0"/>
              <a:t>Find variable value in array?</a:t>
            </a:r>
            <a:endParaRPr lang="en-GB" dirty="0"/>
          </a:p>
        </p:txBody>
      </p:sp>
      <p:cxnSp>
        <p:nvCxnSpPr>
          <p:cNvPr id="24" name="Straight Arrow Connector 23"/>
          <p:cNvCxnSpPr/>
          <p:nvPr/>
        </p:nvCxnSpPr>
        <p:spPr bwMode="auto">
          <a:xfrm>
            <a:off x="4489622" y="2147334"/>
            <a:ext cx="682837" cy="6140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TextBox 24"/>
          <p:cNvSpPr txBox="1"/>
          <p:nvPr/>
        </p:nvSpPr>
        <p:spPr>
          <a:xfrm>
            <a:off x="5144315" y="3840549"/>
            <a:ext cx="774571" cy="369332"/>
          </a:xfrm>
          <a:prstGeom prst="rect">
            <a:avLst/>
          </a:prstGeom>
          <a:noFill/>
        </p:spPr>
        <p:txBody>
          <a:bodyPr wrap="none" rtlCol="0">
            <a:spAutoFit/>
          </a:bodyPr>
          <a:lstStyle/>
          <a:p>
            <a:r>
              <a:rPr lang="en-GB" dirty="0" smtClean="0"/>
              <a:t>How?</a:t>
            </a:r>
            <a:endParaRPr lang="en-GB" dirty="0"/>
          </a:p>
        </p:txBody>
      </p:sp>
      <p:cxnSp>
        <p:nvCxnSpPr>
          <p:cNvPr id="27" name="Straight Arrow Connector 26"/>
          <p:cNvCxnSpPr/>
          <p:nvPr/>
        </p:nvCxnSpPr>
        <p:spPr bwMode="auto">
          <a:xfrm>
            <a:off x="5272216" y="3204519"/>
            <a:ext cx="164757" cy="64255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0" name="TextBox 29"/>
          <p:cNvSpPr txBox="1"/>
          <p:nvPr/>
        </p:nvSpPr>
        <p:spPr>
          <a:xfrm>
            <a:off x="1260389" y="3775003"/>
            <a:ext cx="3171568" cy="646331"/>
          </a:xfrm>
          <a:prstGeom prst="rect">
            <a:avLst/>
          </a:prstGeom>
          <a:noFill/>
        </p:spPr>
        <p:txBody>
          <a:bodyPr wrap="square" rtlCol="0">
            <a:spAutoFit/>
          </a:bodyPr>
          <a:lstStyle/>
          <a:p>
            <a:r>
              <a:rPr lang="en-GB" dirty="0" smtClean="0"/>
              <a:t>For me to find a word the list of words must already exist</a:t>
            </a:r>
            <a:endParaRPr lang="en-GB" dirty="0"/>
          </a:p>
        </p:txBody>
      </p:sp>
      <p:cxnSp>
        <p:nvCxnSpPr>
          <p:cNvPr id="32" name="Straight Arrow Connector 31"/>
          <p:cNvCxnSpPr/>
          <p:nvPr/>
        </p:nvCxnSpPr>
        <p:spPr bwMode="auto">
          <a:xfrm flipV="1">
            <a:off x="3602686" y="3110302"/>
            <a:ext cx="455813" cy="66470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 name="TextBox 32"/>
          <p:cNvSpPr txBox="1"/>
          <p:nvPr/>
        </p:nvSpPr>
        <p:spPr>
          <a:xfrm>
            <a:off x="6400800" y="3555312"/>
            <a:ext cx="2273643" cy="646331"/>
          </a:xfrm>
          <a:prstGeom prst="rect">
            <a:avLst/>
          </a:prstGeom>
          <a:noFill/>
        </p:spPr>
        <p:txBody>
          <a:bodyPr wrap="square" rtlCol="0">
            <a:spAutoFit/>
          </a:bodyPr>
          <a:lstStyle/>
          <a:p>
            <a:r>
              <a:rPr lang="en-GB" dirty="0" smtClean="0"/>
              <a:t>How many values in array?</a:t>
            </a:r>
            <a:endParaRPr lang="en-GB" dirty="0"/>
          </a:p>
        </p:txBody>
      </p:sp>
      <p:cxnSp>
        <p:nvCxnSpPr>
          <p:cNvPr id="35" name="Straight Arrow Connector 34"/>
          <p:cNvCxnSpPr/>
          <p:nvPr/>
        </p:nvCxnSpPr>
        <p:spPr bwMode="auto">
          <a:xfrm>
            <a:off x="6573795" y="3130689"/>
            <a:ext cx="586952" cy="37558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6491416" y="4745028"/>
            <a:ext cx="1774845" cy="369332"/>
          </a:xfrm>
          <a:prstGeom prst="rect">
            <a:avLst/>
          </a:prstGeom>
          <a:noFill/>
          <a:ln w="22225">
            <a:solidFill>
              <a:schemeClr val="tx1"/>
            </a:solidFill>
            <a:prstDash val="dash"/>
          </a:ln>
        </p:spPr>
        <p:txBody>
          <a:bodyPr wrap="none" rtlCol="0">
            <a:spAutoFit/>
          </a:bodyPr>
          <a:lstStyle/>
          <a:p>
            <a:r>
              <a:rPr lang="en-GB" dirty="0" smtClean="0"/>
              <a:t>list of </a:t>
            </a:r>
            <a:r>
              <a:rPr lang="en-GB" b="1" dirty="0" smtClean="0"/>
              <a:t>10</a:t>
            </a:r>
            <a:r>
              <a:rPr lang="en-GB" dirty="0" smtClean="0"/>
              <a:t> words</a:t>
            </a:r>
            <a:endParaRPr lang="en-GB" dirty="0"/>
          </a:p>
        </p:txBody>
      </p:sp>
      <p:cxnSp>
        <p:nvCxnSpPr>
          <p:cNvPr id="38" name="Straight Arrow Connector 37"/>
          <p:cNvCxnSpPr>
            <a:stCxn id="33" idx="2"/>
          </p:cNvCxnSpPr>
          <p:nvPr/>
        </p:nvCxnSpPr>
        <p:spPr bwMode="auto">
          <a:xfrm flipH="1">
            <a:off x="7537621" y="4201643"/>
            <a:ext cx="1" cy="42462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TextBox 38"/>
          <p:cNvSpPr txBox="1"/>
          <p:nvPr/>
        </p:nvSpPr>
        <p:spPr>
          <a:xfrm>
            <a:off x="705261" y="4673623"/>
            <a:ext cx="4220066" cy="369332"/>
          </a:xfrm>
          <a:prstGeom prst="rect">
            <a:avLst/>
          </a:prstGeom>
          <a:noFill/>
        </p:spPr>
        <p:txBody>
          <a:bodyPr wrap="none" rtlCol="0">
            <a:spAutoFit/>
          </a:bodyPr>
          <a:lstStyle/>
          <a:p>
            <a:r>
              <a:rPr lang="en-GB" b="1" u="sng" dirty="0" smtClean="0"/>
              <a:t>WHAT DO I KNOW ABOUT ARRAYS?</a:t>
            </a:r>
            <a:endParaRPr lang="en-GB" b="1" u="sng" dirty="0"/>
          </a:p>
        </p:txBody>
      </p:sp>
      <p:sp>
        <p:nvSpPr>
          <p:cNvPr id="40" name="TextBox 39"/>
          <p:cNvSpPr txBox="1"/>
          <p:nvPr/>
        </p:nvSpPr>
        <p:spPr>
          <a:xfrm>
            <a:off x="546943" y="5129637"/>
            <a:ext cx="4883427" cy="1200329"/>
          </a:xfrm>
          <a:prstGeom prst="rect">
            <a:avLst/>
          </a:prstGeom>
          <a:solidFill>
            <a:schemeClr val="bg1"/>
          </a:solidFill>
        </p:spPr>
        <p:txBody>
          <a:bodyPr wrap="square" rtlCol="0">
            <a:spAutoFit/>
          </a:bodyPr>
          <a:lstStyle/>
          <a:p>
            <a:pPr marL="285750" indent="-285750">
              <a:buFont typeface="Arial" panose="020B0604020202020204" pitchFamily="34" charset="0"/>
              <a:buChar char="•"/>
            </a:pPr>
            <a:r>
              <a:rPr lang="en-GB" dirty="0" smtClean="0"/>
              <a:t>Store multiple values of the same type</a:t>
            </a:r>
          </a:p>
          <a:p>
            <a:pPr marL="285750" indent="-285750">
              <a:buFont typeface="Arial" panose="020B0604020202020204" pitchFamily="34" charset="0"/>
              <a:buChar char="•"/>
            </a:pPr>
            <a:r>
              <a:rPr lang="en-GB" dirty="0" smtClean="0"/>
              <a:t>Must know how many values are required to create array</a:t>
            </a:r>
          </a:p>
          <a:p>
            <a:pPr marL="285750" indent="-285750">
              <a:buFont typeface="Arial" panose="020B0604020202020204" pitchFamily="34" charset="0"/>
              <a:buChar char="•"/>
            </a:pPr>
            <a:r>
              <a:rPr lang="en-GB" b="1" dirty="0" smtClean="0"/>
              <a:t>Use counting loops and arrays together</a:t>
            </a:r>
            <a:endParaRPr lang="en-GB" b="1" dirty="0"/>
          </a:p>
        </p:txBody>
      </p:sp>
      <p:sp>
        <p:nvSpPr>
          <p:cNvPr id="41" name="TextBox 40"/>
          <p:cNvSpPr txBox="1"/>
          <p:nvPr/>
        </p:nvSpPr>
        <p:spPr>
          <a:xfrm>
            <a:off x="469656" y="126875"/>
            <a:ext cx="1351652" cy="369332"/>
          </a:xfrm>
          <a:prstGeom prst="rect">
            <a:avLst/>
          </a:prstGeom>
          <a:noFill/>
        </p:spPr>
        <p:txBody>
          <a:bodyPr wrap="none" rtlCol="0">
            <a:spAutoFit/>
          </a:bodyPr>
          <a:lstStyle/>
          <a:p>
            <a:r>
              <a:rPr lang="en-GB" dirty="0" smtClean="0"/>
              <a:t>What type?</a:t>
            </a:r>
            <a:endParaRPr lang="en-GB" dirty="0"/>
          </a:p>
        </p:txBody>
      </p:sp>
      <p:cxnSp>
        <p:nvCxnSpPr>
          <p:cNvPr id="44" name="Straight Arrow Connector 43"/>
          <p:cNvCxnSpPr>
            <a:endCxn id="41" idx="2"/>
          </p:cNvCxnSpPr>
          <p:nvPr/>
        </p:nvCxnSpPr>
        <p:spPr bwMode="auto">
          <a:xfrm flipH="1" flipV="1">
            <a:off x="1145482" y="496207"/>
            <a:ext cx="244491" cy="553077"/>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46" name="Straight Arrow Connector 45"/>
          <p:cNvCxnSpPr/>
          <p:nvPr/>
        </p:nvCxnSpPr>
        <p:spPr bwMode="auto">
          <a:xfrm>
            <a:off x="2594919" y="2492416"/>
            <a:ext cx="363935" cy="127604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0" name="TextBox 49"/>
          <p:cNvSpPr txBox="1"/>
          <p:nvPr/>
        </p:nvSpPr>
        <p:spPr>
          <a:xfrm>
            <a:off x="2434294" y="0"/>
            <a:ext cx="1997663" cy="369332"/>
          </a:xfrm>
          <a:prstGeom prst="rect">
            <a:avLst/>
          </a:prstGeom>
          <a:noFill/>
        </p:spPr>
        <p:txBody>
          <a:bodyPr wrap="none" rtlCol="0">
            <a:spAutoFit/>
          </a:bodyPr>
          <a:lstStyle/>
          <a:p>
            <a:r>
              <a:rPr lang="en-GB" dirty="0" smtClean="0"/>
              <a:t>“hello”, “goodbye”</a:t>
            </a:r>
            <a:endParaRPr lang="en-GB" dirty="0"/>
          </a:p>
        </p:txBody>
      </p:sp>
      <p:cxnSp>
        <p:nvCxnSpPr>
          <p:cNvPr id="52" name="Straight Arrow Connector 51"/>
          <p:cNvCxnSpPr>
            <a:stCxn id="41" idx="3"/>
          </p:cNvCxnSpPr>
          <p:nvPr/>
        </p:nvCxnSpPr>
        <p:spPr bwMode="auto">
          <a:xfrm flipV="1">
            <a:off x="1821308" y="166369"/>
            <a:ext cx="710675" cy="145172"/>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55" name="TextBox 54"/>
          <p:cNvSpPr txBox="1"/>
          <p:nvPr/>
        </p:nvSpPr>
        <p:spPr>
          <a:xfrm>
            <a:off x="2927145" y="243413"/>
            <a:ext cx="864339" cy="369332"/>
          </a:xfrm>
          <a:prstGeom prst="rect">
            <a:avLst/>
          </a:prstGeom>
          <a:noFill/>
        </p:spPr>
        <p:txBody>
          <a:bodyPr wrap="none" rtlCol="0">
            <a:spAutoFit/>
          </a:bodyPr>
          <a:lstStyle/>
          <a:p>
            <a:r>
              <a:rPr lang="en-GB" i="1" dirty="0" smtClean="0"/>
              <a:t>strings</a:t>
            </a:r>
            <a:endParaRPr lang="en-GB" i="1" dirty="0"/>
          </a:p>
        </p:txBody>
      </p:sp>
      <p:sp>
        <p:nvSpPr>
          <p:cNvPr id="57" name="Freeform 56"/>
          <p:cNvSpPr/>
          <p:nvPr/>
        </p:nvSpPr>
        <p:spPr bwMode="auto">
          <a:xfrm>
            <a:off x="5321643" y="4258962"/>
            <a:ext cx="819967" cy="1911179"/>
          </a:xfrm>
          <a:custGeom>
            <a:avLst/>
            <a:gdLst>
              <a:gd name="connsiteX0" fmla="*/ 148281 w 819967"/>
              <a:gd name="connsiteY0" fmla="*/ 0 h 1911179"/>
              <a:gd name="connsiteX1" fmla="*/ 535460 w 819967"/>
              <a:gd name="connsiteY1" fmla="*/ 469557 h 1911179"/>
              <a:gd name="connsiteX2" fmla="*/ 749643 w 819967"/>
              <a:gd name="connsiteY2" fmla="*/ 1128584 h 1911179"/>
              <a:gd name="connsiteX3" fmla="*/ 757881 w 819967"/>
              <a:gd name="connsiteY3" fmla="*/ 1713470 h 1911179"/>
              <a:gd name="connsiteX4" fmla="*/ 0 w 819967"/>
              <a:gd name="connsiteY4" fmla="*/ 1911179 h 19111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9967" h="1911179">
                <a:moveTo>
                  <a:pt x="148281" y="0"/>
                </a:moveTo>
                <a:cubicBezTo>
                  <a:pt x="291757" y="140730"/>
                  <a:pt x="435233" y="281460"/>
                  <a:pt x="535460" y="469557"/>
                </a:cubicBezTo>
                <a:cubicBezTo>
                  <a:pt x="635687" y="657654"/>
                  <a:pt x="712573" y="921265"/>
                  <a:pt x="749643" y="1128584"/>
                </a:cubicBezTo>
                <a:cubicBezTo>
                  <a:pt x="786713" y="1335903"/>
                  <a:pt x="882821" y="1583038"/>
                  <a:pt x="757881" y="1713470"/>
                </a:cubicBezTo>
                <a:cubicBezTo>
                  <a:pt x="632941" y="1843902"/>
                  <a:pt x="316470" y="1877540"/>
                  <a:pt x="0" y="1911179"/>
                </a:cubicBezTo>
              </a:path>
            </a:pathLst>
          </a:custGeom>
          <a:no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8" name="TextBox 57"/>
          <p:cNvSpPr txBox="1"/>
          <p:nvPr/>
        </p:nvSpPr>
        <p:spPr>
          <a:xfrm>
            <a:off x="6154059" y="5657745"/>
            <a:ext cx="2172390" cy="369332"/>
          </a:xfrm>
          <a:prstGeom prst="rect">
            <a:avLst/>
          </a:prstGeom>
          <a:noFill/>
        </p:spPr>
        <p:txBody>
          <a:bodyPr wrap="none" rtlCol="0">
            <a:spAutoFit/>
          </a:bodyPr>
          <a:lstStyle/>
          <a:p>
            <a:r>
              <a:rPr lang="en-GB" dirty="0" smtClean="0"/>
              <a:t>Could I use a loop?</a:t>
            </a:r>
            <a:endParaRPr lang="en-GB" dirty="0"/>
          </a:p>
        </p:txBody>
      </p:sp>
      <p:sp>
        <p:nvSpPr>
          <p:cNvPr id="59" name="TextBox 58"/>
          <p:cNvSpPr txBox="1"/>
          <p:nvPr/>
        </p:nvSpPr>
        <p:spPr>
          <a:xfrm>
            <a:off x="7834184" y="6167993"/>
            <a:ext cx="1236236" cy="369332"/>
          </a:xfrm>
          <a:prstGeom prst="rect">
            <a:avLst/>
          </a:prstGeom>
          <a:noFill/>
        </p:spPr>
        <p:txBody>
          <a:bodyPr wrap="none" rtlCol="0">
            <a:spAutoFit/>
          </a:bodyPr>
          <a:lstStyle/>
          <a:p>
            <a:r>
              <a:rPr lang="en-GB" dirty="0" smtClean="0"/>
              <a:t>Continued</a:t>
            </a:r>
            <a:endParaRPr lang="en-GB" dirty="0"/>
          </a:p>
        </p:txBody>
      </p:sp>
      <p:cxnSp>
        <p:nvCxnSpPr>
          <p:cNvPr id="42" name="Straight Arrow Connector 41"/>
          <p:cNvCxnSpPr>
            <a:endCxn id="45" idx="1"/>
          </p:cNvCxnSpPr>
          <p:nvPr/>
        </p:nvCxnSpPr>
        <p:spPr bwMode="auto">
          <a:xfrm flipV="1">
            <a:off x="1652488" y="914895"/>
            <a:ext cx="289196" cy="28541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a:stCxn id="45" idx="3"/>
            <a:endCxn id="43" idx="1"/>
          </p:cNvCxnSpPr>
          <p:nvPr/>
        </p:nvCxnSpPr>
        <p:spPr bwMode="auto">
          <a:xfrm flipV="1">
            <a:off x="5949420" y="325076"/>
            <a:ext cx="381181" cy="58981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44"/>
          <p:cNvSpPr txBox="1"/>
          <p:nvPr/>
        </p:nvSpPr>
        <p:spPr>
          <a:xfrm>
            <a:off x="1941684" y="730229"/>
            <a:ext cx="4007736" cy="369332"/>
          </a:xfrm>
          <a:prstGeom prst="rect">
            <a:avLst/>
          </a:prstGeom>
          <a:noFill/>
          <a:ln w="22225">
            <a:solidFill>
              <a:schemeClr val="tx1"/>
            </a:solidFill>
            <a:prstDash val="dash"/>
          </a:ln>
        </p:spPr>
        <p:txBody>
          <a:bodyPr wrap="square" rtlCol="0">
            <a:spAutoFit/>
          </a:bodyPr>
          <a:lstStyle/>
          <a:p>
            <a:r>
              <a:rPr lang="en-GB" b="1" dirty="0" smtClean="0"/>
              <a:t>allows the user </a:t>
            </a:r>
            <a:r>
              <a:rPr lang="en-GB" dirty="0" smtClean="0"/>
              <a:t>to search for a word</a:t>
            </a:r>
            <a:endParaRPr lang="en-GB" dirty="0"/>
          </a:p>
        </p:txBody>
      </p:sp>
      <p:sp>
        <p:nvSpPr>
          <p:cNvPr id="43" name="TextBox 42"/>
          <p:cNvSpPr txBox="1"/>
          <p:nvPr/>
        </p:nvSpPr>
        <p:spPr>
          <a:xfrm>
            <a:off x="6330601" y="140410"/>
            <a:ext cx="2069797" cy="369332"/>
          </a:xfrm>
          <a:prstGeom prst="rect">
            <a:avLst/>
          </a:prstGeom>
          <a:noFill/>
        </p:spPr>
        <p:txBody>
          <a:bodyPr wrap="none" rtlCol="0">
            <a:spAutoFit/>
          </a:bodyPr>
          <a:lstStyle/>
          <a:p>
            <a:r>
              <a:rPr lang="en-GB" dirty="0" smtClean="0"/>
              <a:t>User enters word?</a:t>
            </a:r>
            <a:endParaRPr lang="en-GB" dirty="0"/>
          </a:p>
        </p:txBody>
      </p:sp>
      <p:cxnSp>
        <p:nvCxnSpPr>
          <p:cNvPr id="51" name="Straight Arrow Connector 50"/>
          <p:cNvCxnSpPr>
            <a:stCxn id="43" idx="2"/>
          </p:cNvCxnSpPr>
          <p:nvPr/>
        </p:nvCxnSpPr>
        <p:spPr bwMode="auto">
          <a:xfrm>
            <a:off x="7365500" y="509742"/>
            <a:ext cx="266974" cy="37307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6" name="Straight Arrow Connector 55"/>
          <p:cNvCxnSpPr>
            <a:stCxn id="30" idx="3"/>
            <a:endCxn id="25" idx="1"/>
          </p:cNvCxnSpPr>
          <p:nvPr/>
        </p:nvCxnSpPr>
        <p:spPr bwMode="auto">
          <a:xfrm flipV="1">
            <a:off x="4431957" y="4025215"/>
            <a:ext cx="712358" cy="7295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693734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2"/>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5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5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45"/>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5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8"/>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16"/>
                                        </p:tgtEl>
                                        <p:attrNameLst>
                                          <p:attrName>style.visibility</p:attrName>
                                        </p:attrNameLst>
                                      </p:cBhvr>
                                      <p:to>
                                        <p:strVal val="visible"/>
                                      </p:to>
                                    </p:set>
                                  </p:childTnLst>
                                </p:cTn>
                              </p:par>
                              <p:par>
                                <p:cTn id="45" presetID="1" presetClass="entr" presetSubtype="0" fill="hold" grpId="0" nodeType="withEffect">
                                  <p:stCondLst>
                                    <p:cond delay="0"/>
                                  </p:stCondLst>
                                  <p:childTnLst>
                                    <p:set>
                                      <p:cBhvr>
                                        <p:cTn id="46" dur="1" fill="hold">
                                          <p:stCondLst>
                                            <p:cond delay="0"/>
                                          </p:stCondLst>
                                        </p:cTn>
                                        <p:tgtEl>
                                          <p:spTgt spid="21"/>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4"/>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22"/>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35"/>
                                        </p:tgtEl>
                                        <p:attrNameLst>
                                          <p:attrName>style.visibility</p:attrName>
                                        </p:attrNameLst>
                                      </p:cBhvr>
                                      <p:to>
                                        <p:strVal val="visible"/>
                                      </p:to>
                                    </p:set>
                                  </p:childTnLst>
                                </p:cTn>
                              </p:par>
                              <p:par>
                                <p:cTn id="55" presetID="1" presetClass="entr" presetSubtype="0" fill="hold" grpId="0" nodeType="withEffect">
                                  <p:stCondLst>
                                    <p:cond delay="0"/>
                                  </p:stCondLst>
                                  <p:childTnLst>
                                    <p:set>
                                      <p:cBhvr>
                                        <p:cTn id="56" dur="1" fill="hold">
                                          <p:stCondLst>
                                            <p:cond delay="0"/>
                                          </p:stCondLst>
                                        </p:cTn>
                                        <p:tgtEl>
                                          <p:spTgt spid="33"/>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8"/>
                                        </p:tgtEl>
                                        <p:attrNameLst>
                                          <p:attrName>style.visibility</p:attrName>
                                        </p:attrNameLst>
                                      </p:cBhvr>
                                      <p:to>
                                        <p:strVal val="visible"/>
                                      </p:to>
                                    </p:set>
                                  </p:childTnLst>
                                </p:cTn>
                              </p:par>
                              <p:par>
                                <p:cTn id="59" presetID="1" presetClass="entr" presetSubtype="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childTnLst>
                                </p:cTn>
                              </p:par>
                            </p:childTnLst>
                          </p:cTn>
                        </p:par>
                      </p:childTnLst>
                    </p:cTn>
                  </p:par>
                  <p:par>
                    <p:cTn id="61" fill="hold">
                      <p:stCondLst>
                        <p:cond delay="indefinite"/>
                      </p:stCondLst>
                      <p:childTnLst>
                        <p:par>
                          <p:cTn id="62" fill="hold">
                            <p:stCondLst>
                              <p:cond delay="0"/>
                            </p:stCondLst>
                            <p:childTnLst>
                              <p:par>
                                <p:cTn id="63" presetID="1" presetClass="entr" presetSubtype="0" fill="hold" nodeType="clickEffect">
                                  <p:stCondLst>
                                    <p:cond delay="0"/>
                                  </p:stCondLst>
                                  <p:childTnLst>
                                    <p:set>
                                      <p:cBhvr>
                                        <p:cTn id="64" dur="1" fill="hold">
                                          <p:stCondLst>
                                            <p:cond delay="0"/>
                                          </p:stCondLst>
                                        </p:cTn>
                                        <p:tgtEl>
                                          <p:spTgt spid="46"/>
                                        </p:tgtEl>
                                        <p:attrNameLst>
                                          <p:attrName>style.visibility</p:attrName>
                                        </p:attrNameLst>
                                      </p:cBhvr>
                                      <p:to>
                                        <p:strVal val="visible"/>
                                      </p:to>
                                    </p:set>
                                  </p:childTnLst>
                                </p:cTn>
                              </p:par>
                              <p:par>
                                <p:cTn id="65" presetID="1" presetClass="entr" presetSubtype="0" fill="hold" grpId="0" nodeType="withEffect">
                                  <p:stCondLst>
                                    <p:cond delay="0"/>
                                  </p:stCondLst>
                                  <p:childTnLst>
                                    <p:set>
                                      <p:cBhvr>
                                        <p:cTn id="66" dur="1" fill="hold">
                                          <p:stCondLst>
                                            <p:cond delay="0"/>
                                          </p:stCondLst>
                                        </p:cTn>
                                        <p:tgtEl>
                                          <p:spTgt spid="30"/>
                                        </p:tgtEl>
                                        <p:attrNameLst>
                                          <p:attrName>style.visibility</p:attrName>
                                        </p:attrNameLst>
                                      </p:cBhvr>
                                      <p:to>
                                        <p:strVal val="visible"/>
                                      </p:to>
                                    </p:set>
                                  </p:childTnLst>
                                </p:cTn>
                              </p:par>
                              <p:par>
                                <p:cTn id="67" presetID="1" presetClass="entr" presetSubtype="0" fill="hold" nodeType="withEffect">
                                  <p:stCondLst>
                                    <p:cond delay="0"/>
                                  </p:stCondLst>
                                  <p:childTnLst>
                                    <p:set>
                                      <p:cBhvr>
                                        <p:cTn id="68" dur="1" fill="hold">
                                          <p:stCondLst>
                                            <p:cond delay="0"/>
                                          </p:stCondLst>
                                        </p:cTn>
                                        <p:tgtEl>
                                          <p:spTgt spid="32"/>
                                        </p:tgtEl>
                                        <p:attrNameLst>
                                          <p:attrName>style.visibility</p:attrName>
                                        </p:attrNameLst>
                                      </p:cBhvr>
                                      <p:to>
                                        <p:strVal val="visible"/>
                                      </p:to>
                                    </p:set>
                                  </p:childTnLst>
                                </p:cTn>
                              </p:par>
                            </p:childTnLst>
                          </p:cTn>
                        </p:par>
                      </p:childTnLst>
                    </p:cTn>
                  </p:par>
                  <p:par>
                    <p:cTn id="69" fill="hold">
                      <p:stCondLst>
                        <p:cond delay="indefinite"/>
                      </p:stCondLst>
                      <p:childTnLst>
                        <p:par>
                          <p:cTn id="70" fill="hold">
                            <p:stCondLst>
                              <p:cond delay="0"/>
                            </p:stCondLst>
                            <p:childTnLst>
                              <p:par>
                                <p:cTn id="71" presetID="1" presetClass="entr" presetSubtype="0" fill="hold" nodeType="clickEffect">
                                  <p:stCondLst>
                                    <p:cond delay="0"/>
                                  </p:stCondLst>
                                  <p:childTnLst>
                                    <p:set>
                                      <p:cBhvr>
                                        <p:cTn id="72" dur="1" fill="hold">
                                          <p:stCondLst>
                                            <p:cond delay="0"/>
                                          </p:stCondLst>
                                        </p:cTn>
                                        <p:tgtEl>
                                          <p:spTgt spid="27"/>
                                        </p:tgtEl>
                                        <p:attrNameLst>
                                          <p:attrName>style.visibility</p:attrName>
                                        </p:attrNameLst>
                                      </p:cBhvr>
                                      <p:to>
                                        <p:strVal val="visible"/>
                                      </p:to>
                                    </p:set>
                                  </p:childTnLst>
                                </p:cTn>
                              </p:par>
                              <p:par>
                                <p:cTn id="73" presetID="1" presetClass="entr" presetSubtype="0" fill="hold" grpId="0" nodeType="withEffect">
                                  <p:stCondLst>
                                    <p:cond delay="0"/>
                                  </p:stCondLst>
                                  <p:childTnLst>
                                    <p:set>
                                      <p:cBhvr>
                                        <p:cTn id="74" dur="1" fill="hold">
                                          <p:stCondLst>
                                            <p:cond delay="0"/>
                                          </p:stCondLst>
                                        </p:cTn>
                                        <p:tgtEl>
                                          <p:spTgt spid="25"/>
                                        </p:tgtEl>
                                        <p:attrNameLst>
                                          <p:attrName>style.visibility</p:attrName>
                                        </p:attrNameLst>
                                      </p:cBhvr>
                                      <p:to>
                                        <p:strVal val="visible"/>
                                      </p:to>
                                    </p:set>
                                  </p:childTnLst>
                                </p:cTn>
                              </p:par>
                              <p:par>
                                <p:cTn id="75" presetID="1" presetClass="entr" presetSubtype="0" fill="hold" grpId="0" nodeType="withEffect">
                                  <p:stCondLst>
                                    <p:cond delay="0"/>
                                  </p:stCondLst>
                                  <p:childTnLst>
                                    <p:set>
                                      <p:cBhvr>
                                        <p:cTn id="76" dur="1" fill="hold">
                                          <p:stCondLst>
                                            <p:cond delay="0"/>
                                          </p:stCondLst>
                                        </p:cTn>
                                        <p:tgtEl>
                                          <p:spTgt spid="57"/>
                                        </p:tgtEl>
                                        <p:attrNameLst>
                                          <p:attrName>style.visibility</p:attrName>
                                        </p:attrNameLst>
                                      </p:cBhvr>
                                      <p:to>
                                        <p:strVal val="visible"/>
                                      </p:to>
                                    </p:set>
                                  </p:childTnLst>
                                </p:cTn>
                              </p:par>
                              <p:par>
                                <p:cTn id="77" presetID="1" presetClass="entr" presetSubtype="0" fill="hold" grpId="0" nodeType="withEffect">
                                  <p:stCondLst>
                                    <p:cond delay="0"/>
                                  </p:stCondLst>
                                  <p:childTnLst>
                                    <p:set>
                                      <p:cBhvr>
                                        <p:cTn id="78" dur="1" fill="hold">
                                          <p:stCondLst>
                                            <p:cond delay="0"/>
                                          </p:stCondLst>
                                        </p:cTn>
                                        <p:tgtEl>
                                          <p:spTgt spid="58"/>
                                        </p:tgtEl>
                                        <p:attrNameLst>
                                          <p:attrName>style.visibility</p:attrName>
                                        </p:attrNameLst>
                                      </p:cBhvr>
                                      <p:to>
                                        <p:strVal val="visible"/>
                                      </p:to>
                                    </p:set>
                                  </p:childTnLst>
                                </p:cTn>
                              </p:par>
                              <p:par>
                                <p:cTn id="79" presetID="1" presetClass="entr" presetSubtype="0" fill="hold" grpId="0" nodeType="withEffect">
                                  <p:stCondLst>
                                    <p:cond delay="0"/>
                                  </p:stCondLst>
                                  <p:childTnLst>
                                    <p:set>
                                      <p:cBhvr>
                                        <p:cTn id="80" dur="1" fill="hold">
                                          <p:stCondLst>
                                            <p:cond delay="0"/>
                                          </p:stCondLst>
                                        </p:cTn>
                                        <p:tgtEl>
                                          <p:spTgt spid="39"/>
                                        </p:tgtEl>
                                        <p:attrNameLst>
                                          <p:attrName>style.visibility</p:attrName>
                                        </p:attrNameLst>
                                      </p:cBhvr>
                                      <p:to>
                                        <p:strVal val="visible"/>
                                      </p:to>
                                    </p:set>
                                  </p:childTnLst>
                                </p:cTn>
                              </p:par>
                              <p:par>
                                <p:cTn id="81" presetID="1" presetClass="entr" presetSubtype="0" fill="hold" grpId="0" nodeType="withEffect">
                                  <p:stCondLst>
                                    <p:cond delay="0"/>
                                  </p:stCondLst>
                                  <p:childTnLst>
                                    <p:set>
                                      <p:cBhvr>
                                        <p:cTn id="82" dur="1" fill="hold">
                                          <p:stCondLst>
                                            <p:cond delay="0"/>
                                          </p:stCondLst>
                                        </p:cTn>
                                        <p:tgtEl>
                                          <p:spTgt spid="4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bldP spid="16" grpId="0" animBg="1"/>
      <p:bldP spid="20" grpId="0"/>
      <p:bldP spid="21" grpId="0"/>
      <p:bldP spid="22" grpId="0"/>
      <p:bldP spid="25" grpId="0"/>
      <p:bldP spid="30" grpId="0"/>
      <p:bldP spid="33" grpId="0"/>
      <p:bldP spid="36" grpId="0" animBg="1"/>
      <p:bldP spid="39" grpId="0"/>
      <p:bldP spid="40" grpId="0" animBg="1"/>
      <p:bldP spid="41" grpId="0"/>
      <p:bldP spid="50" grpId="0"/>
      <p:bldP spid="55" grpId="0"/>
      <p:bldP spid="57" grpId="0" animBg="1"/>
      <p:bldP spid="58" grpId="0"/>
      <p:bldP spid="45" grpId="0" animBg="1"/>
      <p:bldP spid="4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68411" y="2075933"/>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p:txBody>
      </p:sp>
      <p:sp>
        <p:nvSpPr>
          <p:cNvPr id="6" name="TextBox 5"/>
          <p:cNvSpPr txBox="1"/>
          <p:nvPr/>
        </p:nvSpPr>
        <p:spPr>
          <a:xfrm>
            <a:off x="3871784" y="2784389"/>
            <a:ext cx="2403222" cy="369332"/>
          </a:xfrm>
          <a:prstGeom prst="rect">
            <a:avLst/>
          </a:prstGeom>
          <a:noFill/>
        </p:spPr>
        <p:txBody>
          <a:bodyPr wrap="none" rtlCol="0">
            <a:spAutoFit/>
          </a:bodyPr>
          <a:lstStyle/>
          <a:p>
            <a:r>
              <a:rPr lang="en-GB" dirty="0" smtClean="0"/>
              <a:t>What is the question?</a:t>
            </a:r>
            <a:endParaRPr lang="en-GB" dirty="0"/>
          </a:p>
        </p:txBody>
      </p:sp>
      <p:sp>
        <p:nvSpPr>
          <p:cNvPr id="7" name="TextBox 6"/>
          <p:cNvSpPr txBox="1"/>
          <p:nvPr/>
        </p:nvSpPr>
        <p:spPr>
          <a:xfrm>
            <a:off x="3682314" y="3621215"/>
            <a:ext cx="731932" cy="369332"/>
          </a:xfrm>
          <a:prstGeom prst="rect">
            <a:avLst/>
          </a:prstGeom>
          <a:noFill/>
        </p:spPr>
        <p:txBody>
          <a:bodyPr wrap="none" rtlCol="0">
            <a:spAutoFit/>
          </a:bodyPr>
          <a:lstStyle/>
          <a:p>
            <a:r>
              <a:rPr lang="en-GB" dirty="0" smtClean="0"/>
              <a:t>Word</a:t>
            </a:r>
            <a:endParaRPr lang="en-GB" dirty="0"/>
          </a:p>
        </p:txBody>
      </p:sp>
      <p:sp>
        <p:nvSpPr>
          <p:cNvPr id="8" name="TextBox 7"/>
          <p:cNvSpPr txBox="1"/>
          <p:nvPr/>
        </p:nvSpPr>
        <p:spPr>
          <a:xfrm>
            <a:off x="5898292" y="3621215"/>
            <a:ext cx="1479892" cy="369332"/>
          </a:xfrm>
          <a:prstGeom prst="rect">
            <a:avLst/>
          </a:prstGeom>
          <a:noFill/>
        </p:spPr>
        <p:txBody>
          <a:bodyPr wrap="none" rtlCol="0">
            <a:spAutoFit/>
          </a:bodyPr>
          <a:lstStyle/>
          <a:p>
            <a:r>
              <a:rPr lang="en-GB" dirty="0" smtClean="0"/>
              <a:t>List of words</a:t>
            </a:r>
            <a:endParaRPr lang="en-GB" dirty="0"/>
          </a:p>
        </p:txBody>
      </p:sp>
      <p:sp>
        <p:nvSpPr>
          <p:cNvPr id="9" name="TextBox 8"/>
          <p:cNvSpPr txBox="1"/>
          <p:nvPr/>
        </p:nvSpPr>
        <p:spPr>
          <a:xfrm>
            <a:off x="3551990" y="3888260"/>
            <a:ext cx="992579" cy="369332"/>
          </a:xfrm>
          <a:prstGeom prst="rect">
            <a:avLst/>
          </a:prstGeom>
          <a:noFill/>
        </p:spPr>
        <p:txBody>
          <a:bodyPr wrap="none" rtlCol="0">
            <a:spAutoFit/>
          </a:bodyPr>
          <a:lstStyle/>
          <a:p>
            <a:r>
              <a:rPr lang="en-GB" i="1" dirty="0" smtClean="0"/>
              <a:t>variable</a:t>
            </a:r>
            <a:endParaRPr lang="en-GB" i="1" dirty="0"/>
          </a:p>
        </p:txBody>
      </p:sp>
      <p:sp>
        <p:nvSpPr>
          <p:cNvPr id="10" name="TextBox 9"/>
          <p:cNvSpPr txBox="1"/>
          <p:nvPr/>
        </p:nvSpPr>
        <p:spPr>
          <a:xfrm>
            <a:off x="6199090" y="3871784"/>
            <a:ext cx="710451" cy="369332"/>
          </a:xfrm>
          <a:prstGeom prst="rect">
            <a:avLst/>
          </a:prstGeom>
          <a:noFill/>
        </p:spPr>
        <p:txBody>
          <a:bodyPr wrap="none" rtlCol="0">
            <a:spAutoFit/>
          </a:bodyPr>
          <a:lstStyle/>
          <a:p>
            <a:r>
              <a:rPr lang="en-GB" i="1" dirty="0" smtClean="0"/>
              <a:t>array</a:t>
            </a:r>
            <a:endParaRPr lang="en-GB" i="1" dirty="0"/>
          </a:p>
        </p:txBody>
      </p:sp>
      <p:cxnSp>
        <p:nvCxnSpPr>
          <p:cNvPr id="11" name="Straight Arrow Connector 10"/>
          <p:cNvCxnSpPr>
            <a:endCxn id="6" idx="1"/>
          </p:cNvCxnSpPr>
          <p:nvPr/>
        </p:nvCxnSpPr>
        <p:spPr bwMode="auto">
          <a:xfrm flipV="1">
            <a:off x="2084173" y="2969055"/>
            <a:ext cx="1787611" cy="919205"/>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4" name="Straight Arrow Connector 13"/>
          <p:cNvCxnSpPr/>
          <p:nvPr/>
        </p:nvCxnSpPr>
        <p:spPr bwMode="auto">
          <a:xfrm flipV="1">
            <a:off x="2265405" y="3089189"/>
            <a:ext cx="1606379" cy="1062681"/>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p:nvPr/>
        </p:nvCxnSpPr>
        <p:spPr bwMode="auto">
          <a:xfrm flipH="1">
            <a:off x="4258962" y="3153721"/>
            <a:ext cx="584887" cy="39678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Straight Arrow Connector 20"/>
          <p:cNvCxnSpPr/>
          <p:nvPr/>
        </p:nvCxnSpPr>
        <p:spPr bwMode="auto">
          <a:xfrm>
            <a:off x="5717059" y="3153721"/>
            <a:ext cx="557947" cy="40502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p:cNvSpPr txBox="1"/>
          <p:nvPr/>
        </p:nvSpPr>
        <p:spPr>
          <a:xfrm>
            <a:off x="5403583" y="4693505"/>
            <a:ext cx="1591013" cy="646331"/>
          </a:xfrm>
          <a:prstGeom prst="rect">
            <a:avLst/>
          </a:prstGeom>
          <a:noFill/>
        </p:spPr>
        <p:txBody>
          <a:bodyPr wrap="none" rtlCol="0">
            <a:spAutoFit/>
          </a:bodyPr>
          <a:lstStyle/>
          <a:p>
            <a:r>
              <a:rPr lang="en-GB" dirty="0" smtClean="0"/>
              <a:t>Value in array</a:t>
            </a:r>
          </a:p>
          <a:p>
            <a:r>
              <a:rPr lang="en-GB" i="1" dirty="0" smtClean="0"/>
              <a:t>array[index]</a:t>
            </a:r>
            <a:endParaRPr lang="en-GB" i="1" dirty="0"/>
          </a:p>
        </p:txBody>
      </p:sp>
      <p:cxnSp>
        <p:nvCxnSpPr>
          <p:cNvPr id="24" name="Straight Arrow Connector 23"/>
          <p:cNvCxnSpPr>
            <a:stCxn id="10" idx="2"/>
            <a:endCxn id="22" idx="0"/>
          </p:cNvCxnSpPr>
          <p:nvPr/>
        </p:nvCxnSpPr>
        <p:spPr bwMode="auto">
          <a:xfrm flipH="1">
            <a:off x="6199090" y="4241116"/>
            <a:ext cx="355226" cy="4523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TextBox 25"/>
          <p:cNvSpPr txBox="1"/>
          <p:nvPr/>
        </p:nvSpPr>
        <p:spPr>
          <a:xfrm>
            <a:off x="2408087" y="4830812"/>
            <a:ext cx="2287806" cy="923330"/>
          </a:xfrm>
          <a:prstGeom prst="rect">
            <a:avLst/>
          </a:prstGeom>
          <a:noFill/>
        </p:spPr>
        <p:txBody>
          <a:bodyPr wrap="none" rtlCol="0">
            <a:spAutoFit/>
          </a:bodyPr>
          <a:lstStyle/>
          <a:p>
            <a:r>
              <a:rPr lang="en-GB" dirty="0" smtClean="0"/>
              <a:t>Something like</a:t>
            </a:r>
            <a:br>
              <a:rPr lang="en-GB" dirty="0" smtClean="0"/>
            </a:br>
            <a:r>
              <a:rPr lang="en-GB" dirty="0" smtClean="0"/>
              <a:t>word == array[index]</a:t>
            </a:r>
          </a:p>
          <a:p>
            <a:r>
              <a:rPr lang="en-GB" dirty="0" smtClean="0"/>
              <a:t>???</a:t>
            </a:r>
            <a:endParaRPr lang="en-GB" dirty="0"/>
          </a:p>
        </p:txBody>
      </p:sp>
      <p:cxnSp>
        <p:nvCxnSpPr>
          <p:cNvPr id="28" name="Straight Arrow Connector 27"/>
          <p:cNvCxnSpPr>
            <a:stCxn id="9" idx="2"/>
          </p:cNvCxnSpPr>
          <p:nvPr/>
        </p:nvCxnSpPr>
        <p:spPr bwMode="auto">
          <a:xfrm flipH="1">
            <a:off x="3789405" y="4257592"/>
            <a:ext cx="258875" cy="43591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0" name="Straight Arrow Connector 29"/>
          <p:cNvCxnSpPr>
            <a:stCxn id="22" idx="1"/>
          </p:cNvCxnSpPr>
          <p:nvPr/>
        </p:nvCxnSpPr>
        <p:spPr bwMode="auto">
          <a:xfrm flipH="1">
            <a:off x="4635271" y="5016671"/>
            <a:ext cx="768312" cy="13849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1" name="TextBox 30"/>
          <p:cNvSpPr txBox="1"/>
          <p:nvPr/>
        </p:nvSpPr>
        <p:spPr>
          <a:xfrm>
            <a:off x="5290508" y="1564677"/>
            <a:ext cx="2172390" cy="369332"/>
          </a:xfrm>
          <a:prstGeom prst="rect">
            <a:avLst/>
          </a:prstGeom>
          <a:noFill/>
        </p:spPr>
        <p:txBody>
          <a:bodyPr wrap="none" rtlCol="0">
            <a:spAutoFit/>
          </a:bodyPr>
          <a:lstStyle/>
          <a:p>
            <a:r>
              <a:rPr lang="en-GB" dirty="0" smtClean="0"/>
              <a:t>Could I use a loop?</a:t>
            </a:r>
            <a:endParaRPr lang="en-GB" dirty="0"/>
          </a:p>
        </p:txBody>
      </p:sp>
      <p:sp>
        <p:nvSpPr>
          <p:cNvPr id="32" name="Freeform 31"/>
          <p:cNvSpPr/>
          <p:nvPr/>
        </p:nvSpPr>
        <p:spPr bwMode="auto">
          <a:xfrm>
            <a:off x="3352800" y="1812324"/>
            <a:ext cx="5296416" cy="4571222"/>
          </a:xfrm>
          <a:custGeom>
            <a:avLst/>
            <a:gdLst>
              <a:gd name="connsiteX0" fmla="*/ 0 w 5296416"/>
              <a:gd name="connsiteY0" fmla="*/ 3772930 h 4571222"/>
              <a:gd name="connsiteX1" fmla="*/ 527222 w 5296416"/>
              <a:gd name="connsiteY1" fmla="*/ 4349579 h 4571222"/>
              <a:gd name="connsiteX2" fmla="*/ 2281881 w 5296416"/>
              <a:gd name="connsiteY2" fmla="*/ 4547287 h 4571222"/>
              <a:gd name="connsiteX3" fmla="*/ 4267200 w 5296416"/>
              <a:gd name="connsiteY3" fmla="*/ 4440195 h 4571222"/>
              <a:gd name="connsiteX4" fmla="*/ 5189838 w 5296416"/>
              <a:gd name="connsiteY4" fmla="*/ 3410465 h 4571222"/>
              <a:gd name="connsiteX5" fmla="*/ 5255741 w 5296416"/>
              <a:gd name="connsiteY5" fmla="*/ 1334530 h 4571222"/>
              <a:gd name="connsiteX6" fmla="*/ 5000368 w 5296416"/>
              <a:gd name="connsiteY6" fmla="*/ 222422 h 4571222"/>
              <a:gd name="connsiteX7" fmla="*/ 4143632 w 5296416"/>
              <a:gd name="connsiteY7" fmla="*/ 0 h 457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96416" h="4571222">
                <a:moveTo>
                  <a:pt x="0" y="3772930"/>
                </a:moveTo>
                <a:cubicBezTo>
                  <a:pt x="73454" y="3996725"/>
                  <a:pt x="146909" y="4220520"/>
                  <a:pt x="527222" y="4349579"/>
                </a:cubicBezTo>
                <a:cubicBezTo>
                  <a:pt x="907536" y="4478639"/>
                  <a:pt x="1658551" y="4532184"/>
                  <a:pt x="2281881" y="4547287"/>
                </a:cubicBezTo>
                <a:cubicBezTo>
                  <a:pt x="2905211" y="4562390"/>
                  <a:pt x="3782540" y="4629665"/>
                  <a:pt x="4267200" y="4440195"/>
                </a:cubicBezTo>
                <a:cubicBezTo>
                  <a:pt x="4751860" y="4250725"/>
                  <a:pt x="5025081" y="3928076"/>
                  <a:pt x="5189838" y="3410465"/>
                </a:cubicBezTo>
                <a:cubicBezTo>
                  <a:pt x="5354595" y="2892854"/>
                  <a:pt x="5287319" y="1865870"/>
                  <a:pt x="5255741" y="1334530"/>
                </a:cubicBezTo>
                <a:cubicBezTo>
                  <a:pt x="5224163" y="803189"/>
                  <a:pt x="5185719" y="444844"/>
                  <a:pt x="5000368" y="222422"/>
                </a:cubicBezTo>
                <a:cubicBezTo>
                  <a:pt x="4815017" y="0"/>
                  <a:pt x="4283675" y="32951"/>
                  <a:pt x="4143632" y="0"/>
                </a:cubicBezTo>
              </a:path>
            </a:pathLst>
          </a:custGeom>
          <a:noFill/>
          <a:ln w="158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33" name="TextBox 32"/>
          <p:cNvSpPr txBox="1"/>
          <p:nvPr/>
        </p:nvSpPr>
        <p:spPr>
          <a:xfrm>
            <a:off x="4551405" y="469896"/>
            <a:ext cx="2207740" cy="646331"/>
          </a:xfrm>
          <a:prstGeom prst="rect">
            <a:avLst/>
          </a:prstGeom>
          <a:noFill/>
        </p:spPr>
        <p:txBody>
          <a:bodyPr wrap="square" rtlCol="0">
            <a:spAutoFit/>
          </a:bodyPr>
          <a:lstStyle/>
          <a:p>
            <a:r>
              <a:rPr lang="en-GB" dirty="0" smtClean="0"/>
              <a:t>What do I do when I find word?</a:t>
            </a:r>
            <a:endParaRPr lang="en-GB" dirty="0"/>
          </a:p>
        </p:txBody>
      </p:sp>
      <p:cxnSp>
        <p:nvCxnSpPr>
          <p:cNvPr id="35" name="Straight Arrow Connector 34"/>
          <p:cNvCxnSpPr/>
          <p:nvPr/>
        </p:nvCxnSpPr>
        <p:spPr bwMode="auto">
          <a:xfrm flipH="1" flipV="1">
            <a:off x="5898292" y="1137680"/>
            <a:ext cx="300797" cy="36452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6" name="TextBox 35"/>
          <p:cNvSpPr txBox="1"/>
          <p:nvPr/>
        </p:nvSpPr>
        <p:spPr>
          <a:xfrm>
            <a:off x="7378184" y="322390"/>
            <a:ext cx="1588701" cy="646331"/>
          </a:xfrm>
          <a:prstGeom prst="rect">
            <a:avLst/>
          </a:prstGeom>
          <a:noFill/>
        </p:spPr>
        <p:txBody>
          <a:bodyPr wrap="square" rtlCol="0">
            <a:spAutoFit/>
          </a:bodyPr>
          <a:lstStyle/>
          <a:p>
            <a:r>
              <a:rPr lang="en-GB" dirty="0" smtClean="0"/>
              <a:t>Stop searching??</a:t>
            </a:r>
          </a:p>
        </p:txBody>
      </p:sp>
      <p:cxnSp>
        <p:nvCxnSpPr>
          <p:cNvPr id="38" name="Straight Arrow Connector 37"/>
          <p:cNvCxnSpPr>
            <a:endCxn id="36" idx="1"/>
          </p:cNvCxnSpPr>
          <p:nvPr/>
        </p:nvCxnSpPr>
        <p:spPr bwMode="auto">
          <a:xfrm flipV="1">
            <a:off x="6554315" y="645556"/>
            <a:ext cx="823869" cy="14750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 name="TextBox 1"/>
          <p:cNvSpPr txBox="1"/>
          <p:nvPr/>
        </p:nvSpPr>
        <p:spPr>
          <a:xfrm>
            <a:off x="8075461" y="1205856"/>
            <a:ext cx="774571" cy="369332"/>
          </a:xfrm>
          <a:prstGeom prst="rect">
            <a:avLst/>
          </a:prstGeom>
          <a:noFill/>
        </p:spPr>
        <p:txBody>
          <a:bodyPr wrap="none" rtlCol="0">
            <a:spAutoFit/>
          </a:bodyPr>
          <a:lstStyle/>
          <a:p>
            <a:r>
              <a:rPr lang="en-GB" dirty="0" smtClean="0"/>
              <a:t>How?</a:t>
            </a:r>
            <a:endParaRPr lang="en-GB" dirty="0"/>
          </a:p>
        </p:txBody>
      </p:sp>
      <p:cxnSp>
        <p:nvCxnSpPr>
          <p:cNvPr id="12" name="Straight Arrow Connector 11"/>
          <p:cNvCxnSpPr>
            <a:stCxn id="36" idx="2"/>
          </p:cNvCxnSpPr>
          <p:nvPr/>
        </p:nvCxnSpPr>
        <p:spPr bwMode="auto">
          <a:xfrm>
            <a:off x="8172535" y="968721"/>
            <a:ext cx="98254" cy="23713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TextBox 39"/>
          <p:cNvSpPr txBox="1"/>
          <p:nvPr/>
        </p:nvSpPr>
        <p:spPr>
          <a:xfrm>
            <a:off x="4622913" y="5868962"/>
            <a:ext cx="3249608" cy="369332"/>
          </a:xfrm>
          <a:prstGeom prst="rect">
            <a:avLst/>
          </a:prstGeom>
          <a:noFill/>
        </p:spPr>
        <p:txBody>
          <a:bodyPr wrap="none" rtlCol="0">
            <a:spAutoFit/>
          </a:bodyPr>
          <a:lstStyle/>
          <a:p>
            <a:r>
              <a:rPr lang="en-GB" dirty="0" smtClean="0"/>
              <a:t>Array contains multiple values</a:t>
            </a:r>
            <a:endParaRPr lang="en-GB" dirty="0"/>
          </a:p>
        </p:txBody>
      </p:sp>
    </p:spTree>
    <p:extLst>
      <p:ext uri="{BB962C8B-B14F-4D97-AF65-F5344CB8AC3E}">
        <p14:creationId xmlns:p14="http://schemas.microsoft.com/office/powerpoint/2010/main" val="1079286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1"/>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8"/>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8"/>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4"/>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22"/>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0"/>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26"/>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32"/>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31"/>
                                        </p:tgtEl>
                                        <p:attrNameLst>
                                          <p:attrName>style.visibility</p:attrName>
                                        </p:attrNameLst>
                                      </p:cBhvr>
                                      <p:to>
                                        <p:strVal val="visible"/>
                                      </p:to>
                                    </p:set>
                                  </p:childTnLst>
                                </p:cTn>
                              </p:par>
                              <p:par>
                                <p:cTn id="43" presetID="1" presetClass="entr" presetSubtype="0" fill="hold" grpId="0" nodeType="withEffect">
                                  <p:stCondLst>
                                    <p:cond delay="0"/>
                                  </p:stCondLst>
                                  <p:childTnLst>
                                    <p:set>
                                      <p:cBhvr>
                                        <p:cTn id="44" dur="1" fill="hold">
                                          <p:stCondLst>
                                            <p:cond delay="0"/>
                                          </p:stCondLst>
                                        </p:cTn>
                                        <p:tgtEl>
                                          <p:spTgt spid="40"/>
                                        </p:tgtEl>
                                        <p:attrNameLst>
                                          <p:attrName>style.visibility</p:attrName>
                                        </p:attrNameLst>
                                      </p:cBhvr>
                                      <p:to>
                                        <p:strVal val="visible"/>
                                      </p:to>
                                    </p:se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grpId="0" nodeType="clickEffect">
                                  <p:stCondLst>
                                    <p:cond delay="0"/>
                                  </p:stCondLst>
                                  <p:childTnLst>
                                    <p:set>
                                      <p:cBhvr>
                                        <p:cTn id="48" dur="1" fill="hold">
                                          <p:stCondLst>
                                            <p:cond delay="0"/>
                                          </p:stCondLst>
                                        </p:cTn>
                                        <p:tgtEl>
                                          <p:spTgt spid="33"/>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8"/>
                                        </p:tgtEl>
                                        <p:attrNameLst>
                                          <p:attrName>style.visibility</p:attrName>
                                        </p:attrNameLst>
                                      </p:cBhvr>
                                      <p:to>
                                        <p:strVal val="visible"/>
                                      </p:to>
                                    </p:set>
                                  </p:childTnLst>
                                </p:cTn>
                              </p:par>
                              <p:par>
                                <p:cTn id="51" presetID="1" presetClass="entr" presetSubtype="0" fill="hold" grpId="0" nodeType="withEffect">
                                  <p:stCondLst>
                                    <p:cond delay="0"/>
                                  </p:stCondLst>
                                  <p:childTnLst>
                                    <p:set>
                                      <p:cBhvr>
                                        <p:cTn id="52" dur="1" fill="hold">
                                          <p:stCondLst>
                                            <p:cond delay="0"/>
                                          </p:stCondLst>
                                        </p:cTn>
                                        <p:tgtEl>
                                          <p:spTgt spid="36"/>
                                        </p:tgtEl>
                                        <p:attrNameLst>
                                          <p:attrName>style.visibility</p:attrName>
                                        </p:attrNameLst>
                                      </p:cBhvr>
                                      <p:to>
                                        <p:strVal val="visible"/>
                                      </p:to>
                                    </p:set>
                                  </p:childTnLst>
                                </p:cTn>
                              </p:par>
                              <p:par>
                                <p:cTn id="53" presetID="1" presetClass="entr" presetSubtype="0" fill="hold" grpId="0" nodeType="withEffect">
                                  <p:stCondLst>
                                    <p:cond delay="0"/>
                                  </p:stCondLst>
                                  <p:childTnLst>
                                    <p:set>
                                      <p:cBhvr>
                                        <p:cTn id="54" dur="1" fill="hold">
                                          <p:stCondLst>
                                            <p:cond delay="0"/>
                                          </p:stCondLst>
                                        </p:cTn>
                                        <p:tgtEl>
                                          <p:spTgt spid="2"/>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2"/>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22" grpId="0"/>
      <p:bldP spid="26" grpId="0"/>
      <p:bldP spid="31" grpId="0"/>
      <p:bldP spid="32" grpId="0" animBg="1"/>
      <p:bldP spid="33" grpId="0"/>
      <p:bldP spid="36" grpId="0"/>
      <p:bldP spid="2" grpId="0"/>
      <p:bldP spid="4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Subdivide the Problem</a:t>
            </a:r>
            <a:endParaRPr lang="en-GB" dirty="0"/>
          </a:p>
        </p:txBody>
      </p:sp>
      <p:sp>
        <p:nvSpPr>
          <p:cNvPr id="3" name="Content Placeholder 2"/>
          <p:cNvSpPr>
            <a:spLocks noGrp="1"/>
          </p:cNvSpPr>
          <p:nvPr>
            <p:ph idx="1"/>
          </p:nvPr>
        </p:nvSpPr>
        <p:spPr>
          <a:xfrm>
            <a:off x="4234249" y="1095628"/>
            <a:ext cx="4596714" cy="1812324"/>
          </a:xfrm>
        </p:spPr>
        <p:txBody>
          <a:bodyPr/>
          <a:lstStyle/>
          <a:p>
            <a:r>
              <a:rPr lang="en-GB" dirty="0" smtClean="0"/>
              <a:t>Enter 10 words</a:t>
            </a:r>
          </a:p>
          <a:p>
            <a:r>
              <a:rPr lang="en-GB" dirty="0" smtClean="0"/>
              <a:t>Enter search word</a:t>
            </a:r>
          </a:p>
          <a:p>
            <a:r>
              <a:rPr lang="en-GB" dirty="0" smtClean="0"/>
              <a:t>Find word in list</a:t>
            </a:r>
          </a:p>
          <a:p>
            <a:r>
              <a:rPr lang="en-GB" dirty="0" smtClean="0"/>
              <a:t>Display message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83741" y="988531"/>
            <a:ext cx="2678938" cy="2308324"/>
          </a:xfrm>
          <a:prstGeom prst="rect">
            <a:avLst/>
          </a:prstGeom>
          <a:noFill/>
        </p:spPr>
        <p:txBody>
          <a:bodyPr wrap="none" rtlCol="0">
            <a:spAutoFit/>
          </a:bodyPr>
          <a:lstStyle/>
          <a:p>
            <a:pPr marL="285750" indent="-285750">
              <a:buFont typeface="Arial" panose="020B0604020202020204" pitchFamily="34" charset="0"/>
              <a:buChar char="•"/>
            </a:pPr>
            <a:r>
              <a:rPr lang="en-GB" dirty="0" smtClean="0"/>
              <a:t>Word?</a:t>
            </a:r>
          </a:p>
          <a:p>
            <a:pPr marL="285750" indent="-285750">
              <a:buFont typeface="Arial" panose="020B0604020202020204" pitchFamily="34" charset="0"/>
              <a:buChar char="•"/>
            </a:pPr>
            <a:r>
              <a:rPr lang="en-GB" dirty="0" smtClean="0"/>
              <a:t>Search?</a:t>
            </a:r>
          </a:p>
          <a:p>
            <a:pPr marL="742950" lvl="1" indent="-285750">
              <a:buFont typeface="Arial" panose="020B0604020202020204" pitchFamily="34" charset="0"/>
              <a:buChar char="•"/>
            </a:pPr>
            <a:r>
              <a:rPr lang="en-GB" dirty="0" smtClean="0"/>
              <a:t>Search for what?</a:t>
            </a:r>
          </a:p>
          <a:p>
            <a:pPr marL="285750" indent="-285750">
              <a:buFont typeface="Arial" panose="020B0604020202020204" pitchFamily="34" charset="0"/>
              <a:buChar char="•"/>
            </a:pPr>
            <a:r>
              <a:rPr lang="en-GB" dirty="0" smtClean="0"/>
              <a:t>List?</a:t>
            </a:r>
          </a:p>
          <a:p>
            <a:pPr marL="285750" indent="-285750">
              <a:buFont typeface="Arial" panose="020B0604020202020204" pitchFamily="34" charset="0"/>
              <a:buChar char="•"/>
            </a:pPr>
            <a:r>
              <a:rPr lang="en-GB" dirty="0" smtClean="0"/>
              <a:t>Previously entered?</a:t>
            </a:r>
          </a:p>
          <a:p>
            <a:pPr marL="285750" indent="-285750">
              <a:buFont typeface="Arial" panose="020B0604020202020204" pitchFamily="34" charset="0"/>
              <a:buChar char="•"/>
            </a:pPr>
            <a:r>
              <a:rPr lang="en-GB" dirty="0" smtClean="0"/>
              <a:t>Message</a:t>
            </a:r>
          </a:p>
          <a:p>
            <a:pPr marL="285750" indent="-285750">
              <a:buFont typeface="Arial" panose="020B0604020202020204" pitchFamily="34" charset="0"/>
              <a:buChar char="•"/>
            </a:pPr>
            <a:r>
              <a:rPr lang="en-GB" dirty="0" smtClean="0"/>
              <a:t>Is in list?</a:t>
            </a:r>
          </a:p>
          <a:p>
            <a:pPr marL="285750" indent="-285750">
              <a:buFont typeface="Arial" panose="020B0604020202020204" pitchFamily="34" charset="0"/>
              <a:buChar char="•"/>
            </a:pPr>
            <a:r>
              <a:rPr lang="en-GB" dirty="0" smtClean="0"/>
              <a:t>Isn’t in list?</a:t>
            </a:r>
            <a:endParaRPr lang="en-GB" dirty="0"/>
          </a:p>
        </p:txBody>
      </p:sp>
      <p:cxnSp>
        <p:nvCxnSpPr>
          <p:cNvPr id="6" name="Straight Arrow Connector 5"/>
          <p:cNvCxnSpPr/>
          <p:nvPr/>
        </p:nvCxnSpPr>
        <p:spPr bwMode="auto">
          <a:xfrm flipV="1">
            <a:off x="3113903" y="1342763"/>
            <a:ext cx="1120346" cy="881451"/>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p:cNvCxnSpPr/>
          <p:nvPr/>
        </p:nvCxnSpPr>
        <p:spPr bwMode="auto">
          <a:xfrm>
            <a:off x="1902941" y="1153293"/>
            <a:ext cx="2331308" cy="525502"/>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a:endCxn id="3" idx="1"/>
          </p:cNvCxnSpPr>
          <p:nvPr/>
        </p:nvCxnSpPr>
        <p:spPr bwMode="auto">
          <a:xfrm>
            <a:off x="2174790" y="1466332"/>
            <a:ext cx="2059459" cy="535458"/>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6" name="Straight Arrow Connector 15"/>
          <p:cNvCxnSpPr/>
          <p:nvPr/>
        </p:nvCxnSpPr>
        <p:spPr bwMode="auto">
          <a:xfrm flipV="1">
            <a:off x="2174790" y="2397209"/>
            <a:ext cx="2117124" cy="181232"/>
          </a:xfrm>
          <a:prstGeom prst="straightConnector1">
            <a:avLst/>
          </a:prstGeom>
          <a:solidFill>
            <a:schemeClr val="accent1"/>
          </a:solidFill>
          <a:ln w="1905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5" name="Content Placeholder 2"/>
          <p:cNvSpPr txBox="1">
            <a:spLocks/>
          </p:cNvSpPr>
          <p:nvPr/>
        </p:nvSpPr>
        <p:spPr bwMode="auto">
          <a:xfrm>
            <a:off x="411893" y="3354520"/>
            <a:ext cx="5272216" cy="32604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u="sng" dirty="0" smtClean="0"/>
              <a:t>What are problems you are trying to solve?</a:t>
            </a:r>
          </a:p>
          <a:p>
            <a:r>
              <a:rPr lang="en-GB" dirty="0" smtClean="0"/>
              <a:t>How do I enter a list of words</a:t>
            </a:r>
          </a:p>
          <a:p>
            <a:pPr lvl="1"/>
            <a:r>
              <a:rPr lang="en-GB" dirty="0" smtClean="0"/>
              <a:t>How do I enter a word?</a:t>
            </a:r>
          </a:p>
          <a:p>
            <a:r>
              <a:rPr lang="en-GB" dirty="0" smtClean="0">
                <a:sym typeface="Wingdings" panose="05000000000000000000" pitchFamily="2" charset="2"/>
              </a:rPr>
              <a:t>How do I enter a search word?</a:t>
            </a:r>
          </a:p>
          <a:p>
            <a:r>
              <a:rPr lang="en-GB" dirty="0" smtClean="0">
                <a:sym typeface="Wingdings" panose="05000000000000000000" pitchFamily="2" charset="2"/>
              </a:rPr>
              <a:t>How do I search list of words?</a:t>
            </a:r>
          </a:p>
          <a:p>
            <a:r>
              <a:rPr lang="en-GB" dirty="0" smtClean="0">
                <a:sym typeface="Wingdings" panose="05000000000000000000" pitchFamily="2" charset="2"/>
              </a:rPr>
              <a:t>How do I display correct message (found/not found)?</a:t>
            </a:r>
          </a:p>
          <a:p>
            <a:pPr lvl="1"/>
            <a:r>
              <a:rPr lang="en-GB" dirty="0" smtClean="0">
                <a:sym typeface="Wingdings" panose="05000000000000000000" pitchFamily="2" charset="2"/>
              </a:rPr>
              <a:t>How do I display message?</a:t>
            </a:r>
          </a:p>
          <a:p>
            <a:pPr lvl="1"/>
            <a:endParaRPr lang="en-GB" dirty="0"/>
          </a:p>
        </p:txBody>
      </p:sp>
      <p:sp>
        <p:nvSpPr>
          <p:cNvPr id="28" name="Content Placeholder 2"/>
          <p:cNvSpPr txBox="1">
            <a:spLocks/>
          </p:cNvSpPr>
          <p:nvPr/>
        </p:nvSpPr>
        <p:spPr bwMode="auto">
          <a:xfrm>
            <a:off x="5486399" y="3354520"/>
            <a:ext cx="3457575" cy="2647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b="1" u="sng" dirty="0" smtClean="0"/>
              <a:t>Name the some of the problems you are solving</a:t>
            </a:r>
          </a:p>
          <a:p>
            <a:endParaRPr lang="en-GB" b="1" dirty="0" smtClean="0"/>
          </a:p>
          <a:p>
            <a:r>
              <a:rPr lang="en-GB" b="1" dirty="0" err="1" smtClean="0"/>
              <a:t>ReadValues</a:t>
            </a:r>
            <a:r>
              <a:rPr lang="en-GB" dirty="0" smtClean="0"/>
              <a:t> </a:t>
            </a:r>
          </a:p>
          <a:p>
            <a:r>
              <a:rPr lang="en-GB" b="1" dirty="0" err="1" smtClean="0">
                <a:sym typeface="Wingdings" panose="05000000000000000000" pitchFamily="2" charset="2"/>
              </a:rPr>
              <a:t>ReadSearchWord</a:t>
            </a:r>
            <a:endParaRPr lang="en-GB" dirty="0" smtClean="0">
              <a:sym typeface="Wingdings" panose="05000000000000000000" pitchFamily="2" charset="2"/>
            </a:endParaRPr>
          </a:p>
          <a:p>
            <a:r>
              <a:rPr lang="en-GB" b="1" dirty="0" err="1" smtClean="0">
                <a:sym typeface="Wingdings" panose="05000000000000000000" pitchFamily="2" charset="2"/>
              </a:rPr>
              <a:t>FindWord</a:t>
            </a:r>
            <a:endParaRPr lang="en-GB" dirty="0" smtClean="0">
              <a:sym typeface="Wingdings" panose="05000000000000000000" pitchFamily="2" charset="2"/>
            </a:endParaRPr>
          </a:p>
          <a:p>
            <a:r>
              <a:rPr lang="en-GB" b="1" dirty="0" err="1" smtClean="0">
                <a:sym typeface="Wingdings" panose="05000000000000000000" pitchFamily="2" charset="2"/>
              </a:rPr>
              <a:t>DisplayMessage</a:t>
            </a:r>
            <a:endParaRPr lang="en-GB" dirty="0" smtClean="0">
              <a:sym typeface="Wingdings" panose="05000000000000000000" pitchFamily="2" charset="2"/>
            </a:endParaRPr>
          </a:p>
          <a:p>
            <a:pPr lvl="1"/>
            <a:endParaRPr lang="en-GB" dirty="0"/>
          </a:p>
        </p:txBody>
      </p:sp>
    </p:spTree>
    <p:extLst>
      <p:ext uri="{BB962C8B-B14F-4D97-AF65-F5344CB8AC3E}">
        <p14:creationId xmlns:p14="http://schemas.microsoft.com/office/powerpoint/2010/main" val="1281569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Consider Each Problem</a:t>
            </a:r>
            <a:endParaRPr lang="en-GB" dirty="0"/>
          </a:p>
        </p:txBody>
      </p:sp>
      <p:sp>
        <p:nvSpPr>
          <p:cNvPr id="3" name="Content Placeholder 2"/>
          <p:cNvSpPr>
            <a:spLocks noGrp="1"/>
          </p:cNvSpPr>
          <p:nvPr>
            <p:ph idx="1"/>
          </p:nvPr>
        </p:nvSpPr>
        <p:spPr/>
        <p:txBody>
          <a:bodyPr/>
          <a:lstStyle/>
          <a:p>
            <a:r>
              <a:rPr lang="en-GB" b="1" u="sng" dirty="0" err="1" smtClean="0"/>
              <a:t>ReadValues</a:t>
            </a:r>
            <a:r>
              <a:rPr lang="en-GB" dirty="0" smtClean="0"/>
              <a:t/>
            </a:r>
            <a:br>
              <a:rPr lang="en-GB" dirty="0" smtClean="0"/>
            </a:br>
            <a:r>
              <a:rPr lang="en-GB" dirty="0" smtClean="0"/>
              <a:t>Read all the values for the word list</a:t>
            </a:r>
            <a:br>
              <a:rPr lang="en-GB" dirty="0" smtClean="0"/>
            </a:br>
            <a:r>
              <a:rPr lang="en-GB" dirty="0" smtClean="0"/>
              <a:t>	Ask user to enter word</a:t>
            </a:r>
            <a:br>
              <a:rPr lang="en-GB" dirty="0" smtClean="0"/>
            </a:br>
            <a:r>
              <a:rPr lang="en-GB" dirty="0" smtClean="0"/>
              <a:t>	Read entered word</a:t>
            </a:r>
            <a:br>
              <a:rPr lang="en-GB" dirty="0" smtClean="0"/>
            </a:br>
            <a:r>
              <a:rPr lang="en-GB" dirty="0" smtClean="0"/>
              <a:t>Do I create array?</a:t>
            </a:r>
          </a:p>
          <a:p>
            <a:endParaRPr lang="en-GB" dirty="0"/>
          </a:p>
          <a:p>
            <a:endParaRPr lang="en-GB" dirty="0" smtClean="0"/>
          </a:p>
          <a:p>
            <a:endParaRPr lang="en-GB" dirty="0"/>
          </a:p>
          <a:p>
            <a:endParaRPr lang="en-GB" dirty="0" smtClean="0"/>
          </a:p>
          <a:p>
            <a:endParaRPr lang="en-GB" dirty="0"/>
          </a:p>
          <a:p>
            <a:endParaRPr lang="en-GB" dirty="0" smtClean="0"/>
          </a:p>
          <a:p>
            <a:r>
              <a:rPr lang="en-GB" b="1" u="sng" dirty="0" err="1" smtClean="0"/>
              <a:t>ReadSearchWord</a:t>
            </a:r>
            <a:r>
              <a:rPr lang="en-GB" dirty="0"/>
              <a:t/>
            </a:r>
            <a:br>
              <a:rPr lang="en-GB" dirty="0"/>
            </a:br>
            <a:r>
              <a:rPr lang="en-GB" dirty="0" smtClean="0"/>
              <a:t>Ask user to enter search word</a:t>
            </a:r>
            <a:br>
              <a:rPr lang="en-GB" dirty="0" smtClean="0"/>
            </a:br>
            <a:r>
              <a:rPr lang="en-GB" dirty="0" smtClean="0"/>
              <a:t>Read entered word</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8" name="TextBox 7"/>
          <p:cNvSpPr txBox="1"/>
          <p:nvPr/>
        </p:nvSpPr>
        <p:spPr>
          <a:xfrm>
            <a:off x="3534032" y="1095632"/>
            <a:ext cx="543739" cy="369332"/>
          </a:xfrm>
          <a:prstGeom prst="rect">
            <a:avLst/>
          </a:prstGeom>
          <a:noFill/>
        </p:spPr>
        <p:txBody>
          <a:bodyPr wrap="none" rtlCol="0">
            <a:spAutoFit/>
          </a:bodyPr>
          <a:lstStyle/>
          <a:p>
            <a:r>
              <a:rPr lang="en-GB" dirty="0" smtClean="0"/>
              <a:t>List</a:t>
            </a:r>
            <a:endParaRPr lang="en-GB" dirty="0"/>
          </a:p>
        </p:txBody>
      </p:sp>
      <p:sp>
        <p:nvSpPr>
          <p:cNvPr id="9" name="TextBox 8"/>
          <p:cNvSpPr txBox="1"/>
          <p:nvPr/>
        </p:nvSpPr>
        <p:spPr>
          <a:xfrm>
            <a:off x="4859785" y="1072293"/>
            <a:ext cx="710451" cy="369332"/>
          </a:xfrm>
          <a:prstGeom prst="rect">
            <a:avLst/>
          </a:prstGeom>
          <a:noFill/>
        </p:spPr>
        <p:txBody>
          <a:bodyPr wrap="none" rtlCol="0">
            <a:spAutoFit/>
          </a:bodyPr>
          <a:lstStyle/>
          <a:p>
            <a:r>
              <a:rPr lang="en-GB" i="1" dirty="0" smtClean="0"/>
              <a:t>array</a:t>
            </a:r>
            <a:endParaRPr lang="en-GB" i="1" dirty="0"/>
          </a:p>
        </p:txBody>
      </p:sp>
      <p:cxnSp>
        <p:nvCxnSpPr>
          <p:cNvPr id="11" name="Straight Arrow Connector 10"/>
          <p:cNvCxnSpPr>
            <a:endCxn id="9" idx="1"/>
          </p:cNvCxnSpPr>
          <p:nvPr/>
        </p:nvCxnSpPr>
        <p:spPr bwMode="auto">
          <a:xfrm flipV="1">
            <a:off x="4176584" y="1256959"/>
            <a:ext cx="683201" cy="2333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487691" y="4111018"/>
            <a:ext cx="3390672" cy="1200329"/>
          </a:xfrm>
          <a:prstGeom prst="rect">
            <a:avLst/>
          </a:prstGeom>
          <a:noFill/>
          <a:ln w="19050">
            <a:solidFill>
              <a:schemeClr val="tx1"/>
            </a:solidFill>
            <a:prstDash val="dash"/>
          </a:ln>
        </p:spPr>
        <p:txBody>
          <a:bodyPr wrap="none" rtlCol="0">
            <a:spAutoFit/>
          </a:bodyPr>
          <a:lstStyle/>
          <a:p>
            <a:r>
              <a:rPr lang="en-GB" dirty="0" smtClean="0"/>
              <a:t>Create array</a:t>
            </a:r>
            <a:br>
              <a:rPr lang="en-GB" dirty="0" smtClean="0"/>
            </a:br>
            <a:r>
              <a:rPr lang="en-GB" dirty="0" smtClean="0"/>
              <a:t>User enters each value in array</a:t>
            </a:r>
            <a:br>
              <a:rPr lang="en-GB" dirty="0" smtClean="0"/>
            </a:br>
            <a:r>
              <a:rPr lang="en-GB" b="1" dirty="0" smtClean="0"/>
              <a:t>Inputs</a:t>
            </a:r>
            <a:r>
              <a:rPr lang="en-GB" dirty="0" smtClean="0"/>
              <a:t>: None</a:t>
            </a:r>
            <a:br>
              <a:rPr lang="en-GB" dirty="0" smtClean="0"/>
            </a:br>
            <a:r>
              <a:rPr lang="en-GB" b="1" dirty="0" smtClean="0"/>
              <a:t>Return</a:t>
            </a:r>
            <a:r>
              <a:rPr lang="en-GB" dirty="0" smtClean="0"/>
              <a:t>: The array (word list)</a:t>
            </a:r>
            <a:endParaRPr lang="en-GB" dirty="0"/>
          </a:p>
        </p:txBody>
      </p:sp>
      <p:sp>
        <p:nvSpPr>
          <p:cNvPr id="13" name="TextBox 12"/>
          <p:cNvSpPr txBox="1"/>
          <p:nvPr/>
        </p:nvSpPr>
        <p:spPr>
          <a:xfrm>
            <a:off x="4681205" y="4258062"/>
            <a:ext cx="4326890" cy="923330"/>
          </a:xfrm>
          <a:prstGeom prst="rect">
            <a:avLst/>
          </a:prstGeom>
          <a:noFill/>
          <a:ln w="19050">
            <a:solidFill>
              <a:schemeClr val="tx1"/>
            </a:solidFill>
            <a:prstDash val="dash"/>
          </a:ln>
        </p:spPr>
        <p:txBody>
          <a:bodyPr wrap="none" rtlCol="0">
            <a:spAutoFit/>
          </a:bodyPr>
          <a:lstStyle/>
          <a:p>
            <a:r>
              <a:rPr lang="en-GB" dirty="0" smtClean="0"/>
              <a:t>User enters each value in array</a:t>
            </a:r>
            <a:br>
              <a:rPr lang="en-GB" dirty="0" smtClean="0"/>
            </a:br>
            <a:r>
              <a:rPr lang="en-GB" b="1" dirty="0" smtClean="0"/>
              <a:t>Inputs</a:t>
            </a:r>
            <a:r>
              <a:rPr lang="en-GB" dirty="0" smtClean="0"/>
              <a:t>: Array to be filled with user words</a:t>
            </a:r>
            <a:br>
              <a:rPr lang="en-GB" dirty="0" smtClean="0"/>
            </a:br>
            <a:r>
              <a:rPr lang="en-GB" b="1" dirty="0" smtClean="0"/>
              <a:t>Return</a:t>
            </a:r>
            <a:r>
              <a:rPr lang="en-GB" dirty="0" smtClean="0"/>
              <a:t>: The array (word list)</a:t>
            </a:r>
            <a:endParaRPr lang="en-GB" dirty="0"/>
          </a:p>
        </p:txBody>
      </p:sp>
      <p:cxnSp>
        <p:nvCxnSpPr>
          <p:cNvPr id="15" name="Straight Arrow Connector 14"/>
          <p:cNvCxnSpPr/>
          <p:nvPr/>
        </p:nvCxnSpPr>
        <p:spPr bwMode="auto">
          <a:xfrm flipH="1">
            <a:off x="1539112" y="3352800"/>
            <a:ext cx="882812" cy="73581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Straight Arrow Connector 16"/>
          <p:cNvCxnSpPr/>
          <p:nvPr/>
        </p:nvCxnSpPr>
        <p:spPr bwMode="auto">
          <a:xfrm>
            <a:off x="2421924" y="3352800"/>
            <a:ext cx="2815977" cy="75821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8" name="TextBox 17"/>
          <p:cNvSpPr txBox="1"/>
          <p:nvPr/>
        </p:nvSpPr>
        <p:spPr>
          <a:xfrm>
            <a:off x="1047750" y="3675956"/>
            <a:ext cx="561051" cy="369332"/>
          </a:xfrm>
          <a:prstGeom prst="rect">
            <a:avLst/>
          </a:prstGeom>
          <a:noFill/>
        </p:spPr>
        <p:txBody>
          <a:bodyPr wrap="none" rtlCol="0">
            <a:spAutoFit/>
          </a:bodyPr>
          <a:lstStyle/>
          <a:p>
            <a:r>
              <a:rPr lang="en-GB" dirty="0" smtClean="0"/>
              <a:t>Yes</a:t>
            </a:r>
            <a:endParaRPr lang="en-GB" dirty="0"/>
          </a:p>
        </p:txBody>
      </p:sp>
      <p:sp>
        <p:nvSpPr>
          <p:cNvPr id="19" name="TextBox 18"/>
          <p:cNvSpPr txBox="1"/>
          <p:nvPr/>
        </p:nvSpPr>
        <p:spPr>
          <a:xfrm>
            <a:off x="4467393" y="3558140"/>
            <a:ext cx="479618" cy="369332"/>
          </a:xfrm>
          <a:prstGeom prst="rect">
            <a:avLst/>
          </a:prstGeom>
          <a:noFill/>
        </p:spPr>
        <p:txBody>
          <a:bodyPr wrap="none" rtlCol="0">
            <a:spAutoFit/>
          </a:bodyPr>
          <a:lstStyle/>
          <a:p>
            <a:r>
              <a:rPr lang="en-GB" dirty="0" smtClean="0"/>
              <a:t>No</a:t>
            </a:r>
            <a:endParaRPr lang="en-GB" dirty="0"/>
          </a:p>
        </p:txBody>
      </p:sp>
      <p:sp>
        <p:nvSpPr>
          <p:cNvPr id="21" name="Right Brace 20"/>
          <p:cNvSpPr/>
          <p:nvPr/>
        </p:nvSpPr>
        <p:spPr bwMode="auto">
          <a:xfrm>
            <a:off x="5107459" y="2430162"/>
            <a:ext cx="222422" cy="560173"/>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2" name="Right Brace 21"/>
          <p:cNvSpPr/>
          <p:nvPr/>
        </p:nvSpPr>
        <p:spPr bwMode="auto">
          <a:xfrm>
            <a:off x="4947011" y="5901336"/>
            <a:ext cx="222422" cy="560173"/>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3" name="TextBox 22"/>
          <p:cNvSpPr txBox="1"/>
          <p:nvPr/>
        </p:nvSpPr>
        <p:spPr>
          <a:xfrm>
            <a:off x="6170141" y="2423650"/>
            <a:ext cx="2610379" cy="1477328"/>
          </a:xfrm>
          <a:prstGeom prst="rect">
            <a:avLst/>
          </a:prstGeom>
          <a:noFill/>
          <a:ln w="19050">
            <a:solidFill>
              <a:schemeClr val="tx1"/>
            </a:solidFill>
          </a:ln>
        </p:spPr>
        <p:txBody>
          <a:bodyPr wrap="square" rtlCol="0">
            <a:spAutoFit/>
          </a:bodyPr>
          <a:lstStyle/>
          <a:p>
            <a:r>
              <a:rPr lang="en-GB" dirty="0" smtClean="0"/>
              <a:t>Can we make this a generic problem because they look similar?</a:t>
            </a:r>
            <a:br>
              <a:rPr lang="en-GB" dirty="0" smtClean="0"/>
            </a:br>
            <a:r>
              <a:rPr lang="en-GB" b="1" dirty="0" err="1" smtClean="0"/>
              <a:t>ReadWord</a:t>
            </a:r>
            <a:endParaRPr lang="en-GB" b="1" dirty="0"/>
          </a:p>
        </p:txBody>
      </p:sp>
      <p:cxnSp>
        <p:nvCxnSpPr>
          <p:cNvPr id="25" name="Straight Arrow Connector 24"/>
          <p:cNvCxnSpPr/>
          <p:nvPr/>
        </p:nvCxnSpPr>
        <p:spPr bwMode="auto">
          <a:xfrm flipH="1" flipV="1">
            <a:off x="5511114" y="2776151"/>
            <a:ext cx="659027" cy="3011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7" name="Straight Arrow Connector 26"/>
          <p:cNvCxnSpPr/>
          <p:nvPr/>
        </p:nvCxnSpPr>
        <p:spPr bwMode="auto">
          <a:xfrm flipH="1">
            <a:off x="5327149" y="3543894"/>
            <a:ext cx="842992" cy="257733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1730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23"/>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animBg="1"/>
      <p:bldP spid="22" grpId="0" animBg="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u="sng" dirty="0" err="1" smtClean="0">
                <a:sym typeface="Wingdings" panose="05000000000000000000" pitchFamily="2" charset="2"/>
              </a:rPr>
              <a:t>FindWord</a:t>
            </a:r>
            <a:r>
              <a:rPr lang="en-GB" dirty="0">
                <a:sym typeface="Wingdings" panose="05000000000000000000" pitchFamily="2" charset="2"/>
              </a:rPr>
              <a:t/>
            </a:r>
            <a:br>
              <a:rPr lang="en-GB" dirty="0">
                <a:sym typeface="Wingdings" panose="05000000000000000000" pitchFamily="2" charset="2"/>
              </a:rPr>
            </a:br>
            <a:r>
              <a:rPr lang="en-GB" dirty="0" smtClean="0">
                <a:sym typeface="Wingdings" panose="05000000000000000000" pitchFamily="2" charset="2"/>
              </a:rPr>
              <a:t>Search the list of entered words for the search word</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Array containing words entered by user</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True if found or false if not found</a:t>
            </a:r>
          </a:p>
          <a:p>
            <a:endParaRPr lang="en-GB" b="1" dirty="0" smtClean="0">
              <a:sym typeface="Wingdings" panose="05000000000000000000" pitchFamily="2" charset="2"/>
            </a:endParaRPr>
          </a:p>
          <a:p>
            <a:r>
              <a:rPr lang="en-GB" b="1" u="sng" dirty="0" err="1" smtClean="0">
                <a:sym typeface="Wingdings" panose="05000000000000000000" pitchFamily="2" charset="2"/>
              </a:rPr>
              <a:t>DisplayMessage</a:t>
            </a:r>
            <a:r>
              <a:rPr lang="en-GB" b="1" dirty="0" smtClean="0">
                <a:sym typeface="Wingdings" panose="05000000000000000000" pitchFamily="2" charset="2"/>
              </a:rPr>
              <a:t/>
            </a:r>
            <a:br>
              <a:rPr lang="en-GB" b="1" dirty="0" smtClean="0">
                <a:sym typeface="Wingdings" panose="05000000000000000000" pitchFamily="2" charset="2"/>
              </a:rPr>
            </a:br>
            <a:r>
              <a:rPr lang="en-GB" dirty="0" smtClean="0">
                <a:sym typeface="Wingdings" panose="05000000000000000000" pitchFamily="2" charset="2"/>
              </a:rPr>
              <a:t>Display a message string</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The message to display</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None</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Right Brace 4"/>
          <p:cNvSpPr/>
          <p:nvPr/>
        </p:nvSpPr>
        <p:spPr bwMode="auto">
          <a:xfrm>
            <a:off x="5589563" y="3718309"/>
            <a:ext cx="222422" cy="985496"/>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6" name="TextBox 5"/>
          <p:cNvSpPr txBox="1"/>
          <p:nvPr/>
        </p:nvSpPr>
        <p:spPr>
          <a:xfrm>
            <a:off x="5986490" y="3749392"/>
            <a:ext cx="2679338" cy="923330"/>
          </a:xfrm>
          <a:prstGeom prst="rect">
            <a:avLst/>
          </a:prstGeom>
          <a:noFill/>
        </p:spPr>
        <p:txBody>
          <a:bodyPr wrap="square" rtlCol="0">
            <a:spAutoFit/>
          </a:bodyPr>
          <a:lstStyle/>
          <a:p>
            <a:r>
              <a:rPr lang="en-GB" dirty="0" smtClean="0"/>
              <a:t>This is not really a problem, we know this is just </a:t>
            </a:r>
            <a:r>
              <a:rPr lang="en-GB" i="1" dirty="0" err="1" smtClean="0"/>
              <a:t>getline</a:t>
            </a:r>
            <a:r>
              <a:rPr lang="en-GB" i="1" dirty="0" smtClean="0"/>
              <a:t>()</a:t>
            </a:r>
            <a:endParaRPr lang="en-GB" i="1" dirty="0"/>
          </a:p>
        </p:txBody>
      </p:sp>
      <p:cxnSp>
        <p:nvCxnSpPr>
          <p:cNvPr id="8" name="Straight Connector 7"/>
          <p:cNvCxnSpPr/>
          <p:nvPr/>
        </p:nvCxnSpPr>
        <p:spPr bwMode="auto">
          <a:xfrm flipV="1">
            <a:off x="1694576" y="3338818"/>
            <a:ext cx="2818701" cy="1434518"/>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Straight Connector 9"/>
          <p:cNvCxnSpPr/>
          <p:nvPr/>
        </p:nvCxnSpPr>
        <p:spPr bwMode="auto">
          <a:xfrm>
            <a:off x="1929468" y="3246539"/>
            <a:ext cx="2877424" cy="1669410"/>
          </a:xfrm>
          <a:prstGeom prst="line">
            <a:avLst/>
          </a:prstGeom>
          <a:solidFill>
            <a:schemeClr val="accent1"/>
          </a:solidFill>
          <a:ln w="2857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Content Placeholder 2"/>
          <p:cNvSpPr txBox="1">
            <a:spLocks/>
          </p:cNvSpPr>
          <p:nvPr/>
        </p:nvSpPr>
        <p:spPr bwMode="auto">
          <a:xfrm>
            <a:off x="1593996" y="5062465"/>
            <a:ext cx="7029450"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ChooseMessage</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Given we have found word choose “found it” otherwise choose “not found”</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Some value we can check when word is found</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found or not found message</a:t>
            </a:r>
          </a:p>
        </p:txBody>
      </p:sp>
      <p:cxnSp>
        <p:nvCxnSpPr>
          <p:cNvPr id="13" name="Straight Arrow Connector 12"/>
          <p:cNvCxnSpPr/>
          <p:nvPr/>
        </p:nvCxnSpPr>
        <p:spPr bwMode="auto">
          <a:xfrm flipH="1">
            <a:off x="5385732" y="4773336"/>
            <a:ext cx="1174459" cy="54528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5972961" y="4951831"/>
            <a:ext cx="1402948" cy="369332"/>
          </a:xfrm>
          <a:prstGeom prst="rect">
            <a:avLst/>
          </a:prstGeom>
          <a:noFill/>
        </p:spPr>
        <p:txBody>
          <a:bodyPr wrap="none" rtlCol="0">
            <a:spAutoFit/>
          </a:bodyPr>
          <a:lstStyle/>
          <a:p>
            <a:r>
              <a:rPr lang="en-GB" dirty="0" smtClean="0"/>
              <a:t>Alternative?</a:t>
            </a:r>
            <a:endParaRPr lang="en-GB" dirty="0"/>
          </a:p>
        </p:txBody>
      </p:sp>
    </p:spTree>
    <p:extLst>
      <p:ext uri="{BB962C8B-B14F-4D97-AF65-F5344CB8AC3E}">
        <p14:creationId xmlns:p14="http://schemas.microsoft.com/office/powerpoint/2010/main" val="2128668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Rank the Problems from Easiest to Hardest</a:t>
            </a:r>
            <a:endParaRPr lang="en-GB" dirty="0"/>
          </a:p>
        </p:txBody>
      </p:sp>
      <p:sp>
        <p:nvSpPr>
          <p:cNvPr id="3" name="Content Placeholder 2"/>
          <p:cNvSpPr>
            <a:spLocks noGrp="1"/>
          </p:cNvSpPr>
          <p:nvPr>
            <p:ph idx="1"/>
          </p:nvPr>
        </p:nvSpPr>
        <p:spPr/>
        <p:txBody>
          <a:bodyPr/>
          <a:lstStyle/>
          <a:p>
            <a:pPr marL="457200" indent="-457200">
              <a:buFont typeface="+mj-lt"/>
              <a:buAutoNum type="arabicPeriod"/>
            </a:pPr>
            <a:r>
              <a:rPr lang="en-GB" dirty="0" smtClean="0"/>
              <a:t>Display a message </a:t>
            </a:r>
            <a:r>
              <a:rPr lang="en-GB" dirty="0" smtClean="0">
                <a:sym typeface="Wingdings" panose="05000000000000000000" pitchFamily="2" charset="2"/>
              </a:rPr>
              <a:t> Just </a:t>
            </a:r>
            <a:r>
              <a:rPr lang="en-GB" i="1" dirty="0" err="1" smtClean="0">
                <a:sym typeface="Wingdings" panose="05000000000000000000" pitchFamily="2" charset="2"/>
              </a:rPr>
              <a:t>cout</a:t>
            </a:r>
            <a:r>
              <a:rPr lang="en-GB" i="1" dirty="0" smtClean="0">
                <a:sym typeface="Wingdings" panose="05000000000000000000" pitchFamily="2" charset="2"/>
              </a:rPr>
              <a:t> &lt;&lt; </a:t>
            </a:r>
            <a:r>
              <a:rPr lang="en-GB" i="1" dirty="0" err="1" smtClean="0">
                <a:sym typeface="Wingdings" panose="05000000000000000000" pitchFamily="2" charset="2"/>
              </a:rPr>
              <a:t>somevalue</a:t>
            </a:r>
            <a:endParaRPr lang="en-GB" i="1" dirty="0" smtClean="0">
              <a:sym typeface="Wingdings" panose="05000000000000000000" pitchFamily="2" charset="2"/>
            </a:endParaRPr>
          </a:p>
          <a:p>
            <a:pPr marL="457200" indent="-457200">
              <a:buFont typeface="+mj-lt"/>
              <a:buAutoNum type="arabicPeriod"/>
            </a:pPr>
            <a:r>
              <a:rPr lang="en-GB" dirty="0" err="1" smtClean="0">
                <a:sym typeface="Wingdings" panose="05000000000000000000" pitchFamily="2" charset="2"/>
              </a:rPr>
              <a:t>ReadWord</a:t>
            </a:r>
            <a:r>
              <a:rPr lang="en-GB" dirty="0" smtClean="0">
                <a:sym typeface="Wingdings" panose="05000000000000000000" pitchFamily="2" charset="2"/>
              </a:rPr>
              <a:t>  Just get user to enter one word (message asking user to enter word will be different)</a:t>
            </a:r>
          </a:p>
          <a:p>
            <a:pPr marL="457200" indent="-457200">
              <a:buFont typeface="+mj-lt"/>
              <a:buAutoNum type="arabicPeriod"/>
            </a:pPr>
            <a:r>
              <a:rPr lang="en-GB" dirty="0" err="1" smtClean="0"/>
              <a:t>ReadSearchWord</a:t>
            </a:r>
            <a:r>
              <a:rPr lang="en-GB" dirty="0" smtClean="0"/>
              <a:t>  </a:t>
            </a:r>
            <a:r>
              <a:rPr lang="en-GB" dirty="0" smtClean="0">
                <a:sym typeface="Wingdings" panose="05000000000000000000" pitchFamily="2" charset="2"/>
              </a:rPr>
              <a:t> Just input one word</a:t>
            </a:r>
          </a:p>
          <a:p>
            <a:pPr marL="457200" indent="-457200">
              <a:buFont typeface="+mj-lt"/>
              <a:buAutoNum type="arabicPeriod"/>
            </a:pPr>
            <a:r>
              <a:rPr lang="en-GB" dirty="0" err="1" smtClean="0">
                <a:sym typeface="Wingdings" panose="05000000000000000000" pitchFamily="2" charset="2"/>
              </a:rPr>
              <a:t>ChooseMessage</a:t>
            </a:r>
            <a:r>
              <a:rPr lang="en-GB" dirty="0" smtClean="0">
                <a:sym typeface="Wingdings" panose="05000000000000000000" pitchFamily="2" charset="2"/>
              </a:rPr>
              <a:t>  Pick one of two message strings</a:t>
            </a:r>
          </a:p>
          <a:p>
            <a:pPr marL="457200" indent="-457200">
              <a:buFont typeface="+mj-lt"/>
              <a:buAutoNum type="arabicPeriod"/>
            </a:pPr>
            <a:r>
              <a:rPr lang="en-GB" dirty="0" err="1" smtClean="0">
                <a:sym typeface="Wingdings" panose="05000000000000000000" pitchFamily="2" charset="2"/>
              </a:rPr>
              <a:t>ReadValues</a:t>
            </a:r>
            <a:r>
              <a:rPr lang="en-GB" dirty="0" smtClean="0">
                <a:sym typeface="Wingdings" panose="05000000000000000000" pitchFamily="2" charset="2"/>
              </a:rPr>
              <a:t>  Input 10 values into an array</a:t>
            </a:r>
          </a:p>
          <a:p>
            <a:pPr marL="457200" indent="-457200">
              <a:buFont typeface="+mj-lt"/>
              <a:buAutoNum type="arabicPeriod"/>
            </a:pPr>
            <a:r>
              <a:rPr lang="en-GB" dirty="0" err="1" smtClean="0">
                <a:sym typeface="Wingdings" panose="05000000000000000000" pitchFamily="2" charset="2"/>
              </a:rPr>
              <a:t>FindWord</a:t>
            </a:r>
            <a:r>
              <a:rPr lang="en-GB" dirty="0" smtClean="0">
                <a:sym typeface="Wingdings" panose="05000000000000000000" pitchFamily="2" charset="2"/>
              </a:rPr>
              <a:t>  Look for matching word in array</a:t>
            </a:r>
          </a:p>
          <a:p>
            <a:pPr marL="457200" indent="-457200">
              <a:buFont typeface="+mj-lt"/>
              <a:buAutoNum type="arabicPeriod"/>
            </a:pPr>
            <a:endParaRPr lang="en-GB" dirty="0" smtClean="0">
              <a:sym typeface="Wingdings" panose="05000000000000000000" pitchFamily="2" charset="2"/>
            </a:endParaRPr>
          </a:p>
          <a:p>
            <a:pPr marL="457200" indent="-457200">
              <a:buFont typeface="+mj-lt"/>
              <a:buAutoNum type="arabicPeriod"/>
            </a:pPr>
            <a:endParaRPr lang="en-GB" dirty="0" smtClean="0"/>
          </a:p>
          <a:p>
            <a:r>
              <a:rPr lang="en-GB" dirty="0" smtClean="0"/>
              <a:t>ALWAYS SOLVE THE SIMPLEST PROBLEMS FIRST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371431621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1046205"/>
            <a:ext cx="7029450" cy="4792620"/>
          </a:xfrm>
        </p:spPr>
        <p:txBody>
          <a:bodyPr/>
          <a:lstStyle/>
          <a:p>
            <a:r>
              <a:rPr lang="en-GB" dirty="0" err="1" smtClean="0"/>
              <a:t>cout</a:t>
            </a:r>
            <a:r>
              <a:rPr lang="en-GB" dirty="0" smtClean="0"/>
              <a:t> &lt;&lt; “Found word” &lt;&lt; </a:t>
            </a:r>
            <a:r>
              <a:rPr lang="en-GB" dirty="0" err="1" smtClean="0"/>
              <a:t>endl</a:t>
            </a:r>
            <a:r>
              <a:rPr lang="en-GB" dirty="0" smtClean="0"/>
              <a:t>;</a:t>
            </a:r>
          </a:p>
          <a:p>
            <a:r>
              <a:rPr lang="en-GB" dirty="0" err="1" smtClean="0"/>
              <a:t>cout</a:t>
            </a:r>
            <a:r>
              <a:rPr lang="en-GB" dirty="0" smtClean="0"/>
              <a:t> &lt;&lt; “Word not found” &lt;&lt; </a:t>
            </a:r>
            <a:r>
              <a:rPr lang="en-GB" dirty="0" err="1" smtClean="0"/>
              <a:t>endl</a:t>
            </a:r>
            <a:r>
              <a:rPr lang="en-GB" dirty="0" smtClean="0"/>
              <a:t>;</a:t>
            </a:r>
          </a:p>
          <a:p>
            <a:endParaRPr lang="en-GB" dirty="0"/>
          </a:p>
          <a:p>
            <a:r>
              <a:rPr lang="en-GB" dirty="0" smtClean="0"/>
              <a:t>string </a:t>
            </a:r>
            <a:r>
              <a:rPr lang="en-GB" dirty="0" err="1" smtClean="0"/>
              <a:t>someMessage</a:t>
            </a:r>
            <a:r>
              <a:rPr lang="en-GB" dirty="0" smtClean="0"/>
              <a:t>;</a:t>
            </a:r>
            <a:br>
              <a:rPr lang="en-GB" dirty="0" smtClean="0"/>
            </a:br>
            <a:r>
              <a:rPr lang="en-GB" dirty="0" smtClean="0"/>
              <a:t>string word;</a:t>
            </a:r>
            <a:br>
              <a:rPr lang="en-GB" dirty="0" smtClean="0"/>
            </a:br>
            <a:r>
              <a:rPr lang="en-GB" dirty="0" err="1" smtClean="0"/>
              <a:t>cout</a:t>
            </a:r>
            <a:r>
              <a:rPr lang="en-GB" dirty="0" smtClean="0"/>
              <a:t> &lt;&lt; </a:t>
            </a:r>
            <a:r>
              <a:rPr lang="en-GB" dirty="0" err="1" smtClean="0"/>
              <a:t>someMessage</a:t>
            </a:r>
            <a:r>
              <a:rPr lang="en-GB" dirty="0" smtClean="0"/>
              <a:t> &lt;&lt; </a:t>
            </a:r>
            <a:r>
              <a:rPr lang="en-GB" dirty="0" err="1" smtClean="0"/>
              <a:t>endl</a:t>
            </a:r>
            <a:r>
              <a:rPr lang="en-GB" dirty="0" smtClean="0"/>
              <a:t>);</a:t>
            </a:r>
            <a:br>
              <a:rPr lang="en-GB" dirty="0" smtClean="0"/>
            </a:br>
            <a:r>
              <a:rPr lang="en-GB" dirty="0" err="1" smtClean="0"/>
              <a:t>getline</a:t>
            </a:r>
            <a:r>
              <a:rPr lang="en-GB" dirty="0" smtClean="0"/>
              <a:t>(</a:t>
            </a:r>
            <a:r>
              <a:rPr lang="en-GB" dirty="0" err="1" smtClean="0"/>
              <a:t>cin</a:t>
            </a:r>
            <a:r>
              <a:rPr lang="en-GB" dirty="0" smtClean="0"/>
              <a:t>, word);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Content Placeholder 2"/>
          <p:cNvSpPr txBox="1">
            <a:spLocks/>
          </p:cNvSpPr>
          <p:nvPr/>
        </p:nvSpPr>
        <p:spPr bwMode="auto">
          <a:xfrm>
            <a:off x="1107931" y="4177402"/>
            <a:ext cx="7029450"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ReadWord</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Display message to ask user to enter word</a:t>
            </a:r>
            <a:br>
              <a:rPr lang="en-GB" dirty="0" smtClean="0">
                <a:sym typeface="Wingdings" panose="05000000000000000000" pitchFamily="2" charset="2"/>
              </a:rPr>
            </a:br>
            <a:r>
              <a:rPr lang="en-GB" dirty="0" smtClean="0">
                <a:sym typeface="Wingdings" panose="05000000000000000000" pitchFamily="2" charset="2"/>
              </a:rPr>
              <a:t>Read word entered by user</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Message string</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entered word</a:t>
            </a:r>
          </a:p>
        </p:txBody>
      </p:sp>
      <p:sp>
        <p:nvSpPr>
          <p:cNvPr id="6" name="Right Brace 5"/>
          <p:cNvSpPr/>
          <p:nvPr/>
        </p:nvSpPr>
        <p:spPr bwMode="auto">
          <a:xfrm>
            <a:off x="5762557" y="2278037"/>
            <a:ext cx="285432" cy="1674787"/>
          </a:xfrm>
          <a:prstGeom prst="rightBrace">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Freeform 6"/>
          <p:cNvSpPr/>
          <p:nvPr/>
        </p:nvSpPr>
        <p:spPr bwMode="auto">
          <a:xfrm>
            <a:off x="2512541" y="3011170"/>
            <a:ext cx="4399391" cy="1510663"/>
          </a:xfrm>
          <a:custGeom>
            <a:avLst/>
            <a:gdLst>
              <a:gd name="connsiteX0" fmla="*/ 3575221 w 4399391"/>
              <a:gd name="connsiteY0" fmla="*/ 81023 h 1300528"/>
              <a:gd name="connsiteX1" fmla="*/ 4234248 w 4399391"/>
              <a:gd name="connsiteY1" fmla="*/ 97498 h 1300528"/>
              <a:gd name="connsiteX2" fmla="*/ 4357816 w 4399391"/>
              <a:gd name="connsiteY2" fmla="*/ 1053088 h 1300528"/>
              <a:gd name="connsiteX3" fmla="*/ 3641124 w 4399391"/>
              <a:gd name="connsiteY3" fmla="*/ 1291985 h 1300528"/>
              <a:gd name="connsiteX4" fmla="*/ 2010032 w 4399391"/>
              <a:gd name="connsiteY4" fmla="*/ 838904 h 1300528"/>
              <a:gd name="connsiteX5" fmla="*/ 667264 w 4399391"/>
              <a:gd name="connsiteY5" fmla="*/ 740050 h 1300528"/>
              <a:gd name="connsiteX6" fmla="*/ 0 w 4399391"/>
              <a:gd name="connsiteY6" fmla="*/ 1020136 h 1300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9391" h="1300528">
                <a:moveTo>
                  <a:pt x="3575221" y="81023"/>
                </a:moveTo>
                <a:cubicBezTo>
                  <a:pt x="3839518" y="8255"/>
                  <a:pt x="4103815" y="-64513"/>
                  <a:pt x="4234248" y="97498"/>
                </a:cubicBezTo>
                <a:cubicBezTo>
                  <a:pt x="4364681" y="259509"/>
                  <a:pt x="4456670" y="854007"/>
                  <a:pt x="4357816" y="1053088"/>
                </a:cubicBezTo>
                <a:cubicBezTo>
                  <a:pt x="4258962" y="1252169"/>
                  <a:pt x="4032421" y="1327682"/>
                  <a:pt x="3641124" y="1291985"/>
                </a:cubicBezTo>
                <a:cubicBezTo>
                  <a:pt x="3249827" y="1256288"/>
                  <a:pt x="2505675" y="930893"/>
                  <a:pt x="2010032" y="838904"/>
                </a:cubicBezTo>
                <a:cubicBezTo>
                  <a:pt x="1514389" y="746915"/>
                  <a:pt x="1002269" y="709845"/>
                  <a:pt x="667264" y="740050"/>
                </a:cubicBezTo>
                <a:cubicBezTo>
                  <a:pt x="332259" y="770255"/>
                  <a:pt x="166129" y="895195"/>
                  <a:pt x="0" y="1020136"/>
                </a:cubicBezTo>
              </a:path>
            </a:pathLst>
          </a:custGeom>
          <a:noFill/>
          <a:ln w="38100"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4927488" y="5220334"/>
            <a:ext cx="3634328" cy="1477328"/>
          </a:xfrm>
          <a:prstGeom prst="rect">
            <a:avLst/>
          </a:prstGeom>
          <a:solidFill>
            <a:schemeClr val="bg1"/>
          </a:solidFill>
          <a:ln w="25400">
            <a:solidFill>
              <a:schemeClr val="tx1"/>
            </a:solidFill>
          </a:ln>
        </p:spPr>
        <p:txBody>
          <a:bodyPr wrap="none" rtlCol="0">
            <a:spAutoFit/>
          </a:bodyPr>
          <a:lstStyle/>
          <a:p>
            <a:r>
              <a:rPr lang="en-GB" i="1" dirty="0" smtClean="0">
                <a:solidFill>
                  <a:schemeClr val="accent1">
                    <a:lumMod val="50000"/>
                  </a:schemeClr>
                </a:solidFill>
              </a:rPr>
              <a:t>string</a:t>
            </a:r>
            <a:r>
              <a:rPr lang="en-GB" i="1" dirty="0" smtClean="0"/>
              <a:t> </a:t>
            </a:r>
            <a:r>
              <a:rPr lang="en-GB" i="1" dirty="0" err="1" smtClean="0"/>
              <a:t>ReadWord</a:t>
            </a:r>
            <a:r>
              <a:rPr lang="en-GB" i="1" dirty="0" smtClean="0"/>
              <a:t>(</a:t>
            </a:r>
            <a:r>
              <a:rPr lang="en-GB" i="1" dirty="0" smtClean="0">
                <a:solidFill>
                  <a:schemeClr val="tx1">
                    <a:lumMod val="60000"/>
                    <a:lumOff val="40000"/>
                  </a:schemeClr>
                </a:solidFill>
              </a:rPr>
              <a:t>string message</a:t>
            </a:r>
            <a:r>
              <a:rPr lang="en-GB" i="1" dirty="0" smtClean="0"/>
              <a:t>)</a:t>
            </a:r>
            <a:br>
              <a:rPr lang="en-GB" i="1" dirty="0" smtClean="0"/>
            </a:br>
            <a:r>
              <a:rPr lang="en-GB" i="1" dirty="0" smtClean="0"/>
              <a:t>{</a:t>
            </a:r>
            <a:br>
              <a:rPr lang="en-GB" i="1" dirty="0" smtClean="0"/>
            </a:br>
            <a:r>
              <a:rPr lang="en-GB" i="1" dirty="0" smtClean="0"/>
              <a:t>     ……</a:t>
            </a:r>
            <a:br>
              <a:rPr lang="en-GB" i="1" dirty="0" smtClean="0"/>
            </a:br>
            <a:r>
              <a:rPr lang="en-GB" i="1" dirty="0" smtClean="0"/>
              <a:t>     return word;</a:t>
            </a:r>
          </a:p>
          <a:p>
            <a:r>
              <a:rPr lang="en-GB" i="1" dirty="0"/>
              <a:t>}</a:t>
            </a:r>
          </a:p>
        </p:txBody>
      </p:sp>
      <p:sp>
        <p:nvSpPr>
          <p:cNvPr id="9" name="Freeform 8"/>
          <p:cNvSpPr/>
          <p:nvPr/>
        </p:nvSpPr>
        <p:spPr bwMode="auto">
          <a:xfrm>
            <a:off x="6532605" y="2919470"/>
            <a:ext cx="1806061" cy="2300864"/>
          </a:xfrm>
          <a:custGeom>
            <a:avLst/>
            <a:gdLst>
              <a:gd name="connsiteX0" fmla="*/ 0 w 1806061"/>
              <a:gd name="connsiteY0" fmla="*/ 82652 h 2735235"/>
              <a:gd name="connsiteX1" fmla="*/ 1556952 w 1806061"/>
              <a:gd name="connsiteY1" fmla="*/ 156792 h 2735235"/>
              <a:gd name="connsiteX2" fmla="*/ 1746422 w 1806061"/>
              <a:gd name="connsiteY2" fmla="*/ 1507797 h 2735235"/>
              <a:gd name="connsiteX3" fmla="*/ 972065 w 1806061"/>
              <a:gd name="connsiteY3" fmla="*/ 2224489 h 2735235"/>
              <a:gd name="connsiteX4" fmla="*/ 444844 w 1806061"/>
              <a:gd name="connsiteY4" fmla="*/ 2306868 h 2735235"/>
              <a:gd name="connsiteX5" fmla="*/ 148281 w 1806061"/>
              <a:gd name="connsiteY5" fmla="*/ 2735235 h 27352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61" h="2735235">
                <a:moveTo>
                  <a:pt x="0" y="82652"/>
                </a:moveTo>
                <a:cubicBezTo>
                  <a:pt x="632941" y="960"/>
                  <a:pt x="1265882" y="-80732"/>
                  <a:pt x="1556952" y="156792"/>
                </a:cubicBezTo>
                <a:cubicBezTo>
                  <a:pt x="1848022" y="394316"/>
                  <a:pt x="1843903" y="1163181"/>
                  <a:pt x="1746422" y="1507797"/>
                </a:cubicBezTo>
                <a:cubicBezTo>
                  <a:pt x="1648941" y="1852413"/>
                  <a:pt x="1188995" y="2091311"/>
                  <a:pt x="972065" y="2224489"/>
                </a:cubicBezTo>
                <a:cubicBezTo>
                  <a:pt x="755135" y="2357668"/>
                  <a:pt x="582141" y="2221744"/>
                  <a:pt x="444844" y="2306868"/>
                </a:cubicBezTo>
                <a:cubicBezTo>
                  <a:pt x="307547" y="2391992"/>
                  <a:pt x="227914" y="2563613"/>
                  <a:pt x="148281" y="2735235"/>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6532605" y="1942559"/>
            <a:ext cx="2331309" cy="646331"/>
          </a:xfrm>
          <a:prstGeom prst="rect">
            <a:avLst/>
          </a:prstGeom>
          <a:noFill/>
        </p:spPr>
        <p:txBody>
          <a:bodyPr wrap="square" rtlCol="0">
            <a:spAutoFit/>
          </a:bodyPr>
          <a:lstStyle/>
          <a:p>
            <a:r>
              <a:rPr lang="en-GB" b="1" dirty="0" smtClean="0">
                <a:solidFill>
                  <a:srgbClr val="FF0000"/>
                </a:solidFill>
              </a:rPr>
              <a:t>Convert working solution to function</a:t>
            </a:r>
            <a:endParaRPr lang="en-GB" b="1" dirty="0">
              <a:solidFill>
                <a:srgbClr val="FF0000"/>
              </a:solidFill>
            </a:endParaRPr>
          </a:p>
        </p:txBody>
      </p:sp>
      <p:sp>
        <p:nvSpPr>
          <p:cNvPr id="12" name="Oval 11"/>
          <p:cNvSpPr/>
          <p:nvPr/>
        </p:nvSpPr>
        <p:spPr bwMode="auto">
          <a:xfrm>
            <a:off x="453081" y="1046205"/>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0000"/>
                </a:solidFill>
                <a:effectLst/>
                <a:latin typeface="Helvetica" panose="020B0604020202020204" pitchFamily="34" charset="0"/>
              </a:rPr>
              <a:t>1</a:t>
            </a:r>
          </a:p>
        </p:txBody>
      </p:sp>
      <p:sp>
        <p:nvSpPr>
          <p:cNvPr id="13" name="Oval 12"/>
          <p:cNvSpPr/>
          <p:nvPr/>
        </p:nvSpPr>
        <p:spPr bwMode="auto">
          <a:xfrm>
            <a:off x="521945" y="2399419"/>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0000"/>
                </a:solidFill>
                <a:effectLst/>
                <a:latin typeface="Helvetica" panose="020B0604020202020204" pitchFamily="34" charset="0"/>
              </a:rPr>
              <a:t>2</a:t>
            </a:r>
          </a:p>
        </p:txBody>
      </p:sp>
      <p:sp>
        <p:nvSpPr>
          <p:cNvPr id="14" name="TextBox 13"/>
          <p:cNvSpPr txBox="1"/>
          <p:nvPr/>
        </p:nvSpPr>
        <p:spPr>
          <a:xfrm>
            <a:off x="8218304" y="4613387"/>
            <a:ext cx="813043" cy="369332"/>
          </a:xfrm>
          <a:prstGeom prst="rect">
            <a:avLst/>
          </a:prstGeom>
          <a:noFill/>
        </p:spPr>
        <p:txBody>
          <a:bodyPr wrap="none" rtlCol="0">
            <a:spAutoFit/>
          </a:bodyPr>
          <a:lstStyle/>
          <a:p>
            <a:r>
              <a:rPr lang="en-GB" dirty="0" smtClean="0">
                <a:solidFill>
                  <a:schemeClr val="tx1">
                    <a:lumMod val="60000"/>
                    <a:lumOff val="40000"/>
                  </a:schemeClr>
                </a:solidFill>
              </a:rPr>
              <a:t>Inputs</a:t>
            </a:r>
            <a:endParaRPr lang="en-GB" dirty="0">
              <a:solidFill>
                <a:schemeClr val="tx1">
                  <a:lumMod val="60000"/>
                  <a:lumOff val="40000"/>
                </a:schemeClr>
              </a:solidFill>
            </a:endParaRPr>
          </a:p>
        </p:txBody>
      </p:sp>
      <p:cxnSp>
        <p:nvCxnSpPr>
          <p:cNvPr id="16" name="Straight Arrow Connector 15"/>
          <p:cNvCxnSpPr>
            <a:stCxn id="14" idx="1"/>
          </p:cNvCxnSpPr>
          <p:nvPr/>
        </p:nvCxnSpPr>
        <p:spPr bwMode="auto">
          <a:xfrm flipH="1">
            <a:off x="7782254" y="4798053"/>
            <a:ext cx="436050" cy="54686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3410465" y="5984624"/>
            <a:ext cx="877163" cy="369332"/>
          </a:xfrm>
          <a:prstGeom prst="rect">
            <a:avLst/>
          </a:prstGeom>
          <a:noFill/>
        </p:spPr>
        <p:txBody>
          <a:bodyPr wrap="none" rtlCol="0">
            <a:spAutoFit/>
          </a:bodyPr>
          <a:lstStyle/>
          <a:p>
            <a:r>
              <a:rPr lang="en-GB" dirty="0" smtClean="0">
                <a:solidFill>
                  <a:schemeClr val="accent1">
                    <a:lumMod val="50000"/>
                  </a:schemeClr>
                </a:solidFill>
              </a:rPr>
              <a:t>Return</a:t>
            </a:r>
            <a:endParaRPr lang="en-GB" dirty="0">
              <a:solidFill>
                <a:schemeClr val="accent1">
                  <a:lumMod val="50000"/>
                </a:schemeClr>
              </a:solidFill>
            </a:endParaRPr>
          </a:p>
        </p:txBody>
      </p:sp>
      <p:cxnSp>
        <p:nvCxnSpPr>
          <p:cNvPr id="19" name="Straight Arrow Connector 18"/>
          <p:cNvCxnSpPr/>
          <p:nvPr/>
        </p:nvCxnSpPr>
        <p:spPr bwMode="auto">
          <a:xfrm flipV="1">
            <a:off x="4151870" y="5527589"/>
            <a:ext cx="864973" cy="43140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791773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string </a:t>
            </a:r>
            <a:r>
              <a:rPr lang="en-GB" dirty="0" err="1" smtClean="0"/>
              <a:t>searchWord</a:t>
            </a:r>
            <a:r>
              <a:rPr lang="en-GB" dirty="0" smtClean="0"/>
              <a:t>;</a:t>
            </a:r>
            <a:br>
              <a:rPr lang="en-GB" dirty="0" smtClean="0"/>
            </a:br>
            <a:r>
              <a:rPr lang="en-GB" dirty="0" err="1" smtClean="0"/>
              <a:t>searchWord</a:t>
            </a:r>
            <a:r>
              <a:rPr lang="en-GB" dirty="0" smtClean="0"/>
              <a:t> = </a:t>
            </a:r>
            <a:r>
              <a:rPr lang="en-GB" dirty="0" err="1" smtClean="0"/>
              <a:t>ReadWord</a:t>
            </a:r>
            <a:r>
              <a:rPr lang="en-GB" dirty="0" smtClean="0"/>
              <a:t>(“Enter search word”);</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Oval 4"/>
          <p:cNvSpPr/>
          <p:nvPr/>
        </p:nvSpPr>
        <p:spPr bwMode="auto">
          <a:xfrm>
            <a:off x="554896" y="1724025"/>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0000"/>
                </a:solidFill>
                <a:effectLst/>
                <a:latin typeface="Helvetica" panose="020B0604020202020204" pitchFamily="34" charset="0"/>
              </a:rPr>
              <a:t>3</a:t>
            </a:r>
          </a:p>
        </p:txBody>
      </p:sp>
      <p:sp>
        <p:nvSpPr>
          <p:cNvPr id="9" name="Content Placeholder 2"/>
          <p:cNvSpPr txBox="1">
            <a:spLocks/>
          </p:cNvSpPr>
          <p:nvPr/>
        </p:nvSpPr>
        <p:spPr bwMode="auto">
          <a:xfrm>
            <a:off x="0" y="2952139"/>
            <a:ext cx="5203353"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ReadSearchWord</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Display message to ask user to enter word</a:t>
            </a:r>
            <a:br>
              <a:rPr lang="en-GB" dirty="0" smtClean="0">
                <a:sym typeface="Wingdings" panose="05000000000000000000" pitchFamily="2" charset="2"/>
              </a:rPr>
            </a:br>
            <a:r>
              <a:rPr lang="en-GB" dirty="0" smtClean="0">
                <a:sym typeface="Wingdings" panose="05000000000000000000" pitchFamily="2" charset="2"/>
              </a:rPr>
              <a:t>Read word entered by user</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None</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entered search word</a:t>
            </a:r>
          </a:p>
        </p:txBody>
      </p:sp>
      <p:sp>
        <p:nvSpPr>
          <p:cNvPr id="10" name="TextBox 9"/>
          <p:cNvSpPr txBox="1"/>
          <p:nvPr/>
        </p:nvSpPr>
        <p:spPr>
          <a:xfrm>
            <a:off x="3403489" y="5080291"/>
            <a:ext cx="4515019" cy="1200329"/>
          </a:xfrm>
          <a:prstGeom prst="rect">
            <a:avLst/>
          </a:prstGeom>
          <a:solidFill>
            <a:schemeClr val="bg1"/>
          </a:solidFill>
          <a:ln w="25400">
            <a:solidFill>
              <a:schemeClr val="tx1"/>
            </a:solidFill>
          </a:ln>
        </p:spPr>
        <p:txBody>
          <a:bodyPr wrap="none" rtlCol="0">
            <a:spAutoFit/>
          </a:bodyPr>
          <a:lstStyle/>
          <a:p>
            <a:r>
              <a:rPr lang="en-GB" i="1" dirty="0" smtClean="0"/>
              <a:t>string </a:t>
            </a:r>
            <a:r>
              <a:rPr lang="en-GB" i="1" dirty="0" err="1" smtClean="0"/>
              <a:t>ReadSearchWord</a:t>
            </a:r>
            <a:r>
              <a:rPr lang="en-GB" i="1" dirty="0" smtClean="0"/>
              <a:t>()</a:t>
            </a:r>
            <a:br>
              <a:rPr lang="en-GB" i="1" dirty="0" smtClean="0"/>
            </a:br>
            <a:r>
              <a:rPr lang="en-GB" i="1" dirty="0" smtClean="0"/>
              <a:t>{</a:t>
            </a:r>
            <a:br>
              <a:rPr lang="en-GB" i="1" dirty="0" smtClean="0"/>
            </a:br>
            <a:r>
              <a:rPr lang="en-GB" i="1" dirty="0" smtClean="0"/>
              <a:t>     return </a:t>
            </a:r>
            <a:r>
              <a:rPr lang="en-GB" dirty="0" err="1" smtClean="0"/>
              <a:t>ReadWord</a:t>
            </a:r>
            <a:r>
              <a:rPr lang="en-GB" dirty="0" smtClean="0"/>
              <a:t>(“Enter search word”);</a:t>
            </a:r>
            <a:endParaRPr lang="en-GB" i="1" dirty="0" smtClean="0"/>
          </a:p>
          <a:p>
            <a:r>
              <a:rPr lang="en-GB" i="1" dirty="0"/>
              <a:t>}</a:t>
            </a:r>
          </a:p>
        </p:txBody>
      </p:sp>
      <p:sp>
        <p:nvSpPr>
          <p:cNvPr id="11" name="TextBox 10"/>
          <p:cNvSpPr txBox="1"/>
          <p:nvPr/>
        </p:nvSpPr>
        <p:spPr>
          <a:xfrm>
            <a:off x="6612666" y="2578354"/>
            <a:ext cx="2331309" cy="646331"/>
          </a:xfrm>
          <a:prstGeom prst="rect">
            <a:avLst/>
          </a:prstGeom>
          <a:noFill/>
        </p:spPr>
        <p:txBody>
          <a:bodyPr wrap="square" rtlCol="0">
            <a:spAutoFit/>
          </a:bodyPr>
          <a:lstStyle/>
          <a:p>
            <a:r>
              <a:rPr lang="en-GB" b="1" dirty="0" smtClean="0">
                <a:solidFill>
                  <a:srgbClr val="FF0000"/>
                </a:solidFill>
              </a:rPr>
              <a:t>Convert working solution to function</a:t>
            </a:r>
            <a:endParaRPr lang="en-GB" b="1" dirty="0">
              <a:solidFill>
                <a:srgbClr val="FF0000"/>
              </a:solidFill>
            </a:endParaRPr>
          </a:p>
        </p:txBody>
      </p:sp>
      <p:sp>
        <p:nvSpPr>
          <p:cNvPr id="12" name="Freeform 11"/>
          <p:cNvSpPr/>
          <p:nvPr/>
        </p:nvSpPr>
        <p:spPr bwMode="auto">
          <a:xfrm>
            <a:off x="5873578" y="2479589"/>
            <a:ext cx="708134" cy="2578443"/>
          </a:xfrm>
          <a:custGeom>
            <a:avLst/>
            <a:gdLst>
              <a:gd name="connsiteX0" fmla="*/ 0 w 708134"/>
              <a:gd name="connsiteY0" fmla="*/ 0 h 2578443"/>
              <a:gd name="connsiteX1" fmla="*/ 650790 w 708134"/>
              <a:gd name="connsiteY1" fmla="*/ 897925 h 2578443"/>
              <a:gd name="connsiteX2" fmla="*/ 626076 w 708134"/>
              <a:gd name="connsiteY2" fmla="*/ 1886465 h 2578443"/>
              <a:gd name="connsiteX3" fmla="*/ 214184 w 708134"/>
              <a:gd name="connsiteY3" fmla="*/ 2578443 h 2578443"/>
            </a:gdLst>
            <a:ahLst/>
            <a:cxnLst>
              <a:cxn ang="0">
                <a:pos x="connsiteX0" y="connsiteY0"/>
              </a:cxn>
              <a:cxn ang="0">
                <a:pos x="connsiteX1" y="connsiteY1"/>
              </a:cxn>
              <a:cxn ang="0">
                <a:pos x="connsiteX2" y="connsiteY2"/>
              </a:cxn>
              <a:cxn ang="0">
                <a:pos x="connsiteX3" y="connsiteY3"/>
              </a:cxn>
            </a:cxnLst>
            <a:rect l="l" t="t" r="r" b="b"/>
            <a:pathLst>
              <a:path w="708134" h="2578443">
                <a:moveTo>
                  <a:pt x="0" y="0"/>
                </a:moveTo>
                <a:cubicBezTo>
                  <a:pt x="273222" y="291757"/>
                  <a:pt x="546444" y="583514"/>
                  <a:pt x="650790" y="897925"/>
                </a:cubicBezTo>
                <a:cubicBezTo>
                  <a:pt x="755136" y="1212336"/>
                  <a:pt x="698844" y="1606379"/>
                  <a:pt x="626076" y="1886465"/>
                </a:cubicBezTo>
                <a:cubicBezTo>
                  <a:pt x="553308" y="2166551"/>
                  <a:pt x="245762" y="2526270"/>
                  <a:pt x="214184" y="2578443"/>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Freeform 12"/>
          <p:cNvSpPr/>
          <p:nvPr/>
        </p:nvSpPr>
        <p:spPr bwMode="auto">
          <a:xfrm>
            <a:off x="4950941" y="3336324"/>
            <a:ext cx="1565189" cy="732039"/>
          </a:xfrm>
          <a:custGeom>
            <a:avLst/>
            <a:gdLst>
              <a:gd name="connsiteX0" fmla="*/ 1565189 w 1565189"/>
              <a:gd name="connsiteY0" fmla="*/ 0 h 732039"/>
              <a:gd name="connsiteX1" fmla="*/ 1145059 w 1565189"/>
              <a:gd name="connsiteY1" fmla="*/ 650790 h 732039"/>
              <a:gd name="connsiteX2" fmla="*/ 0 w 1565189"/>
              <a:gd name="connsiteY2" fmla="*/ 700217 h 732039"/>
            </a:gdLst>
            <a:ahLst/>
            <a:cxnLst>
              <a:cxn ang="0">
                <a:pos x="connsiteX0" y="connsiteY0"/>
              </a:cxn>
              <a:cxn ang="0">
                <a:pos x="connsiteX1" y="connsiteY1"/>
              </a:cxn>
              <a:cxn ang="0">
                <a:pos x="connsiteX2" y="connsiteY2"/>
              </a:cxn>
            </a:cxnLst>
            <a:rect l="l" t="t" r="r" b="b"/>
            <a:pathLst>
              <a:path w="1565189" h="732039">
                <a:moveTo>
                  <a:pt x="1565189" y="0"/>
                </a:moveTo>
                <a:cubicBezTo>
                  <a:pt x="1485556" y="267043"/>
                  <a:pt x="1405924" y="534087"/>
                  <a:pt x="1145059" y="650790"/>
                </a:cubicBezTo>
                <a:cubicBezTo>
                  <a:pt x="884194" y="767493"/>
                  <a:pt x="442097" y="733855"/>
                  <a:pt x="0" y="700217"/>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21405455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047750" y="751957"/>
            <a:ext cx="7029450" cy="4114800"/>
          </a:xfrm>
        </p:spPr>
        <p:txBody>
          <a:bodyPr/>
          <a:lstStyle/>
          <a:p>
            <a:r>
              <a:rPr lang="en-GB" dirty="0" smtClean="0"/>
              <a:t>if(</a:t>
            </a:r>
            <a:r>
              <a:rPr lang="en-GB" i="1" dirty="0" err="1" smtClean="0"/>
              <a:t>wordFound</a:t>
            </a:r>
            <a:r>
              <a:rPr lang="en-GB" dirty="0" smtClean="0"/>
              <a:t>)</a:t>
            </a:r>
            <a:br>
              <a:rPr lang="en-GB" dirty="0" smtClean="0"/>
            </a:br>
            <a:r>
              <a:rPr lang="en-GB" dirty="0" smtClean="0"/>
              <a:t>{</a:t>
            </a:r>
            <a:br>
              <a:rPr lang="en-GB" dirty="0" smtClean="0"/>
            </a:br>
            <a:r>
              <a:rPr lang="en-GB" dirty="0" smtClean="0"/>
              <a:t>    </a:t>
            </a:r>
            <a:r>
              <a:rPr lang="en-GB" dirty="0" err="1" smtClean="0"/>
              <a:t>cout</a:t>
            </a:r>
            <a:r>
              <a:rPr lang="en-GB" dirty="0" smtClean="0"/>
              <a:t> &lt;&lt; “Found word” &lt;&lt; </a:t>
            </a:r>
            <a:r>
              <a:rPr lang="en-GB" dirty="0" err="1" smtClean="0"/>
              <a:t>endl</a:t>
            </a:r>
            <a:r>
              <a:rPr lang="en-GB" dirty="0" smtClean="0"/>
              <a:t>;</a:t>
            </a:r>
            <a:br>
              <a:rPr lang="en-GB" dirty="0" smtClean="0"/>
            </a:br>
            <a:r>
              <a:rPr lang="en-GB" dirty="0" smtClean="0"/>
              <a:t>}</a:t>
            </a:r>
            <a:br>
              <a:rPr lang="en-GB" dirty="0" smtClean="0"/>
            </a:br>
            <a:r>
              <a:rPr lang="en-GB" dirty="0" smtClean="0"/>
              <a:t>else</a:t>
            </a:r>
            <a:br>
              <a:rPr lang="en-GB" dirty="0" smtClean="0"/>
            </a:br>
            <a:r>
              <a:rPr lang="en-GB" dirty="0" smtClean="0"/>
              <a:t>{</a:t>
            </a:r>
            <a:br>
              <a:rPr lang="en-GB" dirty="0" smtClean="0"/>
            </a:br>
            <a:r>
              <a:rPr lang="en-GB" dirty="0" smtClean="0"/>
              <a:t>     </a:t>
            </a:r>
            <a:r>
              <a:rPr lang="en-GB" dirty="0" err="1" smtClean="0"/>
              <a:t>cout</a:t>
            </a:r>
            <a:r>
              <a:rPr lang="en-GB" dirty="0" smtClean="0"/>
              <a:t> &lt;&lt; “Word not found” &lt;&lt; </a:t>
            </a:r>
            <a:r>
              <a:rPr lang="en-GB" dirty="0" err="1" smtClean="0"/>
              <a:t>endl</a:t>
            </a:r>
            <a:r>
              <a:rPr lang="en-GB" dirty="0" smtClean="0"/>
              <a:t>;</a:t>
            </a:r>
            <a:br>
              <a:rPr lang="en-GB" dirty="0" smtClean="0"/>
            </a:br>
            <a:r>
              <a:rPr lang="en-GB" dirty="0" smtClean="0"/>
              <a:t>}</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Oval 4"/>
          <p:cNvSpPr/>
          <p:nvPr/>
        </p:nvSpPr>
        <p:spPr bwMode="auto">
          <a:xfrm>
            <a:off x="554896" y="751957"/>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4</a:t>
            </a:r>
            <a:endParaRPr kumimoji="0" lang="en-GB" sz="1800" b="1" i="0" u="none" strike="noStrike" cap="none" normalizeH="0" baseline="0" dirty="0" smtClean="0">
              <a:ln>
                <a:noFill/>
              </a:ln>
              <a:solidFill>
                <a:srgbClr val="FF0000"/>
              </a:solidFill>
              <a:effectLst/>
              <a:latin typeface="Helvetica" panose="020B0604020202020204" pitchFamily="34" charset="0"/>
            </a:endParaRPr>
          </a:p>
        </p:txBody>
      </p:sp>
      <p:sp>
        <p:nvSpPr>
          <p:cNvPr id="6" name="TextBox 5"/>
          <p:cNvSpPr txBox="1"/>
          <p:nvPr/>
        </p:nvSpPr>
        <p:spPr>
          <a:xfrm>
            <a:off x="6150703" y="751957"/>
            <a:ext cx="2290119" cy="923330"/>
          </a:xfrm>
          <a:prstGeom prst="rect">
            <a:avLst/>
          </a:prstGeom>
          <a:noFill/>
        </p:spPr>
        <p:txBody>
          <a:bodyPr wrap="square" rtlCol="0">
            <a:spAutoFit/>
          </a:bodyPr>
          <a:lstStyle/>
          <a:p>
            <a:r>
              <a:rPr lang="en-GB" dirty="0" smtClean="0"/>
              <a:t>We don’t know how to form this question yet!!</a:t>
            </a:r>
            <a:endParaRPr lang="en-GB" dirty="0"/>
          </a:p>
        </p:txBody>
      </p:sp>
      <p:sp>
        <p:nvSpPr>
          <p:cNvPr id="7" name="Freeform 6"/>
          <p:cNvSpPr/>
          <p:nvPr/>
        </p:nvSpPr>
        <p:spPr bwMode="auto">
          <a:xfrm>
            <a:off x="2273643" y="500268"/>
            <a:ext cx="3682314" cy="667484"/>
          </a:xfrm>
          <a:custGeom>
            <a:avLst/>
            <a:gdLst>
              <a:gd name="connsiteX0" fmla="*/ 0 w 3682314"/>
              <a:gd name="connsiteY0" fmla="*/ 263773 h 667484"/>
              <a:gd name="connsiteX1" fmla="*/ 444843 w 3682314"/>
              <a:gd name="connsiteY1" fmla="*/ 162 h 667484"/>
              <a:gd name="connsiteX2" fmla="*/ 1713470 w 3682314"/>
              <a:gd name="connsiteY2" fmla="*/ 296724 h 667484"/>
              <a:gd name="connsiteX3" fmla="*/ 2438400 w 3682314"/>
              <a:gd name="connsiteY3" fmla="*/ 609762 h 667484"/>
              <a:gd name="connsiteX4" fmla="*/ 3682314 w 3682314"/>
              <a:gd name="connsiteY4" fmla="*/ 667427 h 6674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2314" h="667484">
                <a:moveTo>
                  <a:pt x="0" y="263773"/>
                </a:moveTo>
                <a:cubicBezTo>
                  <a:pt x="79632" y="129221"/>
                  <a:pt x="159265" y="-5330"/>
                  <a:pt x="444843" y="162"/>
                </a:cubicBezTo>
                <a:cubicBezTo>
                  <a:pt x="730421" y="5654"/>
                  <a:pt x="1381211" y="195124"/>
                  <a:pt x="1713470" y="296724"/>
                </a:cubicBezTo>
                <a:cubicBezTo>
                  <a:pt x="2045729" y="398324"/>
                  <a:pt x="2110259" y="547978"/>
                  <a:pt x="2438400" y="609762"/>
                </a:cubicBezTo>
                <a:cubicBezTo>
                  <a:pt x="2766541" y="671546"/>
                  <a:pt x="3682314" y="667427"/>
                  <a:pt x="3682314" y="667427"/>
                </a:cubicBezTo>
              </a:path>
            </a:pathLst>
          </a:custGeom>
          <a:noFill/>
          <a:ln w="38100" cap="flat" cmpd="sng" algn="ctr">
            <a:solidFill>
              <a:schemeClr val="tx1"/>
            </a:solidFill>
            <a:prstDash val="solid"/>
            <a:round/>
            <a:headEnd type="stealth" w="lg" len="lg"/>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9" name="TextBox 8"/>
          <p:cNvSpPr txBox="1"/>
          <p:nvPr/>
        </p:nvSpPr>
        <p:spPr>
          <a:xfrm>
            <a:off x="4449694" y="3578979"/>
            <a:ext cx="4365298" cy="3139321"/>
          </a:xfrm>
          <a:prstGeom prst="rect">
            <a:avLst/>
          </a:prstGeom>
          <a:solidFill>
            <a:schemeClr val="bg1"/>
          </a:solidFill>
          <a:ln w="25400">
            <a:solidFill>
              <a:schemeClr val="tx1"/>
            </a:solidFill>
          </a:ln>
        </p:spPr>
        <p:txBody>
          <a:bodyPr wrap="none" rtlCol="0">
            <a:spAutoFit/>
          </a:bodyPr>
          <a:lstStyle/>
          <a:p>
            <a:r>
              <a:rPr lang="en-GB" i="1" dirty="0" smtClean="0"/>
              <a:t>void </a:t>
            </a:r>
            <a:r>
              <a:rPr lang="en-GB" i="1" dirty="0" err="1" smtClean="0"/>
              <a:t>ChooseMessage</a:t>
            </a:r>
            <a:r>
              <a:rPr lang="en-GB" i="1" dirty="0" smtClean="0"/>
              <a:t>(</a:t>
            </a:r>
            <a:r>
              <a:rPr lang="en-GB" b="1" i="1" dirty="0" smtClean="0"/>
              <a:t>bool </a:t>
            </a:r>
            <a:r>
              <a:rPr lang="en-GB" b="1" i="1" dirty="0" err="1" smtClean="0"/>
              <a:t>wordFound</a:t>
            </a:r>
            <a:r>
              <a:rPr lang="en-GB" i="1" dirty="0" smtClean="0"/>
              <a:t>)</a:t>
            </a:r>
            <a:br>
              <a:rPr lang="en-GB" i="1" dirty="0" smtClean="0"/>
            </a:br>
            <a:r>
              <a:rPr lang="en-GB" i="1" dirty="0" smtClean="0"/>
              <a:t>{</a:t>
            </a:r>
            <a:br>
              <a:rPr lang="en-GB" i="1" dirty="0" smtClean="0"/>
            </a:br>
            <a:r>
              <a:rPr lang="en-GB" i="1" dirty="0" smtClean="0"/>
              <a:t>     </a:t>
            </a:r>
            <a:r>
              <a:rPr lang="en-GB" dirty="0" smtClean="0"/>
              <a:t>if(</a:t>
            </a:r>
            <a:r>
              <a:rPr lang="en-GB" i="1" dirty="0" err="1" smtClean="0"/>
              <a:t>wordFound</a:t>
            </a:r>
            <a:r>
              <a:rPr lang="en-GB" dirty="0" smtClean="0"/>
              <a:t>)</a:t>
            </a:r>
            <a:br>
              <a:rPr lang="en-GB" dirty="0" smtClean="0"/>
            </a:br>
            <a:r>
              <a:rPr lang="en-GB" dirty="0" smtClean="0"/>
              <a:t>     {</a:t>
            </a:r>
            <a:br>
              <a:rPr lang="en-GB" dirty="0" smtClean="0"/>
            </a:br>
            <a:r>
              <a:rPr lang="en-GB" dirty="0" smtClean="0"/>
              <a:t>          </a:t>
            </a:r>
            <a:r>
              <a:rPr lang="en-GB" dirty="0" err="1" smtClean="0"/>
              <a:t>cout</a:t>
            </a:r>
            <a:r>
              <a:rPr lang="en-GB" dirty="0" smtClean="0"/>
              <a:t> &lt;&lt; “Found word” &lt;&lt; </a:t>
            </a:r>
            <a:r>
              <a:rPr lang="en-GB" dirty="0" err="1" smtClean="0"/>
              <a:t>endl</a:t>
            </a:r>
            <a:r>
              <a:rPr lang="en-GB" dirty="0" smtClean="0"/>
              <a:t>;</a:t>
            </a:r>
            <a:br>
              <a:rPr lang="en-GB" dirty="0" smtClean="0"/>
            </a:br>
            <a:r>
              <a:rPr lang="en-GB" dirty="0" smtClean="0"/>
              <a:t>     }</a:t>
            </a:r>
            <a:br>
              <a:rPr lang="en-GB" dirty="0" smtClean="0"/>
            </a:br>
            <a:r>
              <a:rPr lang="en-GB" dirty="0" smtClean="0"/>
              <a:t>    else</a:t>
            </a:r>
            <a:br>
              <a:rPr lang="en-GB" dirty="0" smtClean="0"/>
            </a:br>
            <a:r>
              <a:rPr lang="en-GB" dirty="0" smtClean="0"/>
              <a:t>    {</a:t>
            </a:r>
            <a:br>
              <a:rPr lang="en-GB" dirty="0" smtClean="0"/>
            </a:br>
            <a:r>
              <a:rPr lang="en-GB" dirty="0" smtClean="0"/>
              <a:t>         </a:t>
            </a:r>
            <a:r>
              <a:rPr lang="en-GB" dirty="0" err="1" smtClean="0"/>
              <a:t>cout</a:t>
            </a:r>
            <a:r>
              <a:rPr lang="en-GB" dirty="0" smtClean="0"/>
              <a:t> &lt;&lt; “Word not found” &lt;&lt; </a:t>
            </a:r>
            <a:r>
              <a:rPr lang="en-GB" dirty="0" err="1" smtClean="0"/>
              <a:t>endl</a:t>
            </a:r>
            <a:r>
              <a:rPr lang="en-GB" dirty="0" smtClean="0"/>
              <a:t>;</a:t>
            </a:r>
            <a:br>
              <a:rPr lang="en-GB" dirty="0" smtClean="0"/>
            </a:br>
            <a:r>
              <a:rPr lang="en-GB" dirty="0" smtClean="0"/>
              <a:t>    }</a:t>
            </a:r>
            <a:endParaRPr lang="en-GB" i="1" dirty="0" smtClean="0"/>
          </a:p>
          <a:p>
            <a:r>
              <a:rPr lang="en-GB" i="1" dirty="0"/>
              <a:t>}</a:t>
            </a:r>
          </a:p>
        </p:txBody>
      </p:sp>
      <p:sp>
        <p:nvSpPr>
          <p:cNvPr id="10" name="TextBox 9"/>
          <p:cNvSpPr txBox="1"/>
          <p:nvPr/>
        </p:nvSpPr>
        <p:spPr>
          <a:xfrm>
            <a:off x="1679963" y="4472115"/>
            <a:ext cx="2558894" cy="1754326"/>
          </a:xfrm>
          <a:prstGeom prst="rect">
            <a:avLst/>
          </a:prstGeom>
          <a:noFill/>
        </p:spPr>
        <p:txBody>
          <a:bodyPr wrap="square" rtlCol="0">
            <a:spAutoFit/>
          </a:bodyPr>
          <a:lstStyle/>
          <a:p>
            <a:r>
              <a:rPr lang="en-GB" dirty="0" smtClean="0"/>
              <a:t>Could convert solution like this!!</a:t>
            </a:r>
            <a:br>
              <a:rPr lang="en-GB" dirty="0" smtClean="0"/>
            </a:br>
            <a:r>
              <a:rPr lang="en-GB" dirty="0" smtClean="0"/>
              <a:t>But it feels like it’s just a branch statement, rather than a solution to a problem</a:t>
            </a:r>
            <a:endParaRPr lang="en-GB" dirty="0"/>
          </a:p>
        </p:txBody>
      </p:sp>
      <p:sp>
        <p:nvSpPr>
          <p:cNvPr id="11" name="TextBox 10"/>
          <p:cNvSpPr txBox="1"/>
          <p:nvPr/>
        </p:nvSpPr>
        <p:spPr>
          <a:xfrm>
            <a:off x="7047302" y="2718245"/>
            <a:ext cx="1896673" cy="646331"/>
          </a:xfrm>
          <a:prstGeom prst="rect">
            <a:avLst/>
          </a:prstGeom>
          <a:noFill/>
        </p:spPr>
        <p:txBody>
          <a:bodyPr wrap="none" rtlCol="0">
            <a:spAutoFit/>
          </a:bodyPr>
          <a:lstStyle/>
          <a:p>
            <a:r>
              <a:rPr lang="en-GB" dirty="0" smtClean="0"/>
              <a:t>true = found</a:t>
            </a:r>
            <a:br>
              <a:rPr lang="en-GB" dirty="0" smtClean="0"/>
            </a:br>
            <a:r>
              <a:rPr lang="en-GB" dirty="0" smtClean="0"/>
              <a:t>false = not found</a:t>
            </a:r>
            <a:endParaRPr lang="en-GB" dirty="0"/>
          </a:p>
        </p:txBody>
      </p:sp>
      <p:cxnSp>
        <p:nvCxnSpPr>
          <p:cNvPr id="13" name="Straight Arrow Connector 12"/>
          <p:cNvCxnSpPr/>
          <p:nvPr/>
        </p:nvCxnSpPr>
        <p:spPr bwMode="auto">
          <a:xfrm flipH="1">
            <a:off x="7718854" y="3367772"/>
            <a:ext cx="41189" cy="289828"/>
          </a:xfrm>
          <a:prstGeom prst="straightConnector1">
            <a:avLst/>
          </a:prstGeom>
          <a:solidFill>
            <a:schemeClr val="accent1"/>
          </a:solid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626075" y="3657600"/>
            <a:ext cx="3097427" cy="369332"/>
          </a:xfrm>
          <a:prstGeom prst="rect">
            <a:avLst/>
          </a:prstGeom>
          <a:solidFill>
            <a:schemeClr val="bg1"/>
          </a:solidFill>
          <a:ln>
            <a:solidFill>
              <a:schemeClr val="tx1"/>
            </a:solidFill>
          </a:ln>
        </p:spPr>
        <p:txBody>
          <a:bodyPr wrap="square" rtlCol="0">
            <a:spAutoFit/>
          </a:bodyPr>
          <a:lstStyle/>
          <a:p>
            <a:r>
              <a:rPr lang="en-GB" dirty="0" smtClean="0"/>
              <a:t>Make use of solution to </a:t>
            </a:r>
            <a:endParaRPr lang="en-GB" dirty="0"/>
          </a:p>
        </p:txBody>
      </p:sp>
      <p:sp>
        <p:nvSpPr>
          <p:cNvPr id="15" name="Oval 14"/>
          <p:cNvSpPr/>
          <p:nvPr/>
        </p:nvSpPr>
        <p:spPr bwMode="auto">
          <a:xfrm>
            <a:off x="3159038" y="3657600"/>
            <a:ext cx="378941" cy="378941"/>
          </a:xfrm>
          <a:prstGeom prst="ellipse">
            <a:avLst/>
          </a:prstGeom>
          <a:solidFill>
            <a:schemeClr val="bg1"/>
          </a:solid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b="1" dirty="0">
                <a:solidFill>
                  <a:srgbClr val="FF0000"/>
                </a:solidFill>
              </a:rPr>
              <a:t>1</a:t>
            </a:r>
            <a:endParaRPr kumimoji="0" lang="en-GB" sz="1800" b="1" i="0" u="none" strike="noStrike" cap="none" normalizeH="0" baseline="0" dirty="0" smtClean="0">
              <a:ln>
                <a:noFill/>
              </a:ln>
              <a:solidFill>
                <a:srgbClr val="FF0000"/>
              </a:solidFill>
              <a:effectLst/>
              <a:latin typeface="Helvetica" panose="020B0604020202020204" pitchFamily="34" charset="0"/>
            </a:endParaRPr>
          </a:p>
        </p:txBody>
      </p:sp>
      <p:cxnSp>
        <p:nvCxnSpPr>
          <p:cNvPr id="17" name="Straight Arrow Connector 16"/>
          <p:cNvCxnSpPr/>
          <p:nvPr/>
        </p:nvCxnSpPr>
        <p:spPr bwMode="auto">
          <a:xfrm flipH="1" flipV="1">
            <a:off x="3076720" y="3041411"/>
            <a:ext cx="271788" cy="537568"/>
          </a:xfrm>
          <a:prstGeom prst="straightConnector1">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Straight Arrow Connector 18"/>
          <p:cNvCxnSpPr/>
          <p:nvPr/>
        </p:nvCxnSpPr>
        <p:spPr bwMode="auto">
          <a:xfrm flipV="1">
            <a:off x="3348508" y="1781379"/>
            <a:ext cx="189471" cy="1797600"/>
          </a:xfrm>
          <a:prstGeom prst="straightConnector1">
            <a:avLst/>
          </a:prstGeom>
          <a:solidFill>
            <a:schemeClr val="accent1"/>
          </a:solidFill>
          <a:ln w="19050" cap="flat" cmpd="sng" algn="ctr">
            <a:solidFill>
              <a:srgbClr val="FF0000"/>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198101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Generalise</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
            </a:r>
            <a:br>
              <a:rPr lang="en-US" altLang="en-US" dirty="0" smtClean="0"/>
            </a:br>
            <a:endParaRPr lang="en-US" altLang="en-US" dirty="0"/>
          </a:p>
        </p:txBody>
      </p:sp>
      <p:sp>
        <p:nvSpPr>
          <p:cNvPr id="5" name="TextBox 4"/>
          <p:cNvSpPr txBox="1"/>
          <p:nvPr/>
        </p:nvSpPr>
        <p:spPr>
          <a:xfrm>
            <a:off x="6768466" y="2654481"/>
            <a:ext cx="1886465" cy="923330"/>
          </a:xfrm>
          <a:prstGeom prst="rect">
            <a:avLst/>
          </a:prstGeom>
          <a:noFill/>
        </p:spPr>
        <p:txBody>
          <a:bodyPr wrap="square" rtlCol="0">
            <a:spAutoFit/>
          </a:bodyPr>
          <a:lstStyle/>
          <a:p>
            <a:r>
              <a:rPr lang="en-GB" dirty="0" smtClean="0"/>
              <a:t>Generalise, so we can handle any array length</a:t>
            </a:r>
            <a:endParaRPr lang="en-GB" dirty="0"/>
          </a:p>
        </p:txBody>
      </p:sp>
      <p:cxnSp>
        <p:nvCxnSpPr>
          <p:cNvPr id="7" name="Straight Arrow Connector 6"/>
          <p:cNvCxnSpPr/>
          <p:nvPr/>
        </p:nvCxnSpPr>
        <p:spPr bwMode="auto">
          <a:xfrm flipH="1">
            <a:off x="3172858" y="3015049"/>
            <a:ext cx="3475078" cy="100610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 name="TextBox 7"/>
          <p:cNvSpPr txBox="1"/>
          <p:nvPr/>
        </p:nvSpPr>
        <p:spPr>
          <a:xfrm>
            <a:off x="3627684" y="687481"/>
            <a:ext cx="4380366" cy="2031325"/>
          </a:xfrm>
          <a:prstGeom prst="rect">
            <a:avLst/>
          </a:prstGeom>
          <a:noFill/>
        </p:spPr>
        <p:txBody>
          <a:bodyPr wrap="none" rtlCol="0">
            <a:spAutoFit/>
          </a:bodyPr>
          <a:lstStyle/>
          <a:p>
            <a:r>
              <a:rPr lang="en-GB" dirty="0" smtClean="0"/>
              <a:t>String list[</a:t>
            </a:r>
            <a:r>
              <a:rPr lang="en-GB" b="1" dirty="0" smtClean="0"/>
              <a:t>10</a:t>
            </a:r>
            <a:r>
              <a:rPr lang="en-GB" dirty="0" smtClean="0"/>
              <a:t>];</a:t>
            </a:r>
            <a:br>
              <a:rPr lang="en-GB" dirty="0" smtClean="0"/>
            </a:br>
            <a:r>
              <a:rPr lang="en-GB" dirty="0" err="1" smtClean="0"/>
              <a:t>int</a:t>
            </a:r>
            <a:r>
              <a:rPr lang="en-GB" dirty="0" smtClean="0"/>
              <a:t> index;</a:t>
            </a:r>
            <a:br>
              <a:rPr lang="en-GB" dirty="0" smtClean="0"/>
            </a:br>
            <a:r>
              <a:rPr lang="en-GB" dirty="0" smtClean="0"/>
              <a:t/>
            </a:r>
            <a:br>
              <a:rPr lang="en-GB" dirty="0" smtClean="0"/>
            </a:br>
            <a:r>
              <a:rPr lang="en-GB" dirty="0" smtClean="0"/>
              <a:t>for(index = 0; index &lt; 10; index++)</a:t>
            </a:r>
            <a:br>
              <a:rPr lang="en-GB" dirty="0" smtClean="0"/>
            </a:br>
            <a:r>
              <a:rPr lang="en-GB" dirty="0" smtClean="0"/>
              <a:t>{</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a:t>
            </a:r>
            <a:endParaRPr lang="en-GB" dirty="0"/>
          </a:p>
        </p:txBody>
      </p:sp>
      <p:sp>
        <p:nvSpPr>
          <p:cNvPr id="9" name="TextBox 8"/>
          <p:cNvSpPr txBox="1"/>
          <p:nvPr/>
        </p:nvSpPr>
        <p:spPr>
          <a:xfrm>
            <a:off x="340997" y="2908969"/>
            <a:ext cx="4380366" cy="2308324"/>
          </a:xfrm>
          <a:prstGeom prst="rect">
            <a:avLst/>
          </a:prstGeom>
          <a:noFill/>
        </p:spPr>
        <p:txBody>
          <a:bodyPr wrap="none" rtlCol="0">
            <a:spAutoFit/>
          </a:bodyPr>
          <a:lstStyle/>
          <a:p>
            <a:r>
              <a:rPr lang="en-GB" dirty="0" err="1" smtClean="0"/>
              <a:t>int</a:t>
            </a:r>
            <a:r>
              <a:rPr lang="en-GB" dirty="0" smtClean="0"/>
              <a:t> </a:t>
            </a:r>
            <a:r>
              <a:rPr lang="en-GB" b="1" dirty="0" smtClean="0"/>
              <a:t>length</a:t>
            </a:r>
            <a:r>
              <a:rPr lang="en-GB" dirty="0" smtClean="0"/>
              <a:t> = 10;</a:t>
            </a:r>
            <a:br>
              <a:rPr lang="en-GB" dirty="0" smtClean="0"/>
            </a:br>
            <a:r>
              <a:rPr lang="en-GB" dirty="0" smtClean="0"/>
              <a:t>string list[10];</a:t>
            </a:r>
            <a:br>
              <a:rPr lang="en-GB" dirty="0" smtClean="0"/>
            </a:br>
            <a:r>
              <a:rPr lang="en-GB" dirty="0" err="1" smtClean="0"/>
              <a:t>int</a:t>
            </a:r>
            <a:r>
              <a:rPr lang="en-GB" dirty="0" smtClean="0"/>
              <a:t> index;</a:t>
            </a:r>
            <a:br>
              <a:rPr lang="en-GB" dirty="0" smtClean="0"/>
            </a:br>
            <a:r>
              <a:rPr lang="en-GB" dirty="0" smtClean="0"/>
              <a:t/>
            </a:r>
            <a:br>
              <a:rPr lang="en-GB" dirty="0" smtClean="0"/>
            </a:br>
            <a:r>
              <a:rPr lang="en-GB" dirty="0" smtClean="0"/>
              <a:t>for(index = 0; index &lt; </a:t>
            </a:r>
            <a:r>
              <a:rPr lang="en-GB" b="1" dirty="0" smtClean="0"/>
              <a:t>length</a:t>
            </a:r>
            <a:r>
              <a:rPr lang="en-GB" dirty="0" smtClean="0"/>
              <a:t>; index++)</a:t>
            </a:r>
            <a:br>
              <a:rPr lang="en-GB" dirty="0" smtClean="0"/>
            </a:br>
            <a:r>
              <a:rPr lang="en-GB" dirty="0" smtClean="0"/>
              <a:t>{</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a:t>
            </a:r>
            <a:endParaRPr lang="en-GB" dirty="0"/>
          </a:p>
        </p:txBody>
      </p:sp>
      <p:cxnSp>
        <p:nvCxnSpPr>
          <p:cNvPr id="14" name="Straight Arrow Connector 13"/>
          <p:cNvCxnSpPr/>
          <p:nvPr/>
        </p:nvCxnSpPr>
        <p:spPr bwMode="auto">
          <a:xfrm>
            <a:off x="6125378" y="1839817"/>
            <a:ext cx="1586320" cy="814664"/>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7" name="TextBox 16"/>
          <p:cNvSpPr txBox="1"/>
          <p:nvPr/>
        </p:nvSpPr>
        <p:spPr>
          <a:xfrm>
            <a:off x="4721363" y="3938379"/>
            <a:ext cx="4380366" cy="2308324"/>
          </a:xfrm>
          <a:prstGeom prst="rect">
            <a:avLst/>
          </a:prstGeom>
          <a:solidFill>
            <a:schemeClr val="bg1"/>
          </a:solidFill>
          <a:ln w="22225">
            <a:solidFill>
              <a:schemeClr val="tx1"/>
            </a:solidFill>
          </a:ln>
        </p:spPr>
        <p:txBody>
          <a:bodyPr wrap="none" rtlCol="0">
            <a:spAutoFit/>
          </a:bodyPr>
          <a:lstStyle/>
          <a:p>
            <a:r>
              <a:rPr lang="en-GB" dirty="0" smtClean="0"/>
              <a:t>void </a:t>
            </a:r>
            <a:r>
              <a:rPr lang="en-GB" dirty="0" err="1" smtClean="0"/>
              <a:t>ReadValues</a:t>
            </a:r>
            <a:r>
              <a:rPr lang="en-GB" dirty="0" smtClean="0"/>
              <a:t>(string list[], </a:t>
            </a:r>
            <a:r>
              <a:rPr lang="en-GB" dirty="0" err="1" smtClean="0"/>
              <a:t>int</a:t>
            </a:r>
            <a:r>
              <a:rPr lang="en-GB" dirty="0" smtClean="0"/>
              <a:t> </a:t>
            </a:r>
            <a:r>
              <a:rPr lang="en-GB" b="1" dirty="0" smtClean="0"/>
              <a:t>length</a:t>
            </a:r>
            <a:r>
              <a:rPr lang="en-GB" dirty="0" smtClean="0"/>
              <a:t>)</a:t>
            </a:r>
            <a:br>
              <a:rPr lang="en-GB" dirty="0" smtClean="0"/>
            </a:br>
            <a:r>
              <a:rPr lang="en-GB" dirty="0" smtClean="0"/>
              <a:t>{</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length; index++)</a:t>
            </a:r>
            <a:br>
              <a:rPr lang="en-GB" dirty="0" smtClean="0"/>
            </a:br>
            <a:r>
              <a:rPr lang="en-GB" dirty="0" smtClean="0"/>
              <a:t>    {</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    }</a:t>
            </a:r>
            <a:br>
              <a:rPr lang="en-GB" dirty="0" smtClean="0"/>
            </a:br>
            <a:r>
              <a:rPr lang="en-GB" dirty="0" smtClean="0"/>
              <a:t>}</a:t>
            </a:r>
            <a:endParaRPr lang="en-GB" dirty="0"/>
          </a:p>
        </p:txBody>
      </p:sp>
      <p:cxnSp>
        <p:nvCxnSpPr>
          <p:cNvPr id="20" name="Straight Arrow Connector 19"/>
          <p:cNvCxnSpPr/>
          <p:nvPr/>
        </p:nvCxnSpPr>
        <p:spPr bwMode="auto">
          <a:xfrm>
            <a:off x="7543696" y="3577811"/>
            <a:ext cx="785056" cy="44334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1" name="Content Placeholder 2"/>
          <p:cNvSpPr txBox="1">
            <a:spLocks/>
          </p:cNvSpPr>
          <p:nvPr/>
        </p:nvSpPr>
        <p:spPr bwMode="auto">
          <a:xfrm>
            <a:off x="79375" y="148199"/>
            <a:ext cx="3427779" cy="1125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u="sng" dirty="0" err="1" smtClean="0">
                <a:sym typeface="Wingdings" panose="05000000000000000000" pitchFamily="2" charset="2"/>
              </a:rPr>
              <a:t>ReadValues</a:t>
            </a:r>
            <a:r>
              <a:rPr lang="en-GB" dirty="0" smtClean="0">
                <a:sym typeface="Wingdings" panose="05000000000000000000" pitchFamily="2" charset="2"/>
              </a:rPr>
              <a:t/>
            </a:r>
            <a:br>
              <a:rPr lang="en-GB" dirty="0" smtClean="0">
                <a:sym typeface="Wingdings" panose="05000000000000000000" pitchFamily="2" charset="2"/>
              </a:rPr>
            </a:br>
            <a:r>
              <a:rPr lang="en-GB" dirty="0" smtClean="0">
                <a:sym typeface="Wingdings" panose="05000000000000000000" pitchFamily="2" charset="2"/>
              </a:rPr>
              <a:t>Create array</a:t>
            </a:r>
            <a:br>
              <a:rPr lang="en-GB" dirty="0" smtClean="0">
                <a:sym typeface="Wingdings" panose="05000000000000000000" pitchFamily="2" charset="2"/>
              </a:rPr>
            </a:br>
            <a:r>
              <a:rPr lang="en-GB" dirty="0" smtClean="0">
                <a:sym typeface="Wingdings" panose="05000000000000000000" pitchFamily="2" charset="2"/>
              </a:rPr>
              <a:t>Fill with words entered by user</a:t>
            </a:r>
            <a:br>
              <a:rPr lang="en-GB" dirty="0" smtClean="0">
                <a:sym typeface="Wingdings" panose="05000000000000000000" pitchFamily="2" charset="2"/>
              </a:rPr>
            </a:br>
            <a:r>
              <a:rPr lang="en-GB" b="1" dirty="0" smtClean="0">
                <a:sym typeface="Wingdings" panose="05000000000000000000" pitchFamily="2" charset="2"/>
              </a:rPr>
              <a:t>Inputs</a:t>
            </a:r>
            <a:r>
              <a:rPr lang="en-GB" dirty="0" smtClean="0">
                <a:sym typeface="Wingdings" panose="05000000000000000000" pitchFamily="2" charset="2"/>
              </a:rPr>
              <a:t>: Number of words</a:t>
            </a:r>
            <a:br>
              <a:rPr lang="en-GB" dirty="0" smtClean="0">
                <a:sym typeface="Wingdings" panose="05000000000000000000" pitchFamily="2" charset="2"/>
              </a:rPr>
            </a:br>
            <a:r>
              <a:rPr lang="en-GB" b="1" dirty="0" smtClean="0">
                <a:sym typeface="Wingdings" panose="05000000000000000000" pitchFamily="2" charset="2"/>
              </a:rPr>
              <a:t>Return</a:t>
            </a:r>
            <a:r>
              <a:rPr lang="en-GB" dirty="0" smtClean="0">
                <a:sym typeface="Wingdings" panose="05000000000000000000" pitchFamily="2" charset="2"/>
              </a:rPr>
              <a:t>: The array</a:t>
            </a:r>
          </a:p>
        </p:txBody>
      </p:sp>
      <p:sp>
        <p:nvSpPr>
          <p:cNvPr id="12" name="TextBox 11"/>
          <p:cNvSpPr txBox="1"/>
          <p:nvPr/>
        </p:nvSpPr>
        <p:spPr>
          <a:xfrm>
            <a:off x="337960" y="5890994"/>
            <a:ext cx="2331309" cy="646331"/>
          </a:xfrm>
          <a:prstGeom prst="rect">
            <a:avLst/>
          </a:prstGeom>
          <a:noFill/>
        </p:spPr>
        <p:txBody>
          <a:bodyPr wrap="square" rtlCol="0">
            <a:spAutoFit/>
          </a:bodyPr>
          <a:lstStyle/>
          <a:p>
            <a:r>
              <a:rPr lang="en-GB" b="1" dirty="0" smtClean="0">
                <a:solidFill>
                  <a:srgbClr val="FF0000"/>
                </a:solidFill>
              </a:rPr>
              <a:t>Convert working solution to function</a:t>
            </a:r>
            <a:endParaRPr lang="en-GB" b="1" dirty="0">
              <a:solidFill>
                <a:srgbClr val="FF0000"/>
              </a:solidFill>
            </a:endParaRPr>
          </a:p>
        </p:txBody>
      </p:sp>
      <p:sp>
        <p:nvSpPr>
          <p:cNvPr id="3" name="Freeform 2"/>
          <p:cNvSpPr/>
          <p:nvPr/>
        </p:nvSpPr>
        <p:spPr bwMode="auto">
          <a:xfrm>
            <a:off x="2339546" y="5025081"/>
            <a:ext cx="2364259" cy="488455"/>
          </a:xfrm>
          <a:custGeom>
            <a:avLst/>
            <a:gdLst>
              <a:gd name="connsiteX0" fmla="*/ 0 w 2364259"/>
              <a:gd name="connsiteY0" fmla="*/ 0 h 1259404"/>
              <a:gd name="connsiteX1" fmla="*/ 140043 w 2364259"/>
              <a:gd name="connsiteY1" fmla="*/ 873211 h 1259404"/>
              <a:gd name="connsiteX2" fmla="*/ 502508 w 2364259"/>
              <a:gd name="connsiteY2" fmla="*/ 1161535 h 1259404"/>
              <a:gd name="connsiteX3" fmla="*/ 1721708 w 2364259"/>
              <a:gd name="connsiteY3" fmla="*/ 1252151 h 1259404"/>
              <a:gd name="connsiteX4" fmla="*/ 2364259 w 2364259"/>
              <a:gd name="connsiteY4" fmla="*/ 996778 h 12594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259" h="1259404">
                <a:moveTo>
                  <a:pt x="0" y="0"/>
                </a:moveTo>
                <a:cubicBezTo>
                  <a:pt x="28146" y="339811"/>
                  <a:pt x="56292" y="679622"/>
                  <a:pt x="140043" y="873211"/>
                </a:cubicBezTo>
                <a:cubicBezTo>
                  <a:pt x="223794" y="1066800"/>
                  <a:pt x="238897" y="1098378"/>
                  <a:pt x="502508" y="1161535"/>
                </a:cubicBezTo>
                <a:cubicBezTo>
                  <a:pt x="766119" y="1224692"/>
                  <a:pt x="1411416" y="1279610"/>
                  <a:pt x="1721708" y="1252151"/>
                </a:cubicBezTo>
                <a:cubicBezTo>
                  <a:pt x="2032000" y="1224692"/>
                  <a:pt x="2198129" y="1110735"/>
                  <a:pt x="2364259" y="996778"/>
                </a:cubicBezTo>
              </a:path>
            </a:pathLst>
          </a:custGeom>
          <a:noFill/>
          <a:ln w="41275" cap="flat" cmpd="sng" algn="ctr">
            <a:solidFill>
              <a:schemeClr val="tx1"/>
            </a:solidFill>
            <a:prstDash val="solid"/>
            <a:round/>
            <a:headEnd type="none" w="med" len="med"/>
            <a:tailEnd type="stealth"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5506020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5" name="TextBox 4"/>
          <p:cNvSpPr txBox="1"/>
          <p:nvPr/>
        </p:nvSpPr>
        <p:spPr>
          <a:xfrm>
            <a:off x="49429" y="2977550"/>
            <a:ext cx="3844894" cy="2585323"/>
          </a:xfrm>
          <a:prstGeom prst="rect">
            <a:avLst/>
          </a:prstGeom>
          <a:solidFill>
            <a:schemeClr val="bg1"/>
          </a:solidFill>
          <a:ln w="22225">
            <a:solidFill>
              <a:schemeClr val="tx1"/>
            </a:solidFill>
          </a:ln>
        </p:spPr>
        <p:txBody>
          <a:bodyPr wrap="square" rtlCol="0">
            <a:spAutoFit/>
          </a:bodyPr>
          <a:lstStyle/>
          <a:p>
            <a:r>
              <a:rPr lang="en-GB" dirty="0" smtClean="0"/>
              <a:t>// Search for word</a:t>
            </a:r>
            <a:br>
              <a:rPr lang="en-GB" dirty="0" smtClean="0"/>
            </a:br>
            <a:r>
              <a:rPr lang="en-GB" dirty="0" smtClean="0"/>
              <a:t>if(</a:t>
            </a:r>
            <a:r>
              <a:rPr lang="en-GB" b="1" dirty="0" err="1" smtClean="0"/>
              <a:t>FindWord</a:t>
            </a:r>
            <a:r>
              <a:rPr lang="en-GB" b="1" dirty="0" smtClean="0"/>
              <a:t>(list, 10, word)</a:t>
            </a:r>
            <a:r>
              <a:rPr lang="en-GB" dirty="0" smtClean="0"/>
              <a:t>)</a:t>
            </a:r>
            <a:br>
              <a:rPr lang="en-GB" dirty="0" smtClean="0"/>
            </a:br>
            <a:r>
              <a:rPr lang="en-GB" dirty="0" smtClean="0"/>
              <a:t>{</a:t>
            </a:r>
            <a:br>
              <a:rPr lang="en-GB" dirty="0" smtClean="0"/>
            </a:br>
            <a:r>
              <a:rPr lang="en-GB" dirty="0" smtClean="0"/>
              <a:t>    </a:t>
            </a:r>
            <a:r>
              <a:rPr lang="en-GB" b="1" dirty="0" err="1" smtClean="0"/>
              <a:t>cout</a:t>
            </a:r>
            <a:r>
              <a:rPr lang="en-GB" b="1" dirty="0" smtClean="0"/>
              <a:t> &lt;&lt; “Found” &lt;&lt; </a:t>
            </a:r>
            <a:r>
              <a:rPr lang="en-GB" b="1" dirty="0" err="1" smtClean="0"/>
              <a:t>endl</a:t>
            </a:r>
            <a:r>
              <a:rPr lang="en-GB" b="1" dirty="0" smtClean="0"/>
              <a:t>;</a:t>
            </a:r>
          </a:p>
          <a:p>
            <a:r>
              <a:rPr lang="en-GB" dirty="0" smtClean="0"/>
              <a:t>}</a:t>
            </a:r>
          </a:p>
          <a:p>
            <a:r>
              <a:rPr lang="en-GB" dirty="0"/>
              <a:t>e</a:t>
            </a:r>
            <a:r>
              <a:rPr lang="en-GB" dirty="0" smtClean="0"/>
              <a:t>lse</a:t>
            </a:r>
          </a:p>
          <a:p>
            <a:r>
              <a:rPr lang="en-GB" dirty="0" smtClean="0"/>
              <a:t>{</a:t>
            </a:r>
            <a:br>
              <a:rPr lang="en-GB" dirty="0" smtClean="0"/>
            </a:br>
            <a:r>
              <a:rPr lang="en-GB" dirty="0" smtClean="0"/>
              <a:t>     </a:t>
            </a:r>
            <a:r>
              <a:rPr lang="en-GB" b="1" dirty="0" err="1" smtClean="0"/>
              <a:t>cout</a:t>
            </a:r>
            <a:r>
              <a:rPr lang="en-GB" b="1" dirty="0" smtClean="0"/>
              <a:t> &lt;&lt; “Not Found” &lt;&lt; </a:t>
            </a:r>
            <a:r>
              <a:rPr lang="en-GB" b="1" dirty="0" err="1" smtClean="0"/>
              <a:t>endl</a:t>
            </a:r>
            <a:r>
              <a:rPr lang="en-GB" b="1" dirty="0" smtClean="0"/>
              <a:t>;</a:t>
            </a:r>
          </a:p>
          <a:p>
            <a:r>
              <a:rPr lang="en-GB" dirty="0" smtClean="0"/>
              <a:t>}</a:t>
            </a:r>
            <a:endParaRPr lang="en-GB" dirty="0"/>
          </a:p>
        </p:txBody>
      </p:sp>
      <p:sp>
        <p:nvSpPr>
          <p:cNvPr id="6" name="TextBox 5"/>
          <p:cNvSpPr txBox="1"/>
          <p:nvPr/>
        </p:nvSpPr>
        <p:spPr>
          <a:xfrm>
            <a:off x="4782067" y="217877"/>
            <a:ext cx="4380366" cy="2308324"/>
          </a:xfrm>
          <a:prstGeom prst="rect">
            <a:avLst/>
          </a:prstGeom>
          <a:solidFill>
            <a:schemeClr val="bg1"/>
          </a:solidFill>
          <a:ln w="22225">
            <a:solidFill>
              <a:schemeClr val="tx1"/>
            </a:solidFill>
          </a:ln>
        </p:spPr>
        <p:txBody>
          <a:bodyPr wrap="none" rtlCol="0">
            <a:spAutoFit/>
          </a:bodyPr>
          <a:lstStyle/>
          <a:p>
            <a:r>
              <a:rPr lang="en-GB" dirty="0" smtClean="0"/>
              <a:t>void </a:t>
            </a:r>
            <a:r>
              <a:rPr lang="en-GB" dirty="0" err="1" smtClean="0"/>
              <a:t>ReadValues</a:t>
            </a:r>
            <a:r>
              <a:rPr lang="en-GB" dirty="0" smtClean="0"/>
              <a:t>(string list[], </a:t>
            </a:r>
            <a:r>
              <a:rPr lang="en-GB" dirty="0" err="1" smtClean="0"/>
              <a:t>int</a:t>
            </a:r>
            <a:r>
              <a:rPr lang="en-GB" dirty="0" smtClean="0"/>
              <a:t> length)</a:t>
            </a:r>
            <a:br>
              <a:rPr lang="en-GB" dirty="0" smtClean="0"/>
            </a:br>
            <a:r>
              <a:rPr lang="en-GB" dirty="0" smtClean="0"/>
              <a:t>{</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length; index++)</a:t>
            </a:r>
            <a:br>
              <a:rPr lang="en-GB" dirty="0" smtClean="0"/>
            </a:br>
            <a:r>
              <a:rPr lang="en-GB" dirty="0" smtClean="0"/>
              <a:t>    {</a:t>
            </a:r>
            <a:br>
              <a:rPr lang="en-GB" dirty="0" smtClean="0"/>
            </a:br>
            <a:r>
              <a:rPr lang="en-GB" dirty="0" smtClean="0"/>
              <a:t>      list[index] = </a:t>
            </a:r>
            <a:r>
              <a:rPr lang="en-GB" dirty="0" err="1" smtClean="0"/>
              <a:t>ReadWord</a:t>
            </a:r>
            <a:r>
              <a:rPr lang="en-GB" dirty="0" smtClean="0"/>
              <a:t>(“Enter word”);</a:t>
            </a:r>
            <a:br>
              <a:rPr lang="en-GB" dirty="0" smtClean="0"/>
            </a:br>
            <a:r>
              <a:rPr lang="en-GB" dirty="0" smtClean="0"/>
              <a:t>    }</a:t>
            </a:r>
            <a:br>
              <a:rPr lang="en-GB" dirty="0" smtClean="0"/>
            </a:br>
            <a:r>
              <a:rPr lang="en-GB" dirty="0" smtClean="0"/>
              <a:t>}</a:t>
            </a:r>
            <a:endParaRPr lang="en-GB" dirty="0"/>
          </a:p>
        </p:txBody>
      </p:sp>
      <p:sp>
        <p:nvSpPr>
          <p:cNvPr id="7" name="TextBox 6"/>
          <p:cNvSpPr txBox="1"/>
          <p:nvPr/>
        </p:nvSpPr>
        <p:spPr>
          <a:xfrm>
            <a:off x="4790305" y="3488299"/>
            <a:ext cx="4326826" cy="3139321"/>
          </a:xfrm>
          <a:prstGeom prst="rect">
            <a:avLst/>
          </a:prstGeom>
          <a:solidFill>
            <a:schemeClr val="bg1"/>
          </a:solidFill>
          <a:ln w="22225">
            <a:solidFill>
              <a:schemeClr val="tx1"/>
            </a:solidFill>
          </a:ln>
        </p:spPr>
        <p:txBody>
          <a:bodyPr wrap="square" rtlCol="0">
            <a:spAutoFit/>
          </a:bodyPr>
          <a:lstStyle/>
          <a:p>
            <a:r>
              <a:rPr lang="en-GB" dirty="0" smtClean="0"/>
              <a:t>bool </a:t>
            </a:r>
            <a:r>
              <a:rPr lang="en-GB" dirty="0" err="1" smtClean="0"/>
              <a:t>FindWord</a:t>
            </a:r>
            <a:r>
              <a:rPr lang="en-GB" dirty="0" smtClean="0"/>
              <a:t>(string list[], </a:t>
            </a:r>
            <a:r>
              <a:rPr lang="en-GB" dirty="0" err="1" smtClean="0"/>
              <a:t>int</a:t>
            </a:r>
            <a:r>
              <a:rPr lang="en-GB" dirty="0" smtClean="0"/>
              <a:t> length,    </a:t>
            </a:r>
            <a:br>
              <a:rPr lang="en-GB" dirty="0" smtClean="0"/>
            </a:br>
            <a:r>
              <a:rPr lang="en-GB" dirty="0" smtClean="0"/>
              <a:t>		string word)</a:t>
            </a:r>
            <a:br>
              <a:rPr lang="en-GB" dirty="0" smtClean="0"/>
            </a:br>
            <a:r>
              <a:rPr lang="en-GB" dirty="0" smtClean="0"/>
              <a:t>{</a:t>
            </a:r>
            <a:br>
              <a:rPr lang="en-GB" dirty="0" smtClean="0"/>
            </a:br>
            <a:r>
              <a:rPr lang="en-GB" dirty="0" smtClean="0"/>
              <a:t>    </a:t>
            </a:r>
            <a:r>
              <a:rPr lang="en-GB" dirty="0" err="1" smtClean="0"/>
              <a:t>int</a:t>
            </a:r>
            <a:r>
              <a:rPr lang="en-GB" dirty="0" smtClean="0"/>
              <a:t> index;</a:t>
            </a:r>
            <a:br>
              <a:rPr lang="en-GB" dirty="0" smtClean="0"/>
            </a:br>
            <a:r>
              <a:rPr lang="en-GB" dirty="0" smtClean="0"/>
              <a:t>    for(index = 0; index &lt; length; index++)</a:t>
            </a:r>
            <a:br>
              <a:rPr lang="en-GB" dirty="0" smtClean="0"/>
            </a:br>
            <a:r>
              <a:rPr lang="en-GB" dirty="0" smtClean="0"/>
              <a:t>    {</a:t>
            </a:r>
            <a:br>
              <a:rPr lang="en-GB" dirty="0" smtClean="0"/>
            </a:br>
            <a:r>
              <a:rPr lang="en-GB" dirty="0" smtClean="0"/>
              <a:t>          if(list[index] == word)</a:t>
            </a:r>
            <a:br>
              <a:rPr lang="en-GB" dirty="0" smtClean="0"/>
            </a:br>
            <a:r>
              <a:rPr lang="en-GB" dirty="0" smtClean="0"/>
              <a:t>                return true;</a:t>
            </a:r>
            <a:br>
              <a:rPr lang="en-GB" dirty="0" smtClean="0"/>
            </a:br>
            <a:r>
              <a:rPr lang="en-GB" dirty="0" smtClean="0"/>
              <a:t>    }</a:t>
            </a:r>
            <a:br>
              <a:rPr lang="en-GB" dirty="0" smtClean="0"/>
            </a:br>
            <a:r>
              <a:rPr lang="en-GB" dirty="0" smtClean="0"/>
              <a:t>    return false;</a:t>
            </a:r>
          </a:p>
          <a:p>
            <a:r>
              <a:rPr lang="en-GB" dirty="0" smtClean="0"/>
              <a:t>}</a:t>
            </a:r>
            <a:endParaRPr lang="en-GB" dirty="0"/>
          </a:p>
        </p:txBody>
      </p:sp>
      <p:sp>
        <p:nvSpPr>
          <p:cNvPr id="10" name="TextBox 9"/>
          <p:cNvSpPr txBox="1"/>
          <p:nvPr/>
        </p:nvSpPr>
        <p:spPr>
          <a:xfrm>
            <a:off x="32953" y="5689137"/>
            <a:ext cx="4761468" cy="923330"/>
          </a:xfrm>
          <a:prstGeom prst="rect">
            <a:avLst/>
          </a:prstGeom>
          <a:solidFill>
            <a:schemeClr val="bg1"/>
          </a:solidFill>
          <a:ln w="22225">
            <a:solidFill>
              <a:schemeClr val="tx1"/>
            </a:solidFill>
          </a:ln>
        </p:spPr>
        <p:txBody>
          <a:bodyPr wrap="square" rtlCol="0">
            <a:spAutoFit/>
          </a:bodyPr>
          <a:lstStyle/>
          <a:p>
            <a:r>
              <a:rPr lang="en-GB" dirty="0" smtClean="0"/>
              <a:t>// Search for word</a:t>
            </a:r>
            <a:br>
              <a:rPr lang="en-GB" dirty="0" smtClean="0"/>
            </a:br>
            <a:r>
              <a:rPr lang="en-GB" dirty="0" smtClean="0"/>
              <a:t>bool </a:t>
            </a:r>
            <a:r>
              <a:rPr lang="en-GB" dirty="0" err="1" smtClean="0"/>
              <a:t>wordFound</a:t>
            </a:r>
            <a:r>
              <a:rPr lang="en-GB" dirty="0" smtClean="0"/>
              <a:t> = </a:t>
            </a:r>
            <a:r>
              <a:rPr lang="en-GB" b="1" dirty="0" err="1" smtClean="0"/>
              <a:t>FindWord</a:t>
            </a:r>
            <a:r>
              <a:rPr lang="en-GB" b="1" dirty="0" smtClean="0"/>
              <a:t>(list, 10, word)</a:t>
            </a:r>
            <a:r>
              <a:rPr lang="en-GB" dirty="0" smtClean="0"/>
              <a:t>;</a:t>
            </a:r>
            <a:br>
              <a:rPr lang="en-GB" dirty="0" smtClean="0"/>
            </a:br>
            <a:r>
              <a:rPr lang="en-GB" b="1" dirty="0" err="1" smtClean="0"/>
              <a:t>ChooseMessage</a:t>
            </a:r>
            <a:r>
              <a:rPr lang="en-GB" dirty="0" smtClean="0"/>
              <a:t>(</a:t>
            </a:r>
            <a:r>
              <a:rPr lang="en-GB" dirty="0" err="1" smtClean="0"/>
              <a:t>wordFound</a:t>
            </a:r>
            <a:r>
              <a:rPr lang="en-GB" dirty="0" smtClean="0"/>
              <a:t>);</a:t>
            </a:r>
            <a:endParaRPr lang="en-GB" dirty="0"/>
          </a:p>
        </p:txBody>
      </p:sp>
      <p:sp>
        <p:nvSpPr>
          <p:cNvPr id="11" name="Right Brace 10"/>
          <p:cNvSpPr/>
          <p:nvPr/>
        </p:nvSpPr>
        <p:spPr bwMode="auto">
          <a:xfrm>
            <a:off x="3863918" y="3283054"/>
            <a:ext cx="222422" cy="2160550"/>
          </a:xfrm>
          <a:prstGeom prst="rightBrace">
            <a:avLst/>
          </a:prstGeom>
          <a:noFill/>
          <a:ln w="25400"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2" name="Freeform 11"/>
          <p:cNvSpPr/>
          <p:nvPr/>
        </p:nvSpPr>
        <p:spPr bwMode="auto">
          <a:xfrm>
            <a:off x="2517234" y="4352713"/>
            <a:ext cx="1792436" cy="1496152"/>
          </a:xfrm>
          <a:custGeom>
            <a:avLst/>
            <a:gdLst>
              <a:gd name="connsiteX0" fmla="*/ 1980625 w 2227283"/>
              <a:gd name="connsiteY0" fmla="*/ 21579 h 1496152"/>
              <a:gd name="connsiteX1" fmla="*/ 2194809 w 2227283"/>
              <a:gd name="connsiteY1" fmla="*/ 128671 h 1496152"/>
              <a:gd name="connsiteX2" fmla="*/ 2211285 w 2227283"/>
              <a:gd name="connsiteY2" fmla="*/ 1001882 h 1496152"/>
              <a:gd name="connsiteX3" fmla="*/ 2046528 w 2227283"/>
              <a:gd name="connsiteY3" fmla="*/ 1183114 h 1496152"/>
              <a:gd name="connsiteX4" fmla="*/ 580193 w 2227283"/>
              <a:gd name="connsiteY4" fmla="*/ 1051309 h 1496152"/>
              <a:gd name="connsiteX5" fmla="*/ 85923 w 2227283"/>
              <a:gd name="connsiteY5" fmla="*/ 1059546 h 1496152"/>
              <a:gd name="connsiteX6" fmla="*/ 3544 w 2227283"/>
              <a:gd name="connsiteY6" fmla="*/ 1496152 h 1496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7283" h="1496152">
                <a:moveTo>
                  <a:pt x="1980625" y="21579"/>
                </a:moveTo>
                <a:cubicBezTo>
                  <a:pt x="2068495" y="-6567"/>
                  <a:pt x="2156366" y="-34713"/>
                  <a:pt x="2194809" y="128671"/>
                </a:cubicBezTo>
                <a:cubicBezTo>
                  <a:pt x="2233252" y="292055"/>
                  <a:pt x="2235999" y="826142"/>
                  <a:pt x="2211285" y="1001882"/>
                </a:cubicBezTo>
                <a:cubicBezTo>
                  <a:pt x="2186572" y="1177623"/>
                  <a:pt x="2318376" y="1174876"/>
                  <a:pt x="2046528" y="1183114"/>
                </a:cubicBezTo>
                <a:cubicBezTo>
                  <a:pt x="1774680" y="1191352"/>
                  <a:pt x="906961" y="1071904"/>
                  <a:pt x="580193" y="1051309"/>
                </a:cubicBezTo>
                <a:cubicBezTo>
                  <a:pt x="253425" y="1030714"/>
                  <a:pt x="182031" y="985406"/>
                  <a:pt x="85923" y="1059546"/>
                </a:cubicBezTo>
                <a:cubicBezTo>
                  <a:pt x="-10185" y="1133686"/>
                  <a:pt x="-3321" y="1314919"/>
                  <a:pt x="3544" y="1496152"/>
                </a:cubicBezTo>
              </a:path>
            </a:pathLst>
          </a:custGeom>
          <a:noFill/>
          <a:ln w="28575" cap="flat" cmpd="sng" algn="ctr">
            <a:solidFill>
              <a:srgbClr val="FF0000"/>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3" name="TextBox 12"/>
          <p:cNvSpPr txBox="1"/>
          <p:nvPr/>
        </p:nvSpPr>
        <p:spPr>
          <a:xfrm>
            <a:off x="1963425" y="5258938"/>
            <a:ext cx="530915" cy="369332"/>
          </a:xfrm>
          <a:prstGeom prst="rect">
            <a:avLst/>
          </a:prstGeom>
          <a:solidFill>
            <a:schemeClr val="bg1"/>
          </a:solidFill>
        </p:spPr>
        <p:txBody>
          <a:bodyPr wrap="none" rtlCol="0">
            <a:spAutoFit/>
          </a:bodyPr>
          <a:lstStyle/>
          <a:p>
            <a:r>
              <a:rPr lang="en-GB" b="1" dirty="0" smtClean="0">
                <a:solidFill>
                  <a:srgbClr val="FF0000"/>
                </a:solidFill>
              </a:rPr>
              <a:t>OR</a:t>
            </a:r>
            <a:endParaRPr lang="en-GB" b="1" dirty="0">
              <a:solidFill>
                <a:srgbClr val="FF0000"/>
              </a:solidFill>
            </a:endParaRPr>
          </a:p>
        </p:txBody>
      </p:sp>
      <p:sp>
        <p:nvSpPr>
          <p:cNvPr id="14" name="TextBox 13"/>
          <p:cNvSpPr txBox="1"/>
          <p:nvPr/>
        </p:nvSpPr>
        <p:spPr>
          <a:xfrm>
            <a:off x="41184" y="217877"/>
            <a:ext cx="4624023" cy="2585323"/>
          </a:xfrm>
          <a:prstGeom prst="rect">
            <a:avLst/>
          </a:prstGeom>
          <a:solidFill>
            <a:schemeClr val="bg1"/>
          </a:solidFill>
          <a:ln w="22225">
            <a:solidFill>
              <a:schemeClr val="tx1"/>
            </a:solidFill>
          </a:ln>
        </p:spPr>
        <p:txBody>
          <a:bodyPr wrap="none" rtlCol="0">
            <a:spAutoFit/>
          </a:bodyPr>
          <a:lstStyle/>
          <a:p>
            <a:r>
              <a:rPr lang="en-GB" dirty="0" smtClean="0"/>
              <a:t>string word;</a:t>
            </a:r>
          </a:p>
          <a:p>
            <a:r>
              <a:rPr lang="en-GB" dirty="0" smtClean="0"/>
              <a:t>string list[10];</a:t>
            </a:r>
          </a:p>
          <a:p>
            <a:r>
              <a:rPr lang="en-GB" dirty="0" err="1" smtClean="0"/>
              <a:t>int</a:t>
            </a:r>
            <a:r>
              <a:rPr lang="en-GB" dirty="0" smtClean="0"/>
              <a:t> index;</a:t>
            </a:r>
            <a:br>
              <a:rPr lang="en-GB" dirty="0" smtClean="0"/>
            </a:br>
            <a:endParaRPr lang="en-GB" dirty="0"/>
          </a:p>
          <a:p>
            <a:r>
              <a:rPr lang="en-GB" dirty="0" smtClean="0"/>
              <a:t>// Read values</a:t>
            </a:r>
            <a:br>
              <a:rPr lang="en-GB" dirty="0" smtClean="0"/>
            </a:br>
            <a:r>
              <a:rPr lang="en-GB" b="1" dirty="0" err="1" smtClean="0"/>
              <a:t>ReadValues</a:t>
            </a:r>
            <a:r>
              <a:rPr lang="en-GB" b="1" dirty="0" smtClean="0"/>
              <a:t>(list, 10);</a:t>
            </a:r>
          </a:p>
          <a:p>
            <a:endParaRPr lang="en-GB" dirty="0"/>
          </a:p>
          <a:p>
            <a:r>
              <a:rPr lang="en-GB" dirty="0" smtClean="0"/>
              <a:t>// Read search word</a:t>
            </a:r>
            <a:br>
              <a:rPr lang="en-GB" dirty="0" smtClean="0"/>
            </a:br>
            <a:r>
              <a:rPr lang="en-GB" b="1" dirty="0" err="1" smtClean="0"/>
              <a:t>word</a:t>
            </a:r>
            <a:r>
              <a:rPr lang="en-GB" b="1" dirty="0" smtClean="0"/>
              <a:t> = </a:t>
            </a:r>
            <a:r>
              <a:rPr lang="en-GB" b="1" dirty="0" err="1" smtClean="0"/>
              <a:t>ReadWord</a:t>
            </a:r>
            <a:r>
              <a:rPr lang="en-GB" b="1" dirty="0" smtClean="0"/>
              <a:t>(“Enter search word”);</a:t>
            </a:r>
          </a:p>
        </p:txBody>
      </p:sp>
    </p:spTree>
    <p:extLst>
      <p:ext uri="{BB962C8B-B14F-4D97-AF65-F5344CB8AC3E}">
        <p14:creationId xmlns:p14="http://schemas.microsoft.com/office/powerpoint/2010/main" val="251652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dirty="0" smtClean="0"/>
              <a:t>Restate the Problem</a:t>
            </a:r>
          </a:p>
        </p:txBody>
      </p:sp>
      <p:sp>
        <p:nvSpPr>
          <p:cNvPr id="8195" name="Content Placeholder 2"/>
          <p:cNvSpPr>
            <a:spLocks noGrp="1"/>
          </p:cNvSpPr>
          <p:nvPr>
            <p:ph idx="1"/>
          </p:nvPr>
        </p:nvSpPr>
        <p:spPr>
          <a:xfrm>
            <a:off x="1047750" y="1161535"/>
            <a:ext cx="7029450" cy="4677290"/>
          </a:xfrm>
        </p:spPr>
        <p:txBody>
          <a:bodyPr/>
          <a:lstStyle/>
          <a:p>
            <a:r>
              <a:rPr lang="en-GB" altLang="en-US" dirty="0" smtClean="0"/>
              <a:t>Identify the Requirements and Constraints</a:t>
            </a:r>
          </a:p>
          <a:p>
            <a:endParaRPr lang="en-GB" altLang="en-US" dirty="0" smtClean="0"/>
          </a:p>
          <a:p>
            <a:r>
              <a:rPr lang="en-GB" altLang="en-US" dirty="0" smtClean="0"/>
              <a:t>Requirement:</a:t>
            </a:r>
            <a:br>
              <a:rPr lang="en-GB" altLang="en-US" dirty="0" smtClean="0"/>
            </a:br>
            <a:r>
              <a:rPr lang="en-GB" altLang="en-US" dirty="0" smtClean="0"/>
              <a:t>Something the program must or should do!!</a:t>
            </a:r>
            <a:br>
              <a:rPr lang="en-GB" altLang="en-US" dirty="0" smtClean="0"/>
            </a:br>
            <a:r>
              <a:rPr lang="en-GB" altLang="en-US" dirty="0" smtClean="0"/>
              <a:t>Example:</a:t>
            </a:r>
            <a:br>
              <a:rPr lang="en-GB" altLang="en-US" dirty="0" smtClean="0"/>
            </a:br>
            <a:r>
              <a:rPr lang="en-GB" altLang="en-US" dirty="0" smtClean="0"/>
              <a:t>“The user must be allowed to enter a number”</a:t>
            </a:r>
          </a:p>
          <a:p>
            <a:endParaRPr lang="en-GB" altLang="en-US" dirty="0" smtClean="0"/>
          </a:p>
          <a:p>
            <a:r>
              <a:rPr lang="en-GB" altLang="en-US" dirty="0" smtClean="0"/>
              <a:t>Constraint:</a:t>
            </a:r>
            <a:br>
              <a:rPr lang="en-GB" altLang="en-US" dirty="0" smtClean="0"/>
            </a:br>
            <a:r>
              <a:rPr lang="en-GB" altLang="en-US" dirty="0" smtClean="0"/>
              <a:t>A restriction or limitation</a:t>
            </a:r>
            <a:br>
              <a:rPr lang="en-GB" altLang="en-US" dirty="0" smtClean="0"/>
            </a:br>
            <a:r>
              <a:rPr lang="en-GB" altLang="en-US" dirty="0" smtClean="0"/>
              <a:t>A rule we must obey</a:t>
            </a:r>
            <a:br>
              <a:rPr lang="en-GB" altLang="en-US" dirty="0" smtClean="0"/>
            </a:br>
            <a:r>
              <a:rPr lang="en-GB" altLang="en-US" dirty="0" smtClean="0"/>
              <a:t>Example:</a:t>
            </a:r>
            <a:br>
              <a:rPr lang="en-GB" altLang="en-US" dirty="0" smtClean="0"/>
            </a:br>
            <a:r>
              <a:rPr lang="en-GB" altLang="en-US" dirty="0" smtClean="0"/>
              <a:t>“A number should only be 4 digits in length”</a:t>
            </a:r>
          </a:p>
        </p:txBody>
      </p:sp>
      <p:sp>
        <p:nvSpPr>
          <p:cNvPr id="8196"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dirty="0" smtClean="0"/>
              <a:t>Restate the Problem</a:t>
            </a:r>
          </a:p>
        </p:txBody>
      </p:sp>
      <p:sp>
        <p:nvSpPr>
          <p:cNvPr id="9219" name="Content Placeholder 2"/>
          <p:cNvSpPr>
            <a:spLocks noGrp="1"/>
          </p:cNvSpPr>
          <p:nvPr>
            <p:ph idx="1"/>
          </p:nvPr>
        </p:nvSpPr>
        <p:spPr>
          <a:xfrm>
            <a:off x="1047750" y="1079500"/>
            <a:ext cx="7029450" cy="4759325"/>
          </a:xfrm>
        </p:spPr>
        <p:txBody>
          <a:bodyPr/>
          <a:lstStyle/>
          <a:p>
            <a:pPr marL="0" indent="0">
              <a:buFont typeface="Monotype Sorts" pitchFamily="2" charset="2"/>
              <a:buNone/>
            </a:pPr>
            <a:r>
              <a:rPr lang="en-GB" altLang="en-US" smtClean="0"/>
              <a:t>A robot must transport a lion, a zebra and a sack of apples between two rooms. If left unattended, the lion will eat the zebra and the zebra will eat the apples. Unfortunately, the robot can carry only one item at a time. </a:t>
            </a:r>
          </a:p>
          <a:p>
            <a:pPr marL="0" indent="0">
              <a:buFont typeface="Monotype Sorts" pitchFamily="2" charset="2"/>
              <a:buNone/>
            </a:pPr>
            <a:endParaRPr lang="en-GB" altLang="en-US" smtClean="0"/>
          </a:p>
          <a:p>
            <a:pPr marL="0" indent="0">
              <a:buFont typeface="Monotype Sorts" pitchFamily="2" charset="2"/>
              <a:buNone/>
            </a:pPr>
            <a:r>
              <a:rPr lang="en-GB" altLang="en-US" smtClean="0"/>
              <a:t>How can it transport all the items between the rooms safely?</a:t>
            </a:r>
          </a:p>
        </p:txBody>
      </p:sp>
      <p:sp>
        <p:nvSpPr>
          <p:cNvPr id="9220"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 name="TextBox 4"/>
          <p:cNvSpPr txBox="1"/>
          <p:nvPr/>
        </p:nvSpPr>
        <p:spPr>
          <a:xfrm>
            <a:off x="679450" y="3219450"/>
            <a:ext cx="8089900" cy="3170238"/>
          </a:xfrm>
          <a:prstGeom prst="rect">
            <a:avLst/>
          </a:prstGeom>
          <a:noFill/>
          <a:ln w="19050">
            <a:solidFill>
              <a:srgbClr val="FF0000"/>
            </a:solidFill>
          </a:ln>
        </p:spPr>
        <p:txBody>
          <a:bodyPr>
            <a:spAutoFit/>
          </a:bodyPr>
          <a:lstStyle/>
          <a:p>
            <a:pPr>
              <a:defRPr/>
            </a:pPr>
            <a:r>
              <a:rPr lang="en-GB" sz="2000" dirty="0"/>
              <a:t>The trick is to restate the constraints of this problem in generic form:</a:t>
            </a:r>
          </a:p>
          <a:p>
            <a:pPr>
              <a:defRPr/>
            </a:pPr>
            <a:r>
              <a:rPr lang="en-GB" sz="2000" dirty="0"/>
              <a:t> </a:t>
            </a:r>
          </a:p>
          <a:p>
            <a:pPr marL="742950" lvl="1" indent="-285750">
              <a:buFont typeface="Arial" panose="020B0604020202020204" pitchFamily="34" charset="0"/>
              <a:buChar char="•"/>
              <a:defRPr/>
            </a:pPr>
            <a:r>
              <a:rPr lang="en-GB" sz="2000" dirty="0"/>
              <a:t>The robot can only carry one item </a:t>
            </a:r>
          </a:p>
          <a:p>
            <a:pPr marL="742950" lvl="1" indent="-285750">
              <a:buFont typeface="Arial" panose="020B0604020202020204" pitchFamily="34" charset="0"/>
              <a:buChar char="•"/>
              <a:defRPr/>
            </a:pPr>
            <a:r>
              <a:rPr lang="en-GB" sz="2000" dirty="0"/>
              <a:t>The robot can pick up and carry any item in the room</a:t>
            </a:r>
          </a:p>
          <a:p>
            <a:pPr marL="742950" lvl="1" indent="-285750">
              <a:buFont typeface="Arial" panose="020B0604020202020204" pitchFamily="34" charset="0"/>
              <a:buChar char="•"/>
              <a:defRPr/>
            </a:pPr>
            <a:r>
              <a:rPr lang="en-GB" sz="2000" dirty="0"/>
              <a:t>If the robot is carrying anything, it should place it in the room it enters</a:t>
            </a:r>
          </a:p>
          <a:p>
            <a:pPr lvl="1">
              <a:defRPr/>
            </a:pPr>
            <a:endParaRPr lang="en-GB" sz="2000" dirty="0"/>
          </a:p>
          <a:p>
            <a:pPr lvl="1">
              <a:defRPr/>
            </a:pPr>
            <a:r>
              <a:rPr lang="en-GB" sz="2000" i="1" dirty="0"/>
              <a:t>If you apply these rules systematically, you will eventually discover that the answer is to move zebra first, move the apples second but to bring back the zebra before moving the lion.</a:t>
            </a: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p:txBody>
          <a:bodyPr/>
          <a:lstStyle/>
          <a:p>
            <a:r>
              <a:rPr lang="en-GB" altLang="en-US" smtClean="0"/>
              <a:t>Exercise 1</a:t>
            </a:r>
          </a:p>
        </p:txBody>
      </p:sp>
      <p:sp>
        <p:nvSpPr>
          <p:cNvPr id="10243" name="Content Placeholder 2"/>
          <p:cNvSpPr>
            <a:spLocks noGrp="1"/>
          </p:cNvSpPr>
          <p:nvPr>
            <p:ph idx="1"/>
          </p:nvPr>
        </p:nvSpPr>
        <p:spPr>
          <a:xfrm>
            <a:off x="1047750" y="950913"/>
            <a:ext cx="7029450" cy="4887912"/>
          </a:xfrm>
        </p:spPr>
        <p:txBody>
          <a:bodyPr/>
          <a:lstStyle/>
          <a:p>
            <a:pPr marL="0" indent="0">
              <a:buFont typeface="Monotype Sorts" pitchFamily="2" charset="2"/>
              <a:buNone/>
            </a:pPr>
            <a:r>
              <a:rPr lang="en-GB" altLang="en-US" smtClean="0"/>
              <a:t>A robot has to transport 3 shipping containers containing food, construction material and radioactive waste. For safety reasons, the radioactive waste that has to be stored in a special containment facility. Unfortunately, </a:t>
            </a:r>
            <a:r>
              <a:rPr lang="en-GB" altLang="en-US" b="1" u="sng" smtClean="0"/>
              <a:t>all</a:t>
            </a:r>
            <a:r>
              <a:rPr lang="en-GB" altLang="en-US" smtClean="0"/>
              <a:t> the containers have been labelled incorrectly. Although the robot can open the containers to check their contents, opening up the radioactive waste will contaminate the surrounding area. How can the robot ensure that the radioactive material is stored correctly?</a:t>
            </a:r>
          </a:p>
        </p:txBody>
      </p:sp>
      <p:sp>
        <p:nvSpPr>
          <p:cNvPr id="10244"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5" name="TextBox 4"/>
          <p:cNvSpPr txBox="1">
            <a:spLocks noChangeArrowheads="1"/>
          </p:cNvSpPr>
          <p:nvPr/>
        </p:nvSpPr>
        <p:spPr bwMode="auto">
          <a:xfrm>
            <a:off x="1136650" y="4189413"/>
            <a:ext cx="6927850" cy="1630362"/>
          </a:xfrm>
          <a:prstGeom prst="rect">
            <a:avLst/>
          </a:prstGeom>
          <a:noFill/>
          <a:ln w="1905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marL="285750" indent="-285750">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 typeface="Arial" panose="020B0604020202020204" pitchFamily="34" charset="0"/>
              <a:buChar char="•"/>
            </a:pPr>
            <a:r>
              <a:rPr kumimoji="0" lang="en-GB" altLang="en-US"/>
              <a:t>The robot can carry only one item</a:t>
            </a:r>
          </a:p>
          <a:p>
            <a:pPr>
              <a:spcBef>
                <a:spcPct val="0"/>
              </a:spcBef>
              <a:buClrTx/>
              <a:buSzTx/>
              <a:buFont typeface="Arial" panose="020B0604020202020204" pitchFamily="34" charset="0"/>
              <a:buChar char="•"/>
            </a:pPr>
            <a:r>
              <a:rPr kumimoji="0" lang="en-GB" altLang="en-US"/>
              <a:t>ALL the items are wrongly labelled</a:t>
            </a:r>
          </a:p>
          <a:p>
            <a:pPr>
              <a:spcBef>
                <a:spcPct val="0"/>
              </a:spcBef>
              <a:buClrTx/>
              <a:buSzTx/>
              <a:buFont typeface="Arial" panose="020B0604020202020204" pitchFamily="34" charset="0"/>
              <a:buChar char="•"/>
            </a:pPr>
            <a:r>
              <a:rPr kumimoji="0" lang="en-GB" altLang="en-US"/>
              <a:t>The wrongly labelled item will have different contents to that stated on the label</a:t>
            </a:r>
          </a:p>
          <a:p>
            <a:pPr>
              <a:spcBef>
                <a:spcPct val="0"/>
              </a:spcBef>
              <a:buClrTx/>
              <a:buSzTx/>
              <a:buFont typeface="Arial" panose="020B0604020202020204" pitchFamily="34" charset="0"/>
              <a:buChar char="•"/>
            </a:pPr>
            <a:r>
              <a:rPr kumimoji="0" lang="en-GB" altLang="en-US"/>
              <a:t>Only one container contains the radioactive material</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lstStyle/>
          <a:p>
            <a:endParaRPr lang="en-GB" altLang="en-US" smtClean="0"/>
          </a:p>
        </p:txBody>
      </p:sp>
      <p:sp>
        <p:nvSpPr>
          <p:cNvPr id="11267" name="Content Placeholder 2"/>
          <p:cNvSpPr>
            <a:spLocks noGrp="1"/>
          </p:cNvSpPr>
          <p:nvPr>
            <p:ph idx="1"/>
          </p:nvPr>
        </p:nvSpPr>
        <p:spPr>
          <a:xfrm>
            <a:off x="1047750" y="1198563"/>
            <a:ext cx="7029450" cy="4640262"/>
          </a:xfrm>
        </p:spPr>
        <p:txBody>
          <a:bodyPr/>
          <a:lstStyle/>
          <a:p>
            <a:pPr marL="0" indent="0">
              <a:buFont typeface="Monotype Sorts" pitchFamily="2" charset="2"/>
              <a:buNone/>
            </a:pPr>
            <a:r>
              <a:rPr lang="en-GB" altLang="en-US" i="1" smtClean="0"/>
              <a:t>If you apply these rules systematically, you will eventually note that </a:t>
            </a:r>
            <a:r>
              <a:rPr lang="en-GB" altLang="en-US" b="1" i="1" u="sng" smtClean="0"/>
              <a:t>all</a:t>
            </a:r>
            <a:r>
              <a:rPr lang="en-GB" altLang="en-US" i="1" smtClean="0"/>
              <a:t> the containers hold the wrong content, so the container labelled “radioactive material” contains either the food or the construction material. </a:t>
            </a:r>
          </a:p>
          <a:p>
            <a:pPr marL="0" indent="0">
              <a:buFont typeface="Monotype Sorts" pitchFamily="2" charset="2"/>
              <a:buNone/>
            </a:pPr>
            <a:r>
              <a:rPr lang="en-GB" altLang="en-US" i="1" smtClean="0"/>
              <a:t>The robot can safely open this container, and if it contains the food then it can conclude that the radioactive material is labelled “construction material”. Why? </a:t>
            </a:r>
          </a:p>
          <a:p>
            <a:pPr marL="0" indent="0">
              <a:buFont typeface="Monotype Sorts" pitchFamily="2" charset="2"/>
              <a:buNone/>
            </a:pPr>
            <a:r>
              <a:rPr lang="en-GB" altLang="en-US" i="1" smtClean="0"/>
              <a:t>Since the robot knows where the food, it can conclude that the remaining containers hold radioactive waste and the construction material. </a:t>
            </a:r>
          </a:p>
          <a:p>
            <a:pPr marL="0" indent="0">
              <a:buFont typeface="Monotype Sorts" pitchFamily="2" charset="2"/>
              <a:buNone/>
            </a:pPr>
            <a:r>
              <a:rPr lang="en-GB" altLang="en-US" i="1" smtClean="0"/>
              <a:t>But both these containers hold the wrong content, so the container labelled “food” must contain construction material and the container labelled “construction material” must contain the radioactive material.</a:t>
            </a:r>
            <a:endParaRPr lang="en-GB" altLang="en-US" smtClean="0"/>
          </a:p>
          <a:p>
            <a:pPr marL="0" indent="0">
              <a:buFont typeface="Monotype Sorts" pitchFamily="2" charset="2"/>
              <a:buNone/>
            </a:pPr>
            <a:endParaRPr lang="en-GB" altLang="en-US" smtClean="0"/>
          </a:p>
        </p:txBody>
      </p:sp>
      <p:sp>
        <p:nvSpPr>
          <p:cNvPr id="11268"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Characters</a:t>
            </a:r>
            <a:endParaRPr lang="en-GB" dirty="0"/>
          </a:p>
        </p:txBody>
      </p:sp>
      <p:sp>
        <p:nvSpPr>
          <p:cNvPr id="3" name="Content Placeholder 2"/>
          <p:cNvSpPr>
            <a:spLocks noGrp="1"/>
          </p:cNvSpPr>
          <p:nvPr>
            <p:ph idx="1"/>
          </p:nvPr>
        </p:nvSpPr>
        <p:spPr/>
        <p:txBody>
          <a:bodyPr/>
          <a:lstStyle/>
          <a:p>
            <a:r>
              <a:rPr lang="en-GB" dirty="0" smtClean="0"/>
              <a:t>There is a variable type “char” that is used to contain single characters</a:t>
            </a:r>
          </a:p>
          <a:p>
            <a:r>
              <a:rPr lang="en-GB" dirty="0" smtClean="0"/>
              <a:t>A character value is denoted using single quotes (NOT double quotes) e.g. </a:t>
            </a:r>
            <a:r>
              <a:rPr lang="en-GB" b="1" dirty="0" smtClean="0"/>
              <a:t>‘</a:t>
            </a:r>
            <a:r>
              <a:rPr lang="en-GB" dirty="0" smtClean="0"/>
              <a:t>A</a:t>
            </a:r>
            <a:r>
              <a:rPr lang="en-GB" b="1" dirty="0" smtClean="0"/>
              <a:t>’ </a:t>
            </a:r>
            <a:r>
              <a:rPr lang="en-GB" dirty="0" smtClean="0"/>
              <a:t>and </a:t>
            </a:r>
            <a:r>
              <a:rPr lang="en-GB" b="1" dirty="0" smtClean="0"/>
              <a:t>not</a:t>
            </a:r>
            <a:r>
              <a:rPr lang="en-GB" dirty="0" smtClean="0"/>
              <a:t> “A”</a:t>
            </a:r>
          </a:p>
          <a:p>
            <a:endParaRPr lang="en-GB" b="1" dirty="0"/>
          </a:p>
          <a:p>
            <a:r>
              <a:rPr lang="en-GB" b="1" dirty="0" smtClean="0"/>
              <a:t>Example:</a:t>
            </a:r>
            <a:br>
              <a:rPr lang="en-GB" b="1" dirty="0" smtClean="0"/>
            </a:br>
            <a:r>
              <a:rPr lang="en-GB" dirty="0" smtClean="0"/>
              <a:t>char digit;</a:t>
            </a:r>
            <a:br>
              <a:rPr lang="en-GB" dirty="0" smtClean="0"/>
            </a:br>
            <a:r>
              <a:rPr lang="en-GB" dirty="0" smtClean="0"/>
              <a:t>char letter;</a:t>
            </a:r>
            <a:br>
              <a:rPr lang="en-GB" dirty="0" smtClean="0"/>
            </a:br>
            <a:r>
              <a:rPr lang="en-GB" dirty="0" smtClean="0"/>
              <a:t/>
            </a:r>
            <a:br>
              <a:rPr lang="en-GB" dirty="0" smtClean="0"/>
            </a:br>
            <a:r>
              <a:rPr lang="en-GB" dirty="0" smtClean="0"/>
              <a:t>digit = ‘1’;</a:t>
            </a:r>
            <a:br>
              <a:rPr lang="en-GB" dirty="0" smtClean="0"/>
            </a:br>
            <a:r>
              <a:rPr lang="en-GB" dirty="0" smtClean="0"/>
              <a:t>letter = ‘g’;</a:t>
            </a:r>
            <a:br>
              <a:rPr lang="en-GB" dirty="0" smtClean="0"/>
            </a:br>
            <a:r>
              <a:rPr lang="en-GB" dirty="0" smtClean="0"/>
              <a:t/>
            </a:r>
            <a:br>
              <a:rPr lang="en-GB" dirty="0" smtClean="0"/>
            </a:br>
            <a:r>
              <a:rPr lang="en-GB" dirty="0" smtClean="0"/>
              <a:t>letter = “goat”;	</a:t>
            </a:r>
            <a:r>
              <a:rPr lang="en-GB" dirty="0" smtClean="0">
                <a:sym typeface="Wingdings" panose="05000000000000000000" pitchFamily="2" charset="2"/>
              </a:rPr>
              <a:t> </a:t>
            </a:r>
            <a:r>
              <a:rPr lang="en-GB" b="1" dirty="0" smtClean="0">
                <a:sym typeface="Wingdings" panose="05000000000000000000" pitchFamily="2" charset="2"/>
              </a:rPr>
              <a:t>not</a:t>
            </a:r>
            <a:r>
              <a:rPr lang="en-GB" dirty="0" smtClean="0">
                <a:sym typeface="Wingdings" panose="05000000000000000000" pitchFamily="2" charset="2"/>
              </a:rPr>
              <a:t> a single character</a:t>
            </a:r>
            <a:r>
              <a:rPr lang="en-GB" dirty="0" smtClean="0"/>
              <a:t>   </a:t>
            </a:r>
            <a:endParaRPr lang="en-GB" b="1"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3072714" y="5198075"/>
            <a:ext cx="678391" cy="1107996"/>
          </a:xfrm>
          <a:prstGeom prst="rect">
            <a:avLst/>
          </a:prstGeom>
          <a:noFill/>
        </p:spPr>
        <p:txBody>
          <a:bodyPr wrap="none" rtlCol="0">
            <a:spAutoFit/>
          </a:bodyPr>
          <a:lstStyle/>
          <a:p>
            <a:r>
              <a:rPr lang="en-GB" sz="6600" dirty="0" smtClean="0">
                <a:solidFill>
                  <a:srgbClr val="FF0000"/>
                </a:solidFill>
              </a:rPr>
              <a:t>×</a:t>
            </a:r>
            <a:endParaRPr lang="en-GB" sz="6600" dirty="0">
              <a:solidFill>
                <a:srgbClr val="FF0000"/>
              </a:solidFill>
            </a:endParaRPr>
          </a:p>
        </p:txBody>
      </p:sp>
      <p:sp>
        <p:nvSpPr>
          <p:cNvPr id="6" name="TextBox 5"/>
          <p:cNvSpPr txBox="1"/>
          <p:nvPr/>
        </p:nvSpPr>
        <p:spPr>
          <a:xfrm>
            <a:off x="4622875" y="3525795"/>
            <a:ext cx="954107" cy="923330"/>
          </a:xfrm>
          <a:prstGeom prst="rect">
            <a:avLst/>
          </a:prstGeom>
          <a:noFill/>
        </p:spPr>
        <p:txBody>
          <a:bodyPr wrap="none" rtlCol="0">
            <a:spAutoFit/>
          </a:bodyPr>
          <a:lstStyle/>
          <a:p>
            <a:r>
              <a:rPr lang="en-GB" sz="5400" b="1" dirty="0" smtClean="0"/>
              <a:t>‘a’</a:t>
            </a:r>
            <a:endParaRPr lang="en-GB" sz="5400" b="1" dirty="0"/>
          </a:p>
        </p:txBody>
      </p:sp>
      <p:sp>
        <p:nvSpPr>
          <p:cNvPr id="7" name="TextBox 6"/>
          <p:cNvSpPr txBox="1"/>
          <p:nvPr/>
        </p:nvSpPr>
        <p:spPr>
          <a:xfrm>
            <a:off x="6432066" y="3525795"/>
            <a:ext cx="1261884" cy="923330"/>
          </a:xfrm>
          <a:prstGeom prst="rect">
            <a:avLst/>
          </a:prstGeom>
          <a:noFill/>
        </p:spPr>
        <p:txBody>
          <a:bodyPr wrap="none" rtlCol="0">
            <a:spAutoFit/>
          </a:bodyPr>
          <a:lstStyle/>
          <a:p>
            <a:r>
              <a:rPr lang="en-GB" sz="5400" b="1" dirty="0" smtClean="0"/>
              <a:t>“a”</a:t>
            </a:r>
            <a:endParaRPr lang="en-GB" sz="5400" b="1" dirty="0"/>
          </a:p>
        </p:txBody>
      </p:sp>
      <p:sp>
        <p:nvSpPr>
          <p:cNvPr id="8" name="TextBox 7"/>
          <p:cNvSpPr txBox="1"/>
          <p:nvPr/>
        </p:nvSpPr>
        <p:spPr>
          <a:xfrm>
            <a:off x="7532485" y="3343920"/>
            <a:ext cx="904415" cy="1569660"/>
          </a:xfrm>
          <a:prstGeom prst="rect">
            <a:avLst/>
          </a:prstGeom>
          <a:noFill/>
        </p:spPr>
        <p:txBody>
          <a:bodyPr wrap="none" rtlCol="0">
            <a:spAutoFit/>
          </a:bodyPr>
          <a:lstStyle/>
          <a:p>
            <a:r>
              <a:rPr lang="en-GB" sz="9600" dirty="0" smtClean="0">
                <a:solidFill>
                  <a:srgbClr val="FF0000"/>
                </a:solidFill>
              </a:rPr>
              <a:t>×</a:t>
            </a:r>
            <a:endParaRPr lang="en-GB" sz="9600" dirty="0">
              <a:solidFill>
                <a:srgbClr val="FF0000"/>
              </a:solidFill>
            </a:endParaRPr>
          </a:p>
        </p:txBody>
      </p:sp>
      <p:sp>
        <p:nvSpPr>
          <p:cNvPr id="9" name="TextBox 8"/>
          <p:cNvSpPr txBox="1"/>
          <p:nvPr/>
        </p:nvSpPr>
        <p:spPr>
          <a:xfrm>
            <a:off x="5422829" y="3574752"/>
            <a:ext cx="649537" cy="1107996"/>
          </a:xfrm>
          <a:prstGeom prst="rect">
            <a:avLst/>
          </a:prstGeom>
          <a:noFill/>
        </p:spPr>
        <p:txBody>
          <a:bodyPr wrap="none" rtlCol="0">
            <a:spAutoFit/>
          </a:bodyPr>
          <a:lstStyle/>
          <a:p>
            <a:r>
              <a:rPr lang="en-GB" sz="6600" dirty="0" smtClean="0">
                <a:solidFill>
                  <a:schemeClr val="accent1">
                    <a:lumMod val="25000"/>
                  </a:schemeClr>
                </a:solidFill>
              </a:rPr>
              <a:t>√</a:t>
            </a:r>
            <a:endParaRPr lang="en-GB" sz="6600" dirty="0">
              <a:solidFill>
                <a:schemeClr val="accent1">
                  <a:lumMod val="25000"/>
                </a:schemeClr>
              </a:solidFill>
            </a:endParaRPr>
          </a:p>
        </p:txBody>
      </p:sp>
    </p:spTree>
    <p:extLst>
      <p:ext uri="{BB962C8B-B14F-4D97-AF65-F5344CB8AC3E}">
        <p14:creationId xmlns:p14="http://schemas.microsoft.com/office/powerpoint/2010/main" val="255125703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Strings and Character Array</a:t>
            </a:r>
            <a:endParaRPr lang="en-GB" dirty="0"/>
          </a:p>
        </p:txBody>
      </p:sp>
      <p:sp>
        <p:nvSpPr>
          <p:cNvPr id="3" name="Content Placeholder 2"/>
          <p:cNvSpPr>
            <a:spLocks noGrp="1"/>
          </p:cNvSpPr>
          <p:nvPr>
            <p:ph idx="1"/>
          </p:nvPr>
        </p:nvSpPr>
        <p:spPr>
          <a:xfrm>
            <a:off x="1047750" y="1601360"/>
            <a:ext cx="7029450" cy="4237465"/>
          </a:xfrm>
        </p:spPr>
        <p:txBody>
          <a:bodyPr/>
          <a:lstStyle/>
          <a:p>
            <a:r>
              <a:rPr kumimoji="0" lang="en-GB" altLang="en-US" b="1" dirty="0" smtClean="0"/>
              <a:t>Strings are arrays of characters</a:t>
            </a:r>
          </a:p>
          <a:p>
            <a:r>
              <a:rPr lang="en-GB" dirty="0" smtClean="0"/>
              <a:t>You can use a string like an array but you will not be able to change the characters in the string</a:t>
            </a:r>
            <a:br>
              <a:rPr lang="en-GB" dirty="0" smtClean="0"/>
            </a:br>
            <a:r>
              <a:rPr lang="en-GB" dirty="0" smtClean="0"/>
              <a:t/>
            </a:r>
            <a:br>
              <a:rPr lang="en-GB" dirty="0" smtClean="0"/>
            </a:br>
            <a:r>
              <a:rPr lang="en-GB" dirty="0" smtClean="0"/>
              <a:t>	string </a:t>
            </a:r>
            <a:r>
              <a:rPr lang="en-GB" b="1" dirty="0"/>
              <a:t>text</a:t>
            </a:r>
            <a:r>
              <a:rPr lang="en-GB" dirty="0"/>
              <a:t> = "</a:t>
            </a:r>
            <a:r>
              <a:rPr lang="en-GB" dirty="0" smtClean="0"/>
              <a:t>12A";</a:t>
            </a:r>
            <a:br>
              <a:rPr lang="en-GB" dirty="0" smtClean="0"/>
            </a:br>
            <a:r>
              <a:rPr lang="en-GB" dirty="0" smtClean="0"/>
              <a:t/>
            </a:r>
            <a:br>
              <a:rPr lang="en-GB" dirty="0" smtClean="0"/>
            </a:br>
            <a:r>
              <a:rPr lang="en-GB" dirty="0" smtClean="0"/>
              <a:t>        </a:t>
            </a:r>
            <a:br>
              <a:rPr lang="en-GB" dirty="0" smtClean="0"/>
            </a:br>
            <a:r>
              <a:rPr lang="en-GB" dirty="0" smtClean="0"/>
              <a:t>	</a:t>
            </a:r>
            <a:r>
              <a:rPr lang="en-GB" dirty="0" err="1" smtClean="0"/>
              <a:t>cout</a:t>
            </a:r>
            <a:r>
              <a:rPr lang="en-GB" dirty="0" smtClean="0"/>
              <a:t> &lt;&lt; “Character is ” &lt;&lt; </a:t>
            </a:r>
            <a:r>
              <a:rPr lang="en-GB" b="1" dirty="0" smtClean="0"/>
              <a:t>text[0]</a:t>
            </a:r>
            <a:r>
              <a:rPr lang="en-GB" dirty="0"/>
              <a:t> </a:t>
            </a:r>
            <a:r>
              <a:rPr lang="en-GB" dirty="0" smtClean="0"/>
              <a:t>&lt;&lt; </a:t>
            </a:r>
            <a:r>
              <a:rPr lang="en-GB" dirty="0" err="1" smtClean="0"/>
              <a:t>endl</a:t>
            </a:r>
            <a:r>
              <a:rPr lang="en-GB" dirty="0" smtClean="0"/>
              <a:t>;</a:t>
            </a:r>
            <a:r>
              <a:rPr lang="en-GB" dirty="0"/>
              <a:t/>
            </a:r>
            <a:br>
              <a:rPr lang="en-GB" dirty="0"/>
            </a:br>
            <a:r>
              <a:rPr lang="en-GB" dirty="0"/>
              <a:t>	</a:t>
            </a:r>
          </a:p>
          <a:p>
            <a:r>
              <a:rPr lang="en-GB" dirty="0" smtClean="0"/>
              <a:t>You can also modify characters in the string just as you would an array</a:t>
            </a:r>
            <a:br>
              <a:rPr lang="en-GB" dirty="0" smtClean="0"/>
            </a:br>
            <a:r>
              <a:rPr lang="en-GB" dirty="0" smtClean="0"/>
              <a:t/>
            </a:r>
            <a:br>
              <a:rPr lang="en-GB" dirty="0" smtClean="0"/>
            </a:br>
            <a:r>
              <a:rPr lang="en-GB" dirty="0" smtClean="0"/>
              <a:t>	string text = “12A”;</a:t>
            </a:r>
            <a:br>
              <a:rPr lang="en-GB" dirty="0" smtClean="0"/>
            </a:br>
            <a:r>
              <a:rPr lang="en-GB" dirty="0" smtClean="0"/>
              <a:t>        	</a:t>
            </a:r>
            <a:r>
              <a:rPr lang="en-GB" b="1" dirty="0" smtClean="0"/>
              <a:t>text[0]</a:t>
            </a:r>
            <a:r>
              <a:rPr lang="en-GB" dirty="0" smtClean="0"/>
              <a:t> = ‘3’;</a:t>
            </a:r>
            <a:br>
              <a:rPr lang="en-GB" dirty="0" smtClean="0"/>
            </a:br>
            <a:r>
              <a:rPr lang="en-GB" dirty="0" smtClean="0"/>
              <a:t/>
            </a:r>
            <a:br>
              <a:rPr lang="en-GB" dirty="0" smtClean="0"/>
            </a:br>
            <a:r>
              <a:rPr lang="en-GB" dirty="0" smtClean="0"/>
              <a:t>	</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736980" y="2640053"/>
            <a:ext cx="1563248" cy="923330"/>
          </a:xfrm>
          <a:prstGeom prst="rect">
            <a:avLst/>
          </a:prstGeom>
          <a:noFill/>
          <a:ln w="19050">
            <a:solidFill>
              <a:schemeClr val="tx1"/>
            </a:solidFill>
          </a:ln>
        </p:spPr>
        <p:txBody>
          <a:bodyPr wrap="none" rtlCol="0">
            <a:spAutoFit/>
          </a:bodyPr>
          <a:lstStyle/>
          <a:p>
            <a:r>
              <a:rPr lang="en-GB" dirty="0" smtClean="0"/>
              <a:t>letters[0] = ‘1’</a:t>
            </a:r>
            <a:br>
              <a:rPr lang="en-GB" dirty="0" smtClean="0"/>
            </a:br>
            <a:r>
              <a:rPr lang="en-GB" dirty="0" smtClean="0"/>
              <a:t>letters[1] = ‘2’</a:t>
            </a:r>
          </a:p>
          <a:p>
            <a:r>
              <a:rPr lang="en-GB" dirty="0" smtClean="0"/>
              <a:t>letters[2] = ‘A’</a:t>
            </a:r>
          </a:p>
        </p:txBody>
      </p:sp>
      <p:sp>
        <p:nvSpPr>
          <p:cNvPr id="7" name="Left Brace 6"/>
          <p:cNvSpPr/>
          <p:nvPr/>
        </p:nvSpPr>
        <p:spPr bwMode="auto">
          <a:xfrm>
            <a:off x="4267039" y="2640053"/>
            <a:ext cx="543697" cy="923330"/>
          </a:xfrm>
          <a:prstGeom prst="leftBrace">
            <a:avLst>
              <a:gd name="adj1" fmla="val 8333"/>
              <a:gd name="adj2" fmla="val 54139"/>
            </a:avLst>
          </a:prstGeom>
          <a:noFill/>
          <a:ln w="254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26294136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Strings and Character Array</a:t>
            </a:r>
            <a:endParaRPr lang="en-GB" dirty="0"/>
          </a:p>
        </p:txBody>
      </p:sp>
      <p:sp>
        <p:nvSpPr>
          <p:cNvPr id="3" name="Content Placeholder 2"/>
          <p:cNvSpPr>
            <a:spLocks noGrp="1"/>
          </p:cNvSpPr>
          <p:nvPr>
            <p:ph idx="1"/>
          </p:nvPr>
        </p:nvSpPr>
        <p:spPr>
          <a:xfrm>
            <a:off x="1047750" y="1754534"/>
            <a:ext cx="7029450" cy="4084291"/>
          </a:xfrm>
        </p:spPr>
        <p:txBody>
          <a:bodyPr/>
          <a:lstStyle/>
          <a:p>
            <a:r>
              <a:rPr lang="en-GB" dirty="0" smtClean="0"/>
              <a:t>The number of letters in the string can be found like this:</a:t>
            </a:r>
            <a:br>
              <a:rPr lang="en-GB" dirty="0" smtClean="0"/>
            </a:br>
            <a:r>
              <a:rPr lang="en-GB" dirty="0" smtClean="0"/>
              <a:t>	string text = “</a:t>
            </a:r>
            <a:r>
              <a:rPr lang="en-GB" dirty="0" err="1" smtClean="0"/>
              <a:t>abcd</a:t>
            </a:r>
            <a:r>
              <a:rPr lang="en-GB" dirty="0" smtClean="0"/>
              <a:t>”;</a:t>
            </a:r>
            <a:br>
              <a:rPr lang="en-GB" dirty="0" smtClean="0"/>
            </a:br>
            <a:r>
              <a:rPr lang="en-GB" dirty="0" smtClean="0"/>
              <a:t>	</a:t>
            </a:r>
            <a:r>
              <a:rPr lang="en-GB" dirty="0" err="1" smtClean="0"/>
              <a:t>int</a:t>
            </a:r>
            <a:r>
              <a:rPr lang="en-GB" dirty="0" smtClean="0"/>
              <a:t> length = (</a:t>
            </a:r>
            <a:r>
              <a:rPr lang="en-GB" dirty="0" err="1" smtClean="0"/>
              <a:t>int</a:t>
            </a:r>
            <a:r>
              <a:rPr lang="en-GB" dirty="0" smtClean="0"/>
              <a:t>)</a:t>
            </a:r>
            <a:r>
              <a:rPr lang="en-GB" dirty="0" err="1" smtClean="0"/>
              <a:t>text</a:t>
            </a:r>
            <a:r>
              <a:rPr lang="en-GB" sz="2400" b="1" dirty="0" err="1" smtClean="0">
                <a:solidFill>
                  <a:srgbClr val="FF0000"/>
                </a:solidFill>
              </a:rPr>
              <a:t>.</a:t>
            </a:r>
            <a:r>
              <a:rPr lang="en-GB" dirty="0" err="1" smtClean="0"/>
              <a:t>length</a:t>
            </a:r>
            <a:r>
              <a:rPr lang="en-GB" dirty="0" smtClean="0"/>
              <a:t>();	</a:t>
            </a:r>
            <a:r>
              <a:rPr lang="en-GB" dirty="0" smtClean="0">
                <a:sym typeface="Wingdings" panose="05000000000000000000" pitchFamily="2" charset="2"/>
              </a:rPr>
              <a:t> length is 4</a:t>
            </a:r>
          </a:p>
          <a:p>
            <a:endParaRPr lang="en-GB" dirty="0">
              <a:sym typeface="Wingdings" panose="05000000000000000000" pitchFamily="2" charset="2"/>
            </a:endParaRPr>
          </a:p>
          <a:p>
            <a:endParaRPr lang="en-GB" dirty="0" smtClean="0"/>
          </a:p>
          <a:p>
            <a:endParaRPr lang="en-GB" dirty="0"/>
          </a:p>
          <a:p>
            <a:endParaRPr lang="en-GB" dirty="0" smtClean="0"/>
          </a:p>
          <a:p>
            <a:r>
              <a:rPr lang="en-GB" dirty="0" smtClean="0"/>
              <a:t>You </a:t>
            </a:r>
            <a:r>
              <a:rPr lang="en-GB" dirty="0"/>
              <a:t>can convert a character array to a string</a:t>
            </a:r>
            <a:br>
              <a:rPr lang="en-GB" dirty="0"/>
            </a:br>
            <a:r>
              <a:rPr lang="en-GB" dirty="0"/>
              <a:t/>
            </a:r>
            <a:br>
              <a:rPr lang="en-GB" dirty="0"/>
            </a:br>
            <a:r>
              <a:rPr lang="en-GB" dirty="0"/>
              <a:t>	char </a:t>
            </a:r>
            <a:r>
              <a:rPr lang="en-GB" b="1" dirty="0"/>
              <a:t>letters[] </a:t>
            </a:r>
            <a:r>
              <a:rPr lang="en-GB" dirty="0"/>
              <a:t>= “abc5”; </a:t>
            </a:r>
            <a:br>
              <a:rPr lang="en-GB" dirty="0"/>
            </a:br>
            <a:r>
              <a:rPr lang="en-GB" dirty="0"/>
              <a:t>	string text = letters;       </a:t>
            </a:r>
            <a:br>
              <a:rPr lang="en-GB" dirty="0"/>
            </a:b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11" name="TextBox 10"/>
          <p:cNvSpPr txBox="1"/>
          <p:nvPr/>
        </p:nvSpPr>
        <p:spPr>
          <a:xfrm>
            <a:off x="6640428" y="3773166"/>
            <a:ext cx="2021737" cy="646331"/>
          </a:xfrm>
          <a:prstGeom prst="rect">
            <a:avLst/>
          </a:prstGeom>
          <a:noFill/>
          <a:ln w="22225">
            <a:solidFill>
              <a:srgbClr val="FF0000"/>
            </a:solidFill>
          </a:ln>
        </p:spPr>
        <p:txBody>
          <a:bodyPr wrap="square" rtlCol="0">
            <a:spAutoFit/>
          </a:bodyPr>
          <a:lstStyle/>
          <a:p>
            <a:r>
              <a:rPr lang="en-GB" dirty="0" smtClean="0"/>
              <a:t>Don’t forget the dot here</a:t>
            </a:r>
            <a:endParaRPr lang="en-GB" dirty="0"/>
          </a:p>
        </p:txBody>
      </p:sp>
      <p:cxnSp>
        <p:nvCxnSpPr>
          <p:cNvPr id="13" name="Straight Arrow Connector 12"/>
          <p:cNvCxnSpPr/>
          <p:nvPr/>
        </p:nvCxnSpPr>
        <p:spPr bwMode="auto">
          <a:xfrm flipH="1" flipV="1">
            <a:off x="4318052" y="2766408"/>
            <a:ext cx="2985572" cy="991518"/>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280246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Strings and Character Array</a:t>
            </a:r>
            <a:endParaRPr lang="en-GB" dirty="0"/>
          </a:p>
        </p:txBody>
      </p:sp>
      <p:sp>
        <p:nvSpPr>
          <p:cNvPr id="3" name="Content Placeholder 2"/>
          <p:cNvSpPr>
            <a:spLocks noGrp="1"/>
          </p:cNvSpPr>
          <p:nvPr>
            <p:ph idx="1"/>
          </p:nvPr>
        </p:nvSpPr>
        <p:spPr>
          <a:xfrm>
            <a:off x="1047750" y="1415695"/>
            <a:ext cx="7029450" cy="4423130"/>
          </a:xfrm>
        </p:spPr>
        <p:txBody>
          <a:bodyPr/>
          <a:lstStyle/>
          <a:p>
            <a:r>
              <a:rPr lang="en-GB" dirty="0" smtClean="0">
                <a:sym typeface="Wingdings" panose="05000000000000000000" pitchFamily="2" charset="2"/>
              </a:rPr>
              <a:t>For an array you can also get the string length like this:</a:t>
            </a:r>
            <a:br>
              <a:rPr lang="en-GB" dirty="0" smtClean="0">
                <a:sym typeface="Wingdings" panose="05000000000000000000" pitchFamily="2" charset="2"/>
              </a:rPr>
            </a:br>
            <a:r>
              <a:rPr lang="en-GB" dirty="0" smtClean="0">
                <a:sym typeface="Wingdings" panose="05000000000000000000" pitchFamily="2" charset="2"/>
              </a:rPr>
              <a:t>	char letters[4];</a:t>
            </a:r>
            <a:br>
              <a:rPr lang="en-GB" dirty="0" smtClean="0">
                <a:sym typeface="Wingdings" panose="05000000000000000000" pitchFamily="2" charset="2"/>
              </a:rPr>
            </a:br>
            <a:r>
              <a:rPr lang="en-GB" dirty="0" smtClean="0">
                <a:sym typeface="Wingdings" panose="05000000000000000000" pitchFamily="2" charset="2"/>
              </a:rPr>
              <a:t>	</a:t>
            </a:r>
            <a:r>
              <a:rPr lang="en-GB" dirty="0" err="1" smtClean="0">
                <a:sym typeface="Wingdings" panose="05000000000000000000" pitchFamily="2" charset="2"/>
              </a:rPr>
              <a:t>int</a:t>
            </a:r>
            <a:r>
              <a:rPr lang="en-GB" dirty="0" smtClean="0">
                <a:sym typeface="Wingdings" panose="05000000000000000000" pitchFamily="2" charset="2"/>
              </a:rPr>
              <a:t> length;</a:t>
            </a:r>
            <a:br>
              <a:rPr lang="en-GB" dirty="0" smtClean="0">
                <a:sym typeface="Wingdings" panose="05000000000000000000" pitchFamily="2" charset="2"/>
              </a:rPr>
            </a:br>
            <a:r>
              <a:rPr lang="en-GB" dirty="0" smtClean="0">
                <a:sym typeface="Wingdings" panose="05000000000000000000" pitchFamily="2" charset="2"/>
              </a:rPr>
              <a:t>	letters[0] = ‘D’;</a:t>
            </a:r>
            <a:br>
              <a:rPr lang="en-GB" dirty="0" smtClean="0">
                <a:sym typeface="Wingdings" panose="05000000000000000000" pitchFamily="2" charset="2"/>
              </a:rPr>
            </a:br>
            <a:r>
              <a:rPr lang="en-GB" dirty="0">
                <a:sym typeface="Wingdings" panose="05000000000000000000" pitchFamily="2" charset="2"/>
              </a:rPr>
              <a:t>	</a:t>
            </a:r>
            <a:r>
              <a:rPr lang="en-GB" dirty="0" smtClean="0">
                <a:sym typeface="Wingdings" panose="05000000000000000000" pitchFamily="2" charset="2"/>
              </a:rPr>
              <a:t>letters[1] </a:t>
            </a:r>
            <a:r>
              <a:rPr lang="en-GB" dirty="0">
                <a:sym typeface="Wingdings" panose="05000000000000000000" pitchFamily="2" charset="2"/>
              </a:rPr>
              <a:t>= </a:t>
            </a:r>
            <a:r>
              <a:rPr lang="en-GB" dirty="0" smtClean="0">
                <a:sym typeface="Wingdings" panose="05000000000000000000" pitchFamily="2" charset="2"/>
              </a:rPr>
              <a:t>‘o’;</a:t>
            </a:r>
            <a:br>
              <a:rPr lang="en-GB" dirty="0" smtClean="0">
                <a:sym typeface="Wingdings" panose="05000000000000000000" pitchFamily="2" charset="2"/>
              </a:rPr>
            </a:br>
            <a:r>
              <a:rPr lang="en-GB" dirty="0" smtClean="0">
                <a:sym typeface="Wingdings" panose="05000000000000000000" pitchFamily="2" charset="2"/>
              </a:rPr>
              <a:t>	letters[2] </a:t>
            </a:r>
            <a:r>
              <a:rPr lang="en-GB" dirty="0">
                <a:sym typeface="Wingdings" panose="05000000000000000000" pitchFamily="2" charset="2"/>
              </a:rPr>
              <a:t>= </a:t>
            </a:r>
            <a:r>
              <a:rPr lang="en-GB" dirty="0" smtClean="0">
                <a:sym typeface="Wingdings" panose="05000000000000000000" pitchFamily="2" charset="2"/>
              </a:rPr>
              <a:t>‘g’;</a:t>
            </a:r>
            <a:br>
              <a:rPr lang="en-GB" dirty="0" smtClean="0">
                <a:sym typeface="Wingdings" panose="05000000000000000000" pitchFamily="2" charset="2"/>
              </a:rPr>
            </a:br>
            <a:r>
              <a:rPr lang="en-GB" dirty="0" smtClean="0">
                <a:sym typeface="Wingdings" panose="05000000000000000000" pitchFamily="2" charset="2"/>
              </a:rPr>
              <a:t>	letters[3] </a:t>
            </a:r>
            <a:r>
              <a:rPr lang="en-GB" dirty="0">
                <a:sym typeface="Wingdings" panose="05000000000000000000" pitchFamily="2" charset="2"/>
              </a:rPr>
              <a:t>= </a:t>
            </a:r>
            <a:r>
              <a:rPr lang="en-GB" dirty="0" smtClean="0">
                <a:sym typeface="Wingdings" panose="05000000000000000000" pitchFamily="2" charset="2"/>
              </a:rPr>
              <a:t>‘\0’;	// NUL string terminator</a:t>
            </a:r>
            <a:br>
              <a:rPr lang="en-GB" dirty="0" smtClean="0">
                <a:sym typeface="Wingdings" panose="05000000000000000000" pitchFamily="2" charset="2"/>
              </a:rPr>
            </a:br>
            <a:r>
              <a:rPr lang="en-GB" dirty="0" smtClean="0">
                <a:sym typeface="Wingdings" panose="05000000000000000000" pitchFamily="2" charset="2"/>
              </a:rPr>
              <a:t>	length = </a:t>
            </a:r>
            <a:r>
              <a:rPr lang="en-GB" b="1" dirty="0" err="1" smtClean="0">
                <a:sym typeface="Wingdings" panose="05000000000000000000" pitchFamily="2" charset="2"/>
              </a:rPr>
              <a:t>strlen</a:t>
            </a:r>
            <a:r>
              <a:rPr lang="en-GB" b="1" dirty="0" smtClean="0">
                <a:sym typeface="Wingdings" panose="05000000000000000000" pitchFamily="2" charset="2"/>
              </a:rPr>
              <a:t>(letters)</a:t>
            </a:r>
            <a:r>
              <a:rPr lang="en-GB" dirty="0" smtClean="0">
                <a:sym typeface="Wingdings" panose="05000000000000000000" pitchFamily="2" charset="2"/>
              </a:rPr>
              <a:t>;</a:t>
            </a:r>
          </a:p>
          <a:p>
            <a:endParaRPr lang="en-GB" dirty="0">
              <a:sym typeface="Wingdings" panose="05000000000000000000" pitchFamily="2" charset="2"/>
            </a:endParaRPr>
          </a:p>
          <a:p>
            <a:r>
              <a:rPr lang="en-GB" dirty="0" smtClean="0">
                <a:sym typeface="Wingdings" panose="05000000000000000000" pitchFamily="2" charset="2"/>
              </a:rPr>
              <a:t>You can convert a string to a character array</a:t>
            </a:r>
            <a:br>
              <a:rPr lang="en-GB" dirty="0" smtClean="0">
                <a:sym typeface="Wingdings" panose="05000000000000000000" pitchFamily="2" charset="2"/>
              </a:rPr>
            </a:br>
            <a:r>
              <a:rPr lang="en-GB" dirty="0" smtClean="0">
                <a:sym typeface="Wingdings" panose="05000000000000000000" pitchFamily="2" charset="2"/>
              </a:rPr>
              <a:t> 	string text = “Hello”;</a:t>
            </a:r>
            <a:br>
              <a:rPr lang="en-GB" dirty="0" smtClean="0">
                <a:sym typeface="Wingdings" panose="05000000000000000000" pitchFamily="2" charset="2"/>
              </a:rPr>
            </a:br>
            <a:r>
              <a:rPr lang="en-GB" dirty="0">
                <a:sym typeface="Wingdings" panose="05000000000000000000" pitchFamily="2" charset="2"/>
              </a:rPr>
              <a:t>	</a:t>
            </a:r>
            <a:r>
              <a:rPr lang="en-GB" dirty="0" smtClean="0">
                <a:sym typeface="Wingdings" panose="05000000000000000000" pitchFamily="2" charset="2"/>
              </a:rPr>
              <a:t>char letters[20];</a:t>
            </a:r>
            <a:br>
              <a:rPr lang="en-GB" dirty="0" smtClean="0">
                <a:sym typeface="Wingdings" panose="05000000000000000000" pitchFamily="2" charset="2"/>
              </a:rPr>
            </a:br>
            <a:r>
              <a:rPr lang="en-GB" dirty="0" smtClean="0">
                <a:sym typeface="Wingdings" panose="05000000000000000000" pitchFamily="2" charset="2"/>
              </a:rPr>
              <a:t>	</a:t>
            </a:r>
            <a:r>
              <a:rPr lang="en-GB" dirty="0" err="1" smtClean="0">
                <a:sym typeface="Wingdings" panose="05000000000000000000" pitchFamily="2" charset="2"/>
              </a:rPr>
              <a:t>int</a:t>
            </a:r>
            <a:r>
              <a:rPr lang="en-GB" dirty="0" smtClean="0">
                <a:sym typeface="Wingdings" panose="05000000000000000000" pitchFamily="2" charset="2"/>
              </a:rPr>
              <a:t> last </a:t>
            </a:r>
            <a:r>
              <a:rPr lang="en-GB" dirty="0">
                <a:sym typeface="Wingdings" panose="05000000000000000000" pitchFamily="2" charset="2"/>
              </a:rPr>
              <a:t>= </a:t>
            </a:r>
            <a:r>
              <a:rPr lang="en-GB" b="1" dirty="0" err="1" smtClean="0">
                <a:sym typeface="Wingdings" panose="05000000000000000000" pitchFamily="2" charset="2"/>
              </a:rPr>
              <a:t>text.copy</a:t>
            </a:r>
            <a:r>
              <a:rPr lang="en-GB" b="1" dirty="0" smtClean="0">
                <a:sym typeface="Wingdings" panose="05000000000000000000" pitchFamily="2" charset="2"/>
              </a:rPr>
              <a:t>(letters, 20)</a:t>
            </a:r>
            <a:r>
              <a:rPr lang="en-GB" dirty="0" smtClean="0">
                <a:sym typeface="Wingdings" panose="05000000000000000000" pitchFamily="2" charset="2"/>
              </a:rPr>
              <a:t>;</a:t>
            </a:r>
            <a:br>
              <a:rPr lang="en-GB" dirty="0" smtClean="0">
                <a:sym typeface="Wingdings" panose="05000000000000000000" pitchFamily="2" charset="2"/>
              </a:rPr>
            </a:br>
            <a:r>
              <a:rPr lang="en-GB" dirty="0" smtClean="0">
                <a:sym typeface="Wingdings" panose="05000000000000000000" pitchFamily="2" charset="2"/>
              </a:rPr>
              <a:t>	letters[ last ]='\</a:t>
            </a:r>
            <a:r>
              <a:rPr lang="en-GB" dirty="0">
                <a:sym typeface="Wingdings" panose="05000000000000000000" pitchFamily="2" charset="2"/>
              </a:rPr>
              <a:t>0';</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5750972" y="5512895"/>
            <a:ext cx="3393028" cy="1200329"/>
          </a:xfrm>
          <a:prstGeom prst="rect">
            <a:avLst/>
          </a:prstGeom>
          <a:noFill/>
        </p:spPr>
        <p:txBody>
          <a:bodyPr wrap="square" rtlCol="0">
            <a:spAutoFit/>
          </a:bodyPr>
          <a:lstStyle/>
          <a:p>
            <a:r>
              <a:rPr lang="en-GB" dirty="0" smtClean="0"/>
              <a:t>Actually, copy() returns the number of copied characters but we use “last” as the last array index of the string</a:t>
            </a:r>
            <a:endParaRPr lang="en-GB" dirty="0"/>
          </a:p>
        </p:txBody>
      </p:sp>
      <p:cxnSp>
        <p:nvCxnSpPr>
          <p:cNvPr id="7" name="Elbow Connector 6"/>
          <p:cNvCxnSpPr>
            <a:stCxn id="5" idx="1"/>
          </p:cNvCxnSpPr>
          <p:nvPr/>
        </p:nvCxnSpPr>
        <p:spPr bwMode="auto">
          <a:xfrm rot="10800000">
            <a:off x="3109888" y="5838826"/>
            <a:ext cx="2641084" cy="274235"/>
          </a:xfrm>
          <a:prstGeom prst="bentConnector3">
            <a:avLst>
              <a:gd name="adj1" fmla="val 99912"/>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69454444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2</a:t>
            </a:r>
            <a:endParaRPr lang="en-GB" dirty="0"/>
          </a:p>
        </p:txBody>
      </p:sp>
      <p:sp>
        <p:nvSpPr>
          <p:cNvPr id="3" name="Content Placeholder 2"/>
          <p:cNvSpPr>
            <a:spLocks noGrp="1"/>
          </p:cNvSpPr>
          <p:nvPr>
            <p:ph idx="1"/>
          </p:nvPr>
        </p:nvSpPr>
        <p:spPr>
          <a:xfrm>
            <a:off x="1047750" y="747302"/>
            <a:ext cx="7029450" cy="5091523"/>
          </a:xfrm>
        </p:spPr>
        <p:txBody>
          <a:bodyPr/>
          <a:lstStyle/>
          <a:p>
            <a:r>
              <a:rPr lang="en-GB" b="1" dirty="0" smtClean="0"/>
              <a:t>Identify the requirements and constraints</a:t>
            </a:r>
            <a:r>
              <a:rPr lang="en-GB" dirty="0" smtClean="0"/>
              <a:t>.</a:t>
            </a:r>
          </a:p>
          <a:p>
            <a:r>
              <a:rPr lang="en-GB" dirty="0" smtClean="0"/>
              <a:t>Create a program that allows the user to enter a word, then reverse the letters in the word</a:t>
            </a:r>
          </a:p>
          <a:p>
            <a:r>
              <a:rPr lang="en-GB" dirty="0" smtClean="0"/>
              <a:t>Display the reversed word.</a:t>
            </a:r>
          </a:p>
          <a:p>
            <a:r>
              <a:rPr lang="en-GB" dirty="0" smtClean="0"/>
              <a:t>Constraint 1: The reversed word </a:t>
            </a:r>
            <a:r>
              <a:rPr lang="en-GB" b="1" dirty="0" smtClean="0"/>
              <a:t>must be </a:t>
            </a:r>
            <a:r>
              <a:rPr lang="en-GB" dirty="0" smtClean="0"/>
              <a:t>stored in a string variable</a:t>
            </a:r>
            <a:br>
              <a:rPr lang="en-GB" dirty="0" smtClean="0"/>
            </a:br>
            <a:r>
              <a:rPr lang="en-GB" dirty="0" smtClean="0"/>
              <a:t>Constraint 2: You must write your own functions</a:t>
            </a:r>
          </a:p>
          <a:p>
            <a:endParaRPr lang="en-GB" dirty="0" smtClean="0"/>
          </a:p>
          <a:p>
            <a:r>
              <a:rPr lang="en-GB" dirty="0" smtClean="0"/>
              <a:t>For example:</a:t>
            </a:r>
            <a:br>
              <a:rPr lang="en-GB" dirty="0" smtClean="0"/>
            </a:br>
            <a:r>
              <a:rPr lang="en-GB" dirty="0" smtClean="0"/>
              <a:t>“Hello” becomes “</a:t>
            </a:r>
            <a:r>
              <a:rPr lang="en-GB" dirty="0" err="1" smtClean="0"/>
              <a:t>olleH</a:t>
            </a: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608053" y="4410602"/>
            <a:ext cx="7797927" cy="2031325"/>
          </a:xfrm>
          <a:prstGeom prst="rect">
            <a:avLst/>
          </a:prstGeom>
          <a:noFill/>
          <a:ln w="22225">
            <a:solidFill>
              <a:schemeClr val="tx1"/>
            </a:solidFill>
          </a:ln>
        </p:spPr>
        <p:txBody>
          <a:bodyPr wrap="square" rtlCol="0">
            <a:spAutoFit/>
          </a:bodyPr>
          <a:lstStyle/>
          <a:p>
            <a:r>
              <a:rPr lang="en-GB" b="1" dirty="0"/>
              <a:t>Hint</a:t>
            </a:r>
            <a:r>
              <a:rPr lang="en-GB" dirty="0"/>
              <a:t>: </a:t>
            </a:r>
            <a:r>
              <a:rPr lang="en-GB" dirty="0" smtClean="0"/>
              <a:t/>
            </a:r>
            <a:br>
              <a:rPr lang="en-GB" dirty="0" smtClean="0"/>
            </a:br>
            <a:r>
              <a:rPr lang="en-GB" dirty="0" smtClean="0"/>
              <a:t>You can reverse the characters in the same array but a simpler approach is to EITHER create </a:t>
            </a:r>
            <a:r>
              <a:rPr lang="en-GB" dirty="0"/>
              <a:t>a second array to contain the reversed </a:t>
            </a:r>
            <a:r>
              <a:rPr lang="en-GB" dirty="0" smtClean="0"/>
              <a:t>word OR a second string and append new characters to the end of it e.g. </a:t>
            </a:r>
            <a:br>
              <a:rPr lang="en-GB" dirty="0" smtClean="0"/>
            </a:br>
            <a:r>
              <a:rPr lang="en-GB" dirty="0" smtClean="0"/>
              <a:t>char c = ‘a’;</a:t>
            </a:r>
            <a:br>
              <a:rPr lang="en-GB" dirty="0" smtClean="0"/>
            </a:br>
            <a:r>
              <a:rPr lang="en-GB" dirty="0" smtClean="0"/>
              <a:t>string reversed;</a:t>
            </a:r>
          </a:p>
          <a:p>
            <a:r>
              <a:rPr lang="en-GB" dirty="0" smtClean="0"/>
              <a:t>reversed = reversed + c.</a:t>
            </a:r>
            <a:endParaRPr lang="en-GB" dirty="0"/>
          </a:p>
        </p:txBody>
      </p:sp>
    </p:spTree>
    <p:extLst>
      <p:ext uri="{BB962C8B-B14F-4D97-AF65-F5344CB8AC3E}">
        <p14:creationId xmlns:p14="http://schemas.microsoft.com/office/powerpoint/2010/main" val="2761164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Answer</a:t>
            </a:r>
            <a:endParaRPr lang="en-GB" dirty="0"/>
          </a:p>
        </p:txBody>
      </p:sp>
      <p:sp>
        <p:nvSpPr>
          <p:cNvPr id="3" name="Content Placeholder 2"/>
          <p:cNvSpPr>
            <a:spLocks noGrp="1"/>
          </p:cNvSpPr>
          <p:nvPr>
            <p:ph idx="1"/>
          </p:nvPr>
        </p:nvSpPr>
        <p:spPr>
          <a:xfrm>
            <a:off x="257175" y="716692"/>
            <a:ext cx="7820025" cy="5122133"/>
          </a:xfrm>
        </p:spPr>
        <p:txBody>
          <a:bodyPr/>
          <a:lstStyle/>
          <a:p>
            <a:r>
              <a:rPr lang="en-GB" dirty="0" smtClean="0"/>
              <a:t>Requirements</a:t>
            </a:r>
          </a:p>
          <a:p>
            <a:pPr lvl="1"/>
            <a:r>
              <a:rPr lang="en-GB" dirty="0" smtClean="0"/>
              <a:t>User must be able to enter a word</a:t>
            </a:r>
          </a:p>
          <a:p>
            <a:pPr lvl="1"/>
            <a:r>
              <a:rPr lang="en-GB" dirty="0" smtClean="0"/>
              <a:t>Letters in word must be reversed</a:t>
            </a:r>
          </a:p>
          <a:p>
            <a:pPr lvl="1"/>
            <a:r>
              <a:rPr lang="en-GB" dirty="0" smtClean="0"/>
              <a:t>Must display the reversed word</a:t>
            </a:r>
          </a:p>
          <a:p>
            <a:pPr lvl="1"/>
            <a:endParaRPr lang="en-GB" dirty="0" smtClean="0"/>
          </a:p>
          <a:p>
            <a:r>
              <a:rPr lang="en-GB" dirty="0" smtClean="0"/>
              <a:t>Constraints</a:t>
            </a:r>
          </a:p>
          <a:p>
            <a:pPr lvl="1"/>
            <a:r>
              <a:rPr lang="en-GB" dirty="0" smtClean="0"/>
              <a:t>Letters in reversed word are the same as those entered</a:t>
            </a:r>
          </a:p>
          <a:p>
            <a:r>
              <a:rPr lang="en-GB" dirty="0" smtClean="0"/>
              <a:t>Work the problem</a:t>
            </a:r>
          </a:p>
          <a:p>
            <a:pPr lvl="1"/>
            <a:r>
              <a:rPr lang="en-GB" dirty="0" smtClean="0"/>
              <a:t>Clearly we need to be able to read each letter from the original word</a:t>
            </a:r>
          </a:p>
          <a:p>
            <a:pPr lvl="1"/>
            <a:r>
              <a:rPr lang="en-GB" dirty="0" smtClean="0"/>
              <a:t>First letter becomes the last letter, </a:t>
            </a:r>
            <a:r>
              <a:rPr lang="en-GB" dirty="0" err="1" smtClean="0"/>
              <a:t>etc</a:t>
            </a:r>
            <a:endParaRPr lang="en-GB" dirty="0" smtClean="0"/>
          </a:p>
          <a:p>
            <a:pPr lvl="2"/>
            <a:r>
              <a:rPr lang="en-GB" dirty="0" smtClean="0"/>
              <a:t>Implies we need to read one letter at a time</a:t>
            </a:r>
          </a:p>
          <a:p>
            <a:pPr lvl="3"/>
            <a:r>
              <a:rPr lang="en-GB" dirty="0"/>
              <a:t>Implies we need to </a:t>
            </a:r>
            <a:r>
              <a:rPr lang="en-GB" b="1" dirty="0"/>
              <a:t>repeat</a:t>
            </a:r>
            <a:r>
              <a:rPr lang="en-GB" dirty="0"/>
              <a:t> reading</a:t>
            </a:r>
          </a:p>
          <a:p>
            <a:pPr lvl="2"/>
            <a:r>
              <a:rPr lang="en-GB" dirty="0" smtClean="0"/>
              <a:t>Read from front of string</a:t>
            </a:r>
          </a:p>
          <a:p>
            <a:pPr lvl="2"/>
            <a:r>
              <a:rPr lang="en-GB" dirty="0" smtClean="0"/>
              <a:t>Write to back of string</a:t>
            </a:r>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6" name="TextBox 5"/>
          <p:cNvSpPr txBox="1"/>
          <p:nvPr/>
        </p:nvSpPr>
        <p:spPr>
          <a:xfrm>
            <a:off x="4342356" y="5264745"/>
            <a:ext cx="966931" cy="923330"/>
          </a:xfrm>
          <a:prstGeom prst="rect">
            <a:avLst/>
          </a:prstGeom>
          <a:noFill/>
        </p:spPr>
        <p:txBody>
          <a:bodyPr wrap="none" rtlCol="0">
            <a:spAutoFit/>
          </a:bodyPr>
          <a:lstStyle/>
          <a:p>
            <a:r>
              <a:rPr lang="en-GB" dirty="0" smtClean="0"/>
              <a:t>“</a:t>
            </a:r>
            <a:r>
              <a:rPr lang="en-GB" dirty="0" err="1" smtClean="0"/>
              <a:t>abcde</a:t>
            </a:r>
            <a:r>
              <a:rPr lang="en-GB" dirty="0" smtClean="0"/>
              <a:t>”</a:t>
            </a:r>
          </a:p>
          <a:p>
            <a:endParaRPr lang="en-GB" dirty="0" smtClean="0"/>
          </a:p>
          <a:p>
            <a:r>
              <a:rPr lang="en-GB" dirty="0" smtClean="0"/>
              <a:t>“</a:t>
            </a:r>
            <a:r>
              <a:rPr lang="en-GB" dirty="0" err="1" smtClean="0"/>
              <a:t>edcba</a:t>
            </a:r>
            <a:r>
              <a:rPr lang="en-GB" dirty="0" smtClean="0"/>
              <a:t>”</a:t>
            </a:r>
            <a:endParaRPr lang="en-GB" dirty="0"/>
          </a:p>
        </p:txBody>
      </p:sp>
      <p:graphicFrame>
        <p:nvGraphicFramePr>
          <p:cNvPr id="8" name="Table 7"/>
          <p:cNvGraphicFramePr>
            <a:graphicFrameLocks noGrp="1"/>
          </p:cNvGraphicFramePr>
          <p:nvPr>
            <p:extLst>
              <p:ext uri="{D42A27DB-BD31-4B8C-83A1-F6EECF244321}">
                <p14:modId xmlns:p14="http://schemas.microsoft.com/office/powerpoint/2010/main" val="2892701360"/>
              </p:ext>
            </p:extLst>
          </p:nvPr>
        </p:nvGraphicFramePr>
        <p:xfrm>
          <a:off x="5276335" y="4971515"/>
          <a:ext cx="2800865" cy="1112520"/>
        </p:xfrm>
        <a:graphic>
          <a:graphicData uri="http://schemas.openxmlformats.org/drawingml/2006/table">
            <a:tbl>
              <a:tblPr firstRow="1" bandRow="1">
                <a:tableStyleId>{5940675A-B579-460E-94D1-54222C63F5DA}</a:tableStyleId>
              </a:tblPr>
              <a:tblGrid>
                <a:gridCol w="560173">
                  <a:extLst>
                    <a:ext uri="{9D8B030D-6E8A-4147-A177-3AD203B41FA5}">
                      <a16:colId xmlns:a16="http://schemas.microsoft.com/office/drawing/2014/main" val="20000"/>
                    </a:ext>
                  </a:extLst>
                </a:gridCol>
                <a:gridCol w="560173">
                  <a:extLst>
                    <a:ext uri="{9D8B030D-6E8A-4147-A177-3AD203B41FA5}">
                      <a16:colId xmlns:a16="http://schemas.microsoft.com/office/drawing/2014/main" val="20001"/>
                    </a:ext>
                  </a:extLst>
                </a:gridCol>
                <a:gridCol w="560173">
                  <a:extLst>
                    <a:ext uri="{9D8B030D-6E8A-4147-A177-3AD203B41FA5}">
                      <a16:colId xmlns:a16="http://schemas.microsoft.com/office/drawing/2014/main" val="20002"/>
                    </a:ext>
                  </a:extLst>
                </a:gridCol>
                <a:gridCol w="560173">
                  <a:extLst>
                    <a:ext uri="{9D8B030D-6E8A-4147-A177-3AD203B41FA5}">
                      <a16:colId xmlns:a16="http://schemas.microsoft.com/office/drawing/2014/main" val="20003"/>
                    </a:ext>
                  </a:extLst>
                </a:gridCol>
                <a:gridCol w="560173">
                  <a:extLst>
                    <a:ext uri="{9D8B030D-6E8A-4147-A177-3AD203B41FA5}">
                      <a16:colId xmlns:a16="http://schemas.microsoft.com/office/drawing/2014/main" val="20004"/>
                    </a:ext>
                  </a:extLst>
                </a:gridCol>
              </a:tblGrid>
              <a:tr h="370840">
                <a:tc>
                  <a:txBody>
                    <a:bodyPr/>
                    <a:lstStyle/>
                    <a:p>
                      <a:pPr algn="ctr"/>
                      <a:r>
                        <a:rPr lang="en-GB" dirty="0" smtClean="0"/>
                        <a:t>0</a:t>
                      </a:r>
                      <a:endParaRPr lang="en-GB" dirty="0"/>
                    </a:p>
                  </a:txBody>
                  <a:tcPr/>
                </a:tc>
                <a:tc>
                  <a:txBody>
                    <a:bodyPr/>
                    <a:lstStyle/>
                    <a:p>
                      <a:pPr algn="ctr"/>
                      <a:r>
                        <a:rPr lang="en-GB" dirty="0" smtClean="0"/>
                        <a:t>1</a:t>
                      </a:r>
                      <a:endParaRPr lang="en-GB" dirty="0"/>
                    </a:p>
                  </a:txBody>
                  <a:tcPr/>
                </a:tc>
                <a:tc>
                  <a:txBody>
                    <a:bodyPr/>
                    <a:lstStyle/>
                    <a:p>
                      <a:pPr algn="ctr"/>
                      <a:r>
                        <a:rPr lang="en-GB" dirty="0" smtClean="0"/>
                        <a:t>2</a:t>
                      </a:r>
                      <a:endParaRPr lang="en-GB" dirty="0"/>
                    </a:p>
                  </a:txBody>
                  <a:tcPr/>
                </a:tc>
                <a:tc>
                  <a:txBody>
                    <a:bodyPr/>
                    <a:lstStyle/>
                    <a:p>
                      <a:pPr algn="ctr"/>
                      <a:r>
                        <a:rPr lang="en-GB" dirty="0" smtClean="0"/>
                        <a:t>3</a:t>
                      </a:r>
                      <a:endParaRPr lang="en-GB" dirty="0"/>
                    </a:p>
                  </a:txBody>
                  <a:tcPr/>
                </a:tc>
                <a:tc>
                  <a:txBody>
                    <a:bodyPr/>
                    <a:lstStyle/>
                    <a:p>
                      <a:pPr algn="ctr"/>
                      <a:r>
                        <a:rPr lang="en-GB" dirty="0" smtClean="0"/>
                        <a:t>4</a:t>
                      </a:r>
                      <a:endParaRPr lang="en-GB" dirty="0"/>
                    </a:p>
                  </a:txBody>
                  <a:tcPr/>
                </a:tc>
                <a:extLst>
                  <a:ext uri="{0D108BD9-81ED-4DB2-BD59-A6C34878D82A}">
                    <a16:rowId xmlns:a16="http://schemas.microsoft.com/office/drawing/2014/main" val="10000"/>
                  </a:ext>
                </a:extLst>
              </a:tr>
              <a:tr h="370840">
                <a:tc>
                  <a:txBody>
                    <a:bodyPr/>
                    <a:lstStyle/>
                    <a:p>
                      <a:pPr algn="ctr"/>
                      <a:r>
                        <a:rPr lang="en-GB" dirty="0" smtClean="0"/>
                        <a:t>a</a:t>
                      </a:r>
                      <a:endParaRPr lang="en-GB" dirty="0"/>
                    </a:p>
                  </a:txBody>
                  <a:tcPr/>
                </a:tc>
                <a:tc>
                  <a:txBody>
                    <a:bodyPr/>
                    <a:lstStyle/>
                    <a:p>
                      <a:pPr algn="ctr"/>
                      <a:endParaRPr lang="en-GB"/>
                    </a:p>
                  </a:txBody>
                  <a:tcPr/>
                </a:tc>
                <a:tc>
                  <a:txBody>
                    <a:bodyPr/>
                    <a:lstStyle/>
                    <a:p>
                      <a:pPr algn="ctr"/>
                      <a:endParaRPr lang="en-GB"/>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0001"/>
                  </a:ext>
                </a:extLst>
              </a:tr>
              <a:tr h="370840">
                <a:tc>
                  <a:txBody>
                    <a:bodyPr/>
                    <a:lstStyle/>
                    <a:p>
                      <a:pPr algn="ctr"/>
                      <a:endParaRPr lang="en-GB"/>
                    </a:p>
                  </a:txBody>
                  <a:tcPr/>
                </a:tc>
                <a:tc>
                  <a:txBody>
                    <a:bodyPr/>
                    <a:lstStyle/>
                    <a:p>
                      <a:pPr algn="ctr"/>
                      <a:endParaRPr lang="en-GB"/>
                    </a:p>
                  </a:txBody>
                  <a:tcPr/>
                </a:tc>
                <a:tc>
                  <a:txBody>
                    <a:bodyPr/>
                    <a:lstStyle/>
                    <a:p>
                      <a:pPr algn="ctr"/>
                      <a:endParaRPr lang="en-GB"/>
                    </a:p>
                  </a:txBody>
                  <a:tcPr/>
                </a:tc>
                <a:tc>
                  <a:txBody>
                    <a:bodyPr/>
                    <a:lstStyle/>
                    <a:p>
                      <a:pPr algn="ctr"/>
                      <a:endParaRPr lang="en-GB"/>
                    </a:p>
                  </a:txBody>
                  <a:tcPr/>
                </a:tc>
                <a:tc>
                  <a:txBody>
                    <a:bodyPr/>
                    <a:lstStyle/>
                    <a:p>
                      <a:pPr algn="ctr"/>
                      <a:r>
                        <a:rPr lang="en-GB" dirty="0" smtClean="0"/>
                        <a:t>a</a:t>
                      </a:r>
                      <a:endParaRPr lang="en-GB" dirty="0"/>
                    </a:p>
                  </a:txBody>
                  <a:tcPr/>
                </a:tc>
                <a:extLst>
                  <a:ext uri="{0D108BD9-81ED-4DB2-BD59-A6C34878D82A}">
                    <a16:rowId xmlns:a16="http://schemas.microsoft.com/office/drawing/2014/main" val="10002"/>
                  </a:ext>
                </a:extLst>
              </a:tr>
            </a:tbl>
          </a:graphicData>
        </a:graphic>
      </p:graphicFrame>
      <p:cxnSp>
        <p:nvCxnSpPr>
          <p:cNvPr id="12" name="Straight Arrow Connector 11"/>
          <p:cNvCxnSpPr/>
          <p:nvPr/>
        </p:nvCxnSpPr>
        <p:spPr bwMode="auto">
          <a:xfrm>
            <a:off x="5737654" y="5560678"/>
            <a:ext cx="2042984" cy="0"/>
          </a:xfrm>
          <a:prstGeom prst="straightConnector1">
            <a:avLst/>
          </a:prstGeom>
          <a:solidFill>
            <a:schemeClr val="accent1"/>
          </a:solidFill>
          <a:ln w="25400" cap="flat" cmpd="sng" algn="ctr">
            <a:solidFill>
              <a:schemeClr val="tx1"/>
            </a:solidFill>
            <a:prstDash val="dash"/>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p:cNvCxnSpPr/>
          <p:nvPr/>
        </p:nvCxnSpPr>
        <p:spPr bwMode="auto">
          <a:xfrm flipH="1">
            <a:off x="5605849" y="5901690"/>
            <a:ext cx="2055340" cy="0"/>
          </a:xfrm>
          <a:prstGeom prst="straightConnector1">
            <a:avLst/>
          </a:prstGeom>
          <a:solidFill>
            <a:schemeClr val="accent1"/>
          </a:solidFill>
          <a:ln w="25400" cap="flat" cmpd="sng" algn="ctr">
            <a:solidFill>
              <a:schemeClr val="tx1"/>
            </a:solidFill>
            <a:prstDash val="dash"/>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0" name="TextBox 19"/>
          <p:cNvSpPr txBox="1"/>
          <p:nvPr/>
        </p:nvSpPr>
        <p:spPr>
          <a:xfrm>
            <a:off x="8077200" y="5341111"/>
            <a:ext cx="736099" cy="369332"/>
          </a:xfrm>
          <a:prstGeom prst="rect">
            <a:avLst/>
          </a:prstGeom>
          <a:noFill/>
        </p:spPr>
        <p:txBody>
          <a:bodyPr wrap="none" rtlCol="0">
            <a:spAutoFit/>
          </a:bodyPr>
          <a:lstStyle/>
          <a:p>
            <a:r>
              <a:rPr lang="en-GB" dirty="0" smtClean="0"/>
              <a:t>Read</a:t>
            </a:r>
            <a:endParaRPr lang="en-GB" dirty="0"/>
          </a:p>
        </p:txBody>
      </p:sp>
      <p:sp>
        <p:nvSpPr>
          <p:cNvPr id="21" name="TextBox 20"/>
          <p:cNvSpPr txBox="1"/>
          <p:nvPr/>
        </p:nvSpPr>
        <p:spPr>
          <a:xfrm>
            <a:off x="8124875" y="5708631"/>
            <a:ext cx="719108" cy="369332"/>
          </a:xfrm>
          <a:prstGeom prst="rect">
            <a:avLst/>
          </a:prstGeom>
          <a:noFill/>
        </p:spPr>
        <p:txBody>
          <a:bodyPr wrap="none" rtlCol="0">
            <a:spAutoFit/>
          </a:bodyPr>
          <a:lstStyle/>
          <a:p>
            <a:r>
              <a:rPr lang="en-GB" dirty="0" smtClean="0"/>
              <a:t>Write</a:t>
            </a:r>
            <a:endParaRPr lang="en-GB" dirty="0"/>
          </a:p>
        </p:txBody>
      </p:sp>
    </p:spTree>
    <p:extLst>
      <p:ext uri="{BB962C8B-B14F-4D97-AF65-F5344CB8AC3E}">
        <p14:creationId xmlns:p14="http://schemas.microsoft.com/office/powerpoint/2010/main" val="4262863161"/>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7318" y="71552"/>
            <a:ext cx="7735677" cy="3609256"/>
          </a:xfrm>
          <a:ln w="12700">
            <a:solidFill>
              <a:schemeClr val="tx1"/>
            </a:solidFill>
          </a:ln>
        </p:spPr>
        <p:txBody>
          <a:bodyPr/>
          <a:lstStyle/>
          <a:p>
            <a:pPr marL="0" indent="0">
              <a:buNone/>
            </a:pPr>
            <a:r>
              <a:rPr lang="en-GB" dirty="0" smtClean="0"/>
              <a:t>string </a:t>
            </a:r>
            <a:r>
              <a:rPr lang="en-GB" dirty="0" err="1" smtClean="0"/>
              <a:t>ReversedWord</a:t>
            </a:r>
            <a:r>
              <a:rPr lang="en-GB" dirty="0" smtClean="0"/>
              <a:t>(string word)</a:t>
            </a:r>
          </a:p>
          <a:p>
            <a:pPr marL="0" indent="0">
              <a:buNone/>
            </a:pPr>
            <a:r>
              <a:rPr lang="en-GB" dirty="0" smtClean="0"/>
              <a:t>{</a:t>
            </a:r>
            <a:br>
              <a:rPr lang="en-GB" dirty="0" smtClean="0"/>
            </a:br>
            <a:r>
              <a:rPr lang="en-GB" dirty="0" smtClean="0"/>
              <a:t>     </a:t>
            </a:r>
            <a:r>
              <a:rPr lang="en-GB" dirty="0" err="1" smtClean="0"/>
              <a:t>int</a:t>
            </a:r>
            <a:r>
              <a:rPr lang="en-GB" dirty="0" smtClean="0"/>
              <a:t> index;</a:t>
            </a:r>
            <a:br>
              <a:rPr lang="en-GB" dirty="0" smtClean="0"/>
            </a:br>
            <a:r>
              <a:rPr lang="en-GB" dirty="0" smtClean="0"/>
              <a:t>     string </a:t>
            </a:r>
            <a:r>
              <a:rPr lang="en-GB" dirty="0" err="1" smtClean="0"/>
              <a:t>reversedWord</a:t>
            </a:r>
            <a:r>
              <a:rPr lang="en-GB" dirty="0" smtClean="0"/>
              <a:t> = “”;</a:t>
            </a:r>
            <a:br>
              <a:rPr lang="en-GB" dirty="0" smtClean="0"/>
            </a:br>
            <a:endParaRPr lang="en-GB" dirty="0" smtClean="0"/>
          </a:p>
          <a:p>
            <a:pPr marL="0" indent="0">
              <a:buNone/>
            </a:pPr>
            <a:r>
              <a:rPr lang="en-GB" dirty="0" smtClean="0"/>
              <a:t>     for(index = 0; index &lt; </a:t>
            </a:r>
            <a:r>
              <a:rPr lang="en-GB" dirty="0"/>
              <a:t>l</a:t>
            </a:r>
            <a:r>
              <a:rPr lang="en-GB" dirty="0" smtClean="0"/>
              <a:t>ength; index++)</a:t>
            </a:r>
            <a:br>
              <a:rPr lang="en-GB" dirty="0" smtClean="0"/>
            </a:br>
            <a:r>
              <a:rPr lang="en-GB" dirty="0" smtClean="0"/>
              <a:t>     {</a:t>
            </a:r>
            <a:br>
              <a:rPr lang="en-GB" dirty="0" smtClean="0"/>
            </a:br>
            <a:r>
              <a:rPr lang="en-GB" dirty="0" smtClean="0"/>
              <a:t>            </a:t>
            </a:r>
            <a:r>
              <a:rPr lang="en-GB" dirty="0" err="1" smtClean="0"/>
              <a:t>reversedWord</a:t>
            </a:r>
            <a:r>
              <a:rPr lang="en-GB" dirty="0" smtClean="0"/>
              <a:t> </a:t>
            </a:r>
            <a:r>
              <a:rPr lang="en-GB" dirty="0"/>
              <a:t>= </a:t>
            </a:r>
            <a:r>
              <a:rPr lang="en-GB" dirty="0" err="1" smtClean="0"/>
              <a:t>reversedWord</a:t>
            </a:r>
            <a:r>
              <a:rPr lang="en-GB" dirty="0" smtClean="0"/>
              <a:t> + word[ length - 1 - index ];</a:t>
            </a:r>
            <a:br>
              <a:rPr lang="en-GB" dirty="0" smtClean="0"/>
            </a:br>
            <a:r>
              <a:rPr lang="en-GB" dirty="0" smtClean="0"/>
              <a:t>     }</a:t>
            </a:r>
            <a:br>
              <a:rPr lang="en-GB" dirty="0" smtClean="0"/>
            </a:br>
            <a:r>
              <a:rPr lang="en-GB" dirty="0" smtClean="0"/>
              <a:t>     return </a:t>
            </a:r>
            <a:r>
              <a:rPr lang="en-GB" dirty="0" err="1" smtClean="0"/>
              <a:t>reversedWord</a:t>
            </a:r>
            <a:r>
              <a:rPr lang="en-GB" dirty="0" smtClean="0"/>
              <a:t>;</a:t>
            </a:r>
            <a:br>
              <a:rPr lang="en-GB" dirty="0" smtClean="0"/>
            </a:br>
            <a:r>
              <a:rPr lang="en-GB" dirty="0" smtClean="0"/>
              <a:t>}</a:t>
            </a:r>
            <a:endParaRPr lang="en-GB" dirty="0"/>
          </a:p>
        </p:txBody>
      </p:sp>
      <p:sp>
        <p:nvSpPr>
          <p:cNvPr id="4" name="Footer Placeholder 3"/>
          <p:cNvSpPr>
            <a:spLocks noGrp="1"/>
          </p:cNvSpPr>
          <p:nvPr>
            <p:ph type="ftr" sz="quarter" idx="10"/>
          </p:nvPr>
        </p:nvSpPr>
        <p:spPr/>
        <p:txBody>
          <a:bodyPr/>
          <a:lstStyle/>
          <a:p>
            <a:pPr>
              <a:defRPr/>
            </a:pPr>
            <a:r>
              <a:rPr lang="en-US" altLang="en-US" dirty="0" smtClean="0"/>
              <a:t>GD &amp; H</a:t>
            </a:r>
            <a:endParaRPr lang="en-US" altLang="en-US" dirty="0"/>
          </a:p>
        </p:txBody>
      </p:sp>
      <p:sp>
        <p:nvSpPr>
          <p:cNvPr id="6" name="Content Placeholder 2"/>
          <p:cNvSpPr txBox="1">
            <a:spLocks/>
          </p:cNvSpPr>
          <p:nvPr/>
        </p:nvSpPr>
        <p:spPr bwMode="auto">
          <a:xfrm>
            <a:off x="2395076" y="3838626"/>
            <a:ext cx="6702505" cy="266429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Monotype Sorts" pitchFamily="2" charset="2"/>
              <a:buNone/>
            </a:pPr>
            <a:r>
              <a:rPr lang="en-GB" dirty="0" smtClean="0"/>
              <a:t>string </a:t>
            </a:r>
            <a:r>
              <a:rPr lang="en-GB" dirty="0" err="1" smtClean="0"/>
              <a:t>ReversedWord</a:t>
            </a:r>
            <a:r>
              <a:rPr lang="en-GB" dirty="0" smtClean="0"/>
              <a:t>(string word)</a:t>
            </a:r>
          </a:p>
          <a:p>
            <a:pPr marL="0" indent="0">
              <a:buNone/>
            </a:pPr>
            <a:r>
              <a:rPr lang="en-GB" dirty="0" smtClean="0"/>
              <a:t>{</a:t>
            </a:r>
            <a:br>
              <a:rPr lang="en-GB" dirty="0" smtClean="0"/>
            </a:br>
            <a:r>
              <a:rPr lang="en-GB" dirty="0" smtClean="0"/>
              <a:t>     </a:t>
            </a:r>
            <a:r>
              <a:rPr lang="en-GB" dirty="0" err="1" smtClean="0"/>
              <a:t>int</a:t>
            </a:r>
            <a:r>
              <a:rPr lang="en-GB" dirty="0" smtClean="0"/>
              <a:t> index;</a:t>
            </a:r>
            <a:br>
              <a:rPr lang="en-GB" dirty="0" smtClean="0"/>
            </a:br>
            <a:r>
              <a:rPr lang="en-GB" dirty="0"/>
              <a:t> </a:t>
            </a:r>
            <a:r>
              <a:rPr lang="en-GB" dirty="0" smtClean="0"/>
              <a:t>    for(index </a:t>
            </a:r>
            <a:r>
              <a:rPr lang="en-GB" dirty="0"/>
              <a:t>= 0; index &lt; length; index++)</a:t>
            </a:r>
            <a:br>
              <a:rPr lang="en-GB" dirty="0"/>
            </a:br>
            <a:r>
              <a:rPr lang="en-GB" dirty="0"/>
              <a:t>     {</a:t>
            </a:r>
            <a:br>
              <a:rPr lang="en-GB" dirty="0"/>
            </a:br>
            <a:r>
              <a:rPr lang="en-GB" dirty="0"/>
              <a:t>            </a:t>
            </a:r>
            <a:r>
              <a:rPr lang="en-GB" i="1" dirty="0" smtClean="0"/>
              <a:t>Swap</a:t>
            </a:r>
            <a:r>
              <a:rPr lang="en-GB" dirty="0" smtClean="0"/>
              <a:t> </a:t>
            </a:r>
            <a:r>
              <a:rPr lang="en-GB" b="1" dirty="0" smtClean="0"/>
              <a:t>word[index]</a:t>
            </a:r>
            <a:r>
              <a:rPr lang="en-GB" dirty="0" smtClean="0"/>
              <a:t> </a:t>
            </a:r>
            <a:r>
              <a:rPr lang="en-GB" i="1" dirty="0" smtClean="0"/>
              <a:t>with</a:t>
            </a:r>
            <a:r>
              <a:rPr lang="en-GB" dirty="0" smtClean="0"/>
              <a:t> </a:t>
            </a:r>
            <a:r>
              <a:rPr lang="en-GB" b="1" dirty="0" smtClean="0"/>
              <a:t>word[ length - 1 - index ]</a:t>
            </a:r>
            <a:r>
              <a:rPr lang="en-GB" dirty="0"/>
              <a:t/>
            </a:r>
            <a:br>
              <a:rPr lang="en-GB" dirty="0"/>
            </a:br>
            <a:r>
              <a:rPr lang="en-GB" dirty="0"/>
              <a:t>     }</a:t>
            </a:r>
            <a:br>
              <a:rPr lang="en-GB" dirty="0"/>
            </a:br>
            <a:r>
              <a:rPr lang="en-GB" dirty="0" smtClean="0"/>
              <a:t>}</a:t>
            </a:r>
            <a:endParaRPr lang="en-GB" dirty="0"/>
          </a:p>
        </p:txBody>
      </p:sp>
      <p:sp>
        <p:nvSpPr>
          <p:cNvPr id="2" name="TextBox 1"/>
          <p:cNvSpPr txBox="1"/>
          <p:nvPr/>
        </p:nvSpPr>
        <p:spPr>
          <a:xfrm>
            <a:off x="143890" y="4016610"/>
            <a:ext cx="2325454" cy="2308324"/>
          </a:xfrm>
          <a:prstGeom prst="rect">
            <a:avLst/>
          </a:prstGeom>
          <a:noFill/>
        </p:spPr>
        <p:txBody>
          <a:bodyPr wrap="square" rtlCol="0">
            <a:spAutoFit/>
          </a:bodyPr>
          <a:lstStyle/>
          <a:p>
            <a:r>
              <a:rPr lang="en-GB" dirty="0" smtClean="0"/>
              <a:t>Reversing the characters in the string itself by swapping them around. The swapping process is left as an exercise for the reader</a:t>
            </a:r>
            <a:endParaRPr lang="en-GB" dirty="0"/>
          </a:p>
        </p:txBody>
      </p:sp>
      <p:sp>
        <p:nvSpPr>
          <p:cNvPr id="7" name="TextBox 6"/>
          <p:cNvSpPr txBox="1"/>
          <p:nvPr/>
        </p:nvSpPr>
        <p:spPr>
          <a:xfrm>
            <a:off x="5001285" y="463742"/>
            <a:ext cx="2125864" cy="923330"/>
          </a:xfrm>
          <a:prstGeom prst="rect">
            <a:avLst/>
          </a:prstGeom>
          <a:noFill/>
        </p:spPr>
        <p:txBody>
          <a:bodyPr wrap="square" rtlCol="0">
            <a:spAutoFit/>
          </a:bodyPr>
          <a:lstStyle/>
          <a:p>
            <a:r>
              <a:rPr lang="en-GB" dirty="0" smtClean="0"/>
              <a:t>Use a new string and to create the reversed word</a:t>
            </a:r>
            <a:endParaRPr lang="en-GB" dirty="0"/>
          </a:p>
        </p:txBody>
      </p:sp>
      <p:sp>
        <p:nvSpPr>
          <p:cNvPr id="8" name="TextBox 7"/>
          <p:cNvSpPr txBox="1"/>
          <p:nvPr/>
        </p:nvSpPr>
        <p:spPr>
          <a:xfrm>
            <a:off x="4943330" y="94410"/>
            <a:ext cx="1261884" cy="369332"/>
          </a:xfrm>
          <a:prstGeom prst="rect">
            <a:avLst/>
          </a:prstGeom>
          <a:noFill/>
        </p:spPr>
        <p:txBody>
          <a:bodyPr wrap="none" rtlCol="0">
            <a:spAutoFit/>
          </a:bodyPr>
          <a:lstStyle/>
          <a:p>
            <a:r>
              <a:rPr lang="en-GB" b="1" dirty="0" smtClean="0"/>
              <a:t>OPTION 1</a:t>
            </a:r>
            <a:endParaRPr lang="en-GB" b="1" dirty="0"/>
          </a:p>
        </p:txBody>
      </p:sp>
      <p:sp>
        <p:nvSpPr>
          <p:cNvPr id="9" name="TextBox 8"/>
          <p:cNvSpPr txBox="1"/>
          <p:nvPr/>
        </p:nvSpPr>
        <p:spPr>
          <a:xfrm>
            <a:off x="7620774" y="3899768"/>
            <a:ext cx="1261884" cy="369332"/>
          </a:xfrm>
          <a:prstGeom prst="rect">
            <a:avLst/>
          </a:prstGeom>
          <a:noFill/>
        </p:spPr>
        <p:txBody>
          <a:bodyPr wrap="none" rtlCol="0">
            <a:spAutoFit/>
          </a:bodyPr>
          <a:lstStyle/>
          <a:p>
            <a:r>
              <a:rPr lang="en-GB" b="1" dirty="0" smtClean="0"/>
              <a:t>OPTION 2</a:t>
            </a:r>
            <a:endParaRPr lang="en-GB" b="1" dirty="0"/>
          </a:p>
        </p:txBody>
      </p:sp>
    </p:spTree>
    <p:extLst>
      <p:ext uri="{BB962C8B-B14F-4D97-AF65-F5344CB8AC3E}">
        <p14:creationId xmlns:p14="http://schemas.microsoft.com/office/powerpoint/2010/main" val="104078528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Substrings</a:t>
            </a:r>
            <a:endParaRPr lang="en-GB" dirty="0"/>
          </a:p>
        </p:txBody>
      </p:sp>
      <p:sp>
        <p:nvSpPr>
          <p:cNvPr id="3" name="Content Placeholder 2"/>
          <p:cNvSpPr>
            <a:spLocks noGrp="1"/>
          </p:cNvSpPr>
          <p:nvPr>
            <p:ph idx="1"/>
          </p:nvPr>
        </p:nvSpPr>
        <p:spPr>
          <a:xfrm>
            <a:off x="1047750" y="855567"/>
            <a:ext cx="7029450" cy="4983258"/>
          </a:xfrm>
        </p:spPr>
        <p:txBody>
          <a:bodyPr/>
          <a:lstStyle/>
          <a:p>
            <a:r>
              <a:rPr lang="en-GB" dirty="0" smtClean="0"/>
              <a:t>Given an array you may wish to extract just some of the characters in the string</a:t>
            </a:r>
          </a:p>
          <a:p>
            <a:r>
              <a:rPr lang="en-GB" dirty="0" smtClean="0"/>
              <a:t>You will need:</a:t>
            </a:r>
          </a:p>
          <a:p>
            <a:pPr lvl="1"/>
            <a:r>
              <a:rPr lang="en-GB" dirty="0" smtClean="0"/>
              <a:t> the offset index at which to start copying</a:t>
            </a:r>
          </a:p>
          <a:p>
            <a:pPr lvl="1"/>
            <a:r>
              <a:rPr lang="en-GB" dirty="0" smtClean="0"/>
              <a:t>The number of characters to copy into the substring</a:t>
            </a:r>
          </a:p>
          <a:p>
            <a:endParaRPr lang="en-GB" dirty="0" smtClean="0"/>
          </a:p>
          <a:p>
            <a:r>
              <a:rPr lang="en-GB" dirty="0" smtClean="0"/>
              <a:t>Two ways:</a:t>
            </a:r>
            <a:br>
              <a:rPr lang="en-GB" dirty="0" smtClean="0"/>
            </a:br>
            <a:r>
              <a:rPr lang="en-GB" dirty="0" smtClean="0"/>
              <a:t/>
            </a:r>
            <a:br>
              <a:rPr lang="en-GB" dirty="0" smtClean="0"/>
            </a:br>
            <a:r>
              <a:rPr lang="en-GB" dirty="0" smtClean="0"/>
              <a:t>string text “one two 22”;</a:t>
            </a:r>
            <a:br>
              <a:rPr lang="en-GB" dirty="0" smtClean="0"/>
            </a:br>
            <a:r>
              <a:rPr lang="en-GB" dirty="0" smtClean="0"/>
              <a:t>string </a:t>
            </a:r>
            <a:r>
              <a:rPr lang="en-GB" dirty="0" err="1" smtClean="0"/>
              <a:t>subStr</a:t>
            </a:r>
            <a:r>
              <a:rPr lang="en-GB" dirty="0" smtClean="0"/>
              <a:t> = </a:t>
            </a:r>
            <a:r>
              <a:rPr lang="en-GB" dirty="0" err="1" smtClean="0"/>
              <a:t>text</a:t>
            </a:r>
            <a:r>
              <a:rPr lang="en-GB" sz="3200" b="1" dirty="0" err="1" smtClean="0"/>
              <a:t>.</a:t>
            </a:r>
            <a:r>
              <a:rPr lang="en-GB" dirty="0" err="1" smtClean="0"/>
              <a:t>substr</a:t>
            </a:r>
            <a:r>
              <a:rPr lang="en-GB" dirty="0" smtClean="0"/>
              <a:t>(</a:t>
            </a:r>
            <a:r>
              <a:rPr lang="en-GB" dirty="0" smtClean="0">
                <a:solidFill>
                  <a:srgbClr val="FF0000"/>
                </a:solidFill>
              </a:rPr>
              <a:t>4</a:t>
            </a:r>
            <a:r>
              <a:rPr lang="en-GB" dirty="0" smtClean="0"/>
              <a:t>, </a:t>
            </a:r>
            <a:r>
              <a:rPr lang="en-GB" dirty="0" smtClean="0">
                <a:solidFill>
                  <a:srgbClr val="0070C0"/>
                </a:solidFill>
              </a:rPr>
              <a:t>3</a:t>
            </a:r>
            <a:r>
              <a:rPr lang="en-GB" dirty="0" smtClean="0"/>
              <a:t>);</a:t>
            </a:r>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Rectangle 4"/>
          <p:cNvSpPr/>
          <p:nvPr/>
        </p:nvSpPr>
        <p:spPr bwMode="auto">
          <a:xfrm>
            <a:off x="8289277" y="1366437"/>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o</a:t>
            </a:r>
          </a:p>
        </p:txBody>
      </p:sp>
      <p:sp>
        <p:nvSpPr>
          <p:cNvPr id="6" name="Rectangle 5"/>
          <p:cNvSpPr/>
          <p:nvPr/>
        </p:nvSpPr>
        <p:spPr bwMode="auto">
          <a:xfrm>
            <a:off x="7727416" y="1366437"/>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0</a:t>
            </a:r>
          </a:p>
        </p:txBody>
      </p:sp>
      <p:sp>
        <p:nvSpPr>
          <p:cNvPr id="7" name="Rectangle 6"/>
          <p:cNvSpPr/>
          <p:nvPr/>
        </p:nvSpPr>
        <p:spPr bwMode="auto">
          <a:xfrm>
            <a:off x="8289277" y="1829145"/>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n</a:t>
            </a:r>
          </a:p>
        </p:txBody>
      </p:sp>
      <p:sp>
        <p:nvSpPr>
          <p:cNvPr id="8" name="Rectangle 7"/>
          <p:cNvSpPr/>
          <p:nvPr/>
        </p:nvSpPr>
        <p:spPr bwMode="auto">
          <a:xfrm>
            <a:off x="7727416" y="1829145"/>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1</a:t>
            </a:r>
          </a:p>
        </p:txBody>
      </p:sp>
      <p:sp>
        <p:nvSpPr>
          <p:cNvPr id="9" name="Rectangle 8"/>
          <p:cNvSpPr/>
          <p:nvPr/>
        </p:nvSpPr>
        <p:spPr bwMode="auto">
          <a:xfrm>
            <a:off x="8289277" y="2300997"/>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e</a:t>
            </a:r>
          </a:p>
        </p:txBody>
      </p:sp>
      <p:sp>
        <p:nvSpPr>
          <p:cNvPr id="10" name="Rectangle 9"/>
          <p:cNvSpPr/>
          <p:nvPr/>
        </p:nvSpPr>
        <p:spPr bwMode="auto">
          <a:xfrm>
            <a:off x="7727416" y="2300997"/>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2</a:t>
            </a:r>
          </a:p>
        </p:txBody>
      </p:sp>
      <p:sp>
        <p:nvSpPr>
          <p:cNvPr id="11" name="Rectangle 10"/>
          <p:cNvSpPr/>
          <p:nvPr/>
        </p:nvSpPr>
        <p:spPr bwMode="auto">
          <a:xfrm>
            <a:off x="8289277" y="2763705"/>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12" name="Rectangle 11"/>
          <p:cNvSpPr/>
          <p:nvPr/>
        </p:nvSpPr>
        <p:spPr bwMode="auto">
          <a:xfrm>
            <a:off x="7727416" y="2763705"/>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3</a:t>
            </a:r>
          </a:p>
        </p:txBody>
      </p:sp>
      <p:sp>
        <p:nvSpPr>
          <p:cNvPr id="13" name="Rectangle 12"/>
          <p:cNvSpPr/>
          <p:nvPr/>
        </p:nvSpPr>
        <p:spPr bwMode="auto">
          <a:xfrm>
            <a:off x="8289277" y="3239190"/>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t</a:t>
            </a:r>
          </a:p>
        </p:txBody>
      </p:sp>
      <p:sp>
        <p:nvSpPr>
          <p:cNvPr id="14" name="Rectangle 13"/>
          <p:cNvSpPr/>
          <p:nvPr/>
        </p:nvSpPr>
        <p:spPr bwMode="auto">
          <a:xfrm>
            <a:off x="7727416" y="3239190"/>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1" i="0" u="none" strike="noStrike" cap="none" normalizeH="0" baseline="0" dirty="0" smtClean="0">
                <a:ln>
                  <a:noFill/>
                </a:ln>
                <a:solidFill>
                  <a:srgbClr val="FF0000"/>
                </a:solidFill>
                <a:effectLst/>
                <a:latin typeface="Helvetica" panose="020B0604020202020204" pitchFamily="34" charset="0"/>
              </a:rPr>
              <a:t>4</a:t>
            </a:r>
          </a:p>
        </p:txBody>
      </p:sp>
      <p:sp>
        <p:nvSpPr>
          <p:cNvPr id="15" name="Rectangle 14"/>
          <p:cNvSpPr/>
          <p:nvPr/>
        </p:nvSpPr>
        <p:spPr bwMode="auto">
          <a:xfrm>
            <a:off x="8289277" y="3711042"/>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w</a:t>
            </a:r>
          </a:p>
        </p:txBody>
      </p:sp>
      <p:sp>
        <p:nvSpPr>
          <p:cNvPr id="16" name="Rectangle 15"/>
          <p:cNvSpPr/>
          <p:nvPr/>
        </p:nvSpPr>
        <p:spPr bwMode="auto">
          <a:xfrm>
            <a:off x="7727416" y="3711042"/>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5</a:t>
            </a:r>
          </a:p>
        </p:txBody>
      </p:sp>
      <p:sp>
        <p:nvSpPr>
          <p:cNvPr id="17" name="Rectangle 16"/>
          <p:cNvSpPr/>
          <p:nvPr/>
        </p:nvSpPr>
        <p:spPr bwMode="auto">
          <a:xfrm>
            <a:off x="8289277" y="4162733"/>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o</a:t>
            </a:r>
          </a:p>
        </p:txBody>
      </p:sp>
      <p:sp>
        <p:nvSpPr>
          <p:cNvPr id="18" name="Rectangle 17"/>
          <p:cNvSpPr/>
          <p:nvPr/>
        </p:nvSpPr>
        <p:spPr bwMode="auto">
          <a:xfrm>
            <a:off x="7727416" y="4173750"/>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6</a:t>
            </a:r>
          </a:p>
        </p:txBody>
      </p:sp>
      <p:sp>
        <p:nvSpPr>
          <p:cNvPr id="19" name="Rectangle 18"/>
          <p:cNvSpPr/>
          <p:nvPr/>
        </p:nvSpPr>
        <p:spPr bwMode="auto">
          <a:xfrm>
            <a:off x="8289277" y="4627314"/>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Helvetica" panose="020B0604020202020204" pitchFamily="34" charset="0"/>
            </a:endParaRPr>
          </a:p>
        </p:txBody>
      </p:sp>
      <p:sp>
        <p:nvSpPr>
          <p:cNvPr id="20" name="Rectangle 19"/>
          <p:cNvSpPr/>
          <p:nvPr/>
        </p:nvSpPr>
        <p:spPr bwMode="auto">
          <a:xfrm>
            <a:off x="7727416" y="4627314"/>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7</a:t>
            </a:r>
          </a:p>
        </p:txBody>
      </p:sp>
      <p:sp>
        <p:nvSpPr>
          <p:cNvPr id="21" name="Left Brace 20"/>
          <p:cNvSpPr/>
          <p:nvPr/>
        </p:nvSpPr>
        <p:spPr bwMode="auto">
          <a:xfrm>
            <a:off x="7280964" y="3239190"/>
            <a:ext cx="297455" cy="1388124"/>
          </a:xfrm>
          <a:prstGeom prst="leftBrace">
            <a:avLst>
              <a:gd name="adj1" fmla="val 8333"/>
              <a:gd name="adj2" fmla="val 84127"/>
            </a:avLst>
          </a:prstGeom>
          <a:noFill/>
          <a:ln w="38100"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2" name="TextBox 21"/>
          <p:cNvSpPr txBox="1"/>
          <p:nvPr/>
        </p:nvSpPr>
        <p:spPr>
          <a:xfrm>
            <a:off x="5788068" y="4231663"/>
            <a:ext cx="1641623" cy="646331"/>
          </a:xfrm>
          <a:prstGeom prst="rect">
            <a:avLst/>
          </a:prstGeom>
          <a:noFill/>
        </p:spPr>
        <p:txBody>
          <a:bodyPr wrap="square" rtlCol="0">
            <a:spAutoFit/>
          </a:bodyPr>
          <a:lstStyle/>
          <a:p>
            <a:r>
              <a:rPr lang="en-GB" dirty="0" smtClean="0">
                <a:solidFill>
                  <a:srgbClr val="0070C0"/>
                </a:solidFill>
              </a:rPr>
              <a:t>3</a:t>
            </a:r>
            <a:r>
              <a:rPr lang="en-GB" dirty="0" smtClean="0"/>
              <a:t> Characters to copy</a:t>
            </a:r>
            <a:endParaRPr lang="en-GB" dirty="0"/>
          </a:p>
        </p:txBody>
      </p:sp>
      <p:sp>
        <p:nvSpPr>
          <p:cNvPr id="24" name="TextBox 23"/>
          <p:cNvSpPr txBox="1"/>
          <p:nvPr/>
        </p:nvSpPr>
        <p:spPr>
          <a:xfrm>
            <a:off x="5142578" y="3006116"/>
            <a:ext cx="1908818" cy="646331"/>
          </a:xfrm>
          <a:prstGeom prst="rect">
            <a:avLst/>
          </a:prstGeom>
          <a:noFill/>
        </p:spPr>
        <p:txBody>
          <a:bodyPr wrap="square" rtlCol="0">
            <a:spAutoFit/>
          </a:bodyPr>
          <a:lstStyle/>
          <a:p>
            <a:r>
              <a:rPr lang="en-GB" dirty="0" smtClean="0"/>
              <a:t>4 is offset from start of string</a:t>
            </a:r>
            <a:endParaRPr lang="en-GB" dirty="0"/>
          </a:p>
        </p:txBody>
      </p:sp>
      <p:sp>
        <p:nvSpPr>
          <p:cNvPr id="27" name="Rectangle 26"/>
          <p:cNvSpPr/>
          <p:nvPr/>
        </p:nvSpPr>
        <p:spPr bwMode="auto">
          <a:xfrm>
            <a:off x="8289277" y="5077132"/>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2</a:t>
            </a:r>
          </a:p>
        </p:txBody>
      </p:sp>
      <p:sp>
        <p:nvSpPr>
          <p:cNvPr id="28" name="Rectangle 27"/>
          <p:cNvSpPr/>
          <p:nvPr/>
        </p:nvSpPr>
        <p:spPr bwMode="auto">
          <a:xfrm>
            <a:off x="7727416" y="5077132"/>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8</a:t>
            </a:r>
          </a:p>
        </p:txBody>
      </p:sp>
      <p:sp>
        <p:nvSpPr>
          <p:cNvPr id="29" name="Rectangle 28"/>
          <p:cNvSpPr/>
          <p:nvPr/>
        </p:nvSpPr>
        <p:spPr bwMode="auto">
          <a:xfrm>
            <a:off x="8289277" y="5539840"/>
            <a:ext cx="561861" cy="462708"/>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2</a:t>
            </a:r>
          </a:p>
        </p:txBody>
      </p:sp>
      <p:sp>
        <p:nvSpPr>
          <p:cNvPr id="30" name="Rectangle 29"/>
          <p:cNvSpPr/>
          <p:nvPr/>
        </p:nvSpPr>
        <p:spPr bwMode="auto">
          <a:xfrm>
            <a:off x="7727416" y="5539840"/>
            <a:ext cx="561861" cy="462708"/>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9</a:t>
            </a:r>
          </a:p>
        </p:txBody>
      </p:sp>
      <p:sp>
        <p:nvSpPr>
          <p:cNvPr id="31" name="Rectangle 30"/>
          <p:cNvSpPr/>
          <p:nvPr/>
        </p:nvSpPr>
        <p:spPr bwMode="auto">
          <a:xfrm>
            <a:off x="8289277" y="5989658"/>
            <a:ext cx="561861" cy="437194"/>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/0</a:t>
            </a:r>
          </a:p>
        </p:txBody>
      </p:sp>
      <p:sp>
        <p:nvSpPr>
          <p:cNvPr id="32" name="Rectangle 31"/>
          <p:cNvSpPr/>
          <p:nvPr/>
        </p:nvSpPr>
        <p:spPr bwMode="auto">
          <a:xfrm>
            <a:off x="7727416" y="5989658"/>
            <a:ext cx="561861" cy="437194"/>
          </a:xfrm>
          <a:prstGeom prst="rect">
            <a:avLst/>
          </a:prstGeom>
          <a:no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Helvetica" panose="020B0604020202020204" pitchFamily="34" charset="0"/>
              </a:rPr>
              <a:t>10</a:t>
            </a:r>
          </a:p>
        </p:txBody>
      </p:sp>
      <p:sp>
        <p:nvSpPr>
          <p:cNvPr id="33" name="Freeform 32"/>
          <p:cNvSpPr/>
          <p:nvPr/>
        </p:nvSpPr>
        <p:spPr bwMode="auto">
          <a:xfrm>
            <a:off x="4549966" y="3401136"/>
            <a:ext cx="3172858" cy="631390"/>
          </a:xfrm>
          <a:custGeom>
            <a:avLst/>
            <a:gdLst>
              <a:gd name="connsiteX0" fmla="*/ 0 w 3172858"/>
              <a:gd name="connsiteY0" fmla="*/ 609004 h 631390"/>
              <a:gd name="connsiteX1" fmla="*/ 44068 w 3172858"/>
              <a:gd name="connsiteY1" fmla="*/ 355616 h 631390"/>
              <a:gd name="connsiteX2" fmla="*/ 209321 w 3172858"/>
              <a:gd name="connsiteY2" fmla="*/ 223413 h 631390"/>
              <a:gd name="connsiteX3" fmla="*/ 958468 w 3172858"/>
              <a:gd name="connsiteY3" fmla="*/ 366633 h 631390"/>
              <a:gd name="connsiteX4" fmla="*/ 1410159 w 3172858"/>
              <a:gd name="connsiteY4" fmla="*/ 586970 h 631390"/>
              <a:gd name="connsiteX5" fmla="*/ 2082188 w 3172858"/>
              <a:gd name="connsiteY5" fmla="*/ 597987 h 631390"/>
              <a:gd name="connsiteX6" fmla="*/ 2588964 w 3172858"/>
              <a:gd name="connsiteY6" fmla="*/ 223413 h 631390"/>
              <a:gd name="connsiteX7" fmla="*/ 2798285 w 3172858"/>
              <a:gd name="connsiteY7" fmla="*/ 14093 h 631390"/>
              <a:gd name="connsiteX8" fmla="*/ 3172858 w 3172858"/>
              <a:gd name="connsiteY8" fmla="*/ 36127 h 63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2858" h="631390">
                <a:moveTo>
                  <a:pt x="0" y="609004"/>
                </a:moveTo>
                <a:cubicBezTo>
                  <a:pt x="4590" y="514442"/>
                  <a:pt x="9181" y="419881"/>
                  <a:pt x="44068" y="355616"/>
                </a:cubicBezTo>
                <a:cubicBezTo>
                  <a:pt x="78955" y="291351"/>
                  <a:pt x="56921" y="221577"/>
                  <a:pt x="209321" y="223413"/>
                </a:cubicBezTo>
                <a:cubicBezTo>
                  <a:pt x="361721" y="225249"/>
                  <a:pt x="758328" y="306040"/>
                  <a:pt x="958468" y="366633"/>
                </a:cubicBezTo>
                <a:cubicBezTo>
                  <a:pt x="1158608" y="427226"/>
                  <a:pt x="1222872" y="548411"/>
                  <a:pt x="1410159" y="586970"/>
                </a:cubicBezTo>
                <a:cubicBezTo>
                  <a:pt x="1597446" y="625529"/>
                  <a:pt x="1885721" y="658580"/>
                  <a:pt x="2082188" y="597987"/>
                </a:cubicBezTo>
                <a:cubicBezTo>
                  <a:pt x="2278656" y="537394"/>
                  <a:pt x="2469615" y="320729"/>
                  <a:pt x="2588964" y="223413"/>
                </a:cubicBezTo>
                <a:cubicBezTo>
                  <a:pt x="2708313" y="126097"/>
                  <a:pt x="2700969" y="45307"/>
                  <a:pt x="2798285" y="14093"/>
                </a:cubicBezTo>
                <a:cubicBezTo>
                  <a:pt x="2895601" y="-17121"/>
                  <a:pt x="3034229" y="9503"/>
                  <a:pt x="3172858" y="36127"/>
                </a:cubicBezTo>
              </a:path>
            </a:pathLst>
          </a:custGeom>
          <a:noFill/>
          <a:ln w="28575"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12155402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3</a:t>
            </a:r>
            <a:endParaRPr lang="en-GB" dirty="0"/>
          </a:p>
        </p:txBody>
      </p:sp>
      <p:sp>
        <p:nvSpPr>
          <p:cNvPr id="3" name="Content Placeholder 2"/>
          <p:cNvSpPr>
            <a:spLocks noGrp="1"/>
          </p:cNvSpPr>
          <p:nvPr>
            <p:ph idx="1"/>
          </p:nvPr>
        </p:nvSpPr>
        <p:spPr>
          <a:xfrm>
            <a:off x="1047750" y="939114"/>
            <a:ext cx="7029450" cy="4899711"/>
          </a:xfrm>
        </p:spPr>
        <p:txBody>
          <a:bodyPr/>
          <a:lstStyle/>
          <a:p>
            <a:r>
              <a:rPr lang="en-GB" b="1" dirty="0" smtClean="0"/>
              <a:t>Identify the requirements and constraints</a:t>
            </a:r>
            <a:r>
              <a:rPr lang="en-GB" dirty="0" smtClean="0"/>
              <a:t>.</a:t>
            </a:r>
          </a:p>
          <a:p>
            <a:r>
              <a:rPr lang="en-GB" dirty="0" smtClean="0"/>
              <a:t>Write a program that allows the user to enter a sentence and a word.</a:t>
            </a:r>
          </a:p>
          <a:p>
            <a:r>
              <a:rPr lang="en-GB" dirty="0" smtClean="0"/>
              <a:t>The program should display the number of times the </a:t>
            </a:r>
            <a:r>
              <a:rPr lang="en-GB" b="1" dirty="0" smtClean="0"/>
              <a:t>word</a:t>
            </a:r>
            <a:r>
              <a:rPr lang="en-GB" dirty="0" smtClean="0"/>
              <a:t> appears in the sentence</a:t>
            </a:r>
          </a:p>
          <a:p>
            <a:r>
              <a:rPr lang="en-GB" dirty="0" smtClean="0"/>
              <a:t>This does not include parts of words e.g. “</a:t>
            </a:r>
            <a:r>
              <a:rPr lang="en-GB" dirty="0" err="1" smtClean="0"/>
              <a:t>seaview</a:t>
            </a:r>
            <a:r>
              <a:rPr lang="en-GB" dirty="0" smtClean="0"/>
              <a:t>” is not counted if we are looking for the word “sea”</a:t>
            </a:r>
          </a:p>
          <a:p>
            <a:endParaRPr lang="en-GB" dirty="0" smtClean="0"/>
          </a:p>
          <a:p>
            <a:r>
              <a:rPr lang="en-GB" dirty="0" smtClean="0"/>
              <a:t>For example:</a:t>
            </a:r>
            <a:br>
              <a:rPr lang="en-GB" dirty="0" smtClean="0"/>
            </a:br>
            <a:r>
              <a:rPr lang="en-GB" dirty="0" smtClean="0"/>
              <a:t>They enter “This is a great big </a:t>
            </a:r>
            <a:r>
              <a:rPr lang="en-GB" u="sng" dirty="0" smtClean="0"/>
              <a:t>blue</a:t>
            </a:r>
            <a:r>
              <a:rPr lang="en-GB" dirty="0" smtClean="0"/>
              <a:t> ship with </a:t>
            </a:r>
            <a:r>
              <a:rPr lang="en-GB" u="sng" dirty="0" smtClean="0"/>
              <a:t>blue</a:t>
            </a:r>
            <a:r>
              <a:rPr lang="en-GB" dirty="0" smtClean="0"/>
              <a:t> sails”</a:t>
            </a:r>
            <a:br>
              <a:rPr lang="en-GB" dirty="0" smtClean="0"/>
            </a:br>
            <a:r>
              <a:rPr lang="en-GB" dirty="0" smtClean="0"/>
              <a:t>They enter the word “blue”</a:t>
            </a:r>
            <a:br>
              <a:rPr lang="en-GB" dirty="0" smtClean="0"/>
            </a:br>
            <a:r>
              <a:rPr lang="en-GB" dirty="0" smtClean="0"/>
              <a:t>The program prints 2</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4858439" y="5890994"/>
            <a:ext cx="2624114" cy="369332"/>
          </a:xfrm>
          <a:prstGeom prst="rect">
            <a:avLst/>
          </a:prstGeom>
          <a:noFill/>
        </p:spPr>
        <p:txBody>
          <a:bodyPr wrap="square" rtlCol="0">
            <a:spAutoFit/>
          </a:bodyPr>
          <a:lstStyle/>
          <a:p>
            <a:r>
              <a:rPr lang="en-GB" dirty="0" smtClean="0"/>
              <a:t>See next slide for hints</a:t>
            </a:r>
            <a:endParaRPr lang="en-GB" dirty="0"/>
          </a:p>
        </p:txBody>
      </p:sp>
      <p:sp>
        <p:nvSpPr>
          <p:cNvPr id="6" name="TextBox 5"/>
          <p:cNvSpPr txBox="1"/>
          <p:nvPr/>
        </p:nvSpPr>
        <p:spPr>
          <a:xfrm>
            <a:off x="1444796" y="5007828"/>
            <a:ext cx="5737468" cy="369332"/>
          </a:xfrm>
          <a:prstGeom prst="rect">
            <a:avLst/>
          </a:prstGeom>
          <a:noFill/>
        </p:spPr>
        <p:txBody>
          <a:bodyPr wrap="none" rtlCol="0">
            <a:spAutoFit/>
          </a:bodyPr>
          <a:lstStyle/>
          <a:p>
            <a:r>
              <a:rPr lang="en-GB" b="1" u="sng" dirty="0" smtClean="0"/>
              <a:t>Simplify: Can you read and test just the first word?</a:t>
            </a:r>
            <a:endParaRPr lang="en-GB" b="1" u="sng" dirty="0"/>
          </a:p>
        </p:txBody>
      </p:sp>
    </p:spTree>
    <p:extLst>
      <p:ext uri="{BB962C8B-B14F-4D97-AF65-F5344CB8AC3E}">
        <p14:creationId xmlns:p14="http://schemas.microsoft.com/office/powerpoint/2010/main" val="1419047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Hints</a:t>
            </a:r>
            <a:endParaRPr lang="en-GB" dirty="0"/>
          </a:p>
        </p:txBody>
      </p:sp>
      <p:sp>
        <p:nvSpPr>
          <p:cNvPr id="3" name="Content Placeholder 2"/>
          <p:cNvSpPr>
            <a:spLocks noGrp="1"/>
          </p:cNvSpPr>
          <p:nvPr>
            <p:ph idx="1"/>
          </p:nvPr>
        </p:nvSpPr>
        <p:spPr/>
        <p:txBody>
          <a:bodyPr/>
          <a:lstStyle/>
          <a:p>
            <a:r>
              <a:rPr lang="en-GB" dirty="0"/>
              <a:t>Hint 1: What separates the words in a sentence?</a:t>
            </a:r>
          </a:p>
          <a:p>
            <a:r>
              <a:rPr lang="en-GB" dirty="0"/>
              <a:t>Hint 2: In the string, find the positions of the first and last characters in word </a:t>
            </a:r>
            <a:r>
              <a:rPr lang="en-GB" dirty="0">
                <a:sym typeface="Wingdings" panose="05000000000000000000" pitchFamily="2" charset="2"/>
              </a:rPr>
              <a:t> could copy word into a new string</a:t>
            </a:r>
            <a:endParaRPr lang="en-GB" dirty="0"/>
          </a:p>
          <a:p>
            <a:r>
              <a:rPr lang="en-GB" dirty="0" smtClean="0"/>
              <a:t>Hint 3: Don’t forget you can use a </a:t>
            </a:r>
            <a:r>
              <a:rPr lang="en-GB" b="1" dirty="0" smtClean="0"/>
              <a:t>string</a:t>
            </a:r>
            <a:r>
              <a:rPr lang="en-GB" dirty="0" smtClean="0"/>
              <a:t> like an array</a:t>
            </a:r>
            <a:br>
              <a:rPr lang="en-GB" dirty="0" smtClean="0"/>
            </a:br>
            <a:r>
              <a:rPr lang="en-GB" dirty="0" smtClean="0"/>
              <a:t>string text = “</a:t>
            </a:r>
            <a:r>
              <a:rPr lang="en-GB" dirty="0" err="1" smtClean="0"/>
              <a:t>abc</a:t>
            </a:r>
            <a:r>
              <a:rPr lang="en-GB" dirty="0" smtClean="0"/>
              <a:t>”;</a:t>
            </a:r>
            <a:br>
              <a:rPr lang="en-GB" dirty="0" smtClean="0"/>
            </a:br>
            <a:r>
              <a:rPr lang="en-GB" dirty="0" err="1" smtClean="0"/>
              <a:t>int</a:t>
            </a:r>
            <a:r>
              <a:rPr lang="en-GB" dirty="0" smtClean="0"/>
              <a:t> index = 0;</a:t>
            </a:r>
            <a:br>
              <a:rPr lang="en-GB" dirty="0" smtClean="0"/>
            </a:br>
            <a:r>
              <a:rPr lang="en-GB" dirty="0" smtClean="0"/>
              <a:t>char c = text[index];</a:t>
            </a:r>
          </a:p>
          <a:p>
            <a:r>
              <a:rPr lang="en-GB" dirty="0" smtClean="0"/>
              <a:t>Hint 4: Don’t forget the </a:t>
            </a:r>
            <a:r>
              <a:rPr lang="en-GB" dirty="0" err="1" smtClean="0"/>
              <a:t>substr</a:t>
            </a:r>
            <a:r>
              <a:rPr lang="en-GB" dirty="0" smtClean="0"/>
              <a:t>() function to read part of a string</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5689114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Answer 1</a:t>
            </a:r>
            <a:endParaRPr lang="en-GB" dirty="0"/>
          </a:p>
        </p:txBody>
      </p:sp>
      <p:sp>
        <p:nvSpPr>
          <p:cNvPr id="3" name="Content Placeholder 2"/>
          <p:cNvSpPr>
            <a:spLocks noGrp="1"/>
          </p:cNvSpPr>
          <p:nvPr>
            <p:ph idx="1"/>
          </p:nvPr>
        </p:nvSpPr>
        <p:spPr>
          <a:xfrm>
            <a:off x="1047750" y="1385518"/>
            <a:ext cx="7029450" cy="4453307"/>
          </a:xfrm>
        </p:spPr>
        <p:txBody>
          <a:bodyPr/>
          <a:lstStyle/>
          <a:p>
            <a:r>
              <a:rPr lang="en-GB" dirty="0"/>
              <a:t>We can identify individual words by looking for spaces</a:t>
            </a:r>
          </a:p>
          <a:p>
            <a:r>
              <a:rPr lang="en-GB" dirty="0"/>
              <a:t>What is a space? </a:t>
            </a:r>
            <a:r>
              <a:rPr lang="en-GB" dirty="0">
                <a:sym typeface="Wingdings" panose="05000000000000000000" pitchFamily="2" charset="2"/>
              </a:rPr>
              <a:t> the character ‘ ‘ in the string</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7" name="TextBox 6"/>
          <p:cNvSpPr txBox="1"/>
          <p:nvPr/>
        </p:nvSpPr>
        <p:spPr>
          <a:xfrm>
            <a:off x="948896" y="2244682"/>
            <a:ext cx="7475123" cy="2585323"/>
          </a:xfrm>
          <a:prstGeom prst="rect">
            <a:avLst/>
          </a:prstGeom>
          <a:noFill/>
          <a:ln w="15875">
            <a:solidFill>
              <a:schemeClr val="tx1"/>
            </a:solidFill>
          </a:ln>
        </p:spPr>
        <p:txBody>
          <a:bodyPr wrap="none" rtlCol="0">
            <a:spAutoFit/>
          </a:bodyPr>
          <a:lstStyle/>
          <a:p>
            <a:r>
              <a:rPr lang="en-GB" dirty="0" smtClean="0"/>
              <a:t>string </a:t>
            </a:r>
            <a:r>
              <a:rPr lang="en-GB" dirty="0" err="1" smtClean="0"/>
              <a:t>ReadWord</a:t>
            </a:r>
            <a:r>
              <a:rPr lang="en-GB" dirty="0" smtClean="0"/>
              <a:t>(string sentence, </a:t>
            </a:r>
            <a:r>
              <a:rPr lang="en-GB" dirty="0" err="1" smtClean="0"/>
              <a:t>int</a:t>
            </a:r>
            <a:r>
              <a:rPr lang="en-GB" dirty="0" smtClean="0"/>
              <a:t> </a:t>
            </a:r>
            <a:r>
              <a:rPr lang="en-GB" dirty="0" err="1" smtClean="0"/>
              <a:t>wordStart</a:t>
            </a:r>
            <a:r>
              <a:rPr lang="en-GB" dirty="0" smtClean="0"/>
              <a:t>, </a:t>
            </a:r>
            <a:r>
              <a:rPr lang="en-GB" dirty="0" err="1" smtClean="0"/>
              <a:t>int</a:t>
            </a:r>
            <a:r>
              <a:rPr lang="en-GB" dirty="0" smtClean="0"/>
              <a:t> </a:t>
            </a:r>
            <a:r>
              <a:rPr lang="en-GB" dirty="0" err="1" smtClean="0"/>
              <a:t>remainingLength</a:t>
            </a:r>
            <a:r>
              <a:rPr lang="en-GB" dirty="0" smtClean="0"/>
              <a:t>)</a:t>
            </a:r>
            <a:br>
              <a:rPr lang="en-GB" dirty="0" smtClean="0"/>
            </a:br>
            <a:r>
              <a:rPr lang="en-GB" dirty="0" smtClean="0"/>
              <a:t>{</a:t>
            </a:r>
            <a:br>
              <a:rPr lang="en-GB" dirty="0" smtClean="0"/>
            </a:br>
            <a:r>
              <a:rPr lang="en-GB" dirty="0" smtClean="0"/>
              <a:t>      </a:t>
            </a:r>
            <a:r>
              <a:rPr lang="en-GB" dirty="0" err="1" smtClean="0"/>
              <a:t>int</a:t>
            </a:r>
            <a:r>
              <a:rPr lang="en-GB" dirty="0" smtClean="0"/>
              <a:t> count = 0;</a:t>
            </a:r>
            <a:br>
              <a:rPr lang="en-GB" dirty="0" smtClean="0"/>
            </a:br>
            <a:r>
              <a:rPr lang="en-GB" dirty="0" smtClean="0"/>
              <a:t>      while(count &lt; </a:t>
            </a:r>
            <a:r>
              <a:rPr lang="en-GB" dirty="0" err="1" smtClean="0"/>
              <a:t>remainingLength</a:t>
            </a:r>
            <a:r>
              <a:rPr lang="en-GB" dirty="0"/>
              <a:t> </a:t>
            </a:r>
            <a:r>
              <a:rPr lang="en-GB" dirty="0" smtClean="0"/>
              <a:t>&amp;&amp; sentence[</a:t>
            </a:r>
            <a:r>
              <a:rPr lang="en-GB" dirty="0" err="1" smtClean="0"/>
              <a:t>wordStart+count</a:t>
            </a:r>
            <a:r>
              <a:rPr lang="en-GB" dirty="0"/>
              <a:t>] </a:t>
            </a:r>
            <a:r>
              <a:rPr lang="en-GB" dirty="0" smtClean="0"/>
              <a:t>!= </a:t>
            </a:r>
            <a:r>
              <a:rPr lang="en-GB" dirty="0"/>
              <a:t>‘ </a:t>
            </a:r>
            <a:r>
              <a:rPr lang="en-GB" dirty="0" smtClean="0"/>
              <a:t>‘)</a:t>
            </a:r>
            <a:br>
              <a:rPr lang="en-GB" dirty="0" smtClean="0"/>
            </a:br>
            <a:r>
              <a:rPr lang="en-GB" dirty="0" smtClean="0"/>
              <a:t>      {</a:t>
            </a:r>
            <a:br>
              <a:rPr lang="en-GB" dirty="0" smtClean="0"/>
            </a:br>
            <a:r>
              <a:rPr lang="en-GB" dirty="0" smtClean="0"/>
              <a:t>           count++;	// Count the non-space characters</a:t>
            </a:r>
            <a:br>
              <a:rPr lang="en-GB" dirty="0" smtClean="0"/>
            </a:br>
            <a:r>
              <a:rPr lang="en-GB" dirty="0" smtClean="0"/>
              <a:t>      }</a:t>
            </a:r>
            <a:br>
              <a:rPr lang="en-GB" dirty="0" smtClean="0"/>
            </a:br>
            <a:r>
              <a:rPr lang="en-GB" dirty="0" smtClean="0"/>
              <a:t>      return </a:t>
            </a:r>
            <a:r>
              <a:rPr lang="en-GB" dirty="0" err="1" smtClean="0"/>
              <a:t>sentence.substr</a:t>
            </a:r>
            <a:r>
              <a:rPr lang="en-GB" dirty="0" smtClean="0"/>
              <a:t>(</a:t>
            </a:r>
            <a:r>
              <a:rPr lang="en-GB" dirty="0" err="1" smtClean="0"/>
              <a:t>wordStart</a:t>
            </a:r>
            <a:r>
              <a:rPr lang="en-GB" dirty="0" smtClean="0"/>
              <a:t>, count);</a:t>
            </a:r>
          </a:p>
          <a:p>
            <a:r>
              <a:rPr lang="en-GB" dirty="0" smtClean="0"/>
              <a:t>}</a:t>
            </a:r>
            <a:endParaRPr lang="en-GB" dirty="0"/>
          </a:p>
        </p:txBody>
      </p:sp>
      <p:sp>
        <p:nvSpPr>
          <p:cNvPr id="8" name="TextBox 7"/>
          <p:cNvSpPr txBox="1"/>
          <p:nvPr/>
        </p:nvSpPr>
        <p:spPr>
          <a:xfrm>
            <a:off x="1375569" y="4864848"/>
            <a:ext cx="3481960" cy="923330"/>
          </a:xfrm>
          <a:prstGeom prst="rect">
            <a:avLst/>
          </a:prstGeom>
          <a:noFill/>
        </p:spPr>
        <p:txBody>
          <a:bodyPr wrap="square" rtlCol="0">
            <a:spAutoFit/>
          </a:bodyPr>
          <a:lstStyle/>
          <a:p>
            <a:r>
              <a:rPr lang="en-GB" dirty="0" smtClean="0">
                <a:latin typeface="Lucida Handwriting" panose="03010101010101010101" pitchFamily="66" charset="0"/>
              </a:rPr>
              <a:t>Consider skipping multiple spaces between words</a:t>
            </a:r>
            <a:endParaRPr lang="en-GB" dirty="0">
              <a:latin typeface="Lucida Handwriting" panose="03010101010101010101" pitchFamily="66" charset="0"/>
            </a:endParaRPr>
          </a:p>
        </p:txBody>
      </p:sp>
      <p:sp>
        <p:nvSpPr>
          <p:cNvPr id="9" name="TextBox 8"/>
          <p:cNvSpPr txBox="1"/>
          <p:nvPr/>
        </p:nvSpPr>
        <p:spPr>
          <a:xfrm>
            <a:off x="4686457" y="5037007"/>
            <a:ext cx="3948517" cy="1754326"/>
          </a:xfrm>
          <a:prstGeom prst="rect">
            <a:avLst/>
          </a:prstGeom>
          <a:noFill/>
          <a:ln w="22225">
            <a:solidFill>
              <a:schemeClr val="tx1"/>
            </a:solidFill>
            <a:prstDash val="dash"/>
          </a:ln>
        </p:spPr>
        <p:txBody>
          <a:bodyPr wrap="none" rtlCol="0">
            <a:spAutoFit/>
          </a:bodyPr>
          <a:lstStyle/>
          <a:p>
            <a:r>
              <a:rPr lang="en-GB" dirty="0"/>
              <a:t>while(count &lt; </a:t>
            </a:r>
            <a:r>
              <a:rPr lang="en-GB" dirty="0" err="1"/>
              <a:t>remainingLength</a:t>
            </a:r>
            <a:r>
              <a:rPr lang="en-GB" dirty="0"/>
              <a:t> </a:t>
            </a:r>
            <a:endParaRPr lang="en-GB" dirty="0" smtClean="0"/>
          </a:p>
          <a:p>
            <a:r>
              <a:rPr lang="en-GB" dirty="0" smtClean="0"/>
              <a:t>&amp;&amp; </a:t>
            </a:r>
            <a:r>
              <a:rPr lang="en-GB" dirty="0"/>
              <a:t>sentence[</a:t>
            </a:r>
            <a:r>
              <a:rPr lang="en-GB" dirty="0" err="1"/>
              <a:t>wordStart+count</a:t>
            </a:r>
            <a:r>
              <a:rPr lang="en-GB" dirty="0"/>
              <a:t>] </a:t>
            </a:r>
            <a:r>
              <a:rPr lang="en-GB" dirty="0" smtClean="0"/>
              <a:t>== </a:t>
            </a:r>
            <a:r>
              <a:rPr lang="en-GB" dirty="0"/>
              <a:t>‘ ‘)</a:t>
            </a:r>
            <a:br>
              <a:rPr lang="en-GB" dirty="0"/>
            </a:br>
            <a:r>
              <a:rPr lang="en-GB" dirty="0" smtClean="0"/>
              <a:t>{</a:t>
            </a:r>
            <a:r>
              <a:rPr lang="en-GB" dirty="0"/>
              <a:t/>
            </a:r>
            <a:br>
              <a:rPr lang="en-GB" dirty="0"/>
            </a:br>
            <a:r>
              <a:rPr lang="en-GB" dirty="0" smtClean="0"/>
              <a:t>    </a:t>
            </a:r>
            <a:r>
              <a:rPr lang="en-GB" dirty="0" err="1" smtClean="0"/>
              <a:t>wordStart</a:t>
            </a:r>
            <a:r>
              <a:rPr lang="en-GB" dirty="0" smtClean="0"/>
              <a:t>++;</a:t>
            </a:r>
            <a:br>
              <a:rPr lang="en-GB" dirty="0" smtClean="0"/>
            </a:br>
            <a:r>
              <a:rPr lang="en-GB" dirty="0" smtClean="0"/>
              <a:t>    </a:t>
            </a:r>
            <a:r>
              <a:rPr lang="en-GB" dirty="0" err="1" smtClean="0"/>
              <a:t>remainingLength</a:t>
            </a:r>
            <a:r>
              <a:rPr lang="en-GB" dirty="0" smtClean="0"/>
              <a:t>--;</a:t>
            </a:r>
            <a:r>
              <a:rPr lang="en-GB" dirty="0"/>
              <a:t>	</a:t>
            </a:r>
            <a:br>
              <a:rPr lang="en-GB" dirty="0"/>
            </a:br>
            <a:r>
              <a:rPr lang="en-GB" dirty="0" smtClean="0"/>
              <a:t>}</a:t>
            </a:r>
          </a:p>
        </p:txBody>
      </p:sp>
      <p:sp>
        <p:nvSpPr>
          <p:cNvPr id="10" name="Freeform 9"/>
          <p:cNvSpPr/>
          <p:nvPr/>
        </p:nvSpPr>
        <p:spPr bwMode="auto">
          <a:xfrm>
            <a:off x="366342" y="3106757"/>
            <a:ext cx="1116469" cy="2231038"/>
          </a:xfrm>
          <a:custGeom>
            <a:avLst/>
            <a:gdLst>
              <a:gd name="connsiteX0" fmla="*/ 877572 w 1116469"/>
              <a:gd name="connsiteY0" fmla="*/ 2619167 h 2634823"/>
              <a:gd name="connsiteX1" fmla="*/ 193831 w 1116469"/>
              <a:gd name="connsiteY1" fmla="*/ 2512076 h 2634823"/>
              <a:gd name="connsiteX2" fmla="*/ 4361 w 1116469"/>
              <a:gd name="connsiteY2" fmla="*/ 1713005 h 2634823"/>
              <a:gd name="connsiteX3" fmla="*/ 94977 w 1116469"/>
              <a:gd name="connsiteY3" fmla="*/ 403189 h 2634823"/>
              <a:gd name="connsiteX4" fmla="*/ 465680 w 1116469"/>
              <a:gd name="connsiteY4" fmla="*/ 40724 h 2634823"/>
              <a:gd name="connsiteX5" fmla="*/ 1116469 w 1116469"/>
              <a:gd name="connsiteY5" fmla="*/ 24249 h 2634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6469" h="2634823">
                <a:moveTo>
                  <a:pt x="877572" y="2619167"/>
                </a:moveTo>
                <a:cubicBezTo>
                  <a:pt x="608469" y="2641135"/>
                  <a:pt x="339366" y="2663103"/>
                  <a:pt x="193831" y="2512076"/>
                </a:cubicBezTo>
                <a:cubicBezTo>
                  <a:pt x="48296" y="2361049"/>
                  <a:pt x="20837" y="2064486"/>
                  <a:pt x="4361" y="1713005"/>
                </a:cubicBezTo>
                <a:cubicBezTo>
                  <a:pt x="-12115" y="1361524"/>
                  <a:pt x="18090" y="681903"/>
                  <a:pt x="94977" y="403189"/>
                </a:cubicBezTo>
                <a:cubicBezTo>
                  <a:pt x="171864" y="124475"/>
                  <a:pt x="295431" y="103881"/>
                  <a:pt x="465680" y="40724"/>
                </a:cubicBezTo>
                <a:cubicBezTo>
                  <a:pt x="635929" y="-22433"/>
                  <a:pt x="876199" y="908"/>
                  <a:pt x="1116469" y="24249"/>
                </a:cubicBezTo>
              </a:path>
            </a:pathLst>
          </a:custGeom>
          <a:noFill/>
          <a:ln w="254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11" name="TextBox 10"/>
          <p:cNvSpPr txBox="1"/>
          <p:nvPr/>
        </p:nvSpPr>
        <p:spPr>
          <a:xfrm>
            <a:off x="5432139" y="585036"/>
            <a:ext cx="3481960" cy="369332"/>
          </a:xfrm>
          <a:prstGeom prst="rect">
            <a:avLst/>
          </a:prstGeom>
          <a:noFill/>
        </p:spPr>
        <p:txBody>
          <a:bodyPr wrap="square" rtlCol="0">
            <a:spAutoFit/>
          </a:bodyPr>
          <a:lstStyle/>
          <a:p>
            <a:r>
              <a:rPr lang="en-GB" dirty="0" smtClean="0">
                <a:latin typeface="Lucida Handwriting" panose="03010101010101010101" pitchFamily="66" charset="0"/>
              </a:rPr>
              <a:t>There is a space here</a:t>
            </a:r>
            <a:endParaRPr lang="en-GB" dirty="0">
              <a:latin typeface="Lucida Handwriting" panose="03010101010101010101" pitchFamily="66" charset="0"/>
            </a:endParaRPr>
          </a:p>
        </p:txBody>
      </p:sp>
      <p:sp>
        <p:nvSpPr>
          <p:cNvPr id="12" name="Freeform 11"/>
          <p:cNvSpPr/>
          <p:nvPr/>
        </p:nvSpPr>
        <p:spPr bwMode="auto">
          <a:xfrm>
            <a:off x="4975809" y="781831"/>
            <a:ext cx="497983" cy="1010048"/>
          </a:xfrm>
          <a:custGeom>
            <a:avLst/>
            <a:gdLst>
              <a:gd name="connsiteX0" fmla="*/ 419975 w 497983"/>
              <a:gd name="connsiteY0" fmla="*/ 13269 h 1010048"/>
              <a:gd name="connsiteX1" fmla="*/ 115175 w 497983"/>
              <a:gd name="connsiteY1" fmla="*/ 46221 h 1010048"/>
              <a:gd name="connsiteX2" fmla="*/ 16321 w 497983"/>
              <a:gd name="connsiteY2" fmla="*/ 392210 h 1010048"/>
              <a:gd name="connsiteX3" fmla="*/ 428213 w 497983"/>
              <a:gd name="connsiteY3" fmla="*/ 474588 h 1010048"/>
              <a:gd name="connsiteX4" fmla="*/ 494115 w 497983"/>
              <a:gd name="connsiteY4" fmla="*/ 1010048 h 10100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7983" h="1010048">
                <a:moveTo>
                  <a:pt x="419975" y="13269"/>
                </a:moveTo>
                <a:cubicBezTo>
                  <a:pt x="301213" y="-1834"/>
                  <a:pt x="182451" y="-16936"/>
                  <a:pt x="115175" y="46221"/>
                </a:cubicBezTo>
                <a:cubicBezTo>
                  <a:pt x="47899" y="109378"/>
                  <a:pt x="-35852" y="320816"/>
                  <a:pt x="16321" y="392210"/>
                </a:cubicBezTo>
                <a:cubicBezTo>
                  <a:pt x="68494" y="463604"/>
                  <a:pt x="348581" y="371615"/>
                  <a:pt x="428213" y="474588"/>
                </a:cubicBezTo>
                <a:cubicBezTo>
                  <a:pt x="507845" y="577561"/>
                  <a:pt x="500980" y="793804"/>
                  <a:pt x="494115" y="1010048"/>
                </a:cubicBezTo>
              </a:path>
            </a:pathLst>
          </a:custGeom>
          <a:noFill/>
          <a:ln w="254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399142630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Possible Answer 2</a:t>
            </a:r>
            <a:endParaRPr lang="en-GB" dirty="0"/>
          </a:p>
        </p:txBody>
      </p:sp>
      <p:sp>
        <p:nvSpPr>
          <p:cNvPr id="3" name="Content Placeholder 2"/>
          <p:cNvSpPr>
            <a:spLocks noGrp="1"/>
          </p:cNvSpPr>
          <p:nvPr>
            <p:ph idx="1"/>
          </p:nvPr>
        </p:nvSpPr>
        <p:spPr>
          <a:xfrm>
            <a:off x="1047750" y="1272333"/>
            <a:ext cx="7029450" cy="4114800"/>
          </a:xfrm>
        </p:spPr>
        <p:txBody>
          <a:bodyPr/>
          <a:lstStyle/>
          <a:p>
            <a:r>
              <a:rPr lang="en-GB" dirty="0" smtClean="0"/>
              <a:t>Little more complicated if you use array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7" name="TextBox 6"/>
          <p:cNvSpPr txBox="1"/>
          <p:nvPr/>
        </p:nvSpPr>
        <p:spPr>
          <a:xfrm>
            <a:off x="948896" y="2090440"/>
            <a:ext cx="7836441" cy="3139321"/>
          </a:xfrm>
          <a:prstGeom prst="rect">
            <a:avLst/>
          </a:prstGeom>
          <a:noFill/>
          <a:ln w="19050">
            <a:solidFill>
              <a:schemeClr val="tx1"/>
            </a:solidFill>
          </a:ln>
        </p:spPr>
        <p:txBody>
          <a:bodyPr wrap="none" rtlCol="0">
            <a:spAutoFit/>
          </a:bodyPr>
          <a:lstStyle/>
          <a:p>
            <a:r>
              <a:rPr lang="en-GB" dirty="0" smtClean="0"/>
              <a:t>string </a:t>
            </a:r>
            <a:r>
              <a:rPr lang="en-GB" dirty="0" err="1" smtClean="0"/>
              <a:t>ReadWord</a:t>
            </a:r>
            <a:r>
              <a:rPr lang="en-GB" dirty="0" smtClean="0"/>
              <a:t>(</a:t>
            </a:r>
            <a:r>
              <a:rPr lang="en-GB" dirty="0" err="1" smtClean="0"/>
              <a:t>const</a:t>
            </a:r>
            <a:r>
              <a:rPr lang="en-GB" dirty="0" smtClean="0"/>
              <a:t> char sentence[], </a:t>
            </a:r>
            <a:r>
              <a:rPr lang="en-GB" dirty="0" err="1" smtClean="0"/>
              <a:t>int</a:t>
            </a:r>
            <a:r>
              <a:rPr lang="en-GB" dirty="0" smtClean="0"/>
              <a:t> </a:t>
            </a:r>
            <a:r>
              <a:rPr lang="en-GB" dirty="0" err="1" smtClean="0"/>
              <a:t>wordStart</a:t>
            </a:r>
            <a:r>
              <a:rPr lang="en-GB" dirty="0" smtClean="0"/>
              <a:t>, </a:t>
            </a:r>
            <a:r>
              <a:rPr lang="en-GB" dirty="0" err="1" smtClean="0"/>
              <a:t>int</a:t>
            </a:r>
            <a:r>
              <a:rPr lang="en-GB" dirty="0" smtClean="0"/>
              <a:t> </a:t>
            </a:r>
            <a:r>
              <a:rPr lang="en-GB" dirty="0" err="1" smtClean="0"/>
              <a:t>remainingLength</a:t>
            </a:r>
            <a:r>
              <a:rPr lang="en-GB" dirty="0" smtClean="0"/>
              <a:t>)</a:t>
            </a:r>
            <a:br>
              <a:rPr lang="en-GB" dirty="0" smtClean="0"/>
            </a:br>
            <a:r>
              <a:rPr lang="en-GB" dirty="0" smtClean="0"/>
              <a:t>{</a:t>
            </a:r>
            <a:br>
              <a:rPr lang="en-GB" dirty="0" smtClean="0"/>
            </a:br>
            <a:r>
              <a:rPr lang="en-GB" dirty="0" smtClean="0"/>
              <a:t>      </a:t>
            </a:r>
            <a:r>
              <a:rPr lang="en-GB" dirty="0" err="1" smtClean="0"/>
              <a:t>int</a:t>
            </a:r>
            <a:r>
              <a:rPr lang="en-GB" dirty="0" smtClean="0"/>
              <a:t> count = 0;</a:t>
            </a:r>
            <a:br>
              <a:rPr lang="en-GB" dirty="0" smtClean="0"/>
            </a:br>
            <a:r>
              <a:rPr lang="en-GB" dirty="0" smtClean="0"/>
              <a:t>      char word[MAX_WORD_LENGTH];</a:t>
            </a:r>
            <a:br>
              <a:rPr lang="en-GB" dirty="0" smtClean="0"/>
            </a:br>
            <a:r>
              <a:rPr lang="en-GB" dirty="0" smtClean="0"/>
              <a:t>      while(count &lt; </a:t>
            </a:r>
            <a:r>
              <a:rPr lang="en-GB" dirty="0" err="1" smtClean="0"/>
              <a:t>remainingLength</a:t>
            </a:r>
            <a:r>
              <a:rPr lang="en-GB" dirty="0"/>
              <a:t> </a:t>
            </a:r>
            <a:r>
              <a:rPr lang="en-GB" dirty="0" smtClean="0"/>
              <a:t>&amp;&amp; sentence[</a:t>
            </a:r>
            <a:r>
              <a:rPr lang="en-GB" dirty="0" err="1" smtClean="0"/>
              <a:t>wordStart+count</a:t>
            </a:r>
            <a:r>
              <a:rPr lang="en-GB" dirty="0"/>
              <a:t>] </a:t>
            </a:r>
            <a:r>
              <a:rPr lang="en-GB" dirty="0" smtClean="0"/>
              <a:t>!= </a:t>
            </a:r>
            <a:r>
              <a:rPr lang="en-GB" dirty="0"/>
              <a:t>‘ </a:t>
            </a:r>
            <a:r>
              <a:rPr lang="en-GB" dirty="0" smtClean="0"/>
              <a:t>‘)</a:t>
            </a:r>
            <a:br>
              <a:rPr lang="en-GB" dirty="0" smtClean="0"/>
            </a:br>
            <a:r>
              <a:rPr lang="en-GB" dirty="0" smtClean="0"/>
              <a:t>      {</a:t>
            </a:r>
            <a:br>
              <a:rPr lang="en-GB" dirty="0" smtClean="0"/>
            </a:br>
            <a:r>
              <a:rPr lang="en-GB" dirty="0" smtClean="0"/>
              <a:t>           count++;	// Count the non-space characters</a:t>
            </a:r>
            <a:br>
              <a:rPr lang="en-GB" dirty="0" smtClean="0"/>
            </a:br>
            <a:r>
              <a:rPr lang="en-GB" dirty="0" smtClean="0"/>
              <a:t>      }</a:t>
            </a:r>
            <a:br>
              <a:rPr lang="en-GB" dirty="0" smtClean="0"/>
            </a:br>
            <a:r>
              <a:rPr lang="en-GB" dirty="0" smtClean="0"/>
              <a:t>      </a:t>
            </a:r>
            <a:r>
              <a:rPr lang="en-GB" dirty="0" err="1" smtClean="0"/>
              <a:t>strncpy</a:t>
            </a:r>
            <a:r>
              <a:rPr lang="en-GB" dirty="0" smtClean="0"/>
              <a:t>(word, &amp;sentence[</a:t>
            </a:r>
            <a:r>
              <a:rPr lang="en-GB" dirty="0" err="1" smtClean="0"/>
              <a:t>wordStart</a:t>
            </a:r>
            <a:r>
              <a:rPr lang="en-GB" dirty="0" smtClean="0"/>
              <a:t>], count);</a:t>
            </a:r>
            <a:br>
              <a:rPr lang="en-GB" dirty="0" smtClean="0"/>
            </a:br>
            <a:r>
              <a:rPr lang="en-GB" dirty="0" smtClean="0"/>
              <a:t>      return (string)word;</a:t>
            </a:r>
          </a:p>
          <a:p>
            <a:r>
              <a:rPr lang="en-GB" dirty="0" smtClean="0"/>
              <a:t>}</a:t>
            </a:r>
            <a:endParaRPr lang="en-GB" dirty="0"/>
          </a:p>
        </p:txBody>
      </p:sp>
      <p:sp>
        <p:nvSpPr>
          <p:cNvPr id="8" name="TextBox 7"/>
          <p:cNvSpPr txBox="1"/>
          <p:nvPr/>
        </p:nvSpPr>
        <p:spPr>
          <a:xfrm>
            <a:off x="1375569" y="5613995"/>
            <a:ext cx="3481960" cy="923330"/>
          </a:xfrm>
          <a:prstGeom prst="rect">
            <a:avLst/>
          </a:prstGeom>
          <a:noFill/>
        </p:spPr>
        <p:txBody>
          <a:bodyPr wrap="square" rtlCol="0">
            <a:spAutoFit/>
          </a:bodyPr>
          <a:lstStyle/>
          <a:p>
            <a:r>
              <a:rPr lang="en-GB" dirty="0" smtClean="0">
                <a:latin typeface="Lucida Handwriting" panose="03010101010101010101" pitchFamily="66" charset="0"/>
              </a:rPr>
              <a:t>Consider skipping multiple spaces between words</a:t>
            </a:r>
            <a:endParaRPr lang="en-GB" dirty="0">
              <a:latin typeface="Lucida Handwriting" panose="03010101010101010101" pitchFamily="66" charset="0"/>
            </a:endParaRPr>
          </a:p>
        </p:txBody>
      </p:sp>
      <p:sp>
        <p:nvSpPr>
          <p:cNvPr id="10" name="Freeform 9"/>
          <p:cNvSpPr/>
          <p:nvPr/>
        </p:nvSpPr>
        <p:spPr bwMode="auto">
          <a:xfrm>
            <a:off x="366342" y="3242796"/>
            <a:ext cx="1116469" cy="2634823"/>
          </a:xfrm>
          <a:custGeom>
            <a:avLst/>
            <a:gdLst>
              <a:gd name="connsiteX0" fmla="*/ 877572 w 1116469"/>
              <a:gd name="connsiteY0" fmla="*/ 2619167 h 2634823"/>
              <a:gd name="connsiteX1" fmla="*/ 193831 w 1116469"/>
              <a:gd name="connsiteY1" fmla="*/ 2512076 h 2634823"/>
              <a:gd name="connsiteX2" fmla="*/ 4361 w 1116469"/>
              <a:gd name="connsiteY2" fmla="*/ 1713005 h 2634823"/>
              <a:gd name="connsiteX3" fmla="*/ 94977 w 1116469"/>
              <a:gd name="connsiteY3" fmla="*/ 403189 h 2634823"/>
              <a:gd name="connsiteX4" fmla="*/ 465680 w 1116469"/>
              <a:gd name="connsiteY4" fmla="*/ 40724 h 2634823"/>
              <a:gd name="connsiteX5" fmla="*/ 1116469 w 1116469"/>
              <a:gd name="connsiteY5" fmla="*/ 24249 h 2634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6469" h="2634823">
                <a:moveTo>
                  <a:pt x="877572" y="2619167"/>
                </a:moveTo>
                <a:cubicBezTo>
                  <a:pt x="608469" y="2641135"/>
                  <a:pt x="339366" y="2663103"/>
                  <a:pt x="193831" y="2512076"/>
                </a:cubicBezTo>
                <a:cubicBezTo>
                  <a:pt x="48296" y="2361049"/>
                  <a:pt x="20837" y="2064486"/>
                  <a:pt x="4361" y="1713005"/>
                </a:cubicBezTo>
                <a:cubicBezTo>
                  <a:pt x="-12115" y="1361524"/>
                  <a:pt x="18090" y="681903"/>
                  <a:pt x="94977" y="403189"/>
                </a:cubicBezTo>
                <a:cubicBezTo>
                  <a:pt x="171864" y="124475"/>
                  <a:pt x="295431" y="103881"/>
                  <a:pt x="465680" y="40724"/>
                </a:cubicBezTo>
                <a:cubicBezTo>
                  <a:pt x="635929" y="-22433"/>
                  <a:pt x="876199" y="908"/>
                  <a:pt x="1116469" y="24249"/>
                </a:cubicBezTo>
              </a:path>
            </a:pathLst>
          </a:custGeom>
          <a:noFill/>
          <a:ln w="254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232296798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altLang="en-US" dirty="0" smtClean="0"/>
              <a:t>ASCII Code</a:t>
            </a:r>
            <a:br>
              <a:rPr lang="en-GB" altLang="en-US" dirty="0" smtClean="0"/>
            </a:br>
            <a:r>
              <a:rPr lang="en-GB" altLang="en-US" dirty="0" smtClean="0">
                <a:solidFill>
                  <a:srgbClr val="FF0000"/>
                </a:solidFill>
              </a:rPr>
              <a:t>You must experiment!!</a:t>
            </a:r>
          </a:p>
        </p:txBody>
      </p:sp>
      <p:sp>
        <p:nvSpPr>
          <p:cNvPr id="13315" name="Content Placeholder 2"/>
          <p:cNvSpPr>
            <a:spLocks noGrp="1"/>
          </p:cNvSpPr>
          <p:nvPr>
            <p:ph idx="1"/>
          </p:nvPr>
        </p:nvSpPr>
        <p:spPr>
          <a:xfrm>
            <a:off x="1047750" y="1252151"/>
            <a:ext cx="7029450" cy="4586674"/>
          </a:xfrm>
        </p:spPr>
        <p:txBody>
          <a:bodyPr/>
          <a:lstStyle/>
          <a:p>
            <a:r>
              <a:rPr lang="en-GB" altLang="en-US" dirty="0" smtClean="0"/>
              <a:t>You can get the </a:t>
            </a:r>
            <a:r>
              <a:rPr lang="en-GB" altLang="en-US" dirty="0" err="1" smtClean="0"/>
              <a:t>ascii</a:t>
            </a:r>
            <a:r>
              <a:rPr lang="en-GB" altLang="en-US" dirty="0" smtClean="0"/>
              <a:t> value of a character like this:</a:t>
            </a:r>
            <a:br>
              <a:rPr lang="en-GB" altLang="en-US" dirty="0" smtClean="0"/>
            </a:br>
            <a:r>
              <a:rPr lang="en-GB" altLang="en-US" dirty="0" smtClean="0"/>
              <a:t/>
            </a:r>
            <a:br>
              <a:rPr lang="en-GB" altLang="en-US" dirty="0" smtClean="0"/>
            </a:br>
            <a:r>
              <a:rPr lang="en-GB" altLang="en-US" dirty="0" smtClean="0"/>
              <a:t>char letter = ‘A’;</a:t>
            </a:r>
            <a:br>
              <a:rPr lang="en-GB" altLang="en-US" dirty="0" smtClean="0"/>
            </a:br>
            <a:r>
              <a:rPr lang="en-GB" altLang="en-US" dirty="0" err="1" smtClean="0"/>
              <a:t>int</a:t>
            </a:r>
            <a:r>
              <a:rPr lang="en-GB" altLang="en-US" dirty="0" smtClean="0"/>
              <a:t> value = (</a:t>
            </a:r>
            <a:r>
              <a:rPr lang="en-GB" altLang="en-US" dirty="0" err="1" smtClean="0"/>
              <a:t>int</a:t>
            </a:r>
            <a:r>
              <a:rPr lang="en-GB" altLang="en-US" dirty="0" smtClean="0"/>
              <a:t>)letter;		// decimal 65</a:t>
            </a:r>
          </a:p>
          <a:p>
            <a:pPr>
              <a:spcBef>
                <a:spcPct val="0"/>
              </a:spcBef>
              <a:buClrTx/>
              <a:buSzTx/>
              <a:buFontTx/>
              <a:buNone/>
            </a:pPr>
            <a:endParaRPr kumimoji="0" lang="en-GB" altLang="en-US" dirty="0" smtClean="0"/>
          </a:p>
          <a:p>
            <a:r>
              <a:rPr lang="en-GB" altLang="en-US" dirty="0" smtClean="0"/>
              <a:t>What </a:t>
            </a:r>
            <a:r>
              <a:rPr kumimoji="0" lang="en-GB" altLang="en-US" dirty="0" smtClean="0"/>
              <a:t>do we mean by a character?</a:t>
            </a:r>
          </a:p>
          <a:p>
            <a:r>
              <a:rPr kumimoji="0" lang="en-GB" altLang="en-US" dirty="0" smtClean="0"/>
              <a:t>Look up the ASCII table</a:t>
            </a:r>
          </a:p>
          <a:p>
            <a:endParaRPr kumimoji="0" lang="en-GB" altLang="en-US" dirty="0"/>
          </a:p>
          <a:p>
            <a:r>
              <a:rPr kumimoji="0" lang="en-GB" altLang="en-US" b="1" u="sng" dirty="0" smtClean="0"/>
              <a:t>Experiment</a:t>
            </a:r>
            <a:r>
              <a:rPr kumimoji="0" lang="en-GB" altLang="en-US" dirty="0" smtClean="0"/>
              <a:t>:</a:t>
            </a:r>
            <a:br>
              <a:rPr kumimoji="0" lang="en-GB" altLang="en-US" dirty="0" smtClean="0"/>
            </a:br>
            <a:r>
              <a:rPr kumimoji="0" lang="en-GB" altLang="en-US" dirty="0" smtClean="0"/>
              <a:t>What happens when you subtract one character from another? </a:t>
            </a:r>
            <a:br>
              <a:rPr kumimoji="0" lang="en-GB" altLang="en-US" dirty="0" smtClean="0"/>
            </a:br>
            <a:r>
              <a:rPr kumimoji="0" lang="en-GB" altLang="en-US" dirty="0" smtClean="0"/>
              <a:t>For example, try ‘9’ – ‘0’</a:t>
            </a:r>
            <a:br>
              <a:rPr kumimoji="0" lang="en-GB" altLang="en-US" dirty="0" smtClean="0"/>
            </a:br>
            <a:r>
              <a:rPr kumimoji="0" lang="en-GB" altLang="en-US" dirty="0" smtClean="0"/>
              <a:t>Why is this useful?</a:t>
            </a:r>
          </a:p>
          <a:p>
            <a:endParaRPr lang="en-GB" altLang="en-US" dirty="0" smtClean="0"/>
          </a:p>
        </p:txBody>
      </p:sp>
      <p:sp>
        <p:nvSpPr>
          <p:cNvPr id="13316"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p:txBody>
          <a:bodyPr/>
          <a:lstStyle/>
          <a:p>
            <a:r>
              <a:rPr lang="en-GB" altLang="en-US" dirty="0" smtClean="0"/>
              <a:t>Exercise 4</a:t>
            </a:r>
          </a:p>
        </p:txBody>
      </p:sp>
      <p:sp>
        <p:nvSpPr>
          <p:cNvPr id="3" name="Content Placeholder 2"/>
          <p:cNvSpPr>
            <a:spLocks noGrp="1"/>
          </p:cNvSpPr>
          <p:nvPr>
            <p:ph idx="1"/>
          </p:nvPr>
        </p:nvSpPr>
        <p:spPr>
          <a:xfrm>
            <a:off x="1047750" y="1250822"/>
            <a:ext cx="7029450" cy="5106987"/>
          </a:xfrm>
        </p:spPr>
        <p:txBody>
          <a:bodyPr/>
          <a:lstStyle/>
          <a:p>
            <a:pPr>
              <a:defRPr/>
            </a:pPr>
            <a:r>
              <a:rPr lang="en-GB" b="1" dirty="0" smtClean="0"/>
              <a:t>Identify the requirements </a:t>
            </a:r>
            <a:r>
              <a:rPr lang="en-GB" b="1" dirty="0"/>
              <a:t>and </a:t>
            </a:r>
            <a:r>
              <a:rPr lang="en-GB" b="1" dirty="0" smtClean="0"/>
              <a:t>constraints</a:t>
            </a:r>
            <a:r>
              <a:rPr lang="en-GB" dirty="0" smtClean="0"/>
              <a:t>.</a:t>
            </a:r>
          </a:p>
          <a:p>
            <a:pPr>
              <a:defRPr/>
            </a:pPr>
            <a:r>
              <a:rPr lang="en-GB" dirty="0" smtClean="0"/>
              <a:t>Write a program that allows the user to enter a number but forces them to re-enter the number if the value they type in contains anything that is not a letter. The number is read when the Enter key is pressed</a:t>
            </a:r>
          </a:p>
          <a:p>
            <a:pPr>
              <a:defRPr/>
            </a:pPr>
            <a:r>
              <a:rPr lang="en-GB" dirty="0" smtClean="0"/>
              <a:t>For example:</a:t>
            </a:r>
          </a:p>
          <a:p>
            <a:pPr marL="0" indent="0">
              <a:buFont typeface="Monotype Sorts" pitchFamily="2" charset="2"/>
              <a:buNone/>
              <a:defRPr/>
            </a:pPr>
            <a:r>
              <a:rPr lang="en-GB" dirty="0" smtClean="0"/>
              <a:t>	“12A34” is incorrect </a:t>
            </a:r>
            <a:r>
              <a:rPr lang="en-GB" dirty="0" smtClean="0">
                <a:sym typeface="Wingdings" panose="05000000000000000000" pitchFamily="2" charset="2"/>
              </a:rPr>
              <a:t> contains letter “A”</a:t>
            </a:r>
            <a:r>
              <a:rPr lang="en-GB" dirty="0" smtClean="0"/>
              <a:t/>
            </a:r>
            <a:br>
              <a:rPr lang="en-GB" dirty="0" smtClean="0"/>
            </a:br>
            <a:r>
              <a:rPr lang="en-GB" dirty="0" smtClean="0"/>
              <a:t>	“12345” is correct </a:t>
            </a:r>
            <a:r>
              <a:rPr lang="en-GB" dirty="0" smtClean="0">
                <a:sym typeface="Wingdings" panose="05000000000000000000" pitchFamily="2" charset="2"/>
              </a:rPr>
              <a:t> value is 12345</a:t>
            </a:r>
            <a:endParaRPr lang="en-GB" dirty="0"/>
          </a:p>
          <a:p>
            <a:pPr>
              <a:defRPr/>
            </a:pPr>
            <a:endParaRPr lang="en-GB" dirty="0"/>
          </a:p>
        </p:txBody>
      </p:sp>
      <p:sp>
        <p:nvSpPr>
          <p:cNvPr id="14340"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dirty="0" smtClean="0"/>
              <a:t>GD &amp; H</a:t>
            </a:r>
          </a:p>
        </p:txBody>
      </p:sp>
      <p:sp>
        <p:nvSpPr>
          <p:cNvPr id="14341" name="TextBox 4"/>
          <p:cNvSpPr txBox="1">
            <a:spLocks noChangeArrowheads="1"/>
          </p:cNvSpPr>
          <p:nvPr/>
        </p:nvSpPr>
        <p:spPr bwMode="auto">
          <a:xfrm>
            <a:off x="940659" y="4516137"/>
            <a:ext cx="7010400"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b="1" u="sng" dirty="0"/>
              <a:t>Constraint: </a:t>
            </a:r>
            <a:r>
              <a:rPr kumimoji="0" lang="en-GB" altLang="en-US" dirty="0"/>
              <a:t>You must write your own functions, using strings as arrays of </a:t>
            </a:r>
            <a:r>
              <a:rPr kumimoji="0" lang="en-GB" altLang="en-US" dirty="0" smtClean="0"/>
              <a:t>characters</a:t>
            </a:r>
          </a:p>
          <a:p>
            <a:pPr>
              <a:spcBef>
                <a:spcPct val="0"/>
              </a:spcBef>
              <a:buClrTx/>
              <a:buSzTx/>
              <a:buFontTx/>
              <a:buNone/>
            </a:pPr>
            <a:r>
              <a:rPr kumimoji="0" lang="en-GB" altLang="en-US" dirty="0" smtClean="0"/>
              <a:t>…. Yes I am that evil !!!! :-)</a:t>
            </a:r>
            <a:endParaRPr kumimoji="0" lang="en-GB" alt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77008" y="4306046"/>
            <a:ext cx="1566967" cy="2141521"/>
          </a:xfrm>
          <a:prstGeom prst="rect">
            <a:avLst/>
          </a:prstGeom>
        </p:spPr>
      </p:pic>
      <p:sp>
        <p:nvSpPr>
          <p:cNvPr id="4" name="TextBox 3"/>
          <p:cNvSpPr txBox="1"/>
          <p:nvPr/>
        </p:nvSpPr>
        <p:spPr>
          <a:xfrm>
            <a:off x="1020075" y="5756357"/>
            <a:ext cx="4993675" cy="923330"/>
          </a:xfrm>
          <a:prstGeom prst="rect">
            <a:avLst/>
          </a:prstGeom>
          <a:noFill/>
        </p:spPr>
        <p:txBody>
          <a:bodyPr wrap="none" rtlCol="0">
            <a:spAutoFit/>
          </a:bodyPr>
          <a:lstStyle/>
          <a:p>
            <a:r>
              <a:rPr lang="en-GB" dirty="0" smtClean="0"/>
              <a:t>Hint: Convert a character to an integer like this:</a:t>
            </a:r>
            <a:br>
              <a:rPr lang="en-GB" dirty="0" smtClean="0"/>
            </a:br>
            <a:r>
              <a:rPr lang="en-GB" dirty="0" err="1" smtClean="0"/>
              <a:t>int</a:t>
            </a:r>
            <a:r>
              <a:rPr lang="en-GB" dirty="0" smtClean="0"/>
              <a:t> digit = </a:t>
            </a:r>
            <a:r>
              <a:rPr lang="en-GB" b="1" dirty="0" smtClean="0"/>
              <a:t>(</a:t>
            </a:r>
            <a:r>
              <a:rPr lang="en-GB" b="1" dirty="0" err="1" smtClean="0"/>
              <a:t>int</a:t>
            </a:r>
            <a:r>
              <a:rPr lang="en-GB" b="1" dirty="0" smtClean="0"/>
              <a:t>)</a:t>
            </a:r>
            <a:r>
              <a:rPr lang="en-GB" dirty="0" smtClean="0"/>
              <a:t>text[index];</a:t>
            </a:r>
            <a:br>
              <a:rPr lang="en-GB" dirty="0" smtClean="0"/>
            </a:br>
            <a:r>
              <a:rPr lang="en-GB" dirty="0" smtClean="0"/>
              <a:t>if(digit &gt; 10) …. </a:t>
            </a:r>
            <a:r>
              <a:rPr lang="en-GB" dirty="0"/>
              <a:t>e</a:t>
            </a:r>
            <a:r>
              <a:rPr lang="en-GB" dirty="0" smtClean="0"/>
              <a:t>tc.</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p:txBody>
          <a:bodyPr/>
          <a:lstStyle/>
          <a:p>
            <a:r>
              <a:rPr lang="en-GB" altLang="en-US" smtClean="0"/>
              <a:t>Possible Answer</a:t>
            </a:r>
          </a:p>
        </p:txBody>
      </p:sp>
      <p:sp>
        <p:nvSpPr>
          <p:cNvPr id="15363" name="Content Placeholder 2"/>
          <p:cNvSpPr>
            <a:spLocks noGrp="1"/>
          </p:cNvSpPr>
          <p:nvPr>
            <p:ph idx="1"/>
          </p:nvPr>
        </p:nvSpPr>
        <p:spPr/>
        <p:txBody>
          <a:bodyPr/>
          <a:lstStyle/>
          <a:p>
            <a:r>
              <a:rPr lang="en-GB" altLang="en-US" smtClean="0"/>
              <a:t>User must enter a text number</a:t>
            </a:r>
          </a:p>
          <a:p>
            <a:r>
              <a:rPr lang="en-GB" altLang="en-US" smtClean="0"/>
              <a:t>Each text character must be in the range ‘0’ to ‘9’ (numeric digits)</a:t>
            </a:r>
          </a:p>
          <a:p>
            <a:r>
              <a:rPr lang="en-GB" altLang="en-US" smtClean="0"/>
              <a:t>The number is terminated by pressing the Enter key</a:t>
            </a:r>
          </a:p>
          <a:p>
            <a:r>
              <a:rPr lang="en-GB" altLang="en-US" smtClean="0"/>
              <a:t>User must re-enter text number unless ALL the characters are numeric digits</a:t>
            </a:r>
          </a:p>
          <a:p>
            <a:endParaRPr lang="en-GB" altLang="en-US" smtClean="0"/>
          </a:p>
          <a:p>
            <a:r>
              <a:rPr lang="en-GB" altLang="en-US" smtClean="0"/>
              <a:t>Requirement:</a:t>
            </a:r>
          </a:p>
          <a:p>
            <a:pPr lvl="1"/>
            <a:r>
              <a:rPr lang="en-GB" altLang="en-US" smtClean="0"/>
              <a:t>We must read one character at a time from the entered number</a:t>
            </a:r>
          </a:p>
        </p:txBody>
      </p:sp>
      <p:sp>
        <p:nvSpPr>
          <p:cNvPr id="15364"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endParaRPr lang="en-GB" altLang="en-US" smtClean="0"/>
          </a:p>
        </p:txBody>
      </p:sp>
      <p:sp>
        <p:nvSpPr>
          <p:cNvPr id="16387"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16388" name="TextBox 4"/>
          <p:cNvSpPr txBox="1">
            <a:spLocks noChangeArrowheads="1"/>
          </p:cNvSpPr>
          <p:nvPr/>
        </p:nvSpPr>
        <p:spPr bwMode="auto">
          <a:xfrm>
            <a:off x="509588" y="1290638"/>
            <a:ext cx="7311617"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smtClean="0"/>
              <a:t>bool </a:t>
            </a:r>
            <a:r>
              <a:rPr kumimoji="0" lang="en-GB" altLang="en-US" sz="1800" dirty="0" err="1"/>
              <a:t>IsNumber</a:t>
            </a:r>
            <a:r>
              <a:rPr kumimoji="0" lang="en-GB" altLang="en-US" sz="1800" dirty="0"/>
              <a:t>(string text)</a:t>
            </a:r>
          </a:p>
          <a:p>
            <a:pPr>
              <a:spcBef>
                <a:spcPct val="0"/>
              </a:spcBef>
              <a:buClrTx/>
              <a:buSzTx/>
              <a:buFontTx/>
              <a:buNone/>
            </a:pPr>
            <a:r>
              <a:rPr kumimoji="0" lang="en-GB" altLang="en-US" sz="1800" dirty="0"/>
              <a:t>{</a:t>
            </a:r>
          </a:p>
          <a:p>
            <a:pPr>
              <a:spcBef>
                <a:spcPct val="0"/>
              </a:spcBef>
              <a:buClrTx/>
              <a:buSzTx/>
              <a:buFontTx/>
              <a:buNone/>
            </a:pPr>
            <a:r>
              <a:rPr kumimoji="0" lang="en-GB" altLang="en-US" sz="1800" dirty="0"/>
              <a:t>            </a:t>
            </a:r>
            <a:r>
              <a:rPr kumimoji="0" lang="en-GB" altLang="en-US" sz="1800" dirty="0" err="1"/>
              <a:t>int</a:t>
            </a:r>
            <a:r>
              <a:rPr kumimoji="0" lang="en-GB" altLang="en-US" sz="1800" dirty="0"/>
              <a:t> </a:t>
            </a:r>
            <a:r>
              <a:rPr kumimoji="0" lang="en-GB" altLang="en-US" sz="1800" dirty="0" err="1"/>
              <a:t>stringLength</a:t>
            </a:r>
            <a:r>
              <a:rPr kumimoji="0" lang="en-GB" altLang="en-US" sz="1800" dirty="0"/>
              <a:t> = </a:t>
            </a:r>
            <a:r>
              <a:rPr kumimoji="0" lang="en-GB" altLang="en-US" sz="1800" dirty="0" smtClean="0"/>
              <a:t>(</a:t>
            </a:r>
            <a:r>
              <a:rPr kumimoji="0" lang="en-GB" altLang="en-US" sz="1800" dirty="0" err="1" smtClean="0"/>
              <a:t>int</a:t>
            </a:r>
            <a:r>
              <a:rPr kumimoji="0" lang="en-GB" altLang="en-US" sz="1800" dirty="0" smtClean="0"/>
              <a:t>)</a:t>
            </a:r>
            <a:r>
              <a:rPr kumimoji="0" lang="en-GB" altLang="en-US" sz="1800" dirty="0" err="1" smtClean="0"/>
              <a:t>text.length</a:t>
            </a:r>
            <a:r>
              <a:rPr kumimoji="0" lang="en-GB" altLang="en-US" sz="1800" dirty="0" smtClean="0"/>
              <a:t>();</a:t>
            </a:r>
            <a:endParaRPr kumimoji="0" lang="en-GB" altLang="en-US" sz="1800" dirty="0"/>
          </a:p>
          <a:p>
            <a:pPr>
              <a:spcBef>
                <a:spcPct val="0"/>
              </a:spcBef>
              <a:buClrTx/>
              <a:buSzTx/>
              <a:buFontTx/>
              <a:buNone/>
            </a:pPr>
            <a:r>
              <a:rPr kumimoji="0" lang="en-GB" altLang="en-US" sz="1800" dirty="0"/>
              <a:t>            </a:t>
            </a:r>
            <a:r>
              <a:rPr kumimoji="0" lang="en-GB" altLang="en-US" sz="1800" dirty="0" err="1"/>
              <a:t>int</a:t>
            </a:r>
            <a:r>
              <a:rPr kumimoji="0" lang="en-GB" altLang="en-US" sz="1800" dirty="0"/>
              <a:t> index;</a:t>
            </a:r>
          </a:p>
          <a:p>
            <a:pPr>
              <a:spcBef>
                <a:spcPct val="0"/>
              </a:spcBef>
              <a:buClrTx/>
              <a:buSzTx/>
              <a:buFontTx/>
              <a:buNone/>
            </a:pPr>
            <a:r>
              <a:rPr kumimoji="0" lang="en-GB" altLang="en-US" sz="1800" dirty="0"/>
              <a:t>            </a:t>
            </a:r>
            <a:r>
              <a:rPr kumimoji="0" lang="en-GB" altLang="en-US" sz="1800" dirty="0" err="1"/>
              <a:t>int</a:t>
            </a:r>
            <a:r>
              <a:rPr kumimoji="0" lang="en-GB" altLang="en-US" sz="1800" dirty="0"/>
              <a:t> digit;</a:t>
            </a:r>
          </a:p>
          <a:p>
            <a:pPr>
              <a:spcBef>
                <a:spcPct val="0"/>
              </a:spcBef>
              <a:buClrTx/>
              <a:buSzTx/>
              <a:buFontTx/>
              <a:buNone/>
            </a:pPr>
            <a:endParaRPr kumimoji="0" lang="en-GB" altLang="en-US" sz="1800" dirty="0"/>
          </a:p>
          <a:p>
            <a:pPr>
              <a:spcBef>
                <a:spcPct val="0"/>
              </a:spcBef>
              <a:buClrTx/>
              <a:buSzTx/>
              <a:buFontTx/>
              <a:buNone/>
            </a:pPr>
            <a:r>
              <a:rPr kumimoji="0" lang="en-GB" altLang="en-US" sz="1800" dirty="0"/>
              <a:t>            for (index = 0; index &lt; </a:t>
            </a:r>
            <a:r>
              <a:rPr kumimoji="0" lang="en-GB" altLang="en-US" sz="1800" dirty="0" err="1"/>
              <a:t>stringLength</a:t>
            </a:r>
            <a:r>
              <a:rPr kumimoji="0" lang="en-GB" altLang="en-US" sz="1800" dirty="0"/>
              <a:t>; index++)</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                </a:t>
            </a:r>
            <a:r>
              <a:rPr kumimoji="0" lang="en-GB" altLang="en-US" sz="1800" b="1" dirty="0"/>
              <a:t>digit = (</a:t>
            </a:r>
            <a:r>
              <a:rPr kumimoji="0" lang="en-GB" altLang="en-US" sz="1800" b="1" dirty="0" err="1"/>
              <a:t>int</a:t>
            </a:r>
            <a:r>
              <a:rPr kumimoji="0" lang="en-GB" altLang="en-US" sz="1800" b="1" dirty="0"/>
              <a:t>)(text[index]);</a:t>
            </a:r>
            <a:r>
              <a:rPr kumimoji="0" lang="en-GB" altLang="en-US" sz="1800" dirty="0"/>
              <a:t> 		// ASCII value</a:t>
            </a:r>
          </a:p>
          <a:p>
            <a:pPr>
              <a:spcBef>
                <a:spcPct val="0"/>
              </a:spcBef>
              <a:buClrTx/>
              <a:buSzTx/>
              <a:buFontTx/>
              <a:buNone/>
            </a:pPr>
            <a:endParaRPr kumimoji="0" lang="en-GB" altLang="en-US" sz="1800" dirty="0"/>
          </a:p>
          <a:p>
            <a:pPr>
              <a:spcBef>
                <a:spcPct val="0"/>
              </a:spcBef>
              <a:buClrTx/>
              <a:buSzTx/>
              <a:buFontTx/>
              <a:buNone/>
            </a:pPr>
            <a:r>
              <a:rPr kumimoji="0" lang="en-GB" altLang="en-US" sz="1800" dirty="0"/>
              <a:t>                if (</a:t>
            </a:r>
            <a:r>
              <a:rPr kumimoji="0" lang="en-GB" altLang="en-US" sz="1800" b="1" dirty="0"/>
              <a:t>digit &lt; 48 || digit &gt; 57</a:t>
            </a:r>
            <a:r>
              <a:rPr kumimoji="0" lang="en-GB" altLang="en-US" sz="1800" dirty="0"/>
              <a:t>)  	// Not between ‘0' and ‘9'</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                    return false;</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            return true;</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a:t>
            </a: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lstStyle/>
          <a:p>
            <a:endParaRPr lang="en-GB" altLang="en-US" smtClean="0"/>
          </a:p>
        </p:txBody>
      </p:sp>
      <p:sp>
        <p:nvSpPr>
          <p:cNvPr id="17411"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sp>
        <p:nvSpPr>
          <p:cNvPr id="17412" name="TextBox 4"/>
          <p:cNvSpPr txBox="1">
            <a:spLocks noChangeArrowheads="1"/>
          </p:cNvSpPr>
          <p:nvPr/>
        </p:nvSpPr>
        <p:spPr bwMode="auto">
          <a:xfrm>
            <a:off x="1828800" y="1712913"/>
            <a:ext cx="5543550" cy="4248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1800" dirty="0" err="1" smtClean="0"/>
              <a:t>int</a:t>
            </a:r>
            <a:r>
              <a:rPr kumimoji="0" lang="en-GB" altLang="en-US" sz="1800" dirty="0" smtClean="0"/>
              <a:t> </a:t>
            </a:r>
            <a:r>
              <a:rPr kumimoji="0" lang="en-GB" altLang="en-US" sz="1800" dirty="0" err="1"/>
              <a:t>ConvertToNumber</a:t>
            </a:r>
            <a:r>
              <a:rPr kumimoji="0" lang="en-GB" altLang="en-US" sz="1800" dirty="0"/>
              <a:t>(string text)</a:t>
            </a:r>
          </a:p>
          <a:p>
            <a:pPr>
              <a:spcBef>
                <a:spcPct val="0"/>
              </a:spcBef>
              <a:buClrTx/>
              <a:buSzTx/>
              <a:buFontTx/>
              <a:buNone/>
            </a:pPr>
            <a:r>
              <a:rPr kumimoji="0" lang="en-GB" altLang="en-US" sz="1800" dirty="0"/>
              <a:t>{</a:t>
            </a:r>
          </a:p>
          <a:p>
            <a:pPr>
              <a:spcBef>
                <a:spcPct val="0"/>
              </a:spcBef>
              <a:buClrTx/>
              <a:buSzTx/>
              <a:buFontTx/>
              <a:buNone/>
            </a:pPr>
            <a:r>
              <a:rPr kumimoji="0" lang="en-GB" altLang="en-US" sz="1800" dirty="0"/>
              <a:t>            </a:t>
            </a:r>
            <a:r>
              <a:rPr kumimoji="0" lang="en-GB" altLang="en-US" sz="1800" dirty="0" err="1"/>
              <a:t>int</a:t>
            </a:r>
            <a:r>
              <a:rPr kumimoji="0" lang="en-GB" altLang="en-US" sz="1800" dirty="0"/>
              <a:t> </a:t>
            </a:r>
            <a:r>
              <a:rPr kumimoji="0" lang="en-GB" altLang="en-US" sz="1800" dirty="0" err="1"/>
              <a:t>stringLength</a:t>
            </a:r>
            <a:r>
              <a:rPr kumimoji="0" lang="en-GB" altLang="en-US" sz="1800" dirty="0"/>
              <a:t> = </a:t>
            </a:r>
            <a:r>
              <a:rPr kumimoji="0" lang="en-GB" altLang="en-US" sz="1800" dirty="0" smtClean="0"/>
              <a:t>(</a:t>
            </a:r>
            <a:r>
              <a:rPr kumimoji="0" lang="en-GB" altLang="en-US" sz="1800" dirty="0" err="1" smtClean="0"/>
              <a:t>int</a:t>
            </a:r>
            <a:r>
              <a:rPr kumimoji="0" lang="en-GB" altLang="en-US" sz="1800" dirty="0" smtClean="0"/>
              <a:t>)</a:t>
            </a:r>
            <a:r>
              <a:rPr kumimoji="0" lang="en-GB" altLang="en-US" sz="1800" dirty="0" err="1" smtClean="0"/>
              <a:t>text.length</a:t>
            </a:r>
            <a:r>
              <a:rPr kumimoji="0" lang="en-GB" altLang="en-US" sz="1800" dirty="0" smtClean="0"/>
              <a:t>();</a:t>
            </a:r>
            <a:endParaRPr kumimoji="0" lang="en-GB" altLang="en-US" sz="1800" dirty="0"/>
          </a:p>
          <a:p>
            <a:pPr>
              <a:spcBef>
                <a:spcPct val="0"/>
              </a:spcBef>
              <a:buClrTx/>
              <a:buSzTx/>
              <a:buFontTx/>
              <a:buNone/>
            </a:pPr>
            <a:r>
              <a:rPr kumimoji="0" lang="en-GB" altLang="en-US" sz="1800" dirty="0"/>
              <a:t>            </a:t>
            </a:r>
            <a:r>
              <a:rPr kumimoji="0" lang="en-GB" altLang="en-US" sz="1800" dirty="0" err="1"/>
              <a:t>int</a:t>
            </a:r>
            <a:r>
              <a:rPr kumimoji="0" lang="en-GB" altLang="en-US" sz="1800" dirty="0"/>
              <a:t> index;</a:t>
            </a:r>
          </a:p>
          <a:p>
            <a:pPr>
              <a:spcBef>
                <a:spcPct val="0"/>
              </a:spcBef>
              <a:buClrTx/>
              <a:buSzTx/>
              <a:buFontTx/>
              <a:buNone/>
            </a:pPr>
            <a:r>
              <a:rPr kumimoji="0" lang="en-GB" altLang="en-US" sz="1800" dirty="0"/>
              <a:t>            </a:t>
            </a:r>
            <a:r>
              <a:rPr kumimoji="0" lang="en-GB" altLang="en-US" sz="1800" dirty="0" err="1"/>
              <a:t>int</a:t>
            </a:r>
            <a:r>
              <a:rPr kumimoji="0" lang="en-GB" altLang="en-US" sz="1800" dirty="0"/>
              <a:t> digit;</a:t>
            </a:r>
          </a:p>
          <a:p>
            <a:pPr>
              <a:spcBef>
                <a:spcPct val="0"/>
              </a:spcBef>
              <a:buClrTx/>
              <a:buSzTx/>
              <a:buFontTx/>
              <a:buNone/>
            </a:pPr>
            <a:r>
              <a:rPr kumimoji="0" lang="en-GB" altLang="en-US" sz="1800" dirty="0"/>
              <a:t>            </a:t>
            </a:r>
            <a:r>
              <a:rPr kumimoji="0" lang="en-GB" altLang="en-US" sz="1800" dirty="0" err="1"/>
              <a:t>int</a:t>
            </a:r>
            <a:r>
              <a:rPr kumimoji="0" lang="en-GB" altLang="en-US" sz="1800" dirty="0"/>
              <a:t> number = 0;</a:t>
            </a:r>
          </a:p>
          <a:p>
            <a:pPr>
              <a:spcBef>
                <a:spcPct val="0"/>
              </a:spcBef>
              <a:buClrTx/>
              <a:buSzTx/>
              <a:buFontTx/>
              <a:buNone/>
            </a:pPr>
            <a:endParaRPr kumimoji="0" lang="en-GB" altLang="en-US" sz="1800" dirty="0"/>
          </a:p>
          <a:p>
            <a:pPr>
              <a:spcBef>
                <a:spcPct val="0"/>
              </a:spcBef>
              <a:buClrTx/>
              <a:buSzTx/>
              <a:buFontTx/>
              <a:buNone/>
            </a:pPr>
            <a:r>
              <a:rPr kumimoji="0" lang="en-GB" altLang="en-US" sz="1800" dirty="0"/>
              <a:t>            for (index = 0; index &lt; </a:t>
            </a:r>
            <a:r>
              <a:rPr kumimoji="0" lang="en-GB" altLang="en-US" sz="1800" dirty="0" err="1"/>
              <a:t>stringLength</a:t>
            </a:r>
            <a:r>
              <a:rPr kumimoji="0" lang="en-GB" altLang="en-US" sz="1800" dirty="0"/>
              <a:t>; index++)</a:t>
            </a:r>
          </a:p>
          <a:p>
            <a:pPr>
              <a:spcBef>
                <a:spcPct val="0"/>
              </a:spcBef>
              <a:buClrTx/>
              <a:buSzTx/>
              <a:buFontTx/>
              <a:buNone/>
            </a:pPr>
            <a:r>
              <a:rPr kumimoji="0" lang="en-GB" altLang="en-US" sz="1800" dirty="0"/>
              <a:t>            {</a:t>
            </a:r>
          </a:p>
          <a:p>
            <a:pPr>
              <a:spcBef>
                <a:spcPct val="0"/>
              </a:spcBef>
              <a:buClrTx/>
              <a:buSzTx/>
              <a:buFontTx/>
              <a:buNone/>
            </a:pPr>
            <a:r>
              <a:rPr kumimoji="0" lang="en-GB" altLang="en-US" sz="1800" dirty="0"/>
              <a:t>                digit 	= </a:t>
            </a:r>
            <a:r>
              <a:rPr kumimoji="0" lang="en-GB" altLang="en-US" sz="1800" b="1" dirty="0" smtClean="0"/>
              <a:t>text[index</a:t>
            </a:r>
            <a:r>
              <a:rPr kumimoji="0" lang="en-GB" altLang="en-US" sz="1800" b="1" dirty="0"/>
              <a:t>] - '0'</a:t>
            </a:r>
            <a:r>
              <a:rPr kumimoji="0" lang="en-GB" altLang="en-US" sz="1800" dirty="0"/>
              <a:t>;</a:t>
            </a:r>
          </a:p>
          <a:p>
            <a:pPr>
              <a:spcBef>
                <a:spcPct val="0"/>
              </a:spcBef>
              <a:buClrTx/>
              <a:buSzTx/>
              <a:buFontTx/>
              <a:buNone/>
            </a:pPr>
            <a:r>
              <a:rPr kumimoji="0" lang="en-GB" altLang="en-US" sz="1800" dirty="0"/>
              <a:t>                number	= (number * 10) + digit; </a:t>
            </a:r>
          </a:p>
          <a:p>
            <a:pPr>
              <a:spcBef>
                <a:spcPct val="0"/>
              </a:spcBef>
              <a:buClrTx/>
              <a:buSzTx/>
              <a:buFontTx/>
              <a:buNone/>
            </a:pPr>
            <a:r>
              <a:rPr kumimoji="0" lang="en-GB" altLang="en-US" sz="1800" dirty="0"/>
              <a:t>            }</a:t>
            </a:r>
          </a:p>
          <a:p>
            <a:pPr>
              <a:spcBef>
                <a:spcPct val="0"/>
              </a:spcBef>
              <a:buClrTx/>
              <a:buSzTx/>
              <a:buFontTx/>
              <a:buNone/>
            </a:pPr>
            <a:endParaRPr kumimoji="0" lang="en-GB" altLang="en-US" sz="1800" dirty="0"/>
          </a:p>
          <a:p>
            <a:pPr>
              <a:spcBef>
                <a:spcPct val="0"/>
              </a:spcBef>
              <a:buClrTx/>
              <a:buSzTx/>
              <a:buFontTx/>
              <a:buNone/>
            </a:pPr>
            <a:r>
              <a:rPr kumimoji="0" lang="en-GB" altLang="en-US" sz="1800" dirty="0"/>
              <a:t>            return number;</a:t>
            </a:r>
          </a:p>
          <a:p>
            <a:pPr>
              <a:spcBef>
                <a:spcPct val="0"/>
              </a:spcBef>
              <a:buClrTx/>
              <a:buSzTx/>
              <a:buFontTx/>
              <a:buNone/>
            </a:pPr>
            <a:r>
              <a:rPr kumimoji="0" lang="en-GB" altLang="en-US" sz="1800" dirty="0"/>
              <a:t>}</a:t>
            </a:r>
          </a:p>
        </p:txBody>
      </p:sp>
      <p:sp>
        <p:nvSpPr>
          <p:cNvPr id="2" name="TextBox 1"/>
          <p:cNvSpPr txBox="1"/>
          <p:nvPr/>
        </p:nvSpPr>
        <p:spPr>
          <a:xfrm>
            <a:off x="6705600" y="4151870"/>
            <a:ext cx="2075935" cy="646331"/>
          </a:xfrm>
          <a:prstGeom prst="rect">
            <a:avLst/>
          </a:prstGeom>
          <a:noFill/>
        </p:spPr>
        <p:txBody>
          <a:bodyPr wrap="square" rtlCol="0">
            <a:spAutoFit/>
          </a:bodyPr>
          <a:lstStyle/>
          <a:p>
            <a:r>
              <a:rPr lang="en-GB" dirty="0" smtClean="0"/>
              <a:t>Our experiments paid off</a:t>
            </a:r>
            <a:endParaRPr lang="en-GB" dirty="0"/>
          </a:p>
        </p:txBody>
      </p:sp>
      <p:cxnSp>
        <p:nvCxnSpPr>
          <p:cNvPr id="4" name="Straight Arrow Connector 3"/>
          <p:cNvCxnSpPr/>
          <p:nvPr/>
        </p:nvCxnSpPr>
        <p:spPr bwMode="auto">
          <a:xfrm flipH="1" flipV="1">
            <a:off x="5741773" y="4382530"/>
            <a:ext cx="955589" cy="13180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5</a:t>
            </a:r>
            <a:br>
              <a:rPr lang="en-GB" dirty="0" smtClean="0"/>
            </a:br>
            <a:r>
              <a:rPr lang="en-GB" dirty="0" smtClean="0"/>
              <a:t>Triangular Words</a:t>
            </a:r>
            <a:endParaRPr lang="en-GB" dirty="0"/>
          </a:p>
        </p:txBody>
      </p:sp>
      <p:sp>
        <p:nvSpPr>
          <p:cNvPr id="3" name="Content Placeholder 2"/>
          <p:cNvSpPr>
            <a:spLocks noGrp="1"/>
          </p:cNvSpPr>
          <p:nvPr>
            <p:ph idx="1"/>
          </p:nvPr>
        </p:nvSpPr>
        <p:spPr/>
        <p:txBody>
          <a:bodyPr/>
          <a:lstStyle/>
          <a:p>
            <a:r>
              <a:rPr lang="en-GB" dirty="0" smtClean="0"/>
              <a:t>Write a program that allows the user to enter a word and then displays the word as a right angle triangle</a:t>
            </a:r>
            <a:br>
              <a:rPr lang="en-GB" dirty="0" smtClean="0"/>
            </a:br>
            <a:r>
              <a:rPr lang="en-GB" dirty="0" smtClean="0"/>
              <a:t>Example: Say the user enters “SNOWFLAKES”</a:t>
            </a:r>
            <a:br>
              <a:rPr lang="en-GB" dirty="0" smtClean="0"/>
            </a:br>
            <a:r>
              <a:rPr lang="en-GB" dirty="0" smtClean="0"/>
              <a:t>Then the program displays</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295821" y="5266063"/>
            <a:ext cx="5772839" cy="707886"/>
          </a:xfrm>
          <a:prstGeom prst="rect">
            <a:avLst/>
          </a:prstGeom>
          <a:noFill/>
        </p:spPr>
        <p:txBody>
          <a:bodyPr wrap="square" rtlCol="0">
            <a:spAutoFit/>
          </a:bodyPr>
          <a:lstStyle/>
          <a:p>
            <a:r>
              <a:rPr lang="en-GB" sz="2000" dirty="0" smtClean="0"/>
              <a:t>If there are too few letters to complete a row, just display as many as you can</a:t>
            </a:r>
            <a:endParaRPr lang="en-GB" sz="2000" dirty="0"/>
          </a:p>
        </p:txBody>
      </p:sp>
      <p:graphicFrame>
        <p:nvGraphicFramePr>
          <p:cNvPr id="6" name="Table 5"/>
          <p:cNvGraphicFramePr>
            <a:graphicFrameLocks noGrp="1"/>
          </p:cNvGraphicFramePr>
          <p:nvPr>
            <p:extLst>
              <p:ext uri="{D42A27DB-BD31-4B8C-83A1-F6EECF244321}">
                <p14:modId xmlns:p14="http://schemas.microsoft.com/office/powerpoint/2010/main" val="314209328"/>
              </p:ext>
            </p:extLst>
          </p:nvPr>
        </p:nvGraphicFramePr>
        <p:xfrm>
          <a:off x="1514475" y="3449993"/>
          <a:ext cx="6096000" cy="1483360"/>
        </p:xfrm>
        <a:graphic>
          <a:graphicData uri="http://schemas.openxmlformats.org/drawingml/2006/table">
            <a:tbl>
              <a:tblPr firstRow="1" bandRow="1">
                <a:tableStyleId>{2D5ABB26-0587-4C30-8999-92F81FD0307C}</a:tableStyleId>
              </a:tblPr>
              <a:tblGrid>
                <a:gridCol w="1449062">
                  <a:extLst>
                    <a:ext uri="{9D8B030D-6E8A-4147-A177-3AD203B41FA5}">
                      <a16:colId xmlns:a16="http://schemas.microsoft.com/office/drawing/2014/main" val="20000"/>
                    </a:ext>
                  </a:extLst>
                </a:gridCol>
                <a:gridCol w="4646938">
                  <a:extLst>
                    <a:ext uri="{9D8B030D-6E8A-4147-A177-3AD203B41FA5}">
                      <a16:colId xmlns:a16="http://schemas.microsoft.com/office/drawing/2014/main" val="20001"/>
                    </a:ext>
                  </a:extLst>
                </a:gridCol>
              </a:tblGrid>
              <a:tr h="370840">
                <a:tc>
                  <a:txBody>
                    <a:bodyPr/>
                    <a:lstStyle/>
                    <a:p>
                      <a:r>
                        <a:rPr lang="en-GB" dirty="0" smtClean="0"/>
                        <a:t>S</a:t>
                      </a:r>
                      <a:endParaRPr lang="en-GB" dirty="0"/>
                    </a:p>
                  </a:txBody>
                  <a:tcPr/>
                </a:tc>
                <a:tc>
                  <a:txBody>
                    <a:bodyPr/>
                    <a:lstStyle/>
                    <a:p>
                      <a:r>
                        <a:rPr lang="en-GB" dirty="0" smtClean="0">
                          <a:sym typeface="Wingdings" panose="05000000000000000000" pitchFamily="2" charset="2"/>
                        </a:rPr>
                        <a:t> Display 1 character</a:t>
                      </a:r>
                      <a:endParaRPr lang="en-GB" dirty="0"/>
                    </a:p>
                  </a:txBody>
                  <a:tcPr/>
                </a:tc>
                <a:extLst>
                  <a:ext uri="{0D108BD9-81ED-4DB2-BD59-A6C34878D82A}">
                    <a16:rowId xmlns:a16="http://schemas.microsoft.com/office/drawing/2014/main" val="10000"/>
                  </a:ext>
                </a:extLst>
              </a:tr>
              <a:tr h="370840">
                <a:tc>
                  <a:txBody>
                    <a:bodyPr/>
                    <a:lstStyle/>
                    <a:p>
                      <a:r>
                        <a:rPr lang="en-GB" dirty="0" smtClean="0"/>
                        <a:t>NO</a:t>
                      </a:r>
                      <a:endParaRPr lang="en-GB" dirty="0"/>
                    </a:p>
                  </a:txBody>
                  <a:tcPr/>
                </a:tc>
                <a:tc>
                  <a:txBody>
                    <a:bodyPr/>
                    <a:lstStyle/>
                    <a:p>
                      <a:r>
                        <a:rPr lang="en-GB" dirty="0" smtClean="0">
                          <a:sym typeface="Wingdings" panose="05000000000000000000" pitchFamily="2" charset="2"/>
                        </a:rPr>
                        <a:t> Display 2 characters</a:t>
                      </a:r>
                      <a:endParaRPr lang="en-GB" dirty="0"/>
                    </a:p>
                  </a:txBody>
                  <a:tcPr/>
                </a:tc>
                <a:extLst>
                  <a:ext uri="{0D108BD9-81ED-4DB2-BD59-A6C34878D82A}">
                    <a16:rowId xmlns:a16="http://schemas.microsoft.com/office/drawing/2014/main" val="10001"/>
                  </a:ext>
                </a:extLst>
              </a:tr>
              <a:tr h="370840">
                <a:tc>
                  <a:txBody>
                    <a:bodyPr/>
                    <a:lstStyle/>
                    <a:p>
                      <a:r>
                        <a:rPr lang="en-GB" dirty="0" smtClean="0"/>
                        <a:t>WFL</a:t>
                      </a:r>
                      <a:endParaRPr lang="en-GB" dirty="0"/>
                    </a:p>
                  </a:txBody>
                  <a:tcPr/>
                </a:tc>
                <a:tc>
                  <a:txBody>
                    <a:bodyPr/>
                    <a:lstStyle/>
                    <a:p>
                      <a:r>
                        <a:rPr lang="en-GB" dirty="0" smtClean="0">
                          <a:sym typeface="Wingdings" panose="05000000000000000000" pitchFamily="2" charset="2"/>
                        </a:rPr>
                        <a:t> Display 3 characters</a:t>
                      </a:r>
                      <a:endParaRPr lang="en-GB" dirty="0"/>
                    </a:p>
                  </a:txBody>
                  <a:tcPr/>
                </a:tc>
                <a:extLst>
                  <a:ext uri="{0D108BD9-81ED-4DB2-BD59-A6C34878D82A}">
                    <a16:rowId xmlns:a16="http://schemas.microsoft.com/office/drawing/2014/main" val="10002"/>
                  </a:ext>
                </a:extLst>
              </a:tr>
              <a:tr h="370840">
                <a:tc>
                  <a:txBody>
                    <a:bodyPr/>
                    <a:lstStyle/>
                    <a:p>
                      <a:r>
                        <a:rPr lang="en-GB" dirty="0" smtClean="0"/>
                        <a:t>AKES</a:t>
                      </a:r>
                      <a:endParaRPr lang="en-GB" dirty="0"/>
                    </a:p>
                  </a:txBody>
                  <a:tcPr/>
                </a:tc>
                <a:tc>
                  <a:txBody>
                    <a:bodyPr/>
                    <a:lstStyle/>
                    <a:p>
                      <a:r>
                        <a:rPr lang="en-GB" dirty="0" smtClean="0">
                          <a:sym typeface="Wingdings" panose="05000000000000000000" pitchFamily="2" charset="2"/>
                        </a:rPr>
                        <a:t> Display 4 characters</a:t>
                      </a:r>
                      <a:endParaRPr lang="en-GB" dirty="0"/>
                    </a:p>
                  </a:txBody>
                  <a:tcPr/>
                </a:tc>
                <a:extLst>
                  <a:ext uri="{0D108BD9-81ED-4DB2-BD59-A6C34878D82A}">
                    <a16:rowId xmlns:a16="http://schemas.microsoft.com/office/drawing/2014/main" val="10003"/>
                  </a:ext>
                </a:extLst>
              </a:tr>
            </a:tbl>
          </a:graphicData>
        </a:graphic>
      </p:graphicFrame>
      <p:sp>
        <p:nvSpPr>
          <p:cNvPr id="7" name="TextBox 6"/>
          <p:cNvSpPr txBox="1"/>
          <p:nvPr/>
        </p:nvSpPr>
        <p:spPr>
          <a:xfrm>
            <a:off x="4678262" y="6167993"/>
            <a:ext cx="2390398" cy="369332"/>
          </a:xfrm>
          <a:prstGeom prst="rect">
            <a:avLst/>
          </a:prstGeom>
          <a:noFill/>
        </p:spPr>
        <p:txBody>
          <a:bodyPr wrap="none" rtlCol="0">
            <a:spAutoFit/>
          </a:bodyPr>
          <a:lstStyle/>
          <a:p>
            <a:r>
              <a:rPr lang="en-GB" dirty="0" smtClean="0"/>
              <a:t>See hint on next slide</a:t>
            </a:r>
            <a:endParaRPr lang="en-GB" dirty="0"/>
          </a:p>
        </p:txBody>
      </p:sp>
    </p:spTree>
    <p:extLst>
      <p:ext uri="{BB962C8B-B14F-4D97-AF65-F5344CB8AC3E}">
        <p14:creationId xmlns:p14="http://schemas.microsoft.com/office/powerpoint/2010/main" val="830262238"/>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a:t>
            </a:r>
            <a:endParaRPr lang="en-GB" dirty="0"/>
          </a:p>
        </p:txBody>
      </p:sp>
      <p:sp>
        <p:nvSpPr>
          <p:cNvPr id="3" name="Content Placeholder 2"/>
          <p:cNvSpPr>
            <a:spLocks noGrp="1"/>
          </p:cNvSpPr>
          <p:nvPr>
            <p:ph idx="1"/>
          </p:nvPr>
        </p:nvSpPr>
        <p:spPr>
          <a:xfrm>
            <a:off x="1047750" y="1057619"/>
            <a:ext cx="7029450" cy="4781206"/>
          </a:xfrm>
        </p:spPr>
        <p:txBody>
          <a:bodyPr/>
          <a:lstStyle/>
          <a:p>
            <a:r>
              <a:rPr lang="en-GB" dirty="0" smtClean="0"/>
              <a:t>Use offset into string to record next position from which to read</a:t>
            </a:r>
          </a:p>
          <a:p>
            <a:r>
              <a:rPr lang="en-GB" dirty="0" smtClean="0"/>
              <a:t>Use </a:t>
            </a:r>
            <a:r>
              <a:rPr lang="en-GB" dirty="0"/>
              <a:t>Conditional Loop Pattern to </a:t>
            </a:r>
            <a:r>
              <a:rPr lang="en-GB" dirty="0" smtClean="0"/>
              <a:t>check the offset hasn’t reached end of string</a:t>
            </a:r>
          </a:p>
          <a:p>
            <a:pPr lvl="1"/>
            <a:r>
              <a:rPr lang="en-GB" dirty="0"/>
              <a:t>Read up to the required number characters, display them and increment the offset –  use a Counting Loop Pattern</a:t>
            </a:r>
          </a:p>
          <a:p>
            <a:pPr lvl="1"/>
            <a:r>
              <a:rPr lang="en-GB" dirty="0"/>
              <a:t>Display a new </a:t>
            </a:r>
            <a:r>
              <a:rPr lang="en-GB" dirty="0" smtClean="0"/>
              <a:t>line “\r\n”</a:t>
            </a:r>
            <a:endParaRPr lang="en-GB" dirty="0"/>
          </a:p>
          <a:p>
            <a:pPr lvl="1"/>
            <a:r>
              <a:rPr lang="en-GB" dirty="0" smtClean="0"/>
              <a:t>Increment a max count to increase the number of characters to be read in the next row by one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11331191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805850" y="351016"/>
            <a:ext cx="5480988" cy="5909310"/>
          </a:xfrm>
          <a:prstGeom prst="rect">
            <a:avLst/>
          </a:prstGeom>
          <a:noFill/>
        </p:spPr>
        <p:txBody>
          <a:bodyPr wrap="none" rtlCol="0">
            <a:spAutoFit/>
          </a:bodyPr>
          <a:lstStyle/>
          <a:p>
            <a:r>
              <a:rPr lang="en-GB" dirty="0" smtClean="0"/>
              <a:t>void </a:t>
            </a:r>
            <a:r>
              <a:rPr lang="en-GB" dirty="0" err="1"/>
              <a:t>DisplayTriWord</a:t>
            </a:r>
            <a:r>
              <a:rPr lang="en-GB" dirty="0"/>
              <a:t>(string word)</a:t>
            </a:r>
          </a:p>
          <a:p>
            <a:r>
              <a:rPr lang="en-GB" dirty="0" smtClean="0"/>
              <a:t>{</a:t>
            </a:r>
            <a:endParaRPr lang="en-GB" dirty="0"/>
          </a:p>
          <a:p>
            <a:r>
              <a:rPr lang="en-GB" dirty="0" smtClean="0"/>
              <a:t>    </a:t>
            </a:r>
            <a:r>
              <a:rPr lang="en-GB" dirty="0" err="1" smtClean="0"/>
              <a:t>int</a:t>
            </a:r>
            <a:r>
              <a:rPr lang="en-GB" dirty="0" smtClean="0"/>
              <a:t> </a:t>
            </a:r>
            <a:r>
              <a:rPr lang="en-GB" dirty="0"/>
              <a:t>offset = 0;</a:t>
            </a:r>
          </a:p>
          <a:p>
            <a:r>
              <a:rPr lang="en-GB" dirty="0" smtClean="0"/>
              <a:t>    </a:t>
            </a:r>
            <a:r>
              <a:rPr lang="en-GB" dirty="0" err="1" smtClean="0"/>
              <a:t>int</a:t>
            </a:r>
            <a:r>
              <a:rPr lang="en-GB" dirty="0" smtClean="0"/>
              <a:t> </a:t>
            </a:r>
            <a:r>
              <a:rPr lang="en-GB" dirty="0" err="1"/>
              <a:t>maxCount</a:t>
            </a:r>
            <a:r>
              <a:rPr lang="en-GB" dirty="0"/>
              <a:t> = 1;</a:t>
            </a:r>
          </a:p>
          <a:p>
            <a:r>
              <a:rPr lang="en-GB" dirty="0" smtClean="0"/>
              <a:t>    while </a:t>
            </a:r>
            <a:r>
              <a:rPr lang="en-GB" dirty="0"/>
              <a:t>(offset &lt; </a:t>
            </a:r>
            <a:r>
              <a:rPr lang="en-GB" dirty="0" smtClean="0"/>
              <a:t>(</a:t>
            </a:r>
            <a:r>
              <a:rPr lang="en-GB" dirty="0" err="1" smtClean="0"/>
              <a:t>int</a:t>
            </a:r>
            <a:r>
              <a:rPr lang="en-GB" dirty="0" smtClean="0"/>
              <a:t>)</a:t>
            </a:r>
            <a:r>
              <a:rPr lang="en-GB" dirty="0" err="1" smtClean="0"/>
              <a:t>word.length</a:t>
            </a:r>
            <a:r>
              <a:rPr lang="en-GB" dirty="0" smtClean="0"/>
              <a:t>())</a:t>
            </a:r>
            <a:endParaRPr lang="en-GB" dirty="0"/>
          </a:p>
          <a:p>
            <a:r>
              <a:rPr lang="en-GB" dirty="0" smtClean="0"/>
              <a:t>    {</a:t>
            </a:r>
            <a:endParaRPr lang="en-GB" dirty="0"/>
          </a:p>
          <a:p>
            <a:r>
              <a:rPr lang="en-GB" dirty="0" smtClean="0"/>
              <a:t>         if </a:t>
            </a:r>
            <a:r>
              <a:rPr lang="en-GB" dirty="0"/>
              <a:t>(offset + </a:t>
            </a:r>
            <a:r>
              <a:rPr lang="en-GB" dirty="0" err="1"/>
              <a:t>maxCount</a:t>
            </a:r>
            <a:r>
              <a:rPr lang="en-GB" dirty="0"/>
              <a:t> &gt; (</a:t>
            </a:r>
            <a:r>
              <a:rPr lang="en-GB" dirty="0" err="1"/>
              <a:t>int</a:t>
            </a:r>
            <a:r>
              <a:rPr lang="en-GB" dirty="0"/>
              <a:t>)</a:t>
            </a:r>
            <a:r>
              <a:rPr lang="en-GB" dirty="0" err="1" smtClean="0"/>
              <a:t>word.length</a:t>
            </a:r>
            <a:r>
              <a:rPr lang="en-GB" dirty="0" smtClean="0"/>
              <a:t>())</a:t>
            </a:r>
            <a:endParaRPr lang="en-GB" dirty="0"/>
          </a:p>
          <a:p>
            <a:r>
              <a:rPr lang="en-GB" dirty="0" smtClean="0"/>
              <a:t>         {</a:t>
            </a:r>
            <a:br>
              <a:rPr lang="en-GB" dirty="0" smtClean="0"/>
            </a:br>
            <a:r>
              <a:rPr lang="en-GB" dirty="0" smtClean="0"/>
              <a:t>              // Don’t read off end of string</a:t>
            </a:r>
            <a:endParaRPr lang="en-GB" dirty="0"/>
          </a:p>
          <a:p>
            <a:r>
              <a:rPr lang="en-GB" dirty="0" smtClean="0"/>
              <a:t>              </a:t>
            </a:r>
            <a:r>
              <a:rPr lang="en-GB" dirty="0" err="1" smtClean="0"/>
              <a:t>maxCount</a:t>
            </a:r>
            <a:r>
              <a:rPr lang="en-GB" dirty="0" smtClean="0"/>
              <a:t> </a:t>
            </a:r>
            <a:r>
              <a:rPr lang="en-GB" dirty="0"/>
              <a:t>= (</a:t>
            </a:r>
            <a:r>
              <a:rPr lang="en-GB" dirty="0" err="1"/>
              <a:t>int</a:t>
            </a:r>
            <a:r>
              <a:rPr lang="en-GB" dirty="0"/>
              <a:t>)</a:t>
            </a:r>
            <a:r>
              <a:rPr lang="en-GB" dirty="0" err="1" smtClean="0"/>
              <a:t>word.length</a:t>
            </a:r>
            <a:r>
              <a:rPr lang="en-GB" dirty="0" smtClean="0"/>
              <a:t>() </a:t>
            </a:r>
            <a:r>
              <a:rPr lang="en-GB" dirty="0"/>
              <a:t>- offset;</a:t>
            </a:r>
          </a:p>
          <a:p>
            <a:r>
              <a:rPr lang="en-GB" dirty="0" smtClean="0"/>
              <a:t>         }</a:t>
            </a:r>
            <a:endParaRPr lang="en-GB" dirty="0"/>
          </a:p>
          <a:p>
            <a:endParaRPr lang="en-GB" dirty="0"/>
          </a:p>
          <a:p>
            <a:r>
              <a:rPr lang="en-GB" dirty="0" smtClean="0"/>
              <a:t>         for </a:t>
            </a:r>
            <a:r>
              <a:rPr lang="en-GB" dirty="0"/>
              <a:t>(</a:t>
            </a:r>
            <a:r>
              <a:rPr lang="en-GB" dirty="0" err="1"/>
              <a:t>int</a:t>
            </a:r>
            <a:r>
              <a:rPr lang="en-GB" dirty="0"/>
              <a:t> count = 0; count &lt; </a:t>
            </a:r>
            <a:r>
              <a:rPr lang="en-GB" dirty="0" err="1"/>
              <a:t>maxCount</a:t>
            </a:r>
            <a:r>
              <a:rPr lang="en-GB" dirty="0"/>
              <a:t>; count++)</a:t>
            </a:r>
          </a:p>
          <a:p>
            <a:r>
              <a:rPr lang="en-GB" dirty="0" smtClean="0"/>
              <a:t>         {</a:t>
            </a:r>
            <a:endParaRPr lang="en-GB" dirty="0"/>
          </a:p>
          <a:p>
            <a:r>
              <a:rPr lang="en-GB" dirty="0" smtClean="0"/>
              <a:t>              </a:t>
            </a:r>
            <a:r>
              <a:rPr lang="en-GB" dirty="0" err="1" smtClean="0"/>
              <a:t>cout</a:t>
            </a:r>
            <a:r>
              <a:rPr lang="en-GB" dirty="0" smtClean="0"/>
              <a:t> &lt;&lt; word[offset];</a:t>
            </a:r>
            <a:endParaRPr lang="en-GB" dirty="0"/>
          </a:p>
          <a:p>
            <a:r>
              <a:rPr lang="en-GB" dirty="0" smtClean="0"/>
              <a:t>              offset</a:t>
            </a:r>
            <a:r>
              <a:rPr lang="en-GB" dirty="0"/>
              <a:t>++;</a:t>
            </a:r>
          </a:p>
          <a:p>
            <a:r>
              <a:rPr lang="en-GB" dirty="0" smtClean="0"/>
              <a:t>          }</a:t>
            </a:r>
            <a:endParaRPr lang="en-GB" dirty="0"/>
          </a:p>
          <a:p>
            <a:r>
              <a:rPr lang="en-GB" dirty="0" smtClean="0"/>
              <a:t>          </a:t>
            </a:r>
            <a:r>
              <a:rPr lang="en-GB" dirty="0" err="1" smtClean="0"/>
              <a:t>cout</a:t>
            </a:r>
            <a:r>
              <a:rPr lang="en-GB" dirty="0" smtClean="0"/>
              <a:t> &lt;&lt; </a:t>
            </a:r>
            <a:r>
              <a:rPr lang="en-GB" dirty="0" err="1" smtClean="0"/>
              <a:t>endl</a:t>
            </a:r>
            <a:r>
              <a:rPr lang="en-GB" dirty="0" smtClean="0"/>
              <a:t>;</a:t>
            </a:r>
            <a:endParaRPr lang="en-GB" dirty="0"/>
          </a:p>
          <a:p>
            <a:r>
              <a:rPr lang="en-GB" dirty="0" smtClean="0"/>
              <a:t>          </a:t>
            </a:r>
            <a:r>
              <a:rPr lang="en-GB" dirty="0" err="1" smtClean="0"/>
              <a:t>maxCount</a:t>
            </a:r>
            <a:r>
              <a:rPr lang="en-GB" dirty="0"/>
              <a:t>++;</a:t>
            </a:r>
          </a:p>
          <a:p>
            <a:r>
              <a:rPr lang="en-GB" dirty="0" smtClean="0"/>
              <a:t>     }</a:t>
            </a:r>
            <a:endParaRPr lang="en-GB" dirty="0"/>
          </a:p>
          <a:p>
            <a:r>
              <a:rPr lang="en-GB" dirty="0" smtClean="0"/>
              <a:t>}</a:t>
            </a:r>
            <a:endParaRPr lang="en-GB" dirty="0"/>
          </a:p>
        </p:txBody>
      </p:sp>
    </p:spTree>
    <p:extLst>
      <p:ext uri="{BB962C8B-B14F-4D97-AF65-F5344CB8AC3E}">
        <p14:creationId xmlns:p14="http://schemas.microsoft.com/office/powerpoint/2010/main" val="280126690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6</a:t>
            </a:r>
            <a:br>
              <a:rPr lang="en-GB" dirty="0" smtClean="0"/>
            </a:br>
            <a:r>
              <a:rPr lang="en-GB" dirty="0" smtClean="0"/>
              <a:t>Count On It </a:t>
            </a:r>
            <a:endParaRPr lang="en-GB" dirty="0"/>
          </a:p>
        </p:txBody>
      </p:sp>
      <p:sp>
        <p:nvSpPr>
          <p:cNvPr id="3" name="Content Placeholder 2"/>
          <p:cNvSpPr>
            <a:spLocks noGrp="1"/>
          </p:cNvSpPr>
          <p:nvPr>
            <p:ph idx="1"/>
          </p:nvPr>
        </p:nvSpPr>
        <p:spPr>
          <a:xfrm>
            <a:off x="1047750" y="1252151"/>
            <a:ext cx="7029450" cy="4586674"/>
          </a:xfrm>
        </p:spPr>
        <p:txBody>
          <a:bodyPr/>
          <a:lstStyle/>
          <a:p>
            <a:r>
              <a:rPr lang="en-GB" dirty="0" smtClean="0"/>
              <a:t>Write a program that displays a counter from 0 to 999 using hashes</a:t>
            </a:r>
            <a:br>
              <a:rPr lang="en-GB" dirty="0" smtClean="0"/>
            </a:br>
            <a:r>
              <a:rPr lang="en-GB" dirty="0" smtClean="0"/>
              <a:t>Example:</a:t>
            </a:r>
            <a:br>
              <a:rPr lang="en-GB" dirty="0" smtClean="0"/>
            </a:br>
            <a:r>
              <a:rPr lang="en-GB" dirty="0" smtClean="0"/>
              <a:t>Here’s a count from 8 to 12</a:t>
            </a:r>
            <a:br>
              <a:rPr lang="en-GB" dirty="0" smtClean="0"/>
            </a:b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graphicFrame>
        <p:nvGraphicFramePr>
          <p:cNvPr id="5" name="Table 4"/>
          <p:cNvGraphicFramePr>
            <a:graphicFrameLocks noGrp="1"/>
          </p:cNvGraphicFramePr>
          <p:nvPr>
            <p:extLst>
              <p:ext uri="{D42A27DB-BD31-4B8C-83A1-F6EECF244321}">
                <p14:modId xmlns:p14="http://schemas.microsoft.com/office/powerpoint/2010/main" val="4021217891"/>
              </p:ext>
            </p:extLst>
          </p:nvPr>
        </p:nvGraphicFramePr>
        <p:xfrm>
          <a:off x="609597" y="2822152"/>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smtClean="0"/>
                        <a:t>_</a:t>
                      </a:r>
                      <a:endParaRPr lang="en-GB" dirty="0"/>
                    </a:p>
                  </a:txBody>
                  <a:tcPr>
                    <a:solidFill>
                      <a:schemeClr val="bg1"/>
                    </a:solidFill>
                  </a:tcPr>
                </a:tc>
                <a:tc>
                  <a:txBody>
                    <a:bodyPr/>
                    <a:lstStyle/>
                    <a:p>
                      <a:pPr algn="ctr"/>
                      <a:r>
                        <a:rPr lang="en-GB" dirty="0" smtClean="0"/>
                        <a:t>_</a:t>
                      </a: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8"/>
                  </a:ext>
                </a:extLst>
              </a:tr>
            </a:tbl>
          </a:graphicData>
        </a:graphic>
      </p:graphicFrame>
      <p:sp>
        <p:nvSpPr>
          <p:cNvPr id="6" name="Oval 5"/>
          <p:cNvSpPr/>
          <p:nvPr/>
        </p:nvSpPr>
        <p:spPr bwMode="auto">
          <a:xfrm>
            <a:off x="456254" y="2652590"/>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8</a:t>
            </a:r>
          </a:p>
        </p:txBody>
      </p:sp>
      <p:graphicFrame>
        <p:nvGraphicFramePr>
          <p:cNvPr id="7" name="Table 6"/>
          <p:cNvGraphicFramePr>
            <a:graphicFrameLocks noGrp="1"/>
          </p:cNvGraphicFramePr>
          <p:nvPr>
            <p:extLst>
              <p:ext uri="{D42A27DB-BD31-4B8C-83A1-F6EECF244321}">
                <p14:modId xmlns:p14="http://schemas.microsoft.com/office/powerpoint/2010/main" val="3982791292"/>
              </p:ext>
            </p:extLst>
          </p:nvPr>
        </p:nvGraphicFramePr>
        <p:xfrm>
          <a:off x="2508160" y="2805186"/>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smtClean="0"/>
                        <a:t>_</a:t>
                      </a:r>
                      <a:endParaRPr lang="en-GB" dirty="0"/>
                    </a:p>
                  </a:txBody>
                  <a:tcPr>
                    <a:solidFill>
                      <a:schemeClr val="bg1"/>
                    </a:solidFill>
                  </a:tcPr>
                </a:tc>
                <a:tc>
                  <a:txBody>
                    <a:bodyPr/>
                    <a:lstStyle/>
                    <a:p>
                      <a:pPr algn="ctr"/>
                      <a:r>
                        <a:rPr lang="en-GB" dirty="0" smtClean="0"/>
                        <a:t>_</a:t>
                      </a: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8"/>
                  </a:ext>
                </a:extLst>
              </a:tr>
            </a:tbl>
          </a:graphicData>
        </a:graphic>
      </p:graphicFrame>
      <p:sp>
        <p:nvSpPr>
          <p:cNvPr id="8" name="Oval 7"/>
          <p:cNvSpPr/>
          <p:nvPr/>
        </p:nvSpPr>
        <p:spPr bwMode="auto">
          <a:xfrm>
            <a:off x="2354817" y="2635624"/>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9</a:t>
            </a:r>
          </a:p>
        </p:txBody>
      </p:sp>
      <p:graphicFrame>
        <p:nvGraphicFramePr>
          <p:cNvPr id="9" name="Table 8"/>
          <p:cNvGraphicFramePr>
            <a:graphicFrameLocks noGrp="1"/>
          </p:cNvGraphicFramePr>
          <p:nvPr>
            <p:extLst>
              <p:ext uri="{D42A27DB-BD31-4B8C-83A1-F6EECF244321}">
                <p14:modId xmlns:p14="http://schemas.microsoft.com/office/powerpoint/2010/main" val="4072435239"/>
              </p:ext>
            </p:extLst>
          </p:nvPr>
        </p:nvGraphicFramePr>
        <p:xfrm>
          <a:off x="4253380" y="2804696"/>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smtClean="0"/>
                        <a:t>_</a:t>
                      </a: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tc>
                  <a:txBody>
                    <a:bodyPr/>
                    <a:lstStyle/>
                    <a:p>
                      <a:pPr algn="ctr"/>
                      <a:r>
                        <a:rPr lang="en-GB" dirty="0" smtClean="0"/>
                        <a:t>_</a:t>
                      </a:r>
                      <a:endParaRPr lang="en-GB" dirty="0"/>
                    </a:p>
                  </a:txBody>
                  <a:tcPr>
                    <a:solidFill>
                      <a:schemeClr val="bg1"/>
                    </a:solidFill>
                  </a:tcPr>
                </a:tc>
                <a:extLst>
                  <a:ext uri="{0D108BD9-81ED-4DB2-BD59-A6C34878D82A}">
                    <a16:rowId xmlns:a16="http://schemas.microsoft.com/office/drawing/2014/main" val="10008"/>
                  </a:ext>
                </a:extLst>
              </a:tr>
            </a:tbl>
          </a:graphicData>
        </a:graphic>
      </p:graphicFrame>
      <p:sp>
        <p:nvSpPr>
          <p:cNvPr id="10" name="Oval 9"/>
          <p:cNvSpPr/>
          <p:nvPr/>
        </p:nvSpPr>
        <p:spPr bwMode="auto">
          <a:xfrm>
            <a:off x="4100037" y="2635134"/>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10</a:t>
            </a:r>
          </a:p>
        </p:txBody>
      </p:sp>
      <p:graphicFrame>
        <p:nvGraphicFramePr>
          <p:cNvPr id="11" name="Table 10"/>
          <p:cNvGraphicFramePr>
            <a:graphicFrameLocks noGrp="1"/>
          </p:cNvGraphicFramePr>
          <p:nvPr>
            <p:extLst>
              <p:ext uri="{D42A27DB-BD31-4B8C-83A1-F6EECF244321}">
                <p14:modId xmlns:p14="http://schemas.microsoft.com/office/powerpoint/2010/main" val="977695458"/>
              </p:ext>
            </p:extLst>
          </p:nvPr>
        </p:nvGraphicFramePr>
        <p:xfrm>
          <a:off x="6035198" y="2805186"/>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smtClean="0"/>
                        <a:t>_</a:t>
                      </a: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8"/>
                  </a:ext>
                </a:extLst>
              </a:tr>
            </a:tbl>
          </a:graphicData>
        </a:graphic>
      </p:graphicFrame>
      <p:sp>
        <p:nvSpPr>
          <p:cNvPr id="12" name="Oval 11"/>
          <p:cNvSpPr/>
          <p:nvPr/>
        </p:nvSpPr>
        <p:spPr bwMode="auto">
          <a:xfrm>
            <a:off x="5881855" y="2635624"/>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11</a:t>
            </a:r>
          </a:p>
        </p:txBody>
      </p:sp>
      <p:graphicFrame>
        <p:nvGraphicFramePr>
          <p:cNvPr id="13" name="Table 12"/>
          <p:cNvGraphicFramePr>
            <a:graphicFrameLocks noGrp="1"/>
          </p:cNvGraphicFramePr>
          <p:nvPr>
            <p:extLst>
              <p:ext uri="{D42A27DB-BD31-4B8C-83A1-F6EECF244321}">
                <p14:modId xmlns:p14="http://schemas.microsoft.com/office/powerpoint/2010/main" val="1823451263"/>
              </p:ext>
            </p:extLst>
          </p:nvPr>
        </p:nvGraphicFramePr>
        <p:xfrm>
          <a:off x="7627075" y="2791652"/>
          <a:ext cx="1293342" cy="3337560"/>
        </p:xfrm>
        <a:graphic>
          <a:graphicData uri="http://schemas.openxmlformats.org/drawingml/2006/table">
            <a:tbl>
              <a:tblPr firstRow="1" bandRow="1">
                <a:tableStyleId>{2D5ABB26-0587-4C30-8999-92F81FD0307C}</a:tableStyleId>
              </a:tblPr>
              <a:tblGrid>
                <a:gridCol w="431114">
                  <a:extLst>
                    <a:ext uri="{9D8B030D-6E8A-4147-A177-3AD203B41FA5}">
                      <a16:colId xmlns:a16="http://schemas.microsoft.com/office/drawing/2014/main" val="20000"/>
                    </a:ext>
                  </a:extLst>
                </a:gridCol>
                <a:gridCol w="431114">
                  <a:extLst>
                    <a:ext uri="{9D8B030D-6E8A-4147-A177-3AD203B41FA5}">
                      <a16:colId xmlns:a16="http://schemas.microsoft.com/office/drawing/2014/main" val="20001"/>
                    </a:ext>
                  </a:extLst>
                </a:gridCol>
                <a:gridCol w="431114">
                  <a:extLst>
                    <a:ext uri="{9D8B030D-6E8A-4147-A177-3AD203B41FA5}">
                      <a16:colId xmlns:a16="http://schemas.microsoft.com/office/drawing/2014/main" val="20002"/>
                    </a:ext>
                  </a:extLst>
                </a:gridCol>
              </a:tblGrid>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5"/>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6"/>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7"/>
                  </a:ext>
                </a:extLst>
              </a:tr>
              <a:tr h="370840">
                <a:tc>
                  <a:txBody>
                    <a:bodyPr/>
                    <a:lstStyle/>
                    <a:p>
                      <a:pPr algn="ctr"/>
                      <a:r>
                        <a:rPr lang="en-GB" dirty="0" smtClean="0"/>
                        <a:t>_</a:t>
                      </a: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tc>
                  <a:txBody>
                    <a:bodyPr/>
                    <a:lstStyle/>
                    <a:p>
                      <a:pPr algn="ctr"/>
                      <a:r>
                        <a:rPr lang="en-GB" dirty="0" smtClean="0"/>
                        <a:t>*</a:t>
                      </a:r>
                      <a:endParaRPr lang="en-GB" dirty="0"/>
                    </a:p>
                  </a:txBody>
                  <a:tcPr>
                    <a:solidFill>
                      <a:schemeClr val="bg1"/>
                    </a:solidFill>
                  </a:tcPr>
                </a:tc>
                <a:extLst>
                  <a:ext uri="{0D108BD9-81ED-4DB2-BD59-A6C34878D82A}">
                    <a16:rowId xmlns:a16="http://schemas.microsoft.com/office/drawing/2014/main" val="10008"/>
                  </a:ext>
                </a:extLst>
              </a:tr>
            </a:tbl>
          </a:graphicData>
        </a:graphic>
      </p:graphicFrame>
      <p:sp>
        <p:nvSpPr>
          <p:cNvPr id="14" name="Oval 13"/>
          <p:cNvSpPr/>
          <p:nvPr/>
        </p:nvSpPr>
        <p:spPr bwMode="auto">
          <a:xfrm>
            <a:off x="7473732" y="2622090"/>
            <a:ext cx="351052" cy="362464"/>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12</a:t>
            </a:r>
          </a:p>
        </p:txBody>
      </p:sp>
      <p:sp>
        <p:nvSpPr>
          <p:cNvPr id="15" name="TextBox 14"/>
          <p:cNvSpPr txBox="1"/>
          <p:nvPr/>
        </p:nvSpPr>
        <p:spPr>
          <a:xfrm>
            <a:off x="464904" y="6167993"/>
            <a:ext cx="684803" cy="369332"/>
          </a:xfrm>
          <a:prstGeom prst="rect">
            <a:avLst/>
          </a:prstGeom>
          <a:noFill/>
        </p:spPr>
        <p:txBody>
          <a:bodyPr wrap="none" rtlCol="0">
            <a:spAutoFit/>
          </a:bodyPr>
          <a:lstStyle/>
          <a:p>
            <a:r>
              <a:rPr lang="en-GB" dirty="0" smtClean="0"/>
              <a:t>100s</a:t>
            </a:r>
            <a:endParaRPr lang="en-GB" dirty="0"/>
          </a:p>
        </p:txBody>
      </p:sp>
      <p:sp>
        <p:nvSpPr>
          <p:cNvPr id="16" name="TextBox 15"/>
          <p:cNvSpPr txBox="1"/>
          <p:nvPr/>
        </p:nvSpPr>
        <p:spPr>
          <a:xfrm>
            <a:off x="1035136" y="6167993"/>
            <a:ext cx="556563" cy="369332"/>
          </a:xfrm>
          <a:prstGeom prst="rect">
            <a:avLst/>
          </a:prstGeom>
          <a:noFill/>
        </p:spPr>
        <p:txBody>
          <a:bodyPr wrap="none" rtlCol="0">
            <a:spAutoFit/>
          </a:bodyPr>
          <a:lstStyle/>
          <a:p>
            <a:r>
              <a:rPr lang="en-GB" dirty="0" smtClean="0"/>
              <a:t>10s</a:t>
            </a:r>
            <a:endParaRPr lang="en-GB" dirty="0"/>
          </a:p>
        </p:txBody>
      </p:sp>
      <p:sp>
        <p:nvSpPr>
          <p:cNvPr id="17" name="TextBox 16"/>
          <p:cNvSpPr txBox="1"/>
          <p:nvPr/>
        </p:nvSpPr>
        <p:spPr>
          <a:xfrm>
            <a:off x="1486119" y="6167993"/>
            <a:ext cx="710451" cy="369332"/>
          </a:xfrm>
          <a:prstGeom prst="rect">
            <a:avLst/>
          </a:prstGeom>
          <a:noFill/>
        </p:spPr>
        <p:txBody>
          <a:bodyPr wrap="none" rtlCol="0">
            <a:spAutoFit/>
          </a:bodyPr>
          <a:lstStyle/>
          <a:p>
            <a:r>
              <a:rPr lang="en-GB" dirty="0" smtClean="0"/>
              <a:t>Units</a:t>
            </a:r>
            <a:endParaRPr lang="en-GB" dirty="0"/>
          </a:p>
        </p:txBody>
      </p:sp>
      <p:sp>
        <p:nvSpPr>
          <p:cNvPr id="18" name="TextBox 17"/>
          <p:cNvSpPr txBox="1"/>
          <p:nvPr/>
        </p:nvSpPr>
        <p:spPr>
          <a:xfrm>
            <a:off x="4100037" y="6246426"/>
            <a:ext cx="3993401" cy="369332"/>
          </a:xfrm>
          <a:prstGeom prst="rect">
            <a:avLst/>
          </a:prstGeom>
          <a:noFill/>
        </p:spPr>
        <p:txBody>
          <a:bodyPr wrap="none" rtlCol="0">
            <a:spAutoFit/>
          </a:bodyPr>
          <a:lstStyle/>
          <a:p>
            <a:r>
              <a:rPr lang="en-GB" b="1" dirty="0" smtClean="0">
                <a:solidFill>
                  <a:srgbClr val="FF0000"/>
                </a:solidFill>
              </a:rPr>
              <a:t>Set yourself simpler problems first</a:t>
            </a:r>
            <a:endParaRPr lang="en-GB" b="1" dirty="0">
              <a:solidFill>
                <a:srgbClr val="FF0000"/>
              </a:solidFill>
            </a:endParaRPr>
          </a:p>
        </p:txBody>
      </p:sp>
    </p:spTree>
    <p:extLst>
      <p:ext uri="{BB962C8B-B14F-4D97-AF65-F5344CB8AC3E}">
        <p14:creationId xmlns:p14="http://schemas.microsoft.com/office/powerpoint/2010/main" val="53999897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Hints</a:t>
            </a:r>
            <a:endParaRPr lang="en-GB" dirty="0"/>
          </a:p>
        </p:txBody>
      </p:sp>
      <p:sp>
        <p:nvSpPr>
          <p:cNvPr id="3" name="Content Placeholder 2"/>
          <p:cNvSpPr>
            <a:spLocks noGrp="1"/>
          </p:cNvSpPr>
          <p:nvPr>
            <p:ph idx="1"/>
          </p:nvPr>
        </p:nvSpPr>
        <p:spPr>
          <a:xfrm>
            <a:off x="1047750" y="1057619"/>
            <a:ext cx="7029450" cy="4781206"/>
          </a:xfrm>
        </p:spPr>
        <p:txBody>
          <a:bodyPr/>
          <a:lstStyle/>
          <a:p>
            <a:r>
              <a:rPr lang="en-GB" dirty="0" smtClean="0"/>
              <a:t>You will need to:</a:t>
            </a:r>
          </a:p>
          <a:p>
            <a:pPr lvl="1"/>
            <a:r>
              <a:rPr lang="en-GB" dirty="0" smtClean="0"/>
              <a:t>Convert the number to separate digits e.g. 148 becomes 1x100, 4x10 and 1x8</a:t>
            </a:r>
            <a:br>
              <a:rPr lang="en-GB" dirty="0" smtClean="0"/>
            </a:br>
            <a:r>
              <a:rPr lang="en-GB" dirty="0" smtClean="0"/>
              <a:t>digit = number/100               </a:t>
            </a:r>
            <a:r>
              <a:rPr lang="en-GB" dirty="0" smtClean="0">
                <a:sym typeface="Wingdings" panose="05000000000000000000" pitchFamily="2" charset="2"/>
              </a:rPr>
              <a:t> gives digit = 1</a:t>
            </a:r>
            <a:r>
              <a:rPr lang="en-GB" dirty="0" smtClean="0"/>
              <a:t/>
            </a:r>
            <a:br>
              <a:rPr lang="en-GB" dirty="0" smtClean="0"/>
            </a:br>
            <a:r>
              <a:rPr lang="en-GB" dirty="0" smtClean="0"/>
              <a:t>number = number % 100     </a:t>
            </a:r>
            <a:r>
              <a:rPr lang="en-GB" dirty="0" smtClean="0">
                <a:sym typeface="Wingdings" panose="05000000000000000000" pitchFamily="2" charset="2"/>
              </a:rPr>
              <a:t> gives number = 48</a:t>
            </a:r>
            <a:r>
              <a:rPr lang="en-GB" dirty="0" smtClean="0"/>
              <a:t/>
            </a:r>
            <a:br>
              <a:rPr lang="en-GB" dirty="0" smtClean="0"/>
            </a:br>
            <a:r>
              <a:rPr lang="en-GB" dirty="0" smtClean="0"/>
              <a:t>etc.</a:t>
            </a:r>
          </a:p>
          <a:p>
            <a:pPr lvl="1"/>
            <a:r>
              <a:rPr lang="en-GB" dirty="0" smtClean="0"/>
              <a:t>Use an array to store the separate digit values</a:t>
            </a:r>
          </a:p>
          <a:p>
            <a:pPr lvl="1"/>
            <a:r>
              <a:rPr lang="en-GB" dirty="0" smtClean="0"/>
              <a:t>Display the digits as hash columns</a:t>
            </a:r>
          </a:p>
          <a:p>
            <a:pPr lvl="2"/>
            <a:r>
              <a:rPr lang="en-GB" dirty="0" smtClean="0"/>
              <a:t>Display the hashes in each row</a:t>
            </a:r>
          </a:p>
          <a:p>
            <a:pPr lvl="2"/>
            <a:r>
              <a:rPr lang="en-GB" dirty="0" smtClean="0"/>
              <a:t>Check if row value matches digit value and display ‘*’ if it does</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214320299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1994733" y="1002535"/>
            <a:ext cx="4801314" cy="4524315"/>
          </a:xfrm>
          <a:prstGeom prst="rect">
            <a:avLst/>
          </a:prstGeom>
          <a:noFill/>
        </p:spPr>
        <p:txBody>
          <a:bodyPr wrap="none" rtlCol="0">
            <a:spAutoFit/>
          </a:bodyPr>
          <a:lstStyle/>
          <a:p>
            <a:r>
              <a:rPr lang="en-GB" dirty="0" smtClean="0"/>
              <a:t>void </a:t>
            </a:r>
            <a:r>
              <a:rPr lang="en-GB" dirty="0" err="1"/>
              <a:t>DisplayNumHashes</a:t>
            </a:r>
            <a:r>
              <a:rPr lang="en-GB" dirty="0"/>
              <a:t>(</a:t>
            </a:r>
            <a:r>
              <a:rPr lang="en-GB" dirty="0" err="1"/>
              <a:t>int</a:t>
            </a:r>
            <a:r>
              <a:rPr lang="en-GB" dirty="0"/>
              <a:t> number)</a:t>
            </a:r>
          </a:p>
          <a:p>
            <a:r>
              <a:rPr lang="en-GB" dirty="0" smtClean="0"/>
              <a:t>{</a:t>
            </a:r>
            <a:endParaRPr lang="en-GB" dirty="0"/>
          </a:p>
          <a:p>
            <a:r>
              <a:rPr lang="en-GB" dirty="0" smtClean="0"/>
              <a:t>     </a:t>
            </a:r>
            <a:r>
              <a:rPr lang="en-GB" dirty="0" err="1" smtClean="0"/>
              <a:t>int</a:t>
            </a:r>
            <a:r>
              <a:rPr lang="en-GB" dirty="0" smtClean="0"/>
              <a:t> digits[3</a:t>
            </a:r>
            <a:r>
              <a:rPr lang="en-GB" dirty="0"/>
              <a:t>];</a:t>
            </a:r>
          </a:p>
          <a:p>
            <a:endParaRPr lang="en-GB" dirty="0"/>
          </a:p>
          <a:p>
            <a:r>
              <a:rPr lang="en-GB" dirty="0" smtClean="0"/>
              <a:t>     </a:t>
            </a:r>
            <a:r>
              <a:rPr lang="en-GB" dirty="0" err="1" smtClean="0"/>
              <a:t>ConvertToDigits</a:t>
            </a:r>
            <a:r>
              <a:rPr lang="en-GB" dirty="0" smtClean="0"/>
              <a:t>(number</a:t>
            </a:r>
            <a:r>
              <a:rPr lang="en-GB" dirty="0"/>
              <a:t>, digits, 3);</a:t>
            </a:r>
          </a:p>
          <a:p>
            <a:r>
              <a:rPr lang="en-GB" dirty="0" smtClean="0"/>
              <a:t>     </a:t>
            </a:r>
            <a:r>
              <a:rPr lang="en-GB" dirty="0" err="1" smtClean="0"/>
              <a:t>DisplayDigits</a:t>
            </a:r>
            <a:r>
              <a:rPr lang="en-GB" dirty="0" smtClean="0"/>
              <a:t>(digits</a:t>
            </a:r>
            <a:r>
              <a:rPr lang="en-GB" dirty="0"/>
              <a:t>, 3);</a:t>
            </a:r>
          </a:p>
          <a:p>
            <a:r>
              <a:rPr lang="en-GB" dirty="0" smtClean="0"/>
              <a:t>}</a:t>
            </a:r>
            <a:endParaRPr lang="en-GB" dirty="0"/>
          </a:p>
          <a:p>
            <a:endParaRPr lang="en-GB" dirty="0"/>
          </a:p>
          <a:p>
            <a:r>
              <a:rPr lang="en-GB" dirty="0" smtClean="0"/>
              <a:t>void </a:t>
            </a:r>
            <a:r>
              <a:rPr lang="en-GB" dirty="0" err="1" smtClean="0"/>
              <a:t>DisplayDigits</a:t>
            </a:r>
            <a:r>
              <a:rPr lang="en-GB" dirty="0" smtClean="0"/>
              <a:t>(</a:t>
            </a:r>
            <a:r>
              <a:rPr lang="en-GB" dirty="0" err="1" smtClean="0"/>
              <a:t>int</a:t>
            </a:r>
            <a:r>
              <a:rPr lang="en-GB" dirty="0" smtClean="0"/>
              <a:t> digits[], </a:t>
            </a:r>
            <a:r>
              <a:rPr lang="en-GB" dirty="0" err="1"/>
              <a:t>int</a:t>
            </a:r>
            <a:r>
              <a:rPr lang="en-GB" dirty="0"/>
              <a:t> </a:t>
            </a:r>
            <a:r>
              <a:rPr lang="en-GB" dirty="0" err="1"/>
              <a:t>digitCount</a:t>
            </a:r>
            <a:r>
              <a:rPr lang="en-GB" dirty="0"/>
              <a:t>)</a:t>
            </a:r>
          </a:p>
          <a:p>
            <a:r>
              <a:rPr lang="en-GB" dirty="0" smtClean="0"/>
              <a:t>{</a:t>
            </a:r>
            <a:endParaRPr lang="en-GB" dirty="0"/>
          </a:p>
          <a:p>
            <a:r>
              <a:rPr lang="en-GB" dirty="0" smtClean="0"/>
              <a:t>     </a:t>
            </a:r>
            <a:r>
              <a:rPr lang="en-GB" dirty="0" err="1" smtClean="0"/>
              <a:t>int</a:t>
            </a:r>
            <a:r>
              <a:rPr lang="en-GB" dirty="0" smtClean="0"/>
              <a:t> </a:t>
            </a:r>
            <a:r>
              <a:rPr lang="en-GB" dirty="0"/>
              <a:t>row;</a:t>
            </a:r>
          </a:p>
          <a:p>
            <a:r>
              <a:rPr lang="en-GB" dirty="0" smtClean="0"/>
              <a:t>     for </a:t>
            </a:r>
            <a:r>
              <a:rPr lang="en-GB" dirty="0"/>
              <a:t>(row = 0; row &lt; 10; row++)</a:t>
            </a:r>
          </a:p>
          <a:p>
            <a:r>
              <a:rPr lang="en-GB" dirty="0" smtClean="0"/>
              <a:t>     {</a:t>
            </a:r>
            <a:endParaRPr lang="en-GB" dirty="0"/>
          </a:p>
          <a:p>
            <a:r>
              <a:rPr lang="en-GB" dirty="0" smtClean="0"/>
              <a:t>          </a:t>
            </a:r>
            <a:r>
              <a:rPr lang="en-GB" dirty="0" err="1" smtClean="0"/>
              <a:t>DisplayRow</a:t>
            </a:r>
            <a:r>
              <a:rPr lang="en-GB" dirty="0" smtClean="0"/>
              <a:t>(digits</a:t>
            </a:r>
            <a:r>
              <a:rPr lang="en-GB" dirty="0"/>
              <a:t>, </a:t>
            </a:r>
            <a:r>
              <a:rPr lang="en-GB" dirty="0" err="1" smtClean="0"/>
              <a:t>digitCount</a:t>
            </a:r>
            <a:r>
              <a:rPr lang="en-GB" dirty="0" smtClean="0"/>
              <a:t>, </a:t>
            </a:r>
            <a:r>
              <a:rPr lang="en-GB" dirty="0"/>
              <a:t>9 - row);</a:t>
            </a:r>
          </a:p>
          <a:p>
            <a:r>
              <a:rPr lang="en-GB" dirty="0" smtClean="0"/>
              <a:t>     }</a:t>
            </a:r>
            <a:endParaRPr lang="en-GB" dirty="0"/>
          </a:p>
          <a:p>
            <a:r>
              <a:rPr lang="en-GB" dirty="0" smtClean="0"/>
              <a:t>}</a:t>
            </a:r>
            <a:endParaRPr lang="en-GB" dirty="0"/>
          </a:p>
        </p:txBody>
      </p:sp>
      <p:sp>
        <p:nvSpPr>
          <p:cNvPr id="6" name="TextBox 5"/>
          <p:cNvSpPr txBox="1"/>
          <p:nvPr/>
        </p:nvSpPr>
        <p:spPr>
          <a:xfrm>
            <a:off x="6378767" y="5336996"/>
            <a:ext cx="2234278" cy="1200329"/>
          </a:xfrm>
          <a:prstGeom prst="rect">
            <a:avLst/>
          </a:prstGeom>
          <a:noFill/>
        </p:spPr>
        <p:txBody>
          <a:bodyPr wrap="square" rtlCol="0">
            <a:spAutoFit/>
          </a:bodyPr>
          <a:lstStyle/>
          <a:p>
            <a:r>
              <a:rPr lang="en-GB" dirty="0" smtClean="0"/>
              <a:t>Row value 0 to 9 with 9 first row drawn from top down</a:t>
            </a:r>
            <a:endParaRPr lang="en-GB" dirty="0"/>
          </a:p>
        </p:txBody>
      </p:sp>
      <p:cxnSp>
        <p:nvCxnSpPr>
          <p:cNvPr id="8" name="Straight Arrow Connector 7"/>
          <p:cNvCxnSpPr/>
          <p:nvPr/>
        </p:nvCxnSpPr>
        <p:spPr bwMode="auto">
          <a:xfrm flipH="1" flipV="1">
            <a:off x="6125378" y="4990641"/>
            <a:ext cx="440675" cy="34635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225157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903804" y="1123721"/>
            <a:ext cx="5874237" cy="4524315"/>
          </a:xfrm>
          <a:prstGeom prst="rect">
            <a:avLst/>
          </a:prstGeom>
          <a:noFill/>
        </p:spPr>
        <p:txBody>
          <a:bodyPr wrap="none" rtlCol="0">
            <a:spAutoFit/>
          </a:bodyPr>
          <a:lstStyle/>
          <a:p>
            <a:r>
              <a:rPr lang="en-GB" dirty="0" smtClean="0"/>
              <a:t>void </a:t>
            </a:r>
            <a:r>
              <a:rPr lang="en-GB" dirty="0" err="1" smtClean="0"/>
              <a:t>DisplayRow</a:t>
            </a:r>
            <a:r>
              <a:rPr lang="en-GB" dirty="0" smtClean="0"/>
              <a:t>(</a:t>
            </a:r>
            <a:r>
              <a:rPr lang="en-GB" dirty="0" err="1" smtClean="0"/>
              <a:t>int</a:t>
            </a:r>
            <a:r>
              <a:rPr lang="en-GB" dirty="0" smtClean="0"/>
              <a:t> digits[], </a:t>
            </a:r>
            <a:r>
              <a:rPr lang="en-GB" dirty="0" err="1"/>
              <a:t>int</a:t>
            </a:r>
            <a:r>
              <a:rPr lang="en-GB" dirty="0"/>
              <a:t> </a:t>
            </a:r>
            <a:r>
              <a:rPr lang="en-GB" dirty="0" err="1"/>
              <a:t>digitCount</a:t>
            </a:r>
            <a:r>
              <a:rPr lang="en-GB" dirty="0"/>
              <a:t>, </a:t>
            </a:r>
            <a:r>
              <a:rPr lang="en-GB" dirty="0" err="1"/>
              <a:t>int</a:t>
            </a:r>
            <a:r>
              <a:rPr lang="en-GB" dirty="0"/>
              <a:t> </a:t>
            </a:r>
            <a:r>
              <a:rPr lang="en-GB" dirty="0" err="1"/>
              <a:t>rowValue</a:t>
            </a:r>
            <a:r>
              <a:rPr lang="en-GB" dirty="0"/>
              <a:t>)</a:t>
            </a:r>
          </a:p>
          <a:p>
            <a:r>
              <a:rPr lang="en-GB" dirty="0" smtClean="0"/>
              <a:t>{</a:t>
            </a:r>
            <a:endParaRPr lang="en-GB" dirty="0"/>
          </a:p>
          <a:p>
            <a:r>
              <a:rPr lang="en-GB" dirty="0" smtClean="0"/>
              <a:t>     </a:t>
            </a:r>
            <a:r>
              <a:rPr lang="en-GB" dirty="0" smtClean="0"/>
              <a:t>//</a:t>
            </a:r>
            <a:r>
              <a:rPr lang="en-GB" dirty="0" err="1" smtClean="0"/>
              <a:t>cout</a:t>
            </a:r>
            <a:r>
              <a:rPr lang="en-GB" dirty="0" smtClean="0"/>
              <a:t> &lt;&lt; </a:t>
            </a:r>
            <a:r>
              <a:rPr lang="en-GB" dirty="0" err="1" smtClean="0"/>
              <a:t>rowValue</a:t>
            </a:r>
            <a:r>
              <a:rPr lang="en-GB" dirty="0" smtClean="0"/>
              <a:t>;</a:t>
            </a:r>
            <a:endParaRPr lang="en-GB" dirty="0"/>
          </a:p>
          <a:p>
            <a:r>
              <a:rPr lang="en-GB" dirty="0" smtClean="0"/>
              <a:t>     for </a:t>
            </a:r>
            <a:r>
              <a:rPr lang="en-GB" dirty="0"/>
              <a:t>(</a:t>
            </a:r>
            <a:r>
              <a:rPr lang="en-GB" dirty="0" err="1"/>
              <a:t>int</a:t>
            </a:r>
            <a:r>
              <a:rPr lang="en-GB" dirty="0"/>
              <a:t> index = 0; index &lt; </a:t>
            </a:r>
            <a:r>
              <a:rPr lang="en-GB" dirty="0" err="1"/>
              <a:t>digitCount</a:t>
            </a:r>
            <a:r>
              <a:rPr lang="en-GB" dirty="0"/>
              <a:t>; index++)</a:t>
            </a:r>
          </a:p>
          <a:p>
            <a:r>
              <a:rPr lang="en-GB" dirty="0" smtClean="0"/>
              <a:t>     {</a:t>
            </a:r>
            <a:endParaRPr lang="en-GB" dirty="0"/>
          </a:p>
          <a:p>
            <a:r>
              <a:rPr lang="en-GB" dirty="0" smtClean="0"/>
              <a:t>          if </a:t>
            </a:r>
            <a:r>
              <a:rPr lang="en-GB" dirty="0"/>
              <a:t>(digits[index] == </a:t>
            </a:r>
            <a:r>
              <a:rPr lang="en-GB" dirty="0" err="1"/>
              <a:t>rowValue</a:t>
            </a:r>
            <a:r>
              <a:rPr lang="en-GB" dirty="0"/>
              <a:t>)</a:t>
            </a:r>
          </a:p>
          <a:p>
            <a:r>
              <a:rPr lang="en-GB" dirty="0" smtClean="0"/>
              <a:t>          {</a:t>
            </a:r>
            <a:endParaRPr lang="en-GB" dirty="0"/>
          </a:p>
          <a:p>
            <a:r>
              <a:rPr lang="en-GB" dirty="0" smtClean="0"/>
              <a:t>               </a:t>
            </a:r>
            <a:r>
              <a:rPr lang="en-GB" dirty="0" err="1" smtClean="0"/>
              <a:t>cout</a:t>
            </a:r>
            <a:r>
              <a:rPr lang="en-GB" dirty="0" smtClean="0"/>
              <a:t> &lt;&lt; </a:t>
            </a:r>
            <a:r>
              <a:rPr lang="en-GB" dirty="0" smtClean="0"/>
              <a:t>"* ";</a:t>
            </a:r>
            <a:endParaRPr lang="en-GB" dirty="0"/>
          </a:p>
          <a:p>
            <a:r>
              <a:rPr lang="en-GB" dirty="0" smtClean="0"/>
              <a:t>          }</a:t>
            </a:r>
            <a:endParaRPr lang="en-GB" dirty="0"/>
          </a:p>
          <a:p>
            <a:r>
              <a:rPr lang="en-GB" dirty="0" smtClean="0"/>
              <a:t>          else</a:t>
            </a:r>
            <a:endParaRPr lang="en-GB" dirty="0"/>
          </a:p>
          <a:p>
            <a:r>
              <a:rPr lang="en-GB" dirty="0" smtClean="0"/>
              <a:t>          {</a:t>
            </a:r>
            <a:endParaRPr lang="en-GB" dirty="0"/>
          </a:p>
          <a:p>
            <a:r>
              <a:rPr lang="en-GB" dirty="0" smtClean="0"/>
              <a:t>              </a:t>
            </a:r>
            <a:r>
              <a:rPr lang="en-GB" dirty="0" err="1" smtClean="0"/>
              <a:t>cout</a:t>
            </a:r>
            <a:r>
              <a:rPr lang="en-GB" dirty="0" smtClean="0"/>
              <a:t> &lt;&lt; “  ";</a:t>
            </a:r>
            <a:endParaRPr lang="en-GB" dirty="0"/>
          </a:p>
          <a:p>
            <a:r>
              <a:rPr lang="en-GB" dirty="0" smtClean="0"/>
              <a:t>          }</a:t>
            </a:r>
            <a:endParaRPr lang="en-GB" dirty="0"/>
          </a:p>
          <a:p>
            <a:r>
              <a:rPr lang="en-GB" dirty="0" smtClean="0"/>
              <a:t>      }</a:t>
            </a:r>
            <a:endParaRPr lang="en-GB" dirty="0"/>
          </a:p>
          <a:p>
            <a:r>
              <a:rPr lang="en-GB" dirty="0" smtClean="0"/>
              <a:t>     </a:t>
            </a:r>
            <a:r>
              <a:rPr lang="en-GB" dirty="0" err="1" smtClean="0"/>
              <a:t>cout</a:t>
            </a:r>
            <a:r>
              <a:rPr lang="en-GB" dirty="0" smtClean="0"/>
              <a:t> &lt;&lt; </a:t>
            </a:r>
            <a:r>
              <a:rPr lang="en-GB" smtClean="0"/>
              <a:t>endl</a:t>
            </a:r>
            <a:r>
              <a:rPr lang="en-GB" smtClean="0"/>
              <a:t>;  </a:t>
            </a:r>
            <a:r>
              <a:rPr lang="en-GB" dirty="0" smtClean="0"/>
              <a:t>// Move down to next row</a:t>
            </a:r>
            <a:endParaRPr lang="en-GB" dirty="0"/>
          </a:p>
          <a:p>
            <a:r>
              <a:rPr lang="en-GB" dirty="0" smtClean="0"/>
              <a:t>}</a:t>
            </a:r>
            <a:endParaRPr lang="en-GB" dirty="0"/>
          </a:p>
        </p:txBody>
      </p:sp>
    </p:spTree>
    <p:extLst>
      <p:ext uri="{BB962C8B-B14F-4D97-AF65-F5344CB8AC3E}">
        <p14:creationId xmlns:p14="http://schemas.microsoft.com/office/powerpoint/2010/main" val="29864212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
        <p:nvSpPr>
          <p:cNvPr id="5" name="TextBox 4"/>
          <p:cNvSpPr txBox="1"/>
          <p:nvPr/>
        </p:nvSpPr>
        <p:spPr>
          <a:xfrm>
            <a:off x="275423" y="154235"/>
            <a:ext cx="6109493" cy="3693319"/>
          </a:xfrm>
          <a:prstGeom prst="rect">
            <a:avLst/>
          </a:prstGeom>
          <a:noFill/>
        </p:spPr>
        <p:txBody>
          <a:bodyPr wrap="none" rtlCol="0">
            <a:spAutoFit/>
          </a:bodyPr>
          <a:lstStyle/>
          <a:p>
            <a:r>
              <a:rPr lang="en-GB" dirty="0" smtClean="0"/>
              <a:t>void </a:t>
            </a:r>
            <a:r>
              <a:rPr lang="en-GB" dirty="0" err="1"/>
              <a:t>ConvertToDigits</a:t>
            </a:r>
            <a:r>
              <a:rPr lang="en-GB" dirty="0"/>
              <a:t>(</a:t>
            </a:r>
            <a:r>
              <a:rPr lang="en-GB" dirty="0" err="1"/>
              <a:t>int</a:t>
            </a:r>
            <a:r>
              <a:rPr lang="en-GB" dirty="0"/>
              <a:t> number, </a:t>
            </a:r>
            <a:r>
              <a:rPr lang="en-GB" dirty="0" err="1"/>
              <a:t>int</a:t>
            </a:r>
            <a:r>
              <a:rPr lang="en-GB" dirty="0"/>
              <a:t>[] digits, </a:t>
            </a:r>
            <a:r>
              <a:rPr lang="en-GB" dirty="0" err="1"/>
              <a:t>int</a:t>
            </a:r>
            <a:r>
              <a:rPr lang="en-GB" dirty="0"/>
              <a:t> </a:t>
            </a:r>
            <a:r>
              <a:rPr lang="en-GB" dirty="0" err="1"/>
              <a:t>digitCount</a:t>
            </a:r>
            <a:r>
              <a:rPr lang="en-GB" dirty="0"/>
              <a:t>)</a:t>
            </a:r>
          </a:p>
          <a:p>
            <a:r>
              <a:rPr lang="en-GB" dirty="0" smtClean="0"/>
              <a:t>{</a:t>
            </a:r>
            <a:endParaRPr lang="en-GB" dirty="0"/>
          </a:p>
          <a:p>
            <a:r>
              <a:rPr lang="en-GB" dirty="0" smtClean="0"/>
              <a:t>     </a:t>
            </a:r>
            <a:r>
              <a:rPr lang="en-GB" dirty="0" err="1" smtClean="0"/>
              <a:t>int</a:t>
            </a:r>
            <a:r>
              <a:rPr lang="en-GB" dirty="0" smtClean="0"/>
              <a:t> </a:t>
            </a:r>
            <a:r>
              <a:rPr lang="en-GB" dirty="0"/>
              <a:t>multiplier = (</a:t>
            </a:r>
            <a:r>
              <a:rPr lang="en-GB" dirty="0" err="1" smtClean="0"/>
              <a:t>int</a:t>
            </a:r>
            <a:r>
              <a:rPr lang="en-GB" dirty="0" smtClean="0"/>
              <a:t>)pow(10.0</a:t>
            </a:r>
            <a:r>
              <a:rPr lang="en-GB" dirty="0"/>
              <a:t>, digitCount-1</a:t>
            </a:r>
            <a:r>
              <a:rPr lang="en-GB" dirty="0" smtClean="0"/>
              <a:t>);</a:t>
            </a:r>
            <a:br>
              <a:rPr lang="en-GB" dirty="0" smtClean="0"/>
            </a:br>
            <a:r>
              <a:rPr lang="en-GB" dirty="0" smtClean="0"/>
              <a:t>     </a:t>
            </a:r>
            <a:r>
              <a:rPr lang="en-GB" dirty="0" err="1" smtClean="0"/>
              <a:t>int</a:t>
            </a:r>
            <a:r>
              <a:rPr lang="en-GB" dirty="0" smtClean="0"/>
              <a:t> index;</a:t>
            </a:r>
            <a:endParaRPr lang="en-GB" dirty="0"/>
          </a:p>
          <a:p>
            <a:endParaRPr lang="en-GB" dirty="0"/>
          </a:p>
          <a:p>
            <a:r>
              <a:rPr lang="en-GB" dirty="0" smtClean="0"/>
              <a:t>     for (index </a:t>
            </a:r>
            <a:r>
              <a:rPr lang="en-GB" dirty="0"/>
              <a:t>= 0; index &lt; </a:t>
            </a:r>
            <a:r>
              <a:rPr lang="en-GB" dirty="0" smtClean="0"/>
              <a:t>digitCount-1; </a:t>
            </a:r>
            <a:r>
              <a:rPr lang="en-GB" dirty="0"/>
              <a:t>index++)</a:t>
            </a:r>
          </a:p>
          <a:p>
            <a:r>
              <a:rPr lang="en-GB" dirty="0" smtClean="0"/>
              <a:t>     {</a:t>
            </a:r>
            <a:endParaRPr lang="en-GB" dirty="0"/>
          </a:p>
          <a:p>
            <a:r>
              <a:rPr lang="en-GB" dirty="0" smtClean="0"/>
              <a:t>          digits[index</a:t>
            </a:r>
            <a:r>
              <a:rPr lang="en-GB" dirty="0"/>
              <a:t>] = number / multiplier;</a:t>
            </a:r>
          </a:p>
          <a:p>
            <a:r>
              <a:rPr lang="en-GB" dirty="0" smtClean="0"/>
              <a:t>          number </a:t>
            </a:r>
            <a:r>
              <a:rPr lang="en-GB" dirty="0"/>
              <a:t>= number % multiplier;</a:t>
            </a:r>
          </a:p>
          <a:p>
            <a:r>
              <a:rPr lang="en-GB" dirty="0" smtClean="0"/>
              <a:t>          multiplier </a:t>
            </a:r>
            <a:r>
              <a:rPr lang="en-GB" dirty="0"/>
              <a:t>= multiplier / 10;</a:t>
            </a:r>
          </a:p>
          <a:p>
            <a:r>
              <a:rPr lang="en-GB" dirty="0" smtClean="0"/>
              <a:t>     }</a:t>
            </a:r>
            <a:br>
              <a:rPr lang="en-GB" dirty="0" smtClean="0"/>
            </a:br>
            <a:r>
              <a:rPr lang="en-GB" dirty="0" smtClean="0"/>
              <a:t>    digits[index] = number;</a:t>
            </a:r>
            <a:endParaRPr lang="en-GB" dirty="0"/>
          </a:p>
          <a:p>
            <a:r>
              <a:rPr lang="en-GB" dirty="0" smtClean="0"/>
              <a:t>}</a:t>
            </a:r>
            <a:endParaRPr lang="en-GB" dirty="0"/>
          </a:p>
        </p:txBody>
      </p:sp>
      <p:sp>
        <p:nvSpPr>
          <p:cNvPr id="6" name="TextBox 5"/>
          <p:cNvSpPr txBox="1"/>
          <p:nvPr/>
        </p:nvSpPr>
        <p:spPr>
          <a:xfrm>
            <a:off x="3671692" y="3847554"/>
            <a:ext cx="4634730" cy="2308324"/>
          </a:xfrm>
          <a:prstGeom prst="rect">
            <a:avLst/>
          </a:prstGeom>
          <a:noFill/>
        </p:spPr>
        <p:txBody>
          <a:bodyPr wrap="none" rtlCol="0">
            <a:spAutoFit/>
          </a:bodyPr>
          <a:lstStyle/>
          <a:p>
            <a:r>
              <a:rPr lang="en-GB" dirty="0" smtClean="0"/>
              <a:t>void </a:t>
            </a:r>
            <a:r>
              <a:rPr lang="en-GB" dirty="0" err="1"/>
              <a:t>ConvertToDigits</a:t>
            </a:r>
            <a:r>
              <a:rPr lang="en-GB" dirty="0"/>
              <a:t>(</a:t>
            </a:r>
            <a:r>
              <a:rPr lang="en-GB" dirty="0" err="1"/>
              <a:t>int</a:t>
            </a:r>
            <a:r>
              <a:rPr lang="en-GB" dirty="0"/>
              <a:t> number, </a:t>
            </a:r>
            <a:r>
              <a:rPr lang="en-GB" dirty="0" err="1" smtClean="0"/>
              <a:t>int</a:t>
            </a:r>
            <a:r>
              <a:rPr lang="en-GB" dirty="0" smtClean="0"/>
              <a:t> digits[])</a:t>
            </a:r>
            <a:endParaRPr lang="en-GB" dirty="0"/>
          </a:p>
          <a:p>
            <a:r>
              <a:rPr lang="en-GB" dirty="0" smtClean="0"/>
              <a:t>{</a:t>
            </a:r>
            <a:endParaRPr lang="en-GB" dirty="0"/>
          </a:p>
          <a:p>
            <a:r>
              <a:rPr lang="en-GB" dirty="0" smtClean="0"/>
              <a:t>     digits[0] = number/100;</a:t>
            </a:r>
            <a:br>
              <a:rPr lang="en-GB" dirty="0" smtClean="0"/>
            </a:br>
            <a:r>
              <a:rPr lang="en-GB" dirty="0" smtClean="0"/>
              <a:t>     number = number % 100;</a:t>
            </a:r>
            <a:endParaRPr lang="en-GB" dirty="0"/>
          </a:p>
          <a:p>
            <a:r>
              <a:rPr lang="en-GB" dirty="0" smtClean="0"/>
              <a:t>     digits[1] </a:t>
            </a:r>
            <a:r>
              <a:rPr lang="en-GB" dirty="0"/>
              <a:t>= </a:t>
            </a:r>
            <a:r>
              <a:rPr lang="en-GB" dirty="0" smtClean="0"/>
              <a:t>number/10;</a:t>
            </a:r>
            <a:r>
              <a:rPr lang="en-GB" dirty="0"/>
              <a:t/>
            </a:r>
            <a:br>
              <a:rPr lang="en-GB" dirty="0"/>
            </a:br>
            <a:r>
              <a:rPr lang="en-GB" dirty="0"/>
              <a:t>     number = number % </a:t>
            </a:r>
            <a:r>
              <a:rPr lang="en-GB" dirty="0" smtClean="0"/>
              <a:t>10;</a:t>
            </a:r>
            <a:br>
              <a:rPr lang="en-GB" dirty="0" smtClean="0"/>
            </a:br>
            <a:r>
              <a:rPr lang="en-GB" dirty="0" smtClean="0"/>
              <a:t>     digits[2] </a:t>
            </a:r>
            <a:r>
              <a:rPr lang="en-GB" dirty="0"/>
              <a:t>= </a:t>
            </a:r>
            <a:r>
              <a:rPr lang="en-GB" dirty="0" smtClean="0"/>
              <a:t>number;</a:t>
            </a:r>
            <a:r>
              <a:rPr lang="en-GB" dirty="0"/>
              <a:t/>
            </a:r>
            <a:br>
              <a:rPr lang="en-GB" dirty="0"/>
            </a:br>
            <a:r>
              <a:rPr lang="en-GB" dirty="0" smtClean="0"/>
              <a:t>}</a:t>
            </a:r>
            <a:endParaRPr lang="en-GB" dirty="0"/>
          </a:p>
        </p:txBody>
      </p:sp>
      <p:sp>
        <p:nvSpPr>
          <p:cNvPr id="7" name="TextBox 6"/>
          <p:cNvSpPr txBox="1"/>
          <p:nvPr/>
        </p:nvSpPr>
        <p:spPr>
          <a:xfrm>
            <a:off x="6384916" y="1266940"/>
            <a:ext cx="2203374" cy="1200329"/>
          </a:xfrm>
          <a:prstGeom prst="rect">
            <a:avLst/>
          </a:prstGeom>
          <a:noFill/>
        </p:spPr>
        <p:txBody>
          <a:bodyPr wrap="square" rtlCol="0">
            <a:spAutoFit/>
          </a:bodyPr>
          <a:lstStyle/>
          <a:p>
            <a:r>
              <a:rPr lang="en-GB" dirty="0" smtClean="0"/>
              <a:t>Generalised solution to handle any number of digits</a:t>
            </a:r>
            <a:endParaRPr lang="en-GB" dirty="0"/>
          </a:p>
        </p:txBody>
      </p:sp>
      <p:cxnSp>
        <p:nvCxnSpPr>
          <p:cNvPr id="9" name="Straight Arrow Connector 8"/>
          <p:cNvCxnSpPr/>
          <p:nvPr/>
        </p:nvCxnSpPr>
        <p:spPr bwMode="auto">
          <a:xfrm flipH="1" flipV="1">
            <a:off x="5794872" y="528810"/>
            <a:ext cx="771181" cy="73813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97245063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7</a:t>
            </a:r>
            <a:br>
              <a:rPr lang="en-GB" dirty="0" smtClean="0"/>
            </a:br>
            <a:r>
              <a:rPr lang="en-GB" dirty="0" smtClean="0"/>
              <a:t>Caesar Cipher</a:t>
            </a:r>
            <a:endParaRPr lang="en-GB" dirty="0"/>
          </a:p>
        </p:txBody>
      </p:sp>
      <p:sp>
        <p:nvSpPr>
          <p:cNvPr id="3" name="Content Placeholder 2"/>
          <p:cNvSpPr>
            <a:spLocks noGrp="1"/>
          </p:cNvSpPr>
          <p:nvPr>
            <p:ph idx="1"/>
          </p:nvPr>
        </p:nvSpPr>
        <p:spPr>
          <a:xfrm>
            <a:off x="1047750" y="844550"/>
            <a:ext cx="7029450" cy="4994275"/>
          </a:xfrm>
        </p:spPr>
        <p:txBody>
          <a:bodyPr/>
          <a:lstStyle/>
          <a:p>
            <a:r>
              <a:rPr lang="en-GB" b="1" dirty="0" smtClean="0"/>
              <a:t>Identify the requirements and constraints</a:t>
            </a:r>
            <a:r>
              <a:rPr lang="en-GB" dirty="0" smtClean="0"/>
              <a:t>.</a:t>
            </a:r>
          </a:p>
          <a:p>
            <a:r>
              <a:rPr lang="en-GB" dirty="0" smtClean="0"/>
              <a:t>Write a Caesar Cipher program with a cipher shift value chosen by the user</a:t>
            </a:r>
          </a:p>
          <a:p>
            <a:r>
              <a:rPr lang="en-GB" dirty="0" smtClean="0"/>
              <a:t>The cipher works by creating a cipher alphabet by shifting the alphabet right e.g. if the shift is 3</a:t>
            </a:r>
          </a:p>
          <a:p>
            <a:pPr lvl="1"/>
            <a:r>
              <a:rPr lang="en-GB" dirty="0" smtClean="0"/>
              <a:t>ABCDEFGHIJKLMONPQRSTUVW</a:t>
            </a:r>
            <a:r>
              <a:rPr lang="en-GB" b="1" dirty="0" smtClean="0"/>
              <a:t>XYZ</a:t>
            </a:r>
          </a:p>
          <a:p>
            <a:pPr lvl="1"/>
            <a:r>
              <a:rPr lang="en-GB" b="1" dirty="0" smtClean="0"/>
              <a:t>XYZ</a:t>
            </a:r>
            <a:r>
              <a:rPr lang="en-GB" dirty="0" smtClean="0"/>
              <a:t>ABCDEFGHIJKLMNOPQRSTUVW</a:t>
            </a:r>
            <a:endParaRPr lang="en-GB" b="1" dirty="0" smtClean="0"/>
          </a:p>
          <a:p>
            <a:r>
              <a:rPr lang="en-GB" dirty="0" smtClean="0"/>
              <a:t>The user enters the plaintext to be encrypted</a:t>
            </a:r>
          </a:p>
          <a:p>
            <a:r>
              <a:rPr lang="en-GB" dirty="0" smtClean="0"/>
              <a:t>The plaintext is converted to cipher text by looking up the cipher letter in the same position as the plaintext letter</a:t>
            </a:r>
          </a:p>
          <a:p>
            <a:pPr lvl="1"/>
            <a:r>
              <a:rPr lang="en-GB" dirty="0" smtClean="0"/>
              <a:t>For example, using a shift of 3 as above</a:t>
            </a:r>
            <a:br>
              <a:rPr lang="en-GB" dirty="0" smtClean="0"/>
            </a:br>
            <a:r>
              <a:rPr lang="en-GB" dirty="0" smtClean="0"/>
              <a:t>A </a:t>
            </a:r>
            <a:r>
              <a:rPr lang="en-GB" dirty="0" smtClean="0">
                <a:sym typeface="Wingdings" panose="05000000000000000000" pitchFamily="2" charset="2"/>
              </a:rPr>
              <a:t> X, B  Y, C  Z, D  A, E  B, C  F</a:t>
            </a:r>
            <a:endParaRPr lang="en-GB" dirty="0" smtClean="0"/>
          </a:p>
          <a:p>
            <a:r>
              <a:rPr lang="en-GB" dirty="0" smtClean="0"/>
              <a:t>Display the cipher text</a:t>
            </a:r>
          </a:p>
          <a:p>
            <a:r>
              <a:rPr lang="en-GB" dirty="0" smtClean="0">
                <a:sym typeface="Wingdings" panose="05000000000000000000" pitchFamily="2" charset="2"/>
              </a:rPr>
              <a:t>Example:</a:t>
            </a:r>
            <a:br>
              <a:rPr lang="en-GB" dirty="0" smtClean="0">
                <a:sym typeface="Wingdings" panose="05000000000000000000" pitchFamily="2" charset="2"/>
              </a:rPr>
            </a:br>
            <a:r>
              <a:rPr lang="en-GB" dirty="0" smtClean="0">
                <a:sym typeface="Wingdings" panose="05000000000000000000" pitchFamily="2" charset="2"/>
              </a:rPr>
              <a:t>“A DOG”</a:t>
            </a:r>
            <a:br>
              <a:rPr lang="en-GB" dirty="0" smtClean="0">
                <a:sym typeface="Wingdings" panose="05000000000000000000" pitchFamily="2" charset="2"/>
              </a:rPr>
            </a:br>
            <a:r>
              <a:rPr lang="en-GB" dirty="0" smtClean="0">
                <a:sym typeface="Wingdings" panose="05000000000000000000" pitchFamily="2" charset="2"/>
              </a:rPr>
              <a:t>becomes</a:t>
            </a:r>
            <a:br>
              <a:rPr lang="en-GB" dirty="0" smtClean="0">
                <a:sym typeface="Wingdings" panose="05000000000000000000" pitchFamily="2" charset="2"/>
              </a:rPr>
            </a:br>
            <a:r>
              <a:rPr lang="en-GB" dirty="0" smtClean="0">
                <a:sym typeface="Wingdings" panose="05000000000000000000" pitchFamily="2" charset="2"/>
              </a:rPr>
              <a:t>“X AKD”</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07202" y="5119430"/>
            <a:ext cx="3295650" cy="1390650"/>
          </a:xfrm>
          <a:prstGeom prst="rect">
            <a:avLst/>
          </a:prstGeom>
        </p:spPr>
      </p:pic>
      <p:sp>
        <p:nvSpPr>
          <p:cNvPr id="6" name="Arc 5"/>
          <p:cNvSpPr/>
          <p:nvPr/>
        </p:nvSpPr>
        <p:spPr bwMode="auto">
          <a:xfrm>
            <a:off x="5898292" y="2669060"/>
            <a:ext cx="395416" cy="395416"/>
          </a:xfrm>
          <a:prstGeom prst="arc">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Arc 6"/>
          <p:cNvSpPr/>
          <p:nvPr/>
        </p:nvSpPr>
        <p:spPr bwMode="auto">
          <a:xfrm rot="5400000">
            <a:off x="5857103" y="2669060"/>
            <a:ext cx="477794" cy="395416"/>
          </a:xfrm>
          <a:prstGeom prst="arc">
            <a:avLst/>
          </a:prstGeom>
          <a:noFill/>
          <a:ln w="28575" cap="flat" cmpd="sng" algn="ctr">
            <a:solidFill>
              <a:schemeClr val="tx1"/>
            </a:solidFill>
            <a:prstDash val="solid"/>
            <a:round/>
            <a:headEnd type="none" w="med" len="med"/>
            <a:tailEnd type="triangle" w="lg" len="lg"/>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6293708" y="2695144"/>
            <a:ext cx="1146468" cy="369332"/>
          </a:xfrm>
          <a:prstGeom prst="rect">
            <a:avLst/>
          </a:prstGeom>
          <a:noFill/>
        </p:spPr>
        <p:txBody>
          <a:bodyPr wrap="none" rtlCol="0">
            <a:spAutoFit/>
          </a:bodyPr>
          <a:lstStyle/>
          <a:p>
            <a:r>
              <a:rPr lang="en-GB" dirty="0" smtClean="0"/>
              <a:t>Shift by 3</a:t>
            </a:r>
            <a:endParaRPr lang="en-GB" dirty="0"/>
          </a:p>
        </p:txBody>
      </p:sp>
    </p:spTree>
    <p:extLst>
      <p:ext uri="{BB962C8B-B14F-4D97-AF65-F5344CB8AC3E}">
        <p14:creationId xmlns:p14="http://schemas.microsoft.com/office/powerpoint/2010/main" val="270029717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 8</a:t>
            </a:r>
            <a:br>
              <a:rPr lang="en-GB" dirty="0" smtClean="0"/>
            </a:br>
            <a:r>
              <a:rPr lang="en-GB" dirty="0" smtClean="0"/>
              <a:t>Encrypt It</a:t>
            </a:r>
            <a:endParaRPr lang="en-GB" dirty="0"/>
          </a:p>
        </p:txBody>
      </p:sp>
      <p:sp>
        <p:nvSpPr>
          <p:cNvPr id="3" name="Content Placeholder 2"/>
          <p:cNvSpPr>
            <a:spLocks noGrp="1"/>
          </p:cNvSpPr>
          <p:nvPr>
            <p:ph idx="1"/>
          </p:nvPr>
        </p:nvSpPr>
        <p:spPr>
          <a:xfrm>
            <a:off x="1047750" y="922638"/>
            <a:ext cx="7029450" cy="4916187"/>
          </a:xfrm>
        </p:spPr>
        <p:txBody>
          <a:bodyPr/>
          <a:lstStyle/>
          <a:p>
            <a:r>
              <a:rPr lang="en-GB" dirty="0" smtClean="0"/>
              <a:t>Build an encryption program that encrypts a word based on a number key</a:t>
            </a:r>
          </a:p>
          <a:p>
            <a:r>
              <a:rPr lang="en-GB" dirty="0" smtClean="0"/>
              <a:t>Each digit in the key represents a position of a character in the word starting with 1</a:t>
            </a:r>
            <a:br>
              <a:rPr lang="en-GB" dirty="0" smtClean="0"/>
            </a:br>
            <a:r>
              <a:rPr lang="en-GB" dirty="0" smtClean="0"/>
              <a:t>Example: “Hello”</a:t>
            </a:r>
            <a:br>
              <a:rPr lang="en-GB" dirty="0" smtClean="0"/>
            </a:br>
            <a:r>
              <a:rPr lang="en-GB" dirty="0" smtClean="0"/>
              <a:t>‘H’ is at position 1</a:t>
            </a:r>
          </a:p>
          <a:p>
            <a:r>
              <a:rPr lang="en-GB" dirty="0" smtClean="0"/>
              <a:t>Each digit in the key must be unique i.e. they cannot be duplicated</a:t>
            </a:r>
            <a:br>
              <a:rPr lang="en-GB" dirty="0" smtClean="0"/>
            </a:br>
            <a:r>
              <a:rPr lang="en-GB" b="1" dirty="0" smtClean="0"/>
              <a:t>4</a:t>
            </a:r>
            <a:r>
              <a:rPr lang="en-GB" dirty="0" smtClean="0"/>
              <a:t>3</a:t>
            </a:r>
            <a:r>
              <a:rPr lang="en-GB" b="1" dirty="0" smtClean="0"/>
              <a:t>4</a:t>
            </a:r>
            <a:r>
              <a:rPr lang="en-GB" dirty="0" smtClean="0"/>
              <a:t>11 is not allowed</a:t>
            </a:r>
          </a:p>
          <a:p>
            <a:r>
              <a:rPr lang="en-GB" dirty="0" smtClean="0"/>
              <a:t>The position of the digits in the key represents the position the character in the plaintext word should appear in the cipher text</a:t>
            </a:r>
            <a:br>
              <a:rPr lang="en-GB" dirty="0" smtClean="0"/>
            </a:br>
            <a:r>
              <a:rPr lang="en-GB" dirty="0" smtClean="0"/>
              <a:t>Example:</a:t>
            </a:r>
            <a:br>
              <a:rPr lang="en-GB" dirty="0" smtClean="0"/>
            </a:br>
            <a:r>
              <a:rPr lang="en-GB" dirty="0" smtClean="0"/>
              <a:t>Say the word is “Hello” and</a:t>
            </a:r>
            <a:br>
              <a:rPr lang="en-GB" dirty="0" smtClean="0"/>
            </a:br>
            <a:r>
              <a:rPr lang="en-GB" dirty="0" smtClean="0"/>
              <a:t>the key 24153</a:t>
            </a:r>
          </a:p>
          <a:p>
            <a:r>
              <a:rPr lang="en-GB" dirty="0" smtClean="0"/>
              <a:t>Write a program to encode</a:t>
            </a:r>
            <a:br>
              <a:rPr lang="en-GB" dirty="0" smtClean="0"/>
            </a:br>
            <a:r>
              <a:rPr lang="en-GB" dirty="0" smtClean="0"/>
              <a:t>and decode a word using </a:t>
            </a:r>
            <a:br>
              <a:rPr lang="en-GB" dirty="0" smtClean="0"/>
            </a:br>
            <a:r>
              <a:rPr lang="en-GB" dirty="0" smtClean="0"/>
              <a:t>provided key</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graphicFrame>
        <p:nvGraphicFramePr>
          <p:cNvPr id="7" name="Table 6"/>
          <p:cNvGraphicFramePr>
            <a:graphicFrameLocks noGrp="1"/>
          </p:cNvGraphicFramePr>
          <p:nvPr>
            <p:extLst>
              <p:ext uri="{D42A27DB-BD31-4B8C-83A1-F6EECF244321}">
                <p14:modId xmlns:p14="http://schemas.microsoft.com/office/powerpoint/2010/main" val="1479698114"/>
              </p:ext>
            </p:extLst>
          </p:nvPr>
        </p:nvGraphicFramePr>
        <p:xfrm>
          <a:off x="4843850" y="2058241"/>
          <a:ext cx="2618090" cy="741680"/>
        </p:xfrm>
        <a:graphic>
          <a:graphicData uri="http://schemas.openxmlformats.org/drawingml/2006/table">
            <a:tbl>
              <a:tblPr firstRow="1" bandRow="1">
                <a:tableStyleId>{5940675A-B579-460E-94D1-54222C63F5DA}</a:tableStyleId>
              </a:tblPr>
              <a:tblGrid>
                <a:gridCol w="523618">
                  <a:extLst>
                    <a:ext uri="{9D8B030D-6E8A-4147-A177-3AD203B41FA5}">
                      <a16:colId xmlns:a16="http://schemas.microsoft.com/office/drawing/2014/main" val="20000"/>
                    </a:ext>
                  </a:extLst>
                </a:gridCol>
                <a:gridCol w="523618">
                  <a:extLst>
                    <a:ext uri="{9D8B030D-6E8A-4147-A177-3AD203B41FA5}">
                      <a16:colId xmlns:a16="http://schemas.microsoft.com/office/drawing/2014/main" val="20001"/>
                    </a:ext>
                  </a:extLst>
                </a:gridCol>
                <a:gridCol w="523618">
                  <a:extLst>
                    <a:ext uri="{9D8B030D-6E8A-4147-A177-3AD203B41FA5}">
                      <a16:colId xmlns:a16="http://schemas.microsoft.com/office/drawing/2014/main" val="20002"/>
                    </a:ext>
                  </a:extLst>
                </a:gridCol>
                <a:gridCol w="523618">
                  <a:extLst>
                    <a:ext uri="{9D8B030D-6E8A-4147-A177-3AD203B41FA5}">
                      <a16:colId xmlns:a16="http://schemas.microsoft.com/office/drawing/2014/main" val="20003"/>
                    </a:ext>
                  </a:extLst>
                </a:gridCol>
                <a:gridCol w="523618">
                  <a:extLst>
                    <a:ext uri="{9D8B030D-6E8A-4147-A177-3AD203B41FA5}">
                      <a16:colId xmlns:a16="http://schemas.microsoft.com/office/drawing/2014/main" val="20004"/>
                    </a:ext>
                  </a:extLst>
                </a:gridCol>
              </a:tblGrid>
              <a:tr h="370840">
                <a:tc>
                  <a:txBody>
                    <a:bodyPr/>
                    <a:lstStyle/>
                    <a:p>
                      <a:pPr algn="ctr"/>
                      <a:r>
                        <a:rPr lang="en-GB" dirty="0" smtClean="0"/>
                        <a:t>1</a:t>
                      </a:r>
                      <a:endParaRPr lang="en-GB" dirty="0"/>
                    </a:p>
                  </a:txBody>
                  <a:tcPr/>
                </a:tc>
                <a:tc>
                  <a:txBody>
                    <a:bodyPr/>
                    <a:lstStyle/>
                    <a:p>
                      <a:pPr algn="ctr"/>
                      <a:r>
                        <a:rPr lang="en-GB" dirty="0" smtClean="0"/>
                        <a:t>2</a:t>
                      </a:r>
                      <a:endParaRPr lang="en-GB" dirty="0"/>
                    </a:p>
                  </a:txBody>
                  <a:tcPr/>
                </a:tc>
                <a:tc>
                  <a:txBody>
                    <a:bodyPr/>
                    <a:lstStyle/>
                    <a:p>
                      <a:pPr algn="ctr"/>
                      <a:r>
                        <a:rPr lang="en-GB" dirty="0" smtClean="0"/>
                        <a:t>3</a:t>
                      </a:r>
                      <a:endParaRPr lang="en-GB" dirty="0"/>
                    </a:p>
                  </a:txBody>
                  <a:tcPr/>
                </a:tc>
                <a:tc>
                  <a:txBody>
                    <a:bodyPr/>
                    <a:lstStyle/>
                    <a:p>
                      <a:pPr algn="ctr"/>
                      <a:r>
                        <a:rPr lang="en-GB" dirty="0" smtClean="0"/>
                        <a:t>4</a:t>
                      </a:r>
                      <a:endParaRPr lang="en-GB" dirty="0"/>
                    </a:p>
                  </a:txBody>
                  <a:tcPr/>
                </a:tc>
                <a:tc>
                  <a:txBody>
                    <a:bodyPr/>
                    <a:lstStyle/>
                    <a:p>
                      <a:pPr algn="ctr"/>
                      <a:r>
                        <a:rPr lang="en-GB" dirty="0" smtClean="0"/>
                        <a:t>5</a:t>
                      </a:r>
                      <a:endParaRPr lang="en-GB" dirty="0"/>
                    </a:p>
                  </a:txBody>
                  <a:tcPr/>
                </a:tc>
                <a:extLst>
                  <a:ext uri="{0D108BD9-81ED-4DB2-BD59-A6C34878D82A}">
                    <a16:rowId xmlns:a16="http://schemas.microsoft.com/office/drawing/2014/main" val="10000"/>
                  </a:ext>
                </a:extLst>
              </a:tr>
              <a:tr h="370840">
                <a:tc>
                  <a:txBody>
                    <a:bodyPr/>
                    <a:lstStyle/>
                    <a:p>
                      <a:pPr algn="ctr"/>
                      <a:r>
                        <a:rPr lang="en-GB" dirty="0" smtClean="0">
                          <a:solidFill>
                            <a:schemeClr val="tx1"/>
                          </a:solidFill>
                        </a:rPr>
                        <a:t>H</a:t>
                      </a:r>
                      <a:endParaRPr lang="en-GB" dirty="0">
                        <a:solidFill>
                          <a:schemeClr val="tx1"/>
                        </a:solidFill>
                      </a:endParaRPr>
                    </a:p>
                  </a:txBody>
                  <a:tcPr/>
                </a:tc>
                <a:tc>
                  <a:txBody>
                    <a:bodyPr/>
                    <a:lstStyle/>
                    <a:p>
                      <a:pPr algn="ctr"/>
                      <a:r>
                        <a:rPr lang="en-GB" dirty="0" smtClean="0"/>
                        <a:t>e</a:t>
                      </a:r>
                      <a:endParaRPr lang="en-GB" dirty="0"/>
                    </a:p>
                  </a:txBody>
                  <a:tcPr/>
                </a:tc>
                <a:tc>
                  <a:txBody>
                    <a:bodyPr/>
                    <a:lstStyle/>
                    <a:p>
                      <a:pPr algn="ctr"/>
                      <a:r>
                        <a:rPr lang="en-GB" dirty="0" smtClean="0"/>
                        <a:t>l</a:t>
                      </a:r>
                      <a:endParaRPr lang="en-GB" dirty="0"/>
                    </a:p>
                  </a:txBody>
                  <a:tcPr/>
                </a:tc>
                <a:tc>
                  <a:txBody>
                    <a:bodyPr/>
                    <a:lstStyle/>
                    <a:p>
                      <a:pPr algn="ctr"/>
                      <a:r>
                        <a:rPr lang="en-GB" dirty="0" smtClean="0"/>
                        <a:t>l</a:t>
                      </a:r>
                      <a:endParaRPr lang="en-GB" dirty="0"/>
                    </a:p>
                  </a:txBody>
                  <a:tcPr/>
                </a:tc>
                <a:tc>
                  <a:txBody>
                    <a:bodyPr/>
                    <a:lstStyle/>
                    <a:p>
                      <a:pPr algn="ctr"/>
                      <a:r>
                        <a:rPr lang="en-GB" dirty="0" smtClean="0"/>
                        <a:t>o</a:t>
                      </a:r>
                      <a:endParaRPr lang="en-GB" dirty="0"/>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3314643137"/>
              </p:ext>
            </p:extLst>
          </p:nvPr>
        </p:nvGraphicFramePr>
        <p:xfrm>
          <a:off x="5128055" y="4856066"/>
          <a:ext cx="2618090" cy="1483360"/>
        </p:xfrm>
        <a:graphic>
          <a:graphicData uri="http://schemas.openxmlformats.org/drawingml/2006/table">
            <a:tbl>
              <a:tblPr firstRow="1" bandRow="1">
                <a:tableStyleId>{5940675A-B579-460E-94D1-54222C63F5DA}</a:tableStyleId>
              </a:tblPr>
              <a:tblGrid>
                <a:gridCol w="523618">
                  <a:extLst>
                    <a:ext uri="{9D8B030D-6E8A-4147-A177-3AD203B41FA5}">
                      <a16:colId xmlns:a16="http://schemas.microsoft.com/office/drawing/2014/main" val="20000"/>
                    </a:ext>
                  </a:extLst>
                </a:gridCol>
                <a:gridCol w="523618">
                  <a:extLst>
                    <a:ext uri="{9D8B030D-6E8A-4147-A177-3AD203B41FA5}">
                      <a16:colId xmlns:a16="http://schemas.microsoft.com/office/drawing/2014/main" val="20001"/>
                    </a:ext>
                  </a:extLst>
                </a:gridCol>
                <a:gridCol w="523618">
                  <a:extLst>
                    <a:ext uri="{9D8B030D-6E8A-4147-A177-3AD203B41FA5}">
                      <a16:colId xmlns:a16="http://schemas.microsoft.com/office/drawing/2014/main" val="20002"/>
                    </a:ext>
                  </a:extLst>
                </a:gridCol>
                <a:gridCol w="523618">
                  <a:extLst>
                    <a:ext uri="{9D8B030D-6E8A-4147-A177-3AD203B41FA5}">
                      <a16:colId xmlns:a16="http://schemas.microsoft.com/office/drawing/2014/main" val="20003"/>
                    </a:ext>
                  </a:extLst>
                </a:gridCol>
                <a:gridCol w="523618">
                  <a:extLst>
                    <a:ext uri="{9D8B030D-6E8A-4147-A177-3AD203B41FA5}">
                      <a16:colId xmlns:a16="http://schemas.microsoft.com/office/drawing/2014/main" val="20004"/>
                    </a:ext>
                  </a:extLst>
                </a:gridCol>
              </a:tblGrid>
              <a:tr h="370840">
                <a:tc>
                  <a:txBody>
                    <a:bodyPr/>
                    <a:lstStyle/>
                    <a:p>
                      <a:pPr algn="ctr"/>
                      <a:r>
                        <a:rPr lang="en-GB" b="1" dirty="0" smtClean="0"/>
                        <a:t>1</a:t>
                      </a:r>
                      <a:endParaRPr lang="en-GB" b="1" dirty="0"/>
                    </a:p>
                  </a:txBody>
                  <a:tcPr/>
                </a:tc>
                <a:tc>
                  <a:txBody>
                    <a:bodyPr/>
                    <a:lstStyle/>
                    <a:p>
                      <a:pPr algn="ctr"/>
                      <a:r>
                        <a:rPr lang="en-GB" dirty="0" smtClean="0"/>
                        <a:t>2</a:t>
                      </a:r>
                      <a:endParaRPr lang="en-GB" dirty="0"/>
                    </a:p>
                  </a:txBody>
                  <a:tcPr/>
                </a:tc>
                <a:tc>
                  <a:txBody>
                    <a:bodyPr/>
                    <a:lstStyle/>
                    <a:p>
                      <a:pPr algn="ctr"/>
                      <a:r>
                        <a:rPr lang="en-GB" dirty="0" smtClean="0"/>
                        <a:t>3</a:t>
                      </a:r>
                      <a:endParaRPr lang="en-GB" dirty="0"/>
                    </a:p>
                  </a:txBody>
                  <a:tcPr/>
                </a:tc>
                <a:tc>
                  <a:txBody>
                    <a:bodyPr/>
                    <a:lstStyle/>
                    <a:p>
                      <a:pPr algn="ctr"/>
                      <a:r>
                        <a:rPr lang="en-GB" dirty="0" smtClean="0"/>
                        <a:t>4</a:t>
                      </a:r>
                      <a:endParaRPr lang="en-GB" dirty="0"/>
                    </a:p>
                  </a:txBody>
                  <a:tcPr/>
                </a:tc>
                <a:tc>
                  <a:txBody>
                    <a:bodyPr/>
                    <a:lstStyle/>
                    <a:p>
                      <a:pPr algn="ctr"/>
                      <a:r>
                        <a:rPr lang="en-GB" dirty="0" smtClean="0"/>
                        <a:t>5</a:t>
                      </a:r>
                      <a:endParaRPr lang="en-GB" dirty="0"/>
                    </a:p>
                  </a:txBody>
                  <a:tcPr/>
                </a:tc>
                <a:extLst>
                  <a:ext uri="{0D108BD9-81ED-4DB2-BD59-A6C34878D82A}">
                    <a16:rowId xmlns:a16="http://schemas.microsoft.com/office/drawing/2014/main" val="10000"/>
                  </a:ext>
                </a:extLst>
              </a:tr>
              <a:tr h="370840">
                <a:tc>
                  <a:txBody>
                    <a:bodyPr/>
                    <a:lstStyle/>
                    <a:p>
                      <a:pPr algn="ctr"/>
                      <a:r>
                        <a:rPr lang="en-GB" b="1" dirty="0" smtClean="0">
                          <a:solidFill>
                            <a:srgbClr val="FF0000"/>
                          </a:solidFill>
                        </a:rPr>
                        <a:t>H</a:t>
                      </a:r>
                      <a:endParaRPr lang="en-GB" b="1" dirty="0">
                        <a:solidFill>
                          <a:srgbClr val="FF0000"/>
                        </a:solidFill>
                      </a:endParaRPr>
                    </a:p>
                  </a:txBody>
                  <a:tcPr/>
                </a:tc>
                <a:tc>
                  <a:txBody>
                    <a:bodyPr/>
                    <a:lstStyle/>
                    <a:p>
                      <a:pPr algn="ctr"/>
                      <a:r>
                        <a:rPr lang="en-GB" dirty="0" smtClean="0"/>
                        <a:t>e</a:t>
                      </a:r>
                      <a:endParaRPr lang="en-GB" dirty="0"/>
                    </a:p>
                  </a:txBody>
                  <a:tcPr/>
                </a:tc>
                <a:tc>
                  <a:txBody>
                    <a:bodyPr/>
                    <a:lstStyle/>
                    <a:p>
                      <a:pPr algn="ctr"/>
                      <a:r>
                        <a:rPr lang="en-GB" dirty="0" smtClean="0"/>
                        <a:t>l</a:t>
                      </a:r>
                      <a:endParaRPr lang="en-GB" dirty="0"/>
                    </a:p>
                  </a:txBody>
                  <a:tcPr/>
                </a:tc>
                <a:tc>
                  <a:txBody>
                    <a:bodyPr/>
                    <a:lstStyle/>
                    <a:p>
                      <a:pPr algn="ctr"/>
                      <a:r>
                        <a:rPr lang="en-GB" dirty="0" smtClean="0"/>
                        <a:t>l</a:t>
                      </a:r>
                      <a:endParaRPr lang="en-GB" dirty="0"/>
                    </a:p>
                  </a:txBody>
                  <a:tcPr/>
                </a:tc>
                <a:tc>
                  <a:txBody>
                    <a:bodyPr/>
                    <a:lstStyle/>
                    <a:p>
                      <a:pPr algn="ctr"/>
                      <a:r>
                        <a:rPr lang="en-GB" dirty="0" smtClean="0"/>
                        <a:t>o</a:t>
                      </a:r>
                      <a:endParaRPr lang="en-GB" dirty="0"/>
                    </a:p>
                  </a:txBody>
                  <a:tcPr/>
                </a:tc>
                <a:extLst>
                  <a:ext uri="{0D108BD9-81ED-4DB2-BD59-A6C34878D82A}">
                    <a16:rowId xmlns:a16="http://schemas.microsoft.com/office/drawing/2014/main" val="10001"/>
                  </a:ext>
                </a:extLst>
              </a:tr>
              <a:tr h="370840">
                <a:tc>
                  <a:txBody>
                    <a:bodyPr/>
                    <a:lstStyle/>
                    <a:p>
                      <a:pPr algn="ctr"/>
                      <a:r>
                        <a:rPr lang="en-GB" dirty="0" smtClean="0">
                          <a:solidFill>
                            <a:schemeClr val="tx1"/>
                          </a:solidFill>
                        </a:rPr>
                        <a:t>2</a:t>
                      </a:r>
                      <a:endParaRPr lang="en-GB" dirty="0">
                        <a:solidFill>
                          <a:schemeClr val="tx1"/>
                        </a:solidFill>
                      </a:endParaRPr>
                    </a:p>
                  </a:txBody>
                  <a:tcPr/>
                </a:tc>
                <a:tc>
                  <a:txBody>
                    <a:bodyPr/>
                    <a:lstStyle/>
                    <a:p>
                      <a:pPr algn="ctr"/>
                      <a:r>
                        <a:rPr lang="en-GB" dirty="0" smtClean="0"/>
                        <a:t>4</a:t>
                      </a:r>
                      <a:endParaRPr lang="en-GB" dirty="0"/>
                    </a:p>
                  </a:txBody>
                  <a:tcPr/>
                </a:tc>
                <a:tc>
                  <a:txBody>
                    <a:bodyPr/>
                    <a:lstStyle/>
                    <a:p>
                      <a:pPr algn="ctr"/>
                      <a:r>
                        <a:rPr lang="en-GB" b="1" dirty="0" smtClean="0"/>
                        <a:t>1</a:t>
                      </a:r>
                      <a:endParaRPr lang="en-GB" b="1" dirty="0"/>
                    </a:p>
                  </a:txBody>
                  <a:tcPr/>
                </a:tc>
                <a:tc>
                  <a:txBody>
                    <a:bodyPr/>
                    <a:lstStyle/>
                    <a:p>
                      <a:pPr algn="ctr"/>
                      <a:r>
                        <a:rPr lang="en-GB" dirty="0" smtClean="0"/>
                        <a:t>5</a:t>
                      </a:r>
                      <a:endParaRPr lang="en-GB" dirty="0"/>
                    </a:p>
                  </a:txBody>
                  <a:tcPr/>
                </a:tc>
                <a:tc>
                  <a:txBody>
                    <a:bodyPr/>
                    <a:lstStyle/>
                    <a:p>
                      <a:pPr algn="ctr"/>
                      <a:r>
                        <a:rPr lang="en-GB" dirty="0" smtClean="0"/>
                        <a:t>3</a:t>
                      </a:r>
                      <a:endParaRPr lang="en-GB" dirty="0"/>
                    </a:p>
                  </a:txBody>
                  <a:tcPr/>
                </a:tc>
                <a:extLst>
                  <a:ext uri="{0D108BD9-81ED-4DB2-BD59-A6C34878D82A}">
                    <a16:rowId xmlns:a16="http://schemas.microsoft.com/office/drawing/2014/main" val="10002"/>
                  </a:ext>
                </a:extLst>
              </a:tr>
              <a:tr h="370840">
                <a:tc>
                  <a:txBody>
                    <a:bodyPr/>
                    <a:lstStyle/>
                    <a:p>
                      <a:pPr algn="ctr"/>
                      <a:r>
                        <a:rPr lang="en-GB" dirty="0" smtClean="0">
                          <a:solidFill>
                            <a:schemeClr val="tx1"/>
                          </a:solidFill>
                        </a:rPr>
                        <a:t>e</a:t>
                      </a:r>
                      <a:endParaRPr lang="en-GB" dirty="0">
                        <a:solidFill>
                          <a:schemeClr val="tx1"/>
                        </a:solidFill>
                      </a:endParaRPr>
                    </a:p>
                  </a:txBody>
                  <a:tcPr/>
                </a:tc>
                <a:tc>
                  <a:txBody>
                    <a:bodyPr/>
                    <a:lstStyle/>
                    <a:p>
                      <a:pPr algn="ctr"/>
                      <a:r>
                        <a:rPr lang="en-GB" dirty="0" smtClean="0"/>
                        <a:t>l</a:t>
                      </a:r>
                      <a:endParaRPr lang="en-GB" dirty="0"/>
                    </a:p>
                  </a:txBody>
                  <a:tcPr/>
                </a:tc>
                <a:tc>
                  <a:txBody>
                    <a:bodyPr/>
                    <a:lstStyle/>
                    <a:p>
                      <a:pPr algn="ctr"/>
                      <a:r>
                        <a:rPr lang="en-GB" b="1" dirty="0" smtClean="0">
                          <a:solidFill>
                            <a:srgbClr val="FF0000"/>
                          </a:solidFill>
                        </a:rPr>
                        <a:t>H</a:t>
                      </a:r>
                      <a:endParaRPr lang="en-GB" b="1" dirty="0">
                        <a:solidFill>
                          <a:srgbClr val="FF0000"/>
                        </a:solidFill>
                      </a:endParaRPr>
                    </a:p>
                  </a:txBody>
                  <a:tcPr/>
                </a:tc>
                <a:tc>
                  <a:txBody>
                    <a:bodyPr/>
                    <a:lstStyle/>
                    <a:p>
                      <a:pPr algn="ctr"/>
                      <a:r>
                        <a:rPr lang="en-GB" dirty="0" smtClean="0"/>
                        <a:t>o</a:t>
                      </a:r>
                      <a:endParaRPr lang="en-GB" dirty="0"/>
                    </a:p>
                  </a:txBody>
                  <a:tcPr/>
                </a:tc>
                <a:tc>
                  <a:txBody>
                    <a:bodyPr/>
                    <a:lstStyle/>
                    <a:p>
                      <a:pPr algn="ctr"/>
                      <a:r>
                        <a:rPr lang="en-GB" dirty="0" smtClean="0"/>
                        <a:t>l</a:t>
                      </a:r>
                      <a:endParaRPr lang="en-GB" dirty="0"/>
                    </a:p>
                  </a:txBody>
                  <a:tcPr/>
                </a:tc>
                <a:extLst>
                  <a:ext uri="{0D108BD9-81ED-4DB2-BD59-A6C34878D82A}">
                    <a16:rowId xmlns:a16="http://schemas.microsoft.com/office/drawing/2014/main" val="10003"/>
                  </a:ext>
                </a:extLst>
              </a:tr>
            </a:tbl>
          </a:graphicData>
        </a:graphic>
      </p:graphicFrame>
      <p:sp>
        <p:nvSpPr>
          <p:cNvPr id="10" name="Freeform 9"/>
          <p:cNvSpPr/>
          <p:nvPr/>
        </p:nvSpPr>
        <p:spPr bwMode="auto">
          <a:xfrm>
            <a:off x="5374687" y="5058032"/>
            <a:ext cx="1022096" cy="988541"/>
          </a:xfrm>
          <a:custGeom>
            <a:avLst/>
            <a:gdLst>
              <a:gd name="connsiteX0" fmla="*/ 62285 w 1022096"/>
              <a:gd name="connsiteY0" fmla="*/ 0 h 988541"/>
              <a:gd name="connsiteX1" fmla="*/ 86998 w 1022096"/>
              <a:gd name="connsiteY1" fmla="*/ 329514 h 988541"/>
              <a:gd name="connsiteX2" fmla="*/ 902544 w 1022096"/>
              <a:gd name="connsiteY2" fmla="*/ 683741 h 988541"/>
              <a:gd name="connsiteX3" fmla="*/ 1001398 w 1022096"/>
              <a:gd name="connsiteY3" fmla="*/ 988541 h 988541"/>
            </a:gdLst>
            <a:ahLst/>
            <a:cxnLst>
              <a:cxn ang="0">
                <a:pos x="connsiteX0" y="connsiteY0"/>
              </a:cxn>
              <a:cxn ang="0">
                <a:pos x="connsiteX1" y="connsiteY1"/>
              </a:cxn>
              <a:cxn ang="0">
                <a:pos x="connsiteX2" y="connsiteY2"/>
              </a:cxn>
              <a:cxn ang="0">
                <a:pos x="connsiteX3" y="connsiteY3"/>
              </a:cxn>
            </a:cxnLst>
            <a:rect l="l" t="t" r="r" b="b"/>
            <a:pathLst>
              <a:path w="1022096" h="988541">
                <a:moveTo>
                  <a:pt x="62285" y="0"/>
                </a:moveTo>
                <a:cubicBezTo>
                  <a:pt x="4620" y="107778"/>
                  <a:pt x="-53045" y="215557"/>
                  <a:pt x="86998" y="329514"/>
                </a:cubicBezTo>
                <a:cubicBezTo>
                  <a:pt x="227041" y="443471"/>
                  <a:pt x="750144" y="573903"/>
                  <a:pt x="902544" y="683741"/>
                </a:cubicBezTo>
                <a:cubicBezTo>
                  <a:pt x="1054944" y="793579"/>
                  <a:pt x="1028171" y="891060"/>
                  <a:pt x="1001398" y="988541"/>
                </a:cubicBezTo>
              </a:path>
            </a:pathLst>
          </a:custGeom>
          <a:noFill/>
          <a:ln w="25400" cap="flat" cmpd="sng" algn="ctr">
            <a:solidFill>
              <a:schemeClr val="tx1"/>
            </a:solidFill>
            <a:prstDash val="solid"/>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Tree>
    <p:extLst>
      <p:ext uri="{BB962C8B-B14F-4D97-AF65-F5344CB8AC3E}">
        <p14:creationId xmlns:p14="http://schemas.microsoft.com/office/powerpoint/2010/main" val="6369559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dirty="0" smtClean="0"/>
              <a:t>Exercise 9</a:t>
            </a:r>
          </a:p>
        </p:txBody>
      </p:sp>
      <p:sp>
        <p:nvSpPr>
          <p:cNvPr id="18435" name="Content Placeholder 2"/>
          <p:cNvSpPr>
            <a:spLocks noGrp="1"/>
          </p:cNvSpPr>
          <p:nvPr>
            <p:ph idx="1"/>
          </p:nvPr>
        </p:nvSpPr>
        <p:spPr>
          <a:xfrm>
            <a:off x="652333" y="749643"/>
            <a:ext cx="7527840" cy="5089182"/>
          </a:xfrm>
        </p:spPr>
        <p:txBody>
          <a:bodyPr/>
          <a:lstStyle/>
          <a:p>
            <a:r>
              <a:rPr lang="en-GB" b="1" dirty="0" smtClean="0"/>
              <a:t>Identify the requirements and constraints</a:t>
            </a:r>
            <a:r>
              <a:rPr lang="en-GB" dirty="0" smtClean="0"/>
              <a:t>.</a:t>
            </a:r>
          </a:p>
          <a:p>
            <a:r>
              <a:rPr lang="en-GB" altLang="en-US" dirty="0" smtClean="0"/>
              <a:t>Write the code to solve the “Tower of Hanoi” puzzle</a:t>
            </a:r>
          </a:p>
          <a:p>
            <a:r>
              <a:rPr lang="en-GB" altLang="en-US" dirty="0" smtClean="0"/>
              <a:t>Three pegs A, B and C</a:t>
            </a:r>
          </a:p>
          <a:p>
            <a:r>
              <a:rPr lang="en-GB" altLang="en-US" dirty="0" smtClean="0"/>
              <a:t>Start with </a:t>
            </a:r>
            <a:r>
              <a:rPr lang="en-GB" altLang="en-US" b="1" u="sng" dirty="0" smtClean="0"/>
              <a:t>Four</a:t>
            </a:r>
            <a:r>
              <a:rPr lang="en-GB" altLang="en-US" dirty="0" smtClean="0"/>
              <a:t> disks of increasing size in a stack on peg A</a:t>
            </a:r>
          </a:p>
          <a:p>
            <a:r>
              <a:rPr lang="en-GB" altLang="en-US" dirty="0" smtClean="0"/>
              <a:t>Move the entire stack on peg A to peg C, obeying the following simple rules:</a:t>
            </a:r>
          </a:p>
          <a:p>
            <a:pPr lvl="1"/>
            <a:r>
              <a:rPr lang="en-GB" altLang="en-US" dirty="0" smtClean="0"/>
              <a:t>Only </a:t>
            </a:r>
            <a:r>
              <a:rPr lang="en-GB" altLang="en-US" b="1" dirty="0" smtClean="0"/>
              <a:t>one disk </a:t>
            </a:r>
            <a:r>
              <a:rPr lang="en-GB" altLang="en-US" dirty="0" smtClean="0"/>
              <a:t>can be moved at a time.</a:t>
            </a:r>
          </a:p>
          <a:p>
            <a:pPr lvl="1"/>
            <a:r>
              <a:rPr lang="en-GB" altLang="en-US" dirty="0" smtClean="0"/>
              <a:t>Each move consists of taking the top disk from one of the stacks and placing it on top of another stack.</a:t>
            </a:r>
          </a:p>
          <a:p>
            <a:pPr lvl="1"/>
            <a:r>
              <a:rPr lang="en-GB" altLang="en-US" b="1" dirty="0" smtClean="0"/>
              <a:t>Legal Move: No disk may be placed on top of a smaller disk</a:t>
            </a:r>
            <a:r>
              <a:rPr lang="en-GB" altLang="en-US" dirty="0" smtClean="0"/>
              <a:t>.</a:t>
            </a:r>
          </a:p>
          <a:p>
            <a:endParaRPr lang="en-GB" altLang="en-US" dirty="0" smtClean="0"/>
          </a:p>
        </p:txBody>
      </p:sp>
      <p:sp>
        <p:nvSpPr>
          <p:cNvPr id="18436" name="Footer Placeholder 3"/>
          <p:cNvSpPr>
            <a:spLocks noGrp="1"/>
          </p:cNvSpPr>
          <p:nvPr>
            <p:ph type="ftr" sz="quarter" idx="10"/>
          </p:nvPr>
        </p:nvSpPr>
        <p:spPr>
          <a:noFill/>
        </p:spPr>
        <p:txBody>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US" altLang="en-US" sz="1000" smtClean="0"/>
              <a:t>GD &amp; H</a:t>
            </a:r>
          </a:p>
        </p:txBody>
      </p:sp>
      <p:grpSp>
        <p:nvGrpSpPr>
          <p:cNvPr id="18437" name="Group 9"/>
          <p:cNvGrpSpPr>
            <a:grpSpLocks/>
          </p:cNvGrpSpPr>
          <p:nvPr/>
        </p:nvGrpSpPr>
        <p:grpSpPr bwMode="auto">
          <a:xfrm>
            <a:off x="490123" y="4504853"/>
            <a:ext cx="2971543" cy="1145059"/>
            <a:chOff x="883251" y="4054732"/>
            <a:chExt cx="3810000" cy="1784093"/>
          </a:xfrm>
        </p:grpSpPr>
        <p:pic>
          <p:nvPicPr>
            <p:cNvPr id="18440" name="Picture 5"/>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83251" y="4162425"/>
              <a:ext cx="3810000"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41" name="TextBox 6"/>
            <p:cNvSpPr txBox="1">
              <a:spLocks noChangeArrowheads="1"/>
            </p:cNvSpPr>
            <p:nvPr/>
          </p:nvSpPr>
          <p:spPr bwMode="auto">
            <a:xfrm>
              <a:off x="1853512" y="4054732"/>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A</a:t>
              </a:r>
            </a:p>
          </p:txBody>
        </p:sp>
        <p:sp>
          <p:nvSpPr>
            <p:cNvPr id="18442" name="TextBox 7"/>
            <p:cNvSpPr txBox="1">
              <a:spLocks noChangeArrowheads="1"/>
            </p:cNvSpPr>
            <p:nvPr/>
          </p:nvSpPr>
          <p:spPr bwMode="auto">
            <a:xfrm>
              <a:off x="2824290" y="4054732"/>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B</a:t>
              </a:r>
            </a:p>
          </p:txBody>
        </p:sp>
        <p:sp>
          <p:nvSpPr>
            <p:cNvPr id="18443" name="TextBox 8"/>
            <p:cNvSpPr txBox="1">
              <a:spLocks noChangeArrowheads="1"/>
            </p:cNvSpPr>
            <p:nvPr/>
          </p:nvSpPr>
          <p:spPr bwMode="auto">
            <a:xfrm>
              <a:off x="3786186" y="4058166"/>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a:solidFill>
                    <a:srgbClr val="FF0000"/>
                  </a:solidFill>
                </a:rPr>
                <a:t>C</a:t>
              </a:r>
            </a:p>
          </p:txBody>
        </p:sp>
      </p:grpSp>
      <p:sp>
        <p:nvSpPr>
          <p:cNvPr id="18439" name="TextBox 1"/>
          <p:cNvSpPr txBox="1">
            <a:spLocks noChangeArrowheads="1"/>
          </p:cNvSpPr>
          <p:nvPr/>
        </p:nvSpPr>
        <p:spPr bwMode="auto">
          <a:xfrm>
            <a:off x="342987" y="5770562"/>
            <a:ext cx="3726506"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Helvetica" panose="020B0604020202020204" pitchFamily="34" charset="0"/>
              </a:defRPr>
            </a:lvl1pPr>
            <a:lvl2pPr marL="742950" indent="-285750">
              <a:defRPr>
                <a:solidFill>
                  <a:schemeClr val="tx1"/>
                </a:solidFill>
                <a:latin typeface="Helvetica" panose="020B0604020202020204" pitchFamily="34" charset="0"/>
              </a:defRPr>
            </a:lvl2pPr>
            <a:lvl3pPr marL="1143000" indent="-228600">
              <a:defRPr>
                <a:solidFill>
                  <a:schemeClr val="tx1"/>
                </a:solidFill>
                <a:latin typeface="Helvetica" panose="020B0604020202020204" pitchFamily="34" charset="0"/>
              </a:defRPr>
            </a:lvl3pPr>
            <a:lvl4pPr marL="1600200" indent="-228600">
              <a:defRPr>
                <a:solidFill>
                  <a:schemeClr val="tx1"/>
                </a:solidFill>
                <a:latin typeface="Helvetica" panose="020B0604020202020204" pitchFamily="34" charset="0"/>
              </a:defRPr>
            </a:lvl4pPr>
            <a:lvl5pPr marL="2057400" indent="-228600">
              <a:defRPr>
                <a:solidFill>
                  <a:schemeClr val="tx1"/>
                </a:solidFill>
                <a:latin typeface="Helvetica" panose="020B0604020202020204" pitchFamily="34" charset="0"/>
              </a:defRPr>
            </a:lvl5pPr>
            <a:lvl6pPr marL="2514600" indent="-228600" eaLnBrk="0" fontAlgn="base" hangingPunct="0">
              <a:spcBef>
                <a:spcPct val="0"/>
              </a:spcBef>
              <a:spcAft>
                <a:spcPct val="0"/>
              </a:spcAft>
              <a:defRPr>
                <a:solidFill>
                  <a:schemeClr val="tx1"/>
                </a:solidFill>
                <a:latin typeface="Helvetica" panose="020B0604020202020204" pitchFamily="34" charset="0"/>
              </a:defRPr>
            </a:lvl6pPr>
            <a:lvl7pPr marL="2971800" indent="-228600" eaLnBrk="0" fontAlgn="base" hangingPunct="0">
              <a:spcBef>
                <a:spcPct val="0"/>
              </a:spcBef>
              <a:spcAft>
                <a:spcPct val="0"/>
              </a:spcAft>
              <a:defRPr>
                <a:solidFill>
                  <a:schemeClr val="tx1"/>
                </a:solidFill>
                <a:latin typeface="Helvetica" panose="020B0604020202020204" pitchFamily="34" charset="0"/>
              </a:defRPr>
            </a:lvl7pPr>
            <a:lvl8pPr marL="3429000" indent="-228600" eaLnBrk="0" fontAlgn="base" hangingPunct="0">
              <a:spcBef>
                <a:spcPct val="0"/>
              </a:spcBef>
              <a:spcAft>
                <a:spcPct val="0"/>
              </a:spcAft>
              <a:defRPr>
                <a:solidFill>
                  <a:schemeClr val="tx1"/>
                </a:solidFill>
                <a:latin typeface="Helvetica" panose="020B0604020202020204" pitchFamily="34" charset="0"/>
              </a:defRPr>
            </a:lvl8pPr>
            <a:lvl9pPr marL="3886200" indent="-228600" eaLnBrk="0" fontAlgn="base" hangingPunct="0">
              <a:spcBef>
                <a:spcPct val="0"/>
              </a:spcBef>
              <a:spcAft>
                <a:spcPct val="0"/>
              </a:spcAft>
              <a:defRPr>
                <a:solidFill>
                  <a:schemeClr val="tx1"/>
                </a:solidFill>
                <a:latin typeface="Helvetica" panose="020B0604020202020204" pitchFamily="34" charset="0"/>
              </a:defRPr>
            </a:lvl9pPr>
          </a:lstStyle>
          <a:p>
            <a:r>
              <a:rPr lang="en-GB" altLang="en-US" dirty="0"/>
              <a:t>Hint: Give each disk a number that represents its size i.e. 1 to 4</a:t>
            </a:r>
          </a:p>
        </p:txBody>
      </p:sp>
      <p:sp>
        <p:nvSpPr>
          <p:cNvPr id="3" name="TextBox 2"/>
          <p:cNvSpPr txBox="1"/>
          <p:nvPr/>
        </p:nvSpPr>
        <p:spPr>
          <a:xfrm>
            <a:off x="4824294" y="4487004"/>
            <a:ext cx="3133104" cy="1477328"/>
          </a:xfrm>
          <a:prstGeom prst="rect">
            <a:avLst/>
          </a:prstGeom>
          <a:noFill/>
        </p:spPr>
        <p:txBody>
          <a:bodyPr wrap="square" rtlCol="0">
            <a:spAutoFit/>
          </a:bodyPr>
          <a:lstStyle/>
          <a:p>
            <a:r>
              <a:rPr lang="en-GB" b="1" dirty="0" smtClean="0"/>
              <a:t>You have to be able to solve the puzzle before you can code the solution</a:t>
            </a:r>
          </a:p>
          <a:p>
            <a:endParaRPr lang="en-GB" b="1" dirty="0"/>
          </a:p>
          <a:p>
            <a:r>
              <a:rPr lang="en-GB" b="1" dirty="0" smtClean="0"/>
              <a:t>See next slide for solution</a:t>
            </a:r>
            <a:endParaRPr lang="en-GB" b="1"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Answer to the Puzzle</a:t>
            </a:r>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grpSp>
        <p:nvGrpSpPr>
          <p:cNvPr id="17" name="Group 16"/>
          <p:cNvGrpSpPr/>
          <p:nvPr/>
        </p:nvGrpSpPr>
        <p:grpSpPr>
          <a:xfrm>
            <a:off x="291499" y="844550"/>
            <a:ext cx="1746423" cy="1849120"/>
            <a:chOff x="2602212" y="1233874"/>
            <a:chExt cx="1746423" cy="1849120"/>
          </a:xfrm>
        </p:grpSpPr>
        <p:graphicFrame>
          <p:nvGraphicFramePr>
            <p:cNvPr id="11" name="Content Placeholder 9"/>
            <p:cNvGraphicFramePr>
              <a:graphicFrameLocks/>
            </p:cNvGraphicFramePr>
            <p:nvPr>
              <p:extLst>
                <p:ext uri="{D42A27DB-BD31-4B8C-83A1-F6EECF244321}">
                  <p14:modId xmlns:p14="http://schemas.microsoft.com/office/powerpoint/2010/main" val="3180294054"/>
                </p:ext>
              </p:extLst>
            </p:nvPr>
          </p:nvGraphicFramePr>
          <p:xfrm>
            <a:off x="2602212" y="1233874"/>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smtClean="0">
                            <a:solidFill>
                              <a:srgbClr val="FF0000"/>
                            </a:solidFill>
                          </a:rPr>
                          <a:t>A</a:t>
                        </a:r>
                        <a:endParaRPr lang="en-GB" b="1" dirty="0">
                          <a:solidFill>
                            <a:srgbClr val="FF0000"/>
                          </a:solidFill>
                        </a:endParaRPr>
                      </a:p>
                    </a:txBody>
                    <a:tcPr>
                      <a:solidFill>
                        <a:schemeClr val="bg1"/>
                      </a:solidFill>
                    </a:tcPr>
                  </a:tc>
                  <a:tc>
                    <a:txBody>
                      <a:bodyPr/>
                      <a:lstStyle/>
                      <a:p>
                        <a:pPr algn="ctr"/>
                        <a:r>
                          <a:rPr lang="en-GB" b="1" dirty="0" smtClean="0">
                            <a:solidFill>
                              <a:srgbClr val="FF0000"/>
                            </a:solidFill>
                          </a:rPr>
                          <a:t>B</a:t>
                        </a:r>
                        <a:endParaRPr lang="en-GB" b="1" dirty="0">
                          <a:solidFill>
                            <a:srgbClr val="FF0000"/>
                          </a:solidFill>
                        </a:endParaRPr>
                      </a:p>
                    </a:txBody>
                    <a:tcPr>
                      <a:solidFill>
                        <a:schemeClr val="bg1"/>
                      </a:solidFill>
                    </a:tcPr>
                  </a:tc>
                  <a:tc>
                    <a:txBody>
                      <a:bodyPr/>
                      <a:lstStyle/>
                      <a:p>
                        <a:pPr algn="ctr"/>
                        <a:r>
                          <a:rPr lang="en-GB" dirty="0" smtClean="0"/>
                          <a:t>C</a:t>
                        </a:r>
                        <a:endParaRPr lang="en-GB" dirty="0"/>
                      </a:p>
                    </a:txBody>
                    <a:tcPr>
                      <a:solidFill>
                        <a:schemeClr val="bg1"/>
                      </a:solidFill>
                    </a:tcPr>
                  </a:tc>
                  <a:extLst>
                    <a:ext uri="{0D108BD9-81ED-4DB2-BD59-A6C34878D82A}">
                      <a16:rowId xmlns:a16="http://schemas.microsoft.com/office/drawing/2014/main" val="10000"/>
                    </a:ext>
                  </a:extLst>
                </a:tr>
                <a:tr h="370840">
                  <a:tc>
                    <a:txBody>
                      <a:bodyPr/>
                      <a:lstStyle/>
                      <a:p>
                        <a:pPr algn="ctr"/>
                        <a:r>
                          <a:rPr lang="en-GB" dirty="0" smtClean="0">
                            <a:solidFill>
                              <a:schemeClr val="bg1">
                                <a:lumMod val="50000"/>
                              </a:schemeClr>
                            </a:solidFill>
                          </a:rPr>
                          <a:t>1</a:t>
                        </a:r>
                        <a:endParaRPr lang="en-GB" dirty="0">
                          <a:solidFill>
                            <a:schemeClr val="bg1">
                              <a:lumMod val="50000"/>
                            </a:schemeClr>
                          </a:solidFill>
                        </a:endParaRPr>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r>
                          <a:rPr lang="en-GB" dirty="0" smtClean="0"/>
                          <a:t>2</a:t>
                        </a: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smtClean="0"/>
                          <a:t>3</a:t>
                        </a: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t>4</a:t>
                        </a:r>
                        <a:endParaRPr lang="en-GB" dirty="0"/>
                      </a:p>
                    </a:txBody>
                    <a:tcPr>
                      <a:solidFill>
                        <a:schemeClr val="bg1"/>
                      </a:solidFill>
                    </a:tcPr>
                  </a:tc>
                  <a:tc>
                    <a:txBody>
                      <a:bodyPr/>
                      <a:lstStyle/>
                      <a:p>
                        <a:pPr algn="ctr"/>
                        <a:r>
                          <a:rPr lang="en-GB" b="1" dirty="0" smtClean="0"/>
                          <a:t>1</a:t>
                        </a:r>
                        <a:endParaRPr lang="en-GB" b="1"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13" name="Freeform 12"/>
            <p:cNvSpPr/>
            <p:nvPr/>
          </p:nvSpPr>
          <p:spPr bwMode="auto">
            <a:xfrm>
              <a:off x="2949146" y="1787611"/>
              <a:ext cx="619748" cy="832021"/>
            </a:xfrm>
            <a:custGeom>
              <a:avLst/>
              <a:gdLst>
                <a:gd name="connsiteX0" fmla="*/ 0 w 619748"/>
                <a:gd name="connsiteY0" fmla="*/ 0 h 832021"/>
                <a:gd name="connsiteX1" fmla="*/ 560173 w 619748"/>
                <a:gd name="connsiteY1" fmla="*/ 230659 h 832021"/>
                <a:gd name="connsiteX2" fmla="*/ 576649 w 619748"/>
                <a:gd name="connsiteY2" fmla="*/ 832021 h 832021"/>
              </a:gdLst>
              <a:ahLst/>
              <a:cxnLst>
                <a:cxn ang="0">
                  <a:pos x="connsiteX0" y="connsiteY0"/>
                </a:cxn>
                <a:cxn ang="0">
                  <a:pos x="connsiteX1" y="connsiteY1"/>
                </a:cxn>
                <a:cxn ang="0">
                  <a:pos x="connsiteX2" y="connsiteY2"/>
                </a:cxn>
              </a:cxnLst>
              <a:rect l="l" t="t" r="r" b="b"/>
              <a:pathLst>
                <a:path w="619748" h="832021">
                  <a:moveTo>
                    <a:pt x="0" y="0"/>
                  </a:moveTo>
                  <a:cubicBezTo>
                    <a:pt x="232032" y="45994"/>
                    <a:pt x="464065" y="91989"/>
                    <a:pt x="560173" y="230659"/>
                  </a:cubicBezTo>
                  <a:cubicBezTo>
                    <a:pt x="656281" y="369329"/>
                    <a:pt x="616465" y="600675"/>
                    <a:pt x="576649" y="832021"/>
                  </a:cubicBezTo>
                </a:path>
              </a:pathLst>
            </a:custGeom>
            <a:noFill/>
            <a:ln w="2540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pSp>
      <p:grpSp>
        <p:nvGrpSpPr>
          <p:cNvPr id="18" name="Group 17"/>
          <p:cNvGrpSpPr/>
          <p:nvPr/>
        </p:nvGrpSpPr>
        <p:grpSpPr>
          <a:xfrm>
            <a:off x="2224645" y="844550"/>
            <a:ext cx="1746423" cy="1849120"/>
            <a:chOff x="4525747" y="1229755"/>
            <a:chExt cx="1746423" cy="1849120"/>
          </a:xfrm>
        </p:grpSpPr>
        <p:graphicFrame>
          <p:nvGraphicFramePr>
            <p:cNvPr id="12" name="Content Placeholder 9"/>
            <p:cNvGraphicFramePr>
              <a:graphicFrameLocks/>
            </p:cNvGraphicFramePr>
            <p:nvPr>
              <p:extLst>
                <p:ext uri="{D42A27DB-BD31-4B8C-83A1-F6EECF244321}">
                  <p14:modId xmlns:p14="http://schemas.microsoft.com/office/powerpoint/2010/main" val="2572246433"/>
                </p:ext>
              </p:extLst>
            </p:nvPr>
          </p:nvGraphicFramePr>
          <p:xfrm>
            <a:off x="4525747" y="122975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smtClean="0">
                            <a:solidFill>
                              <a:srgbClr val="FF0000"/>
                            </a:solidFill>
                          </a:rPr>
                          <a:t>A</a:t>
                        </a:r>
                        <a:endParaRPr lang="en-GB" b="1" dirty="0">
                          <a:solidFill>
                            <a:srgbClr val="FF0000"/>
                          </a:solidFill>
                        </a:endParaRPr>
                      </a:p>
                    </a:txBody>
                    <a:tcPr>
                      <a:solidFill>
                        <a:schemeClr val="bg1"/>
                      </a:solidFill>
                    </a:tcPr>
                  </a:tc>
                  <a:tc>
                    <a:txBody>
                      <a:bodyPr/>
                      <a:lstStyle/>
                      <a:p>
                        <a:pPr algn="ctr"/>
                        <a:r>
                          <a:rPr lang="en-GB" dirty="0" smtClean="0"/>
                          <a:t>B</a:t>
                        </a:r>
                        <a:endParaRPr lang="en-GB" dirty="0"/>
                      </a:p>
                    </a:txBody>
                    <a:tcPr>
                      <a:solidFill>
                        <a:schemeClr val="bg1"/>
                      </a:solidFill>
                    </a:tcPr>
                  </a:tc>
                  <a:tc>
                    <a:txBody>
                      <a:bodyPr/>
                      <a:lstStyle/>
                      <a:p>
                        <a:pPr algn="ctr"/>
                        <a:r>
                          <a:rPr lang="en-GB" b="1" dirty="0" smtClean="0">
                            <a:solidFill>
                              <a:srgbClr val="FF0000"/>
                            </a:solidFill>
                          </a:rPr>
                          <a:t>C</a:t>
                        </a:r>
                        <a:endParaRPr lang="en-GB" b="1" dirty="0">
                          <a:solidFill>
                            <a:srgbClr val="FF0000"/>
                          </a:solidFill>
                        </a:endParaRP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r>
                          <a:rPr lang="en-GB" dirty="0" smtClean="0">
                            <a:solidFill>
                              <a:schemeClr val="bg1">
                                <a:lumMod val="50000"/>
                              </a:schemeClr>
                            </a:solidFill>
                          </a:rPr>
                          <a:t>2</a:t>
                        </a:r>
                        <a:endParaRPr lang="en-GB" dirty="0">
                          <a:solidFill>
                            <a:schemeClr val="bg1">
                              <a:lumMod val="50000"/>
                            </a:schemeClr>
                          </a:solidFill>
                        </a:endParaRPr>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smtClean="0"/>
                          <a:t>3</a:t>
                        </a: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t>4</a:t>
                        </a:r>
                        <a:endParaRPr lang="en-GB" dirty="0"/>
                      </a:p>
                    </a:txBody>
                    <a:tcPr>
                      <a:solidFill>
                        <a:schemeClr val="bg1"/>
                      </a:solidFill>
                    </a:tcPr>
                  </a:tc>
                  <a:tc>
                    <a:txBody>
                      <a:bodyPr/>
                      <a:lstStyle/>
                      <a:p>
                        <a:pPr algn="ctr"/>
                        <a:r>
                          <a:rPr lang="en-GB" dirty="0" smtClean="0"/>
                          <a:t>1</a:t>
                        </a:r>
                        <a:endParaRPr lang="en-GB" dirty="0"/>
                      </a:p>
                    </a:txBody>
                    <a:tcPr>
                      <a:solidFill>
                        <a:schemeClr val="bg1"/>
                      </a:solidFill>
                    </a:tcPr>
                  </a:tc>
                  <a:tc>
                    <a:txBody>
                      <a:bodyPr/>
                      <a:lstStyle/>
                      <a:p>
                        <a:pPr algn="ctr"/>
                        <a:r>
                          <a:rPr lang="en-GB" b="1" dirty="0" smtClean="0"/>
                          <a:t>2</a:t>
                        </a:r>
                        <a:endParaRPr lang="en-GB" b="1" dirty="0"/>
                      </a:p>
                    </a:txBody>
                    <a:tcPr>
                      <a:solidFill>
                        <a:schemeClr val="bg1"/>
                      </a:solidFill>
                    </a:tcPr>
                  </a:tc>
                  <a:extLst>
                    <a:ext uri="{0D108BD9-81ED-4DB2-BD59-A6C34878D82A}">
                      <a16:rowId xmlns:a16="http://schemas.microsoft.com/office/drawing/2014/main" val="10004"/>
                    </a:ext>
                  </a:extLst>
                </a:tr>
              </a:tbl>
            </a:graphicData>
          </a:graphic>
        </p:graphicFrame>
        <p:sp>
          <p:nvSpPr>
            <p:cNvPr id="14" name="Freeform 13"/>
            <p:cNvSpPr/>
            <p:nvPr/>
          </p:nvSpPr>
          <p:spPr bwMode="auto">
            <a:xfrm>
              <a:off x="4835611" y="2038754"/>
              <a:ext cx="1212609" cy="605592"/>
            </a:xfrm>
            <a:custGeom>
              <a:avLst/>
              <a:gdLst>
                <a:gd name="connsiteX0" fmla="*/ 0 w 1212609"/>
                <a:gd name="connsiteY0" fmla="*/ 127797 h 605592"/>
                <a:gd name="connsiteX1" fmla="*/ 617838 w 1212609"/>
                <a:gd name="connsiteY1" fmla="*/ 12468 h 605592"/>
                <a:gd name="connsiteX2" fmla="*/ 1120346 w 1212609"/>
                <a:gd name="connsiteY2" fmla="*/ 70132 h 605592"/>
                <a:gd name="connsiteX3" fmla="*/ 1210962 w 1212609"/>
                <a:gd name="connsiteY3" fmla="*/ 605592 h 605592"/>
              </a:gdLst>
              <a:ahLst/>
              <a:cxnLst>
                <a:cxn ang="0">
                  <a:pos x="connsiteX0" y="connsiteY0"/>
                </a:cxn>
                <a:cxn ang="0">
                  <a:pos x="connsiteX1" y="connsiteY1"/>
                </a:cxn>
                <a:cxn ang="0">
                  <a:pos x="connsiteX2" y="connsiteY2"/>
                </a:cxn>
                <a:cxn ang="0">
                  <a:pos x="connsiteX3" y="connsiteY3"/>
                </a:cxn>
              </a:cxnLst>
              <a:rect l="l" t="t" r="r" b="b"/>
              <a:pathLst>
                <a:path w="1212609" h="605592">
                  <a:moveTo>
                    <a:pt x="0" y="127797"/>
                  </a:moveTo>
                  <a:cubicBezTo>
                    <a:pt x="215557" y="74938"/>
                    <a:pt x="431114" y="22079"/>
                    <a:pt x="617838" y="12468"/>
                  </a:cubicBezTo>
                  <a:cubicBezTo>
                    <a:pt x="804562" y="2857"/>
                    <a:pt x="1021492" y="-28722"/>
                    <a:pt x="1120346" y="70132"/>
                  </a:cubicBezTo>
                  <a:cubicBezTo>
                    <a:pt x="1219200" y="168986"/>
                    <a:pt x="1215081" y="387289"/>
                    <a:pt x="1210962" y="605592"/>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pSp>
      <p:grpSp>
        <p:nvGrpSpPr>
          <p:cNvPr id="31" name="Group 30"/>
          <p:cNvGrpSpPr/>
          <p:nvPr/>
        </p:nvGrpSpPr>
        <p:grpSpPr>
          <a:xfrm>
            <a:off x="4131931" y="844550"/>
            <a:ext cx="1746423" cy="1849120"/>
            <a:chOff x="6441045" y="2448961"/>
            <a:chExt cx="1746423" cy="1849120"/>
          </a:xfrm>
        </p:grpSpPr>
        <p:graphicFrame>
          <p:nvGraphicFramePr>
            <p:cNvPr id="15" name="Content Placeholder 9"/>
            <p:cNvGraphicFramePr>
              <a:graphicFrameLocks/>
            </p:cNvGraphicFramePr>
            <p:nvPr>
              <p:extLst>
                <p:ext uri="{D42A27DB-BD31-4B8C-83A1-F6EECF244321}">
                  <p14:modId xmlns:p14="http://schemas.microsoft.com/office/powerpoint/2010/main" val="3446738362"/>
                </p:ext>
              </p:extLst>
            </p:nvPr>
          </p:nvGraphicFramePr>
          <p:xfrm>
            <a:off x="6441045" y="2448961"/>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dirty="0" smtClean="0"/>
                          <a:t>A</a:t>
                        </a:r>
                        <a:endParaRPr lang="en-GB" dirty="0"/>
                      </a:p>
                    </a:txBody>
                    <a:tcPr>
                      <a:solidFill>
                        <a:schemeClr val="bg1"/>
                      </a:solidFill>
                    </a:tcPr>
                  </a:tc>
                  <a:tc>
                    <a:txBody>
                      <a:bodyPr/>
                      <a:lstStyle/>
                      <a:p>
                        <a:pPr algn="ctr"/>
                        <a:r>
                          <a:rPr lang="en-GB" b="1" dirty="0" smtClean="0">
                            <a:solidFill>
                              <a:srgbClr val="FF0000"/>
                            </a:solidFill>
                          </a:rPr>
                          <a:t>B</a:t>
                        </a:r>
                        <a:endParaRPr lang="en-GB" b="1" dirty="0">
                          <a:solidFill>
                            <a:srgbClr val="FF0000"/>
                          </a:solidFill>
                        </a:endParaRPr>
                      </a:p>
                    </a:txBody>
                    <a:tcPr>
                      <a:solidFill>
                        <a:schemeClr val="bg1"/>
                      </a:solidFill>
                    </a:tcPr>
                  </a:tc>
                  <a:tc>
                    <a:txBody>
                      <a:bodyPr/>
                      <a:lstStyle/>
                      <a:p>
                        <a:pPr algn="ctr"/>
                        <a:r>
                          <a:rPr lang="en-GB" b="1" dirty="0" smtClean="0">
                            <a:solidFill>
                              <a:srgbClr val="FF0000"/>
                            </a:solidFill>
                          </a:rPr>
                          <a:t>C</a:t>
                        </a:r>
                        <a:endParaRPr lang="en-GB" b="1" dirty="0">
                          <a:solidFill>
                            <a:srgbClr val="FF0000"/>
                          </a:solidFill>
                        </a:endParaRP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smtClean="0"/>
                          <a:t>3</a:t>
                        </a: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r>
                          <a:rPr lang="en-GB" b="1" dirty="0" smtClean="0"/>
                          <a:t>1</a:t>
                        </a:r>
                        <a:endParaRPr lang="en-GB" b="1" dirty="0"/>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t>4</a:t>
                        </a:r>
                        <a:endParaRPr lang="en-GB" dirty="0"/>
                      </a:p>
                    </a:txBody>
                    <a:tcPr>
                      <a:solidFill>
                        <a:schemeClr val="bg1"/>
                      </a:solidFill>
                    </a:tcPr>
                  </a:tc>
                  <a:tc>
                    <a:txBody>
                      <a:bodyPr/>
                      <a:lstStyle/>
                      <a:p>
                        <a:pPr algn="ctr"/>
                        <a:r>
                          <a:rPr lang="en-GB" dirty="0" smtClean="0">
                            <a:solidFill>
                              <a:schemeClr val="bg1">
                                <a:lumMod val="50000"/>
                              </a:schemeClr>
                            </a:solidFill>
                          </a:rPr>
                          <a:t>1</a:t>
                        </a:r>
                        <a:endParaRPr lang="en-GB" dirty="0">
                          <a:solidFill>
                            <a:schemeClr val="bg1">
                              <a:lumMod val="50000"/>
                            </a:schemeClr>
                          </a:solidFill>
                        </a:endParaRPr>
                      </a:p>
                    </a:txBody>
                    <a:tcPr>
                      <a:solidFill>
                        <a:schemeClr val="bg1"/>
                      </a:solidFill>
                    </a:tcPr>
                  </a:tc>
                  <a:tc>
                    <a:txBody>
                      <a:bodyPr/>
                      <a:lstStyle/>
                      <a:p>
                        <a:pPr algn="ctr"/>
                        <a:r>
                          <a:rPr lang="en-GB" dirty="0" smtClean="0"/>
                          <a:t>2</a:t>
                        </a: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30" name="Freeform 29"/>
            <p:cNvSpPr/>
            <p:nvPr/>
          </p:nvSpPr>
          <p:spPr bwMode="auto">
            <a:xfrm>
              <a:off x="7248947" y="2890452"/>
              <a:ext cx="725939" cy="1154332"/>
            </a:xfrm>
            <a:custGeom>
              <a:avLst/>
              <a:gdLst>
                <a:gd name="connsiteX0" fmla="*/ 16826 w 725939"/>
                <a:gd name="connsiteY0" fmla="*/ 1154332 h 1154332"/>
                <a:gd name="connsiteX1" fmla="*/ 25064 w 725939"/>
                <a:gd name="connsiteY1" fmla="*/ 190505 h 1154332"/>
                <a:gd name="connsiteX2" fmla="*/ 255723 w 725939"/>
                <a:gd name="connsiteY2" fmla="*/ 25749 h 1154332"/>
                <a:gd name="connsiteX3" fmla="*/ 651139 w 725939"/>
                <a:gd name="connsiteY3" fmla="*/ 58700 h 1154332"/>
                <a:gd name="connsiteX4" fmla="*/ 725280 w 725939"/>
                <a:gd name="connsiteY4" fmla="*/ 569446 h 1154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5939" h="1154332">
                  <a:moveTo>
                    <a:pt x="16826" y="1154332"/>
                  </a:moveTo>
                  <a:cubicBezTo>
                    <a:pt x="1037" y="766467"/>
                    <a:pt x="-14752" y="378602"/>
                    <a:pt x="25064" y="190505"/>
                  </a:cubicBezTo>
                  <a:cubicBezTo>
                    <a:pt x="64880" y="2408"/>
                    <a:pt x="151377" y="47716"/>
                    <a:pt x="255723" y="25749"/>
                  </a:cubicBezTo>
                  <a:cubicBezTo>
                    <a:pt x="360069" y="3782"/>
                    <a:pt x="572880" y="-31916"/>
                    <a:pt x="651139" y="58700"/>
                  </a:cubicBezTo>
                  <a:cubicBezTo>
                    <a:pt x="729398" y="149316"/>
                    <a:pt x="727339" y="359381"/>
                    <a:pt x="725280" y="569446"/>
                  </a:cubicBezTo>
                </a:path>
              </a:pathLst>
            </a:custGeom>
            <a:noFill/>
            <a:ln w="2540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pSp>
      <p:grpSp>
        <p:nvGrpSpPr>
          <p:cNvPr id="36" name="Group 35"/>
          <p:cNvGrpSpPr/>
          <p:nvPr/>
        </p:nvGrpSpPr>
        <p:grpSpPr>
          <a:xfrm>
            <a:off x="291499" y="2792831"/>
            <a:ext cx="1746423" cy="1849120"/>
            <a:chOff x="658082" y="4454875"/>
            <a:chExt cx="1746423" cy="1849120"/>
          </a:xfrm>
        </p:grpSpPr>
        <p:graphicFrame>
          <p:nvGraphicFramePr>
            <p:cNvPr id="20" name="Content Placeholder 9"/>
            <p:cNvGraphicFramePr>
              <a:graphicFrameLocks/>
            </p:cNvGraphicFramePr>
            <p:nvPr>
              <p:extLst>
                <p:ext uri="{D42A27DB-BD31-4B8C-83A1-F6EECF244321}">
                  <p14:modId xmlns:p14="http://schemas.microsoft.com/office/powerpoint/2010/main" val="3818206135"/>
                </p:ext>
              </p:extLst>
            </p:nvPr>
          </p:nvGraphicFramePr>
          <p:xfrm>
            <a:off x="658082" y="445487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smtClean="0">
                            <a:solidFill>
                              <a:srgbClr val="FF0000"/>
                            </a:solidFill>
                          </a:rPr>
                          <a:t>A</a:t>
                        </a:r>
                        <a:endParaRPr lang="en-GB" b="1" dirty="0">
                          <a:solidFill>
                            <a:srgbClr val="FF0000"/>
                          </a:solidFill>
                        </a:endParaRPr>
                      </a:p>
                    </a:txBody>
                    <a:tcPr>
                      <a:solidFill>
                        <a:schemeClr val="bg1"/>
                      </a:solidFill>
                    </a:tcPr>
                  </a:tc>
                  <a:tc>
                    <a:txBody>
                      <a:bodyPr/>
                      <a:lstStyle/>
                      <a:p>
                        <a:pPr algn="ctr"/>
                        <a:r>
                          <a:rPr lang="en-GB" b="1" dirty="0" smtClean="0">
                            <a:solidFill>
                              <a:srgbClr val="FF0000"/>
                            </a:solidFill>
                          </a:rPr>
                          <a:t>B</a:t>
                        </a:r>
                        <a:endParaRPr lang="en-GB" b="1" dirty="0">
                          <a:solidFill>
                            <a:srgbClr val="FF0000"/>
                          </a:solidFill>
                        </a:endParaRPr>
                      </a:p>
                    </a:txBody>
                    <a:tcPr>
                      <a:solidFill>
                        <a:schemeClr val="bg1"/>
                      </a:solidFill>
                    </a:tcPr>
                  </a:tc>
                  <a:tc>
                    <a:txBody>
                      <a:bodyPr/>
                      <a:lstStyle/>
                      <a:p>
                        <a:pPr algn="ctr"/>
                        <a:r>
                          <a:rPr lang="en-GB" dirty="0" smtClean="0"/>
                          <a:t>C</a:t>
                        </a:r>
                        <a:endParaRPr lang="en-GB" dirty="0"/>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smtClean="0">
                            <a:solidFill>
                              <a:schemeClr val="bg1">
                                <a:lumMod val="50000"/>
                              </a:schemeClr>
                            </a:solidFill>
                          </a:rPr>
                          <a:t>3</a:t>
                        </a:r>
                        <a:endParaRPr lang="en-GB" dirty="0">
                          <a:solidFill>
                            <a:schemeClr val="bg1">
                              <a:lumMod val="50000"/>
                            </a:schemeClr>
                          </a:solidFill>
                        </a:endParaRPr>
                      </a:p>
                    </a:txBody>
                    <a:tcPr>
                      <a:solidFill>
                        <a:schemeClr val="bg1"/>
                      </a:solidFill>
                    </a:tcPr>
                  </a:tc>
                  <a:tc>
                    <a:txBody>
                      <a:bodyPr/>
                      <a:lstStyle/>
                      <a:p>
                        <a:pPr algn="ctr"/>
                        <a:endParaRPr lang="en-GB"/>
                      </a:p>
                    </a:txBody>
                    <a:tcPr>
                      <a:solidFill>
                        <a:schemeClr val="bg1"/>
                      </a:solidFill>
                    </a:tcPr>
                  </a:tc>
                  <a:tc>
                    <a:txBody>
                      <a:bodyPr/>
                      <a:lstStyle/>
                      <a:p>
                        <a:pPr algn="ctr"/>
                        <a:r>
                          <a:rPr lang="en-GB" dirty="0" smtClean="0"/>
                          <a:t>1</a:t>
                        </a: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t>4</a:t>
                        </a:r>
                        <a:endParaRPr lang="en-GB" dirty="0"/>
                      </a:p>
                    </a:txBody>
                    <a:tcPr>
                      <a:solidFill>
                        <a:schemeClr val="bg1"/>
                      </a:solidFill>
                    </a:tcPr>
                  </a:tc>
                  <a:tc>
                    <a:txBody>
                      <a:bodyPr/>
                      <a:lstStyle/>
                      <a:p>
                        <a:pPr algn="ctr"/>
                        <a:r>
                          <a:rPr lang="en-GB" b="1" dirty="0" smtClean="0"/>
                          <a:t>3</a:t>
                        </a:r>
                        <a:endParaRPr lang="en-GB" b="1" dirty="0"/>
                      </a:p>
                    </a:txBody>
                    <a:tcPr>
                      <a:solidFill>
                        <a:schemeClr val="bg1"/>
                      </a:solidFill>
                    </a:tcPr>
                  </a:tc>
                  <a:tc>
                    <a:txBody>
                      <a:bodyPr/>
                      <a:lstStyle/>
                      <a:p>
                        <a:pPr algn="ctr"/>
                        <a:r>
                          <a:rPr lang="en-GB" dirty="0" smtClean="0"/>
                          <a:t>2</a:t>
                        </a: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32" name="Freeform 31"/>
            <p:cNvSpPr/>
            <p:nvPr/>
          </p:nvSpPr>
          <p:spPr bwMode="auto">
            <a:xfrm>
              <a:off x="906162" y="5273353"/>
              <a:ext cx="634314" cy="517847"/>
            </a:xfrm>
            <a:custGeom>
              <a:avLst/>
              <a:gdLst>
                <a:gd name="connsiteX0" fmla="*/ 0 w 634314"/>
                <a:gd name="connsiteY0" fmla="*/ 435469 h 517847"/>
                <a:gd name="connsiteX1" fmla="*/ 107092 w 634314"/>
                <a:gd name="connsiteY1" fmla="*/ 89479 h 517847"/>
                <a:gd name="connsiteX2" fmla="*/ 453081 w 634314"/>
                <a:gd name="connsiteY2" fmla="*/ 31815 h 517847"/>
                <a:gd name="connsiteX3" fmla="*/ 634314 w 634314"/>
                <a:gd name="connsiteY3" fmla="*/ 517847 h 517847"/>
              </a:gdLst>
              <a:ahLst/>
              <a:cxnLst>
                <a:cxn ang="0">
                  <a:pos x="connsiteX0" y="connsiteY0"/>
                </a:cxn>
                <a:cxn ang="0">
                  <a:pos x="connsiteX1" y="connsiteY1"/>
                </a:cxn>
                <a:cxn ang="0">
                  <a:pos x="connsiteX2" y="connsiteY2"/>
                </a:cxn>
                <a:cxn ang="0">
                  <a:pos x="connsiteX3" y="connsiteY3"/>
                </a:cxn>
              </a:cxnLst>
              <a:rect l="l" t="t" r="r" b="b"/>
              <a:pathLst>
                <a:path w="634314" h="517847">
                  <a:moveTo>
                    <a:pt x="0" y="435469"/>
                  </a:moveTo>
                  <a:cubicBezTo>
                    <a:pt x="15789" y="296112"/>
                    <a:pt x="31579" y="156755"/>
                    <a:pt x="107092" y="89479"/>
                  </a:cubicBezTo>
                  <a:cubicBezTo>
                    <a:pt x="182605" y="22203"/>
                    <a:pt x="365211" y="-39580"/>
                    <a:pt x="453081" y="31815"/>
                  </a:cubicBezTo>
                  <a:cubicBezTo>
                    <a:pt x="540951" y="103210"/>
                    <a:pt x="587632" y="310528"/>
                    <a:pt x="634314" y="517847"/>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pSp>
      <p:grpSp>
        <p:nvGrpSpPr>
          <p:cNvPr id="37" name="Group 36"/>
          <p:cNvGrpSpPr/>
          <p:nvPr/>
        </p:nvGrpSpPr>
        <p:grpSpPr>
          <a:xfrm>
            <a:off x="2210915" y="2792831"/>
            <a:ext cx="1746423" cy="1849120"/>
            <a:chOff x="2587109" y="4454875"/>
            <a:chExt cx="1746423" cy="1849120"/>
          </a:xfrm>
        </p:grpSpPr>
        <p:graphicFrame>
          <p:nvGraphicFramePr>
            <p:cNvPr id="22" name="Content Placeholder 9"/>
            <p:cNvGraphicFramePr>
              <a:graphicFrameLocks/>
            </p:cNvGraphicFramePr>
            <p:nvPr>
              <p:extLst>
                <p:ext uri="{D42A27DB-BD31-4B8C-83A1-F6EECF244321}">
                  <p14:modId xmlns:p14="http://schemas.microsoft.com/office/powerpoint/2010/main" val="4204910631"/>
                </p:ext>
              </p:extLst>
            </p:nvPr>
          </p:nvGraphicFramePr>
          <p:xfrm>
            <a:off x="2587109" y="445487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smtClean="0">
                            <a:solidFill>
                              <a:srgbClr val="FF0000"/>
                            </a:solidFill>
                          </a:rPr>
                          <a:t>A</a:t>
                        </a:r>
                        <a:endParaRPr lang="en-GB" b="1" dirty="0">
                          <a:solidFill>
                            <a:srgbClr val="FF0000"/>
                          </a:solidFill>
                        </a:endParaRPr>
                      </a:p>
                    </a:txBody>
                    <a:tcPr>
                      <a:solidFill>
                        <a:schemeClr val="bg1"/>
                      </a:solidFill>
                    </a:tcPr>
                  </a:tc>
                  <a:tc>
                    <a:txBody>
                      <a:bodyPr/>
                      <a:lstStyle/>
                      <a:p>
                        <a:pPr algn="ctr"/>
                        <a:r>
                          <a:rPr lang="en-GB" dirty="0" smtClean="0"/>
                          <a:t>B</a:t>
                        </a:r>
                        <a:endParaRPr lang="en-GB" dirty="0"/>
                      </a:p>
                    </a:txBody>
                    <a:tcPr>
                      <a:solidFill>
                        <a:schemeClr val="bg1"/>
                      </a:solidFill>
                    </a:tcPr>
                  </a:tc>
                  <a:tc>
                    <a:txBody>
                      <a:bodyPr/>
                      <a:lstStyle/>
                      <a:p>
                        <a:pPr algn="ctr"/>
                        <a:r>
                          <a:rPr lang="en-GB" b="1" dirty="0" smtClean="0">
                            <a:solidFill>
                              <a:srgbClr val="FF0000"/>
                            </a:solidFill>
                          </a:rPr>
                          <a:t>C</a:t>
                        </a:r>
                        <a:endParaRPr lang="en-GB" b="1" dirty="0">
                          <a:solidFill>
                            <a:srgbClr val="FF0000"/>
                          </a:solidFill>
                        </a:endParaRP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b="1" dirty="0" smtClean="0"/>
                          <a:t>1</a:t>
                        </a:r>
                        <a:endParaRPr lang="en-GB" b="1" dirty="0"/>
                      </a:p>
                    </a:txBody>
                    <a:tcPr>
                      <a:solidFill>
                        <a:schemeClr val="bg1"/>
                      </a:solidFill>
                    </a:tcPr>
                  </a:tc>
                  <a:tc>
                    <a:txBody>
                      <a:bodyPr/>
                      <a:lstStyle/>
                      <a:p>
                        <a:pPr algn="ctr"/>
                        <a:endParaRPr lang="en-GB"/>
                      </a:p>
                    </a:txBody>
                    <a:tcPr>
                      <a:solidFill>
                        <a:schemeClr val="bg1"/>
                      </a:solidFill>
                    </a:tcPr>
                  </a:tc>
                  <a:tc>
                    <a:txBody>
                      <a:bodyPr/>
                      <a:lstStyle/>
                      <a:p>
                        <a:pPr algn="ctr"/>
                        <a:r>
                          <a:rPr lang="en-GB" dirty="0" smtClean="0">
                            <a:solidFill>
                              <a:schemeClr val="bg1">
                                <a:lumMod val="50000"/>
                              </a:schemeClr>
                            </a:solidFill>
                          </a:rPr>
                          <a:t>1</a:t>
                        </a:r>
                        <a:endParaRPr lang="en-GB" dirty="0">
                          <a:solidFill>
                            <a:schemeClr val="bg1">
                              <a:lumMod val="50000"/>
                            </a:schemeClr>
                          </a:solidFill>
                        </a:endParaRPr>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t>4</a:t>
                        </a:r>
                        <a:endParaRPr lang="en-GB" dirty="0"/>
                      </a:p>
                    </a:txBody>
                    <a:tcPr>
                      <a:solidFill>
                        <a:schemeClr val="bg1"/>
                      </a:solidFill>
                    </a:tcPr>
                  </a:tc>
                  <a:tc>
                    <a:txBody>
                      <a:bodyPr/>
                      <a:lstStyle/>
                      <a:p>
                        <a:pPr algn="ctr"/>
                        <a:r>
                          <a:rPr lang="en-GB" dirty="0" smtClean="0"/>
                          <a:t>3</a:t>
                        </a:r>
                        <a:endParaRPr lang="en-GB" dirty="0"/>
                      </a:p>
                    </a:txBody>
                    <a:tcPr>
                      <a:solidFill>
                        <a:schemeClr val="bg1"/>
                      </a:solidFill>
                    </a:tcPr>
                  </a:tc>
                  <a:tc>
                    <a:txBody>
                      <a:bodyPr/>
                      <a:lstStyle/>
                      <a:p>
                        <a:pPr algn="ctr"/>
                        <a:r>
                          <a:rPr lang="en-GB" dirty="0" smtClean="0"/>
                          <a:t>2</a:t>
                        </a: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34" name="Freeform 33"/>
            <p:cNvSpPr/>
            <p:nvPr/>
          </p:nvSpPr>
          <p:spPr bwMode="auto">
            <a:xfrm>
              <a:off x="2855102" y="4948210"/>
              <a:ext cx="1217757" cy="760612"/>
            </a:xfrm>
            <a:custGeom>
              <a:avLst/>
              <a:gdLst>
                <a:gd name="connsiteX0" fmla="*/ 1214390 w 1217757"/>
                <a:gd name="connsiteY0" fmla="*/ 760612 h 760612"/>
                <a:gd name="connsiteX1" fmla="*/ 1189676 w 1217757"/>
                <a:gd name="connsiteY1" fmla="*/ 101585 h 760612"/>
                <a:gd name="connsiteX2" fmla="*/ 1008444 w 1217757"/>
                <a:gd name="connsiteY2" fmla="*/ 35682 h 760612"/>
                <a:gd name="connsiteX3" fmla="*/ 588314 w 1217757"/>
                <a:gd name="connsiteY3" fmla="*/ 19206 h 760612"/>
                <a:gd name="connsiteX4" fmla="*/ 69330 w 1217757"/>
                <a:gd name="connsiteY4" fmla="*/ 43920 h 760612"/>
                <a:gd name="connsiteX5" fmla="*/ 19903 w 1217757"/>
                <a:gd name="connsiteY5" fmla="*/ 513476 h 760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7757" h="760612">
                  <a:moveTo>
                    <a:pt x="1214390" y="760612"/>
                  </a:moveTo>
                  <a:cubicBezTo>
                    <a:pt x="1219195" y="491509"/>
                    <a:pt x="1224000" y="222407"/>
                    <a:pt x="1189676" y="101585"/>
                  </a:cubicBezTo>
                  <a:cubicBezTo>
                    <a:pt x="1155352" y="-19237"/>
                    <a:pt x="1108671" y="49412"/>
                    <a:pt x="1008444" y="35682"/>
                  </a:cubicBezTo>
                  <a:cubicBezTo>
                    <a:pt x="908217" y="21952"/>
                    <a:pt x="744833" y="17833"/>
                    <a:pt x="588314" y="19206"/>
                  </a:cubicBezTo>
                  <a:cubicBezTo>
                    <a:pt x="431795" y="20579"/>
                    <a:pt x="164065" y="-38458"/>
                    <a:pt x="69330" y="43920"/>
                  </a:cubicBezTo>
                  <a:cubicBezTo>
                    <a:pt x="-25405" y="126298"/>
                    <a:pt x="-2751" y="319887"/>
                    <a:pt x="19903" y="513476"/>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pSp>
      <p:grpSp>
        <p:nvGrpSpPr>
          <p:cNvPr id="38" name="Group 37"/>
          <p:cNvGrpSpPr/>
          <p:nvPr/>
        </p:nvGrpSpPr>
        <p:grpSpPr>
          <a:xfrm>
            <a:off x="4144061" y="2792831"/>
            <a:ext cx="1746423" cy="1849120"/>
            <a:chOff x="4516136" y="4454875"/>
            <a:chExt cx="1746423" cy="1849120"/>
          </a:xfrm>
        </p:grpSpPr>
        <p:graphicFrame>
          <p:nvGraphicFramePr>
            <p:cNvPr id="25" name="Content Placeholder 9"/>
            <p:cNvGraphicFramePr>
              <a:graphicFrameLocks/>
            </p:cNvGraphicFramePr>
            <p:nvPr>
              <p:extLst>
                <p:ext uri="{D42A27DB-BD31-4B8C-83A1-F6EECF244321}">
                  <p14:modId xmlns:p14="http://schemas.microsoft.com/office/powerpoint/2010/main" val="1468213332"/>
                </p:ext>
              </p:extLst>
            </p:nvPr>
          </p:nvGraphicFramePr>
          <p:xfrm>
            <a:off x="4516136" y="4454875"/>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dirty="0" smtClean="0"/>
                          <a:t>A</a:t>
                        </a:r>
                        <a:endParaRPr lang="en-GB" dirty="0"/>
                      </a:p>
                    </a:txBody>
                    <a:tcPr>
                      <a:solidFill>
                        <a:schemeClr val="bg1"/>
                      </a:solidFill>
                    </a:tcPr>
                  </a:tc>
                  <a:tc>
                    <a:txBody>
                      <a:bodyPr/>
                      <a:lstStyle/>
                      <a:p>
                        <a:pPr algn="ctr"/>
                        <a:r>
                          <a:rPr lang="en-GB" b="1" dirty="0" smtClean="0">
                            <a:solidFill>
                              <a:srgbClr val="FF0000"/>
                            </a:solidFill>
                          </a:rPr>
                          <a:t>B</a:t>
                        </a:r>
                        <a:endParaRPr lang="en-GB" b="1" dirty="0">
                          <a:solidFill>
                            <a:srgbClr val="FF0000"/>
                          </a:solidFill>
                        </a:endParaRPr>
                      </a:p>
                    </a:txBody>
                    <a:tcPr>
                      <a:solidFill>
                        <a:schemeClr val="bg1"/>
                      </a:solidFill>
                    </a:tcPr>
                  </a:tc>
                  <a:tc>
                    <a:txBody>
                      <a:bodyPr/>
                      <a:lstStyle/>
                      <a:p>
                        <a:pPr algn="ctr"/>
                        <a:r>
                          <a:rPr lang="en-GB" b="1" dirty="0" smtClean="0">
                            <a:solidFill>
                              <a:srgbClr val="FF0000"/>
                            </a:solidFill>
                          </a:rPr>
                          <a:t>C</a:t>
                        </a:r>
                        <a:endParaRPr lang="en-GB" b="1" dirty="0">
                          <a:solidFill>
                            <a:srgbClr val="FF0000"/>
                          </a:solidFill>
                        </a:endParaRP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smtClean="0"/>
                          <a:t>1</a:t>
                        </a:r>
                        <a:endParaRPr lang="en-GB" dirty="0"/>
                      </a:p>
                    </a:txBody>
                    <a:tcPr>
                      <a:solidFill>
                        <a:schemeClr val="bg1"/>
                      </a:solidFill>
                    </a:tcPr>
                  </a:tc>
                  <a:tc>
                    <a:txBody>
                      <a:bodyPr/>
                      <a:lstStyle/>
                      <a:p>
                        <a:pPr algn="ctr"/>
                        <a:r>
                          <a:rPr lang="en-GB" b="1" dirty="0" smtClean="0"/>
                          <a:t>2</a:t>
                        </a:r>
                        <a:endParaRPr lang="en-GB" b="1" dirty="0"/>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t>4</a:t>
                        </a:r>
                        <a:endParaRPr lang="en-GB" dirty="0"/>
                      </a:p>
                    </a:txBody>
                    <a:tcPr>
                      <a:solidFill>
                        <a:schemeClr val="bg1"/>
                      </a:solidFill>
                    </a:tcPr>
                  </a:tc>
                  <a:tc>
                    <a:txBody>
                      <a:bodyPr/>
                      <a:lstStyle/>
                      <a:p>
                        <a:pPr algn="ctr"/>
                        <a:r>
                          <a:rPr lang="en-GB" dirty="0" smtClean="0"/>
                          <a:t>3</a:t>
                        </a:r>
                        <a:endParaRPr lang="en-GB" dirty="0"/>
                      </a:p>
                    </a:txBody>
                    <a:tcPr>
                      <a:solidFill>
                        <a:schemeClr val="bg1"/>
                      </a:solidFill>
                    </a:tcPr>
                  </a:tc>
                  <a:tc>
                    <a:txBody>
                      <a:bodyPr/>
                      <a:lstStyle/>
                      <a:p>
                        <a:pPr algn="ctr"/>
                        <a:r>
                          <a:rPr lang="en-GB" dirty="0" smtClean="0">
                            <a:solidFill>
                              <a:schemeClr val="bg1">
                                <a:lumMod val="50000"/>
                              </a:schemeClr>
                            </a:solidFill>
                          </a:rPr>
                          <a:t>2</a:t>
                        </a:r>
                        <a:endParaRPr lang="en-GB" dirty="0">
                          <a:solidFill>
                            <a:schemeClr val="bg1">
                              <a:lumMod val="50000"/>
                            </a:schemeClr>
                          </a:solidFill>
                        </a:endParaRPr>
                      </a:p>
                    </a:txBody>
                    <a:tcPr>
                      <a:solidFill>
                        <a:schemeClr val="bg1"/>
                      </a:solidFill>
                    </a:tcPr>
                  </a:tc>
                  <a:extLst>
                    <a:ext uri="{0D108BD9-81ED-4DB2-BD59-A6C34878D82A}">
                      <a16:rowId xmlns:a16="http://schemas.microsoft.com/office/drawing/2014/main" val="10004"/>
                    </a:ext>
                  </a:extLst>
                </a:tr>
              </a:tbl>
            </a:graphicData>
          </a:graphic>
        </p:graphicFrame>
        <p:sp>
          <p:nvSpPr>
            <p:cNvPr id="35" name="Freeform 34"/>
            <p:cNvSpPr/>
            <p:nvPr/>
          </p:nvSpPr>
          <p:spPr bwMode="auto">
            <a:xfrm>
              <a:off x="5368371" y="4923836"/>
              <a:ext cx="628632" cy="1172164"/>
            </a:xfrm>
            <a:custGeom>
              <a:avLst/>
              <a:gdLst>
                <a:gd name="connsiteX0" fmla="*/ 612299 w 628632"/>
                <a:gd name="connsiteY0" fmla="*/ 1172164 h 1172164"/>
                <a:gd name="connsiteX1" fmla="*/ 612299 w 628632"/>
                <a:gd name="connsiteY1" fmla="*/ 488423 h 1172164"/>
                <a:gd name="connsiteX2" fmla="*/ 579348 w 628632"/>
                <a:gd name="connsiteY2" fmla="*/ 76532 h 1172164"/>
                <a:gd name="connsiteX3" fmla="*/ 68602 w 628632"/>
                <a:gd name="connsiteY3" fmla="*/ 43580 h 1172164"/>
                <a:gd name="connsiteX4" fmla="*/ 19175 w 628632"/>
                <a:gd name="connsiteY4" fmla="*/ 546088 h 11721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8632" h="1172164">
                  <a:moveTo>
                    <a:pt x="612299" y="1172164"/>
                  </a:moveTo>
                  <a:cubicBezTo>
                    <a:pt x="615045" y="921596"/>
                    <a:pt x="617791" y="671028"/>
                    <a:pt x="612299" y="488423"/>
                  </a:cubicBezTo>
                  <a:cubicBezTo>
                    <a:pt x="606807" y="305818"/>
                    <a:pt x="669964" y="150672"/>
                    <a:pt x="579348" y="76532"/>
                  </a:cubicBezTo>
                  <a:cubicBezTo>
                    <a:pt x="488732" y="2392"/>
                    <a:pt x="161964" y="-34679"/>
                    <a:pt x="68602" y="43580"/>
                  </a:cubicBezTo>
                  <a:cubicBezTo>
                    <a:pt x="-24760" y="121839"/>
                    <a:pt x="-2793" y="333963"/>
                    <a:pt x="19175" y="546088"/>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pSp>
      <p:graphicFrame>
        <p:nvGraphicFramePr>
          <p:cNvPr id="50" name="Content Placeholder 9"/>
          <p:cNvGraphicFramePr>
            <a:graphicFrameLocks/>
          </p:cNvGraphicFramePr>
          <p:nvPr>
            <p:extLst>
              <p:ext uri="{D42A27DB-BD31-4B8C-83A1-F6EECF244321}">
                <p14:modId xmlns:p14="http://schemas.microsoft.com/office/powerpoint/2010/main" val="3845938525"/>
              </p:ext>
            </p:extLst>
          </p:nvPr>
        </p:nvGraphicFramePr>
        <p:xfrm>
          <a:off x="291499" y="4749688"/>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smtClean="0">
                          <a:solidFill>
                            <a:srgbClr val="FF0000"/>
                          </a:solidFill>
                        </a:rPr>
                        <a:t>A</a:t>
                      </a:r>
                      <a:endParaRPr lang="en-GB" b="1" dirty="0">
                        <a:solidFill>
                          <a:srgbClr val="FF0000"/>
                        </a:solidFill>
                      </a:endParaRPr>
                    </a:p>
                  </a:txBody>
                  <a:tcPr>
                    <a:solidFill>
                      <a:schemeClr val="bg1"/>
                    </a:solidFill>
                  </a:tcPr>
                </a:tc>
                <a:tc>
                  <a:txBody>
                    <a:bodyPr/>
                    <a:lstStyle/>
                    <a:p>
                      <a:pPr algn="ctr"/>
                      <a:r>
                        <a:rPr lang="en-GB" b="1" dirty="0" smtClean="0">
                          <a:solidFill>
                            <a:srgbClr val="FF0000"/>
                          </a:solidFill>
                        </a:rPr>
                        <a:t>B</a:t>
                      </a:r>
                      <a:endParaRPr lang="en-GB" b="1" dirty="0">
                        <a:solidFill>
                          <a:srgbClr val="FF0000"/>
                        </a:solidFill>
                      </a:endParaRPr>
                    </a:p>
                  </a:txBody>
                  <a:tcPr>
                    <a:solidFill>
                      <a:schemeClr val="bg1"/>
                    </a:solidFill>
                  </a:tcPr>
                </a:tc>
                <a:tc>
                  <a:txBody>
                    <a:bodyPr/>
                    <a:lstStyle/>
                    <a:p>
                      <a:pPr algn="ctr"/>
                      <a:r>
                        <a:rPr lang="en-GB" dirty="0" smtClean="0"/>
                        <a:t>C</a:t>
                      </a:r>
                      <a:endParaRPr lang="en-GB" dirty="0"/>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r>
                        <a:rPr lang="en-GB" b="1" dirty="0" smtClean="0"/>
                        <a:t>1</a:t>
                      </a:r>
                      <a:endParaRPr lang="en-GB" b="1"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r>
                        <a:rPr lang="en-GB" dirty="0" smtClean="0">
                          <a:solidFill>
                            <a:schemeClr val="bg1">
                              <a:lumMod val="50000"/>
                            </a:schemeClr>
                          </a:solidFill>
                        </a:rPr>
                        <a:t>1</a:t>
                      </a:r>
                      <a:endParaRPr lang="en-GB" dirty="0">
                        <a:solidFill>
                          <a:schemeClr val="bg1">
                            <a:lumMod val="50000"/>
                          </a:schemeClr>
                        </a:solidFill>
                      </a:endParaRPr>
                    </a:p>
                  </a:txBody>
                  <a:tcPr>
                    <a:solidFill>
                      <a:schemeClr val="bg1"/>
                    </a:solidFill>
                  </a:tcPr>
                </a:tc>
                <a:tc>
                  <a:txBody>
                    <a:bodyPr/>
                    <a:lstStyle/>
                    <a:p>
                      <a:pPr algn="ctr"/>
                      <a:r>
                        <a:rPr lang="en-GB" dirty="0" smtClean="0"/>
                        <a:t>2</a:t>
                      </a: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t>4</a:t>
                      </a:r>
                      <a:endParaRPr lang="en-GB" dirty="0"/>
                    </a:p>
                  </a:txBody>
                  <a:tcPr>
                    <a:solidFill>
                      <a:schemeClr val="bg1"/>
                    </a:solidFill>
                  </a:tcPr>
                </a:tc>
                <a:tc>
                  <a:txBody>
                    <a:bodyPr/>
                    <a:lstStyle/>
                    <a:p>
                      <a:pPr algn="ctr"/>
                      <a:r>
                        <a:rPr lang="en-GB" dirty="0" smtClean="0"/>
                        <a:t>3</a:t>
                      </a: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52" name="Freeform 51"/>
          <p:cNvSpPr/>
          <p:nvPr/>
        </p:nvSpPr>
        <p:spPr bwMode="auto">
          <a:xfrm>
            <a:off x="526731" y="5215162"/>
            <a:ext cx="643042" cy="814935"/>
          </a:xfrm>
          <a:custGeom>
            <a:avLst/>
            <a:gdLst>
              <a:gd name="connsiteX0" fmla="*/ 41680 w 643042"/>
              <a:gd name="connsiteY0" fmla="*/ 814935 h 814935"/>
              <a:gd name="connsiteX1" fmla="*/ 25204 w 643042"/>
              <a:gd name="connsiteY1" fmla="*/ 122957 h 814935"/>
              <a:gd name="connsiteX2" fmla="*/ 338242 w 643042"/>
              <a:gd name="connsiteY2" fmla="*/ 7627 h 814935"/>
              <a:gd name="connsiteX3" fmla="*/ 560664 w 643042"/>
              <a:gd name="connsiteY3" fmla="*/ 32341 h 814935"/>
              <a:gd name="connsiteX4" fmla="*/ 643042 w 643042"/>
              <a:gd name="connsiteY4" fmla="*/ 205335 h 8149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3042" h="814935">
                <a:moveTo>
                  <a:pt x="41680" y="814935"/>
                </a:moveTo>
                <a:cubicBezTo>
                  <a:pt x="8728" y="536221"/>
                  <a:pt x="-24223" y="257508"/>
                  <a:pt x="25204" y="122957"/>
                </a:cubicBezTo>
                <a:cubicBezTo>
                  <a:pt x="74631" y="-11594"/>
                  <a:pt x="248999" y="22730"/>
                  <a:pt x="338242" y="7627"/>
                </a:cubicBezTo>
                <a:cubicBezTo>
                  <a:pt x="427485" y="-7476"/>
                  <a:pt x="509864" y="-610"/>
                  <a:pt x="560664" y="32341"/>
                </a:cubicBezTo>
                <a:cubicBezTo>
                  <a:pt x="611464" y="65292"/>
                  <a:pt x="627253" y="135313"/>
                  <a:pt x="643042" y="205335"/>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graphicFrame>
        <p:nvGraphicFramePr>
          <p:cNvPr id="53" name="Content Placeholder 9"/>
          <p:cNvGraphicFramePr>
            <a:graphicFrameLocks/>
          </p:cNvGraphicFramePr>
          <p:nvPr>
            <p:extLst>
              <p:ext uri="{D42A27DB-BD31-4B8C-83A1-F6EECF244321}">
                <p14:modId xmlns:p14="http://schemas.microsoft.com/office/powerpoint/2010/main" val="1404876695"/>
              </p:ext>
            </p:extLst>
          </p:nvPr>
        </p:nvGraphicFramePr>
        <p:xfrm>
          <a:off x="2210915" y="4749688"/>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1" dirty="0" smtClean="0">
                          <a:solidFill>
                            <a:srgbClr val="FF0000"/>
                          </a:solidFill>
                        </a:rPr>
                        <a:t>A</a:t>
                      </a:r>
                      <a:endParaRPr lang="en-GB" b="1" dirty="0">
                        <a:solidFill>
                          <a:srgbClr val="FF0000"/>
                        </a:solidFill>
                      </a:endParaRPr>
                    </a:p>
                  </a:txBody>
                  <a:tcPr>
                    <a:solidFill>
                      <a:schemeClr val="bg1"/>
                    </a:solidFill>
                  </a:tcPr>
                </a:tc>
                <a:tc>
                  <a:txBody>
                    <a:bodyPr/>
                    <a:lstStyle/>
                    <a:p>
                      <a:pPr algn="ctr"/>
                      <a:r>
                        <a:rPr lang="en-GB" b="0" dirty="0" smtClean="0"/>
                        <a:t>B</a:t>
                      </a:r>
                      <a:endParaRPr lang="en-GB" b="0" dirty="0"/>
                    </a:p>
                  </a:txBody>
                  <a:tcPr>
                    <a:solidFill>
                      <a:schemeClr val="bg1"/>
                    </a:solidFill>
                  </a:tcPr>
                </a:tc>
                <a:tc>
                  <a:txBody>
                    <a:bodyPr/>
                    <a:lstStyle/>
                    <a:p>
                      <a:pPr algn="ctr"/>
                      <a:r>
                        <a:rPr lang="en-GB" b="1" dirty="0" smtClean="0">
                          <a:solidFill>
                            <a:srgbClr val="FF0000"/>
                          </a:solidFill>
                        </a:rPr>
                        <a:t>C</a:t>
                      </a:r>
                      <a:endParaRPr lang="en-GB" b="1" dirty="0">
                        <a:solidFill>
                          <a:srgbClr val="FF0000"/>
                        </a:solidFill>
                      </a:endParaRP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r>
                        <a:rPr lang="en-GB" dirty="0" smtClean="0"/>
                        <a:t>1</a:t>
                      </a: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r>
                        <a:rPr lang="en-GB" dirty="0" smtClean="0"/>
                        <a:t>2</a:t>
                      </a:r>
                      <a:endParaRPr lang="en-GB" dirty="0"/>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3"/>
                  </a:ext>
                </a:extLst>
              </a:tr>
              <a:tr h="370840">
                <a:tc>
                  <a:txBody>
                    <a:bodyPr/>
                    <a:lstStyle/>
                    <a:p>
                      <a:pPr algn="ctr"/>
                      <a:r>
                        <a:rPr lang="en-GB" dirty="0" smtClean="0">
                          <a:solidFill>
                            <a:schemeClr val="bg1">
                              <a:lumMod val="50000"/>
                            </a:schemeClr>
                          </a:solidFill>
                        </a:rPr>
                        <a:t>4</a:t>
                      </a:r>
                      <a:endParaRPr lang="en-GB" dirty="0">
                        <a:solidFill>
                          <a:schemeClr val="bg1">
                            <a:lumMod val="50000"/>
                          </a:schemeClr>
                        </a:solidFill>
                      </a:endParaRPr>
                    </a:p>
                  </a:txBody>
                  <a:tcPr>
                    <a:solidFill>
                      <a:schemeClr val="bg1"/>
                    </a:solidFill>
                  </a:tcPr>
                </a:tc>
                <a:tc>
                  <a:txBody>
                    <a:bodyPr/>
                    <a:lstStyle/>
                    <a:p>
                      <a:pPr algn="ctr"/>
                      <a:r>
                        <a:rPr lang="en-GB" dirty="0" smtClean="0"/>
                        <a:t>3</a:t>
                      </a:r>
                      <a:endParaRPr lang="en-GB" dirty="0"/>
                    </a:p>
                  </a:txBody>
                  <a:tcPr>
                    <a:solidFill>
                      <a:schemeClr val="bg1"/>
                    </a:solidFill>
                  </a:tcPr>
                </a:tc>
                <a:tc>
                  <a:txBody>
                    <a:bodyPr/>
                    <a:lstStyle/>
                    <a:p>
                      <a:pPr algn="ctr"/>
                      <a:r>
                        <a:rPr lang="en-GB" b="1" dirty="0" smtClean="0"/>
                        <a:t>4</a:t>
                      </a:r>
                      <a:endParaRPr lang="en-GB" b="1" dirty="0"/>
                    </a:p>
                  </a:txBody>
                  <a:tcPr>
                    <a:solidFill>
                      <a:schemeClr val="bg1"/>
                    </a:solidFill>
                  </a:tcPr>
                </a:tc>
                <a:extLst>
                  <a:ext uri="{0D108BD9-81ED-4DB2-BD59-A6C34878D82A}">
                    <a16:rowId xmlns:a16="http://schemas.microsoft.com/office/drawing/2014/main" val="10004"/>
                  </a:ext>
                </a:extLst>
              </a:tr>
            </a:tbl>
          </a:graphicData>
        </a:graphic>
      </p:graphicFrame>
      <p:graphicFrame>
        <p:nvGraphicFramePr>
          <p:cNvPr id="54" name="Content Placeholder 9"/>
          <p:cNvGraphicFramePr>
            <a:graphicFrameLocks/>
          </p:cNvGraphicFramePr>
          <p:nvPr>
            <p:extLst>
              <p:ext uri="{D42A27DB-BD31-4B8C-83A1-F6EECF244321}">
                <p14:modId xmlns:p14="http://schemas.microsoft.com/office/powerpoint/2010/main" val="1885252289"/>
              </p:ext>
            </p:extLst>
          </p:nvPr>
        </p:nvGraphicFramePr>
        <p:xfrm>
          <a:off x="4144061" y="4749688"/>
          <a:ext cx="1746423" cy="1849120"/>
        </p:xfrm>
        <a:graphic>
          <a:graphicData uri="http://schemas.openxmlformats.org/drawingml/2006/table">
            <a:tbl>
              <a:tblPr firstRow="1" bandRow="1">
                <a:tableStyleId>{5940675A-B579-460E-94D1-54222C63F5DA}</a:tableStyleId>
              </a:tblPr>
              <a:tblGrid>
                <a:gridCol w="582141">
                  <a:extLst>
                    <a:ext uri="{9D8B030D-6E8A-4147-A177-3AD203B41FA5}">
                      <a16:colId xmlns:a16="http://schemas.microsoft.com/office/drawing/2014/main" val="20000"/>
                    </a:ext>
                  </a:extLst>
                </a:gridCol>
                <a:gridCol w="582141">
                  <a:extLst>
                    <a:ext uri="{9D8B030D-6E8A-4147-A177-3AD203B41FA5}">
                      <a16:colId xmlns:a16="http://schemas.microsoft.com/office/drawing/2014/main" val="20001"/>
                    </a:ext>
                  </a:extLst>
                </a:gridCol>
                <a:gridCol w="582141">
                  <a:extLst>
                    <a:ext uri="{9D8B030D-6E8A-4147-A177-3AD203B41FA5}">
                      <a16:colId xmlns:a16="http://schemas.microsoft.com/office/drawing/2014/main" val="20002"/>
                    </a:ext>
                  </a:extLst>
                </a:gridCol>
              </a:tblGrid>
              <a:tr h="370840">
                <a:tc>
                  <a:txBody>
                    <a:bodyPr/>
                    <a:lstStyle/>
                    <a:p>
                      <a:pPr algn="ctr"/>
                      <a:r>
                        <a:rPr lang="en-GB" b="0" dirty="0" smtClean="0"/>
                        <a:t>A</a:t>
                      </a:r>
                      <a:endParaRPr lang="en-GB" b="0" dirty="0"/>
                    </a:p>
                  </a:txBody>
                  <a:tcPr>
                    <a:solidFill>
                      <a:schemeClr val="bg1"/>
                    </a:solidFill>
                  </a:tcPr>
                </a:tc>
                <a:tc>
                  <a:txBody>
                    <a:bodyPr/>
                    <a:lstStyle/>
                    <a:p>
                      <a:pPr algn="ctr"/>
                      <a:r>
                        <a:rPr lang="en-GB" b="1" dirty="0" smtClean="0">
                          <a:solidFill>
                            <a:srgbClr val="FF0000"/>
                          </a:solidFill>
                        </a:rPr>
                        <a:t>B</a:t>
                      </a:r>
                      <a:endParaRPr lang="en-GB" b="1" dirty="0">
                        <a:solidFill>
                          <a:srgbClr val="FF0000"/>
                        </a:solidFill>
                      </a:endParaRPr>
                    </a:p>
                  </a:txBody>
                  <a:tcPr>
                    <a:solidFill>
                      <a:schemeClr val="bg1"/>
                    </a:solidFill>
                  </a:tcPr>
                </a:tc>
                <a:tc>
                  <a:txBody>
                    <a:bodyPr/>
                    <a:lstStyle/>
                    <a:p>
                      <a:pPr algn="ctr"/>
                      <a:r>
                        <a:rPr lang="en-GB" b="1" dirty="0" smtClean="0">
                          <a:solidFill>
                            <a:srgbClr val="FF0000"/>
                          </a:solidFill>
                        </a:rPr>
                        <a:t>C</a:t>
                      </a:r>
                      <a:endParaRPr lang="en-GB" b="1" dirty="0">
                        <a:solidFill>
                          <a:srgbClr val="FF0000"/>
                        </a:solidFill>
                      </a:endParaRPr>
                    </a:p>
                  </a:txBody>
                  <a:tcPr>
                    <a:solidFill>
                      <a:schemeClr val="bg1"/>
                    </a:solidFill>
                  </a:tcPr>
                </a:tc>
                <a:extLst>
                  <a:ext uri="{0D108BD9-81ED-4DB2-BD59-A6C34878D82A}">
                    <a16:rowId xmlns:a16="http://schemas.microsoft.com/office/drawing/2014/main" val="10000"/>
                  </a:ext>
                </a:extLst>
              </a:tr>
              <a:tr h="370840">
                <a:tc>
                  <a:txBody>
                    <a:bodyPr/>
                    <a:lstStyle/>
                    <a:p>
                      <a:pPr algn="ctr"/>
                      <a:endParaRPr lang="en-GB" dirty="0"/>
                    </a:p>
                  </a:txBody>
                  <a:tcPr>
                    <a:solidFill>
                      <a:schemeClr val="bg1"/>
                    </a:solidFill>
                  </a:tcPr>
                </a:tc>
                <a:tc>
                  <a:txBody>
                    <a:bodyPr/>
                    <a:lstStyle/>
                    <a:p>
                      <a:pPr algn="ctr"/>
                      <a:endParaRPr lang="en-GB"/>
                    </a:p>
                  </a:txBody>
                  <a:tcPr>
                    <a:solidFill>
                      <a:schemeClr val="bg1"/>
                    </a:solidFill>
                  </a:tcPr>
                </a:tc>
                <a:tc>
                  <a:txBody>
                    <a:bodyPr/>
                    <a:lstStyle/>
                    <a:p>
                      <a:pPr algn="ctr"/>
                      <a:endParaRPr lang="en-GB" dirty="0"/>
                    </a:p>
                  </a:txBody>
                  <a:tcPr>
                    <a:solidFill>
                      <a:schemeClr val="bg1"/>
                    </a:solidFill>
                  </a:tcPr>
                </a:tc>
                <a:extLst>
                  <a:ext uri="{0D108BD9-81ED-4DB2-BD59-A6C34878D82A}">
                    <a16:rowId xmlns:a16="http://schemas.microsoft.com/office/drawing/2014/main" val="10001"/>
                  </a:ext>
                </a:extLst>
              </a:tr>
              <a:tr h="351773">
                <a:tc>
                  <a:txBody>
                    <a:bodyPr/>
                    <a:lstStyle/>
                    <a:p>
                      <a:pPr algn="ctr"/>
                      <a:endParaRPr lang="en-GB" dirty="0"/>
                    </a:p>
                  </a:txBody>
                  <a:tcPr>
                    <a:solidFill>
                      <a:schemeClr val="bg1"/>
                    </a:solidFill>
                  </a:tcPr>
                </a:tc>
                <a:tc>
                  <a:txBody>
                    <a:bodyPr/>
                    <a:lstStyle/>
                    <a:p>
                      <a:pPr algn="ctr"/>
                      <a:r>
                        <a:rPr lang="en-GB" dirty="0" smtClean="0">
                          <a:solidFill>
                            <a:schemeClr val="bg1">
                              <a:lumMod val="50000"/>
                            </a:schemeClr>
                          </a:solidFill>
                        </a:rPr>
                        <a:t>1</a:t>
                      </a:r>
                      <a:endParaRPr lang="en-GB" dirty="0">
                        <a:solidFill>
                          <a:schemeClr val="bg1">
                            <a:lumMod val="50000"/>
                          </a:schemeClr>
                        </a:solidFill>
                      </a:endParaRPr>
                    </a:p>
                  </a:txBody>
                  <a:tcPr>
                    <a:solidFill>
                      <a:schemeClr val="bg1"/>
                    </a:solidFill>
                  </a:tcPr>
                </a:tc>
                <a:tc>
                  <a:txBody>
                    <a:bodyPr/>
                    <a:lstStyle/>
                    <a:p>
                      <a:pPr algn="ctr"/>
                      <a:endParaRPr lang="en-GB"/>
                    </a:p>
                  </a:txBody>
                  <a:tcPr>
                    <a:solidFill>
                      <a:schemeClr val="bg1"/>
                    </a:solidFill>
                  </a:tcPr>
                </a:tc>
                <a:extLst>
                  <a:ext uri="{0D108BD9-81ED-4DB2-BD59-A6C34878D82A}">
                    <a16:rowId xmlns:a16="http://schemas.microsoft.com/office/drawing/2014/main" val="10002"/>
                  </a:ext>
                </a:extLst>
              </a:tr>
              <a:tr h="370840">
                <a:tc>
                  <a:txBody>
                    <a:bodyPr/>
                    <a:lstStyle/>
                    <a:p>
                      <a:pPr algn="ctr"/>
                      <a:endParaRPr lang="en-GB" dirty="0"/>
                    </a:p>
                  </a:txBody>
                  <a:tcPr>
                    <a:solidFill>
                      <a:schemeClr val="bg1"/>
                    </a:solidFill>
                  </a:tcPr>
                </a:tc>
                <a:tc>
                  <a:txBody>
                    <a:bodyPr/>
                    <a:lstStyle/>
                    <a:p>
                      <a:pPr algn="ctr"/>
                      <a:r>
                        <a:rPr lang="en-GB" dirty="0" smtClean="0"/>
                        <a:t>2</a:t>
                      </a:r>
                      <a:endParaRPr lang="en-GB" dirty="0"/>
                    </a:p>
                  </a:txBody>
                  <a:tcPr>
                    <a:solidFill>
                      <a:schemeClr val="bg1"/>
                    </a:solidFill>
                  </a:tcPr>
                </a:tc>
                <a:tc>
                  <a:txBody>
                    <a:bodyPr/>
                    <a:lstStyle/>
                    <a:p>
                      <a:pPr algn="ctr"/>
                      <a:r>
                        <a:rPr lang="en-GB" b="1" dirty="0" smtClean="0"/>
                        <a:t>1</a:t>
                      </a:r>
                      <a:endParaRPr lang="en-GB" b="1" dirty="0"/>
                    </a:p>
                  </a:txBody>
                  <a:tcPr>
                    <a:solidFill>
                      <a:schemeClr val="bg1"/>
                    </a:solidFill>
                  </a:tcPr>
                </a:tc>
                <a:extLst>
                  <a:ext uri="{0D108BD9-81ED-4DB2-BD59-A6C34878D82A}">
                    <a16:rowId xmlns:a16="http://schemas.microsoft.com/office/drawing/2014/main" val="10003"/>
                  </a:ext>
                </a:extLst>
              </a:tr>
              <a:tr h="370840">
                <a:tc>
                  <a:txBody>
                    <a:bodyPr/>
                    <a:lstStyle/>
                    <a:p>
                      <a:pPr algn="ctr"/>
                      <a:endParaRPr lang="en-GB" dirty="0"/>
                    </a:p>
                  </a:txBody>
                  <a:tcPr>
                    <a:solidFill>
                      <a:schemeClr val="bg1"/>
                    </a:solidFill>
                  </a:tcPr>
                </a:tc>
                <a:tc>
                  <a:txBody>
                    <a:bodyPr/>
                    <a:lstStyle/>
                    <a:p>
                      <a:pPr algn="ctr"/>
                      <a:r>
                        <a:rPr lang="en-GB" dirty="0" smtClean="0"/>
                        <a:t>3</a:t>
                      </a:r>
                      <a:endParaRPr lang="en-GB" dirty="0"/>
                    </a:p>
                  </a:txBody>
                  <a:tcPr>
                    <a:solidFill>
                      <a:schemeClr val="bg1"/>
                    </a:solidFill>
                  </a:tcPr>
                </a:tc>
                <a:tc>
                  <a:txBody>
                    <a:bodyPr/>
                    <a:lstStyle/>
                    <a:p>
                      <a:pPr algn="ctr"/>
                      <a:r>
                        <a:rPr lang="en-GB" dirty="0" smtClean="0"/>
                        <a:t>4</a:t>
                      </a:r>
                      <a:endParaRPr lang="en-GB" dirty="0"/>
                    </a:p>
                  </a:txBody>
                  <a:tcPr>
                    <a:solidFill>
                      <a:schemeClr val="bg1"/>
                    </a:solidFill>
                  </a:tcPr>
                </a:tc>
                <a:extLst>
                  <a:ext uri="{0D108BD9-81ED-4DB2-BD59-A6C34878D82A}">
                    <a16:rowId xmlns:a16="http://schemas.microsoft.com/office/drawing/2014/main" val="10004"/>
                  </a:ext>
                </a:extLst>
              </a:tr>
            </a:tbl>
          </a:graphicData>
        </a:graphic>
      </p:graphicFrame>
      <p:sp>
        <p:nvSpPr>
          <p:cNvPr id="55" name="Freeform 54"/>
          <p:cNvSpPr/>
          <p:nvPr/>
        </p:nvSpPr>
        <p:spPr bwMode="auto">
          <a:xfrm>
            <a:off x="2502999" y="5205111"/>
            <a:ext cx="1267025" cy="1203927"/>
          </a:xfrm>
          <a:custGeom>
            <a:avLst/>
            <a:gdLst>
              <a:gd name="connsiteX0" fmla="*/ 50731 w 1267025"/>
              <a:gd name="connsiteY0" fmla="*/ 1203927 h 1203927"/>
              <a:gd name="connsiteX1" fmla="*/ 50731 w 1267025"/>
              <a:gd name="connsiteY1" fmla="*/ 174197 h 1203927"/>
              <a:gd name="connsiteX2" fmla="*/ 577953 w 1267025"/>
              <a:gd name="connsiteY2" fmla="*/ 42392 h 1203927"/>
              <a:gd name="connsiteX3" fmla="*/ 1204028 w 1267025"/>
              <a:gd name="connsiteY3" fmla="*/ 91819 h 1203927"/>
              <a:gd name="connsiteX4" fmla="*/ 1212266 w 1267025"/>
              <a:gd name="connsiteY4" fmla="*/ 1014457 h 12039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7025" h="1203927">
                <a:moveTo>
                  <a:pt x="50731" y="1203927"/>
                </a:moveTo>
                <a:cubicBezTo>
                  <a:pt x="6796" y="785856"/>
                  <a:pt x="-37139" y="367786"/>
                  <a:pt x="50731" y="174197"/>
                </a:cubicBezTo>
                <a:cubicBezTo>
                  <a:pt x="138601" y="-19392"/>
                  <a:pt x="385737" y="56122"/>
                  <a:pt x="577953" y="42392"/>
                </a:cubicBezTo>
                <a:cubicBezTo>
                  <a:pt x="770169" y="28662"/>
                  <a:pt x="1098309" y="-70192"/>
                  <a:pt x="1204028" y="91819"/>
                </a:cubicBezTo>
                <a:cubicBezTo>
                  <a:pt x="1309747" y="253830"/>
                  <a:pt x="1261006" y="634143"/>
                  <a:pt x="1212266" y="1014457"/>
                </a:cubicBezTo>
              </a:path>
            </a:pathLst>
          </a:custGeom>
          <a:noFill/>
          <a:ln w="25400"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6" name="Freeform 55"/>
          <p:cNvSpPr/>
          <p:nvPr/>
        </p:nvSpPr>
        <p:spPr bwMode="auto">
          <a:xfrm>
            <a:off x="4996165" y="5259276"/>
            <a:ext cx="675671" cy="474259"/>
          </a:xfrm>
          <a:custGeom>
            <a:avLst/>
            <a:gdLst>
              <a:gd name="connsiteX0" fmla="*/ 37154 w 675671"/>
              <a:gd name="connsiteY0" fmla="*/ 441308 h 474259"/>
              <a:gd name="connsiteX1" fmla="*/ 61868 w 675671"/>
              <a:gd name="connsiteY1" fmla="*/ 111794 h 474259"/>
              <a:gd name="connsiteX2" fmla="*/ 613803 w 675671"/>
              <a:gd name="connsiteY2" fmla="*/ 21178 h 474259"/>
              <a:gd name="connsiteX3" fmla="*/ 638516 w 675671"/>
              <a:gd name="connsiteY3" fmla="*/ 474259 h 474259"/>
            </a:gdLst>
            <a:ahLst/>
            <a:cxnLst>
              <a:cxn ang="0">
                <a:pos x="connsiteX0" y="connsiteY0"/>
              </a:cxn>
              <a:cxn ang="0">
                <a:pos x="connsiteX1" y="connsiteY1"/>
              </a:cxn>
              <a:cxn ang="0">
                <a:pos x="connsiteX2" y="connsiteY2"/>
              </a:cxn>
              <a:cxn ang="0">
                <a:pos x="connsiteX3" y="connsiteY3"/>
              </a:cxn>
            </a:cxnLst>
            <a:rect l="l" t="t" r="r" b="b"/>
            <a:pathLst>
              <a:path w="675671" h="474259">
                <a:moveTo>
                  <a:pt x="37154" y="441308"/>
                </a:moveTo>
                <a:cubicBezTo>
                  <a:pt x="1457" y="311562"/>
                  <a:pt x="-34240" y="181816"/>
                  <a:pt x="61868" y="111794"/>
                </a:cubicBezTo>
                <a:cubicBezTo>
                  <a:pt x="157976" y="41772"/>
                  <a:pt x="517695" y="-39233"/>
                  <a:pt x="613803" y="21178"/>
                </a:cubicBezTo>
                <a:cubicBezTo>
                  <a:pt x="709911" y="81589"/>
                  <a:pt x="674213" y="277924"/>
                  <a:pt x="638516" y="474259"/>
                </a:cubicBezTo>
              </a:path>
            </a:pathLst>
          </a:custGeom>
          <a:noFill/>
          <a:ln w="28575" cap="flat" cmpd="sng" algn="ctr">
            <a:solidFill>
              <a:schemeClr val="tx1"/>
            </a:solidFill>
            <a:prstDash val="dash"/>
            <a:round/>
            <a:headEnd type="none" w="med" len="med"/>
            <a:tailEnd type="arrow"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7" name="TextBox 56"/>
          <p:cNvSpPr txBox="1"/>
          <p:nvPr/>
        </p:nvSpPr>
        <p:spPr>
          <a:xfrm>
            <a:off x="6626869" y="3223901"/>
            <a:ext cx="1820563" cy="646331"/>
          </a:xfrm>
          <a:prstGeom prst="rect">
            <a:avLst/>
          </a:prstGeom>
          <a:noFill/>
        </p:spPr>
        <p:txBody>
          <a:bodyPr wrap="square" rtlCol="0">
            <a:spAutoFit/>
          </a:bodyPr>
          <a:lstStyle/>
          <a:p>
            <a:r>
              <a:rPr lang="en-GB" b="1" dirty="0" smtClean="0"/>
              <a:t>First correct 9 of 15 moves</a:t>
            </a:r>
            <a:endParaRPr lang="en-GB" b="1" dirty="0"/>
          </a:p>
        </p:txBody>
      </p:sp>
      <p:sp>
        <p:nvSpPr>
          <p:cNvPr id="58" name="TextBox 57"/>
          <p:cNvSpPr txBox="1"/>
          <p:nvPr/>
        </p:nvSpPr>
        <p:spPr>
          <a:xfrm>
            <a:off x="6585657" y="3980363"/>
            <a:ext cx="2076444" cy="646331"/>
          </a:xfrm>
          <a:prstGeom prst="rect">
            <a:avLst/>
          </a:prstGeom>
          <a:noFill/>
        </p:spPr>
        <p:txBody>
          <a:bodyPr wrap="square" rtlCol="0">
            <a:spAutoFit/>
          </a:bodyPr>
          <a:lstStyle/>
          <a:p>
            <a:r>
              <a:rPr lang="en-GB" dirty="0" smtClean="0"/>
              <a:t>Arrows represent </a:t>
            </a:r>
            <a:r>
              <a:rPr lang="en-GB" b="1" dirty="0" smtClean="0"/>
              <a:t>legal</a:t>
            </a:r>
            <a:r>
              <a:rPr lang="en-GB" dirty="0" smtClean="0"/>
              <a:t> moves</a:t>
            </a:r>
            <a:endParaRPr lang="en-GB" dirty="0"/>
          </a:p>
        </p:txBody>
      </p:sp>
      <p:sp>
        <p:nvSpPr>
          <p:cNvPr id="59" name="TextBox 58"/>
          <p:cNvSpPr txBox="1"/>
          <p:nvPr/>
        </p:nvSpPr>
        <p:spPr>
          <a:xfrm>
            <a:off x="6675543" y="2373333"/>
            <a:ext cx="1896673" cy="646331"/>
          </a:xfrm>
          <a:prstGeom prst="rect">
            <a:avLst/>
          </a:prstGeom>
          <a:noFill/>
        </p:spPr>
        <p:txBody>
          <a:bodyPr wrap="none" rtlCol="0">
            <a:spAutoFit/>
          </a:bodyPr>
          <a:lstStyle/>
          <a:p>
            <a:r>
              <a:rPr lang="en-GB" dirty="0" smtClean="0"/>
              <a:t>1 = smallest disk</a:t>
            </a:r>
          </a:p>
          <a:p>
            <a:r>
              <a:rPr lang="en-GB" dirty="0" smtClean="0"/>
              <a:t>4 = largest disk</a:t>
            </a:r>
            <a:endParaRPr lang="en-GB" dirty="0"/>
          </a:p>
        </p:txBody>
      </p:sp>
      <p:sp>
        <p:nvSpPr>
          <p:cNvPr id="60" name="Oval 59"/>
          <p:cNvSpPr/>
          <p:nvPr/>
        </p:nvSpPr>
        <p:spPr bwMode="auto">
          <a:xfrm>
            <a:off x="156519" y="724930"/>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1</a:t>
            </a:r>
          </a:p>
        </p:txBody>
      </p:sp>
      <p:sp>
        <p:nvSpPr>
          <p:cNvPr id="61" name="Oval 60"/>
          <p:cNvSpPr/>
          <p:nvPr/>
        </p:nvSpPr>
        <p:spPr bwMode="auto">
          <a:xfrm>
            <a:off x="2104768" y="705445"/>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2</a:t>
            </a:r>
          </a:p>
        </p:txBody>
      </p:sp>
      <p:sp>
        <p:nvSpPr>
          <p:cNvPr id="62" name="Oval 61"/>
          <p:cNvSpPr/>
          <p:nvPr/>
        </p:nvSpPr>
        <p:spPr bwMode="auto">
          <a:xfrm>
            <a:off x="4053017" y="710674"/>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3</a:t>
            </a:r>
          </a:p>
        </p:txBody>
      </p:sp>
      <p:sp>
        <p:nvSpPr>
          <p:cNvPr id="63" name="Oval 62"/>
          <p:cNvSpPr/>
          <p:nvPr/>
        </p:nvSpPr>
        <p:spPr bwMode="auto">
          <a:xfrm>
            <a:off x="156518" y="2696499"/>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4</a:t>
            </a:r>
          </a:p>
        </p:txBody>
      </p:sp>
      <p:sp>
        <p:nvSpPr>
          <p:cNvPr id="64" name="Oval 63"/>
          <p:cNvSpPr/>
          <p:nvPr/>
        </p:nvSpPr>
        <p:spPr bwMode="auto">
          <a:xfrm>
            <a:off x="2104767" y="2697932"/>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5</a:t>
            </a:r>
          </a:p>
        </p:txBody>
      </p:sp>
      <p:sp>
        <p:nvSpPr>
          <p:cNvPr id="65" name="Oval 64"/>
          <p:cNvSpPr/>
          <p:nvPr/>
        </p:nvSpPr>
        <p:spPr bwMode="auto">
          <a:xfrm>
            <a:off x="4050466" y="2696499"/>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6</a:t>
            </a:r>
          </a:p>
        </p:txBody>
      </p:sp>
      <p:sp>
        <p:nvSpPr>
          <p:cNvPr id="66" name="Oval 65"/>
          <p:cNvSpPr/>
          <p:nvPr/>
        </p:nvSpPr>
        <p:spPr bwMode="auto">
          <a:xfrm>
            <a:off x="156517" y="4626694"/>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7</a:t>
            </a:r>
          </a:p>
        </p:txBody>
      </p:sp>
      <p:sp>
        <p:nvSpPr>
          <p:cNvPr id="67" name="Oval 66"/>
          <p:cNvSpPr/>
          <p:nvPr/>
        </p:nvSpPr>
        <p:spPr bwMode="auto">
          <a:xfrm>
            <a:off x="2104766" y="4643058"/>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8</a:t>
            </a:r>
          </a:p>
        </p:txBody>
      </p:sp>
      <p:sp>
        <p:nvSpPr>
          <p:cNvPr id="68" name="Oval 67"/>
          <p:cNvSpPr/>
          <p:nvPr/>
        </p:nvSpPr>
        <p:spPr bwMode="auto">
          <a:xfrm>
            <a:off x="4050466" y="4643057"/>
            <a:ext cx="247135" cy="247135"/>
          </a:xfrm>
          <a:prstGeom prst="ellipse">
            <a:avLst/>
          </a:prstGeom>
          <a:solidFill>
            <a:schemeClr val="bg1"/>
          </a:solidFill>
          <a:ln w="15875" cap="flat" cmpd="sng" algn="ctr">
            <a:solidFill>
              <a:srgbClr val="FF0000"/>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rgbClr val="FF0000"/>
                </a:solidFill>
                <a:effectLst/>
                <a:latin typeface="Helvetica" panose="020B0604020202020204" pitchFamily="34" charset="0"/>
              </a:rPr>
              <a:t>9</a:t>
            </a:r>
          </a:p>
        </p:txBody>
      </p:sp>
      <p:grpSp>
        <p:nvGrpSpPr>
          <p:cNvPr id="69" name="Group 68"/>
          <p:cNvGrpSpPr/>
          <p:nvPr/>
        </p:nvGrpSpPr>
        <p:grpSpPr>
          <a:xfrm>
            <a:off x="6001266" y="844550"/>
            <a:ext cx="3048000" cy="1190625"/>
            <a:chOff x="5050952" y="4355191"/>
            <a:chExt cx="3048000" cy="1190625"/>
          </a:xfrm>
        </p:grpSpPr>
        <p:pic>
          <p:nvPicPr>
            <p:cNvPr id="70" name="Picture 6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50952" y="4355191"/>
              <a:ext cx="3048000" cy="1190625"/>
            </a:xfrm>
            <a:prstGeom prst="rect">
              <a:avLst/>
            </a:prstGeom>
          </p:spPr>
        </p:pic>
        <p:sp>
          <p:nvSpPr>
            <p:cNvPr id="71" name="TextBox 6"/>
            <p:cNvSpPr txBox="1">
              <a:spLocks noChangeArrowheads="1"/>
            </p:cNvSpPr>
            <p:nvPr/>
          </p:nvSpPr>
          <p:spPr bwMode="auto">
            <a:xfrm>
              <a:off x="5505851" y="4355191"/>
              <a:ext cx="317810" cy="2963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A</a:t>
              </a:r>
            </a:p>
          </p:txBody>
        </p:sp>
        <p:sp>
          <p:nvSpPr>
            <p:cNvPr id="72" name="TextBox 6"/>
            <p:cNvSpPr txBox="1">
              <a:spLocks noChangeArrowheads="1"/>
            </p:cNvSpPr>
            <p:nvPr/>
          </p:nvSpPr>
          <p:spPr bwMode="auto">
            <a:xfrm>
              <a:off x="6383095" y="4355191"/>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a:solidFill>
                    <a:srgbClr val="FF0000"/>
                  </a:solidFill>
                </a:rPr>
                <a:t>B</a:t>
              </a:r>
            </a:p>
          </p:txBody>
        </p:sp>
        <p:sp>
          <p:nvSpPr>
            <p:cNvPr id="73" name="TextBox 6"/>
            <p:cNvSpPr txBox="1">
              <a:spLocks noChangeArrowheads="1"/>
            </p:cNvSpPr>
            <p:nvPr/>
          </p:nvSpPr>
          <p:spPr bwMode="auto">
            <a:xfrm>
              <a:off x="7152305" y="4355191"/>
              <a:ext cx="40748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folHlink"/>
                </a:buClr>
                <a:buSzPct val="90000"/>
                <a:buFont typeface="Monotype Sorts" pitchFamily="2" charset="2"/>
                <a:buChar char="n"/>
                <a:defRPr kumimoji="1" sz="2000">
                  <a:solidFill>
                    <a:schemeClr val="tx1"/>
                  </a:solidFill>
                  <a:latin typeface="Helvetica" panose="020B0604020202020204" pitchFamily="34" charset="0"/>
                </a:defRPr>
              </a:lvl1pPr>
              <a:lvl2pPr marL="742950" indent="-285750">
                <a:spcBef>
                  <a:spcPct val="20000"/>
                </a:spcBef>
                <a:buClr>
                  <a:schemeClr val="accent2"/>
                </a:buClr>
                <a:buSzPct val="90000"/>
                <a:buFont typeface="Monotype Sorts" pitchFamily="2" charset="2"/>
                <a:buChar char="F"/>
                <a:defRPr kumimoji="1">
                  <a:solidFill>
                    <a:schemeClr val="tx1"/>
                  </a:solidFill>
                  <a:latin typeface="Helvetica" panose="020B0604020202020204" pitchFamily="34" charset="0"/>
                </a:defRPr>
              </a:lvl2pPr>
              <a:lvl3pPr marL="1143000" indent="-228600">
                <a:spcBef>
                  <a:spcPct val="20000"/>
                </a:spcBef>
                <a:buClr>
                  <a:srgbClr val="33CC33"/>
                </a:buClr>
                <a:buSzPct val="90000"/>
                <a:buFont typeface="Monotype Sorts" pitchFamily="2" charset="2"/>
                <a:buChar char="4"/>
                <a:defRPr kumimoji="1">
                  <a:solidFill>
                    <a:schemeClr val="tx1"/>
                  </a:solidFill>
                  <a:latin typeface="Helvetica" panose="020B0604020202020204" pitchFamily="34" charset="0"/>
                </a:defRPr>
              </a:lvl3pPr>
              <a:lvl4pPr marL="1600200" indent="-228600">
                <a:spcBef>
                  <a:spcPct val="20000"/>
                </a:spcBef>
                <a:buClr>
                  <a:schemeClr val="hlink"/>
                </a:buClr>
                <a:buChar char="–"/>
                <a:defRPr kumimoji="1">
                  <a:solidFill>
                    <a:schemeClr val="tx1"/>
                  </a:solidFill>
                  <a:latin typeface="Helvetica" panose="020B0604020202020204" pitchFamily="34" charset="0"/>
                </a:defRPr>
              </a:lvl4pPr>
              <a:lvl5pPr marL="2057400" indent="-228600">
                <a:spcBef>
                  <a:spcPct val="20000"/>
                </a:spcBef>
                <a:buChar char="»"/>
                <a:defRPr kumimoji="1">
                  <a:solidFill>
                    <a:schemeClr val="tx1"/>
                  </a:solidFill>
                  <a:latin typeface="Helvetica" panose="020B0604020202020204" pitchFamily="34" charset="0"/>
                </a:defRPr>
              </a:lvl5pPr>
              <a:lvl6pPr marL="2514600" indent="-228600" eaLnBrk="0" fontAlgn="base" hangingPunct="0">
                <a:spcBef>
                  <a:spcPct val="20000"/>
                </a:spcBef>
                <a:spcAft>
                  <a:spcPct val="0"/>
                </a:spcAft>
                <a:buChar char="»"/>
                <a:defRPr kumimoji="1">
                  <a:solidFill>
                    <a:schemeClr val="tx1"/>
                  </a:solidFill>
                  <a:latin typeface="Helvetica" panose="020B0604020202020204" pitchFamily="34" charset="0"/>
                </a:defRPr>
              </a:lvl6pPr>
              <a:lvl7pPr marL="2971800" indent="-228600" eaLnBrk="0" fontAlgn="base" hangingPunct="0">
                <a:spcBef>
                  <a:spcPct val="20000"/>
                </a:spcBef>
                <a:spcAft>
                  <a:spcPct val="0"/>
                </a:spcAft>
                <a:buChar char="»"/>
                <a:defRPr kumimoji="1">
                  <a:solidFill>
                    <a:schemeClr val="tx1"/>
                  </a:solidFill>
                  <a:latin typeface="Helvetica" panose="020B0604020202020204" pitchFamily="34" charset="0"/>
                </a:defRPr>
              </a:lvl7pPr>
              <a:lvl8pPr marL="3429000" indent="-228600" eaLnBrk="0" fontAlgn="base" hangingPunct="0">
                <a:spcBef>
                  <a:spcPct val="20000"/>
                </a:spcBef>
                <a:spcAft>
                  <a:spcPct val="0"/>
                </a:spcAft>
                <a:buChar char="»"/>
                <a:defRPr kumimoji="1">
                  <a:solidFill>
                    <a:schemeClr val="tx1"/>
                  </a:solidFill>
                  <a:latin typeface="Helvetica" panose="020B0604020202020204" pitchFamily="34" charset="0"/>
                </a:defRPr>
              </a:lvl8pPr>
              <a:lvl9pPr marL="3886200" indent="-228600" eaLnBrk="0" fontAlgn="base" hangingPunct="0">
                <a:spcBef>
                  <a:spcPct val="20000"/>
                </a:spcBef>
                <a:spcAft>
                  <a:spcPct val="0"/>
                </a:spcAft>
                <a:buChar char="»"/>
                <a:defRPr kumimoji="1">
                  <a:solidFill>
                    <a:schemeClr val="tx1"/>
                  </a:solidFill>
                  <a:latin typeface="Helvetica" panose="020B0604020202020204" pitchFamily="34" charset="0"/>
                </a:defRPr>
              </a:lvl9pPr>
            </a:lstStyle>
            <a:p>
              <a:pPr>
                <a:spcBef>
                  <a:spcPct val="0"/>
                </a:spcBef>
                <a:buClrTx/>
                <a:buSzTx/>
                <a:buFontTx/>
                <a:buNone/>
              </a:pPr>
              <a:r>
                <a:rPr kumimoji="0" lang="en-GB" altLang="en-US" sz="2400" b="1" dirty="0" smtClean="0">
                  <a:solidFill>
                    <a:srgbClr val="FF0000"/>
                  </a:solidFill>
                </a:rPr>
                <a:t>C</a:t>
              </a:r>
              <a:endParaRPr kumimoji="0" lang="en-GB" altLang="en-US" sz="2400" b="1" dirty="0">
                <a:solidFill>
                  <a:srgbClr val="FF0000"/>
                </a:solidFill>
              </a:endParaRPr>
            </a:p>
          </p:txBody>
        </p:sp>
      </p:grpSp>
      <p:sp>
        <p:nvSpPr>
          <p:cNvPr id="74" name="TextBox 73"/>
          <p:cNvSpPr txBox="1"/>
          <p:nvPr/>
        </p:nvSpPr>
        <p:spPr>
          <a:xfrm>
            <a:off x="6585657" y="4976298"/>
            <a:ext cx="2358318" cy="1200329"/>
          </a:xfrm>
          <a:prstGeom prst="rect">
            <a:avLst/>
          </a:prstGeom>
          <a:noFill/>
        </p:spPr>
        <p:txBody>
          <a:bodyPr wrap="square" rtlCol="0">
            <a:spAutoFit/>
          </a:bodyPr>
          <a:lstStyle/>
          <a:p>
            <a:r>
              <a:rPr lang="en-GB" b="1" dirty="0" smtClean="0"/>
              <a:t>SPOT THE PATTERN</a:t>
            </a:r>
            <a:br>
              <a:rPr lang="en-GB" b="1" dirty="0" smtClean="0"/>
            </a:br>
            <a:r>
              <a:rPr lang="en-GB" dirty="0" smtClean="0"/>
              <a:t>What’s the procedure required?</a:t>
            </a:r>
            <a:endParaRPr lang="en-GB" b="1" dirty="0"/>
          </a:p>
        </p:txBody>
      </p:sp>
    </p:spTree>
    <p:extLst>
      <p:ext uri="{BB962C8B-B14F-4D97-AF65-F5344CB8AC3E}">
        <p14:creationId xmlns:p14="http://schemas.microsoft.com/office/powerpoint/2010/main" val="3631440728"/>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Procedure</a:t>
            </a:r>
            <a:endParaRPr lang="en-GB" dirty="0"/>
          </a:p>
        </p:txBody>
      </p:sp>
      <p:sp>
        <p:nvSpPr>
          <p:cNvPr id="3" name="Content Placeholder 2"/>
          <p:cNvSpPr>
            <a:spLocks noGrp="1"/>
          </p:cNvSpPr>
          <p:nvPr>
            <p:ph idx="1"/>
          </p:nvPr>
        </p:nvSpPr>
        <p:spPr/>
        <p:txBody>
          <a:bodyPr/>
          <a:lstStyle/>
          <a:p>
            <a:pPr>
              <a:spcBef>
                <a:spcPct val="0"/>
              </a:spcBef>
              <a:buClrTx/>
              <a:buSzTx/>
              <a:buFont typeface="Helvetica" panose="020B0604020202020204" pitchFamily="34" charset="0"/>
              <a:buAutoNum type="arabicPeriod"/>
            </a:pPr>
            <a:r>
              <a:rPr kumimoji="0" lang="en-GB" altLang="en-US" dirty="0" smtClean="0"/>
              <a:t>make the </a:t>
            </a:r>
            <a:r>
              <a:rPr kumimoji="0" lang="en-GB" altLang="en-US" b="1" dirty="0" smtClean="0"/>
              <a:t>legal</a:t>
            </a:r>
            <a:r>
              <a:rPr kumimoji="0" lang="en-GB" altLang="en-US" dirty="0" smtClean="0"/>
              <a:t> move between pegs A and B (in either direction)</a:t>
            </a:r>
          </a:p>
          <a:p>
            <a:pPr>
              <a:spcBef>
                <a:spcPct val="0"/>
              </a:spcBef>
              <a:buClrTx/>
              <a:buSzTx/>
              <a:buFont typeface="Helvetica" panose="020B0604020202020204" pitchFamily="34" charset="0"/>
              <a:buAutoNum type="arabicPeriod"/>
            </a:pPr>
            <a:r>
              <a:rPr kumimoji="0" lang="en-GB" altLang="en-US" dirty="0" smtClean="0"/>
              <a:t>make the </a:t>
            </a:r>
            <a:r>
              <a:rPr kumimoji="0" lang="en-GB" altLang="en-US" b="1" dirty="0" smtClean="0"/>
              <a:t>legal</a:t>
            </a:r>
            <a:r>
              <a:rPr kumimoji="0" lang="en-GB" altLang="en-US" dirty="0" smtClean="0"/>
              <a:t> move between pegs A and C (in either direction)</a:t>
            </a:r>
          </a:p>
          <a:p>
            <a:pPr>
              <a:spcBef>
                <a:spcPct val="0"/>
              </a:spcBef>
              <a:buClrTx/>
              <a:buSzTx/>
              <a:buFont typeface="Helvetica" panose="020B0604020202020204" pitchFamily="34" charset="0"/>
              <a:buAutoNum type="arabicPeriod"/>
            </a:pPr>
            <a:r>
              <a:rPr kumimoji="0" lang="en-GB" altLang="en-US" dirty="0" smtClean="0"/>
              <a:t>make the </a:t>
            </a:r>
            <a:r>
              <a:rPr kumimoji="0" lang="en-GB" altLang="en-US" b="1" dirty="0" smtClean="0"/>
              <a:t>legal</a:t>
            </a:r>
            <a:r>
              <a:rPr kumimoji="0" lang="en-GB" altLang="en-US" dirty="0" smtClean="0"/>
              <a:t> move between pegs B and C (in either direction)</a:t>
            </a:r>
          </a:p>
          <a:p>
            <a:pPr>
              <a:spcBef>
                <a:spcPct val="0"/>
              </a:spcBef>
              <a:buClrTx/>
              <a:buSzTx/>
              <a:buFont typeface="Helvetica" panose="020B0604020202020204" pitchFamily="34" charset="0"/>
              <a:buAutoNum type="arabicPeriod"/>
            </a:pPr>
            <a:r>
              <a:rPr kumimoji="0" lang="en-GB" altLang="en-US" dirty="0" smtClean="0"/>
              <a:t>repeat until complete</a:t>
            </a:r>
          </a:p>
          <a:p>
            <a:endParaRPr lang="en-GB" dirty="0"/>
          </a:p>
        </p:txBody>
      </p:sp>
      <p:sp>
        <p:nvSpPr>
          <p:cNvPr id="4" name="Footer Placeholder 3"/>
          <p:cNvSpPr>
            <a:spLocks noGrp="1"/>
          </p:cNvSpPr>
          <p:nvPr>
            <p:ph type="ftr" sz="quarter" idx="10"/>
          </p:nvPr>
        </p:nvSpPr>
        <p:spPr/>
        <p:txBody>
          <a:bodyPr/>
          <a:lstStyle/>
          <a:p>
            <a:pPr>
              <a:defRPr/>
            </a:pPr>
            <a:r>
              <a:rPr lang="en-US" altLang="en-US" smtClean="0"/>
              <a:t>GD &amp; H</a:t>
            </a:r>
            <a:endParaRPr lang="en-US" altLang="en-US"/>
          </a:p>
        </p:txBody>
      </p:sp>
    </p:spTree>
    <p:extLst>
      <p:ext uri="{BB962C8B-B14F-4D97-AF65-F5344CB8AC3E}">
        <p14:creationId xmlns:p14="http://schemas.microsoft.com/office/powerpoint/2010/main" val="31232373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16167</TotalTime>
  <Words>5272</Words>
  <Application>Microsoft Office PowerPoint</Application>
  <PresentationFormat>On-screen Show (4:3)</PresentationFormat>
  <Paragraphs>785</Paragraphs>
  <Slides>51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51</vt:i4>
      </vt:variant>
    </vt:vector>
  </HeadingPairs>
  <TitlesOfParts>
    <vt:vector size="60" baseType="lpstr">
      <vt:lpstr>Arial</vt:lpstr>
      <vt:lpstr>Helvetica</vt:lpstr>
      <vt:lpstr>Helvetica-Narrow</vt:lpstr>
      <vt:lpstr>Impact</vt:lpstr>
      <vt:lpstr>Lucida Handwriting</vt:lpstr>
      <vt:lpstr>Monotype Sorts</vt:lpstr>
      <vt:lpstr>Times New Roman</vt:lpstr>
      <vt:lpstr>Wingdings</vt:lpstr>
      <vt:lpstr>os-slides</vt:lpstr>
      <vt:lpstr>Week 1: Programming II C++</vt:lpstr>
      <vt:lpstr>Generic Function Pattern</vt:lpstr>
      <vt:lpstr>Problem Solving Techniques</vt:lpstr>
      <vt:lpstr>PowerPoint Presentation</vt:lpstr>
      <vt:lpstr>What do you know?</vt:lpstr>
      <vt:lpstr>What don’t I know? Example</vt:lpstr>
      <vt:lpstr>PowerPoint Presentation</vt:lpstr>
      <vt:lpstr>PowerPoint Presentation</vt:lpstr>
      <vt:lpstr>Subdivide the Problem</vt:lpstr>
      <vt:lpstr>Consider Each Problem</vt:lpstr>
      <vt:lpstr>PowerPoint Presentation</vt:lpstr>
      <vt:lpstr>Rank the Problems from Easiest to Hardest</vt:lpstr>
      <vt:lpstr>PowerPoint Presentation</vt:lpstr>
      <vt:lpstr>PowerPoint Presentation</vt:lpstr>
      <vt:lpstr>PowerPoint Presentation</vt:lpstr>
      <vt:lpstr>Generalise</vt:lpstr>
      <vt:lpstr>PowerPoint Presentation</vt:lpstr>
      <vt:lpstr>Restate the Problem</vt:lpstr>
      <vt:lpstr>Restate the Problem</vt:lpstr>
      <vt:lpstr>Exercise 1</vt:lpstr>
      <vt:lpstr>PowerPoint Presentation</vt:lpstr>
      <vt:lpstr>Characters</vt:lpstr>
      <vt:lpstr>Strings and Character Array</vt:lpstr>
      <vt:lpstr>Strings and Character Array</vt:lpstr>
      <vt:lpstr>Strings and Character Array</vt:lpstr>
      <vt:lpstr>Exercise 2</vt:lpstr>
      <vt:lpstr>Possible Answer</vt:lpstr>
      <vt:lpstr>PowerPoint Presentation</vt:lpstr>
      <vt:lpstr>Substrings</vt:lpstr>
      <vt:lpstr>Exercise 3</vt:lpstr>
      <vt:lpstr>Hints</vt:lpstr>
      <vt:lpstr>Possible Answer 1</vt:lpstr>
      <vt:lpstr>Possible Answer 2</vt:lpstr>
      <vt:lpstr>ASCII Code You must experiment!!</vt:lpstr>
      <vt:lpstr>Exercise 4</vt:lpstr>
      <vt:lpstr>Possible Answer</vt:lpstr>
      <vt:lpstr>PowerPoint Presentation</vt:lpstr>
      <vt:lpstr>PowerPoint Presentation</vt:lpstr>
      <vt:lpstr>Exercise 5 Triangular Words</vt:lpstr>
      <vt:lpstr>Hint</vt:lpstr>
      <vt:lpstr>PowerPoint Presentation</vt:lpstr>
      <vt:lpstr>Exercise 6 Count On It </vt:lpstr>
      <vt:lpstr>Hints</vt:lpstr>
      <vt:lpstr>PowerPoint Presentation</vt:lpstr>
      <vt:lpstr>PowerPoint Presentation</vt:lpstr>
      <vt:lpstr>PowerPoint Presentation</vt:lpstr>
      <vt:lpstr>Exercise 7 Caesar Cipher</vt:lpstr>
      <vt:lpstr>Exercise 8 Encrypt It</vt:lpstr>
      <vt:lpstr>Exercise 9</vt:lpstr>
      <vt:lpstr>Answer to the Puzzle</vt:lpstr>
      <vt:lpstr>Procedure</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CourseContent</dc:title>
  <dc:creator>Mike Dacey</dc:creator>
  <cp:lastModifiedBy>Michael Dacey</cp:lastModifiedBy>
  <cp:revision>286</cp:revision>
  <cp:lastPrinted>2001-06-14T13:58:17Z</cp:lastPrinted>
  <dcterms:created xsi:type="dcterms:W3CDTF">1999-06-25T18:38:26Z</dcterms:created>
  <dcterms:modified xsi:type="dcterms:W3CDTF">2020-03-09T13:42:23Z</dcterms:modified>
</cp:coreProperties>
</file>