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9" r:id="rId19"/>
    <p:sldId id="300" r:id="rId20"/>
    <p:sldId id="298" r:id="rId2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79" d="100"/>
          <a:sy n="79" d="100"/>
        </p:scale>
        <p:origin x="72" y="18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248" y="228600"/>
            <a:ext cx="11151917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519248" y="1447800"/>
            <a:ext cx="11151917" cy="19735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24546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C# </a:t>
            </a:r>
            <a:r>
              <a:rPr lang="en-GB" dirty="0" smtClean="0"/>
              <a:t>Programming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Methods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ACCC 4006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996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B9B3CCC-302B-487D-9917-CB17B3DC0831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409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80C2AB3-1390-414A-9020-915B0AFAEFE2}" type="slidenum">
              <a:rPr lang="en-US" altLang="en-US" sz="1400"/>
              <a:pPr/>
              <a:t>2</a:t>
            </a:fld>
            <a:endParaRPr lang="en-US" altLang="en-US" sz="1400"/>
          </a:p>
        </p:txBody>
      </p:sp>
      <p:sp>
        <p:nvSpPr>
          <p:cNvPr id="4100" name="Rectangle 11"/>
          <p:cNvSpPr>
            <a:spLocks noChangeArrowheads="1"/>
          </p:cNvSpPr>
          <p:nvPr/>
        </p:nvSpPr>
        <p:spPr bwMode="auto">
          <a:xfrm>
            <a:off x="306309" y="3276600"/>
            <a:ext cx="11579384" cy="16764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410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12604" y="457200"/>
            <a:ext cx="10868369" cy="8402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GB" altLang="en-US" sz="5400" b="1" dirty="0"/>
              <a:t>Why METHODS ? </a:t>
            </a:r>
            <a:r>
              <a:rPr lang="en-GB" altLang="en-US" b="1" dirty="0" smtClean="0"/>
              <a:t>(1 of 3)</a:t>
            </a:r>
            <a:endParaRPr lang="en-GB" altLang="en-US" sz="5400" dirty="0"/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306309" y="1628800"/>
            <a:ext cx="10209291" cy="458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altLang="en-US" sz="3200" b="1" dirty="0" smtClean="0">
                <a:solidFill>
                  <a:srgbClr val="009900"/>
                </a:solidFill>
                <a:latin typeface="Arial" charset="0"/>
              </a:rPr>
              <a:t>Consider a </a:t>
            </a:r>
            <a:r>
              <a:rPr lang="en-GB" altLang="en-US" sz="3200" b="1" dirty="0">
                <a:solidFill>
                  <a:srgbClr val="009900"/>
                </a:solidFill>
                <a:latin typeface="Arial" charset="0"/>
              </a:rPr>
              <a:t>'Currency' </a:t>
            </a:r>
            <a:r>
              <a:rPr lang="en-GB" altLang="en-US" sz="3200" b="1" dirty="0" smtClean="0">
                <a:solidFill>
                  <a:srgbClr val="009900"/>
                </a:solidFill>
                <a:latin typeface="Arial" charset="0"/>
              </a:rPr>
              <a:t>problem?</a:t>
            </a:r>
            <a:endParaRPr lang="en-GB" altLang="en-US" sz="3200" b="1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2800" b="1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800" b="1" dirty="0">
                <a:latin typeface="Arial" charset="0"/>
              </a:rPr>
              <a:t>This code structure appeared at least three times:</a:t>
            </a:r>
            <a:endParaRPr lang="en-GB" altLang="en-US" sz="2800" b="1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pounds = (</a:t>
            </a:r>
            <a:r>
              <a:rPr lang="en-GB" altLang="en-US" sz="2400" b="1" dirty="0" err="1">
                <a:solidFill>
                  <a:srgbClr val="FF0000"/>
                </a:solidFill>
                <a:latin typeface="Courier New" pitchFamily="49" charset="0"/>
              </a:rPr>
              <a:t>int</a:t>
            </a:r>
            <a:r>
              <a:rPr lang="en-GB" altLang="en-US" sz="2400" b="1" dirty="0">
                <a:latin typeface="Courier New" pitchFamily="49" charset="0"/>
              </a:rPr>
              <a:t>) (value / 100.0);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pence  = (</a:t>
            </a:r>
            <a:r>
              <a:rPr lang="en-GB" altLang="en-US" sz="2400" b="1" dirty="0" err="1">
                <a:solidFill>
                  <a:srgbClr val="FF0000"/>
                </a:solidFill>
                <a:latin typeface="Courier New" pitchFamily="49" charset="0"/>
              </a:rPr>
              <a:t>int</a:t>
            </a:r>
            <a:r>
              <a:rPr lang="en-GB" altLang="en-US" sz="2400" b="1" dirty="0">
                <a:latin typeface="Courier New" pitchFamily="49" charset="0"/>
              </a:rPr>
              <a:t>)  value % 100;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 err="1" smtClean="0">
                <a:latin typeface="Courier New" pitchFamily="49" charset="0"/>
              </a:rPr>
              <a:t>Console.WriteLine</a:t>
            </a:r>
            <a:r>
              <a:rPr lang="en-GB" altLang="en-US" sz="2400" b="1" dirty="0" smtClean="0">
                <a:latin typeface="Courier New" pitchFamily="49" charset="0"/>
              </a:rPr>
              <a:t>(</a:t>
            </a:r>
            <a:r>
              <a:rPr lang="en-GB" altLang="en-US" sz="2400" b="1" dirty="0" smtClean="0">
                <a:solidFill>
                  <a:srgbClr val="FFFF00"/>
                </a:solidFill>
                <a:latin typeface="Courier New" pitchFamily="49" charset="0"/>
              </a:rPr>
              <a:t>" </a:t>
            </a:r>
            <a:r>
              <a:rPr lang="en-GB" altLang="en-US" sz="2400" b="1" dirty="0">
                <a:solidFill>
                  <a:srgbClr val="FFFF00"/>
                </a:solidFill>
                <a:latin typeface="Courier New" pitchFamily="49" charset="0"/>
              </a:rPr>
              <a:t>The value is: "</a:t>
            </a:r>
            <a:r>
              <a:rPr lang="en-GB" altLang="en-US" sz="2400" b="1" dirty="0">
                <a:solidFill>
                  <a:srgbClr val="009900"/>
                </a:solidFill>
                <a:latin typeface="Courier New" pitchFamily="49" charset="0"/>
              </a:rPr>
              <a:t> </a:t>
            </a:r>
            <a:r>
              <a:rPr lang="en-GB" altLang="en-US" sz="2400" b="1" dirty="0">
                <a:latin typeface="Courier New" pitchFamily="49" charset="0"/>
              </a:rPr>
              <a:t>+pounds+ 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			    </a:t>
            </a:r>
            <a:r>
              <a:rPr lang="en-GB" altLang="en-US" sz="2400" b="1" dirty="0">
                <a:solidFill>
                  <a:srgbClr val="FFFF00"/>
                </a:solidFill>
                <a:latin typeface="Courier New" pitchFamily="49" charset="0"/>
              </a:rPr>
              <a:t>" pounds "</a:t>
            </a:r>
            <a:r>
              <a:rPr lang="en-GB" altLang="en-US" sz="2400" b="1" dirty="0">
                <a:latin typeface="Courier New" pitchFamily="49" charset="0"/>
              </a:rPr>
              <a:t> +pence+ </a:t>
            </a:r>
            <a:r>
              <a:rPr lang="en-GB" altLang="en-US" sz="2400" b="1" dirty="0">
                <a:solidFill>
                  <a:srgbClr val="FFFF00"/>
                </a:solidFill>
                <a:latin typeface="Courier New" pitchFamily="49" charset="0"/>
              </a:rPr>
              <a:t>"pence"</a:t>
            </a:r>
            <a:r>
              <a:rPr lang="en-GB" altLang="en-US" sz="2400" b="1" dirty="0">
                <a:latin typeface="Courier New" pitchFamily="49" charset="0"/>
              </a:rPr>
              <a:t>);</a:t>
            </a:r>
            <a:endParaRPr lang="en-GB" altLang="en-US" sz="2400" b="1" dirty="0">
              <a:solidFill>
                <a:srgbClr val="009900"/>
              </a:solidFill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endParaRPr lang="en-GB" altLang="en-US" sz="2400" b="1" dirty="0">
              <a:solidFill>
                <a:srgbClr val="009900"/>
              </a:solidFill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3200" b="1" dirty="0">
                <a:solidFill>
                  <a:schemeClr val="accent2"/>
                </a:solidFill>
                <a:latin typeface="Arial" charset="0"/>
              </a:rPr>
              <a:t>				</a:t>
            </a:r>
            <a:r>
              <a:rPr lang="en-GB" altLang="en-US" sz="3200" b="1" dirty="0">
                <a:latin typeface="Arial" charset="0"/>
              </a:rPr>
              <a:t>Could this be simplified ?</a:t>
            </a: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800" dirty="0">
                <a:latin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50100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2C95B60-7A92-455A-B40C-2C17A8304816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512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6D45D77-3EAA-46A9-AF9A-75955B739D48}" type="slidenum">
              <a:rPr lang="en-US" altLang="en-US" sz="1400"/>
              <a:pPr/>
              <a:t>3</a:t>
            </a:fld>
            <a:endParaRPr lang="en-US" altLang="en-US" sz="1400"/>
          </a:p>
        </p:txBody>
      </p:sp>
      <p:sp>
        <p:nvSpPr>
          <p:cNvPr id="5124" name="Rectangle 5"/>
          <p:cNvSpPr>
            <a:spLocks noChangeArrowheads="1"/>
          </p:cNvSpPr>
          <p:nvPr/>
        </p:nvSpPr>
        <p:spPr bwMode="auto">
          <a:xfrm>
            <a:off x="306309" y="3375953"/>
            <a:ext cx="11579384" cy="17526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dirty="0"/>
          </a:p>
        </p:txBody>
      </p:sp>
      <p:sp>
        <p:nvSpPr>
          <p:cNvPr id="5125" name="Rectangle 4"/>
          <p:cNvSpPr>
            <a:spLocks noChangeArrowheads="1"/>
          </p:cNvSpPr>
          <p:nvPr/>
        </p:nvSpPr>
        <p:spPr bwMode="auto">
          <a:xfrm>
            <a:off x="306309" y="1942497"/>
            <a:ext cx="11579384" cy="6096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51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0" y="217133"/>
            <a:ext cx="10360501" cy="8402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5400" b="1" dirty="0"/>
              <a:t>Why METHODS ?  </a:t>
            </a:r>
            <a:r>
              <a:rPr lang="en-GB" altLang="en-US" sz="4000" b="1" dirty="0"/>
              <a:t>(2 of 3)</a:t>
            </a:r>
            <a:endParaRPr lang="en-GB" altLang="en-US" sz="5400" dirty="0"/>
          </a:p>
        </p:txBody>
      </p:sp>
      <p:sp>
        <p:nvSpPr>
          <p:cNvPr id="5127" name="Text Box 3"/>
          <p:cNvSpPr txBox="1">
            <a:spLocks noChangeArrowheads="1"/>
          </p:cNvSpPr>
          <p:nvPr/>
        </p:nvSpPr>
        <p:spPr bwMode="auto">
          <a:xfrm>
            <a:off x="306309" y="1057363"/>
            <a:ext cx="9828291" cy="4955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altLang="en-US" sz="3200" dirty="0">
                <a:latin typeface="Arial" charset="0"/>
              </a:rPr>
              <a:t>Would a construction such as...</a:t>
            </a:r>
            <a:endParaRPr lang="en-GB" altLang="en-US" sz="3200" b="1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2800" b="1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400" b="1" dirty="0" err="1">
                <a:latin typeface="Courier New" pitchFamily="49" charset="0"/>
              </a:rPr>
              <a:t>currencyOuput</a:t>
            </a:r>
            <a:r>
              <a:rPr lang="en-GB" altLang="en-US" sz="2400" b="1" dirty="0">
                <a:latin typeface="Courier New" pitchFamily="49" charset="0"/>
              </a:rPr>
              <a:t>(</a:t>
            </a:r>
            <a:r>
              <a:rPr lang="en-GB" altLang="en-US" sz="2400" b="1" dirty="0">
                <a:solidFill>
                  <a:srgbClr val="FFFF00"/>
                </a:solidFill>
                <a:latin typeface="Courier New" pitchFamily="49" charset="0"/>
              </a:rPr>
              <a:t>"The value is: "</a:t>
            </a:r>
            <a:r>
              <a:rPr lang="en-GB" altLang="en-US" sz="2400" b="1" dirty="0">
                <a:latin typeface="Courier New" pitchFamily="49" charset="0"/>
              </a:rPr>
              <a:t>, value);</a:t>
            </a: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3200" dirty="0">
                <a:latin typeface="Arial" charset="0"/>
              </a:rPr>
              <a:t>     …be a bit more convenient than this…</a:t>
            </a:r>
            <a:endParaRPr lang="en-GB" altLang="en-US" sz="3200" b="1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pounds = (</a:t>
            </a:r>
            <a:r>
              <a:rPr lang="en-GB" altLang="en-US" sz="2400" b="1" dirty="0" err="1">
                <a:solidFill>
                  <a:srgbClr val="FF0000"/>
                </a:solidFill>
                <a:latin typeface="Courier New" pitchFamily="49" charset="0"/>
              </a:rPr>
              <a:t>int</a:t>
            </a:r>
            <a:r>
              <a:rPr lang="en-GB" altLang="en-US" sz="2400" b="1" dirty="0">
                <a:latin typeface="Courier New" pitchFamily="49" charset="0"/>
              </a:rPr>
              <a:t>) (value / 100.0);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pence  = (</a:t>
            </a:r>
            <a:r>
              <a:rPr lang="en-GB" altLang="en-US" sz="2400" b="1" dirty="0" err="1">
                <a:solidFill>
                  <a:srgbClr val="FF0000"/>
                </a:solidFill>
                <a:latin typeface="Courier New" pitchFamily="49" charset="0"/>
              </a:rPr>
              <a:t>int</a:t>
            </a:r>
            <a:r>
              <a:rPr lang="en-GB" altLang="en-US" sz="2400" b="1" dirty="0">
                <a:latin typeface="Courier New" pitchFamily="49" charset="0"/>
              </a:rPr>
              <a:t>)  value % 100;</a:t>
            </a:r>
          </a:p>
          <a:p>
            <a:r>
              <a:rPr lang="en-GB" altLang="en-US" sz="2400" b="1" dirty="0" err="1" smtClean="0">
                <a:latin typeface="Courier New" pitchFamily="49" charset="0"/>
              </a:rPr>
              <a:t>Console.WriteLine</a:t>
            </a:r>
            <a:r>
              <a:rPr lang="en-GB" altLang="en-US" sz="2400" b="1" dirty="0" smtClean="0">
                <a:latin typeface="Courier New" pitchFamily="49" charset="0"/>
              </a:rPr>
              <a:t>(</a:t>
            </a:r>
            <a:r>
              <a:rPr lang="en-GB" altLang="en-US" sz="2400" b="1" dirty="0" smtClean="0">
                <a:solidFill>
                  <a:srgbClr val="FFFF00"/>
                </a:solidFill>
                <a:latin typeface="Courier New" pitchFamily="49" charset="0"/>
              </a:rPr>
              <a:t>" </a:t>
            </a:r>
            <a:r>
              <a:rPr lang="en-GB" altLang="en-US" sz="2400" b="1" dirty="0" err="1" smtClean="0">
                <a:solidFill>
                  <a:srgbClr val="FFFF00"/>
                </a:solidFill>
                <a:latin typeface="Courier New" pitchFamily="49" charset="0"/>
              </a:rPr>
              <a:t>The</a:t>
            </a:r>
            <a:r>
              <a:rPr lang="en-GB" altLang="en-US" sz="2400" b="1" dirty="0" err="1">
                <a:solidFill>
                  <a:srgbClr val="FFFF00"/>
                </a:solidFill>
                <a:latin typeface="Courier New" pitchFamily="49" charset="0"/>
              </a:rPr>
              <a:t>value</a:t>
            </a:r>
            <a:r>
              <a:rPr lang="en-GB" altLang="en-US" sz="2400" b="1" dirty="0">
                <a:solidFill>
                  <a:srgbClr val="FFFF00"/>
                </a:solidFill>
                <a:latin typeface="Courier New" pitchFamily="49" charset="0"/>
              </a:rPr>
              <a:t> is: "</a:t>
            </a:r>
            <a:r>
              <a:rPr lang="en-GB" altLang="en-US" sz="2400" b="1" dirty="0">
                <a:solidFill>
                  <a:srgbClr val="009900"/>
                </a:solidFill>
                <a:latin typeface="Courier New" pitchFamily="49" charset="0"/>
              </a:rPr>
              <a:t> </a:t>
            </a:r>
            <a:r>
              <a:rPr lang="en-GB" altLang="en-US" sz="2400" b="1" dirty="0" smtClean="0">
                <a:solidFill>
                  <a:srgbClr val="009900"/>
                </a:solidFill>
                <a:latin typeface="Courier New" pitchFamily="49" charset="0"/>
              </a:rPr>
              <a:t> </a:t>
            </a:r>
            <a:r>
              <a:rPr lang="en-GB" altLang="en-US" sz="2400" b="1" dirty="0" smtClean="0">
                <a:latin typeface="Courier New" pitchFamily="49" charset="0"/>
              </a:rPr>
              <a:t>+</a:t>
            </a:r>
            <a:r>
              <a:rPr lang="en-GB" altLang="en-US" sz="2400" b="1" dirty="0">
                <a:latin typeface="Courier New" pitchFamily="49" charset="0"/>
              </a:rPr>
              <a:t>pounds+ 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			    </a:t>
            </a:r>
            <a:r>
              <a:rPr lang="en-GB" altLang="en-US" sz="2400" b="1" dirty="0">
                <a:solidFill>
                  <a:srgbClr val="FFFF00"/>
                </a:solidFill>
                <a:latin typeface="Courier New" pitchFamily="49" charset="0"/>
              </a:rPr>
              <a:t>" pounds "</a:t>
            </a:r>
            <a:r>
              <a:rPr lang="en-GB" altLang="en-US" sz="2400" b="1" dirty="0">
                <a:latin typeface="Courier New" pitchFamily="49" charset="0"/>
              </a:rPr>
              <a:t> +pence+ </a:t>
            </a:r>
            <a:r>
              <a:rPr lang="en-GB" altLang="en-US" sz="2400" b="1" dirty="0">
                <a:solidFill>
                  <a:srgbClr val="FFFF00"/>
                </a:solidFill>
                <a:latin typeface="Courier New" pitchFamily="49" charset="0"/>
              </a:rPr>
              <a:t>"pence"</a:t>
            </a:r>
            <a:r>
              <a:rPr lang="en-GB" altLang="en-US" sz="2400" b="1" dirty="0">
                <a:latin typeface="Courier New" pitchFamily="49" charset="0"/>
              </a:rPr>
              <a:t>);</a:t>
            </a:r>
            <a:endParaRPr lang="en-GB" altLang="en-US" sz="2400" b="1" dirty="0">
              <a:solidFill>
                <a:srgbClr val="009900"/>
              </a:solidFill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endParaRPr lang="en-GB" altLang="en-US" sz="2400" dirty="0">
              <a:solidFill>
                <a:schemeClr val="accent2"/>
              </a:solidFill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800" dirty="0">
                <a:latin typeface="Arial" charset="0"/>
              </a:rPr>
              <a:t> 	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92144" y="5157192"/>
            <a:ext cx="4493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>
                <a:latin typeface="Arial" charset="0"/>
              </a:rPr>
              <a:t>…to produce exactly the same output?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862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0A2FA5B-C2A6-43A2-95E3-286D68DBB3DB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614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7144087-32CD-4307-8937-C26E8AFD8ED2}" type="slidenum">
              <a:rPr lang="en-US" altLang="en-US" sz="1400"/>
              <a:pPr/>
              <a:t>4</a:t>
            </a:fld>
            <a:endParaRPr lang="en-US" altLang="en-US" sz="1400"/>
          </a:p>
        </p:txBody>
      </p:sp>
      <p:sp>
        <p:nvSpPr>
          <p:cNvPr id="614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0"/>
            <a:ext cx="10360501" cy="8402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5400" b="1" dirty="0"/>
              <a:t>Why METHODS ?  </a:t>
            </a:r>
            <a:r>
              <a:rPr lang="en-GB" altLang="en-US" sz="4000" b="1" dirty="0"/>
              <a:t>(3 of 3)</a:t>
            </a:r>
            <a:endParaRPr lang="en-GB" altLang="en-US" sz="3200" b="1" dirty="0"/>
          </a:p>
        </p:txBody>
      </p:sp>
      <p:sp>
        <p:nvSpPr>
          <p:cNvPr id="6149" name="Text Box 3"/>
          <p:cNvSpPr txBox="1">
            <a:spLocks noChangeArrowheads="1"/>
          </p:cNvSpPr>
          <p:nvPr/>
        </p:nvSpPr>
        <p:spPr bwMode="auto">
          <a:xfrm>
            <a:off x="509456" y="1752601"/>
            <a:ext cx="11071516" cy="222214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 dirty="0">
                <a:solidFill>
                  <a:srgbClr val="FFFF00"/>
                </a:solidFill>
                <a:latin typeface="Arial" charset="0"/>
              </a:rPr>
              <a:t>METHODS are used whenever:</a:t>
            </a:r>
            <a:endParaRPr lang="en-GB" altLang="en-US" sz="2800" dirty="0">
              <a:solidFill>
                <a:srgbClr val="FFFF00"/>
              </a:solidFill>
              <a:latin typeface="Arial" charset="0"/>
            </a:endParaRP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charset="0"/>
              </a:rPr>
              <a:t> a problem can be broken down into sub-problems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charset="0"/>
              </a:rPr>
              <a:t> similar or identical code is required at several</a:t>
            </a:r>
          </a:p>
          <a:p>
            <a:pPr algn="l">
              <a:lnSpc>
                <a:spcPct val="30000"/>
              </a:lnSpc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  places in the program</a:t>
            </a:r>
          </a:p>
        </p:txBody>
      </p:sp>
      <p:sp>
        <p:nvSpPr>
          <p:cNvPr id="6150" name="Text Box 4"/>
          <p:cNvSpPr txBox="1">
            <a:spLocks noChangeArrowheads="1"/>
          </p:cNvSpPr>
          <p:nvPr/>
        </p:nvSpPr>
        <p:spPr bwMode="auto">
          <a:xfrm>
            <a:off x="1829912" y="4191001"/>
            <a:ext cx="9852634" cy="226523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 dirty="0">
                <a:solidFill>
                  <a:srgbClr val="FFFF00"/>
                </a:solidFill>
                <a:latin typeface="Arial" charset="0"/>
              </a:rPr>
              <a:t>Consequences of using METHODS:</a:t>
            </a:r>
            <a:endParaRPr lang="en-GB" altLang="en-US" sz="2800" dirty="0">
              <a:solidFill>
                <a:srgbClr val="FFFF00"/>
              </a:solidFill>
              <a:latin typeface="Arial" charset="0"/>
            </a:endParaRP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charset="0"/>
              </a:rPr>
              <a:t> less typing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charset="0"/>
              </a:rPr>
              <a:t> re-using of code produces better quality and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2800" dirty="0">
                <a:latin typeface="Arial" charset="0"/>
              </a:rPr>
              <a:t>  easier to maintain programs</a:t>
            </a:r>
          </a:p>
        </p:txBody>
      </p:sp>
    </p:spTree>
    <p:extLst>
      <p:ext uri="{BB962C8B-B14F-4D97-AF65-F5344CB8AC3E}">
        <p14:creationId xmlns:p14="http://schemas.microsoft.com/office/powerpoint/2010/main" val="1647376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95AD40C-D2D9-453C-BFE9-3AADAE21288B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717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B121BC0-B900-42E5-B82E-6657FC059C52}" type="slidenum">
              <a:rPr lang="en-US" altLang="en-US" sz="1400"/>
              <a:pPr/>
              <a:t>5</a:t>
            </a:fld>
            <a:endParaRPr lang="en-US" altLang="en-US" sz="1400"/>
          </a:p>
        </p:txBody>
      </p:sp>
      <p:sp>
        <p:nvSpPr>
          <p:cNvPr id="717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38201" y="457200"/>
            <a:ext cx="10360501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5400" b="1" dirty="0"/>
              <a:t>What's in a Name ?</a:t>
            </a:r>
            <a:endParaRPr lang="en-GB" altLang="en-US" dirty="0" smtClean="0"/>
          </a:p>
        </p:txBody>
      </p:sp>
      <p:sp>
        <p:nvSpPr>
          <p:cNvPr id="7173" name="Text Box 3"/>
          <p:cNvSpPr txBox="1">
            <a:spLocks noChangeArrowheads="1"/>
          </p:cNvSpPr>
          <p:nvPr/>
        </p:nvSpPr>
        <p:spPr bwMode="auto">
          <a:xfrm>
            <a:off x="1626766" y="1752600"/>
            <a:ext cx="9141619" cy="252376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 dirty="0">
                <a:solidFill>
                  <a:srgbClr val="FFFF00"/>
                </a:solidFill>
                <a:latin typeface="Arial" charset="0"/>
              </a:rPr>
              <a:t>METHODS are </a:t>
            </a:r>
            <a:r>
              <a:rPr lang="en-GB" altLang="en-US" sz="3200" b="1" dirty="0" err="1">
                <a:solidFill>
                  <a:srgbClr val="FFFF00"/>
                </a:solidFill>
                <a:latin typeface="Arial" charset="0"/>
              </a:rPr>
              <a:t>are</a:t>
            </a:r>
            <a:r>
              <a:rPr lang="en-GB" altLang="en-US" sz="3200" b="1" dirty="0">
                <a:solidFill>
                  <a:srgbClr val="FFFF00"/>
                </a:solidFill>
                <a:latin typeface="Arial" charset="0"/>
              </a:rPr>
              <a:t> also called:</a:t>
            </a:r>
            <a:endParaRPr lang="en-GB" altLang="en-US" sz="2800" dirty="0">
              <a:solidFill>
                <a:srgbClr val="FFFF00"/>
              </a:solidFill>
              <a:latin typeface="Arial" charset="0"/>
            </a:endParaRP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charset="0"/>
              </a:rPr>
              <a:t> Functions	(C, C++, FORTRAN)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charset="0"/>
              </a:rPr>
              <a:t> Procedures (Pascal)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charset="0"/>
              </a:rPr>
              <a:t> Sub-programs or subs (BASIC)</a:t>
            </a:r>
          </a:p>
        </p:txBody>
      </p:sp>
      <p:sp>
        <p:nvSpPr>
          <p:cNvPr id="7174" name="Text Box 4"/>
          <p:cNvSpPr txBox="1">
            <a:spLocks noChangeArrowheads="1"/>
          </p:cNvSpPr>
          <p:nvPr/>
        </p:nvSpPr>
        <p:spPr bwMode="auto">
          <a:xfrm>
            <a:off x="2439354" y="4800601"/>
            <a:ext cx="9141619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dirty="0">
                <a:solidFill>
                  <a:srgbClr val="FFFF00"/>
                </a:solidFill>
                <a:latin typeface="Arial" charset="0"/>
              </a:rPr>
              <a:t>No matter what they are called, they always have the following structure in common….</a:t>
            </a:r>
            <a:endParaRPr lang="en-GB" altLang="en-US" sz="2800" dirty="0">
              <a:solidFill>
                <a:srgbClr val="FFFF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784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CD2B787-E91C-46AB-8921-607A505E8D17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819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0BA53F2-EBB2-48F5-AF7A-96A64C1A6641}" type="slidenum">
              <a:rPr lang="en-US" altLang="en-US" sz="1400"/>
              <a:pPr/>
              <a:t>6</a:t>
            </a:fld>
            <a:endParaRPr lang="en-US" altLang="en-US" sz="1400"/>
          </a:p>
        </p:txBody>
      </p:sp>
      <p:sp>
        <p:nvSpPr>
          <p:cNvPr id="8196" name="Rectangle 17"/>
          <p:cNvSpPr>
            <a:spLocks noChangeArrowheads="1"/>
          </p:cNvSpPr>
          <p:nvPr/>
        </p:nvSpPr>
        <p:spPr bwMode="auto">
          <a:xfrm>
            <a:off x="306309" y="3276600"/>
            <a:ext cx="11579384" cy="33528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197" name="Rectangle 16"/>
          <p:cNvSpPr>
            <a:spLocks noChangeArrowheads="1"/>
          </p:cNvSpPr>
          <p:nvPr/>
        </p:nvSpPr>
        <p:spPr bwMode="auto">
          <a:xfrm>
            <a:off x="306309" y="1447800"/>
            <a:ext cx="11579384" cy="14478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1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81000"/>
            <a:ext cx="10360501" cy="8402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5400" b="1" dirty="0"/>
              <a:t>Structure of a METHOD</a:t>
            </a:r>
            <a:endParaRPr lang="en-GB" altLang="en-US" dirty="0" smtClean="0"/>
          </a:p>
        </p:txBody>
      </p:sp>
      <p:sp>
        <p:nvSpPr>
          <p:cNvPr id="8199" name="Rectangle 4"/>
          <p:cNvSpPr>
            <a:spLocks noChangeArrowheads="1"/>
          </p:cNvSpPr>
          <p:nvPr/>
        </p:nvSpPr>
        <p:spPr bwMode="auto">
          <a:xfrm>
            <a:off x="1931485" y="3962400"/>
            <a:ext cx="2640912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0" name="Rectangle 5"/>
          <p:cNvSpPr>
            <a:spLocks noChangeArrowheads="1"/>
          </p:cNvSpPr>
          <p:nvPr/>
        </p:nvSpPr>
        <p:spPr bwMode="auto">
          <a:xfrm>
            <a:off x="4775546" y="39624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1" name="Rectangle 6"/>
          <p:cNvSpPr>
            <a:spLocks noChangeArrowheads="1"/>
          </p:cNvSpPr>
          <p:nvPr/>
        </p:nvSpPr>
        <p:spPr bwMode="auto">
          <a:xfrm>
            <a:off x="7314884" y="3962400"/>
            <a:ext cx="3859795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2" name="Rectangle 7"/>
          <p:cNvSpPr>
            <a:spLocks noChangeArrowheads="1"/>
          </p:cNvSpPr>
          <p:nvPr/>
        </p:nvSpPr>
        <p:spPr bwMode="auto">
          <a:xfrm>
            <a:off x="1525192" y="4495800"/>
            <a:ext cx="3758221" cy="10668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3" name="Rectangle 8"/>
          <p:cNvSpPr>
            <a:spLocks noChangeArrowheads="1"/>
          </p:cNvSpPr>
          <p:nvPr/>
        </p:nvSpPr>
        <p:spPr bwMode="auto">
          <a:xfrm>
            <a:off x="1525192" y="5668963"/>
            <a:ext cx="7313295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4" name="Rectangle 10"/>
          <p:cNvSpPr>
            <a:spLocks noChangeArrowheads="1"/>
          </p:cNvSpPr>
          <p:nvPr/>
        </p:nvSpPr>
        <p:spPr bwMode="auto">
          <a:xfrm>
            <a:off x="3251943" y="22098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5" name="Rectangle 11"/>
          <p:cNvSpPr>
            <a:spLocks noChangeArrowheads="1"/>
          </p:cNvSpPr>
          <p:nvPr/>
        </p:nvSpPr>
        <p:spPr bwMode="auto">
          <a:xfrm>
            <a:off x="5689707" y="2209800"/>
            <a:ext cx="6094413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6" name="Rectangle 13"/>
          <p:cNvSpPr>
            <a:spLocks noChangeArrowheads="1"/>
          </p:cNvSpPr>
          <p:nvPr/>
        </p:nvSpPr>
        <p:spPr bwMode="auto">
          <a:xfrm>
            <a:off x="407883" y="2209800"/>
            <a:ext cx="2539339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07" name="Text Box 12"/>
          <p:cNvSpPr txBox="1">
            <a:spLocks noChangeArrowheads="1"/>
          </p:cNvSpPr>
          <p:nvPr/>
        </p:nvSpPr>
        <p:spPr bwMode="auto">
          <a:xfrm>
            <a:off x="408923" y="2209800"/>
            <a:ext cx="1147781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Returned stuff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</a:t>
            </a:r>
            <a:r>
              <a:rPr lang="en-GB" altLang="en-US" b="1" dirty="0">
                <a:latin typeface="Arial" charset="0"/>
              </a:rPr>
              <a:t>= </a:t>
            </a:r>
            <a:r>
              <a:rPr lang="en-GB" altLang="en-US" b="1" dirty="0">
                <a:latin typeface="Arial" charset="0"/>
              </a:rPr>
              <a:t>Method name    </a:t>
            </a:r>
            <a:r>
              <a:rPr lang="en-GB" altLang="en-US" b="1" dirty="0">
                <a:latin typeface="Arial" charset="0"/>
              </a:rPr>
              <a:t>             ( </a:t>
            </a:r>
            <a:r>
              <a:rPr lang="en-GB" altLang="en-US" b="1" dirty="0">
                <a:latin typeface="Arial" charset="0"/>
              </a:rPr>
              <a:t>List of stuff to pass into method );</a:t>
            </a:r>
          </a:p>
        </p:txBody>
      </p:sp>
      <p:sp>
        <p:nvSpPr>
          <p:cNvPr id="8208" name="Text Box 14"/>
          <p:cNvSpPr txBox="1">
            <a:spLocks noChangeArrowheads="1"/>
          </p:cNvSpPr>
          <p:nvPr/>
        </p:nvSpPr>
        <p:spPr bwMode="auto">
          <a:xfrm>
            <a:off x="306310" y="15240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To call a method:</a:t>
            </a:r>
          </a:p>
        </p:txBody>
      </p:sp>
      <p:sp>
        <p:nvSpPr>
          <p:cNvPr id="8209" name="Text Box 15"/>
          <p:cNvSpPr txBox="1">
            <a:spLocks noChangeArrowheads="1"/>
          </p:cNvSpPr>
          <p:nvPr/>
        </p:nvSpPr>
        <p:spPr bwMode="auto">
          <a:xfrm>
            <a:off x="306310" y="33528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The method itself:</a:t>
            </a:r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>
            <a:off x="407882" y="3962400"/>
            <a:ext cx="1320456" cy="38100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8211" name="Text Box 3"/>
          <p:cNvSpPr txBox="1">
            <a:spLocks noChangeArrowheads="1"/>
          </p:cNvSpPr>
          <p:nvPr/>
        </p:nvSpPr>
        <p:spPr bwMode="auto">
          <a:xfrm>
            <a:off x="407883" y="3886200"/>
            <a:ext cx="11274663" cy="2256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Scope     </a:t>
            </a:r>
            <a:r>
              <a:rPr lang="en-GB" altLang="en-US" b="1" dirty="0">
                <a:latin typeface="Arial" charset="0"/>
              </a:rPr>
              <a:t>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Returned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stuff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</a:t>
            </a:r>
            <a:r>
              <a:rPr lang="en-GB" altLang="en-US" b="1" dirty="0">
                <a:latin typeface="Arial" charset="0"/>
              </a:rPr>
              <a:t> Method </a:t>
            </a:r>
            <a:r>
              <a:rPr lang="en-GB" altLang="en-US" b="1" dirty="0">
                <a:latin typeface="Arial" charset="0"/>
              </a:rPr>
              <a:t>name    </a:t>
            </a:r>
            <a:r>
              <a:rPr lang="en-GB" altLang="en-US" b="1" dirty="0">
                <a:latin typeface="Arial" charset="0"/>
              </a:rPr>
              <a:t>         (</a:t>
            </a:r>
            <a:r>
              <a:rPr lang="en-GB" altLang="en-US" b="1" dirty="0">
                <a:latin typeface="Arial" charset="0"/>
              </a:rPr>
              <a:t>List of stuff passed in)</a:t>
            </a:r>
          </a:p>
          <a:p>
            <a:pPr algn="l">
              <a:lnSpc>
                <a:spcPct val="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>
                <a:latin typeface="Arial" charset="0"/>
              </a:rPr>
              <a:t>    </a:t>
            </a:r>
            <a:r>
              <a:rPr lang="en-GB" altLang="en-US" sz="2400" b="1" dirty="0">
                <a:latin typeface="Arial" charset="0"/>
              </a:rPr>
              <a:t>body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b="1" dirty="0">
                <a:latin typeface="Arial" charset="0"/>
              </a:rPr>
              <a:t>of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	</a:t>
            </a:r>
            <a:r>
              <a:rPr lang="en-GB" altLang="en-US" b="1" dirty="0">
                <a:latin typeface="Arial" charset="0"/>
              </a:rPr>
              <a:t>    where </a:t>
            </a:r>
            <a:r>
              <a:rPr lang="en-GB" altLang="en-US" b="1" dirty="0">
                <a:latin typeface="Arial" charset="0"/>
              </a:rPr>
              <a:t>computations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>
                <a:latin typeface="Arial" charset="0"/>
              </a:rPr>
              <a:t>    are </a:t>
            </a:r>
            <a:r>
              <a:rPr lang="en-GB" altLang="en-US" b="1" dirty="0">
                <a:latin typeface="Arial" charset="0"/>
              </a:rPr>
              <a:t>made</a:t>
            </a:r>
          </a:p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>
                <a:latin typeface="Arial" charset="0"/>
              </a:rPr>
              <a:t>   return </a:t>
            </a:r>
            <a:r>
              <a:rPr lang="en-GB" altLang="en-US" b="1" dirty="0">
                <a:latin typeface="Arial" charset="0"/>
              </a:rPr>
              <a:t>statement (if anything gets returned)</a:t>
            </a:r>
          </a:p>
        </p:txBody>
      </p:sp>
      <p:sp>
        <p:nvSpPr>
          <p:cNvPr id="8212" name="Text Box 19"/>
          <p:cNvSpPr txBox="1">
            <a:spLocks noChangeArrowheads="1"/>
          </p:cNvSpPr>
          <p:nvPr/>
        </p:nvSpPr>
        <p:spPr bwMode="auto">
          <a:xfrm>
            <a:off x="11276251" y="3962400"/>
            <a:ext cx="406294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{</a:t>
            </a:r>
          </a:p>
        </p:txBody>
      </p:sp>
      <p:sp>
        <p:nvSpPr>
          <p:cNvPr id="8213" name="Text Box 20"/>
          <p:cNvSpPr txBox="1">
            <a:spLocks noChangeArrowheads="1"/>
          </p:cNvSpPr>
          <p:nvPr/>
        </p:nvSpPr>
        <p:spPr bwMode="auto">
          <a:xfrm>
            <a:off x="509456" y="6172200"/>
            <a:ext cx="3047206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} </a:t>
            </a:r>
            <a:r>
              <a:rPr lang="en-GB" altLang="en-US" dirty="0">
                <a:latin typeface="Arial" charset="0"/>
              </a:rPr>
              <a:t>// end of method</a:t>
            </a:r>
            <a:endParaRPr lang="en-GB" alt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0556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CC292EB-E602-4795-B006-321D7116FF8F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92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35EAB04-4F10-4437-9F8D-83F3750A0D02}" type="slidenum">
              <a:rPr lang="en-US" altLang="en-US" sz="1400"/>
              <a:pPr/>
              <a:t>7</a:t>
            </a:fld>
            <a:endParaRPr lang="en-US" altLang="en-US" sz="1400"/>
          </a:p>
        </p:txBody>
      </p:sp>
      <p:sp>
        <p:nvSpPr>
          <p:cNvPr id="9220" name="Rectangle 31"/>
          <p:cNvSpPr>
            <a:spLocks noChangeArrowheads="1"/>
          </p:cNvSpPr>
          <p:nvPr/>
        </p:nvSpPr>
        <p:spPr bwMode="auto">
          <a:xfrm>
            <a:off x="306309" y="3124200"/>
            <a:ext cx="11579384" cy="33528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21" name="Rectangle 32"/>
          <p:cNvSpPr>
            <a:spLocks noChangeArrowheads="1"/>
          </p:cNvSpPr>
          <p:nvPr/>
        </p:nvSpPr>
        <p:spPr bwMode="auto">
          <a:xfrm>
            <a:off x="1931485" y="3810000"/>
            <a:ext cx="2640912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22" name="Rectangle 33"/>
          <p:cNvSpPr>
            <a:spLocks noChangeArrowheads="1"/>
          </p:cNvSpPr>
          <p:nvPr/>
        </p:nvSpPr>
        <p:spPr bwMode="auto">
          <a:xfrm>
            <a:off x="4775546" y="38100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23" name="Rectangle 34"/>
          <p:cNvSpPr>
            <a:spLocks noChangeArrowheads="1"/>
          </p:cNvSpPr>
          <p:nvPr/>
        </p:nvSpPr>
        <p:spPr bwMode="auto">
          <a:xfrm>
            <a:off x="7314884" y="3810000"/>
            <a:ext cx="3859795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24" name="Rectangle 35"/>
          <p:cNvSpPr>
            <a:spLocks noChangeArrowheads="1"/>
          </p:cNvSpPr>
          <p:nvPr/>
        </p:nvSpPr>
        <p:spPr bwMode="auto">
          <a:xfrm>
            <a:off x="1525192" y="4343400"/>
            <a:ext cx="3758221" cy="10668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25" name="Rectangle 36"/>
          <p:cNvSpPr>
            <a:spLocks noChangeArrowheads="1"/>
          </p:cNvSpPr>
          <p:nvPr/>
        </p:nvSpPr>
        <p:spPr bwMode="auto">
          <a:xfrm>
            <a:off x="1525192" y="5562600"/>
            <a:ext cx="7313295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26" name="Rectangle 38"/>
          <p:cNvSpPr>
            <a:spLocks noChangeArrowheads="1"/>
          </p:cNvSpPr>
          <p:nvPr/>
        </p:nvSpPr>
        <p:spPr bwMode="auto">
          <a:xfrm>
            <a:off x="407882" y="3810000"/>
            <a:ext cx="1320456" cy="38100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27" name="Text Box 39"/>
          <p:cNvSpPr txBox="1">
            <a:spLocks noChangeArrowheads="1"/>
          </p:cNvSpPr>
          <p:nvPr/>
        </p:nvSpPr>
        <p:spPr bwMode="auto">
          <a:xfrm>
            <a:off x="407883" y="3733802"/>
            <a:ext cx="11274663" cy="2249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Scope  </a:t>
            </a:r>
            <a:r>
              <a:rPr lang="en-GB" altLang="en-US" b="1" dirty="0">
                <a:latin typeface="Arial" charset="0"/>
              </a:rPr>
              <a:t>          </a:t>
            </a:r>
            <a:r>
              <a:rPr lang="en-GB" altLang="en-US" b="1" dirty="0">
                <a:latin typeface="Arial" charset="0"/>
              </a:rPr>
              <a:t>Returned stuff      </a:t>
            </a:r>
            <a:r>
              <a:rPr lang="en-GB" altLang="en-US" b="1" dirty="0">
                <a:latin typeface="Arial" charset="0"/>
              </a:rPr>
              <a:t> 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Method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name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    (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List of stuff passed in)</a:t>
            </a:r>
          </a:p>
          <a:p>
            <a:pPr algn="l">
              <a:lnSpc>
                <a:spcPct val="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>
                <a:latin typeface="Arial" charset="0"/>
              </a:rPr>
              <a:t>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body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of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	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where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computations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	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are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made</a:t>
            </a:r>
          </a:p>
          <a:p>
            <a:pPr algn="l">
              <a:lnSpc>
                <a:spcPct val="14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	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return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statement (if anything gets returned)</a:t>
            </a:r>
          </a:p>
        </p:txBody>
      </p:sp>
      <p:sp>
        <p:nvSpPr>
          <p:cNvPr id="92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09457" y="304801"/>
            <a:ext cx="11274663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We have already used METHODS</a:t>
            </a:r>
            <a:endParaRPr lang="en-GB" altLang="en-US" dirty="0" smtClean="0"/>
          </a:p>
        </p:txBody>
      </p:sp>
      <p:sp>
        <p:nvSpPr>
          <p:cNvPr id="9229" name="Rectangle 4"/>
          <p:cNvSpPr>
            <a:spLocks noChangeArrowheads="1"/>
          </p:cNvSpPr>
          <p:nvPr/>
        </p:nvSpPr>
        <p:spPr bwMode="auto">
          <a:xfrm>
            <a:off x="306309" y="1295400"/>
            <a:ext cx="11579384" cy="14478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30" name="Rectangle 11"/>
          <p:cNvSpPr>
            <a:spLocks noChangeArrowheads="1"/>
          </p:cNvSpPr>
          <p:nvPr/>
        </p:nvSpPr>
        <p:spPr bwMode="auto">
          <a:xfrm>
            <a:off x="3251943" y="20574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31" name="Rectangle 12"/>
          <p:cNvSpPr>
            <a:spLocks noChangeArrowheads="1"/>
          </p:cNvSpPr>
          <p:nvPr/>
        </p:nvSpPr>
        <p:spPr bwMode="auto">
          <a:xfrm>
            <a:off x="5689707" y="2057400"/>
            <a:ext cx="5992839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32" name="Rectangle 13"/>
          <p:cNvSpPr>
            <a:spLocks noChangeArrowheads="1"/>
          </p:cNvSpPr>
          <p:nvPr/>
        </p:nvSpPr>
        <p:spPr bwMode="auto">
          <a:xfrm>
            <a:off x="407883" y="2057400"/>
            <a:ext cx="2539339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9233" name="Text Box 14"/>
          <p:cNvSpPr txBox="1">
            <a:spLocks noChangeArrowheads="1"/>
          </p:cNvSpPr>
          <p:nvPr/>
        </p:nvSpPr>
        <p:spPr bwMode="auto">
          <a:xfrm>
            <a:off x="407882" y="2057401"/>
            <a:ext cx="1147781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Returned stuff  </a:t>
            </a:r>
            <a:r>
              <a:rPr lang="en-GB" altLang="en-US" b="1" dirty="0">
                <a:latin typeface="Arial" charset="0"/>
              </a:rPr>
              <a:t>          =  </a:t>
            </a:r>
            <a:r>
              <a:rPr lang="en-GB" altLang="en-US" b="1" dirty="0">
                <a:latin typeface="Arial" charset="0"/>
              </a:rPr>
              <a:t>Method name   </a:t>
            </a:r>
            <a:r>
              <a:rPr lang="en-GB" altLang="en-US" b="1" dirty="0">
                <a:latin typeface="Arial" charset="0"/>
              </a:rPr>
              <a:t>         ( </a:t>
            </a:r>
            <a:r>
              <a:rPr lang="en-GB" altLang="en-US" b="1" dirty="0">
                <a:latin typeface="Arial" charset="0"/>
              </a:rPr>
              <a:t>List of stuff to pass into method ) ;</a:t>
            </a:r>
          </a:p>
        </p:txBody>
      </p:sp>
      <p:sp>
        <p:nvSpPr>
          <p:cNvPr id="9234" name="Text Box 15"/>
          <p:cNvSpPr txBox="1">
            <a:spLocks noChangeArrowheads="1"/>
          </p:cNvSpPr>
          <p:nvPr/>
        </p:nvSpPr>
        <p:spPr bwMode="auto">
          <a:xfrm>
            <a:off x="306310" y="13716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To call a method:</a:t>
            </a:r>
          </a:p>
        </p:txBody>
      </p:sp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357095" y="1981505"/>
            <a:ext cx="11274663" cy="533400"/>
            <a:chOff x="192" y="1728"/>
            <a:chExt cx="5328" cy="336"/>
          </a:xfrm>
        </p:grpSpPr>
        <p:sp>
          <p:nvSpPr>
            <p:cNvPr id="9253" name="Text Box 19"/>
            <p:cNvSpPr txBox="1">
              <a:spLocks noChangeArrowheads="1"/>
            </p:cNvSpPr>
            <p:nvPr/>
          </p:nvSpPr>
          <p:spPr bwMode="auto">
            <a:xfrm>
              <a:off x="192" y="1776"/>
              <a:ext cx="1200" cy="25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b="1" dirty="0" err="1" smtClean="0">
                  <a:solidFill>
                    <a:schemeClr val="bg1"/>
                  </a:solidFill>
                  <a:latin typeface="Arial" charset="0"/>
                </a:rPr>
                <a:t>str</a:t>
              </a:r>
              <a:endParaRPr lang="en-GB" altLang="en-US" b="1" dirty="0">
                <a:solidFill>
                  <a:schemeClr val="bg1"/>
                </a:solidFill>
                <a:latin typeface="Arial" charset="0"/>
              </a:endParaRPr>
            </a:p>
          </p:txBody>
        </p:sp>
        <p:sp>
          <p:nvSpPr>
            <p:cNvPr id="9254" name="Rectangle 22"/>
            <p:cNvSpPr>
              <a:spLocks noChangeArrowheads="1"/>
            </p:cNvSpPr>
            <p:nvPr/>
          </p:nvSpPr>
          <p:spPr bwMode="auto">
            <a:xfrm>
              <a:off x="3264" y="1728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>
                <a:solidFill>
                  <a:schemeClr val="bg1"/>
                </a:solidFill>
              </a:endParaRPr>
            </a:p>
          </p:txBody>
        </p:sp>
        <p:sp>
          <p:nvSpPr>
            <p:cNvPr id="9255" name="Text Box 20"/>
            <p:cNvSpPr txBox="1">
              <a:spLocks noChangeArrowheads="1"/>
            </p:cNvSpPr>
            <p:nvPr/>
          </p:nvSpPr>
          <p:spPr bwMode="auto">
            <a:xfrm>
              <a:off x="1536" y="1776"/>
              <a:ext cx="1728" cy="252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b="1" dirty="0" err="1" smtClean="0">
                  <a:latin typeface="Arial" charset="0"/>
                </a:rPr>
                <a:t>Console.ReadLine</a:t>
              </a:r>
              <a:endParaRPr lang="en-GB" altLang="en-US" b="1" dirty="0">
                <a:latin typeface="Arial" charset="0"/>
              </a:endParaRPr>
            </a:p>
          </p:txBody>
        </p:sp>
        <p:sp>
          <p:nvSpPr>
            <p:cNvPr id="9256" name="Text Box 21"/>
            <p:cNvSpPr txBox="1">
              <a:spLocks noChangeArrowheads="1"/>
            </p:cNvSpPr>
            <p:nvPr/>
          </p:nvSpPr>
          <p:spPr bwMode="auto">
            <a:xfrm>
              <a:off x="3408" y="1776"/>
              <a:ext cx="2112" cy="25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( );</a:t>
              </a:r>
            </a:p>
          </p:txBody>
        </p:sp>
      </p:grpSp>
      <p:grpSp>
        <p:nvGrpSpPr>
          <p:cNvPr id="3" name="Group 52"/>
          <p:cNvGrpSpPr>
            <a:grpSpLocks/>
          </p:cNvGrpSpPr>
          <p:nvPr/>
        </p:nvGrpSpPr>
        <p:grpSpPr bwMode="auto">
          <a:xfrm>
            <a:off x="306310" y="3733800"/>
            <a:ext cx="10766795" cy="609600"/>
            <a:chOff x="192" y="2160"/>
            <a:chExt cx="5088" cy="336"/>
          </a:xfrm>
        </p:grpSpPr>
        <p:sp>
          <p:nvSpPr>
            <p:cNvPr id="9246" name="Rectangle 28"/>
            <p:cNvSpPr>
              <a:spLocks noChangeArrowheads="1"/>
            </p:cNvSpPr>
            <p:nvPr/>
          </p:nvSpPr>
          <p:spPr bwMode="auto">
            <a:xfrm>
              <a:off x="1344" y="2160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9247" name="Rectangle 40"/>
            <p:cNvSpPr>
              <a:spLocks noChangeArrowheads="1"/>
            </p:cNvSpPr>
            <p:nvPr/>
          </p:nvSpPr>
          <p:spPr bwMode="auto">
            <a:xfrm>
              <a:off x="2448" y="2160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9248" name="Text Box 30"/>
            <p:cNvSpPr txBox="1">
              <a:spLocks noChangeArrowheads="1"/>
            </p:cNvSpPr>
            <p:nvPr/>
          </p:nvSpPr>
          <p:spPr bwMode="auto">
            <a:xfrm>
              <a:off x="4464" y="2208"/>
              <a:ext cx="816" cy="224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 dirty="0">
                  <a:latin typeface="Arial" charset="0"/>
                </a:rPr>
                <a:t>( )   </a:t>
              </a:r>
            </a:p>
          </p:txBody>
        </p:sp>
        <p:sp>
          <p:nvSpPr>
            <p:cNvPr id="9249" name="Text Box 41"/>
            <p:cNvSpPr txBox="1">
              <a:spLocks noChangeArrowheads="1"/>
            </p:cNvSpPr>
            <p:nvPr/>
          </p:nvSpPr>
          <p:spPr bwMode="auto">
            <a:xfrm>
              <a:off x="192" y="2208"/>
              <a:ext cx="1152" cy="22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public static</a:t>
              </a:r>
            </a:p>
          </p:txBody>
        </p:sp>
        <p:sp>
          <p:nvSpPr>
            <p:cNvPr id="9250" name="Text Box 27"/>
            <p:cNvSpPr txBox="1">
              <a:spLocks noChangeArrowheads="1"/>
            </p:cNvSpPr>
            <p:nvPr/>
          </p:nvSpPr>
          <p:spPr bwMode="auto">
            <a:xfrm>
              <a:off x="1488" y="2208"/>
              <a:ext cx="960" cy="224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 dirty="0" smtClean="0">
                  <a:latin typeface="Arial" charset="0"/>
                </a:rPr>
                <a:t>string</a:t>
              </a:r>
              <a:endParaRPr lang="en-GB" altLang="en-US" b="1" dirty="0">
                <a:latin typeface="Arial" charset="0"/>
              </a:endParaRPr>
            </a:p>
          </p:txBody>
        </p:sp>
        <p:sp>
          <p:nvSpPr>
            <p:cNvPr id="9251" name="Rectangle 42"/>
            <p:cNvSpPr>
              <a:spLocks noChangeArrowheads="1"/>
            </p:cNvSpPr>
            <p:nvPr/>
          </p:nvSpPr>
          <p:spPr bwMode="auto">
            <a:xfrm>
              <a:off x="4320" y="2160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9252" name="Text Box 29"/>
            <p:cNvSpPr txBox="1">
              <a:spLocks noChangeArrowheads="1"/>
            </p:cNvSpPr>
            <p:nvPr/>
          </p:nvSpPr>
          <p:spPr bwMode="auto">
            <a:xfrm>
              <a:off x="2592" y="2208"/>
              <a:ext cx="1728" cy="224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 dirty="0" err="1" smtClean="0">
                  <a:latin typeface="Arial" charset="0"/>
                </a:rPr>
                <a:t>ReadLine</a:t>
              </a:r>
              <a:endParaRPr lang="en-GB" altLang="en-US" b="1" dirty="0">
                <a:latin typeface="Arial" charset="0"/>
              </a:endParaRPr>
            </a:p>
          </p:txBody>
        </p:sp>
      </p:grpSp>
      <p:sp>
        <p:nvSpPr>
          <p:cNvPr id="317487" name="Text Box 47"/>
          <p:cNvSpPr txBox="1">
            <a:spLocks noChangeArrowheads="1"/>
          </p:cNvSpPr>
          <p:nvPr/>
        </p:nvSpPr>
        <p:spPr bwMode="auto">
          <a:xfrm>
            <a:off x="1525191" y="4267202"/>
            <a:ext cx="6297560" cy="1200329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Terribly complicated code here, filling a </a:t>
            </a:r>
            <a:r>
              <a:rPr lang="en-GB" altLang="en-US" b="1" dirty="0" smtClean="0">
                <a:latin typeface="Arial" charset="0"/>
              </a:rPr>
              <a:t>‘string' </a:t>
            </a:r>
            <a:r>
              <a:rPr lang="en-GB" altLang="en-US" b="1" dirty="0">
                <a:latin typeface="Arial" charset="0"/>
              </a:rPr>
              <a:t>called '</a:t>
            </a:r>
            <a:r>
              <a:rPr lang="en-GB" altLang="en-US" b="1" i="1" dirty="0" err="1">
                <a:latin typeface="Arial" charset="0"/>
              </a:rPr>
              <a:t>theInput</a:t>
            </a:r>
            <a:r>
              <a:rPr lang="en-GB" altLang="en-US" b="1" dirty="0">
                <a:latin typeface="Arial" charset="0"/>
              </a:rPr>
              <a:t>' with </a:t>
            </a:r>
            <a:r>
              <a:rPr lang="en-GB" altLang="en-US" b="1" dirty="0" smtClean="0">
                <a:latin typeface="Arial" charset="0"/>
              </a:rPr>
              <a:t>text </a:t>
            </a:r>
            <a:r>
              <a:rPr lang="en-GB" altLang="en-US" b="1" dirty="0">
                <a:latin typeface="Arial" charset="0"/>
              </a:rPr>
              <a:t>typed in from the keyboard</a:t>
            </a:r>
          </a:p>
        </p:txBody>
      </p:sp>
      <p:grpSp>
        <p:nvGrpSpPr>
          <p:cNvPr id="4" name="Group 50"/>
          <p:cNvGrpSpPr>
            <a:grpSpLocks/>
          </p:cNvGrpSpPr>
          <p:nvPr/>
        </p:nvGrpSpPr>
        <p:grpSpPr bwMode="auto">
          <a:xfrm>
            <a:off x="1525192" y="5486400"/>
            <a:ext cx="7414869" cy="533400"/>
            <a:chOff x="720" y="3744"/>
            <a:chExt cx="3504" cy="336"/>
          </a:xfrm>
        </p:grpSpPr>
        <p:sp>
          <p:nvSpPr>
            <p:cNvPr id="9244" name="Rectangle 49"/>
            <p:cNvSpPr>
              <a:spLocks noChangeArrowheads="1"/>
            </p:cNvSpPr>
            <p:nvPr/>
          </p:nvSpPr>
          <p:spPr bwMode="auto">
            <a:xfrm>
              <a:off x="2208" y="3744"/>
              <a:ext cx="2016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9245" name="Text Box 48"/>
            <p:cNvSpPr txBox="1">
              <a:spLocks noChangeArrowheads="1"/>
            </p:cNvSpPr>
            <p:nvPr/>
          </p:nvSpPr>
          <p:spPr bwMode="auto">
            <a:xfrm>
              <a:off x="720" y="3795"/>
              <a:ext cx="1488" cy="25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return </a:t>
              </a:r>
              <a:r>
                <a:rPr lang="en-GB" altLang="en-US" b="1" i="1">
                  <a:latin typeface="Arial" charset="0"/>
                </a:rPr>
                <a:t>theInput</a:t>
              </a:r>
              <a:endParaRPr lang="en-GB" altLang="en-US" b="1">
                <a:latin typeface="Arial" charset="0"/>
              </a:endParaRPr>
            </a:p>
          </p:txBody>
        </p:sp>
      </p:grpSp>
      <p:sp>
        <p:nvSpPr>
          <p:cNvPr id="9239" name="Text Box 51"/>
          <p:cNvSpPr txBox="1">
            <a:spLocks noChangeArrowheads="1"/>
          </p:cNvSpPr>
          <p:nvPr/>
        </p:nvSpPr>
        <p:spPr bwMode="auto">
          <a:xfrm>
            <a:off x="11276251" y="3810000"/>
            <a:ext cx="406294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{</a:t>
            </a:r>
          </a:p>
        </p:txBody>
      </p:sp>
      <p:sp>
        <p:nvSpPr>
          <p:cNvPr id="9240" name="Text Box 53"/>
          <p:cNvSpPr txBox="1">
            <a:spLocks noChangeArrowheads="1"/>
          </p:cNvSpPr>
          <p:nvPr/>
        </p:nvSpPr>
        <p:spPr bwMode="auto">
          <a:xfrm>
            <a:off x="509456" y="6019800"/>
            <a:ext cx="3047206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} </a:t>
            </a:r>
            <a:r>
              <a:rPr lang="en-GB" altLang="en-US">
                <a:latin typeface="Arial" charset="0"/>
              </a:rPr>
              <a:t>// end of method</a:t>
            </a:r>
            <a:endParaRPr lang="en-GB" altLang="en-US" b="1">
              <a:latin typeface="Arial" charset="0"/>
            </a:endParaRPr>
          </a:p>
        </p:txBody>
      </p:sp>
      <p:sp>
        <p:nvSpPr>
          <p:cNvPr id="9241" name="Text Box 55"/>
          <p:cNvSpPr txBox="1">
            <a:spLocks noChangeArrowheads="1"/>
          </p:cNvSpPr>
          <p:nvPr/>
        </p:nvSpPr>
        <p:spPr bwMode="auto">
          <a:xfrm>
            <a:off x="306310" y="32766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The method itself:</a:t>
            </a:r>
          </a:p>
        </p:txBody>
      </p:sp>
      <p:sp>
        <p:nvSpPr>
          <p:cNvPr id="317477" name="Text Box 37"/>
          <p:cNvSpPr txBox="1">
            <a:spLocks noChangeArrowheads="1"/>
          </p:cNvSpPr>
          <p:nvPr/>
        </p:nvSpPr>
        <p:spPr bwMode="auto">
          <a:xfrm>
            <a:off x="407883" y="3257550"/>
            <a:ext cx="11274663" cy="523220"/>
          </a:xfrm>
          <a:prstGeom prst="rect">
            <a:avLst/>
          </a:prstGeom>
          <a:solidFill>
            <a:srgbClr val="EAEA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The method 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‘</a:t>
            </a:r>
            <a:r>
              <a:rPr lang="en-GB" altLang="en-US" sz="2800" b="1" dirty="0" err="1" smtClean="0">
                <a:solidFill>
                  <a:srgbClr val="336600"/>
                </a:solidFill>
                <a:latin typeface="Arial" charset="0"/>
              </a:rPr>
              <a:t>ReadLine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'</a:t>
            </a:r>
            <a:r>
              <a:rPr lang="en-GB" altLang="en-US" sz="2800" b="1" dirty="0" smtClean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in the 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‘Console'</a:t>
            </a:r>
            <a:r>
              <a:rPr lang="en-GB" altLang="en-US" sz="2800" b="1" dirty="0" smtClean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class:</a:t>
            </a:r>
          </a:p>
        </p:txBody>
      </p:sp>
      <p:sp>
        <p:nvSpPr>
          <p:cNvPr id="317496" name="Text Box 56"/>
          <p:cNvSpPr txBox="1">
            <a:spLocks noChangeArrowheads="1"/>
          </p:cNvSpPr>
          <p:nvPr/>
        </p:nvSpPr>
        <p:spPr bwMode="auto">
          <a:xfrm>
            <a:off x="407882" y="1447800"/>
            <a:ext cx="11173090" cy="433388"/>
          </a:xfrm>
          <a:prstGeom prst="rect">
            <a:avLst/>
          </a:prstGeom>
          <a:solidFill>
            <a:srgbClr val="EAEA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To call 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‘</a:t>
            </a:r>
            <a:r>
              <a:rPr lang="en-GB" altLang="en-US" sz="2800" b="1" dirty="0" err="1" smtClean="0">
                <a:solidFill>
                  <a:srgbClr val="336600"/>
                </a:solidFill>
                <a:latin typeface="Arial" charset="0"/>
              </a:rPr>
              <a:t>Console.WriteLine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'</a:t>
            </a:r>
            <a:r>
              <a:rPr lang="en-GB" altLang="en-US" sz="2800" b="1" dirty="0" smtClean="0">
                <a:solidFill>
                  <a:srgbClr val="009900"/>
                </a:solidFill>
                <a:latin typeface="Arial" charset="0"/>
              </a:rPr>
              <a:t>:</a:t>
            </a:r>
            <a:endParaRPr lang="en-GB" altLang="en-US" sz="2800" b="1" dirty="0">
              <a:solidFill>
                <a:srgbClr val="0099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7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7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7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7" grpId="0" animBg="1" autoUpdateAnimBg="0"/>
      <p:bldP spid="317477" grpId="0" animBg="1" autoUpdateAnimBg="0"/>
      <p:bldP spid="317496" grpId="0" animBg="1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7B4922E-3CBA-435E-992D-0C56D117BDBB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024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719D831-4A49-4460-9AF1-0E6F05C6CC7B}" type="slidenum">
              <a:rPr lang="en-US" altLang="en-US" sz="1400"/>
              <a:pPr/>
              <a:t>8</a:t>
            </a:fld>
            <a:endParaRPr lang="en-US" altLang="en-US" sz="1400"/>
          </a:p>
        </p:txBody>
      </p:sp>
      <p:sp>
        <p:nvSpPr>
          <p:cNvPr id="1024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4572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Or what about this one ?</a:t>
            </a:r>
            <a:endParaRPr lang="en-GB" altLang="en-US" dirty="0" smtClean="0"/>
          </a:p>
        </p:txBody>
      </p:sp>
      <p:sp>
        <p:nvSpPr>
          <p:cNvPr id="10245" name="Rectangle 3"/>
          <p:cNvSpPr>
            <a:spLocks noChangeArrowheads="1"/>
          </p:cNvSpPr>
          <p:nvPr/>
        </p:nvSpPr>
        <p:spPr bwMode="auto">
          <a:xfrm>
            <a:off x="306309" y="3124200"/>
            <a:ext cx="11579384" cy="33528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46" name="Rectangle 4"/>
          <p:cNvSpPr>
            <a:spLocks noChangeArrowheads="1"/>
          </p:cNvSpPr>
          <p:nvPr/>
        </p:nvSpPr>
        <p:spPr bwMode="auto">
          <a:xfrm>
            <a:off x="1931485" y="3810000"/>
            <a:ext cx="2640912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47" name="Rectangle 5"/>
          <p:cNvSpPr>
            <a:spLocks noChangeArrowheads="1"/>
          </p:cNvSpPr>
          <p:nvPr/>
        </p:nvSpPr>
        <p:spPr bwMode="auto">
          <a:xfrm>
            <a:off x="4775546" y="38100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48" name="Rectangle 6"/>
          <p:cNvSpPr>
            <a:spLocks noChangeArrowheads="1"/>
          </p:cNvSpPr>
          <p:nvPr/>
        </p:nvSpPr>
        <p:spPr bwMode="auto">
          <a:xfrm>
            <a:off x="7314884" y="3810000"/>
            <a:ext cx="3859795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49" name="Rectangle 7"/>
          <p:cNvSpPr>
            <a:spLocks noChangeArrowheads="1"/>
          </p:cNvSpPr>
          <p:nvPr/>
        </p:nvSpPr>
        <p:spPr bwMode="auto">
          <a:xfrm>
            <a:off x="1525192" y="4343400"/>
            <a:ext cx="3758221" cy="10668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50" name="Rectangle 8"/>
          <p:cNvSpPr>
            <a:spLocks noChangeArrowheads="1"/>
          </p:cNvSpPr>
          <p:nvPr/>
        </p:nvSpPr>
        <p:spPr bwMode="auto">
          <a:xfrm>
            <a:off x="1525192" y="5562600"/>
            <a:ext cx="7313295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51" name="Rectangle 9"/>
          <p:cNvSpPr>
            <a:spLocks noChangeArrowheads="1"/>
          </p:cNvSpPr>
          <p:nvPr/>
        </p:nvSpPr>
        <p:spPr bwMode="auto">
          <a:xfrm>
            <a:off x="407882" y="3810000"/>
            <a:ext cx="1320456" cy="38100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52" name="Text Box 10"/>
          <p:cNvSpPr txBox="1">
            <a:spLocks noChangeArrowheads="1"/>
          </p:cNvSpPr>
          <p:nvPr/>
        </p:nvSpPr>
        <p:spPr bwMode="auto">
          <a:xfrm>
            <a:off x="407883" y="3733802"/>
            <a:ext cx="11274663" cy="2249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Scope   </a:t>
            </a:r>
            <a:r>
              <a:rPr lang="en-GB" altLang="en-US" b="1" dirty="0">
                <a:latin typeface="Arial" charset="0"/>
              </a:rPr>
              <a:t>        </a:t>
            </a:r>
            <a:r>
              <a:rPr lang="en-GB" altLang="en-US" b="1" dirty="0">
                <a:latin typeface="Arial" charset="0"/>
              </a:rPr>
              <a:t>Returned stuff      </a:t>
            </a:r>
            <a:r>
              <a:rPr lang="en-GB" altLang="en-US" b="1" dirty="0">
                <a:latin typeface="Arial" charset="0"/>
              </a:rPr>
              <a:t> 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Method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name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List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of stuff passed in</a:t>
            </a:r>
          </a:p>
          <a:p>
            <a:pPr algn="l">
              <a:lnSpc>
                <a:spcPct val="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>
                <a:latin typeface="Arial" charset="0"/>
              </a:rPr>
              <a:t>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body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of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	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where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computations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	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are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made</a:t>
            </a:r>
          </a:p>
          <a:p>
            <a:pPr algn="l">
              <a:lnSpc>
                <a:spcPct val="14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 smtClean="0">
                <a:latin typeface="Arial" charset="0"/>
              </a:rPr>
              <a:t>  return </a:t>
            </a:r>
            <a:r>
              <a:rPr lang="en-GB" altLang="en-US" b="1" dirty="0">
                <a:latin typeface="Arial" charset="0"/>
              </a:rPr>
              <a:t>statement (if anything gets returned)</a:t>
            </a:r>
          </a:p>
        </p:txBody>
      </p:sp>
      <p:sp>
        <p:nvSpPr>
          <p:cNvPr id="10253" name="Rectangle 11"/>
          <p:cNvSpPr>
            <a:spLocks noChangeArrowheads="1"/>
          </p:cNvSpPr>
          <p:nvPr/>
        </p:nvSpPr>
        <p:spPr bwMode="auto">
          <a:xfrm>
            <a:off x="306309" y="1295400"/>
            <a:ext cx="11579384" cy="14478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54" name="Rectangle 12"/>
          <p:cNvSpPr>
            <a:spLocks noChangeArrowheads="1"/>
          </p:cNvSpPr>
          <p:nvPr/>
        </p:nvSpPr>
        <p:spPr bwMode="auto">
          <a:xfrm>
            <a:off x="3251943" y="20574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55" name="Rectangle 13"/>
          <p:cNvSpPr>
            <a:spLocks noChangeArrowheads="1"/>
          </p:cNvSpPr>
          <p:nvPr/>
        </p:nvSpPr>
        <p:spPr bwMode="auto">
          <a:xfrm>
            <a:off x="5689707" y="2057400"/>
            <a:ext cx="5992839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56" name="Rectangle 14"/>
          <p:cNvSpPr>
            <a:spLocks noChangeArrowheads="1"/>
          </p:cNvSpPr>
          <p:nvPr/>
        </p:nvSpPr>
        <p:spPr bwMode="auto">
          <a:xfrm>
            <a:off x="407883" y="2057400"/>
            <a:ext cx="2539339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0257" name="Text Box 15"/>
          <p:cNvSpPr txBox="1">
            <a:spLocks noChangeArrowheads="1"/>
          </p:cNvSpPr>
          <p:nvPr/>
        </p:nvSpPr>
        <p:spPr bwMode="auto">
          <a:xfrm>
            <a:off x="407882" y="2057401"/>
            <a:ext cx="1147781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Returned stuff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=  Method name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(List of stuff to pass into method ) ;</a:t>
            </a:r>
          </a:p>
        </p:txBody>
      </p:sp>
      <p:sp>
        <p:nvSpPr>
          <p:cNvPr id="10258" name="Text Box 16"/>
          <p:cNvSpPr txBox="1">
            <a:spLocks noChangeArrowheads="1"/>
          </p:cNvSpPr>
          <p:nvPr/>
        </p:nvSpPr>
        <p:spPr bwMode="auto">
          <a:xfrm>
            <a:off x="306310" y="13716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To call a method:</a:t>
            </a:r>
          </a:p>
        </p:txBody>
      </p:sp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1525192" y="5486400"/>
            <a:ext cx="7414869" cy="533400"/>
            <a:chOff x="720" y="3744"/>
            <a:chExt cx="3504" cy="336"/>
          </a:xfrm>
        </p:grpSpPr>
        <p:sp>
          <p:nvSpPr>
            <p:cNvPr id="10280" name="Rectangle 32"/>
            <p:cNvSpPr>
              <a:spLocks noChangeArrowheads="1"/>
            </p:cNvSpPr>
            <p:nvPr/>
          </p:nvSpPr>
          <p:spPr bwMode="auto">
            <a:xfrm>
              <a:off x="2208" y="3744"/>
              <a:ext cx="2016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81" name="Text Box 33"/>
            <p:cNvSpPr txBox="1">
              <a:spLocks noChangeArrowheads="1"/>
            </p:cNvSpPr>
            <p:nvPr/>
          </p:nvSpPr>
          <p:spPr bwMode="auto">
            <a:xfrm>
              <a:off x="720" y="3795"/>
              <a:ext cx="1488" cy="25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>
                  <a:latin typeface="Arial" charset="0"/>
                </a:rPr>
                <a:t>// nothing to return</a:t>
              </a:r>
              <a:endParaRPr lang="en-GB" altLang="en-US" b="1">
                <a:latin typeface="Arial" charset="0"/>
              </a:endParaRPr>
            </a:p>
          </p:txBody>
        </p:sp>
      </p:grpSp>
      <p:sp>
        <p:nvSpPr>
          <p:cNvPr id="10260" name="Text Box 34"/>
          <p:cNvSpPr txBox="1">
            <a:spLocks noChangeArrowheads="1"/>
          </p:cNvSpPr>
          <p:nvPr/>
        </p:nvSpPr>
        <p:spPr bwMode="auto">
          <a:xfrm>
            <a:off x="11276251" y="3810000"/>
            <a:ext cx="406294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{</a:t>
            </a:r>
          </a:p>
        </p:txBody>
      </p:sp>
      <p:sp>
        <p:nvSpPr>
          <p:cNvPr id="10261" name="Text Box 35"/>
          <p:cNvSpPr txBox="1">
            <a:spLocks noChangeArrowheads="1"/>
          </p:cNvSpPr>
          <p:nvPr/>
        </p:nvSpPr>
        <p:spPr bwMode="auto">
          <a:xfrm>
            <a:off x="509456" y="6019800"/>
            <a:ext cx="3047206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} </a:t>
            </a:r>
            <a:r>
              <a:rPr lang="en-GB" altLang="en-US">
                <a:latin typeface="Arial" charset="0"/>
              </a:rPr>
              <a:t>// end of method</a:t>
            </a:r>
            <a:endParaRPr lang="en-GB" altLang="en-US" b="1">
              <a:latin typeface="Arial" charset="0"/>
            </a:endParaRPr>
          </a:p>
        </p:txBody>
      </p:sp>
      <p:sp>
        <p:nvSpPr>
          <p:cNvPr id="10262" name="Text Box 36"/>
          <p:cNvSpPr txBox="1">
            <a:spLocks noChangeArrowheads="1"/>
          </p:cNvSpPr>
          <p:nvPr/>
        </p:nvSpPr>
        <p:spPr bwMode="auto">
          <a:xfrm>
            <a:off x="306310" y="32766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The method itself:</a:t>
            </a:r>
          </a:p>
        </p:txBody>
      </p:sp>
      <p:sp>
        <p:nvSpPr>
          <p:cNvPr id="318501" name="Text Box 37"/>
          <p:cNvSpPr txBox="1">
            <a:spLocks noChangeArrowheads="1"/>
          </p:cNvSpPr>
          <p:nvPr/>
        </p:nvSpPr>
        <p:spPr bwMode="auto">
          <a:xfrm>
            <a:off x="407883" y="3257550"/>
            <a:ext cx="11274663" cy="523220"/>
          </a:xfrm>
          <a:prstGeom prst="rect">
            <a:avLst/>
          </a:prstGeom>
          <a:solidFill>
            <a:srgbClr val="EAEA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The method 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‘</a:t>
            </a:r>
            <a:r>
              <a:rPr lang="en-GB" altLang="en-US" sz="2800" b="1" dirty="0" err="1" smtClean="0">
                <a:solidFill>
                  <a:srgbClr val="336600"/>
                </a:solidFill>
                <a:latin typeface="Arial" charset="0"/>
              </a:rPr>
              <a:t>WriteLine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'</a:t>
            </a:r>
            <a:r>
              <a:rPr lang="en-GB" altLang="en-US" sz="2800" b="1" dirty="0" smtClean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in the 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‘Console'</a:t>
            </a:r>
            <a:r>
              <a:rPr lang="en-GB" altLang="en-US" sz="2800" b="1" dirty="0" smtClean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class:</a:t>
            </a:r>
          </a:p>
        </p:txBody>
      </p:sp>
      <p:sp>
        <p:nvSpPr>
          <p:cNvPr id="318502" name="Text Box 38"/>
          <p:cNvSpPr txBox="1">
            <a:spLocks noChangeArrowheads="1"/>
          </p:cNvSpPr>
          <p:nvPr/>
        </p:nvSpPr>
        <p:spPr bwMode="auto">
          <a:xfrm>
            <a:off x="407882" y="1447800"/>
            <a:ext cx="11173090" cy="433388"/>
          </a:xfrm>
          <a:prstGeom prst="rect">
            <a:avLst/>
          </a:prstGeom>
          <a:solidFill>
            <a:srgbClr val="EAEA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 dirty="0">
                <a:solidFill>
                  <a:srgbClr val="009900"/>
                </a:solidFill>
                <a:latin typeface="Arial" charset="0"/>
              </a:rPr>
              <a:t>To call 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'</a:t>
            </a:r>
            <a:r>
              <a:rPr lang="en-GB" altLang="en-US" sz="2800" b="1" dirty="0" err="1" smtClean="0">
                <a:solidFill>
                  <a:srgbClr val="336600"/>
                </a:solidFill>
                <a:latin typeface="Arial" charset="0"/>
              </a:rPr>
              <a:t>Console.WriteLine</a:t>
            </a:r>
            <a:r>
              <a:rPr lang="en-GB" altLang="en-US" sz="2800" b="1" dirty="0" smtClean="0">
                <a:solidFill>
                  <a:srgbClr val="336600"/>
                </a:solidFill>
                <a:latin typeface="Arial" charset="0"/>
              </a:rPr>
              <a:t>'</a:t>
            </a:r>
            <a:r>
              <a:rPr lang="en-GB" altLang="en-US" sz="2800" b="1" dirty="0" smtClean="0">
                <a:solidFill>
                  <a:srgbClr val="009900"/>
                </a:solidFill>
                <a:latin typeface="Arial" charset="0"/>
              </a:rPr>
              <a:t>:</a:t>
            </a:r>
            <a:endParaRPr lang="en-GB" altLang="en-US" sz="2800" b="1" dirty="0">
              <a:solidFill>
                <a:srgbClr val="009900"/>
              </a:solidFill>
              <a:latin typeface="Arial" charset="0"/>
            </a:endParaRPr>
          </a:p>
        </p:txBody>
      </p:sp>
      <p:grpSp>
        <p:nvGrpSpPr>
          <p:cNvPr id="3" name="Group 40"/>
          <p:cNvGrpSpPr>
            <a:grpSpLocks/>
          </p:cNvGrpSpPr>
          <p:nvPr/>
        </p:nvGrpSpPr>
        <p:grpSpPr bwMode="auto">
          <a:xfrm>
            <a:off x="410063" y="1981200"/>
            <a:ext cx="11274663" cy="533400"/>
            <a:chOff x="192" y="1584"/>
            <a:chExt cx="5328" cy="336"/>
          </a:xfrm>
        </p:grpSpPr>
        <p:sp>
          <p:nvSpPr>
            <p:cNvPr id="10275" name="Rectangle 39"/>
            <p:cNvSpPr>
              <a:spLocks noChangeArrowheads="1"/>
            </p:cNvSpPr>
            <p:nvPr/>
          </p:nvSpPr>
          <p:spPr bwMode="auto">
            <a:xfrm>
              <a:off x="1392" y="1584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76" name="Text Box 18"/>
            <p:cNvSpPr txBox="1">
              <a:spLocks noChangeArrowheads="1"/>
            </p:cNvSpPr>
            <p:nvPr/>
          </p:nvSpPr>
          <p:spPr bwMode="auto">
            <a:xfrm>
              <a:off x="192" y="1632"/>
              <a:ext cx="1200" cy="25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endParaRPr lang="en-GB" altLang="en-US" b="1">
                <a:solidFill>
                  <a:schemeClr val="bg1"/>
                </a:solidFill>
                <a:latin typeface="Arial" charset="0"/>
              </a:endParaRPr>
            </a:p>
          </p:txBody>
        </p:sp>
        <p:sp>
          <p:nvSpPr>
            <p:cNvPr id="10277" name="Rectangle 19"/>
            <p:cNvSpPr>
              <a:spLocks noChangeArrowheads="1"/>
            </p:cNvSpPr>
            <p:nvPr/>
          </p:nvSpPr>
          <p:spPr bwMode="auto">
            <a:xfrm>
              <a:off x="3264" y="1584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78" name="Text Box 20"/>
            <p:cNvSpPr txBox="1">
              <a:spLocks noChangeArrowheads="1"/>
            </p:cNvSpPr>
            <p:nvPr/>
          </p:nvSpPr>
          <p:spPr bwMode="auto">
            <a:xfrm>
              <a:off x="1536" y="1632"/>
              <a:ext cx="1728" cy="252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b="1" dirty="0" err="1" smtClean="0">
                  <a:latin typeface="Arial" charset="0"/>
                </a:rPr>
                <a:t>Console.WriteLine</a:t>
              </a:r>
              <a:endParaRPr lang="en-GB" altLang="en-US" b="1" dirty="0">
                <a:latin typeface="Arial" charset="0"/>
              </a:endParaRPr>
            </a:p>
          </p:txBody>
        </p:sp>
        <p:sp>
          <p:nvSpPr>
            <p:cNvPr id="10279" name="Text Box 21"/>
            <p:cNvSpPr txBox="1">
              <a:spLocks noChangeArrowheads="1"/>
            </p:cNvSpPr>
            <p:nvPr/>
          </p:nvSpPr>
          <p:spPr bwMode="auto">
            <a:xfrm>
              <a:off x="3408" y="1632"/>
              <a:ext cx="2112" cy="25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("Hello world") ;</a:t>
              </a:r>
            </a:p>
          </p:txBody>
        </p:sp>
      </p:grpSp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306309" y="3695700"/>
            <a:ext cx="10766795" cy="609600"/>
            <a:chOff x="192" y="1584"/>
            <a:chExt cx="5088" cy="384"/>
          </a:xfrm>
        </p:grpSpPr>
        <p:sp>
          <p:nvSpPr>
            <p:cNvPr id="10268" name="Rectangle 23"/>
            <p:cNvSpPr>
              <a:spLocks noChangeArrowheads="1"/>
            </p:cNvSpPr>
            <p:nvPr/>
          </p:nvSpPr>
          <p:spPr bwMode="auto">
            <a:xfrm>
              <a:off x="1344" y="1584"/>
              <a:ext cx="144" cy="384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69" name="Rectangle 24"/>
            <p:cNvSpPr>
              <a:spLocks noChangeArrowheads="1"/>
            </p:cNvSpPr>
            <p:nvPr/>
          </p:nvSpPr>
          <p:spPr bwMode="auto">
            <a:xfrm>
              <a:off x="2448" y="1584"/>
              <a:ext cx="144" cy="384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70" name="Text Box 25"/>
            <p:cNvSpPr txBox="1">
              <a:spLocks noChangeArrowheads="1"/>
            </p:cNvSpPr>
            <p:nvPr/>
          </p:nvSpPr>
          <p:spPr bwMode="auto">
            <a:xfrm>
              <a:off x="3552" y="1632"/>
              <a:ext cx="1728" cy="256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 dirty="0">
                  <a:latin typeface="Arial" charset="0"/>
                </a:rPr>
                <a:t>( String  </a:t>
              </a:r>
              <a:r>
                <a:rPr lang="en-GB" altLang="en-US" b="1" i="1" dirty="0" err="1">
                  <a:latin typeface="Arial" charset="0"/>
                </a:rPr>
                <a:t>textToPrint</a:t>
              </a:r>
              <a:r>
                <a:rPr lang="en-GB" altLang="en-US" b="1" dirty="0">
                  <a:latin typeface="Arial" charset="0"/>
                </a:rPr>
                <a:t> )   </a:t>
              </a:r>
            </a:p>
          </p:txBody>
        </p:sp>
        <p:sp>
          <p:nvSpPr>
            <p:cNvPr id="10271" name="Text Box 26"/>
            <p:cNvSpPr txBox="1">
              <a:spLocks noChangeArrowheads="1"/>
            </p:cNvSpPr>
            <p:nvPr/>
          </p:nvSpPr>
          <p:spPr bwMode="auto">
            <a:xfrm>
              <a:off x="192" y="1632"/>
              <a:ext cx="1152" cy="25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public static</a:t>
              </a:r>
            </a:p>
          </p:txBody>
        </p:sp>
        <p:sp>
          <p:nvSpPr>
            <p:cNvPr id="10272" name="Text Box 27"/>
            <p:cNvSpPr txBox="1">
              <a:spLocks noChangeArrowheads="1"/>
            </p:cNvSpPr>
            <p:nvPr/>
          </p:nvSpPr>
          <p:spPr bwMode="auto">
            <a:xfrm>
              <a:off x="1488" y="1632"/>
              <a:ext cx="960" cy="256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void</a:t>
              </a:r>
            </a:p>
          </p:txBody>
        </p:sp>
        <p:sp>
          <p:nvSpPr>
            <p:cNvPr id="10273" name="Rectangle 28"/>
            <p:cNvSpPr>
              <a:spLocks noChangeArrowheads="1"/>
            </p:cNvSpPr>
            <p:nvPr/>
          </p:nvSpPr>
          <p:spPr bwMode="auto">
            <a:xfrm>
              <a:off x="3408" y="1584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74" name="Text Box 29"/>
            <p:cNvSpPr txBox="1">
              <a:spLocks noChangeArrowheads="1"/>
            </p:cNvSpPr>
            <p:nvPr/>
          </p:nvSpPr>
          <p:spPr bwMode="auto">
            <a:xfrm>
              <a:off x="2592" y="1632"/>
              <a:ext cx="816" cy="256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 dirty="0" err="1" smtClean="0">
                  <a:latin typeface="Arial" charset="0"/>
                </a:rPr>
                <a:t>WriteLine</a:t>
              </a:r>
              <a:endParaRPr lang="en-GB" altLang="en-US" b="1" dirty="0">
                <a:latin typeface="Arial" charset="0"/>
              </a:endParaRPr>
            </a:p>
          </p:txBody>
        </p:sp>
      </p:grpSp>
      <p:sp>
        <p:nvSpPr>
          <p:cNvPr id="318494" name="Text Box 30"/>
          <p:cNvSpPr txBox="1">
            <a:spLocks noChangeArrowheads="1"/>
          </p:cNvSpPr>
          <p:nvPr/>
        </p:nvSpPr>
        <p:spPr bwMode="auto">
          <a:xfrm>
            <a:off x="1525190" y="4305301"/>
            <a:ext cx="6297560" cy="1196975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Terribly complicated code here, accessing the console and printing the text held in </a:t>
            </a:r>
            <a:r>
              <a:rPr lang="en-GB" altLang="en-US" b="1" i="1" dirty="0" err="1">
                <a:latin typeface="Arial" charset="0"/>
              </a:rPr>
              <a:t>textToPrint</a:t>
            </a:r>
            <a:r>
              <a:rPr lang="en-GB" altLang="en-US" b="1" dirty="0">
                <a:latin typeface="Arial" charset="0"/>
              </a:rPr>
              <a:t> on screen</a:t>
            </a:r>
          </a:p>
        </p:txBody>
      </p:sp>
    </p:spTree>
    <p:extLst>
      <p:ext uri="{BB962C8B-B14F-4D97-AF65-F5344CB8AC3E}">
        <p14:creationId xmlns:p14="http://schemas.microsoft.com/office/powerpoint/2010/main" val="3199134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8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8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8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8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8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8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501" grpId="0" animBg="1" autoUpdateAnimBg="0"/>
      <p:bldP spid="318502" grpId="0" animBg="1" autoUpdateAnimBg="0"/>
      <p:bldP spid="318494" grpId="0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59131B6-2292-4522-B8C5-18E5B534A68B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229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5F0825E-75FA-4BB6-9AEA-4622EDC4BFDD}" type="slidenum">
              <a:rPr lang="en-US" altLang="en-US" sz="1400"/>
              <a:pPr/>
              <a:t>9</a:t>
            </a:fld>
            <a:endParaRPr lang="en-US" altLang="en-US" sz="1400"/>
          </a:p>
        </p:txBody>
      </p:sp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810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Back to the Original Problem</a:t>
            </a:r>
            <a:endParaRPr lang="en-GB" altLang="en-US" dirty="0" smtClean="0"/>
          </a:p>
        </p:txBody>
      </p:sp>
      <p:sp>
        <p:nvSpPr>
          <p:cNvPr id="12293" name="Rectangle 3"/>
          <p:cNvSpPr>
            <a:spLocks noChangeArrowheads="1"/>
          </p:cNvSpPr>
          <p:nvPr/>
        </p:nvSpPr>
        <p:spPr bwMode="auto">
          <a:xfrm>
            <a:off x="306309" y="3385531"/>
            <a:ext cx="11579384" cy="17526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2294" name="Rectangle 4"/>
          <p:cNvSpPr>
            <a:spLocks noChangeArrowheads="1"/>
          </p:cNvSpPr>
          <p:nvPr/>
        </p:nvSpPr>
        <p:spPr bwMode="auto">
          <a:xfrm>
            <a:off x="306309" y="1912966"/>
            <a:ext cx="11579384" cy="6096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2295" name="Text Box 5"/>
          <p:cNvSpPr txBox="1">
            <a:spLocks noChangeArrowheads="1"/>
          </p:cNvSpPr>
          <p:nvPr/>
        </p:nvSpPr>
        <p:spPr bwMode="auto">
          <a:xfrm>
            <a:off x="306309" y="1050001"/>
            <a:ext cx="9675891" cy="4462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altLang="en-US" sz="3200" dirty="0">
                <a:latin typeface="Arial" charset="0"/>
              </a:rPr>
              <a:t>Would a construction such as...</a:t>
            </a:r>
            <a:endParaRPr lang="en-GB" altLang="en-US" sz="3200" b="1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2800" b="1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400" b="1" dirty="0" err="1">
                <a:latin typeface="Courier New" pitchFamily="49" charset="0"/>
              </a:rPr>
              <a:t>currencyOuput</a:t>
            </a:r>
            <a:r>
              <a:rPr lang="en-GB" altLang="en-US" sz="2400" b="1" dirty="0">
                <a:latin typeface="Courier New" pitchFamily="49" charset="0"/>
              </a:rPr>
              <a:t>(</a:t>
            </a:r>
            <a:r>
              <a:rPr lang="en-GB" altLang="en-US" sz="2400" b="1" dirty="0">
                <a:solidFill>
                  <a:srgbClr val="009900"/>
                </a:solidFill>
                <a:latin typeface="Courier New" pitchFamily="49" charset="0"/>
              </a:rPr>
              <a:t>"The value is: "</a:t>
            </a:r>
            <a:r>
              <a:rPr lang="en-GB" altLang="en-US" sz="2400" b="1" dirty="0">
                <a:latin typeface="Courier New" pitchFamily="49" charset="0"/>
              </a:rPr>
              <a:t>, value);</a:t>
            </a: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3200" dirty="0">
                <a:latin typeface="Arial" charset="0"/>
              </a:rPr>
              <a:t>     …be a bit more convenient than this…</a:t>
            </a:r>
            <a:endParaRPr lang="en-GB" altLang="en-US" sz="3200" b="1" dirty="0">
              <a:solidFill>
                <a:srgbClr val="009900"/>
              </a:solidFill>
              <a:latin typeface="Arial" charset="0"/>
            </a:endParaRPr>
          </a:p>
          <a:p>
            <a:pPr algn="l">
              <a:lnSpc>
                <a:spcPct val="100000"/>
              </a:lnSpc>
            </a:pPr>
            <a:endParaRPr lang="en-GB" altLang="en-US" sz="2400" dirty="0"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pounds = (</a:t>
            </a:r>
            <a:r>
              <a:rPr lang="en-GB" altLang="en-US" sz="2400" b="1" dirty="0" err="1">
                <a:solidFill>
                  <a:srgbClr val="FF0000"/>
                </a:solidFill>
                <a:latin typeface="Courier New" pitchFamily="49" charset="0"/>
              </a:rPr>
              <a:t>int</a:t>
            </a:r>
            <a:r>
              <a:rPr lang="en-GB" altLang="en-US" sz="2400" b="1" dirty="0">
                <a:latin typeface="Courier New" pitchFamily="49" charset="0"/>
              </a:rPr>
              <a:t>) (value / 100.0);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pence  = (</a:t>
            </a:r>
            <a:r>
              <a:rPr lang="en-GB" altLang="en-US" sz="2400" b="1" dirty="0" err="1">
                <a:solidFill>
                  <a:srgbClr val="FF0000"/>
                </a:solidFill>
                <a:latin typeface="Courier New" pitchFamily="49" charset="0"/>
              </a:rPr>
              <a:t>int</a:t>
            </a:r>
            <a:r>
              <a:rPr lang="en-GB" altLang="en-US" sz="2400" b="1" dirty="0">
                <a:latin typeface="Courier New" pitchFamily="49" charset="0"/>
              </a:rPr>
              <a:t>)  value % 100;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 err="1" smtClean="0">
                <a:latin typeface="Courier New" pitchFamily="49" charset="0"/>
              </a:rPr>
              <a:t>Console.WriteLine</a:t>
            </a:r>
            <a:r>
              <a:rPr lang="en-GB" altLang="en-US" sz="2400" b="1" dirty="0" smtClean="0">
                <a:latin typeface="Courier New" pitchFamily="49" charset="0"/>
              </a:rPr>
              <a:t>(</a:t>
            </a:r>
            <a:r>
              <a:rPr lang="en-GB" altLang="en-US" sz="2400" b="1" dirty="0" smtClean="0">
                <a:solidFill>
                  <a:srgbClr val="009900"/>
                </a:solidFill>
                <a:latin typeface="Courier New" pitchFamily="49" charset="0"/>
              </a:rPr>
              <a:t>" </a:t>
            </a:r>
            <a:r>
              <a:rPr lang="en-GB" altLang="en-US" sz="2400" b="1" dirty="0">
                <a:solidFill>
                  <a:srgbClr val="009900"/>
                </a:solidFill>
                <a:latin typeface="Courier New" pitchFamily="49" charset="0"/>
              </a:rPr>
              <a:t>The value is: " </a:t>
            </a:r>
            <a:r>
              <a:rPr lang="en-GB" altLang="en-US" sz="2400" b="1" dirty="0">
                <a:latin typeface="Courier New" pitchFamily="49" charset="0"/>
              </a:rPr>
              <a:t>+pounds+ </a:t>
            </a:r>
          </a:p>
          <a:p>
            <a:pPr algn="l">
              <a:lnSpc>
                <a:spcPct val="100000"/>
              </a:lnSpc>
            </a:pPr>
            <a:r>
              <a:rPr lang="en-GB" altLang="en-US" sz="2400" b="1" dirty="0">
                <a:latin typeface="Courier New" pitchFamily="49" charset="0"/>
              </a:rPr>
              <a:t>			    </a:t>
            </a:r>
            <a:r>
              <a:rPr lang="en-GB" altLang="en-US" sz="2400" b="1" dirty="0">
                <a:solidFill>
                  <a:srgbClr val="009900"/>
                </a:solidFill>
                <a:latin typeface="Courier New" pitchFamily="49" charset="0"/>
              </a:rPr>
              <a:t>"</a:t>
            </a:r>
            <a:r>
              <a:rPr lang="en-GB" altLang="en-US" sz="2400" b="1" dirty="0">
                <a:latin typeface="Courier New" pitchFamily="49" charset="0"/>
              </a:rPr>
              <a:t> </a:t>
            </a:r>
            <a:r>
              <a:rPr lang="en-GB" altLang="en-US" sz="2400" b="1" dirty="0">
                <a:solidFill>
                  <a:srgbClr val="009900"/>
                </a:solidFill>
                <a:latin typeface="Courier New" pitchFamily="49" charset="0"/>
              </a:rPr>
              <a:t>pounds "</a:t>
            </a:r>
            <a:r>
              <a:rPr lang="en-GB" altLang="en-US" sz="2400" b="1" dirty="0">
                <a:latin typeface="Courier New" pitchFamily="49" charset="0"/>
              </a:rPr>
              <a:t> +pence+ </a:t>
            </a:r>
            <a:r>
              <a:rPr lang="en-GB" altLang="en-US" sz="2400" b="1" dirty="0">
                <a:solidFill>
                  <a:srgbClr val="009900"/>
                </a:solidFill>
                <a:latin typeface="Courier New" pitchFamily="49" charset="0"/>
              </a:rPr>
              <a:t>"pence"</a:t>
            </a:r>
            <a:r>
              <a:rPr lang="en-GB" altLang="en-US" sz="2400" b="1" dirty="0">
                <a:latin typeface="Courier New" pitchFamily="49" charset="0"/>
              </a:rPr>
              <a:t>);</a:t>
            </a:r>
            <a:endParaRPr lang="en-GB" altLang="en-US" sz="2400" b="1" dirty="0">
              <a:solidFill>
                <a:srgbClr val="009900"/>
              </a:solidFill>
              <a:latin typeface="Courier New" pitchFamily="49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sz="2400" dirty="0" smtClean="0">
                <a:latin typeface="Arial" charset="0"/>
              </a:rPr>
              <a:t>   </a:t>
            </a:r>
            <a:r>
              <a:rPr lang="en-GB" altLang="en-US" sz="2400" dirty="0">
                <a:latin typeface="Arial" charset="0"/>
              </a:rPr>
              <a:t>…to produce exactly the same output?</a:t>
            </a:r>
          </a:p>
        </p:txBody>
      </p:sp>
    </p:spTree>
    <p:extLst>
      <p:ext uri="{BB962C8B-B14F-4D97-AF65-F5344CB8AC3E}">
        <p14:creationId xmlns:p14="http://schemas.microsoft.com/office/powerpoint/2010/main" val="439868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BB1652D-183E-488E-AE2E-081FF69E3B9F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33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7A90F13-8573-4839-85C8-A27FA583AD85}" type="slidenum">
              <a:rPr lang="en-US" altLang="en-US" sz="1400"/>
              <a:pPr/>
              <a:t>10</a:t>
            </a:fld>
            <a:endParaRPr lang="en-US" altLang="en-US" sz="1400"/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11477810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000" b="1" dirty="0"/>
              <a:t>Implementation of '</a:t>
            </a:r>
            <a:r>
              <a:rPr lang="en-GB" altLang="en-US" sz="4000" b="1" dirty="0" err="1"/>
              <a:t>currencyOutput</a:t>
            </a:r>
            <a:r>
              <a:rPr lang="en-GB" altLang="en-US" sz="4000" b="1" dirty="0"/>
              <a:t>'</a:t>
            </a:r>
            <a:r>
              <a:rPr lang="en-GB" altLang="en-US" dirty="0" smtClean="0"/>
              <a:t> </a:t>
            </a:r>
          </a:p>
        </p:txBody>
      </p:sp>
      <p:sp>
        <p:nvSpPr>
          <p:cNvPr id="13317" name="Rectangle 3"/>
          <p:cNvSpPr>
            <a:spLocks noChangeArrowheads="1"/>
          </p:cNvSpPr>
          <p:nvPr/>
        </p:nvSpPr>
        <p:spPr bwMode="auto">
          <a:xfrm>
            <a:off x="306309" y="3124200"/>
            <a:ext cx="11579384" cy="35052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18" name="Rectangle 7"/>
          <p:cNvSpPr>
            <a:spLocks noChangeArrowheads="1"/>
          </p:cNvSpPr>
          <p:nvPr/>
        </p:nvSpPr>
        <p:spPr bwMode="auto">
          <a:xfrm>
            <a:off x="1118898" y="4343400"/>
            <a:ext cx="3758221" cy="10668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19" name="Rectangle 11"/>
          <p:cNvSpPr>
            <a:spLocks noChangeArrowheads="1"/>
          </p:cNvSpPr>
          <p:nvPr/>
        </p:nvSpPr>
        <p:spPr bwMode="auto">
          <a:xfrm>
            <a:off x="306309" y="1295400"/>
            <a:ext cx="11579384" cy="14478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20" name="Rectangle 12"/>
          <p:cNvSpPr>
            <a:spLocks noChangeArrowheads="1"/>
          </p:cNvSpPr>
          <p:nvPr/>
        </p:nvSpPr>
        <p:spPr bwMode="auto">
          <a:xfrm>
            <a:off x="3251943" y="20574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21" name="Rectangle 13"/>
          <p:cNvSpPr>
            <a:spLocks noChangeArrowheads="1"/>
          </p:cNvSpPr>
          <p:nvPr/>
        </p:nvSpPr>
        <p:spPr bwMode="auto">
          <a:xfrm>
            <a:off x="5689707" y="2057400"/>
            <a:ext cx="5992839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22" name="Rectangle 14"/>
          <p:cNvSpPr>
            <a:spLocks noChangeArrowheads="1"/>
          </p:cNvSpPr>
          <p:nvPr/>
        </p:nvSpPr>
        <p:spPr bwMode="auto">
          <a:xfrm>
            <a:off x="407883" y="2057400"/>
            <a:ext cx="2539339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23" name="Text Box 15"/>
          <p:cNvSpPr txBox="1">
            <a:spLocks noChangeArrowheads="1"/>
          </p:cNvSpPr>
          <p:nvPr/>
        </p:nvSpPr>
        <p:spPr bwMode="auto">
          <a:xfrm>
            <a:off x="407882" y="2057401"/>
            <a:ext cx="1147781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Returned stuff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=  Method name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   (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List of stuff to pass into method ) ;</a:t>
            </a:r>
          </a:p>
        </p:txBody>
      </p:sp>
      <p:sp>
        <p:nvSpPr>
          <p:cNvPr id="13324" name="Text Box 16"/>
          <p:cNvSpPr txBox="1">
            <a:spLocks noChangeArrowheads="1"/>
          </p:cNvSpPr>
          <p:nvPr/>
        </p:nvSpPr>
        <p:spPr bwMode="auto">
          <a:xfrm>
            <a:off x="306310" y="13716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To call a method:</a:t>
            </a:r>
          </a:p>
        </p:txBody>
      </p:sp>
      <p:sp>
        <p:nvSpPr>
          <p:cNvPr id="13325" name="Rectangle 50"/>
          <p:cNvSpPr>
            <a:spLocks noChangeArrowheads="1"/>
          </p:cNvSpPr>
          <p:nvPr/>
        </p:nvSpPr>
        <p:spPr bwMode="auto">
          <a:xfrm>
            <a:off x="1118898" y="5638800"/>
            <a:ext cx="7313295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26" name="Text Box 21"/>
          <p:cNvSpPr txBox="1">
            <a:spLocks noChangeArrowheads="1"/>
          </p:cNvSpPr>
          <p:nvPr/>
        </p:nvSpPr>
        <p:spPr bwMode="auto">
          <a:xfrm>
            <a:off x="509456" y="6100764"/>
            <a:ext cx="3047206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} </a:t>
            </a:r>
            <a:r>
              <a:rPr lang="en-GB" altLang="en-US">
                <a:latin typeface="Arial" charset="0"/>
              </a:rPr>
              <a:t>// end of method</a:t>
            </a:r>
            <a:endParaRPr lang="en-GB" altLang="en-US" b="1">
              <a:latin typeface="Arial" charset="0"/>
            </a:endParaRPr>
          </a:p>
        </p:txBody>
      </p:sp>
      <p:sp>
        <p:nvSpPr>
          <p:cNvPr id="13327" name="Text Box 22"/>
          <p:cNvSpPr txBox="1">
            <a:spLocks noChangeArrowheads="1"/>
          </p:cNvSpPr>
          <p:nvPr/>
        </p:nvSpPr>
        <p:spPr bwMode="auto">
          <a:xfrm>
            <a:off x="306310" y="3276602"/>
            <a:ext cx="639913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The method itself:</a:t>
            </a:r>
          </a:p>
        </p:txBody>
      </p:sp>
      <p:sp>
        <p:nvSpPr>
          <p:cNvPr id="321559" name="Text Box 23"/>
          <p:cNvSpPr txBox="1">
            <a:spLocks noChangeArrowheads="1"/>
          </p:cNvSpPr>
          <p:nvPr/>
        </p:nvSpPr>
        <p:spPr bwMode="auto">
          <a:xfrm>
            <a:off x="407883" y="3257551"/>
            <a:ext cx="11376237" cy="507831"/>
          </a:xfrm>
          <a:prstGeom prst="rect">
            <a:avLst/>
          </a:prstGeom>
          <a:solidFill>
            <a:srgbClr val="EAEA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700" b="1">
                <a:solidFill>
                  <a:srgbClr val="009900"/>
                </a:solidFill>
                <a:latin typeface="Arial" charset="0"/>
              </a:rPr>
              <a:t>The method </a:t>
            </a:r>
            <a:r>
              <a:rPr lang="en-GB" altLang="en-US" sz="2700" b="1">
                <a:solidFill>
                  <a:srgbClr val="336600"/>
                </a:solidFill>
                <a:latin typeface="Arial" charset="0"/>
              </a:rPr>
              <a:t>'currencyOutput'</a:t>
            </a:r>
            <a:r>
              <a:rPr lang="en-GB" altLang="en-US" sz="2700" b="1">
                <a:solidFill>
                  <a:srgbClr val="009900"/>
                </a:solidFill>
                <a:latin typeface="Arial" charset="0"/>
              </a:rPr>
              <a:t> in the </a:t>
            </a:r>
            <a:r>
              <a:rPr lang="en-GB" altLang="en-US" sz="2700" b="1">
                <a:solidFill>
                  <a:srgbClr val="336600"/>
                </a:solidFill>
                <a:latin typeface="Arial" charset="0"/>
              </a:rPr>
              <a:t>current</a:t>
            </a:r>
            <a:r>
              <a:rPr lang="en-GB" altLang="en-US" sz="2700" b="1">
                <a:solidFill>
                  <a:srgbClr val="009900"/>
                </a:solidFill>
                <a:latin typeface="Arial" charset="0"/>
              </a:rPr>
              <a:t> class:</a:t>
            </a:r>
          </a:p>
        </p:txBody>
      </p:sp>
      <p:sp>
        <p:nvSpPr>
          <p:cNvPr id="321560" name="Text Box 24"/>
          <p:cNvSpPr txBox="1">
            <a:spLocks noChangeArrowheads="1"/>
          </p:cNvSpPr>
          <p:nvPr/>
        </p:nvSpPr>
        <p:spPr bwMode="auto">
          <a:xfrm>
            <a:off x="407882" y="1447800"/>
            <a:ext cx="11173090" cy="433388"/>
          </a:xfrm>
          <a:prstGeom prst="rect">
            <a:avLst/>
          </a:prstGeom>
          <a:solidFill>
            <a:srgbClr val="EAEA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To call </a:t>
            </a:r>
            <a:r>
              <a:rPr lang="en-GB" altLang="en-US" sz="2800" b="1">
                <a:solidFill>
                  <a:srgbClr val="336600"/>
                </a:solidFill>
                <a:latin typeface="Arial" charset="0"/>
              </a:rPr>
              <a:t>'currencyOutput'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:</a:t>
            </a:r>
          </a:p>
        </p:txBody>
      </p:sp>
      <p:grpSp>
        <p:nvGrpSpPr>
          <p:cNvPr id="2" name="Group 40"/>
          <p:cNvGrpSpPr>
            <a:grpSpLocks/>
          </p:cNvGrpSpPr>
          <p:nvPr/>
        </p:nvGrpSpPr>
        <p:grpSpPr bwMode="auto">
          <a:xfrm>
            <a:off x="407883" y="1981200"/>
            <a:ext cx="11274663" cy="533400"/>
            <a:chOff x="192" y="1536"/>
            <a:chExt cx="5328" cy="336"/>
          </a:xfrm>
        </p:grpSpPr>
        <p:sp>
          <p:nvSpPr>
            <p:cNvPr id="13355" name="Rectangle 26"/>
            <p:cNvSpPr>
              <a:spLocks noChangeArrowheads="1"/>
            </p:cNvSpPr>
            <p:nvPr/>
          </p:nvSpPr>
          <p:spPr bwMode="auto">
            <a:xfrm>
              <a:off x="912" y="1536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56" name="Text Box 27"/>
            <p:cNvSpPr txBox="1">
              <a:spLocks noChangeArrowheads="1"/>
            </p:cNvSpPr>
            <p:nvPr/>
          </p:nvSpPr>
          <p:spPr bwMode="auto">
            <a:xfrm>
              <a:off x="192" y="1584"/>
              <a:ext cx="720" cy="25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endParaRPr lang="en-GB" altLang="en-US" b="1">
                <a:latin typeface="Arial" charset="0"/>
              </a:endParaRPr>
            </a:p>
          </p:txBody>
        </p:sp>
        <p:sp>
          <p:nvSpPr>
            <p:cNvPr id="13357" name="Rectangle 28"/>
            <p:cNvSpPr>
              <a:spLocks noChangeArrowheads="1"/>
            </p:cNvSpPr>
            <p:nvPr/>
          </p:nvSpPr>
          <p:spPr bwMode="auto">
            <a:xfrm>
              <a:off x="2544" y="1536"/>
              <a:ext cx="144" cy="336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58" name="Text Box 29"/>
            <p:cNvSpPr txBox="1">
              <a:spLocks noChangeArrowheads="1"/>
            </p:cNvSpPr>
            <p:nvPr/>
          </p:nvSpPr>
          <p:spPr bwMode="auto">
            <a:xfrm>
              <a:off x="1056" y="1584"/>
              <a:ext cx="1488" cy="252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b="1" dirty="0" err="1">
                  <a:latin typeface="Arial" charset="0"/>
                </a:rPr>
                <a:t>currencyOutput</a:t>
              </a:r>
              <a:endParaRPr lang="en-GB" altLang="en-US" b="1" dirty="0">
                <a:latin typeface="Arial" charset="0"/>
              </a:endParaRPr>
            </a:p>
          </p:txBody>
        </p:sp>
        <p:sp>
          <p:nvSpPr>
            <p:cNvPr id="13359" name="Text Box 30"/>
            <p:cNvSpPr txBox="1">
              <a:spLocks noChangeArrowheads="1"/>
            </p:cNvSpPr>
            <p:nvPr/>
          </p:nvSpPr>
          <p:spPr bwMode="auto">
            <a:xfrm>
              <a:off x="2688" y="1584"/>
              <a:ext cx="2832" cy="25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b="1" dirty="0">
                  <a:latin typeface="Arial" charset="0"/>
                </a:rPr>
                <a:t>("The value is:", value);</a:t>
              </a:r>
            </a:p>
          </p:txBody>
        </p:sp>
      </p:grpSp>
      <p:sp>
        <p:nvSpPr>
          <p:cNvPr id="13331" name="Rectangle 45"/>
          <p:cNvSpPr>
            <a:spLocks noChangeArrowheads="1"/>
          </p:cNvSpPr>
          <p:nvPr/>
        </p:nvSpPr>
        <p:spPr bwMode="auto">
          <a:xfrm>
            <a:off x="1931485" y="3810000"/>
            <a:ext cx="2640912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32" name="Rectangle 46"/>
          <p:cNvSpPr>
            <a:spLocks noChangeArrowheads="1"/>
          </p:cNvSpPr>
          <p:nvPr/>
        </p:nvSpPr>
        <p:spPr bwMode="auto">
          <a:xfrm>
            <a:off x="4775546" y="38100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33" name="Rectangle 47"/>
          <p:cNvSpPr>
            <a:spLocks noChangeArrowheads="1"/>
          </p:cNvSpPr>
          <p:nvPr/>
        </p:nvSpPr>
        <p:spPr bwMode="auto">
          <a:xfrm>
            <a:off x="7314884" y="3810000"/>
            <a:ext cx="3859795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34" name="Rectangle 48"/>
          <p:cNvSpPr>
            <a:spLocks noChangeArrowheads="1"/>
          </p:cNvSpPr>
          <p:nvPr/>
        </p:nvSpPr>
        <p:spPr bwMode="auto">
          <a:xfrm>
            <a:off x="407882" y="3810000"/>
            <a:ext cx="1320456" cy="38100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3335" name="Text Box 49"/>
          <p:cNvSpPr txBox="1">
            <a:spLocks noChangeArrowheads="1"/>
          </p:cNvSpPr>
          <p:nvPr/>
        </p:nvSpPr>
        <p:spPr bwMode="auto">
          <a:xfrm>
            <a:off x="11276251" y="3810000"/>
            <a:ext cx="406294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{</a:t>
            </a:r>
          </a:p>
        </p:txBody>
      </p:sp>
      <p:sp>
        <p:nvSpPr>
          <p:cNvPr id="13336" name="Text Box 10"/>
          <p:cNvSpPr txBox="1">
            <a:spLocks noChangeArrowheads="1"/>
          </p:cNvSpPr>
          <p:nvPr/>
        </p:nvSpPr>
        <p:spPr bwMode="auto">
          <a:xfrm>
            <a:off x="407883" y="3703639"/>
            <a:ext cx="11274663" cy="2372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Scope     </a:t>
            </a:r>
            <a:r>
              <a:rPr lang="en-GB" altLang="en-US" b="1" dirty="0">
                <a:latin typeface="Arial" charset="0"/>
              </a:rPr>
              <a:t>       Returned </a:t>
            </a:r>
            <a:r>
              <a:rPr lang="en-GB" altLang="en-US" b="1" dirty="0">
                <a:latin typeface="Arial" charset="0"/>
              </a:rPr>
              <a:t>stuff      </a:t>
            </a:r>
            <a:r>
              <a:rPr lang="en-GB" altLang="en-US" b="1" dirty="0">
                <a:latin typeface="Arial" charset="0"/>
              </a:rPr>
              <a:t>  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Method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name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 (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List of stuff passed in)</a:t>
            </a:r>
          </a:p>
          <a:p>
            <a:pPr algn="l">
              <a:lnSpc>
                <a:spcPct val="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body of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where computations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are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made</a:t>
            </a:r>
          </a:p>
          <a:p>
            <a:pPr algn="l">
              <a:lnSpc>
                <a:spcPct val="180000"/>
              </a:lnSpc>
              <a:spcBef>
                <a:spcPct val="50000"/>
              </a:spcBef>
            </a:pP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    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  return 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statement (if anything gets returned)</a:t>
            </a:r>
          </a:p>
        </p:txBody>
      </p:sp>
      <p:grpSp>
        <p:nvGrpSpPr>
          <p:cNvPr id="3" name="Group 44"/>
          <p:cNvGrpSpPr>
            <a:grpSpLocks/>
          </p:cNvGrpSpPr>
          <p:nvPr/>
        </p:nvGrpSpPr>
        <p:grpSpPr bwMode="auto">
          <a:xfrm>
            <a:off x="419433" y="3765382"/>
            <a:ext cx="11274663" cy="461963"/>
            <a:chOff x="192" y="2379"/>
            <a:chExt cx="5328" cy="291"/>
          </a:xfrm>
        </p:grpSpPr>
        <p:sp>
          <p:nvSpPr>
            <p:cNvPr id="13343" name="Rectangle 4"/>
            <p:cNvSpPr>
              <a:spLocks noChangeArrowheads="1"/>
            </p:cNvSpPr>
            <p:nvPr/>
          </p:nvSpPr>
          <p:spPr bwMode="auto">
            <a:xfrm>
              <a:off x="912" y="2400"/>
              <a:ext cx="1248" cy="24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44" name="Rectangle 5"/>
            <p:cNvSpPr>
              <a:spLocks noChangeArrowheads="1"/>
            </p:cNvSpPr>
            <p:nvPr/>
          </p:nvSpPr>
          <p:spPr bwMode="auto">
            <a:xfrm>
              <a:off x="2256" y="2400"/>
              <a:ext cx="1104" cy="240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45" name="Rectangle 6"/>
            <p:cNvSpPr>
              <a:spLocks noChangeArrowheads="1"/>
            </p:cNvSpPr>
            <p:nvPr/>
          </p:nvSpPr>
          <p:spPr bwMode="auto">
            <a:xfrm>
              <a:off x="3456" y="2400"/>
              <a:ext cx="1824" cy="240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46" name="Rectangle 9"/>
            <p:cNvSpPr>
              <a:spLocks noChangeArrowheads="1"/>
            </p:cNvSpPr>
            <p:nvPr/>
          </p:nvSpPr>
          <p:spPr bwMode="auto">
            <a:xfrm>
              <a:off x="192" y="2400"/>
              <a:ext cx="624" cy="24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47" name="Text Box 20"/>
            <p:cNvSpPr txBox="1">
              <a:spLocks noChangeArrowheads="1"/>
            </p:cNvSpPr>
            <p:nvPr/>
          </p:nvSpPr>
          <p:spPr bwMode="auto">
            <a:xfrm>
              <a:off x="5328" y="2400"/>
              <a:ext cx="192" cy="256"/>
            </a:xfrm>
            <a:prstGeom prst="rect">
              <a:avLst/>
            </a:prstGeom>
            <a:solidFill>
              <a:srgbClr val="FF7C8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{</a:t>
              </a:r>
            </a:p>
          </p:txBody>
        </p:sp>
        <p:sp>
          <p:nvSpPr>
            <p:cNvPr id="13348" name="Rectangle 32"/>
            <p:cNvSpPr>
              <a:spLocks noChangeArrowheads="1"/>
            </p:cNvSpPr>
            <p:nvPr/>
          </p:nvSpPr>
          <p:spPr bwMode="auto">
            <a:xfrm>
              <a:off x="1248" y="2394"/>
              <a:ext cx="144" cy="270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GB" altLang="en-US"/>
                <a:t> </a:t>
              </a:r>
            </a:p>
          </p:txBody>
        </p:sp>
        <p:sp>
          <p:nvSpPr>
            <p:cNvPr id="13349" name="Rectangle 33"/>
            <p:cNvSpPr>
              <a:spLocks noChangeArrowheads="1"/>
            </p:cNvSpPr>
            <p:nvPr/>
          </p:nvSpPr>
          <p:spPr bwMode="auto">
            <a:xfrm>
              <a:off x="1872" y="2379"/>
              <a:ext cx="144" cy="291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50" name="Text Box 34"/>
            <p:cNvSpPr txBox="1">
              <a:spLocks noChangeArrowheads="1"/>
            </p:cNvSpPr>
            <p:nvPr/>
          </p:nvSpPr>
          <p:spPr bwMode="auto">
            <a:xfrm>
              <a:off x="3504" y="2398"/>
              <a:ext cx="1776" cy="256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 dirty="0">
                  <a:latin typeface="Arial" charset="0"/>
                </a:rPr>
                <a:t>(String  </a:t>
              </a:r>
              <a:r>
                <a:rPr lang="en-GB" altLang="en-US" b="1" dirty="0" smtClean="0">
                  <a:latin typeface="Arial" charset="0"/>
                </a:rPr>
                <a:t>amount </a:t>
              </a:r>
              <a:r>
                <a:rPr lang="en-GB" altLang="en-US" b="1" dirty="0">
                  <a:latin typeface="Arial" charset="0"/>
                </a:rPr>
                <a:t>)   </a:t>
              </a:r>
            </a:p>
          </p:txBody>
        </p:sp>
        <p:sp>
          <p:nvSpPr>
            <p:cNvPr id="13351" name="Text Box 35"/>
            <p:cNvSpPr txBox="1">
              <a:spLocks noChangeArrowheads="1"/>
            </p:cNvSpPr>
            <p:nvPr/>
          </p:nvSpPr>
          <p:spPr bwMode="auto">
            <a:xfrm>
              <a:off x="192" y="2398"/>
              <a:ext cx="1056" cy="25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public static</a:t>
              </a:r>
            </a:p>
          </p:txBody>
        </p:sp>
        <p:sp>
          <p:nvSpPr>
            <p:cNvPr id="13352" name="Text Box 36"/>
            <p:cNvSpPr txBox="1">
              <a:spLocks noChangeArrowheads="1"/>
            </p:cNvSpPr>
            <p:nvPr/>
          </p:nvSpPr>
          <p:spPr bwMode="auto">
            <a:xfrm>
              <a:off x="1392" y="2398"/>
              <a:ext cx="480" cy="256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>
                  <a:latin typeface="Arial" charset="0"/>
                </a:rPr>
                <a:t>void</a:t>
              </a:r>
            </a:p>
          </p:txBody>
        </p:sp>
        <p:sp>
          <p:nvSpPr>
            <p:cNvPr id="13353" name="Rectangle 37"/>
            <p:cNvSpPr>
              <a:spLocks noChangeArrowheads="1"/>
            </p:cNvSpPr>
            <p:nvPr/>
          </p:nvSpPr>
          <p:spPr bwMode="auto">
            <a:xfrm>
              <a:off x="3360" y="2388"/>
              <a:ext cx="144" cy="269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54" name="Text Box 38"/>
            <p:cNvSpPr txBox="1">
              <a:spLocks noChangeArrowheads="1"/>
            </p:cNvSpPr>
            <p:nvPr/>
          </p:nvSpPr>
          <p:spPr bwMode="auto">
            <a:xfrm>
              <a:off x="2016" y="2398"/>
              <a:ext cx="1344" cy="256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 b="1" dirty="0" err="1">
                  <a:latin typeface="Arial" charset="0"/>
                </a:rPr>
                <a:t>currencyOutput</a:t>
              </a:r>
              <a:endParaRPr lang="en-GB" altLang="en-US" b="1" dirty="0">
                <a:latin typeface="Arial" charset="0"/>
              </a:endParaRPr>
            </a:p>
          </p:txBody>
        </p:sp>
      </p:grpSp>
      <p:sp>
        <p:nvSpPr>
          <p:cNvPr id="321575" name="Text Box 39"/>
          <p:cNvSpPr txBox="1">
            <a:spLocks noChangeArrowheads="1"/>
          </p:cNvSpPr>
          <p:nvPr/>
        </p:nvSpPr>
        <p:spPr bwMode="auto">
          <a:xfrm>
            <a:off x="1079660" y="4228397"/>
            <a:ext cx="10563648" cy="13234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 err="1"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 pounds, pence</a:t>
            </a:r>
            <a:r>
              <a:rPr lang="en-GB" altLang="en-US" b="1" dirty="0" smtClean="0">
                <a:latin typeface="Arial" charset="0"/>
              </a:rPr>
              <a:t>; float </a:t>
            </a:r>
            <a:r>
              <a:rPr lang="en-GB" altLang="en-US" b="1" dirty="0" err="1" smtClean="0">
                <a:latin typeface="Arial" charset="0"/>
              </a:rPr>
              <a:t>val</a:t>
            </a:r>
            <a:r>
              <a:rPr lang="en-GB" altLang="en-US" b="1" dirty="0" smtClean="0">
                <a:latin typeface="Arial" charset="0"/>
              </a:rPr>
              <a:t>;  </a:t>
            </a:r>
            <a:r>
              <a:rPr lang="en-GB" altLang="en-US" b="1" dirty="0" err="1" smtClean="0">
                <a:latin typeface="Arial" charset="0"/>
              </a:rPr>
              <a:t>val</a:t>
            </a:r>
            <a:r>
              <a:rPr lang="en-GB" altLang="en-US" b="1" dirty="0" smtClean="0">
                <a:latin typeface="Arial" charset="0"/>
              </a:rPr>
              <a:t> = </a:t>
            </a:r>
            <a:r>
              <a:rPr lang="en-GB" altLang="en-US" b="1" dirty="0" err="1" smtClean="0">
                <a:latin typeface="Arial" charset="0"/>
              </a:rPr>
              <a:t>Convert.Float</a:t>
            </a:r>
            <a:r>
              <a:rPr lang="en-GB" altLang="en-US" b="1" dirty="0" smtClean="0">
                <a:latin typeface="Arial" charset="0"/>
              </a:rPr>
              <a:t>(amount);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100000"/>
              </a:lnSpc>
            </a:pPr>
            <a:r>
              <a:rPr lang="en-GB" altLang="en-US" b="1" dirty="0">
                <a:latin typeface="Arial" charset="0"/>
              </a:rPr>
              <a:t>pounds = (</a:t>
            </a:r>
            <a:r>
              <a:rPr lang="en-GB" altLang="en-US" b="1" dirty="0" err="1">
                <a:solidFill>
                  <a:srgbClr val="FF0000"/>
                </a:solidFill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) (</a:t>
            </a:r>
            <a:r>
              <a:rPr lang="en-GB" altLang="en-US" b="1" i="1" dirty="0" err="1">
                <a:latin typeface="Arial" charset="0"/>
              </a:rPr>
              <a:t>val</a:t>
            </a:r>
            <a:r>
              <a:rPr lang="en-GB" altLang="en-US" b="1" dirty="0">
                <a:latin typeface="Arial" charset="0"/>
              </a:rPr>
              <a:t> / 100.0);</a:t>
            </a:r>
          </a:p>
          <a:p>
            <a:pPr algn="l">
              <a:lnSpc>
                <a:spcPct val="100000"/>
              </a:lnSpc>
            </a:pPr>
            <a:r>
              <a:rPr lang="en-GB" altLang="en-US" b="1" dirty="0">
                <a:latin typeface="Arial" charset="0"/>
              </a:rPr>
              <a:t>pence  = (</a:t>
            </a:r>
            <a:r>
              <a:rPr lang="en-GB" altLang="en-US" b="1" dirty="0" err="1">
                <a:solidFill>
                  <a:srgbClr val="FF0000"/>
                </a:solidFill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)  </a:t>
            </a:r>
            <a:r>
              <a:rPr lang="en-GB" altLang="en-US" b="1" i="1" dirty="0" err="1">
                <a:latin typeface="Arial" charset="0"/>
              </a:rPr>
              <a:t>val</a:t>
            </a:r>
            <a:r>
              <a:rPr lang="en-GB" altLang="en-US" b="1" dirty="0">
                <a:latin typeface="Arial" charset="0"/>
              </a:rPr>
              <a:t> % 100;</a:t>
            </a:r>
          </a:p>
          <a:p>
            <a:pPr algn="l">
              <a:lnSpc>
                <a:spcPct val="100000"/>
              </a:lnSpc>
            </a:pPr>
            <a:r>
              <a:rPr lang="en-GB" altLang="en-US" b="1" dirty="0" err="1" smtClean="0">
                <a:latin typeface="Arial" charset="0"/>
              </a:rPr>
              <a:t>Console.WriteLine</a:t>
            </a:r>
            <a:r>
              <a:rPr lang="en-GB" altLang="en-US" b="1" dirty="0" smtClean="0">
                <a:latin typeface="Arial" charset="0"/>
              </a:rPr>
              <a:t>(</a:t>
            </a:r>
            <a:r>
              <a:rPr lang="en-GB" altLang="en-US" b="1" i="1" dirty="0" smtClean="0">
                <a:latin typeface="Arial" charset="0"/>
              </a:rPr>
              <a:t>txt</a:t>
            </a:r>
            <a:r>
              <a:rPr lang="en-GB" altLang="en-US" b="1" dirty="0" smtClean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b="1" dirty="0">
                <a:latin typeface="Arial" charset="0"/>
              </a:rPr>
              <a:t>+ pounds+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" pounds " </a:t>
            </a:r>
            <a:r>
              <a:rPr lang="en-GB" altLang="en-US" b="1" dirty="0">
                <a:latin typeface="Arial" charset="0"/>
              </a:rPr>
              <a:t>+pence+</a:t>
            </a:r>
            <a:r>
              <a:rPr lang="en-GB" altLang="en-US" b="1" dirty="0">
                <a:solidFill>
                  <a:srgbClr val="FFFF00"/>
                </a:solidFill>
                <a:latin typeface="Arial" charset="0"/>
              </a:rPr>
              <a:t>" </a:t>
            </a:r>
            <a:r>
              <a:rPr lang="en-GB" altLang="en-US" dirty="0">
                <a:solidFill>
                  <a:srgbClr val="FFFF00"/>
                </a:solidFill>
                <a:latin typeface="Arial" charset="0"/>
              </a:rPr>
              <a:t>pence"</a:t>
            </a:r>
            <a:r>
              <a:rPr lang="en-GB" altLang="en-US" dirty="0">
                <a:latin typeface="Arial" charset="0"/>
              </a:rPr>
              <a:t>);</a:t>
            </a:r>
            <a:endParaRPr lang="en-GB" altLang="en-US" dirty="0">
              <a:latin typeface="Courier New" pitchFamily="49" charset="0"/>
            </a:endParaRPr>
          </a:p>
        </p:txBody>
      </p:sp>
      <p:grpSp>
        <p:nvGrpSpPr>
          <p:cNvPr id="4" name="Group 43"/>
          <p:cNvGrpSpPr>
            <a:grpSpLocks/>
          </p:cNvGrpSpPr>
          <p:nvPr/>
        </p:nvGrpSpPr>
        <p:grpSpPr bwMode="auto">
          <a:xfrm>
            <a:off x="1068111" y="5638800"/>
            <a:ext cx="8126637" cy="471488"/>
            <a:chOff x="528" y="3543"/>
            <a:chExt cx="3504" cy="297"/>
          </a:xfrm>
        </p:grpSpPr>
        <p:sp>
          <p:nvSpPr>
            <p:cNvPr id="13340" name="Rectangle 8"/>
            <p:cNvSpPr>
              <a:spLocks noChangeArrowheads="1"/>
            </p:cNvSpPr>
            <p:nvPr/>
          </p:nvSpPr>
          <p:spPr bwMode="auto">
            <a:xfrm>
              <a:off x="528" y="3570"/>
              <a:ext cx="3456" cy="222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41" name="Rectangle 18"/>
            <p:cNvSpPr>
              <a:spLocks noChangeArrowheads="1"/>
            </p:cNvSpPr>
            <p:nvPr/>
          </p:nvSpPr>
          <p:spPr bwMode="auto">
            <a:xfrm>
              <a:off x="2016" y="3543"/>
              <a:ext cx="2016" cy="297"/>
            </a:xfrm>
            <a:prstGeom prst="rect">
              <a:avLst/>
            </a:prstGeom>
            <a:solidFill>
              <a:srgbClr val="EAEA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3342" name="Text Box 19"/>
            <p:cNvSpPr txBox="1">
              <a:spLocks noChangeArrowheads="1"/>
            </p:cNvSpPr>
            <p:nvPr/>
          </p:nvSpPr>
          <p:spPr bwMode="auto">
            <a:xfrm>
              <a:off x="528" y="3555"/>
              <a:ext cx="1488" cy="256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lnSpc>
                  <a:spcPct val="100000"/>
                </a:lnSpc>
                <a:spcBef>
                  <a:spcPct val="50000"/>
                </a:spcBef>
              </a:pPr>
              <a:r>
                <a:rPr lang="en-GB" altLang="en-US">
                  <a:solidFill>
                    <a:schemeClr val="accent2"/>
                  </a:solidFill>
                  <a:latin typeface="Arial" charset="0"/>
                </a:rPr>
                <a:t>// nothing to return</a:t>
              </a:r>
              <a:endParaRPr lang="en-GB" altLang="en-US" b="1">
                <a:latin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85622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1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1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1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1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15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1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1559" grpId="0" animBg="1" autoUpdateAnimBg="0"/>
      <p:bldP spid="321560" grpId="0" animBg="1" autoUpdateAnimBg="0"/>
      <p:bldP spid="321575" grpId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63CFF1D-70A8-4B2B-9991-58411B5AD5EB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433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83ADE1E-F707-46CE-BF6A-4FABA762AB78}" type="slidenum">
              <a:rPr lang="en-US" altLang="en-US" sz="1400"/>
              <a:pPr/>
              <a:t>11</a:t>
            </a:fld>
            <a:endParaRPr lang="en-US" altLang="en-US" sz="1400"/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152400"/>
            <a:ext cx="10360501" cy="8402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5400" b="1" dirty="0"/>
              <a:t>Task Now</a:t>
            </a:r>
            <a:endParaRPr lang="en-GB" altLang="en-US" sz="5400" dirty="0"/>
          </a:p>
        </p:txBody>
      </p:sp>
      <p:sp>
        <p:nvSpPr>
          <p:cNvPr id="14341" name="Text Box 3"/>
          <p:cNvSpPr txBox="1">
            <a:spLocks noChangeArrowheads="1"/>
          </p:cNvSpPr>
          <p:nvPr/>
        </p:nvSpPr>
        <p:spPr bwMode="auto">
          <a:xfrm>
            <a:off x="306309" y="2057400"/>
            <a:ext cx="11477810" cy="446276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Test {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//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   // will be implemented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   // here, above the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   // main method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public static void main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solidFill>
                  <a:srgbClr val="FF0000"/>
                </a:solidFill>
                <a:latin typeface="Arial" charset="0"/>
              </a:rPr>
              <a:t>int</a:t>
            </a:r>
            <a:r>
              <a:rPr lang="en-GB" altLang="en-US" dirty="0">
                <a:latin typeface="Arial" charset="0"/>
              </a:rPr>
              <a:t> a=4, b=5, c;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c = </a:t>
            </a:r>
            <a:r>
              <a:rPr lang="en-GB" altLang="en-US" b="1" dirty="0" err="1">
                <a:latin typeface="Arial" charset="0"/>
              </a:rPr>
              <a:t>maxOf</a:t>
            </a:r>
            <a:r>
              <a:rPr lang="en-GB" altLang="en-US" b="1" dirty="0">
                <a:latin typeface="Arial" charset="0"/>
              </a:rPr>
              <a:t> ( a, b );    </a:t>
            </a:r>
            <a:r>
              <a:rPr lang="en-GB" altLang="en-US" b="1" dirty="0">
                <a:solidFill>
                  <a:schemeClr val="accent2"/>
                </a:solidFill>
                <a:latin typeface="Arial" charset="0"/>
              </a:rPr>
              <a:t>// calling the '</a:t>
            </a:r>
            <a:r>
              <a:rPr lang="en-GB" altLang="en-US" b="1" dirty="0" err="1">
                <a:solidFill>
                  <a:schemeClr val="accent2"/>
                </a:solidFill>
                <a:latin typeface="Arial" charset="0"/>
              </a:rPr>
              <a:t>maxOf</a:t>
            </a:r>
            <a:r>
              <a:rPr lang="en-GB" altLang="en-US" b="1" dirty="0">
                <a:solidFill>
                  <a:schemeClr val="accent2"/>
                </a:solidFill>
                <a:latin typeface="Arial" charset="0"/>
              </a:rPr>
              <a:t>' method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 smtClean="0">
                <a:latin typeface="Arial" charset="0"/>
              </a:rPr>
              <a:t>Console.WriteLine</a:t>
            </a:r>
            <a:r>
              <a:rPr lang="en-GB" altLang="en-US" dirty="0" smtClean="0">
                <a:latin typeface="Arial" charset="0"/>
              </a:rPr>
              <a:t>(</a:t>
            </a:r>
            <a:r>
              <a:rPr lang="en-GB" altLang="en-US" dirty="0" smtClean="0">
                <a:solidFill>
                  <a:srgbClr val="009900"/>
                </a:solidFill>
                <a:latin typeface="Arial" charset="0"/>
              </a:rPr>
              <a:t>"</a:t>
            </a:r>
            <a:r>
              <a:rPr lang="en-GB" altLang="en-US" dirty="0">
                <a:solidFill>
                  <a:srgbClr val="009900"/>
                </a:solidFill>
                <a:latin typeface="Arial" charset="0"/>
              </a:rPr>
              <a:t>The largest value of " </a:t>
            </a:r>
            <a:r>
              <a:rPr lang="en-GB" altLang="en-US" dirty="0">
                <a:latin typeface="Arial" charset="0"/>
              </a:rPr>
              <a:t>+a+ </a:t>
            </a:r>
            <a:r>
              <a:rPr lang="en-GB" altLang="en-US" dirty="0">
                <a:solidFill>
                  <a:srgbClr val="009900"/>
                </a:solidFill>
                <a:latin typeface="Arial" charset="0"/>
              </a:rPr>
              <a:t>" and " </a:t>
            </a:r>
            <a:r>
              <a:rPr lang="en-GB" altLang="en-US" dirty="0">
                <a:latin typeface="Arial" charset="0"/>
              </a:rPr>
              <a:t>+b+ </a:t>
            </a:r>
            <a:r>
              <a:rPr lang="en-GB" altLang="en-US" dirty="0">
                <a:solidFill>
                  <a:srgbClr val="009900"/>
                </a:solidFill>
                <a:latin typeface="Arial" charset="0"/>
              </a:rPr>
              <a:t>" is " </a:t>
            </a:r>
            <a:r>
              <a:rPr lang="en-GB" altLang="en-US" dirty="0">
                <a:latin typeface="Arial" charset="0"/>
              </a:rPr>
              <a:t>+c);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solidFill>
                  <a:schemeClr val="tx2"/>
                </a:solidFill>
                <a:latin typeface="Arial" charset="0"/>
              </a:rPr>
              <a:t>}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 // end of class</a:t>
            </a:r>
            <a:endParaRPr lang="en-GB" altLang="en-US" dirty="0">
              <a:latin typeface="Arial" charset="0"/>
            </a:endParaRPr>
          </a:p>
        </p:txBody>
      </p:sp>
      <p:sp>
        <p:nvSpPr>
          <p:cNvPr id="14342" name="Text Box 5"/>
          <p:cNvSpPr txBox="1">
            <a:spLocks noChangeArrowheads="1"/>
          </p:cNvSpPr>
          <p:nvPr/>
        </p:nvSpPr>
        <p:spPr bwMode="auto">
          <a:xfrm>
            <a:off x="407882" y="1066801"/>
            <a:ext cx="1117309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Write a method called </a:t>
            </a: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'maxOf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'</a:t>
            </a:r>
            <a:r>
              <a:rPr lang="en-GB" altLang="en-US" sz="2800">
                <a:latin typeface="Arial" charset="0"/>
              </a:rPr>
              <a:t> that returns the largest of two </a:t>
            </a:r>
            <a:r>
              <a:rPr lang="en-GB" altLang="en-US" sz="2800">
                <a:solidFill>
                  <a:srgbClr val="FF0000"/>
                </a:solidFill>
                <a:latin typeface="Arial" charset="0"/>
              </a:rPr>
              <a:t>int</a:t>
            </a:r>
            <a:r>
              <a:rPr lang="en-GB" altLang="en-US" sz="2800">
                <a:latin typeface="Arial" charset="0"/>
              </a:rPr>
              <a:t> values and that is called like this:</a:t>
            </a:r>
            <a:endParaRPr lang="en-GB" altLang="en-US"/>
          </a:p>
        </p:txBody>
      </p:sp>
      <p:sp>
        <p:nvSpPr>
          <p:cNvPr id="322566" name="Text Box 6"/>
          <p:cNvSpPr txBox="1">
            <a:spLocks noChangeArrowheads="1"/>
          </p:cNvSpPr>
          <p:nvPr/>
        </p:nvSpPr>
        <p:spPr bwMode="auto">
          <a:xfrm>
            <a:off x="611029" y="2667000"/>
            <a:ext cx="8430604" cy="1785104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public static int maxOf( int x, int y ) {</a:t>
            </a:r>
          </a:p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    </a:t>
            </a:r>
            <a:r>
              <a:rPr lang="en-GB" altLang="en-US" b="1">
                <a:solidFill>
                  <a:srgbClr val="FF0000"/>
                </a:solidFill>
                <a:latin typeface="Arial" charset="0"/>
              </a:rPr>
              <a:t>if</a:t>
            </a:r>
            <a:r>
              <a:rPr lang="en-GB" altLang="en-US" b="1">
                <a:latin typeface="Arial" charset="0"/>
              </a:rPr>
              <a:t> ( x&gt;y ) return x;</a:t>
            </a:r>
          </a:p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    </a:t>
            </a:r>
            <a:r>
              <a:rPr lang="en-GB" altLang="en-US" b="1">
                <a:solidFill>
                  <a:srgbClr val="FF0000"/>
                </a:solidFill>
                <a:latin typeface="Arial" charset="0"/>
              </a:rPr>
              <a:t>else</a:t>
            </a:r>
            <a:r>
              <a:rPr lang="en-GB" altLang="en-US" b="1">
                <a:latin typeface="Arial" charset="0"/>
              </a:rPr>
              <a:t> return y;</a:t>
            </a:r>
          </a:p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} </a:t>
            </a:r>
            <a:r>
              <a:rPr lang="en-GB" altLang="en-US">
                <a:solidFill>
                  <a:schemeClr val="accent2"/>
                </a:solidFill>
                <a:latin typeface="Arial" charset="0"/>
              </a:rPr>
              <a:t>// end of method 'maxOf'</a:t>
            </a:r>
          </a:p>
        </p:txBody>
      </p:sp>
      <p:sp>
        <p:nvSpPr>
          <p:cNvPr id="14344" name="Freeform 7"/>
          <p:cNvSpPr>
            <a:spLocks/>
          </p:cNvSpPr>
          <p:nvPr/>
        </p:nvSpPr>
        <p:spPr bwMode="auto">
          <a:xfrm>
            <a:off x="3962957" y="1658938"/>
            <a:ext cx="7808466" cy="3522662"/>
          </a:xfrm>
          <a:custGeom>
            <a:avLst/>
            <a:gdLst>
              <a:gd name="T0" fmla="*/ 3365 w 3690"/>
              <a:gd name="T1" fmla="*/ 62 h 2219"/>
              <a:gd name="T2" fmla="*/ 3669 w 3690"/>
              <a:gd name="T3" fmla="*/ 217 h 2219"/>
              <a:gd name="T4" fmla="*/ 3240 w 3690"/>
              <a:gd name="T5" fmla="*/ 1363 h 2219"/>
              <a:gd name="T6" fmla="*/ 2196 w 3690"/>
              <a:gd name="T7" fmla="*/ 1877 h 2219"/>
              <a:gd name="T8" fmla="*/ 0 w 3690"/>
              <a:gd name="T9" fmla="*/ 2219 h 221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690"/>
              <a:gd name="T16" fmla="*/ 0 h 2219"/>
              <a:gd name="T17" fmla="*/ 3690 w 3690"/>
              <a:gd name="T18" fmla="*/ 2219 h 221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690" h="2219">
                <a:moveTo>
                  <a:pt x="3365" y="62"/>
                </a:moveTo>
                <a:cubicBezTo>
                  <a:pt x="3416" y="88"/>
                  <a:pt x="3690" y="0"/>
                  <a:pt x="3669" y="217"/>
                </a:cubicBezTo>
                <a:cubicBezTo>
                  <a:pt x="3648" y="434"/>
                  <a:pt x="3485" y="1086"/>
                  <a:pt x="3240" y="1363"/>
                </a:cubicBezTo>
                <a:cubicBezTo>
                  <a:pt x="2995" y="1640"/>
                  <a:pt x="2736" y="1734"/>
                  <a:pt x="2196" y="1877"/>
                </a:cubicBezTo>
                <a:cubicBezTo>
                  <a:pt x="1656" y="2020"/>
                  <a:pt x="457" y="2148"/>
                  <a:pt x="0" y="2219"/>
                </a:cubicBezTo>
              </a:path>
            </a:pathLst>
          </a:custGeom>
          <a:noFill/>
          <a:ln w="2857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9864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2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2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6" grpId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36EE78A-8757-4841-819C-D566F92215D5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9C6AF9D-0B30-4FD6-99A9-E7D163564487}" type="slidenum">
              <a:rPr lang="en-US" altLang="en-US" sz="1400"/>
              <a:pPr/>
              <a:t>12</a:t>
            </a:fld>
            <a:endParaRPr lang="en-US" altLang="en-US" sz="1400"/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09456" y="152400"/>
            <a:ext cx="6703854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5400" b="1" dirty="0"/>
              <a:t>Parameter Lists</a:t>
            </a:r>
            <a:endParaRPr lang="en-GB" altLang="en-US" sz="5400" dirty="0"/>
          </a:p>
        </p:txBody>
      </p:sp>
      <p:sp>
        <p:nvSpPr>
          <p:cNvPr id="15365" name="Text Box 3"/>
          <p:cNvSpPr txBox="1">
            <a:spLocks noChangeArrowheads="1"/>
          </p:cNvSpPr>
          <p:nvPr/>
        </p:nvSpPr>
        <p:spPr bwMode="auto">
          <a:xfrm>
            <a:off x="2947221" y="1182688"/>
            <a:ext cx="8430604" cy="17851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public static </a:t>
            </a:r>
            <a:r>
              <a:rPr lang="en-GB" altLang="en-US" b="1" dirty="0" err="1"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b="1" dirty="0" err="1">
                <a:latin typeface="Arial" charset="0"/>
              </a:rPr>
              <a:t>maxOf</a:t>
            </a:r>
            <a:r>
              <a:rPr lang="en-GB" altLang="en-US" b="1" dirty="0">
                <a:latin typeface="Arial" charset="0"/>
              </a:rPr>
              <a:t>( </a:t>
            </a:r>
            <a:r>
              <a:rPr lang="en-GB" altLang="en-US" b="1" dirty="0" err="1"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 x, </a:t>
            </a:r>
            <a:r>
              <a:rPr lang="en-GB" altLang="en-US" b="1" dirty="0" err="1"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 y ) {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</a:rPr>
              <a:t>if</a:t>
            </a:r>
            <a:r>
              <a:rPr lang="en-GB" altLang="en-US" b="1" dirty="0">
                <a:latin typeface="Arial" charset="0"/>
              </a:rPr>
              <a:t> ( x&gt;y ) return x;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</a:rPr>
              <a:t>else</a:t>
            </a:r>
            <a:r>
              <a:rPr lang="en-GB" altLang="en-US" b="1" dirty="0">
                <a:latin typeface="Arial" charset="0"/>
              </a:rPr>
              <a:t> return y;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} 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// end of method '</a:t>
            </a:r>
            <a:r>
              <a:rPr lang="en-GB" altLang="en-US" dirty="0" err="1">
                <a:solidFill>
                  <a:schemeClr val="accent2"/>
                </a:solidFill>
                <a:latin typeface="Arial" charset="0"/>
              </a:rPr>
              <a:t>maxOf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'</a:t>
            </a:r>
          </a:p>
        </p:txBody>
      </p:sp>
      <p:sp>
        <p:nvSpPr>
          <p:cNvPr id="323590" name="Text Box 6"/>
          <p:cNvSpPr txBox="1">
            <a:spLocks noChangeArrowheads="1"/>
          </p:cNvSpPr>
          <p:nvPr/>
        </p:nvSpPr>
        <p:spPr bwMode="auto">
          <a:xfrm>
            <a:off x="509457" y="2895600"/>
            <a:ext cx="11274663" cy="415498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3200">
                <a:latin typeface="Arial" charset="0"/>
              </a:rPr>
              <a:t>The 'maxOf' method may be </a:t>
            </a:r>
            <a:r>
              <a:rPr lang="en-GB" altLang="en-US" sz="3600" b="1">
                <a:latin typeface="Arial" charset="0"/>
              </a:rPr>
              <a:t>called</a:t>
            </a:r>
            <a:r>
              <a:rPr lang="en-GB" altLang="en-US" sz="3200">
                <a:latin typeface="Arial" charset="0"/>
              </a:rPr>
              <a:t> using 'actual parameter lists'</a:t>
            </a:r>
            <a:endParaRPr lang="en-GB" altLang="en-US" sz="2800">
              <a:latin typeface="Arial" charset="0"/>
            </a:endParaRP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charset="0"/>
              </a:rPr>
              <a:t> 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variables</a:t>
            </a:r>
            <a:r>
              <a:rPr lang="en-GB" altLang="en-US" sz="2800">
                <a:latin typeface="Arial" charset="0"/>
              </a:rPr>
              <a:t> as parameters: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	</a:t>
            </a:r>
            <a:r>
              <a:rPr lang="en-GB" altLang="en-US" sz="2800" b="1">
                <a:latin typeface="Courier New" pitchFamily="49" charset="0"/>
              </a:rPr>
              <a:t>maxOf( a, b );</a:t>
            </a:r>
            <a:r>
              <a:rPr lang="en-GB" altLang="en-US" sz="2800">
                <a:latin typeface="Courier New" pitchFamily="49" charset="0"/>
              </a:rPr>
              <a:t> </a:t>
            </a:r>
            <a:r>
              <a:rPr lang="en-GB" altLang="en-US" sz="2800">
                <a:solidFill>
                  <a:schemeClr val="accent2"/>
                </a:solidFill>
                <a:latin typeface="Arial" charset="0"/>
              </a:rPr>
              <a:t>// a and b are int variables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charset="0"/>
              </a:rPr>
              <a:t> 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actual figures</a:t>
            </a:r>
            <a:r>
              <a:rPr lang="en-GB" altLang="en-US" sz="2800">
                <a:latin typeface="Arial" charset="0"/>
              </a:rPr>
              <a:t> as parameters:</a:t>
            </a:r>
          </a:p>
          <a:p>
            <a:pPr algn="l"/>
            <a:r>
              <a:rPr lang="en-GB" altLang="en-US" sz="2800" b="1">
                <a:latin typeface="Courier New" pitchFamily="49" charset="0"/>
              </a:rPr>
              <a:t>	maxOf( 7, 100 );</a:t>
            </a:r>
            <a:r>
              <a:rPr lang="en-GB" altLang="en-US" sz="2800">
                <a:latin typeface="Courier New" pitchFamily="49" charset="0"/>
              </a:rPr>
              <a:t> </a:t>
            </a:r>
            <a:r>
              <a:rPr lang="en-GB" altLang="en-US" sz="2800">
                <a:solidFill>
                  <a:schemeClr val="accent2"/>
                </a:solidFill>
                <a:latin typeface="Arial" charset="0"/>
              </a:rPr>
              <a:t>// 7 and 100 also int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charset="0"/>
              </a:rPr>
              <a:t> or a 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mixture</a:t>
            </a:r>
            <a:r>
              <a:rPr lang="en-GB" altLang="en-US" sz="2800">
                <a:latin typeface="Arial" charset="0"/>
              </a:rPr>
              <a:t> of both:</a:t>
            </a:r>
          </a:p>
          <a:p>
            <a:pPr algn="l"/>
            <a:r>
              <a:rPr lang="en-GB" altLang="en-US" sz="2800" b="1">
                <a:latin typeface="Courier New" pitchFamily="49" charset="0"/>
              </a:rPr>
              <a:t>	maxOf( a, 100 );</a:t>
            </a:r>
            <a:r>
              <a:rPr lang="en-GB" altLang="en-US" sz="2800">
                <a:latin typeface="Courier New" pitchFamily="49" charset="0"/>
              </a:rPr>
              <a:t> </a:t>
            </a:r>
            <a:r>
              <a:rPr lang="en-GB" altLang="en-US" sz="2800">
                <a:solidFill>
                  <a:schemeClr val="accent2"/>
                </a:solidFill>
                <a:latin typeface="Arial" charset="0"/>
              </a:rPr>
              <a:t>// a and 100 are int</a:t>
            </a:r>
          </a:p>
        </p:txBody>
      </p:sp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631920" y="3845678"/>
            <a:ext cx="7029736" cy="1295400"/>
            <a:chOff x="1622" y="2256"/>
            <a:chExt cx="3322" cy="816"/>
          </a:xfrm>
        </p:grpSpPr>
        <p:sp>
          <p:nvSpPr>
            <p:cNvPr id="15372" name="Oval 7"/>
            <p:cNvSpPr>
              <a:spLocks noChangeArrowheads="1"/>
            </p:cNvSpPr>
            <p:nvPr/>
          </p:nvSpPr>
          <p:spPr bwMode="auto">
            <a:xfrm>
              <a:off x="1622" y="2688"/>
              <a:ext cx="912" cy="384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5373" name="Text Box 8"/>
            <p:cNvSpPr txBox="1">
              <a:spLocks noChangeArrowheads="1"/>
            </p:cNvSpPr>
            <p:nvPr/>
          </p:nvSpPr>
          <p:spPr bwMode="auto">
            <a:xfrm>
              <a:off x="3024" y="2256"/>
              <a:ext cx="1920" cy="4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altLang="en-US" sz="2400" b="1">
                  <a:solidFill>
                    <a:srgbClr val="FF0000"/>
                  </a:solidFill>
                  <a:latin typeface="Arial" charset="0"/>
                </a:rPr>
                <a:t>The </a:t>
              </a:r>
              <a:r>
                <a:rPr lang="en-GB" altLang="en-US" sz="3200" b="1">
                  <a:solidFill>
                    <a:srgbClr val="FF0000"/>
                  </a:solidFill>
                  <a:latin typeface="Arial" charset="0"/>
                </a:rPr>
                <a:t>actual</a:t>
              </a:r>
              <a:r>
                <a:rPr lang="en-GB" altLang="en-US" sz="2400" b="1">
                  <a:solidFill>
                    <a:srgbClr val="FF0000"/>
                  </a:solidFill>
                  <a:latin typeface="Arial" charset="0"/>
                </a:rPr>
                <a:t> parameter list</a:t>
              </a:r>
            </a:p>
          </p:txBody>
        </p:sp>
        <p:sp>
          <p:nvSpPr>
            <p:cNvPr id="15374" name="Line 9"/>
            <p:cNvSpPr>
              <a:spLocks noChangeShapeType="1"/>
            </p:cNvSpPr>
            <p:nvPr/>
          </p:nvSpPr>
          <p:spPr bwMode="auto">
            <a:xfrm flipH="1">
              <a:off x="2544" y="2640"/>
              <a:ext cx="816" cy="19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" name="Group 11"/>
          <p:cNvGrpSpPr>
            <a:grpSpLocks/>
          </p:cNvGrpSpPr>
          <p:nvPr/>
        </p:nvGrpSpPr>
        <p:grpSpPr bwMode="auto">
          <a:xfrm>
            <a:off x="5598714" y="303590"/>
            <a:ext cx="6422410" cy="1503363"/>
            <a:chOff x="3177" y="144"/>
            <a:chExt cx="3035" cy="947"/>
          </a:xfrm>
        </p:grpSpPr>
        <p:sp>
          <p:nvSpPr>
            <p:cNvPr id="15369" name="Oval 4"/>
            <p:cNvSpPr>
              <a:spLocks noChangeArrowheads="1"/>
            </p:cNvSpPr>
            <p:nvPr/>
          </p:nvSpPr>
          <p:spPr bwMode="auto">
            <a:xfrm>
              <a:off x="3177" y="611"/>
              <a:ext cx="912" cy="48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5370" name="Text Box 5"/>
            <p:cNvSpPr txBox="1">
              <a:spLocks noChangeArrowheads="1"/>
            </p:cNvSpPr>
            <p:nvPr/>
          </p:nvSpPr>
          <p:spPr bwMode="auto">
            <a:xfrm>
              <a:off x="4292" y="144"/>
              <a:ext cx="1920" cy="6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2400" b="1" dirty="0">
                  <a:solidFill>
                    <a:srgbClr val="FF0000"/>
                  </a:solidFill>
                  <a:latin typeface="Arial" charset="0"/>
                </a:rPr>
                <a:t>The </a:t>
              </a:r>
              <a:r>
                <a:rPr lang="en-GB" altLang="en-US" sz="3200" b="1" dirty="0">
                  <a:solidFill>
                    <a:srgbClr val="FF0000"/>
                  </a:solidFill>
                  <a:latin typeface="Arial" charset="0"/>
                </a:rPr>
                <a:t>formal</a:t>
              </a:r>
              <a:r>
                <a:rPr lang="en-GB" altLang="en-US" sz="2400" b="1" dirty="0">
                  <a:solidFill>
                    <a:srgbClr val="FF0000"/>
                  </a:solidFill>
                  <a:latin typeface="Arial" charset="0"/>
                </a:rPr>
                <a:t> parameter list</a:t>
              </a:r>
            </a:p>
          </p:txBody>
        </p:sp>
        <p:sp>
          <p:nvSpPr>
            <p:cNvPr id="15371" name="Line 10"/>
            <p:cNvSpPr>
              <a:spLocks noChangeShapeType="1"/>
            </p:cNvSpPr>
            <p:nvPr/>
          </p:nvSpPr>
          <p:spPr bwMode="auto">
            <a:xfrm flipH="1">
              <a:off x="3888" y="432"/>
              <a:ext cx="384" cy="24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3974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3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3590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1C35759-FF69-4FB3-9FD6-4B55F2CAE903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638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3EA54F7-EF26-4593-AD03-C364FA01F525}" type="slidenum">
              <a:rPr lang="en-US" altLang="en-US" sz="1400"/>
              <a:pPr/>
              <a:t>13</a:t>
            </a:fld>
            <a:endParaRPr lang="en-US" altLang="en-US" sz="1400"/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712603" y="304800"/>
            <a:ext cx="9344766" cy="8402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GB" altLang="en-US" sz="5400" b="1" dirty="0"/>
              <a:t>Parameter Lists </a:t>
            </a:r>
            <a:r>
              <a:rPr lang="en-GB" altLang="en-US" sz="4000" b="1" dirty="0"/>
              <a:t>(</a:t>
            </a:r>
            <a:r>
              <a:rPr lang="en-GB" altLang="en-US" sz="4000" b="1" dirty="0" err="1"/>
              <a:t>cont</a:t>
            </a:r>
            <a:r>
              <a:rPr lang="en-GB" altLang="en-US" sz="4000" b="1" dirty="0"/>
              <a:t>)</a:t>
            </a:r>
            <a:endParaRPr lang="en-GB" altLang="en-US" sz="5400" dirty="0"/>
          </a:p>
        </p:txBody>
      </p:sp>
      <p:sp>
        <p:nvSpPr>
          <p:cNvPr id="16389" name="Text Box 4"/>
          <p:cNvSpPr txBox="1">
            <a:spLocks noChangeArrowheads="1"/>
          </p:cNvSpPr>
          <p:nvPr/>
        </p:nvSpPr>
        <p:spPr bwMode="auto">
          <a:xfrm>
            <a:off x="2843105" y="1603080"/>
            <a:ext cx="8430604" cy="178510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public static </a:t>
            </a:r>
            <a:r>
              <a:rPr lang="en-GB" altLang="en-US" b="1" dirty="0" err="1"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b="1" dirty="0" err="1">
                <a:latin typeface="Arial" charset="0"/>
              </a:rPr>
              <a:t>maxOf</a:t>
            </a:r>
            <a:r>
              <a:rPr lang="en-GB" altLang="en-US" b="1" dirty="0">
                <a:latin typeface="Arial" charset="0"/>
              </a:rPr>
              <a:t>( </a:t>
            </a:r>
            <a:r>
              <a:rPr lang="en-GB" altLang="en-US" b="1" dirty="0" err="1"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 x, </a:t>
            </a:r>
            <a:r>
              <a:rPr lang="en-GB" altLang="en-US" b="1" dirty="0" err="1">
                <a:latin typeface="Arial" charset="0"/>
              </a:rPr>
              <a:t>int</a:t>
            </a:r>
            <a:r>
              <a:rPr lang="en-GB" altLang="en-US" b="1" dirty="0">
                <a:latin typeface="Arial" charset="0"/>
              </a:rPr>
              <a:t> y ) {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</a:rPr>
              <a:t>if</a:t>
            </a:r>
            <a:r>
              <a:rPr lang="en-GB" altLang="en-US" b="1" dirty="0">
                <a:latin typeface="Arial" charset="0"/>
              </a:rPr>
              <a:t> ( x&gt;y ) return x;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</a:rPr>
              <a:t>else</a:t>
            </a:r>
            <a:r>
              <a:rPr lang="en-GB" altLang="en-US" b="1" dirty="0">
                <a:latin typeface="Arial" charset="0"/>
              </a:rPr>
              <a:t> return y;</a:t>
            </a:r>
          </a:p>
          <a:p>
            <a:pPr algn="l"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} 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// end of method '</a:t>
            </a:r>
            <a:r>
              <a:rPr lang="en-GB" altLang="en-US" dirty="0" err="1">
                <a:solidFill>
                  <a:schemeClr val="accent2"/>
                </a:solidFill>
                <a:latin typeface="Arial" charset="0"/>
              </a:rPr>
              <a:t>maxOf</a:t>
            </a:r>
            <a:r>
              <a:rPr lang="en-GB" altLang="en-US" dirty="0">
                <a:solidFill>
                  <a:schemeClr val="accent2"/>
                </a:solidFill>
                <a:latin typeface="Arial" charset="0"/>
              </a:rPr>
              <a:t>'</a:t>
            </a:r>
          </a:p>
        </p:txBody>
      </p:sp>
      <p:sp>
        <p:nvSpPr>
          <p:cNvPr id="16390" name="Text Box 7"/>
          <p:cNvSpPr txBox="1">
            <a:spLocks noChangeArrowheads="1"/>
          </p:cNvSpPr>
          <p:nvPr/>
        </p:nvSpPr>
        <p:spPr bwMode="auto">
          <a:xfrm>
            <a:off x="509457" y="3519488"/>
            <a:ext cx="11274663" cy="31270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The 'maxOf' method may </a:t>
            </a:r>
            <a:r>
              <a:rPr lang="en-GB" altLang="en-US" sz="3200" b="1">
                <a:solidFill>
                  <a:srgbClr val="FF0000"/>
                </a:solidFill>
                <a:latin typeface="Arial" charset="0"/>
              </a:rPr>
              <a:t>NOT</a:t>
            </a:r>
            <a:r>
              <a:rPr lang="en-GB" altLang="en-US" sz="2800">
                <a:latin typeface="Arial" charset="0"/>
              </a:rPr>
              <a:t> be </a:t>
            </a:r>
            <a:r>
              <a:rPr lang="en-GB" altLang="en-US" sz="3200" b="1">
                <a:latin typeface="Arial" charset="0"/>
              </a:rPr>
              <a:t>called</a:t>
            </a:r>
            <a:r>
              <a:rPr lang="en-GB" altLang="en-US" sz="2800">
                <a:latin typeface="Arial" charset="0"/>
              </a:rPr>
              <a:t> using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charset="0"/>
              </a:rPr>
              <a:t> unsuitable parameters 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types</a:t>
            </a:r>
            <a:r>
              <a:rPr lang="en-GB" altLang="en-US" sz="2800">
                <a:latin typeface="Arial" charset="0"/>
              </a:rPr>
              <a:t>: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	</a:t>
            </a:r>
            <a:r>
              <a:rPr lang="en-GB" altLang="en-US" sz="2800" b="1">
                <a:latin typeface="Courier New" pitchFamily="49" charset="0"/>
              </a:rPr>
              <a:t>maxOf( a, 7.5 );</a:t>
            </a:r>
            <a:r>
              <a:rPr lang="en-GB" altLang="en-US" sz="2800">
                <a:latin typeface="Courier New" pitchFamily="49" charset="0"/>
              </a:rPr>
              <a:t> </a:t>
            </a:r>
            <a:r>
              <a:rPr lang="en-GB" altLang="en-US" sz="2800">
                <a:solidFill>
                  <a:schemeClr val="accent2"/>
                </a:solidFill>
                <a:latin typeface="Arial" charset="0"/>
              </a:rPr>
              <a:t>// 7.5 is a float  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charset="0"/>
              </a:rPr>
              <a:t> the </a:t>
            </a:r>
            <a:r>
              <a:rPr lang="en-GB" altLang="en-US" sz="2800" b="1">
                <a:solidFill>
                  <a:srgbClr val="009900"/>
                </a:solidFill>
                <a:latin typeface="Arial" charset="0"/>
              </a:rPr>
              <a:t>wrong amount</a:t>
            </a:r>
            <a:r>
              <a:rPr lang="en-GB" altLang="en-US" sz="2800">
                <a:latin typeface="Arial" charset="0"/>
              </a:rPr>
              <a:t> of parameters:</a:t>
            </a:r>
          </a:p>
          <a:p>
            <a:pPr algn="l"/>
            <a:r>
              <a:rPr lang="en-GB" altLang="en-US" sz="2800" b="1">
                <a:latin typeface="Courier New" pitchFamily="49" charset="0"/>
              </a:rPr>
              <a:t>	maxOf( 7, 100, 200 );</a:t>
            </a:r>
            <a:r>
              <a:rPr lang="en-GB" altLang="en-US" sz="2800">
                <a:latin typeface="Courier New" pitchFamily="49" charset="0"/>
              </a:rPr>
              <a:t> </a:t>
            </a:r>
            <a:r>
              <a:rPr lang="en-GB" altLang="en-US" sz="2800">
                <a:solidFill>
                  <a:schemeClr val="accent2"/>
                </a:solidFill>
                <a:latin typeface="Arial" charset="0"/>
              </a:rPr>
              <a:t>// 3 parameters</a:t>
            </a:r>
            <a:endParaRPr lang="en-GB" altLang="en-US" sz="2800">
              <a:latin typeface="Courier New" pitchFamily="49" charset="0"/>
            </a:endParaRPr>
          </a:p>
          <a:p>
            <a:pPr algn="l"/>
            <a:r>
              <a:rPr lang="en-GB" altLang="en-US" sz="2800" b="1">
                <a:latin typeface="Courier New" pitchFamily="49" charset="0"/>
              </a:rPr>
              <a:t>	maxOf( 100 );</a:t>
            </a:r>
            <a:r>
              <a:rPr lang="en-GB" altLang="en-US" sz="2800">
                <a:latin typeface="Courier New" pitchFamily="49" charset="0"/>
              </a:rPr>
              <a:t> </a:t>
            </a:r>
            <a:r>
              <a:rPr lang="en-GB" altLang="en-US" sz="2800">
                <a:solidFill>
                  <a:schemeClr val="accent2"/>
                </a:solidFill>
                <a:latin typeface="Arial" charset="0"/>
              </a:rPr>
              <a:t>// only 1 parameter </a:t>
            </a:r>
          </a:p>
        </p:txBody>
      </p:sp>
      <p:grpSp>
        <p:nvGrpSpPr>
          <p:cNvPr id="16391" name="Group 9"/>
          <p:cNvGrpSpPr>
            <a:grpSpLocks/>
          </p:cNvGrpSpPr>
          <p:nvPr/>
        </p:nvGrpSpPr>
        <p:grpSpPr bwMode="auto">
          <a:xfrm>
            <a:off x="5663150" y="543572"/>
            <a:ext cx="6650950" cy="1717674"/>
            <a:chOff x="3177" y="9"/>
            <a:chExt cx="3143" cy="1082"/>
          </a:xfrm>
        </p:grpSpPr>
        <p:sp>
          <p:nvSpPr>
            <p:cNvPr id="16393" name="Oval 10"/>
            <p:cNvSpPr>
              <a:spLocks noChangeArrowheads="1"/>
            </p:cNvSpPr>
            <p:nvPr/>
          </p:nvSpPr>
          <p:spPr bwMode="auto">
            <a:xfrm>
              <a:off x="3177" y="611"/>
              <a:ext cx="912" cy="48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6394" name="Text Box 11"/>
            <p:cNvSpPr txBox="1">
              <a:spLocks noChangeArrowheads="1"/>
            </p:cNvSpPr>
            <p:nvPr/>
          </p:nvSpPr>
          <p:spPr bwMode="auto">
            <a:xfrm>
              <a:off x="4400" y="9"/>
              <a:ext cx="1920" cy="6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2400" b="1" dirty="0">
                  <a:solidFill>
                    <a:srgbClr val="FF0000"/>
                  </a:solidFill>
                  <a:latin typeface="Arial" charset="0"/>
                </a:rPr>
                <a:t>The </a:t>
              </a:r>
              <a:r>
                <a:rPr lang="en-GB" altLang="en-US" sz="3200" b="1" dirty="0">
                  <a:solidFill>
                    <a:srgbClr val="FF0000"/>
                  </a:solidFill>
                  <a:latin typeface="Arial" charset="0"/>
                </a:rPr>
                <a:t>formal</a:t>
              </a:r>
              <a:r>
                <a:rPr lang="en-GB" altLang="en-US" sz="2400" b="1" dirty="0">
                  <a:solidFill>
                    <a:srgbClr val="FF0000"/>
                  </a:solidFill>
                  <a:latin typeface="Arial" charset="0"/>
                </a:rPr>
                <a:t> parameter list</a:t>
              </a:r>
            </a:p>
          </p:txBody>
        </p:sp>
        <p:sp>
          <p:nvSpPr>
            <p:cNvPr id="16395" name="Line 12"/>
            <p:cNvSpPr>
              <a:spLocks noChangeShapeType="1"/>
            </p:cNvSpPr>
            <p:nvPr/>
          </p:nvSpPr>
          <p:spPr bwMode="auto">
            <a:xfrm flipH="1">
              <a:off x="3888" y="432"/>
              <a:ext cx="384" cy="24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24621" name="Text Box 13"/>
          <p:cNvSpPr txBox="1">
            <a:spLocks noChangeArrowheads="1"/>
          </p:cNvSpPr>
          <p:nvPr/>
        </p:nvSpPr>
        <p:spPr bwMode="auto">
          <a:xfrm>
            <a:off x="1589" y="1492250"/>
            <a:ext cx="2844059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b="1">
                <a:solidFill>
                  <a:srgbClr val="FF0000"/>
                </a:solidFill>
                <a:latin typeface="Arial" charset="0"/>
              </a:rPr>
              <a:t>Formal and Actual parameter lists must match</a:t>
            </a:r>
          </a:p>
        </p:txBody>
      </p:sp>
    </p:spTree>
    <p:extLst>
      <p:ext uri="{BB962C8B-B14F-4D97-AF65-F5344CB8AC3E}">
        <p14:creationId xmlns:p14="http://schemas.microsoft.com/office/powerpoint/2010/main" val="3636768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4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21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6A4CE0F-E9F3-4D06-9623-81056BEB68C1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74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8DEF37F-E460-46C6-B59A-CC790F0F97D3}" type="slidenum">
              <a:rPr lang="en-US" altLang="en-US" sz="1400"/>
              <a:pPr/>
              <a:t>14</a:t>
            </a:fld>
            <a:endParaRPr lang="en-US" altLang="en-US" sz="1400"/>
          </a:p>
        </p:txBody>
      </p:sp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2331709" y="4454344"/>
            <a:ext cx="4875530" cy="1143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7413" name="Rectangle 4"/>
          <p:cNvSpPr>
            <a:spLocks noChangeArrowheads="1"/>
          </p:cNvSpPr>
          <p:nvPr/>
        </p:nvSpPr>
        <p:spPr bwMode="auto">
          <a:xfrm>
            <a:off x="2377092" y="2286000"/>
            <a:ext cx="3047206" cy="4572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74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2286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Methods and Classes</a:t>
            </a:r>
            <a:endParaRPr lang="en-GB" altLang="en-US" dirty="0" smtClean="0"/>
          </a:p>
        </p:txBody>
      </p:sp>
      <p:sp>
        <p:nvSpPr>
          <p:cNvPr id="17415" name="Text Box 3"/>
          <p:cNvSpPr txBox="1">
            <a:spLocks noChangeArrowheads="1"/>
          </p:cNvSpPr>
          <p:nvPr/>
        </p:nvSpPr>
        <p:spPr bwMode="auto">
          <a:xfrm>
            <a:off x="611030" y="1295400"/>
            <a:ext cx="11428571" cy="4468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To call a method in the same class use </a:t>
            </a:r>
            <a:r>
              <a:rPr lang="en-GB" altLang="en-US" sz="2400" dirty="0">
                <a:solidFill>
                  <a:srgbClr val="009900"/>
                </a:solidFill>
                <a:latin typeface="Arial" charset="0"/>
              </a:rPr>
              <a:t>just the name</a:t>
            </a:r>
            <a:r>
              <a:rPr lang="en-GB" altLang="en-US" sz="2400" dirty="0">
                <a:latin typeface="Arial" charset="0"/>
              </a:rPr>
              <a:t> of the method</a:t>
            </a:r>
            <a:r>
              <a:rPr lang="en-GB" altLang="en-US" dirty="0">
                <a:latin typeface="Arial" charset="0"/>
              </a:rPr>
              <a:t> </a:t>
            </a:r>
          </a:p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		 </a:t>
            </a: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	</a:t>
            </a:r>
            <a:r>
              <a:rPr lang="en-GB" altLang="en-US" dirty="0">
                <a:latin typeface="Arial" charset="0"/>
              </a:rPr>
              <a:t>	</a:t>
            </a:r>
            <a:r>
              <a:rPr lang="en-GB" altLang="en-US" dirty="0" err="1">
                <a:latin typeface="Arial" charset="0"/>
              </a:rPr>
              <a:t>maxOf</a:t>
            </a:r>
            <a:r>
              <a:rPr lang="en-GB" altLang="en-US" dirty="0">
                <a:latin typeface="Arial" charset="0"/>
              </a:rPr>
              <a:t>(4</a:t>
            </a:r>
            <a:r>
              <a:rPr lang="en-GB" altLang="en-US" dirty="0">
                <a:latin typeface="Arial" charset="0"/>
              </a:rPr>
              <a:t>, 5); </a:t>
            </a: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If the method is located in </a:t>
            </a:r>
            <a:r>
              <a:rPr lang="en-GB" altLang="en-US" sz="2400" dirty="0">
                <a:solidFill>
                  <a:srgbClr val="009900"/>
                </a:solidFill>
                <a:latin typeface="Arial" charset="0"/>
              </a:rPr>
              <a:t>another class</a:t>
            </a:r>
            <a:r>
              <a:rPr lang="en-GB" altLang="en-US" sz="2400" dirty="0">
                <a:latin typeface="Arial" charset="0"/>
              </a:rPr>
              <a:t> call it using the format: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2400" dirty="0" err="1">
                <a:latin typeface="Arial" charset="0"/>
              </a:rPr>
              <a:t>ClassName</a:t>
            </a:r>
            <a:r>
              <a:rPr lang="en-GB" altLang="en-US" sz="3600" b="1" dirty="0" err="1">
                <a:solidFill>
                  <a:srgbClr val="FF0000"/>
                </a:solidFill>
                <a:latin typeface="Arial" charset="0"/>
              </a:rPr>
              <a:t>.</a:t>
            </a:r>
            <a:r>
              <a:rPr lang="en-GB" altLang="en-US" sz="2400" dirty="0" err="1">
                <a:latin typeface="Arial" charset="0"/>
              </a:rPr>
              <a:t>methodName</a:t>
            </a:r>
            <a:r>
              <a:rPr lang="en-GB" altLang="en-US" sz="2400" dirty="0">
                <a:latin typeface="Arial" charset="0"/>
              </a:rPr>
              <a:t>( </a:t>
            </a:r>
            <a:r>
              <a:rPr lang="en-GB" altLang="en-US" sz="2400" i="1" dirty="0">
                <a:latin typeface="Arial" charset="0"/>
              </a:rPr>
              <a:t>formal parameter list</a:t>
            </a:r>
            <a:r>
              <a:rPr lang="en-GB" altLang="en-US" sz="2400" dirty="0">
                <a:latin typeface="Arial" charset="0"/>
              </a:rPr>
              <a:t> )</a:t>
            </a: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		</a:t>
            </a:r>
            <a:r>
              <a:rPr lang="en-GB" altLang="en-US" dirty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en-GB" altLang="en-US" dirty="0" err="1" smtClean="0">
                <a:latin typeface="Arial" charset="0"/>
              </a:rPr>
              <a:t>Console</a:t>
            </a:r>
            <a:r>
              <a:rPr lang="en-GB" altLang="en-US" sz="2800" b="1" dirty="0" err="1" smtClean="0">
                <a:latin typeface="Arial" charset="0"/>
              </a:rPr>
              <a:t>.</a:t>
            </a:r>
            <a:r>
              <a:rPr lang="en-GB" altLang="en-US" dirty="0" err="1" smtClean="0">
                <a:latin typeface="Arial" charset="0"/>
              </a:rPr>
              <a:t>ReadLine</a:t>
            </a:r>
            <a:r>
              <a:rPr lang="en-GB" altLang="en-US" dirty="0" smtClean="0">
                <a:latin typeface="Arial" charset="0"/>
              </a:rPr>
              <a:t>();  </a:t>
            </a:r>
            <a:endParaRPr lang="en-GB" altLang="en-US" dirty="0">
              <a:latin typeface="Arial" charset="0"/>
            </a:endParaRPr>
          </a:p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		 </a:t>
            </a:r>
            <a:r>
              <a:rPr lang="en-GB" altLang="en-US" dirty="0" err="1" smtClean="0">
                <a:latin typeface="Arial" charset="0"/>
              </a:rPr>
              <a:t>Console.WriteLine</a:t>
            </a:r>
            <a:r>
              <a:rPr lang="en-GB" altLang="en-US" dirty="0" smtClean="0">
                <a:latin typeface="Arial" charset="0"/>
              </a:rPr>
              <a:t>( </a:t>
            </a:r>
            <a:r>
              <a:rPr lang="en-GB" altLang="en-US" dirty="0">
                <a:latin typeface="Arial" charset="0"/>
              </a:rPr>
              <a:t>"</a:t>
            </a:r>
            <a:r>
              <a:rPr lang="en-GB" altLang="en-US" dirty="0" err="1">
                <a:latin typeface="Arial" charset="0"/>
              </a:rPr>
              <a:t>bla</a:t>
            </a:r>
            <a:r>
              <a:rPr lang="en-GB" altLang="en-US" dirty="0">
                <a:latin typeface="Arial" charset="0"/>
              </a:rPr>
              <a:t>" ); </a:t>
            </a:r>
          </a:p>
          <a:p>
            <a:pPr algn="l"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</p:txBody>
      </p:sp>
      <p:sp>
        <p:nvSpPr>
          <p:cNvPr id="17416" name="Line 6"/>
          <p:cNvSpPr>
            <a:spLocks noChangeShapeType="1"/>
          </p:cNvSpPr>
          <p:nvPr/>
        </p:nvSpPr>
        <p:spPr bwMode="auto">
          <a:xfrm>
            <a:off x="509456" y="1371600"/>
            <a:ext cx="0" cy="1143000"/>
          </a:xfrm>
          <a:prstGeom prst="line">
            <a:avLst/>
          </a:prstGeom>
          <a:noFill/>
          <a:ln w="762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Line 7"/>
          <p:cNvSpPr>
            <a:spLocks noChangeShapeType="1"/>
          </p:cNvSpPr>
          <p:nvPr/>
        </p:nvSpPr>
        <p:spPr bwMode="auto">
          <a:xfrm>
            <a:off x="509456" y="3048000"/>
            <a:ext cx="0" cy="1828800"/>
          </a:xfrm>
          <a:prstGeom prst="line">
            <a:avLst/>
          </a:prstGeom>
          <a:noFill/>
          <a:ln w="762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386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090BA60-2155-494C-B9EE-BB756B007F45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9DEF87C-47C8-444D-BC2B-4CDEE5B4DBC3}" type="slidenum">
              <a:rPr lang="en-US" altLang="en-US" sz="1400"/>
              <a:pPr/>
              <a:t>15</a:t>
            </a:fld>
            <a:endParaRPr lang="en-US" altLang="en-US" sz="1400"/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306309" y="1676400"/>
            <a:ext cx="9243192" cy="510909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public class </a:t>
            </a:r>
            <a:r>
              <a:rPr lang="en-GB" altLang="en-US" b="1" dirty="0" err="1">
                <a:latin typeface="Arial" charset="0"/>
              </a:rPr>
              <a:t>testIt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dirty="0">
                <a:latin typeface="Arial" charset="0"/>
              </a:rPr>
              <a:t>{</a:t>
            </a:r>
            <a:endParaRPr lang="en-GB" altLang="en-US" b="1" dirty="0">
              <a:latin typeface="Arial" charset="0"/>
            </a:endParaRPr>
          </a:p>
          <a:p>
            <a:pPr algn="l">
              <a:lnSpc>
                <a:spcPct val="10000"/>
              </a:lnSpc>
              <a:spcBef>
                <a:spcPct val="50000"/>
              </a:spcBef>
            </a:pPr>
            <a:endParaRPr lang="en-GB" altLang="en-US" dirty="0"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public </a:t>
            </a:r>
            <a:r>
              <a:rPr lang="en-GB" altLang="en-US" dirty="0" err="1">
                <a:latin typeface="Arial" charset="0"/>
              </a:rPr>
              <a:t>int</a:t>
            </a:r>
            <a:r>
              <a:rPr lang="en-GB" altLang="en-US" dirty="0">
                <a:latin typeface="Arial" charset="0"/>
              </a:rPr>
              <a:t> </a:t>
            </a:r>
            <a:r>
              <a:rPr lang="en-GB" altLang="en-US" b="1" dirty="0" err="1">
                <a:latin typeface="Arial" charset="0"/>
              </a:rPr>
              <a:t>promptAndRead</a:t>
            </a:r>
            <a:r>
              <a:rPr lang="en-GB" altLang="en-US" dirty="0">
                <a:latin typeface="Arial" charset="0"/>
              </a:rPr>
              <a:t>( </a:t>
            </a:r>
            <a:r>
              <a:rPr lang="en-GB" altLang="en-US" dirty="0" smtClean="0">
                <a:latin typeface="Arial" charset="0"/>
              </a:rPr>
              <a:t>string </a:t>
            </a:r>
            <a:r>
              <a:rPr lang="en-GB" altLang="en-US" dirty="0">
                <a:latin typeface="Arial" charset="0"/>
              </a:rPr>
              <a:t>c, </a:t>
            </a:r>
            <a:r>
              <a:rPr lang="en-GB" altLang="en-US" dirty="0" smtClean="0">
                <a:latin typeface="Arial" charset="0"/>
              </a:rPr>
              <a:t>string </a:t>
            </a:r>
            <a:r>
              <a:rPr lang="en-GB" altLang="en-US" dirty="0">
                <a:latin typeface="Arial" charset="0"/>
              </a:rPr>
              <a:t>txt) {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>
                <a:solidFill>
                  <a:srgbClr val="FF0000"/>
                </a:solidFill>
                <a:latin typeface="Arial" charset="0"/>
              </a:rPr>
              <a:t>int</a:t>
            </a:r>
            <a:r>
              <a:rPr lang="en-GB" altLang="en-US" dirty="0">
                <a:latin typeface="Arial" charset="0"/>
              </a:rPr>
              <a:t> x;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 smtClean="0">
                <a:latin typeface="Arial" charset="0"/>
              </a:rPr>
              <a:t>Console.WriteLine</a:t>
            </a:r>
            <a:r>
              <a:rPr lang="en-GB" altLang="en-US" dirty="0" smtClean="0">
                <a:latin typeface="Arial" charset="0"/>
              </a:rPr>
              <a:t>( </a:t>
            </a:r>
            <a:r>
              <a:rPr lang="en-GB" altLang="en-US" dirty="0">
                <a:latin typeface="Arial" charset="0"/>
              </a:rPr>
              <a:t>txt + c );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 smtClean="0">
                <a:latin typeface="Arial" charset="0"/>
              </a:rPr>
              <a:t>str</a:t>
            </a:r>
            <a:r>
              <a:rPr lang="en-GB" altLang="en-US" dirty="0" smtClean="0">
                <a:latin typeface="Arial" charset="0"/>
              </a:rPr>
              <a:t> = </a:t>
            </a:r>
            <a:r>
              <a:rPr lang="en-GB" altLang="en-US" dirty="0" err="1" smtClean="0">
                <a:latin typeface="Arial" charset="0"/>
              </a:rPr>
              <a:t>Console.ReadLIne</a:t>
            </a:r>
            <a:r>
              <a:rPr lang="en-GB" altLang="en-US" dirty="0" smtClean="0">
                <a:latin typeface="Arial" charset="0"/>
              </a:rPr>
              <a:t>();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</a:t>
            </a:r>
            <a:r>
              <a:rPr lang="en-GB" altLang="en-US" dirty="0" smtClean="0">
                <a:latin typeface="Arial" charset="0"/>
              </a:rPr>
              <a:t>       x = Convert.ToInt32(</a:t>
            </a:r>
            <a:r>
              <a:rPr lang="en-GB" altLang="en-US" dirty="0" err="1" smtClean="0">
                <a:latin typeface="Arial" charset="0"/>
              </a:rPr>
              <a:t>str</a:t>
            </a:r>
            <a:r>
              <a:rPr lang="en-GB" altLang="en-US" dirty="0" smtClean="0">
                <a:latin typeface="Arial" charset="0"/>
              </a:rPr>
              <a:t>);</a:t>
            </a:r>
            <a:endParaRPr lang="en-GB" altLang="en-US" dirty="0">
              <a:latin typeface="Arial" charset="0"/>
            </a:endParaRP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return x;</a:t>
            </a:r>
          </a:p>
          <a:p>
            <a:pPr algn="l"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method '</a:t>
            </a:r>
            <a:r>
              <a:rPr lang="en-GB" altLang="en-US" dirty="0" err="1">
                <a:latin typeface="Arial" charset="0"/>
              </a:rPr>
              <a:t>promptAndRead</a:t>
            </a:r>
            <a:r>
              <a:rPr lang="en-GB" altLang="en-US" dirty="0">
                <a:latin typeface="Arial" charset="0"/>
              </a:rPr>
              <a:t>'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endParaRPr lang="en-GB" altLang="en-US" dirty="0">
              <a:solidFill>
                <a:schemeClr val="accent2"/>
              </a:solidFill>
              <a:latin typeface="Arial" charset="0"/>
            </a:endParaRP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public static void </a:t>
            </a:r>
            <a:r>
              <a:rPr lang="en-GB" altLang="en-US" b="1" dirty="0">
                <a:latin typeface="Arial" charset="0"/>
              </a:rPr>
              <a:t>main</a:t>
            </a:r>
            <a:r>
              <a:rPr lang="en-GB" altLang="en-US" dirty="0">
                <a:latin typeface="Arial" charset="0"/>
              </a:rPr>
              <a:t> ( </a:t>
            </a:r>
            <a:r>
              <a:rPr lang="en-GB" altLang="en-US" dirty="0" err="1">
                <a:latin typeface="Arial" charset="0"/>
              </a:rPr>
              <a:t>argv</a:t>
            </a:r>
            <a:r>
              <a:rPr lang="en-GB" altLang="en-US" dirty="0">
                <a:latin typeface="Arial" charset="0"/>
              </a:rPr>
              <a:t>[] ) {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 smtClean="0">
                <a:solidFill>
                  <a:srgbClr val="FF0000"/>
                </a:solidFill>
                <a:latin typeface="Arial" charset="0"/>
              </a:rPr>
              <a:t>int</a:t>
            </a:r>
            <a:r>
              <a:rPr lang="en-GB" altLang="en-US" dirty="0" smtClean="0">
                <a:latin typeface="Arial" charset="0"/>
              </a:rPr>
              <a:t> </a:t>
            </a:r>
            <a:r>
              <a:rPr lang="en-GB" altLang="en-US" dirty="0">
                <a:latin typeface="Arial" charset="0"/>
              </a:rPr>
              <a:t>in;      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       </a:t>
            </a:r>
            <a:r>
              <a:rPr lang="en-GB" altLang="en-US" dirty="0">
                <a:latin typeface="Arial" charset="0"/>
              </a:rPr>
              <a:t>in = </a:t>
            </a:r>
            <a:r>
              <a:rPr lang="en-GB" altLang="en-US" dirty="0" err="1">
                <a:latin typeface="Arial" charset="0"/>
              </a:rPr>
              <a:t>promptAndRead</a:t>
            </a:r>
            <a:r>
              <a:rPr lang="en-GB" altLang="en-US" dirty="0">
                <a:latin typeface="Arial" charset="0"/>
              </a:rPr>
              <a:t>(</a:t>
            </a:r>
            <a:r>
              <a:rPr lang="en-GB" altLang="en-US" dirty="0">
                <a:solidFill>
                  <a:srgbClr val="FFFF00"/>
                </a:solidFill>
                <a:latin typeface="Arial" charset="0"/>
              </a:rPr>
              <a:t> Enter a value </a:t>
            </a:r>
            <a:r>
              <a:rPr lang="en-GB" altLang="en-US" b="1" dirty="0">
                <a:latin typeface="Arial" charset="0"/>
              </a:rPr>
              <a:t>,</a:t>
            </a:r>
            <a:r>
              <a:rPr lang="en-GB" altLang="en-US" dirty="0">
                <a:solidFill>
                  <a:srgbClr val="009900"/>
                </a:solidFill>
                <a:latin typeface="Arial" charset="0"/>
              </a:rPr>
              <a:t> </a:t>
            </a:r>
            <a:r>
              <a:rPr lang="en-GB" altLang="en-US" dirty="0">
                <a:solidFill>
                  <a:srgbClr val="FFFF00"/>
                </a:solidFill>
                <a:latin typeface="Arial" charset="0"/>
              </a:rPr>
              <a:t>':' </a:t>
            </a:r>
            <a:r>
              <a:rPr lang="en-GB" altLang="en-US" dirty="0">
                <a:latin typeface="Arial" charset="0"/>
              </a:rPr>
              <a:t>);</a:t>
            </a:r>
            <a:r>
              <a:rPr lang="en-GB" altLang="en-US" b="1" dirty="0">
                <a:latin typeface="Arial" charset="0"/>
              </a:rPr>
              <a:t>    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     </a:t>
            </a:r>
            <a:r>
              <a:rPr lang="en-GB" altLang="en-US" dirty="0" err="1" smtClean="0">
                <a:latin typeface="Arial" charset="0"/>
              </a:rPr>
              <a:t>Console.WriteLine</a:t>
            </a:r>
            <a:r>
              <a:rPr lang="en-GB" altLang="en-US" dirty="0" smtClean="0">
                <a:latin typeface="Arial" charset="0"/>
              </a:rPr>
              <a:t>(</a:t>
            </a:r>
            <a:r>
              <a:rPr lang="en-GB" altLang="en-US" dirty="0" smtClean="0">
                <a:solidFill>
                  <a:srgbClr val="FFFF00"/>
                </a:solidFill>
                <a:latin typeface="Arial" charset="0"/>
              </a:rPr>
              <a:t>"</a:t>
            </a:r>
            <a:r>
              <a:rPr lang="en-GB" altLang="en-US" dirty="0">
                <a:solidFill>
                  <a:srgbClr val="FFFF00"/>
                </a:solidFill>
                <a:latin typeface="Arial" charset="0"/>
              </a:rPr>
              <a:t>You entered: " </a:t>
            </a:r>
            <a:r>
              <a:rPr lang="en-GB" altLang="en-US" dirty="0">
                <a:latin typeface="Arial" charset="0"/>
              </a:rPr>
              <a:t>+in);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   } // end of main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dirty="0">
                <a:latin typeface="Arial" charset="0"/>
              </a:rPr>
              <a:t>} // end of class</a:t>
            </a:r>
          </a:p>
        </p:txBody>
      </p:sp>
      <p:sp>
        <p:nvSpPr>
          <p:cNvPr id="1843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49608" y="304801"/>
            <a:ext cx="10292786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Check your knowledge now:</a:t>
            </a:r>
            <a:endParaRPr lang="en-GB" altLang="en-US" dirty="0" smtClean="0"/>
          </a:p>
        </p:txBody>
      </p:sp>
      <p:sp>
        <p:nvSpPr>
          <p:cNvPr id="18438" name="Text Box 3"/>
          <p:cNvSpPr txBox="1">
            <a:spLocks noChangeArrowheads="1"/>
          </p:cNvSpPr>
          <p:nvPr/>
        </p:nvSpPr>
        <p:spPr bwMode="auto">
          <a:xfrm>
            <a:off x="204735" y="1143002"/>
            <a:ext cx="711014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00000"/>
              </a:lnSpc>
              <a:spcBef>
                <a:spcPct val="50000"/>
              </a:spcBef>
            </a:pPr>
            <a:r>
              <a:rPr lang="en-GB" altLang="en-US" sz="2800">
                <a:latin typeface="Arial" charset="0"/>
              </a:rPr>
              <a:t>Spot the mistakes in the code:</a:t>
            </a:r>
            <a:endParaRPr lang="en-GB" altLang="en-US" sz="2800"/>
          </a:p>
        </p:txBody>
      </p:sp>
      <p:sp>
        <p:nvSpPr>
          <p:cNvPr id="329733" name="Text Box 5"/>
          <p:cNvSpPr txBox="1">
            <a:spLocks noChangeArrowheads="1"/>
          </p:cNvSpPr>
          <p:nvPr/>
        </p:nvSpPr>
        <p:spPr bwMode="auto">
          <a:xfrm>
            <a:off x="7924325" y="1712915"/>
            <a:ext cx="4266089" cy="384175"/>
          </a:xfrm>
          <a:prstGeom prst="rect">
            <a:avLst/>
          </a:prstGeom>
          <a:solidFill>
            <a:srgbClr val="FFFF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dirty="0">
                <a:latin typeface="Arial" charset="0"/>
              </a:rPr>
              <a:t>class name: capital 'T'  </a:t>
            </a:r>
            <a:endParaRPr lang="en-GB" altLang="en-US" sz="2800" dirty="0">
              <a:latin typeface="Arial" charset="0"/>
            </a:endParaRPr>
          </a:p>
        </p:txBody>
      </p:sp>
      <p:sp>
        <p:nvSpPr>
          <p:cNvPr id="329734" name="Text Box 6"/>
          <p:cNvSpPr txBox="1">
            <a:spLocks noChangeArrowheads="1"/>
          </p:cNvSpPr>
          <p:nvPr/>
        </p:nvSpPr>
        <p:spPr bwMode="auto">
          <a:xfrm>
            <a:off x="7924325" y="4648202"/>
            <a:ext cx="4266089" cy="347663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'in' has to be an int</a:t>
            </a:r>
          </a:p>
        </p:txBody>
      </p:sp>
      <p:sp>
        <p:nvSpPr>
          <p:cNvPr id="329735" name="Text Box 7"/>
          <p:cNvSpPr txBox="1">
            <a:spLocks noChangeArrowheads="1"/>
          </p:cNvSpPr>
          <p:nvPr/>
        </p:nvSpPr>
        <p:spPr bwMode="auto">
          <a:xfrm>
            <a:off x="7924325" y="5105400"/>
            <a:ext cx="4266089" cy="609398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70000"/>
              </a:lnSpc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text not in " ", also wrong order of param.</a:t>
            </a:r>
          </a:p>
        </p:txBody>
      </p:sp>
      <p:sp>
        <p:nvSpPr>
          <p:cNvPr id="329736" name="Text Box 8"/>
          <p:cNvSpPr txBox="1">
            <a:spLocks noChangeArrowheads="1"/>
          </p:cNvSpPr>
          <p:nvPr/>
        </p:nvSpPr>
        <p:spPr bwMode="auto">
          <a:xfrm>
            <a:off x="7924325" y="3121027"/>
            <a:ext cx="4266089" cy="384175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dirty="0" smtClean="0">
                <a:latin typeface="Arial" charset="0"/>
              </a:rPr>
              <a:t>x=Convert.ToInt32(</a:t>
            </a:r>
            <a:r>
              <a:rPr lang="en-GB" altLang="en-US" sz="2400" dirty="0" err="1" smtClean="0">
                <a:latin typeface="Arial" charset="0"/>
              </a:rPr>
              <a:t>str</a:t>
            </a:r>
            <a:r>
              <a:rPr lang="en-GB" altLang="en-US" sz="2400" dirty="0" smtClean="0">
                <a:latin typeface="Arial" charset="0"/>
              </a:rPr>
              <a:t>); </a:t>
            </a:r>
            <a:endParaRPr lang="en-GB" altLang="en-US" sz="2400" dirty="0">
              <a:latin typeface="Arial" charset="0"/>
            </a:endParaRPr>
          </a:p>
        </p:txBody>
      </p:sp>
      <p:sp>
        <p:nvSpPr>
          <p:cNvPr id="329738" name="Text Box 10"/>
          <p:cNvSpPr txBox="1">
            <a:spLocks noChangeArrowheads="1"/>
          </p:cNvSpPr>
          <p:nvPr/>
        </p:nvSpPr>
        <p:spPr bwMode="auto">
          <a:xfrm>
            <a:off x="7924325" y="2209802"/>
            <a:ext cx="4266089" cy="384175"/>
          </a:xfrm>
          <a:prstGeom prst="rect">
            <a:avLst/>
          </a:prstGeom>
          <a:solidFill>
            <a:srgbClr val="FF7C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>
                <a:latin typeface="Arial" charset="0"/>
              </a:rPr>
              <a:t>public </a:t>
            </a:r>
            <a:r>
              <a:rPr lang="en-GB" altLang="en-US" sz="2400" b="1">
                <a:latin typeface="Arial" charset="0"/>
              </a:rPr>
              <a:t>static</a:t>
            </a:r>
            <a:r>
              <a:rPr lang="en-GB" altLang="en-US" sz="2400">
                <a:latin typeface="Arial" charset="0"/>
              </a:rPr>
              <a:t> int…. </a:t>
            </a:r>
            <a:endParaRPr lang="en-GB" altLang="en-US" sz="28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582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9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9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97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97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97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97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9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9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9733" grpId="0" animBg="1" autoUpdateAnimBg="0"/>
      <p:bldP spid="329734" grpId="0" animBg="1" autoUpdateAnimBg="0"/>
      <p:bldP spid="329735" grpId="0" animBg="1" autoUpdateAnimBg="0"/>
      <p:bldP spid="329736" grpId="0" animBg="1" autoUpdateAnimBg="0"/>
      <p:bldP spid="329738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9D3FB74-2FCD-4E6C-94F9-4581A39E7135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1945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24921FD-D183-4DFE-A7EB-ECEC7C71798D}" type="slidenum">
              <a:rPr lang="en-US" altLang="en-US" sz="1400"/>
              <a:pPr/>
              <a:t>16</a:t>
            </a:fld>
            <a:endParaRPr lang="en-US" altLang="en-US" sz="1400"/>
          </a:p>
        </p:txBody>
      </p:sp>
      <p:sp>
        <p:nvSpPr>
          <p:cNvPr id="1946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17325" y="2286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smtClean="0">
                <a:solidFill>
                  <a:schemeClr val="accent2"/>
                </a:solidFill>
              </a:rPr>
              <a:t>Summary</a:t>
            </a:r>
            <a:endParaRPr lang="en-GB" altLang="en-US" smtClean="0"/>
          </a:p>
        </p:txBody>
      </p:sp>
      <p:sp>
        <p:nvSpPr>
          <p:cNvPr id="19461" name="Text Box 4"/>
          <p:cNvSpPr txBox="1">
            <a:spLocks noChangeArrowheads="1"/>
          </p:cNvSpPr>
          <p:nvPr/>
        </p:nvSpPr>
        <p:spPr bwMode="auto">
          <a:xfrm>
            <a:off x="204735" y="1157290"/>
            <a:ext cx="751644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The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structure</a:t>
            </a:r>
            <a:r>
              <a:rPr lang="en-GB" altLang="en-US" sz="2400" b="1">
                <a:latin typeface="Arial" charset="0"/>
              </a:rPr>
              <a:t> of a method is:</a:t>
            </a:r>
          </a:p>
        </p:txBody>
      </p:sp>
      <p:sp>
        <p:nvSpPr>
          <p:cNvPr id="19462" name="Rectangle 5"/>
          <p:cNvSpPr>
            <a:spLocks noChangeArrowheads="1"/>
          </p:cNvSpPr>
          <p:nvPr/>
        </p:nvSpPr>
        <p:spPr bwMode="auto">
          <a:xfrm>
            <a:off x="306309" y="1524000"/>
            <a:ext cx="11579384" cy="28194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1931485" y="1676400"/>
            <a:ext cx="2640912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9464" name="Rectangle 7"/>
          <p:cNvSpPr>
            <a:spLocks noChangeArrowheads="1"/>
          </p:cNvSpPr>
          <p:nvPr/>
        </p:nvSpPr>
        <p:spPr bwMode="auto">
          <a:xfrm>
            <a:off x="4775546" y="1676400"/>
            <a:ext cx="2336191" cy="381000"/>
          </a:xfrm>
          <a:prstGeom prst="rect">
            <a:avLst/>
          </a:prstGeom>
          <a:solidFill>
            <a:srgbClr val="99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7314884" y="1676400"/>
            <a:ext cx="3859795" cy="381000"/>
          </a:xfrm>
          <a:prstGeom prst="rect">
            <a:avLst/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9466" name="Rectangle 9"/>
          <p:cNvSpPr>
            <a:spLocks noChangeArrowheads="1"/>
          </p:cNvSpPr>
          <p:nvPr/>
        </p:nvSpPr>
        <p:spPr bwMode="auto">
          <a:xfrm>
            <a:off x="1525192" y="2209800"/>
            <a:ext cx="3758221" cy="10668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1525192" y="3382963"/>
            <a:ext cx="7313295" cy="381000"/>
          </a:xfrm>
          <a:prstGeom prst="rect">
            <a:avLst/>
          </a:prstGeom>
          <a:solidFill>
            <a:schemeClr val="hlink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407882" y="1676400"/>
            <a:ext cx="1320456" cy="38100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>
            <a:off x="407883" y="1600202"/>
            <a:ext cx="11274663" cy="222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Scope     </a:t>
            </a:r>
            <a:r>
              <a:rPr lang="en-GB" altLang="en-US" b="1" dirty="0" smtClean="0">
                <a:latin typeface="Arial" charset="0"/>
              </a:rPr>
              <a:t>      Returned </a:t>
            </a:r>
            <a:r>
              <a:rPr lang="en-GB" altLang="en-US" b="1" dirty="0">
                <a:latin typeface="Arial" charset="0"/>
              </a:rPr>
              <a:t>type      </a:t>
            </a:r>
            <a:r>
              <a:rPr lang="en-GB" altLang="en-US" b="1" dirty="0" smtClean="0">
                <a:latin typeface="Arial" charset="0"/>
              </a:rPr>
              <a:t>           Method </a:t>
            </a:r>
            <a:r>
              <a:rPr lang="en-GB" altLang="en-US" b="1" dirty="0">
                <a:latin typeface="Arial" charset="0"/>
              </a:rPr>
              <a:t>name    </a:t>
            </a:r>
            <a:r>
              <a:rPr lang="en-GB" altLang="en-US" b="1" dirty="0" smtClean="0">
                <a:latin typeface="Arial" charset="0"/>
              </a:rPr>
              <a:t>         (</a:t>
            </a:r>
            <a:r>
              <a:rPr lang="en-GB" altLang="en-US" b="1" dirty="0">
                <a:latin typeface="Arial" charset="0"/>
              </a:rPr>
              <a:t>Formal parameter list)</a:t>
            </a:r>
          </a:p>
          <a:p>
            <a:pPr algn="l">
              <a:lnSpc>
                <a:spcPct val="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 smtClean="0">
                <a:latin typeface="Arial" charset="0"/>
              </a:rPr>
              <a:t>    </a:t>
            </a:r>
            <a:r>
              <a:rPr lang="en-GB" altLang="en-US" sz="2400" b="1" dirty="0" smtClean="0">
                <a:latin typeface="Arial" charset="0"/>
              </a:rPr>
              <a:t>body</a:t>
            </a:r>
            <a:r>
              <a:rPr lang="en-GB" altLang="en-US" b="1" dirty="0" smtClean="0">
                <a:latin typeface="Arial" charset="0"/>
              </a:rPr>
              <a:t> </a:t>
            </a:r>
            <a:r>
              <a:rPr lang="en-GB" altLang="en-US" b="1" dirty="0">
                <a:latin typeface="Arial" charset="0"/>
              </a:rPr>
              <a:t>of the method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 	</a:t>
            </a:r>
            <a:r>
              <a:rPr lang="en-GB" altLang="en-US" b="1" dirty="0" smtClean="0">
                <a:latin typeface="Arial" charset="0"/>
              </a:rPr>
              <a:t>    where </a:t>
            </a:r>
            <a:r>
              <a:rPr lang="en-GB" altLang="en-US" b="1" dirty="0">
                <a:latin typeface="Arial" charset="0"/>
              </a:rPr>
              <a:t>computations</a:t>
            </a:r>
          </a:p>
          <a:p>
            <a:pPr algn="l">
              <a:lnSpc>
                <a:spcPct val="6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 smtClean="0">
                <a:latin typeface="Arial" charset="0"/>
              </a:rPr>
              <a:t>    are </a:t>
            </a:r>
            <a:r>
              <a:rPr lang="en-GB" altLang="en-US" b="1" dirty="0">
                <a:latin typeface="Arial" charset="0"/>
              </a:rPr>
              <a:t>made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</a:pPr>
            <a:r>
              <a:rPr lang="en-GB" altLang="en-US" b="1" dirty="0">
                <a:latin typeface="Arial" charset="0"/>
              </a:rPr>
              <a:t>	</a:t>
            </a:r>
            <a:r>
              <a:rPr lang="en-GB" altLang="en-US" b="1" dirty="0" smtClean="0">
                <a:latin typeface="Arial" charset="0"/>
              </a:rPr>
              <a:t>   return </a:t>
            </a:r>
            <a:r>
              <a:rPr lang="en-GB" altLang="en-US" b="1" dirty="0">
                <a:latin typeface="Arial" charset="0"/>
              </a:rPr>
              <a:t>statement </a:t>
            </a:r>
            <a:r>
              <a:rPr lang="en-GB" altLang="en-US" dirty="0">
                <a:latin typeface="Arial" charset="0"/>
              </a:rPr>
              <a:t>(if anything gets returned)</a:t>
            </a:r>
            <a:endParaRPr lang="en-GB" altLang="en-US" b="1" dirty="0">
              <a:latin typeface="Arial" charset="0"/>
            </a:endParaRPr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11276251" y="1676400"/>
            <a:ext cx="406294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{</a:t>
            </a: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509456" y="3886200"/>
            <a:ext cx="3047206" cy="400110"/>
          </a:xfrm>
          <a:prstGeom prst="rect">
            <a:avLst/>
          </a:prstGeom>
          <a:solidFill>
            <a:srgbClr val="FF7C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>
                <a:latin typeface="Arial" charset="0"/>
              </a:rPr>
              <a:t>} </a:t>
            </a:r>
            <a:r>
              <a:rPr lang="en-GB" altLang="en-US">
                <a:latin typeface="Arial" charset="0"/>
              </a:rPr>
              <a:t>// end of method</a:t>
            </a:r>
            <a:endParaRPr lang="en-GB" altLang="en-US" b="1">
              <a:latin typeface="Arial" charset="0"/>
            </a:endParaRPr>
          </a:p>
        </p:txBody>
      </p:sp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103162" y="4572000"/>
            <a:ext cx="11782531" cy="1143000"/>
            <a:chOff x="48" y="2880"/>
            <a:chExt cx="5568" cy="720"/>
          </a:xfrm>
        </p:grpSpPr>
        <p:sp>
          <p:nvSpPr>
            <p:cNvPr id="19473" name="Text Box 18"/>
            <p:cNvSpPr txBox="1">
              <a:spLocks noChangeArrowheads="1"/>
            </p:cNvSpPr>
            <p:nvPr/>
          </p:nvSpPr>
          <p:spPr bwMode="auto">
            <a:xfrm>
              <a:off x="48" y="2880"/>
              <a:ext cx="3552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sz="2400" b="1">
                  <a:latin typeface="Arial" charset="0"/>
                </a:rPr>
                <a:t>The </a:t>
              </a:r>
              <a:r>
                <a:rPr lang="en-GB" altLang="en-US" sz="2400" b="1">
                  <a:solidFill>
                    <a:srgbClr val="009900"/>
                  </a:solidFill>
                  <a:latin typeface="Arial" charset="0"/>
                </a:rPr>
                <a:t>structure</a:t>
              </a:r>
              <a:r>
                <a:rPr lang="en-GB" altLang="en-US" sz="2400" b="1">
                  <a:latin typeface="Arial" charset="0"/>
                </a:rPr>
                <a:t> of a method </a:t>
              </a:r>
              <a:r>
                <a:rPr lang="en-GB" altLang="en-US" sz="3200" b="1">
                  <a:latin typeface="Arial" charset="0"/>
                </a:rPr>
                <a:t>call</a:t>
              </a:r>
              <a:r>
                <a:rPr lang="en-GB" altLang="en-US" sz="2400" b="1">
                  <a:latin typeface="Arial" charset="0"/>
                </a:rPr>
                <a:t> is:</a:t>
              </a:r>
            </a:p>
          </p:txBody>
        </p:sp>
        <p:sp>
          <p:nvSpPr>
            <p:cNvPr id="19474" name="Rectangle 19"/>
            <p:cNvSpPr>
              <a:spLocks noChangeArrowheads="1"/>
            </p:cNvSpPr>
            <p:nvPr/>
          </p:nvSpPr>
          <p:spPr bwMode="auto">
            <a:xfrm>
              <a:off x="144" y="3168"/>
              <a:ext cx="5472" cy="432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9475" name="Rectangle 20"/>
            <p:cNvSpPr>
              <a:spLocks noChangeArrowheads="1"/>
            </p:cNvSpPr>
            <p:nvPr/>
          </p:nvSpPr>
          <p:spPr bwMode="auto">
            <a:xfrm>
              <a:off x="2112" y="3264"/>
              <a:ext cx="1104" cy="240"/>
            </a:xfrm>
            <a:prstGeom prst="rect">
              <a:avLst/>
            </a:prstGeom>
            <a:solidFill>
              <a:srgbClr val="99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9476" name="Rectangle 21"/>
            <p:cNvSpPr>
              <a:spLocks noChangeArrowheads="1"/>
            </p:cNvSpPr>
            <p:nvPr/>
          </p:nvSpPr>
          <p:spPr bwMode="auto">
            <a:xfrm>
              <a:off x="3312" y="3264"/>
              <a:ext cx="1872" cy="240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9477" name="Rectangle 22"/>
            <p:cNvSpPr>
              <a:spLocks noChangeArrowheads="1"/>
            </p:cNvSpPr>
            <p:nvPr/>
          </p:nvSpPr>
          <p:spPr bwMode="auto">
            <a:xfrm>
              <a:off x="288" y="3264"/>
              <a:ext cx="1632" cy="24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9478" name="Text Box 23"/>
            <p:cNvSpPr txBox="1">
              <a:spLocks noChangeArrowheads="1"/>
            </p:cNvSpPr>
            <p:nvPr/>
          </p:nvSpPr>
          <p:spPr bwMode="auto">
            <a:xfrm>
              <a:off x="288" y="3264"/>
              <a:ext cx="4992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b="1" dirty="0">
                  <a:latin typeface="Arial" charset="0"/>
                </a:rPr>
                <a:t>Returned parameter  </a:t>
              </a:r>
              <a:r>
                <a:rPr lang="en-GB" altLang="en-US" b="1" dirty="0" smtClean="0">
                  <a:latin typeface="Arial" charset="0"/>
                </a:rPr>
                <a:t>             =     Method </a:t>
              </a:r>
              <a:r>
                <a:rPr lang="en-GB" altLang="en-US" b="1" dirty="0">
                  <a:latin typeface="Arial" charset="0"/>
                </a:rPr>
                <a:t>name     </a:t>
              </a:r>
              <a:r>
                <a:rPr lang="en-GB" altLang="en-US" b="1" dirty="0" smtClean="0">
                  <a:latin typeface="Arial" charset="0"/>
                </a:rPr>
                <a:t>        (</a:t>
              </a:r>
              <a:r>
                <a:rPr lang="en-GB" altLang="en-US" b="1" dirty="0">
                  <a:latin typeface="Arial" charset="0"/>
                </a:rPr>
                <a:t>Actual parameter list) ;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83419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BE6D5B1-36DE-418F-8180-1D17F9F0E104}" type="datetime1">
              <a:rPr lang="en-US" altLang="en-US" sz="1400"/>
              <a:pPr/>
              <a:t>7/7/2020</a:t>
            </a:fld>
            <a:endParaRPr lang="en-US" altLang="en-US" sz="1400"/>
          </a:p>
        </p:txBody>
      </p:sp>
      <p:sp>
        <p:nvSpPr>
          <p:cNvPr id="2048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D65556E-9F68-4910-8038-7CA60F6F711F}" type="slidenum">
              <a:rPr lang="en-US" altLang="en-US" sz="1400"/>
              <a:pPr/>
              <a:t>17</a:t>
            </a:fld>
            <a:endParaRPr lang="en-US" altLang="en-US" sz="1400"/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70173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smtClean="0">
                <a:solidFill>
                  <a:schemeClr val="accent2"/>
                </a:solidFill>
              </a:rPr>
              <a:t>Summary </a:t>
            </a:r>
            <a:r>
              <a:rPr lang="en-GB" altLang="en-US" sz="3600" b="1">
                <a:solidFill>
                  <a:schemeClr val="accent2"/>
                </a:solidFill>
              </a:rPr>
              <a:t>(cont)</a:t>
            </a:r>
            <a:endParaRPr lang="en-GB" altLang="en-US" smtClean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2568436" y="3267078"/>
            <a:ext cx="8024310" cy="1879601"/>
            <a:chOff x="1117" y="2298"/>
            <a:chExt cx="3792" cy="1184"/>
          </a:xfrm>
        </p:grpSpPr>
        <p:sp>
          <p:nvSpPr>
            <p:cNvPr id="20488" name="Rectangle 4"/>
            <p:cNvSpPr>
              <a:spLocks noChangeArrowheads="1"/>
            </p:cNvSpPr>
            <p:nvPr/>
          </p:nvSpPr>
          <p:spPr bwMode="auto">
            <a:xfrm>
              <a:off x="1152" y="2858"/>
              <a:ext cx="3468" cy="624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0489" name="Text Box 5"/>
            <p:cNvSpPr txBox="1">
              <a:spLocks noChangeArrowheads="1"/>
            </p:cNvSpPr>
            <p:nvPr/>
          </p:nvSpPr>
          <p:spPr bwMode="auto">
            <a:xfrm>
              <a:off x="1117" y="2298"/>
              <a:ext cx="3792" cy="1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charset="0"/>
                </a:defRPr>
              </a:lvl1pPr>
              <a:lvl2pPr>
                <a:defRPr sz="20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sz="2400" b="1" dirty="0">
                  <a:solidFill>
                    <a:srgbClr val="009900"/>
                  </a:solidFill>
                  <a:latin typeface="Arial" charset="0"/>
                </a:rPr>
                <a:t>Actual parameters</a:t>
              </a:r>
              <a:r>
                <a:rPr lang="en-GB" altLang="en-US" sz="2400" b="1" dirty="0">
                  <a:latin typeface="Arial" charset="0"/>
                </a:rPr>
                <a:t> in method   </a:t>
              </a:r>
              <a:r>
                <a:rPr lang="en-GB" altLang="en-US" sz="3200" b="1" dirty="0">
                  <a:latin typeface="Arial" charset="0"/>
                </a:rPr>
                <a:t>calls</a:t>
              </a:r>
              <a:r>
                <a:rPr lang="en-GB" altLang="en-US" sz="2400" b="1" dirty="0">
                  <a:latin typeface="Arial" charset="0"/>
                </a:rPr>
                <a:t> must match the </a:t>
              </a:r>
              <a:r>
                <a:rPr lang="en-GB" altLang="en-US" sz="2400" b="1" dirty="0">
                  <a:solidFill>
                    <a:srgbClr val="009900"/>
                  </a:solidFill>
                  <a:latin typeface="Arial" charset="0"/>
                </a:rPr>
                <a:t>formal parameter</a:t>
              </a:r>
              <a:r>
                <a:rPr lang="en-GB" altLang="en-US" sz="2400" b="1" dirty="0">
                  <a:latin typeface="Arial" charset="0"/>
                </a:rPr>
                <a:t> list</a:t>
              </a:r>
              <a:endParaRPr lang="en-GB" altLang="en-US" dirty="0">
                <a:latin typeface="Arial" charset="0"/>
              </a:endParaRPr>
            </a:p>
            <a:p>
              <a:pPr lvl="1" algn="l">
                <a:lnSpc>
                  <a:spcPct val="50000"/>
                </a:lnSpc>
                <a:spcBef>
                  <a:spcPct val="50000"/>
                </a:spcBef>
                <a:buFontTx/>
                <a:buChar char="•"/>
              </a:pPr>
              <a:r>
                <a:rPr lang="en-GB" altLang="en-US" dirty="0">
                  <a:latin typeface="Arial" charset="0"/>
                </a:rPr>
                <a:t> same amount</a:t>
              </a:r>
            </a:p>
            <a:p>
              <a:pPr lvl="1" algn="l">
                <a:lnSpc>
                  <a:spcPct val="50000"/>
                </a:lnSpc>
                <a:spcBef>
                  <a:spcPct val="50000"/>
                </a:spcBef>
                <a:buFontTx/>
                <a:buChar char="•"/>
              </a:pPr>
              <a:r>
                <a:rPr lang="en-GB" altLang="en-US" dirty="0">
                  <a:latin typeface="Arial" charset="0"/>
                </a:rPr>
                <a:t> same type</a:t>
              </a:r>
            </a:p>
            <a:p>
              <a:pPr lvl="1" algn="l">
                <a:lnSpc>
                  <a:spcPct val="50000"/>
                </a:lnSpc>
                <a:spcBef>
                  <a:spcPct val="50000"/>
                </a:spcBef>
                <a:buFontTx/>
                <a:buChar char="•"/>
              </a:pPr>
              <a:r>
                <a:rPr lang="en-GB" altLang="en-US" dirty="0">
                  <a:latin typeface="Arial" charset="0"/>
                </a:rPr>
                <a:t> correct order</a:t>
              </a:r>
            </a:p>
          </p:txBody>
        </p:sp>
      </p:grpSp>
      <p:sp>
        <p:nvSpPr>
          <p:cNvPr id="20486" name="Rectangle 7"/>
          <p:cNvSpPr>
            <a:spLocks noChangeArrowheads="1"/>
          </p:cNvSpPr>
          <p:nvPr/>
        </p:nvSpPr>
        <p:spPr bwMode="auto">
          <a:xfrm>
            <a:off x="2642501" y="2438400"/>
            <a:ext cx="6094413" cy="4572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/>
          </a:p>
        </p:txBody>
      </p:sp>
      <p:sp>
        <p:nvSpPr>
          <p:cNvPr id="20487" name="Text Box 8"/>
          <p:cNvSpPr txBox="1">
            <a:spLocks noChangeArrowheads="1"/>
          </p:cNvSpPr>
          <p:nvPr/>
        </p:nvSpPr>
        <p:spPr bwMode="auto">
          <a:xfrm>
            <a:off x="2642501" y="1916832"/>
            <a:ext cx="802431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When </a:t>
            </a:r>
            <a:r>
              <a:rPr lang="en-GB" altLang="en-US" sz="2400" b="1">
                <a:solidFill>
                  <a:srgbClr val="009900"/>
                </a:solidFill>
                <a:latin typeface="Arial" charset="0"/>
              </a:rPr>
              <a:t>calling a method in another class</a:t>
            </a:r>
          </a:p>
          <a:p>
            <a:pPr algn="l">
              <a:lnSpc>
                <a:spcPct val="4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use the ClassName</a:t>
            </a:r>
            <a:r>
              <a:rPr lang="en-GB" altLang="en-US" sz="3200" b="1">
                <a:solidFill>
                  <a:srgbClr val="FF0000"/>
                </a:solidFill>
                <a:latin typeface="Arial" charset="0"/>
              </a:rPr>
              <a:t>.</a:t>
            </a:r>
            <a:r>
              <a:rPr lang="en-GB" altLang="en-US" sz="2400" b="1">
                <a:latin typeface="Arial" charset="0"/>
              </a:rPr>
              <a:t>methodName(…);</a:t>
            </a:r>
          </a:p>
          <a:p>
            <a:pPr algn="l">
              <a:lnSpc>
                <a:spcPct val="80000"/>
              </a:lnSpc>
              <a:spcBef>
                <a:spcPct val="50000"/>
              </a:spcBef>
            </a:pPr>
            <a:r>
              <a:rPr lang="en-GB" altLang="en-US" sz="2400" b="1">
                <a:latin typeface="Arial" charset="0"/>
              </a:rPr>
              <a:t>convention</a:t>
            </a:r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205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8328" y="274638"/>
            <a:ext cx="2534072" cy="1143000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5" name="Rectangle 4"/>
          <p:cNvSpPr/>
          <p:nvPr/>
        </p:nvSpPr>
        <p:spPr>
          <a:xfrm>
            <a:off x="263352" y="268492"/>
            <a:ext cx="895265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System;</a:t>
            </a:r>
          </a:p>
          <a:p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Methods1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2B91AF"/>
                </a:solidFill>
                <a:latin typeface="Consolas" panose="020B0609020204030204" pitchFamily="49" charset="0"/>
              </a:rPr>
              <a:t>Program</a:t>
            </a:r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args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= 0.0;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"Please enter the bank account total:  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Console.ReadLine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Convert.ToDouble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//Add Interest of 5%</a:t>
            </a:r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* 1.05;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"Your Bank Account monthly total is  £{0}  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899219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0376" y="274638"/>
            <a:ext cx="2102024" cy="1143000"/>
          </a:xfrm>
        </p:spPr>
        <p:txBody>
          <a:bodyPr/>
          <a:lstStyle/>
          <a:p>
            <a:r>
              <a:rPr lang="en-GB" dirty="0" smtClean="0"/>
              <a:t>So What?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07/07/2020</a:t>
            </a:fld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5" name="TextBox 4"/>
          <p:cNvSpPr txBox="1"/>
          <p:nvPr/>
        </p:nvSpPr>
        <p:spPr>
          <a:xfrm>
            <a:off x="9696400" y="2132856"/>
            <a:ext cx="20162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 could demonstrate a method by creating a method to add the 5% and print it: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98443" y="117693"/>
            <a:ext cx="9024664" cy="674030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Methods1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2B91AF"/>
                </a:solidFill>
                <a:latin typeface="Consolas" panose="020B0609020204030204" pitchFamily="49" charset="0"/>
              </a:rPr>
              <a:t>Program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PrintBankBalance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balance)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//Add Interest of 5%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balance = balance * 1.05;</a:t>
            </a: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A31515"/>
                </a:solidFill>
                <a:latin typeface="Consolas" panose="020B0609020204030204" pitchFamily="49" charset="0"/>
              </a:rPr>
              <a:t>"Your Bank Account monthly total is  £{0}  "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, balance);</a:t>
            </a: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// end </a:t>
            </a:r>
            <a:r>
              <a:rPr lang="en-GB" sz="1200" dirty="0" err="1">
                <a:solidFill>
                  <a:srgbClr val="008000"/>
                </a:solidFill>
                <a:latin typeface="Consolas" panose="020B0609020204030204" pitchFamily="49" charset="0"/>
              </a:rPr>
              <a:t>PrintBankBalance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args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= 0.0;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A31515"/>
                </a:solidFill>
                <a:latin typeface="Consolas" panose="020B0609020204030204" pitchFamily="49" charset="0"/>
              </a:rPr>
              <a:t>"Please enter the bank account total:  "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Console.ReadLine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Convert.ToDouble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//Call Method to print balance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PrintBankBalance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totalBankAccount</a:t>
            </a:r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r>
              <a:rPr lang="en-GB" sz="1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88593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20701" y="1447799"/>
            <a:ext cx="11149013" cy="443198"/>
          </a:xfrm>
        </p:spPr>
        <p:txBody>
          <a:bodyPr/>
          <a:lstStyle/>
          <a:p>
            <a:r>
              <a:rPr lang="en-GB" dirty="0" smtClean="0"/>
              <a:t>Open Forum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82988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111</TotalTime>
  <Words>1384</Words>
  <Application>Microsoft Office PowerPoint</Application>
  <PresentationFormat>Widescreen</PresentationFormat>
  <Paragraphs>337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Consolas</vt:lpstr>
      <vt:lpstr>Courier New</vt:lpstr>
      <vt:lpstr>Myriad Pro</vt:lpstr>
      <vt:lpstr>Times New Roman</vt:lpstr>
      <vt:lpstr>Verdana</vt:lpstr>
      <vt:lpstr>20140311PresentationUWTSDTemplate</vt:lpstr>
      <vt:lpstr>C# Programming Methods 1</vt:lpstr>
      <vt:lpstr>Why METHODS ? (1 of 3)</vt:lpstr>
      <vt:lpstr>Why METHODS ?  (2 of 3)</vt:lpstr>
      <vt:lpstr>Why METHODS ?  (3 of 3)</vt:lpstr>
      <vt:lpstr>What's in a Name ?</vt:lpstr>
      <vt:lpstr>Structure of a METHOD</vt:lpstr>
      <vt:lpstr>We have already used METHODS</vt:lpstr>
      <vt:lpstr>Or what about this one ?</vt:lpstr>
      <vt:lpstr>Back to the Original Problem</vt:lpstr>
      <vt:lpstr>Implementation of 'currencyOutput' </vt:lpstr>
      <vt:lpstr>Task Now</vt:lpstr>
      <vt:lpstr>Parameter Lists</vt:lpstr>
      <vt:lpstr>Parameter Lists (cont)</vt:lpstr>
      <vt:lpstr>Methods and Classes</vt:lpstr>
      <vt:lpstr>Check your knowledge now:</vt:lpstr>
      <vt:lpstr>Summary</vt:lpstr>
      <vt:lpstr>Summary (cont)</vt:lpstr>
      <vt:lpstr>Example</vt:lpstr>
      <vt:lpstr>So What?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C# Programming Methods 1</dc:title>
  <dc:creator>Paul Jenkins</dc:creator>
  <cp:lastModifiedBy>Paul Jenkins</cp:lastModifiedBy>
  <cp:revision>11</cp:revision>
  <cp:lastPrinted>2018-07-09T15:27:01Z</cp:lastPrinted>
  <dcterms:created xsi:type="dcterms:W3CDTF">2020-07-07T19:38:15Z</dcterms:created>
  <dcterms:modified xsi:type="dcterms:W3CDTF">2020-07-07T21:29:35Z</dcterms:modified>
</cp:coreProperties>
</file>