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sldIdLst>
    <p:sldId id="256" r:id="rId2"/>
    <p:sldId id="257" r:id="rId3"/>
    <p:sldId id="258" r:id="rId4"/>
    <p:sldId id="270" r:id="rId5"/>
    <p:sldId id="259" r:id="rId6"/>
    <p:sldId id="262" r:id="rId7"/>
    <p:sldId id="263" r:id="rId8"/>
    <p:sldId id="267" r:id="rId9"/>
    <p:sldId id="264" r:id="rId10"/>
    <p:sldId id="266" r:id="rId11"/>
    <p:sldId id="260" r:id="rId12"/>
    <p:sldId id="261" r:id="rId13"/>
    <p:sldId id="275" r:id="rId14"/>
    <p:sldId id="276" r:id="rId15"/>
    <p:sldId id="269" r:id="rId16"/>
    <p:sldId id="277" r:id="rId17"/>
    <p:sldId id="271" r:id="rId18"/>
    <p:sldId id="272" r:id="rId19"/>
    <p:sldId id="273"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CA874"/>
    <a:srgbClr val="3109B5"/>
    <a:srgbClr val="E8BA2E"/>
    <a:srgbClr val="9E11B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10"/>
    <p:restoredTop sz="94650"/>
  </p:normalViewPr>
  <p:slideViewPr>
    <p:cSldViewPr snapToGrid="0">
      <p:cViewPr varScale="1">
        <p:scale>
          <a:sx n="120" d="100"/>
          <a:sy n="120" d="100"/>
        </p:scale>
        <p:origin x="256" y="184"/>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4971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5862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814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1690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17440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629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17985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59267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5864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88132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11/18/20</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0040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11/18/20</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11146736"/>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793" r:id="rId6"/>
    <p:sldLayoutId id="2147483789" r:id="rId7"/>
    <p:sldLayoutId id="2147483790" r:id="rId8"/>
    <p:sldLayoutId id="2147483791" r:id="rId9"/>
    <p:sldLayoutId id="2147483792" r:id="rId10"/>
    <p:sldLayoutId id="2147483794"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thefamouspeople.com/profiles/alfred-adler-660.php/"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www.nhs.uk/conditions/rickets-and-osteomalacia/" TargetMode="External"/><Relationship Id="rId4" Type="http://schemas.openxmlformats.org/officeDocument/2006/relationships/hyperlink" Target="https://www.verywellmind.com/alfred-adler-2795502/"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dictionary.com/browse/psychiatry/"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www.verywellmind.com/alfred-adler-2795502/" TargetMode="External"/><Relationship Id="rId5" Type="http://schemas.openxmlformats.org/officeDocument/2006/relationships/hyperlink" Target="https://www.verywellmind.com/little-known-facts-about-famous-psychologists-2795261/"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alfredadler.org/what-is-an-adlerian/"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jpeg"/><Relationship Id="rId5" Type="http://schemas.openxmlformats.org/officeDocument/2006/relationships/hyperlink" Target="https://www.dictionary.com/browse/psychiatry/" TargetMode="External"/><Relationship Id="rId4" Type="http://schemas.openxmlformats.org/officeDocument/2006/relationships/hyperlink" Target="https://www.verywellmind.com/alfred-adler-2795502/"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slideLayout" Target="../slideLayouts/slideLayout2.xml"/><Relationship Id="rId7" Type="http://schemas.openxmlformats.org/officeDocument/2006/relationships/hyperlink" Target="https://makinglearningeasier.wordpress.com/category/motivation-2/"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dazzling.news/a2151/here-s-how-a-person-s-birth-order-can-shape-their-personality/" TargetMode="External"/><Relationship Id="rId5" Type="http://schemas.openxmlformats.org/officeDocument/2006/relationships/hyperlink" Target="https://www.vequill.com/inferiority-complex/" TargetMode="External"/><Relationship Id="rId10" Type="http://schemas.openxmlformats.org/officeDocument/2006/relationships/image" Target="../media/image2.png"/><Relationship Id="rId4" Type="http://schemas.openxmlformats.org/officeDocument/2006/relationships/image" Target="../media/image6.png"/><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www.scienceabc.com/social-science/adlerian-individual-psychology-inferiority-complex-encouragement.html" TargetMode="External"/><Relationship Id="rId4" Type="http://schemas.openxmlformats.org/officeDocument/2006/relationships/hyperlink" Target="https://www.dictionary.com/browse/inferiority/"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hyperlink" Target="https://wehavekids.com/family-relationships/How-Birth-Order-Plays-A-Part-In-A-Childs-Development#:~:text=One%20psychological%20scholar%20in%20particular%2C%20Alfred%20Adler%2C%20did,personality%2C%20but%20that%20the%20child%27s%20environment%20was%20/"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hyperlink" Target="https://www.simplypsychology.org/alfred-adler.html#:~:text=%20Birth%20Order%20%201%20First-born.%20These%20children,to%20see%20the%20world%20as%20a...%20More%20"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istockphoto.com/illustrations/motivation?mediatype=illustration&amp;phrase=motivation&amp;sort=best/" TargetMode="External"/><Relationship Id="rId5" Type="http://schemas.openxmlformats.org/officeDocument/2006/relationships/image" Target="../media/image10.png"/><Relationship Id="rId4" Type="http://schemas.openxmlformats.org/officeDocument/2006/relationships/hyperlink" Target="https://en.wikipedia.org/wiki/Motivation"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alfredadler.edu/about/alfred-adler-theory-application#:~:text=Adlerian%20theory%20and%20practice%20have%20proven%20especially%20productive,effective%20strategy%20in%20coping%20with%20difficult%20child%20behaviors/" TargetMode="External"/><Relationship Id="rId4" Type="http://schemas.openxmlformats.org/officeDocument/2006/relationships/hyperlink" Target="https://www.alleydog.com/glossary/definition.php?term=Social%20Context#:~:text=Social%20Context%2C%20also%20known%20as%20milieu%20is%20how,bad%20and%20not%20like%20it%20in%20the%20future"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alfredadler.edu/about/alfred-adler-theory-application#:~:text=Adlerian%20theory%20and%20practice%20have%20proven%20especially%20productive,effective%20strategy%20in%20coping%20with%20difficult%20child%20behaviors/" TargetMode="External"/><Relationship Id="rId5" Type="http://schemas.openxmlformats.org/officeDocument/2006/relationships/hyperlink" Target="https://www.alleydog.com/glossary/definition.php?term=Social%20Context#:~:text=Social%20Context%2C%20also%20known%20as%20milieu%20is%20how,bad%20and%20not%20like%20it%20in%20the%20future" TargetMode="External"/><Relationship Id="rId4" Type="http://schemas.openxmlformats.org/officeDocument/2006/relationships/hyperlink" Target="https://alfredadler.edu/about/alfred-adler-theory"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hyperlink" Target="https://alfredadler.edu/about/alfred-adler-theory-application#:~:text=Adlerian%20theory%20and%20practice%20have%20proven%20especially%20productive,effective%20strategy%20in%20coping%20with%20difficult%20child%20behaviors"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1.png"/><Relationship Id="rId5" Type="http://schemas.openxmlformats.org/officeDocument/2006/relationships/hyperlink" Target="https://www.clipartmax.com/middle/m2i8N4m2d3G6K9G6_despite-stigma-therapy-benefits-everyone-family-counseling-clipart/" TargetMode="External"/><Relationship Id="rId4" Type="http://schemas.openxmlformats.org/officeDocument/2006/relationships/hyperlink" Target="https://www.psychologytoday.com/gb/therapy-types/adlerian-therapy"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hyperlink" Target="https://kahoot.it/challenge/09987988?challenge-id=03aa6a06-a178-4da7-9bd5-7b10ea46ea25_1605017478398" TargetMode="Externa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verywellmind.com/little-known-facts-about-famous-psychologists-2795261/" TargetMode="Externa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dictionary.com/browse/psychiatry/" TargetMode="External"/><Relationship Id="rId12" Type="http://schemas.openxmlformats.org/officeDocument/2006/relationships/hyperlink" Target="https://makinglearningeasier.wordpress.com/category/motivation-2/"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thefamouspeople.com/profiles/alfred-adler-660.php/" TargetMode="External"/><Relationship Id="rId11" Type="http://schemas.openxmlformats.org/officeDocument/2006/relationships/hyperlink" Target="https://www.dazzling.news/a2151/here-s-how-a-person-s-birth-order-can-shape-their-personality/" TargetMode="External"/><Relationship Id="rId5" Type="http://schemas.openxmlformats.org/officeDocument/2006/relationships/hyperlink" Target="https://www.nhs.uk/conditions/rickets-and-osteomalacia/" TargetMode="External"/><Relationship Id="rId10" Type="http://schemas.openxmlformats.org/officeDocument/2006/relationships/hyperlink" Target="https://www.vequill.com/inferiority-complex/" TargetMode="External"/><Relationship Id="rId4" Type="http://schemas.openxmlformats.org/officeDocument/2006/relationships/hyperlink" Target="https://www.verywellmind.com/alfred-adler-2795502/" TargetMode="External"/><Relationship Id="rId9" Type="http://schemas.openxmlformats.org/officeDocument/2006/relationships/hyperlink" Target="https://www.alfredadler.org/what-is-an-adleria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en.wikipedia.org/wiki/Motivation" TargetMode="External"/><Relationship Id="rId3" Type="http://schemas.openxmlformats.org/officeDocument/2006/relationships/slideLayout" Target="../slideLayouts/slideLayout2.xml"/><Relationship Id="rId7" Type="http://schemas.openxmlformats.org/officeDocument/2006/relationships/hyperlink" Target="https://www.simplypsychology.org/alfred-adler.html#:~:text=%20Birth%20Order%20%201%20First-born.%20These%20children,to%20see%20the%20world%20as%20a...%20More%20"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ehavekids.com/family-relationships/How-Birth-Order-Plays-A-Part-In-A-Childs-Development#:~:text=One%20psychological%20scholar%20in%20particular%2C%20Alfred%20Adler%2C%20did,personality%2C%20but%20that%20the%20child%27s%20environment%20was%20/" TargetMode="External"/><Relationship Id="rId5" Type="http://schemas.openxmlformats.org/officeDocument/2006/relationships/hyperlink" Target="https://www.scienceabc.com/social-science/adlerian-individual-psychology-inferiority-complex-encouragement.html" TargetMode="External"/><Relationship Id="rId10" Type="http://schemas.openxmlformats.org/officeDocument/2006/relationships/image" Target="../media/image2.png"/><Relationship Id="rId4" Type="http://schemas.openxmlformats.org/officeDocument/2006/relationships/hyperlink" Target="https://www.dictionary.com/browse/inferiority/" TargetMode="External"/><Relationship Id="rId9" Type="http://schemas.openxmlformats.org/officeDocument/2006/relationships/hyperlink" Target="https://www.istockphoto.com/illustrations/motivation?mediatype=illustration&amp;phrase=motivation&amp;sort=best/"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clipartmax.com/middle/m2i8N4m2d3G6K9G6_despite-stigma-therapy-benefits-everyone-family-counseling-clipart/" TargetMode="External"/><Relationship Id="rId3" Type="http://schemas.openxmlformats.org/officeDocument/2006/relationships/slideLayout" Target="../slideLayouts/slideLayout2.xml"/><Relationship Id="rId7" Type="http://schemas.openxmlformats.org/officeDocument/2006/relationships/hyperlink" Target="https://www.psychologytoday.com/gb/therapy-types/adlerian-therapy"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alfredadler.edu/about/alfred-adler-theory-application#:~:text=Adlerian%20theory%20and%20practice%20have%20proven%20especially%20productive,effective%20strategy%20in%20coping%20with%20difficult%20child%20behaviors" TargetMode="External"/><Relationship Id="rId5" Type="http://schemas.openxmlformats.org/officeDocument/2006/relationships/hyperlink" Target="https://alfredadler.edu/about/alfred-adler-theory-application#:~:text=Adlerian%20theory%20and%20practice%20have%20proven%20especially%20productive,effective%20strategy%20in%20coping%20with%20difficult%20child%20behaviors/" TargetMode="External"/><Relationship Id="rId10" Type="http://schemas.openxmlformats.org/officeDocument/2006/relationships/image" Target="../media/image2.png"/><Relationship Id="rId4" Type="http://schemas.openxmlformats.org/officeDocument/2006/relationships/hyperlink" Target="https://www.alleydog.com/glossary/definition.php?term=Social%20Context#:~:text=Social%20Context%2C%20also%20known%20as%20milieu%20is%20how,bad%20and%20not%20like%20it%20in%20the%20future" TargetMode="External"/><Relationship Id="rId9" Type="http://schemas.openxmlformats.org/officeDocument/2006/relationships/hyperlink" Target="https://kahoot.it/challenge/09987988?challenge-id=03aa6a06-a178-4da7-9bd5-7b10ea46ea25_16050174783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05FD221C-EDD3-49D9-90A7-260CECEE1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a:extLst>
              <a:ext uri="{FF2B5EF4-FFF2-40B4-BE49-F238E27FC236}">
                <a16:creationId xmlns:a16="http://schemas.microsoft.com/office/drawing/2014/main" id="{1562C8AA-7E59-4080-8165-98C764D1A31B}"/>
              </a:ext>
            </a:extLst>
          </p:cNvPr>
          <p:cNvPicPr>
            <a:picLocks noChangeAspect="1"/>
          </p:cNvPicPr>
          <p:nvPr/>
        </p:nvPicPr>
        <p:blipFill rotWithShape="1">
          <a:blip r:embed="rId5">
            <a:alphaModFix amt="70000"/>
          </a:blip>
          <a:srcRect r="-1" b="15725"/>
          <a:stretch/>
        </p:blipFill>
        <p:spPr>
          <a:xfrm>
            <a:off x="1" y="10"/>
            <a:ext cx="12191999" cy="6857989"/>
          </a:xfrm>
          <a:prstGeom prst="rect">
            <a:avLst/>
          </a:prstGeom>
        </p:spPr>
      </p:pic>
      <p:grpSp>
        <p:nvGrpSpPr>
          <p:cNvPr id="30" name="Top Left">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31" name="Freeform: Shape 30">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12700" cap="rnd">
              <a:solidFill>
                <a:schemeClr val="bg2">
                  <a:alpha val="24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12700" cap="rnd">
              <a:solidFill>
                <a:schemeClr val="bg2">
                  <a:alpha val="24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12700" cap="rnd">
              <a:solidFill>
                <a:schemeClr val="bg2">
                  <a:alpha val="24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12700" cap="rnd">
              <a:solidFill>
                <a:schemeClr val="bg2">
                  <a:alpha val="24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12700" cap="rnd">
              <a:solidFill>
                <a:schemeClr val="bg2">
                  <a:alpha val="24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12700" cap="rnd">
              <a:solidFill>
                <a:schemeClr val="bg2">
                  <a:alpha val="24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12700" cap="rnd">
              <a:solidFill>
                <a:schemeClr val="bg2">
                  <a:alpha val="24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12700" cap="rnd">
              <a:solidFill>
                <a:schemeClr val="bg2">
                  <a:alpha val="24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12700" cap="rnd">
              <a:solidFill>
                <a:schemeClr val="bg2">
                  <a:alpha val="24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12700" cap="rnd">
              <a:solidFill>
                <a:schemeClr val="bg2">
                  <a:alpha val="24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5"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12700" cap="rnd">
              <a:solidFill>
                <a:schemeClr val="bg2">
                  <a:alpha val="24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12700" cap="rnd">
              <a:solidFill>
                <a:schemeClr val="bg2">
                  <a:alpha val="24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12700" cap="rnd">
              <a:solidFill>
                <a:schemeClr val="bg2">
                  <a:alpha val="24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12700" cap="rnd">
              <a:solidFill>
                <a:schemeClr val="bg2">
                  <a:alpha val="24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12700" cap="rnd">
              <a:solidFill>
                <a:schemeClr val="bg2">
                  <a:alpha val="24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12700" cap="rnd">
              <a:solidFill>
                <a:schemeClr val="bg2">
                  <a:alpha val="24000"/>
                </a:schemeClr>
              </a:solidFill>
              <a:prstDash val="lgDash"/>
              <a:round/>
            </a:ln>
          </p:spPr>
          <p:txBody>
            <a:bodyPr rtlCol="0" anchor="ctr"/>
            <a:lstStyle/>
            <a:p>
              <a:endParaRPr lang="en-US"/>
            </a:p>
          </p:txBody>
        </p:sp>
      </p:grpSp>
      <p:grpSp>
        <p:nvGrpSpPr>
          <p:cNvPr id="56" name="Bottom Right">
            <a:extLst>
              <a:ext uri="{FF2B5EF4-FFF2-40B4-BE49-F238E27FC236}">
                <a16:creationId xmlns:a16="http://schemas.microsoft.com/office/drawing/2014/main" id="{D77BF9F5-CA63-42A6-AC93-C2BDF4727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7" name="Graphic 157">
              <a:extLst>
                <a:ext uri="{FF2B5EF4-FFF2-40B4-BE49-F238E27FC236}">
                  <a16:creationId xmlns:a16="http://schemas.microsoft.com/office/drawing/2014/main" id="{C22D3699-92E0-4110-BE54-403EAAA481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7"/>
              <a:chOff x="4114800" y="1423987"/>
              <a:chExt cx="3961542" cy="4007547"/>
            </a:xfrm>
            <a:noFill/>
          </p:grpSpPr>
          <p:sp>
            <p:nvSpPr>
              <p:cNvPr id="59" name="Freeform: Shape 58">
                <a:extLst>
                  <a:ext uri="{FF2B5EF4-FFF2-40B4-BE49-F238E27FC236}">
                    <a16:creationId xmlns:a16="http://schemas.microsoft.com/office/drawing/2014/main" id="{825D3809-6A64-4183-9441-73C86E340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90860AFF-1118-48A2-80D7-49ACC1BB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4D71319B-713A-4047-B185-F7DDC442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7C66AF50-C9BC-4B16-9CE0-B0D49B8FF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51516E0C-2F47-4B95-8D54-336B5CEDB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64" name="Freeform: Shape 63">
                <a:extLst>
                  <a:ext uri="{FF2B5EF4-FFF2-40B4-BE49-F238E27FC236}">
                    <a16:creationId xmlns:a16="http://schemas.microsoft.com/office/drawing/2014/main" id="{F495B569-90F7-429A-9E93-88A1B179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65" name="Freeform: Shape 64">
                <a:extLst>
                  <a:ext uri="{FF2B5EF4-FFF2-40B4-BE49-F238E27FC236}">
                    <a16:creationId xmlns:a16="http://schemas.microsoft.com/office/drawing/2014/main" id="{7DD4E57A-FF24-4B18-B1C4-E81FE8F07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8" name="Freeform: Shape 57">
              <a:extLst>
                <a:ext uri="{FF2B5EF4-FFF2-40B4-BE49-F238E27FC236}">
                  <a16:creationId xmlns:a16="http://schemas.microsoft.com/office/drawing/2014/main" id="{B9587FA4-87B9-445D-ABE2-BAF734591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1364757" y="726641"/>
            <a:ext cx="9625996" cy="3187427"/>
          </a:xfrm>
        </p:spPr>
        <p:txBody>
          <a:bodyPr vert="horz" lIns="91440" tIns="45720" rIns="91440" bIns="45720" rtlCol="0" anchor="b">
            <a:noAutofit/>
          </a:bodyPr>
          <a:lstStyle/>
          <a:p>
            <a:pPr>
              <a:lnSpc>
                <a:spcPct val="90000"/>
              </a:lnSpc>
            </a:pPr>
            <a:r>
              <a:rPr lang="en-GB" sz="4800">
                <a:solidFill>
                  <a:srgbClr val="FFFFFF"/>
                </a:solidFill>
                <a:highlight>
                  <a:srgbClr val="000000"/>
                </a:highlight>
                <a:ea typeface="+mj-lt"/>
                <a:cs typeface="+mj-lt"/>
              </a:rPr>
              <a:t>Adler’s Theory of Inferiority, Birth Order &amp; Motivation</a:t>
            </a:r>
            <a:endParaRPr lang="en-US" sz="4800">
              <a:solidFill>
                <a:srgbClr val="FFFFFF"/>
              </a:solidFill>
              <a:highlight>
                <a:srgbClr val="000000"/>
              </a:highlight>
            </a:endParaRPr>
          </a:p>
        </p:txBody>
      </p:sp>
      <p:sp>
        <p:nvSpPr>
          <p:cNvPr id="3" name="Subtitle 2"/>
          <p:cNvSpPr>
            <a:spLocks noGrp="1"/>
          </p:cNvSpPr>
          <p:nvPr>
            <p:ph type="subTitle" idx="1"/>
          </p:nvPr>
        </p:nvSpPr>
        <p:spPr>
          <a:xfrm>
            <a:off x="4994025" y="4069781"/>
            <a:ext cx="5993576" cy="2043305"/>
          </a:xfrm>
        </p:spPr>
        <p:txBody>
          <a:bodyPr vert="horz" lIns="91440" tIns="45720" rIns="91440" bIns="45720" rtlCol="0" anchor="t">
            <a:normAutofit/>
          </a:bodyPr>
          <a:lstStyle/>
          <a:p>
            <a:pPr algn="r"/>
            <a:r>
              <a:rPr lang="en-GB" sz="2200" dirty="0">
                <a:solidFill>
                  <a:srgbClr val="FFFFFF"/>
                </a:solidFill>
                <a:cs typeface="Arial"/>
              </a:rPr>
              <a:t>Ffion Davies - 2004734</a:t>
            </a:r>
            <a:endParaRPr lang="en-GB" sz="2200" dirty="0">
              <a:solidFill>
                <a:srgbClr val="FFFFFF"/>
              </a:solidFill>
            </a:endParaRPr>
          </a:p>
        </p:txBody>
      </p:sp>
      <p:grpSp>
        <p:nvGrpSpPr>
          <p:cNvPr id="67"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68" name="Straight Connector 67">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69" name="Straight Connector 68">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4" name="Rectangle: Rounded Corners 3">
            <a:extLst>
              <a:ext uri="{FF2B5EF4-FFF2-40B4-BE49-F238E27FC236}">
                <a16:creationId xmlns:a16="http://schemas.microsoft.com/office/drawing/2014/main" id="{8552DDAE-5E62-400F-8F05-2984192103DB}"/>
              </a:ext>
            </a:extLst>
          </p:cNvPr>
          <p:cNvSpPr/>
          <p:nvPr/>
        </p:nvSpPr>
        <p:spPr>
          <a:xfrm>
            <a:off x="9556619" y="873212"/>
            <a:ext cx="1769110" cy="9881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Arial"/>
              </a:rPr>
              <a:t>Kahoot Quiz </a:t>
            </a:r>
          </a:p>
          <a:p>
            <a:pPr algn="ctr"/>
            <a:r>
              <a:rPr lang="en-GB">
                <a:cs typeface="Arial"/>
              </a:rPr>
              <a:t>10 Questions </a:t>
            </a:r>
          </a:p>
        </p:txBody>
      </p:sp>
      <p:sp>
        <p:nvSpPr>
          <p:cNvPr id="6" name="Rectangle: Rounded Corners 5">
            <a:extLst>
              <a:ext uri="{FF2B5EF4-FFF2-40B4-BE49-F238E27FC236}">
                <a16:creationId xmlns:a16="http://schemas.microsoft.com/office/drawing/2014/main" id="{99244A5C-D344-40B3-9E0F-4EB0E165F4ED}"/>
              </a:ext>
            </a:extLst>
          </p:cNvPr>
          <p:cNvSpPr/>
          <p:nvPr/>
        </p:nvSpPr>
        <p:spPr>
          <a:xfrm>
            <a:off x="726856" y="1089310"/>
            <a:ext cx="1685290" cy="8715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Arial"/>
              </a:rPr>
              <a:t>Who is Alfred Adler ?</a:t>
            </a:r>
            <a:endParaRPr lang="en-GB"/>
          </a:p>
        </p:txBody>
      </p:sp>
      <p:sp>
        <p:nvSpPr>
          <p:cNvPr id="55" name="Rectangle: Rounded Corners 54">
            <a:extLst>
              <a:ext uri="{FF2B5EF4-FFF2-40B4-BE49-F238E27FC236}">
                <a16:creationId xmlns:a16="http://schemas.microsoft.com/office/drawing/2014/main" id="{870C9B4B-67A5-4CBA-8A01-D7881C29E368}"/>
              </a:ext>
            </a:extLst>
          </p:cNvPr>
          <p:cNvSpPr/>
          <p:nvPr/>
        </p:nvSpPr>
        <p:spPr>
          <a:xfrm>
            <a:off x="3377937" y="1041377"/>
            <a:ext cx="1545590" cy="920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Arial"/>
              </a:rPr>
              <a:t>What is Alfred's Theory ?</a:t>
            </a:r>
          </a:p>
        </p:txBody>
      </p:sp>
      <p:sp>
        <p:nvSpPr>
          <p:cNvPr id="7" name="Rectangle: Rounded Corners 6">
            <a:extLst>
              <a:ext uri="{FF2B5EF4-FFF2-40B4-BE49-F238E27FC236}">
                <a16:creationId xmlns:a16="http://schemas.microsoft.com/office/drawing/2014/main" id="{D013D7A9-F312-49C1-81A8-EB0916D66689}"/>
              </a:ext>
            </a:extLst>
          </p:cNvPr>
          <p:cNvSpPr/>
          <p:nvPr/>
        </p:nvSpPr>
        <p:spPr>
          <a:xfrm>
            <a:off x="5905675" y="883722"/>
            <a:ext cx="2743769" cy="11250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Arial"/>
              </a:rPr>
              <a:t>Is his theory used in a Health &amp; Social care setting today?</a:t>
            </a:r>
          </a:p>
        </p:txBody>
      </p:sp>
      <p:pic>
        <p:nvPicPr>
          <p:cNvPr id="10" name="Audio 9">
            <a:hlinkClick r:id="" action="ppaction://media"/>
            <a:extLst>
              <a:ext uri="{FF2B5EF4-FFF2-40B4-BE49-F238E27FC236}">
                <a16:creationId xmlns:a16="http://schemas.microsoft.com/office/drawing/2014/main" id="{8A59BCAB-2D25-A54C-8721-DD6BD18A0C2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8611"/>
    </mc:Choice>
    <mc:Fallback>
      <p:transition spd="slow" advTm="18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500" fill="hold"/>
                                        <p:tgtEl>
                                          <p:spTgt spid="2"/>
                                        </p:tgtEl>
                                        <p:attrNameLst>
                                          <p:attrName>ppt_w</p:attrName>
                                        </p:attrNameLst>
                                      </p:cBhvr>
                                      <p:tavLst>
                                        <p:tav tm="0">
                                          <p:val>
                                            <p:fltVal val="0"/>
                                          </p:val>
                                        </p:tav>
                                        <p:tav tm="100000">
                                          <p:val>
                                            <p:strVal val="#ppt_w"/>
                                          </p:val>
                                        </p:tav>
                                      </p:tavLst>
                                    </p:anim>
                                    <p:anim calcmode="lin" valueType="num">
                                      <p:cBhvr>
                                        <p:cTn id="18" dur="500" fill="hold"/>
                                        <p:tgtEl>
                                          <p:spTgt spid="2"/>
                                        </p:tgtEl>
                                        <p:attrNameLst>
                                          <p:attrName>ppt_h</p:attrName>
                                        </p:attrNameLst>
                                      </p:cBhvr>
                                      <p:tavLst>
                                        <p:tav tm="0">
                                          <p:val>
                                            <p:fltVal val="0"/>
                                          </p:val>
                                        </p:tav>
                                        <p:tav tm="100000">
                                          <p:val>
                                            <p:strVal val="#ppt_h"/>
                                          </p:val>
                                        </p:tav>
                                      </p:tavLst>
                                    </p:anim>
                                    <p:animEffect transition="in" filter="fade">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55"/>
                                        </p:tgtEl>
                                        <p:attrNameLst>
                                          <p:attrName>style.visibility</p:attrName>
                                        </p:attrNameLst>
                                      </p:cBhvr>
                                      <p:to>
                                        <p:strVal val="visible"/>
                                      </p:to>
                                    </p:set>
                                    <p:animEffect transition="in" filter="fade">
                                      <p:cBhvr>
                                        <p:cTn id="29" dur="500"/>
                                        <p:tgtEl>
                                          <p:spTgt spid="55"/>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fade">
                                      <p:cBhvr>
                                        <p:cTn id="3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0" fill="hold" display="0">
                  <p:stCondLst>
                    <p:cond delay="indefinite"/>
                  </p:stCondLst>
                  <p:endCondLst>
                    <p:cond evt="onStopAudio" delay="0">
                      <p:tgtEl>
                        <p:sldTgt/>
                      </p:tgtEl>
                    </p:cond>
                  </p:endCondLst>
                </p:cTn>
                <p:tgtEl>
                  <p:spTgt spid="10"/>
                </p:tgtEl>
              </p:cMediaNode>
            </p:audio>
          </p:childTnLst>
        </p:cTn>
      </p:par>
    </p:tnLst>
    <p:bldLst>
      <p:bldP spid="2" grpId="0"/>
      <p:bldP spid="3" grpId="0"/>
      <p:bldP spid="4" grpId="0" animBg="1"/>
      <p:bldP spid="6" grpId="0" animBg="1"/>
      <p:bldP spid="55" grpId="0" animBg="1"/>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30304B26-4E93-4D42-9303-06EC0DF7D4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29D50E42-8AE6-4F93-A973-3F53687A6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3F895F7B-FE45-4788-A637-58160B0E3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07B1D17-39B5-4E7E-B08C-3C4EBB4F8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39AE22F5-DF03-4C61-8BEE-1FC173372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2BB2571-57DF-4289-972B-5FF20F167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C365055-B37D-4DA1-AA3E-27D2C509E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AFD7CA75-FC5F-4FF5-8A33-793D0280F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19D9A18-3CF4-414E-AF23-AAEE1C8508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FF2F14CA-618B-486A-8DCE-F2A69CA07EB1}"/>
              </a:ext>
            </a:extLst>
          </p:cNvPr>
          <p:cNvSpPr>
            <a:spLocks noGrp="1"/>
          </p:cNvSpPr>
          <p:nvPr>
            <p:ph type="title"/>
          </p:nvPr>
        </p:nvSpPr>
        <p:spPr>
          <a:xfrm>
            <a:off x="1198182" y="142279"/>
            <a:ext cx="5605358" cy="1664573"/>
          </a:xfrm>
        </p:spPr>
        <p:txBody>
          <a:bodyPr>
            <a:normAutofit/>
          </a:bodyPr>
          <a:lstStyle/>
          <a:p>
            <a:r>
              <a:rPr lang="en-GB" sz="4000" b="1"/>
              <a:t>Who is Alfred Adler ?</a:t>
            </a:r>
            <a:endParaRPr lang="en-US" sz="4000"/>
          </a:p>
        </p:txBody>
      </p:sp>
      <p:sp>
        <p:nvSpPr>
          <p:cNvPr id="8" name="Content Placeholder 7">
            <a:extLst>
              <a:ext uri="{FF2B5EF4-FFF2-40B4-BE49-F238E27FC236}">
                <a16:creationId xmlns:a16="http://schemas.microsoft.com/office/drawing/2014/main" id="{1C971ADF-8A6D-4571-A55C-FC6F820F44E7}"/>
              </a:ext>
            </a:extLst>
          </p:cNvPr>
          <p:cNvSpPr>
            <a:spLocks noGrp="1"/>
          </p:cNvSpPr>
          <p:nvPr>
            <p:ph idx="1"/>
          </p:nvPr>
        </p:nvSpPr>
        <p:spPr>
          <a:xfrm>
            <a:off x="288057" y="1434585"/>
            <a:ext cx="7488131" cy="4377479"/>
          </a:xfrm>
        </p:spPr>
        <p:txBody>
          <a:bodyPr vert="horz" lIns="91440" tIns="45720" rIns="91440" bIns="45720" rtlCol="0" anchor="t">
            <a:noAutofit/>
          </a:bodyPr>
          <a:lstStyle/>
          <a:p>
            <a:pPr marL="0" indent="0">
              <a:buNone/>
            </a:pPr>
            <a:r>
              <a:rPr lang="en-US" sz="1600">
                <a:latin typeface="Abadi"/>
                <a:cs typeface="Arial"/>
              </a:rPr>
              <a:t>Born in 1870 on 7th February, Vienna, Austria. </a:t>
            </a:r>
            <a:endParaRPr lang="en-US"/>
          </a:p>
          <a:p>
            <a:pPr marL="0" indent="0">
              <a:buNone/>
            </a:pPr>
            <a:r>
              <a:rPr lang="en-US" sz="1600">
                <a:latin typeface="Abadi"/>
                <a:ea typeface="+mn-lt"/>
                <a:cs typeface="+mn-lt"/>
              </a:rPr>
              <a:t>Alfred was best known for </a:t>
            </a:r>
            <a:r>
              <a:rPr lang="en-GB" sz="1600">
                <a:latin typeface="Abadi"/>
                <a:ea typeface="+mn-lt"/>
                <a:cs typeface="+mn-lt"/>
              </a:rPr>
              <a:t>the following:- </a:t>
            </a:r>
            <a:endParaRPr lang="en-GB">
              <a:latin typeface="Abadi"/>
              <a:ea typeface="+mn-lt"/>
              <a:cs typeface="+mn-lt"/>
            </a:endParaRPr>
          </a:p>
          <a:p>
            <a:pPr>
              <a:lnSpc>
                <a:spcPct val="100000"/>
              </a:lnSpc>
            </a:pPr>
            <a:r>
              <a:rPr lang="en-US" sz="1600">
                <a:latin typeface="Abadi"/>
                <a:ea typeface="+mn-lt"/>
                <a:cs typeface="+mn-lt"/>
              </a:rPr>
              <a:t>Individual psychology</a:t>
            </a:r>
            <a:endParaRPr lang="en-GB">
              <a:latin typeface="Abadi"/>
              <a:ea typeface="+mn-lt"/>
              <a:cs typeface="+mn-lt"/>
            </a:endParaRPr>
          </a:p>
          <a:p>
            <a:pPr>
              <a:lnSpc>
                <a:spcPct val="100000"/>
              </a:lnSpc>
            </a:pPr>
            <a:r>
              <a:rPr lang="en-US" sz="1600">
                <a:latin typeface="Abadi"/>
                <a:ea typeface="+mn-lt"/>
                <a:cs typeface="+mn-lt"/>
              </a:rPr>
              <a:t>The concept of the inferiority complex</a:t>
            </a:r>
            <a:endParaRPr lang="en-GB">
              <a:latin typeface="Abadi"/>
              <a:ea typeface="+mn-lt"/>
              <a:cs typeface="+mn-lt"/>
            </a:endParaRPr>
          </a:p>
          <a:p>
            <a:pPr>
              <a:lnSpc>
                <a:spcPct val="100000"/>
              </a:lnSpc>
            </a:pPr>
            <a:r>
              <a:rPr lang="en-GB" sz="1600">
                <a:latin typeface="Abadi"/>
                <a:ea typeface="+mn-lt"/>
                <a:cs typeface="+mn-lt"/>
              </a:rPr>
              <a:t>The </a:t>
            </a:r>
            <a:r>
              <a:rPr lang="en-US" sz="1600">
                <a:latin typeface="Abadi"/>
                <a:ea typeface="+mn-lt"/>
                <a:cs typeface="+mn-lt"/>
              </a:rPr>
              <a:t>President of the Vienna Psychoanalytic Society</a:t>
            </a:r>
            <a:r>
              <a:rPr lang="en-GB" sz="1600">
                <a:latin typeface="Abadi"/>
                <a:ea typeface="+mn-lt"/>
                <a:cs typeface="+mn-lt"/>
              </a:rPr>
              <a:t>. </a:t>
            </a:r>
            <a:endParaRPr lang="en-GB">
              <a:latin typeface="Abadi"/>
              <a:ea typeface="+mn-lt"/>
              <a:cs typeface="Arial"/>
            </a:endParaRPr>
          </a:p>
          <a:p>
            <a:pPr marL="0" indent="0">
              <a:buNone/>
            </a:pPr>
            <a:r>
              <a:rPr lang="en-GB" sz="1600">
                <a:latin typeface="Abadi"/>
                <a:ea typeface="+mn-lt"/>
                <a:cs typeface="Arial"/>
              </a:rPr>
              <a:t>He</a:t>
            </a:r>
            <a:r>
              <a:rPr lang="en-US" sz="1600">
                <a:latin typeface="Abadi"/>
                <a:cs typeface="Arial"/>
              </a:rPr>
              <a:t> developed Rickets at a young age.</a:t>
            </a:r>
          </a:p>
          <a:p>
            <a:r>
              <a:rPr lang="en-US" sz="1600">
                <a:latin typeface="Abadi"/>
                <a:cs typeface="Arial"/>
              </a:rPr>
              <a:t>Rickets is a skeletal disorder, it affects the individual's bones due to having a lack of vitamin D.  He was unable to walk until the age of 2 years  - this then resulted in Alfreds decision of becoming a physician.</a:t>
            </a:r>
            <a:endParaRPr lang="en-US">
              <a:cs typeface="Arial"/>
            </a:endParaRPr>
          </a:p>
          <a:p>
            <a:pPr marL="0" indent="0">
              <a:buNone/>
            </a:pPr>
            <a:r>
              <a:rPr lang="en-US" sz="1600">
                <a:latin typeface="Abadi"/>
                <a:ea typeface="+mn-lt"/>
                <a:cs typeface="+mn-lt"/>
              </a:rPr>
              <a:t>In 1895, he graduated from the University of Vienna with a medical degree. He then began his career as a specialist of disorders and diseases of the eye, this is known as an ophthalmologist.</a:t>
            </a:r>
            <a:r>
              <a:rPr lang="en-US" sz="1600">
                <a:latin typeface="Abadi"/>
                <a:cs typeface="Arial"/>
              </a:rPr>
              <a:t> Alder then switched into general Practice. </a:t>
            </a:r>
          </a:p>
          <a:p>
            <a:pPr marL="0" indent="0">
              <a:buNone/>
            </a:pPr>
            <a:r>
              <a:rPr lang="en-US" sz="1200" b="1">
                <a:latin typeface="Abadi"/>
                <a:ea typeface="+mn-lt"/>
                <a:cs typeface="+mn-lt"/>
              </a:rPr>
              <a:t>Information obtained</a:t>
            </a:r>
            <a:r>
              <a:rPr lang="en-US" sz="1200">
                <a:latin typeface="Abadi"/>
                <a:ea typeface="+mn-lt"/>
                <a:cs typeface="+mn-lt"/>
              </a:rPr>
              <a:t> - </a:t>
            </a:r>
          </a:p>
          <a:p>
            <a:pPr marL="0" indent="0">
              <a:buNone/>
            </a:pPr>
            <a:r>
              <a:rPr lang="en-US" sz="1200">
                <a:latin typeface="Abadi"/>
                <a:ea typeface="+mn-lt"/>
                <a:cs typeface="+mn-lt"/>
                <a:hlinkClick r:id="rId4"/>
              </a:rPr>
              <a:t>https://www.verywellmind.com/alfred-adler-2795502/</a:t>
            </a:r>
            <a:r>
              <a:rPr lang="en-US" sz="1200">
                <a:ea typeface="+mn-lt"/>
                <a:cs typeface="+mn-lt"/>
                <a:hlinkClick r:id="rId5"/>
              </a:rPr>
              <a:t> </a:t>
            </a:r>
            <a:endParaRPr lang="en-US" sz="1200">
              <a:ea typeface="+mn-lt"/>
              <a:cs typeface="+mn-lt"/>
            </a:endParaRPr>
          </a:p>
          <a:p>
            <a:pPr marL="0" indent="0">
              <a:buNone/>
            </a:pPr>
            <a:r>
              <a:rPr lang="en-US" sz="1200">
                <a:ea typeface="+mn-lt"/>
                <a:cs typeface="+mn-lt"/>
                <a:hlinkClick r:id="rId5"/>
              </a:rPr>
              <a:t>https://www.nhs.uk/conditions/rickets-and-osteomalacia/</a:t>
            </a:r>
            <a:endParaRPr lang="en-US" sz="1200">
              <a:cs typeface="Arial"/>
            </a:endParaRPr>
          </a:p>
          <a:p>
            <a:pPr marL="0" indent="0">
              <a:buNone/>
            </a:pPr>
            <a:endParaRPr lang="en-US" sz="1600">
              <a:ea typeface="+mn-lt"/>
              <a:cs typeface="+mn-lt"/>
            </a:endParaRPr>
          </a:p>
          <a:p>
            <a:endParaRPr lang="en-US" sz="1600">
              <a:latin typeface="Abadi"/>
              <a:cs typeface="Arial"/>
            </a:endParaRPr>
          </a:p>
        </p:txBody>
      </p:sp>
      <p:pic>
        <p:nvPicPr>
          <p:cNvPr id="4" name="Picture 4">
            <a:extLst>
              <a:ext uri="{FF2B5EF4-FFF2-40B4-BE49-F238E27FC236}">
                <a16:creationId xmlns:a16="http://schemas.microsoft.com/office/drawing/2014/main" id="{A4C8C1AC-3B41-4786-82E7-D0097D7819CD}"/>
              </a:ext>
            </a:extLst>
          </p:cNvPr>
          <p:cNvPicPr>
            <a:picLocks noChangeAspect="1"/>
          </p:cNvPicPr>
          <p:nvPr/>
        </p:nvPicPr>
        <p:blipFill rotWithShape="1">
          <a:blip r:embed="rId6"/>
          <a:srcRect l="19548" r="10300" b="1"/>
          <a:stretch/>
        </p:blipFill>
        <p:spPr>
          <a:xfrm>
            <a:off x="8184747" y="755831"/>
            <a:ext cx="3711401" cy="4418445"/>
          </a:xfrm>
          <a:prstGeom prst="rect">
            <a:avLst/>
          </a:prstGeom>
        </p:spPr>
      </p:pic>
      <p:grpSp>
        <p:nvGrpSpPr>
          <p:cNvPr id="25" name="Bottom Right">
            <a:extLst>
              <a:ext uri="{FF2B5EF4-FFF2-40B4-BE49-F238E27FC236}">
                <a16:creationId xmlns:a16="http://schemas.microsoft.com/office/drawing/2014/main" id="{E7402E95-8FA3-4E79-AAA0-5B934639E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ED9EFCA6-0946-4FBA-BAFC-FEFAD2D4A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F01A7F6A-E6E7-4C35-8107-15FE2F277EE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7"/>
              <a:chOff x="4114800" y="1423987"/>
              <a:chExt cx="3961542" cy="4007547"/>
            </a:xfrm>
            <a:noFill/>
          </p:grpSpPr>
          <p:sp>
            <p:nvSpPr>
              <p:cNvPr id="29" name="Freeform: Shape 28">
                <a:extLst>
                  <a:ext uri="{FF2B5EF4-FFF2-40B4-BE49-F238E27FC236}">
                    <a16:creationId xmlns:a16="http://schemas.microsoft.com/office/drawing/2014/main" id="{582E4DFD-9408-4EDC-B7C5-4A90954FA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2884DF8-D5DC-4034-9610-AA4270D2E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5C13311-ADA6-4A2D-9222-5250B14E5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FC89B4D-4394-447B-B6E9-8AF0727C0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4AEF5EC-7628-4B01-B152-4C3B9FAF4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51F05E8-CE70-4333-9052-2C9AB4DF3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87BF52B-B229-46B9-A3A2-7B263D87C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4CE6D305-9706-4184-870D-5FC249F05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BB58BB8E-AC2F-49E3-BE40-5FD4F048BC2B}"/>
              </a:ext>
            </a:extLst>
          </p:cNvPr>
          <p:cNvSpPr txBox="1"/>
          <p:nvPr/>
        </p:nvSpPr>
        <p:spPr>
          <a:xfrm>
            <a:off x="7417496" y="6185770"/>
            <a:ext cx="4590787" cy="66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cs typeface="Arial"/>
              </a:rPr>
              <a:t>Picture Obtained</a:t>
            </a:r>
            <a:r>
              <a:rPr lang="en-GB" sz="1200">
                <a:cs typeface="Arial"/>
              </a:rPr>
              <a:t> - </a:t>
            </a:r>
            <a:r>
              <a:rPr lang="en-GB" sz="1200">
                <a:ea typeface="+mn-lt"/>
                <a:cs typeface="+mn-lt"/>
                <a:hlinkClick r:id="rId7"/>
              </a:rPr>
              <a:t>https://www.thefamouspeople.com/profiles/alfred-adler-660.php/</a:t>
            </a:r>
            <a:endParaRPr lang="en-GB" sz="1200">
              <a:ea typeface="+mn-lt"/>
              <a:cs typeface="+mn-lt"/>
            </a:endParaRPr>
          </a:p>
          <a:p>
            <a:endParaRPr lang="en-GB" sz="1200">
              <a:cs typeface="Arial"/>
            </a:endParaRPr>
          </a:p>
        </p:txBody>
      </p:sp>
      <p:pic>
        <p:nvPicPr>
          <p:cNvPr id="6" name="Audio 5">
            <a:hlinkClick r:id="" action="ppaction://media"/>
            <a:extLst>
              <a:ext uri="{FF2B5EF4-FFF2-40B4-BE49-F238E27FC236}">
                <a16:creationId xmlns:a16="http://schemas.microsoft.com/office/drawing/2014/main" id="{09A0C5CF-909A-9749-902A-6BA1420DB8C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26322480"/>
      </p:ext>
    </p:extLst>
  </p:cSld>
  <p:clrMapOvr>
    <a:masterClrMapping/>
  </p:clrMapOvr>
  <mc:AlternateContent xmlns:mc="http://schemas.openxmlformats.org/markup-compatibility/2006">
    <mc:Choice xmlns:p14="http://schemas.microsoft.com/office/powerpoint/2010/main" Requires="p14">
      <p:transition spd="slow" p14:dur="2000" advTm="46961"/>
    </mc:Choice>
    <mc:Fallback>
      <p:transition spd="slow" advTm="46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44"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5" name="Freeform: Shape 44">
              <a:extLst>
                <a:ext uri="{FF2B5EF4-FFF2-40B4-BE49-F238E27FC236}">
                  <a16:creationId xmlns:a16="http://schemas.microsoft.com/office/drawing/2014/main" id="{9680322C-01BD-4DDE-8667-A1C82E341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46" name="Freeform: Shape 45">
              <a:extLst>
                <a:ext uri="{FF2B5EF4-FFF2-40B4-BE49-F238E27FC236}">
                  <a16:creationId xmlns:a16="http://schemas.microsoft.com/office/drawing/2014/main" id="{00CD4D67-14DF-4C2D-B42C-0532C55AC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4A40E032-134E-4905-9B38-5C5D53B86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25DAE0B8-3872-45CE-8EF9-412CDEC3C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33FDCF74-E06B-4837-A10F-033EE637D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74BADACF-06C7-4B5D-A714-089786B51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52BFF042-59B9-4F74-8514-96C43FB8B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370FECA2-981E-4045-81E5-F5F6C72DE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FF2F14CA-618B-486A-8DCE-F2A69CA07EB1}"/>
              </a:ext>
            </a:extLst>
          </p:cNvPr>
          <p:cNvSpPr>
            <a:spLocks noGrp="1"/>
          </p:cNvSpPr>
          <p:nvPr>
            <p:ph type="title"/>
          </p:nvPr>
        </p:nvSpPr>
        <p:spPr>
          <a:xfrm>
            <a:off x="632125" y="516270"/>
            <a:ext cx="5605358" cy="1664573"/>
          </a:xfrm>
        </p:spPr>
        <p:txBody>
          <a:bodyPr>
            <a:normAutofit/>
          </a:bodyPr>
          <a:lstStyle/>
          <a:p>
            <a:r>
              <a:rPr lang="en-GB" sz="3600" b="1"/>
              <a:t>Who is Alfred Adler ?</a:t>
            </a:r>
            <a:endParaRPr lang="en-US" sz="4000"/>
          </a:p>
        </p:txBody>
      </p:sp>
      <p:sp>
        <p:nvSpPr>
          <p:cNvPr id="8" name="Content Placeholder 7">
            <a:extLst>
              <a:ext uri="{FF2B5EF4-FFF2-40B4-BE49-F238E27FC236}">
                <a16:creationId xmlns:a16="http://schemas.microsoft.com/office/drawing/2014/main" id="{1C971ADF-8A6D-4571-A55C-FC6F820F44E7}"/>
              </a:ext>
            </a:extLst>
          </p:cNvPr>
          <p:cNvSpPr>
            <a:spLocks noGrp="1"/>
          </p:cNvSpPr>
          <p:nvPr>
            <p:ph idx="1"/>
          </p:nvPr>
        </p:nvSpPr>
        <p:spPr>
          <a:xfrm>
            <a:off x="68155" y="1989703"/>
            <a:ext cx="6722597" cy="3728613"/>
          </a:xfrm>
        </p:spPr>
        <p:txBody>
          <a:bodyPr vert="horz" lIns="91440" tIns="45720" rIns="91440" bIns="45720" rtlCol="0" anchor="t">
            <a:normAutofit/>
          </a:bodyPr>
          <a:lstStyle/>
          <a:p>
            <a:pPr>
              <a:lnSpc>
                <a:spcPct val="100000"/>
              </a:lnSpc>
            </a:pPr>
            <a:r>
              <a:rPr lang="en-US" sz="1600">
                <a:latin typeface="Abadi"/>
                <a:ea typeface="+mn-lt"/>
                <a:cs typeface="+mn-lt"/>
              </a:rPr>
              <a:t>Alfred Alder then shifted his interests toward the field of Psychiatry, which is the study mental illness, emotional disturbance, and abnormal </a:t>
            </a:r>
            <a:r>
              <a:rPr lang="en-US" sz="1600" err="1">
                <a:latin typeface="Abadi"/>
                <a:ea typeface="+mn-lt"/>
                <a:cs typeface="+mn-lt"/>
              </a:rPr>
              <a:t>behaviour</a:t>
            </a:r>
            <a:r>
              <a:rPr lang="en-US" sz="1600">
                <a:latin typeface="Abadi"/>
                <a:ea typeface="+mn-lt"/>
                <a:cs typeface="+mn-lt"/>
              </a:rPr>
              <a:t>.</a:t>
            </a:r>
          </a:p>
          <a:p>
            <a:pPr>
              <a:lnSpc>
                <a:spcPct val="100000"/>
              </a:lnSpc>
            </a:pPr>
            <a:r>
              <a:rPr lang="en-US" sz="1600">
                <a:latin typeface="Abadi"/>
                <a:ea typeface="+mn-lt"/>
                <a:cs typeface="+mn-lt"/>
              </a:rPr>
              <a:t>In 1902, Alder was invited by Sigmund Freud, who was a Neurologist, to a discussion group about theories and therapeutic techniques, which relate to the study of the unconscious mind. Every Wednesday they would meet, until eventually they became known as the Vienna Psychoanalytic Society.</a:t>
            </a:r>
          </a:p>
          <a:p>
            <a:pPr>
              <a:lnSpc>
                <a:spcPct val="100000"/>
              </a:lnSpc>
            </a:pPr>
            <a:r>
              <a:rPr lang="en-US" sz="1600">
                <a:latin typeface="Abadi"/>
                <a:ea typeface="+mn-lt"/>
                <a:cs typeface="+mn-lt"/>
              </a:rPr>
              <a:t> Alfred then went on and founded the society of individual Psychology in 1912, after leaving this role as a president. </a:t>
            </a:r>
            <a:endParaRPr lang="en-GB" sz="1600">
              <a:latin typeface="Abadi"/>
              <a:ea typeface="+mn-lt"/>
              <a:cs typeface="Arial"/>
            </a:endParaRPr>
          </a:p>
          <a:p>
            <a:pPr>
              <a:lnSpc>
                <a:spcPct val="100000"/>
              </a:lnSpc>
            </a:pPr>
            <a:endParaRPr lang="en-GB" sz="1100">
              <a:latin typeface="Abadi"/>
              <a:ea typeface="+mn-lt"/>
              <a:cs typeface="Arial"/>
            </a:endParaRPr>
          </a:p>
          <a:p>
            <a:pPr>
              <a:lnSpc>
                <a:spcPct val="100000"/>
              </a:lnSpc>
            </a:pPr>
            <a:endParaRPr lang="en-GB" sz="1100">
              <a:latin typeface="Abadi"/>
              <a:ea typeface="+mn-lt"/>
              <a:cs typeface="Arial"/>
            </a:endParaRPr>
          </a:p>
          <a:p>
            <a:pPr>
              <a:lnSpc>
                <a:spcPct val="100000"/>
              </a:lnSpc>
            </a:pPr>
            <a:endParaRPr lang="en-US" sz="1100">
              <a:latin typeface="Abadi"/>
              <a:cs typeface="Arial"/>
            </a:endParaRPr>
          </a:p>
          <a:p>
            <a:pPr marL="0" indent="0">
              <a:lnSpc>
                <a:spcPct val="100000"/>
              </a:lnSpc>
              <a:buNone/>
            </a:pPr>
            <a:endParaRPr lang="en-US" sz="1100">
              <a:latin typeface="Abadi"/>
              <a:ea typeface="+mn-lt"/>
              <a:cs typeface="+mn-lt"/>
            </a:endParaRPr>
          </a:p>
          <a:p>
            <a:pPr marL="0" indent="0">
              <a:lnSpc>
                <a:spcPct val="100000"/>
              </a:lnSpc>
              <a:buNone/>
            </a:pPr>
            <a:endParaRPr lang="en-US" sz="1100">
              <a:latin typeface="Abadi"/>
              <a:cs typeface="Arial"/>
            </a:endParaRPr>
          </a:p>
        </p:txBody>
      </p:sp>
      <p:pic>
        <p:nvPicPr>
          <p:cNvPr id="3" name="Picture 5" descr="A person in a suit and tie&#10;&#10;Description automatically generated">
            <a:extLst>
              <a:ext uri="{FF2B5EF4-FFF2-40B4-BE49-F238E27FC236}">
                <a16:creationId xmlns:a16="http://schemas.microsoft.com/office/drawing/2014/main" id="{1A442C6C-99D5-4778-9A5B-892CD1B5F8FF}"/>
              </a:ext>
            </a:extLst>
          </p:cNvPr>
          <p:cNvPicPr>
            <a:picLocks noChangeAspect="1"/>
          </p:cNvPicPr>
          <p:nvPr/>
        </p:nvPicPr>
        <p:blipFill rotWithShape="1">
          <a:blip r:embed="rId4"/>
          <a:srcRect l="15571" r="28069" b="-1"/>
          <a:stretch/>
        </p:blipFill>
        <p:spPr>
          <a:xfrm>
            <a:off x="7188594" y="10"/>
            <a:ext cx="5003406" cy="6857990"/>
          </a:xfrm>
          <a:prstGeom prst="rect">
            <a:avLst/>
          </a:prstGeom>
        </p:spPr>
      </p:pic>
      <p:grpSp>
        <p:nvGrpSpPr>
          <p:cNvPr id="54"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5"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7" name="Freeform: Shape 56">
                <a:extLst>
                  <a:ext uri="{FF2B5EF4-FFF2-40B4-BE49-F238E27FC236}">
                    <a16:creationId xmlns:a16="http://schemas.microsoft.com/office/drawing/2014/main" id="{DFD42FE5-B58A-4613-8A3B-D0120D21B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5A861743-3DF1-47A2-8CFF-99A470A9D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9F3A9B8B-EB41-4F45-8831-A7B5D41E0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D659F99D-ACED-471C-8BAC-73C596DDA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AC603F71-A3F3-49F0-A292-573F37EB6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FB6F9021-2B6B-4252-AC9D-30C1A2C98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7875012E-B86B-411F-B93B-A69ED6D20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6" name="Freeform: Shape 55">
              <a:extLst>
                <a:ext uri="{FF2B5EF4-FFF2-40B4-BE49-F238E27FC236}">
                  <a16:creationId xmlns:a16="http://schemas.microsoft.com/office/drawing/2014/main" id="{FFB9C5D7-2BF3-4748-9582-FF22361FA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BB58BB8E-AC2F-49E3-BE40-5FD4F048BC2B}"/>
              </a:ext>
            </a:extLst>
          </p:cNvPr>
          <p:cNvSpPr txBox="1"/>
          <p:nvPr/>
        </p:nvSpPr>
        <p:spPr>
          <a:xfrm>
            <a:off x="7188594" y="6172201"/>
            <a:ext cx="5003406"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b="1">
                <a:solidFill>
                  <a:srgbClr val="FFFFFF"/>
                </a:solidFill>
              </a:rPr>
              <a:t>Picture Obtained</a:t>
            </a:r>
            <a:r>
              <a:rPr lang="en-GB" sz="1300">
                <a:solidFill>
                  <a:srgbClr val="FFFFFF"/>
                </a:solidFill>
              </a:rPr>
              <a:t> - </a:t>
            </a:r>
            <a:r>
              <a:rPr lang="en-GB" sz="1300">
                <a:solidFill>
                  <a:srgbClr val="FFFFFF"/>
                </a:solidFill>
                <a:hlinkClick r:id="rId5">
                  <a:extLst>
                    <a:ext uri="{A12FA001-AC4F-418D-AE19-62706E023703}">
                      <ahyp:hlinkClr xmlns:ahyp="http://schemas.microsoft.com/office/drawing/2018/hyperlinkcolor" val="tx"/>
                    </a:ext>
                  </a:extLst>
                </a:hlinkClick>
              </a:rPr>
              <a:t>https://www.verywellmind.com/little-known-facts-about-famous-psychologists-2795261/</a:t>
            </a:r>
            <a:endParaRPr lang="en-US" sz="1300">
              <a:solidFill>
                <a:srgbClr val="FFFFFF"/>
              </a:solidFill>
            </a:endParaRPr>
          </a:p>
          <a:p>
            <a:pPr algn="ctr">
              <a:spcAft>
                <a:spcPts val="600"/>
              </a:spcAft>
            </a:pPr>
            <a:endParaRPr lang="en-GB" sz="1300">
              <a:solidFill>
                <a:srgbClr val="FFFFFF"/>
              </a:solidFill>
            </a:endParaRPr>
          </a:p>
          <a:p>
            <a:pPr algn="ctr">
              <a:spcAft>
                <a:spcPts val="600"/>
              </a:spcAft>
            </a:pPr>
            <a:endParaRPr lang="en-GB" sz="1300">
              <a:solidFill>
                <a:srgbClr val="FFFFFF"/>
              </a:solidFill>
            </a:endParaRPr>
          </a:p>
        </p:txBody>
      </p:sp>
      <p:sp>
        <p:nvSpPr>
          <p:cNvPr id="4" name="TextBox 3">
            <a:extLst>
              <a:ext uri="{FF2B5EF4-FFF2-40B4-BE49-F238E27FC236}">
                <a16:creationId xmlns:a16="http://schemas.microsoft.com/office/drawing/2014/main" id="{52EC58B3-9117-46F3-954C-A0845685A1B3}"/>
              </a:ext>
            </a:extLst>
          </p:cNvPr>
          <p:cNvSpPr txBox="1"/>
          <p:nvPr/>
        </p:nvSpPr>
        <p:spPr>
          <a:xfrm>
            <a:off x="108858" y="5965371"/>
            <a:ext cx="85779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201449"/>
                </a:solidFill>
                <a:latin typeface="Abadi"/>
                <a:cs typeface="Segoe UI"/>
              </a:rPr>
              <a:t>Information obtained</a:t>
            </a:r>
            <a:r>
              <a:rPr lang="en-US">
                <a:solidFill>
                  <a:srgbClr val="201449"/>
                </a:solidFill>
                <a:latin typeface="Abadi"/>
                <a:cs typeface="Segoe UI"/>
              </a:rPr>
              <a:t> - </a:t>
            </a:r>
            <a:r>
              <a:rPr lang="en-US">
                <a:latin typeface="Abadi"/>
                <a:cs typeface="Segoe UI"/>
              </a:rPr>
              <a:t>​</a:t>
            </a:r>
          </a:p>
          <a:p>
            <a:r>
              <a:rPr lang="en-US" u="sng">
                <a:solidFill>
                  <a:srgbClr val="F900A0"/>
                </a:solidFill>
                <a:latin typeface="Abadi"/>
                <a:cs typeface="Segoe UI"/>
                <a:hlinkClick r:id="rId6"/>
              </a:rPr>
              <a:t>https://www.verywellmind.com/alfred-adler-2795502/</a:t>
            </a:r>
            <a:r>
              <a:rPr lang="en-US">
                <a:latin typeface="Abadi"/>
                <a:cs typeface="Segoe UI"/>
              </a:rPr>
              <a:t>​</a:t>
            </a:r>
          </a:p>
          <a:p>
            <a:r>
              <a:rPr lang="en-US" u="sng">
                <a:solidFill>
                  <a:srgbClr val="F900A0"/>
                </a:solidFill>
                <a:latin typeface="Abadi"/>
                <a:cs typeface="Segoe UI"/>
                <a:hlinkClick r:id="rId7"/>
              </a:rPr>
              <a:t>https://www.dictionary.com/browse/psychiatry/</a:t>
            </a:r>
          </a:p>
        </p:txBody>
      </p:sp>
      <p:pic>
        <p:nvPicPr>
          <p:cNvPr id="7" name="Audio 6">
            <a:hlinkClick r:id="" action="ppaction://media"/>
            <a:extLst>
              <a:ext uri="{FF2B5EF4-FFF2-40B4-BE49-F238E27FC236}">
                <a16:creationId xmlns:a16="http://schemas.microsoft.com/office/drawing/2014/main" id="{FAFEE7C1-570A-774C-A498-5B9A2BBC558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59836849"/>
      </p:ext>
    </p:extLst>
  </p:cSld>
  <p:clrMapOvr>
    <a:masterClrMapping/>
  </p:clrMapOvr>
  <mc:AlternateContent xmlns:mc="http://schemas.openxmlformats.org/markup-compatibility/2006">
    <mc:Choice xmlns:p14="http://schemas.microsoft.com/office/powerpoint/2010/main" Requires="p14">
      <p:transition spd="slow" p14:dur="2000" advTm="41044"/>
    </mc:Choice>
    <mc:Fallback>
      <p:transition spd="slow" advTm="41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7"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8" name="Freeform: Shape 17">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9" name="Freeform: Shape 18">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933331AB-0455-A347-A1A5-AD077B2FDF14}"/>
              </a:ext>
            </a:extLst>
          </p:cNvPr>
          <p:cNvSpPr>
            <a:spLocks noGrp="1"/>
          </p:cNvSpPr>
          <p:nvPr>
            <p:ph type="title"/>
          </p:nvPr>
        </p:nvSpPr>
        <p:spPr>
          <a:xfrm>
            <a:off x="545040" y="559813"/>
            <a:ext cx="5640951" cy="1664573"/>
          </a:xfrm>
        </p:spPr>
        <p:txBody>
          <a:bodyPr>
            <a:normAutofit/>
          </a:bodyPr>
          <a:lstStyle/>
          <a:p>
            <a:r>
              <a:rPr lang="en-GB" sz="3600" b="1"/>
              <a:t>Who is Alfred Adler ?</a:t>
            </a:r>
            <a:endParaRPr lang="en-US" sz="3600" b="1"/>
          </a:p>
        </p:txBody>
      </p:sp>
      <p:sp>
        <p:nvSpPr>
          <p:cNvPr id="3" name="Content Placeholder 2">
            <a:extLst>
              <a:ext uri="{FF2B5EF4-FFF2-40B4-BE49-F238E27FC236}">
                <a16:creationId xmlns:a16="http://schemas.microsoft.com/office/drawing/2014/main" id="{94D61BE2-D9B8-714D-93B1-372F95AD6CA6}"/>
              </a:ext>
            </a:extLst>
          </p:cNvPr>
          <p:cNvSpPr>
            <a:spLocks noGrp="1"/>
          </p:cNvSpPr>
          <p:nvPr>
            <p:ph idx="1"/>
          </p:nvPr>
        </p:nvSpPr>
        <p:spPr>
          <a:xfrm>
            <a:off x="554385" y="2384474"/>
            <a:ext cx="5618859" cy="3728613"/>
          </a:xfr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t">
            <a:normAutofit/>
          </a:bodyPr>
          <a:lstStyle/>
          <a:p>
            <a:pPr>
              <a:lnSpc>
                <a:spcPct val="100000"/>
              </a:lnSpc>
            </a:pPr>
            <a:r>
              <a:rPr lang="en-US" sz="1700">
                <a:latin typeface="Abadi"/>
                <a:ea typeface="+mn-lt"/>
                <a:cs typeface="+mn-lt"/>
              </a:rPr>
              <a:t>During the 1930s, Alders clinics were led to closure by the Nazis due to his Jewish heritage.   </a:t>
            </a:r>
            <a:endParaRPr lang="en-US"/>
          </a:p>
          <a:p>
            <a:pPr>
              <a:lnSpc>
                <a:spcPct val="100000"/>
              </a:lnSpc>
            </a:pPr>
            <a:r>
              <a:rPr lang="en-US" sz="1700">
                <a:latin typeface="Abadi"/>
                <a:ea typeface="+mn-lt"/>
                <a:cs typeface="+mn-lt"/>
              </a:rPr>
              <a:t> Alfred, moved to the United States to become a professor in Long Island College of Medicine. </a:t>
            </a:r>
          </a:p>
          <a:p>
            <a:pPr>
              <a:lnSpc>
                <a:spcPct val="100000"/>
              </a:lnSpc>
            </a:pPr>
            <a:r>
              <a:rPr lang="en-US" sz="1700">
                <a:latin typeface="Abadi"/>
                <a:ea typeface="+mn-lt"/>
                <a:cs typeface="+mn-lt"/>
              </a:rPr>
              <a:t> In 1937, Alfred died after suffering a fatal heart attack when on a lecture tour in Scotland.  </a:t>
            </a:r>
            <a:endParaRPr lang="en-US" sz="1700">
              <a:latin typeface="Abadi"/>
              <a:cs typeface="Arial"/>
            </a:endParaRPr>
          </a:p>
          <a:p>
            <a:pPr marL="0" indent="0">
              <a:lnSpc>
                <a:spcPct val="100000"/>
              </a:lnSpc>
              <a:buNone/>
            </a:pPr>
            <a:endParaRPr lang="en-US" sz="1700" b="1">
              <a:latin typeface="Abadi"/>
              <a:ea typeface="+mn-lt"/>
              <a:cs typeface="+mn-lt"/>
            </a:endParaRPr>
          </a:p>
          <a:p>
            <a:pPr marL="0" indent="0">
              <a:lnSpc>
                <a:spcPct val="100000"/>
              </a:lnSpc>
              <a:buNone/>
            </a:pPr>
            <a:r>
              <a:rPr lang="en-US" sz="1700" b="1">
                <a:latin typeface="Abadi"/>
                <a:ea typeface="+mn-lt"/>
                <a:cs typeface="+mn-lt"/>
              </a:rPr>
              <a:t>Information obtained</a:t>
            </a:r>
            <a:r>
              <a:rPr lang="en-US" sz="1700">
                <a:latin typeface="Abadi"/>
                <a:ea typeface="+mn-lt"/>
                <a:cs typeface="+mn-lt"/>
              </a:rPr>
              <a:t> - </a:t>
            </a:r>
            <a:endParaRPr lang="en-US" sz="1700"/>
          </a:p>
          <a:p>
            <a:pPr marL="0" indent="0">
              <a:lnSpc>
                <a:spcPct val="100000"/>
              </a:lnSpc>
              <a:buNone/>
            </a:pPr>
            <a:r>
              <a:rPr lang="en-US" sz="1700">
                <a:latin typeface="Abadi"/>
                <a:ea typeface="+mn-lt"/>
                <a:cs typeface="+mn-lt"/>
                <a:hlinkClick r:id="rId4"/>
              </a:rPr>
              <a:t>https://www.verywellmind.com/alfred-adler-2795502/</a:t>
            </a:r>
            <a:endParaRPr lang="en-US" sz="1700">
              <a:latin typeface="Abadi"/>
              <a:ea typeface="+mn-lt"/>
              <a:cs typeface="+mn-lt"/>
            </a:endParaRPr>
          </a:p>
          <a:p>
            <a:pPr marL="0" indent="0">
              <a:lnSpc>
                <a:spcPct val="100000"/>
              </a:lnSpc>
              <a:buNone/>
            </a:pPr>
            <a:r>
              <a:rPr lang="en-US" sz="1700">
                <a:latin typeface="Abadi"/>
                <a:ea typeface="+mn-lt"/>
                <a:cs typeface="+mn-lt"/>
                <a:hlinkClick r:id="rId5"/>
              </a:rPr>
              <a:t>https://www.dictionary.com/browse/psychiatry/</a:t>
            </a:r>
            <a:endParaRPr lang="en-US" sz="1700"/>
          </a:p>
        </p:txBody>
      </p:sp>
      <p:pic>
        <p:nvPicPr>
          <p:cNvPr id="6" name="Picture 5">
            <a:extLst>
              <a:ext uri="{FF2B5EF4-FFF2-40B4-BE49-F238E27FC236}">
                <a16:creationId xmlns:a16="http://schemas.microsoft.com/office/drawing/2014/main" id="{A8605F1A-68DF-454E-861B-BE7519CB9755}"/>
              </a:ext>
            </a:extLst>
          </p:cNvPr>
          <p:cNvPicPr>
            <a:picLocks noChangeAspect="1"/>
          </p:cNvPicPr>
          <p:nvPr/>
        </p:nvPicPr>
        <p:blipFill rotWithShape="1">
          <a:blip r:embed="rId6"/>
          <a:srcRect r="12399"/>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7"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8" name="Freeform: Shape 27">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9"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B2ECFEE3-14DD-734B-822F-B7066B7A34B3}"/>
              </a:ext>
            </a:extLst>
          </p:cNvPr>
          <p:cNvSpPr txBox="1"/>
          <p:nvPr/>
        </p:nvSpPr>
        <p:spPr>
          <a:xfrm>
            <a:off x="6508749" y="5481956"/>
            <a:ext cx="5132388" cy="51323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b="1">
                <a:solidFill>
                  <a:srgbClr val="FFFFFF"/>
                </a:solidFill>
              </a:rPr>
              <a:t>Picture Obtained</a:t>
            </a:r>
            <a:r>
              <a:rPr lang="en-GB" sz="1300">
                <a:solidFill>
                  <a:srgbClr val="FFFFFF"/>
                </a:solidFill>
              </a:rPr>
              <a:t> - </a:t>
            </a:r>
            <a:r>
              <a:rPr lang="en-GB" sz="1300" b="1">
                <a:solidFill>
                  <a:srgbClr val="FFFFFF"/>
                </a:solidFill>
                <a:hlinkClick r:id="rId7">
                  <a:extLst>
                    <a:ext uri="{A12FA001-AC4F-418D-AE19-62706E023703}">
                      <ahyp:hlinkClr xmlns:ahyp="http://schemas.microsoft.com/office/drawing/2018/hyperlinkcolor" val="tx"/>
                    </a:ext>
                  </a:extLst>
                </a:hlinkClick>
              </a:rPr>
              <a:t>https://www.alfredadler.org/what-is-an-adlerian/</a:t>
            </a:r>
            <a:endParaRPr lang="en-US" sz="1300">
              <a:solidFill>
                <a:srgbClr val="FFFFFF"/>
              </a:solidFill>
            </a:endParaRPr>
          </a:p>
          <a:p>
            <a:pPr algn="ctr">
              <a:spcAft>
                <a:spcPts val="600"/>
              </a:spcAft>
            </a:pPr>
            <a:endParaRPr lang="en-GB" sz="1300" b="1">
              <a:solidFill>
                <a:srgbClr val="FFFFFF"/>
              </a:solidFill>
            </a:endParaRPr>
          </a:p>
          <a:p>
            <a:pPr algn="ctr">
              <a:spcAft>
                <a:spcPts val="600"/>
              </a:spcAft>
            </a:pPr>
            <a:endParaRPr lang="en-GB" sz="1300">
              <a:solidFill>
                <a:srgbClr val="FFFFFF"/>
              </a:solidFill>
            </a:endParaRPr>
          </a:p>
        </p:txBody>
      </p:sp>
      <p:pic>
        <p:nvPicPr>
          <p:cNvPr id="5" name="Audio 4">
            <a:hlinkClick r:id="" action="ppaction://media"/>
            <a:extLst>
              <a:ext uri="{FF2B5EF4-FFF2-40B4-BE49-F238E27FC236}">
                <a16:creationId xmlns:a16="http://schemas.microsoft.com/office/drawing/2014/main" id="{95B00FB9-B568-EF41-BA79-47D67AC6385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60430346"/>
      </p:ext>
    </p:extLst>
  </p:cSld>
  <p:clrMapOvr>
    <a:masterClrMapping/>
  </p:clrMapOvr>
  <mc:AlternateContent xmlns:mc="http://schemas.openxmlformats.org/markup-compatibility/2006">
    <mc:Choice xmlns:p14="http://schemas.microsoft.com/office/powerpoint/2010/main" Requires="p14">
      <p:transition spd="slow" p14:dur="2000" advTm="21804"/>
    </mc:Choice>
    <mc:Fallback>
      <p:transition spd="slow" advTm="21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Rectangle 111">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4" name="Freeform: Shape 113">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16" name="Freeform: Shape 115">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18" name="Freeform: Shape 117">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0"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21" name="Freeform: Shape 120">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2" name="Freeform: Shape 121">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3" name="Freeform: Shape 122">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24" name="Freeform: Shape 123">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5" name="Freeform: Shape 124">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26" name="Freeform: Shape 125">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27" name="Freeform: Shape 126">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29"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7"/>
            <a:chOff x="4114800" y="1423987"/>
            <a:chExt cx="3961542" cy="4007547"/>
          </a:xfrm>
          <a:noFill/>
        </p:grpSpPr>
        <p:sp>
          <p:nvSpPr>
            <p:cNvPr id="130" name="Freeform: Shape 129">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1" name="Freeform: Shape 130">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2" name="Freeform: Shape 131">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3" name="Freeform: Shape 132">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4" name="Freeform: Shape 133">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5" name="Freeform: Shape 134">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6" name="Freeform: Shape 135">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38" name="Rectangle 137">
            <a:extLst>
              <a:ext uri="{FF2B5EF4-FFF2-40B4-BE49-F238E27FC236}">
                <a16:creationId xmlns:a16="http://schemas.microsoft.com/office/drawing/2014/main" id="{1A8638C4-229F-4EA3-8073-1DA25B97D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0" name="Rectangle 139">
            <a:extLst>
              <a:ext uri="{FF2B5EF4-FFF2-40B4-BE49-F238E27FC236}">
                <a16:creationId xmlns:a16="http://schemas.microsoft.com/office/drawing/2014/main" id="{DA749183-2754-493F-87B0-F3C915846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2" name="Top Left">
            <a:extLst>
              <a:ext uri="{FF2B5EF4-FFF2-40B4-BE49-F238E27FC236}">
                <a16:creationId xmlns:a16="http://schemas.microsoft.com/office/drawing/2014/main" id="{C2AA28E9-5E96-454C-B3A3-343E8B0434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75" y="-3086"/>
            <a:ext cx="7738724" cy="4236672"/>
            <a:chOff x="33675" y="-3086"/>
            <a:chExt cx="7738724" cy="4236672"/>
          </a:xfrm>
        </p:grpSpPr>
        <p:sp>
          <p:nvSpPr>
            <p:cNvPr id="143" name="Freeform: Shape 142">
              <a:extLst>
                <a:ext uri="{FF2B5EF4-FFF2-40B4-BE49-F238E27FC236}">
                  <a16:creationId xmlns:a16="http://schemas.microsoft.com/office/drawing/2014/main" id="{4EA2AE61-06D9-484D-8DD1-BACA157CC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4" name="Freeform: Shape 143">
              <a:extLst>
                <a:ext uri="{FF2B5EF4-FFF2-40B4-BE49-F238E27FC236}">
                  <a16:creationId xmlns:a16="http://schemas.microsoft.com/office/drawing/2014/main" id="{540A1A68-6751-47E2-96DB-9CF484DDC8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007" y="29304"/>
              <a:ext cx="7730392" cy="4204282"/>
            </a:xfrm>
            <a:custGeom>
              <a:avLst/>
              <a:gdLst>
                <a:gd name="connsiteX0" fmla="*/ 425663 w 8845428"/>
                <a:gd name="connsiteY0" fmla="*/ 0 h 4810710"/>
                <a:gd name="connsiteX1" fmla="*/ 277263 w 8845428"/>
                <a:gd name="connsiteY1" fmla="*/ 200882 h 4810710"/>
                <a:gd name="connsiteX2" fmla="*/ 155629 w 8845428"/>
                <a:gd name="connsiteY2" fmla="*/ 472154 h 4810710"/>
                <a:gd name="connsiteX3" fmla="*/ 55998 w 8845428"/>
                <a:gd name="connsiteY3" fmla="*/ 785336 h 4810710"/>
                <a:gd name="connsiteX4" fmla="*/ 6182 w 8845428"/>
                <a:gd name="connsiteY4" fmla="*/ 1154335 h 4810710"/>
                <a:gd name="connsiteX5" fmla="*/ 6182 w 8845428"/>
                <a:gd name="connsiteY5" fmla="*/ 1577245 h 4810710"/>
                <a:gd name="connsiteX6" fmla="*/ 59998 w 8845428"/>
                <a:gd name="connsiteY6" fmla="*/ 1960245 h 4810710"/>
                <a:gd name="connsiteX7" fmla="*/ 187633 w 8845428"/>
                <a:gd name="connsiteY7" fmla="*/ 2261426 h 4810710"/>
                <a:gd name="connsiteX8" fmla="*/ 365084 w 8845428"/>
                <a:gd name="connsiteY8" fmla="*/ 2474881 h 4810710"/>
                <a:gd name="connsiteX9" fmla="*/ 642261 w 8845428"/>
                <a:gd name="connsiteY9" fmla="*/ 2658428 h 4810710"/>
                <a:gd name="connsiteX10" fmla="*/ 965254 w 8845428"/>
                <a:gd name="connsiteY10" fmla="*/ 2770156 h 4810710"/>
                <a:gd name="connsiteX11" fmla="*/ 1312155 w 8845428"/>
                <a:gd name="connsiteY11" fmla="*/ 2812066 h 4810710"/>
                <a:gd name="connsiteX12" fmla="*/ 1493606 w 8845428"/>
                <a:gd name="connsiteY12" fmla="*/ 2877884 h 4810710"/>
                <a:gd name="connsiteX13" fmla="*/ 1700965 w 8845428"/>
                <a:gd name="connsiteY13" fmla="*/ 3085338 h 4810710"/>
                <a:gd name="connsiteX14" fmla="*/ 1856508 w 8845428"/>
                <a:gd name="connsiteY14" fmla="*/ 3320701 h 4810710"/>
                <a:gd name="connsiteX15" fmla="*/ 1968141 w 8845428"/>
                <a:gd name="connsiteY15" fmla="*/ 3460337 h 4810710"/>
                <a:gd name="connsiteX16" fmla="*/ 2147593 w 8845428"/>
                <a:gd name="connsiteY16" fmla="*/ 3544157 h 4810710"/>
                <a:gd name="connsiteX17" fmla="*/ 2492493 w 8845428"/>
                <a:gd name="connsiteY17" fmla="*/ 3544157 h 4810710"/>
                <a:gd name="connsiteX18" fmla="*/ 2729760 w 8845428"/>
                <a:gd name="connsiteY18" fmla="*/ 3544157 h 4810710"/>
                <a:gd name="connsiteX19" fmla="*/ 2865301 w 8845428"/>
                <a:gd name="connsiteY19" fmla="*/ 3627978 h 4810710"/>
                <a:gd name="connsiteX20" fmla="*/ 2984935 w 8845428"/>
                <a:gd name="connsiteY20" fmla="*/ 3773615 h 4810710"/>
                <a:gd name="connsiteX21" fmla="*/ 3126477 w 8845428"/>
                <a:gd name="connsiteY21" fmla="*/ 3995071 h 4810710"/>
                <a:gd name="connsiteX22" fmla="*/ 3293926 w 8845428"/>
                <a:gd name="connsiteY22" fmla="*/ 4348163 h 4810710"/>
                <a:gd name="connsiteX23" fmla="*/ 3445469 w 8845428"/>
                <a:gd name="connsiteY23" fmla="*/ 4623435 h 4810710"/>
                <a:gd name="connsiteX24" fmla="*/ 3549196 w 8845428"/>
                <a:gd name="connsiteY24" fmla="*/ 4727163 h 4810710"/>
                <a:gd name="connsiteX25" fmla="*/ 3953913 w 8845428"/>
                <a:gd name="connsiteY25" fmla="*/ 4773073 h 4810710"/>
                <a:gd name="connsiteX26" fmla="*/ 4406542 w 8845428"/>
                <a:gd name="connsiteY26" fmla="*/ 4729163 h 4810710"/>
                <a:gd name="connsiteX27" fmla="*/ 4573991 w 8845428"/>
                <a:gd name="connsiteY27" fmla="*/ 4709256 h 4810710"/>
                <a:gd name="connsiteX28" fmla="*/ 4873076 w 8845428"/>
                <a:gd name="connsiteY28" fmla="*/ 4767072 h 4810710"/>
                <a:gd name="connsiteX29" fmla="*/ 5184163 w 8845428"/>
                <a:gd name="connsiteY29" fmla="*/ 4808982 h 4810710"/>
                <a:gd name="connsiteX30" fmla="*/ 5467246 w 8845428"/>
                <a:gd name="connsiteY30" fmla="*/ 4783074 h 4810710"/>
                <a:gd name="connsiteX31" fmla="*/ 5740422 w 8845428"/>
                <a:gd name="connsiteY31" fmla="*/ 4627436 h 4810710"/>
                <a:gd name="connsiteX32" fmla="*/ 5967689 w 8845428"/>
                <a:gd name="connsiteY32" fmla="*/ 4415981 h 4810710"/>
                <a:gd name="connsiteX33" fmla="*/ 6312589 w 8845428"/>
                <a:gd name="connsiteY33" fmla="*/ 4038981 h 4810710"/>
                <a:gd name="connsiteX34" fmla="*/ 6619675 w 8845428"/>
                <a:gd name="connsiteY34" fmla="*/ 3701891 h 4810710"/>
                <a:gd name="connsiteX35" fmla="*/ 7040395 w 8845428"/>
                <a:gd name="connsiteY35" fmla="*/ 3249073 h 4810710"/>
                <a:gd name="connsiteX36" fmla="*/ 7299570 w 8845428"/>
                <a:gd name="connsiteY36" fmla="*/ 2881979 h 4810710"/>
                <a:gd name="connsiteX37" fmla="*/ 7536838 w 8845428"/>
                <a:gd name="connsiteY37" fmla="*/ 2417159 h 4810710"/>
                <a:gd name="connsiteX38" fmla="*/ 7708288 w 8845428"/>
                <a:gd name="connsiteY38" fmla="*/ 2113979 h 4810710"/>
                <a:gd name="connsiteX39" fmla="*/ 7957557 w 8845428"/>
                <a:gd name="connsiteY39" fmla="*/ 1880616 h 4810710"/>
                <a:gd name="connsiteX40" fmla="*/ 8258642 w 8845428"/>
                <a:gd name="connsiteY40" fmla="*/ 1621250 h 4810710"/>
                <a:gd name="connsiteX41" fmla="*/ 8527818 w 8845428"/>
                <a:gd name="connsiteY41" fmla="*/ 1351979 h 4810710"/>
                <a:gd name="connsiteX42" fmla="*/ 8743178 w 8845428"/>
                <a:gd name="connsiteY42" fmla="*/ 994886 h 4810710"/>
                <a:gd name="connsiteX43" fmla="*/ 8842906 w 8845428"/>
                <a:gd name="connsiteY43" fmla="*/ 693706 h 4810710"/>
                <a:gd name="connsiteX44" fmla="*/ 8695363 w 8845428"/>
                <a:gd name="connsiteY44" fmla="*/ 234887 h 4810710"/>
                <a:gd name="connsiteX45" fmla="*/ 8487432 w 8845428"/>
                <a:gd name="connsiteY45" fmla="*/ 7811 h 4810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8845428" h="4810710">
                  <a:moveTo>
                    <a:pt x="425663" y="0"/>
                  </a:moveTo>
                  <a:cubicBezTo>
                    <a:pt x="425663" y="0"/>
                    <a:pt x="309172" y="142875"/>
                    <a:pt x="277263" y="200882"/>
                  </a:cubicBezTo>
                  <a:cubicBezTo>
                    <a:pt x="229448" y="287846"/>
                    <a:pt x="191253" y="379571"/>
                    <a:pt x="155629" y="472154"/>
                  </a:cubicBezTo>
                  <a:cubicBezTo>
                    <a:pt x="116291" y="574548"/>
                    <a:pt x="80953" y="678561"/>
                    <a:pt x="55998" y="785336"/>
                  </a:cubicBezTo>
                  <a:cubicBezTo>
                    <a:pt x="27804" y="906399"/>
                    <a:pt x="13707" y="1030224"/>
                    <a:pt x="6182" y="1154335"/>
                  </a:cubicBezTo>
                  <a:cubicBezTo>
                    <a:pt x="-2391" y="1295114"/>
                    <a:pt x="-1724" y="1436370"/>
                    <a:pt x="6182" y="1577245"/>
                  </a:cubicBezTo>
                  <a:cubicBezTo>
                    <a:pt x="13421" y="1706309"/>
                    <a:pt x="26851" y="1835372"/>
                    <a:pt x="59998" y="1960245"/>
                  </a:cubicBezTo>
                  <a:cubicBezTo>
                    <a:pt x="88097" y="2066258"/>
                    <a:pt x="130007" y="2168176"/>
                    <a:pt x="187633" y="2261426"/>
                  </a:cubicBezTo>
                  <a:cubicBezTo>
                    <a:pt x="236496" y="2340578"/>
                    <a:pt x="296028" y="2412587"/>
                    <a:pt x="365084" y="2474881"/>
                  </a:cubicBezTo>
                  <a:cubicBezTo>
                    <a:pt x="447761" y="2549366"/>
                    <a:pt x="542439" y="2609088"/>
                    <a:pt x="642261" y="2658428"/>
                  </a:cubicBezTo>
                  <a:cubicBezTo>
                    <a:pt x="744941" y="2709196"/>
                    <a:pt x="852573" y="2749963"/>
                    <a:pt x="965254" y="2770156"/>
                  </a:cubicBezTo>
                  <a:cubicBezTo>
                    <a:pt x="1080030" y="2790635"/>
                    <a:pt x="1197664" y="2789778"/>
                    <a:pt x="1312155" y="2812066"/>
                  </a:cubicBezTo>
                  <a:cubicBezTo>
                    <a:pt x="1375877" y="2824448"/>
                    <a:pt x="1437980" y="2844641"/>
                    <a:pt x="1493606" y="2877884"/>
                  </a:cubicBezTo>
                  <a:cubicBezTo>
                    <a:pt x="1578283" y="2928366"/>
                    <a:pt x="1643053" y="3005138"/>
                    <a:pt x="1700965" y="3085338"/>
                  </a:cubicBezTo>
                  <a:cubicBezTo>
                    <a:pt x="1756020" y="3161538"/>
                    <a:pt x="1805645" y="3241548"/>
                    <a:pt x="1856508" y="3320701"/>
                  </a:cubicBezTo>
                  <a:cubicBezTo>
                    <a:pt x="1888893" y="3371183"/>
                    <a:pt x="1922707" y="3421380"/>
                    <a:pt x="1968141" y="3460337"/>
                  </a:cubicBezTo>
                  <a:cubicBezTo>
                    <a:pt x="2019005" y="3503962"/>
                    <a:pt x="2082060" y="3529679"/>
                    <a:pt x="2147593" y="3544157"/>
                  </a:cubicBezTo>
                  <a:cubicBezTo>
                    <a:pt x="2260559" y="3569018"/>
                    <a:pt x="2377526" y="3558445"/>
                    <a:pt x="2492493" y="3544157"/>
                  </a:cubicBezTo>
                  <a:cubicBezTo>
                    <a:pt x="2572122" y="3534251"/>
                    <a:pt x="2653370" y="3521012"/>
                    <a:pt x="2729760" y="3544157"/>
                  </a:cubicBezTo>
                  <a:cubicBezTo>
                    <a:pt x="2781291" y="3559778"/>
                    <a:pt x="2826249" y="3590735"/>
                    <a:pt x="2865301" y="3627978"/>
                  </a:cubicBezTo>
                  <a:cubicBezTo>
                    <a:pt x="2910831" y="3671411"/>
                    <a:pt x="2948550" y="3722180"/>
                    <a:pt x="2984935" y="3773615"/>
                  </a:cubicBezTo>
                  <a:cubicBezTo>
                    <a:pt x="3035608" y="3845147"/>
                    <a:pt x="3084471" y="3918109"/>
                    <a:pt x="3126477" y="3995071"/>
                  </a:cubicBezTo>
                  <a:cubicBezTo>
                    <a:pt x="3188961" y="4109371"/>
                    <a:pt x="3239729" y="4229576"/>
                    <a:pt x="3293926" y="4348163"/>
                  </a:cubicBezTo>
                  <a:cubicBezTo>
                    <a:pt x="3337646" y="4443698"/>
                    <a:pt x="3384318" y="4538187"/>
                    <a:pt x="3445469" y="4623435"/>
                  </a:cubicBezTo>
                  <a:cubicBezTo>
                    <a:pt x="3474330" y="4663631"/>
                    <a:pt x="3507858" y="4700207"/>
                    <a:pt x="3549196" y="4727163"/>
                  </a:cubicBezTo>
                  <a:cubicBezTo>
                    <a:pt x="3665401" y="4802886"/>
                    <a:pt x="3813896" y="4783931"/>
                    <a:pt x="3953913" y="4773073"/>
                  </a:cubicBezTo>
                  <a:cubicBezTo>
                    <a:pt x="4105170" y="4761262"/>
                    <a:pt x="4256904" y="4753928"/>
                    <a:pt x="4406542" y="4729163"/>
                  </a:cubicBezTo>
                  <a:cubicBezTo>
                    <a:pt x="4462168" y="4720019"/>
                    <a:pt x="4517698" y="4709256"/>
                    <a:pt x="4573991" y="4709256"/>
                  </a:cubicBezTo>
                  <a:cubicBezTo>
                    <a:pt x="4675813" y="4709065"/>
                    <a:pt x="4773635" y="4743926"/>
                    <a:pt x="4873076" y="4767072"/>
                  </a:cubicBezTo>
                  <a:cubicBezTo>
                    <a:pt x="4975184" y="4790790"/>
                    <a:pt x="5079388" y="4804029"/>
                    <a:pt x="5184163" y="4808982"/>
                  </a:cubicBezTo>
                  <a:cubicBezTo>
                    <a:pt x="5279698" y="4813459"/>
                    <a:pt x="5375996" y="4810697"/>
                    <a:pt x="5467246" y="4783074"/>
                  </a:cubicBezTo>
                  <a:cubicBezTo>
                    <a:pt x="5568306" y="4752404"/>
                    <a:pt x="5657746" y="4693634"/>
                    <a:pt x="5740422" y="4627436"/>
                  </a:cubicBezTo>
                  <a:cubicBezTo>
                    <a:pt x="5821290" y="4562761"/>
                    <a:pt x="5895680" y="4490466"/>
                    <a:pt x="5967689" y="4415981"/>
                  </a:cubicBezTo>
                  <a:cubicBezTo>
                    <a:pt x="6086085" y="4293489"/>
                    <a:pt x="6199242" y="4166045"/>
                    <a:pt x="6312589" y="4038981"/>
                  </a:cubicBezTo>
                  <a:cubicBezTo>
                    <a:pt x="6413840" y="3925538"/>
                    <a:pt x="6515377" y="3812477"/>
                    <a:pt x="6619675" y="3701891"/>
                  </a:cubicBezTo>
                  <a:cubicBezTo>
                    <a:pt x="6761026" y="3551873"/>
                    <a:pt x="6908759" y="3407664"/>
                    <a:pt x="7040395" y="3249073"/>
                  </a:cubicBezTo>
                  <a:cubicBezTo>
                    <a:pt x="7136216" y="3133630"/>
                    <a:pt x="7223274" y="3011138"/>
                    <a:pt x="7299570" y="2881979"/>
                  </a:cubicBezTo>
                  <a:cubicBezTo>
                    <a:pt x="7388152" y="2732151"/>
                    <a:pt x="7462828" y="2574798"/>
                    <a:pt x="7536838" y="2417159"/>
                  </a:cubicBezTo>
                  <a:cubicBezTo>
                    <a:pt x="7586367" y="2311622"/>
                    <a:pt x="7635897" y="2205133"/>
                    <a:pt x="7708288" y="2113979"/>
                  </a:cubicBezTo>
                  <a:cubicBezTo>
                    <a:pt x="7779249" y="2024634"/>
                    <a:pt x="7869355" y="1953292"/>
                    <a:pt x="7957557" y="1880616"/>
                  </a:cubicBezTo>
                  <a:cubicBezTo>
                    <a:pt x="8059760" y="1796320"/>
                    <a:pt x="8159201" y="1708880"/>
                    <a:pt x="8258642" y="1621250"/>
                  </a:cubicBezTo>
                  <a:cubicBezTo>
                    <a:pt x="8354178" y="1537145"/>
                    <a:pt x="8448380" y="1451229"/>
                    <a:pt x="8527818" y="1351979"/>
                  </a:cubicBezTo>
                  <a:cubicBezTo>
                    <a:pt x="8614877" y="1243203"/>
                    <a:pt x="8681552" y="1119950"/>
                    <a:pt x="8743178" y="994886"/>
                  </a:cubicBezTo>
                  <a:cubicBezTo>
                    <a:pt x="8790423" y="898970"/>
                    <a:pt x="8832523" y="799814"/>
                    <a:pt x="8842906" y="693706"/>
                  </a:cubicBezTo>
                  <a:cubicBezTo>
                    <a:pt x="8859003" y="528542"/>
                    <a:pt x="8796709" y="366903"/>
                    <a:pt x="8695363" y="234887"/>
                  </a:cubicBezTo>
                  <a:cubicBezTo>
                    <a:pt x="8609733" y="123349"/>
                    <a:pt x="8487432" y="7811"/>
                    <a:pt x="8487432" y="7811"/>
                  </a:cubicBezTo>
                </a:path>
              </a:pathLst>
            </a:custGeom>
            <a:noFill/>
            <a:ln w="9525" cap="rnd">
              <a:solidFill>
                <a:schemeClr val="accent2">
                  <a:alpha val="35000"/>
                </a:schemeClr>
              </a:solidFill>
              <a:prstDash val="lgDash"/>
              <a:round/>
            </a:ln>
          </p:spPr>
          <p:txBody>
            <a:bodyPr rtlCol="0" anchor="ctr"/>
            <a:lstStyle/>
            <a:p>
              <a:endParaRPr lang="en-US"/>
            </a:p>
          </p:txBody>
        </p:sp>
        <p:sp>
          <p:nvSpPr>
            <p:cNvPr id="145" name="Freeform: Shape 144">
              <a:extLst>
                <a:ext uri="{FF2B5EF4-FFF2-40B4-BE49-F238E27FC236}">
                  <a16:creationId xmlns:a16="http://schemas.microsoft.com/office/drawing/2014/main" id="{FADB091B-F8C4-4192-9E69-A94309914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309" y="29304"/>
              <a:ext cx="7485346" cy="4107399"/>
            </a:xfrm>
            <a:custGeom>
              <a:avLst/>
              <a:gdLst>
                <a:gd name="connsiteX0" fmla="*/ 454193 w 8565036"/>
                <a:gd name="connsiteY0" fmla="*/ 0 h 4699853"/>
                <a:gd name="connsiteX1" fmla="*/ 352085 w 8565036"/>
                <a:gd name="connsiteY1" fmla="*/ 92869 h 4699853"/>
                <a:gd name="connsiteX2" fmla="*/ 242452 w 8565036"/>
                <a:gd name="connsiteY2" fmla="*/ 260414 h 4699853"/>
                <a:gd name="connsiteX3" fmla="*/ 130819 w 8565036"/>
                <a:gd name="connsiteY3" fmla="*/ 535686 h 4699853"/>
                <a:gd name="connsiteX4" fmla="*/ 57000 w 8565036"/>
                <a:gd name="connsiteY4" fmla="*/ 761143 h 4699853"/>
                <a:gd name="connsiteX5" fmla="*/ 3184 w 8565036"/>
                <a:gd name="connsiteY5" fmla="*/ 1140143 h 4699853"/>
                <a:gd name="connsiteX6" fmla="*/ 3184 w 8565036"/>
                <a:gd name="connsiteY6" fmla="*/ 1439704 h 4699853"/>
                <a:gd name="connsiteX7" fmla="*/ 60524 w 8565036"/>
                <a:gd name="connsiteY7" fmla="*/ 1905953 h 4699853"/>
                <a:gd name="connsiteX8" fmla="*/ 213686 w 8565036"/>
                <a:gd name="connsiteY8" fmla="*/ 2269808 h 4699853"/>
                <a:gd name="connsiteX9" fmla="*/ 373325 w 8565036"/>
                <a:gd name="connsiteY9" fmla="*/ 2455926 h 4699853"/>
                <a:gd name="connsiteX10" fmla="*/ 644502 w 8565036"/>
                <a:gd name="connsiteY10" fmla="*/ 2625662 h 4699853"/>
                <a:gd name="connsiteX11" fmla="*/ 902915 w 8565036"/>
                <a:gd name="connsiteY11" fmla="*/ 2697195 h 4699853"/>
                <a:gd name="connsiteX12" fmla="*/ 1224860 w 8565036"/>
                <a:gd name="connsiteY12" fmla="*/ 2719102 h 4699853"/>
                <a:gd name="connsiteX13" fmla="*/ 1430315 w 8565036"/>
                <a:gd name="connsiteY13" fmla="*/ 2731008 h 4699853"/>
                <a:gd name="connsiteX14" fmla="*/ 1652914 w 8565036"/>
                <a:gd name="connsiteY14" fmla="*/ 2852642 h 4699853"/>
                <a:gd name="connsiteX15" fmla="*/ 1739306 w 8565036"/>
                <a:gd name="connsiteY15" fmla="*/ 2985611 h 4699853"/>
                <a:gd name="connsiteX16" fmla="*/ 1848938 w 8565036"/>
                <a:gd name="connsiteY16" fmla="*/ 3155156 h 4699853"/>
                <a:gd name="connsiteX17" fmla="*/ 2015054 w 8565036"/>
                <a:gd name="connsiteY17" fmla="*/ 3294793 h 4699853"/>
                <a:gd name="connsiteX18" fmla="*/ 2231082 w 8565036"/>
                <a:gd name="connsiteY18" fmla="*/ 3336322 h 4699853"/>
                <a:gd name="connsiteX19" fmla="*/ 2427106 w 8565036"/>
                <a:gd name="connsiteY19" fmla="*/ 3278124 h 4699853"/>
                <a:gd name="connsiteX20" fmla="*/ 2531786 w 8565036"/>
                <a:gd name="connsiteY20" fmla="*/ 3151823 h 4699853"/>
                <a:gd name="connsiteX21" fmla="*/ 2520165 w 8565036"/>
                <a:gd name="connsiteY21" fmla="*/ 2907411 h 4699853"/>
                <a:gd name="connsiteX22" fmla="*/ 2481970 w 8565036"/>
                <a:gd name="connsiteY22" fmla="*/ 2648045 h 4699853"/>
                <a:gd name="connsiteX23" fmla="*/ 2458729 w 8565036"/>
                <a:gd name="connsiteY23" fmla="*/ 2513362 h 4699853"/>
                <a:gd name="connsiteX24" fmla="*/ 2458729 w 8565036"/>
                <a:gd name="connsiteY24" fmla="*/ 2408587 h 4699853"/>
                <a:gd name="connsiteX25" fmla="*/ 2581697 w 8565036"/>
                <a:gd name="connsiteY25" fmla="*/ 2310479 h 4699853"/>
                <a:gd name="connsiteX26" fmla="*/ 2762767 w 8565036"/>
                <a:gd name="connsiteY26" fmla="*/ 2325434 h 4699853"/>
                <a:gd name="connsiteX27" fmla="*/ 2872400 w 8565036"/>
                <a:gd name="connsiteY27" fmla="*/ 2410206 h 4699853"/>
                <a:gd name="connsiteX28" fmla="*/ 2925549 w 8565036"/>
                <a:gd name="connsiteY28" fmla="*/ 2637949 h 4699853"/>
                <a:gd name="connsiteX29" fmla="*/ 2820869 w 8565036"/>
                <a:gd name="connsiteY29" fmla="*/ 2968752 h 4699853"/>
                <a:gd name="connsiteX30" fmla="*/ 2789342 w 8565036"/>
                <a:gd name="connsiteY30" fmla="*/ 3194876 h 4699853"/>
                <a:gd name="connsiteX31" fmla="*/ 2889069 w 8565036"/>
                <a:gd name="connsiteY31" fmla="*/ 3447574 h 4699853"/>
                <a:gd name="connsiteX32" fmla="*/ 3070139 w 8565036"/>
                <a:gd name="connsiteY32" fmla="*/ 3783330 h 4699853"/>
                <a:gd name="connsiteX33" fmla="*/ 3181486 w 8565036"/>
                <a:gd name="connsiteY33" fmla="*/ 4014407 h 4699853"/>
                <a:gd name="connsiteX34" fmla="*/ 3351888 w 8565036"/>
                <a:gd name="connsiteY34" fmla="*/ 4312539 h 4699853"/>
                <a:gd name="connsiteX35" fmla="*/ 3512194 w 8565036"/>
                <a:gd name="connsiteY35" fmla="*/ 4504087 h 4699853"/>
                <a:gd name="connsiteX36" fmla="*/ 3670119 w 8565036"/>
                <a:gd name="connsiteY36" fmla="*/ 4595051 h 4699853"/>
                <a:gd name="connsiteX37" fmla="*/ 3909386 w 8565036"/>
                <a:gd name="connsiteY37" fmla="*/ 4623816 h 4699853"/>
                <a:gd name="connsiteX38" fmla="*/ 4136653 w 8565036"/>
                <a:gd name="connsiteY38" fmla="*/ 4623816 h 4699853"/>
                <a:gd name="connsiteX39" fmla="*/ 4435071 w 8565036"/>
                <a:gd name="connsiteY39" fmla="*/ 4599432 h 4699853"/>
                <a:gd name="connsiteX40" fmla="*/ 4562992 w 8565036"/>
                <a:gd name="connsiteY40" fmla="*/ 4599432 h 4699853"/>
                <a:gd name="connsiteX41" fmla="*/ 4818738 w 8565036"/>
                <a:gd name="connsiteY41" fmla="*/ 4649439 h 4699853"/>
                <a:gd name="connsiteX42" fmla="*/ 5152685 w 8565036"/>
                <a:gd name="connsiteY42" fmla="*/ 4699731 h 4699853"/>
                <a:gd name="connsiteX43" fmla="*/ 5459771 w 8565036"/>
                <a:gd name="connsiteY43" fmla="*/ 4637913 h 4699853"/>
                <a:gd name="connsiteX44" fmla="*/ 5665130 w 8565036"/>
                <a:gd name="connsiteY44" fmla="*/ 4486275 h 4699853"/>
                <a:gd name="connsiteX45" fmla="*/ 5880490 w 8565036"/>
                <a:gd name="connsiteY45" fmla="*/ 4288822 h 4699853"/>
                <a:gd name="connsiteX46" fmla="*/ 6093850 w 8565036"/>
                <a:gd name="connsiteY46" fmla="*/ 4045458 h 4699853"/>
                <a:gd name="connsiteX47" fmla="*/ 6303209 w 8565036"/>
                <a:gd name="connsiteY47" fmla="*/ 3806095 h 4699853"/>
                <a:gd name="connsiteX48" fmla="*/ 6617249 w 8565036"/>
                <a:gd name="connsiteY48" fmla="*/ 3491865 h 4699853"/>
                <a:gd name="connsiteX49" fmla="*/ 6753837 w 8565036"/>
                <a:gd name="connsiteY49" fmla="*/ 3327273 h 4699853"/>
                <a:gd name="connsiteX50" fmla="*/ 7001106 w 8565036"/>
                <a:gd name="connsiteY50" fmla="*/ 3000089 h 4699853"/>
                <a:gd name="connsiteX51" fmla="*/ 7162651 w 8565036"/>
                <a:gd name="connsiteY51" fmla="*/ 2692908 h 4699853"/>
                <a:gd name="connsiteX52" fmla="*/ 7280284 w 8565036"/>
                <a:gd name="connsiteY52" fmla="*/ 2385727 h 4699853"/>
                <a:gd name="connsiteX53" fmla="*/ 7449734 w 8565036"/>
                <a:gd name="connsiteY53" fmla="*/ 2030635 h 4699853"/>
                <a:gd name="connsiteX54" fmla="*/ 7650140 w 8565036"/>
                <a:gd name="connsiteY54" fmla="*/ 1830134 h 4699853"/>
                <a:gd name="connsiteX55" fmla="*/ 7870453 w 8565036"/>
                <a:gd name="connsiteY55" fmla="*/ 1679543 h 4699853"/>
                <a:gd name="connsiteX56" fmla="*/ 8129628 w 8565036"/>
                <a:gd name="connsiteY56" fmla="*/ 1497997 h 4699853"/>
                <a:gd name="connsiteX57" fmla="*/ 8336988 w 8565036"/>
                <a:gd name="connsiteY57" fmla="*/ 1270540 h 4699853"/>
                <a:gd name="connsiteX58" fmla="*/ 8516439 w 8565036"/>
                <a:gd name="connsiteY58" fmla="*/ 947357 h 4699853"/>
                <a:gd name="connsiteX59" fmla="*/ 8564254 w 8565036"/>
                <a:gd name="connsiteY59" fmla="*/ 693992 h 4699853"/>
                <a:gd name="connsiteX60" fmla="*/ 8540346 w 8565036"/>
                <a:gd name="connsiteY60" fmla="*/ 492538 h 4699853"/>
                <a:gd name="connsiteX61" fmla="*/ 8348894 w 8565036"/>
                <a:gd name="connsiteY61" fmla="*/ 233172 h 4699853"/>
                <a:gd name="connsiteX62" fmla="*/ 8096101 w 8565036"/>
                <a:gd name="connsiteY62" fmla="*/ 0 h 4699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8565036" h="4699853">
                  <a:moveTo>
                    <a:pt x="454193" y="0"/>
                  </a:moveTo>
                  <a:cubicBezTo>
                    <a:pt x="448478" y="9811"/>
                    <a:pt x="357800" y="83153"/>
                    <a:pt x="352085" y="92869"/>
                  </a:cubicBezTo>
                  <a:cubicBezTo>
                    <a:pt x="318271" y="150495"/>
                    <a:pt x="275694" y="202597"/>
                    <a:pt x="242452" y="260414"/>
                  </a:cubicBezTo>
                  <a:cubicBezTo>
                    <a:pt x="192922" y="346424"/>
                    <a:pt x="162632" y="441484"/>
                    <a:pt x="130819" y="535686"/>
                  </a:cubicBezTo>
                  <a:cubicBezTo>
                    <a:pt x="105482" y="610648"/>
                    <a:pt x="77574" y="684752"/>
                    <a:pt x="57000" y="761143"/>
                  </a:cubicBezTo>
                  <a:cubicBezTo>
                    <a:pt x="23853" y="884682"/>
                    <a:pt x="8994" y="1012222"/>
                    <a:pt x="3184" y="1140143"/>
                  </a:cubicBezTo>
                  <a:cubicBezTo>
                    <a:pt x="-1388" y="1239964"/>
                    <a:pt x="-721" y="1339882"/>
                    <a:pt x="3184" y="1439704"/>
                  </a:cubicBezTo>
                  <a:cubicBezTo>
                    <a:pt x="9280" y="1596676"/>
                    <a:pt x="22805" y="1753553"/>
                    <a:pt x="60524" y="1905953"/>
                  </a:cubicBezTo>
                  <a:cubicBezTo>
                    <a:pt x="92433" y="2034635"/>
                    <a:pt x="141106" y="2158937"/>
                    <a:pt x="213686" y="2269808"/>
                  </a:cubicBezTo>
                  <a:cubicBezTo>
                    <a:pt x="258644" y="2338483"/>
                    <a:pt x="312080" y="2401253"/>
                    <a:pt x="373325" y="2455926"/>
                  </a:cubicBezTo>
                  <a:cubicBezTo>
                    <a:pt x="453431" y="2527459"/>
                    <a:pt x="545252" y="2584514"/>
                    <a:pt x="644502" y="2625662"/>
                  </a:cubicBezTo>
                  <a:cubicBezTo>
                    <a:pt x="727370" y="2660047"/>
                    <a:pt x="814428" y="2683002"/>
                    <a:pt x="902915" y="2697195"/>
                  </a:cubicBezTo>
                  <a:cubicBezTo>
                    <a:pt x="1009310" y="2714244"/>
                    <a:pt x="1117133" y="2718911"/>
                    <a:pt x="1224860" y="2719102"/>
                  </a:cubicBezTo>
                  <a:cubicBezTo>
                    <a:pt x="1293726" y="2719292"/>
                    <a:pt x="1362878" y="2717673"/>
                    <a:pt x="1430315" y="2731008"/>
                  </a:cubicBezTo>
                  <a:cubicBezTo>
                    <a:pt x="1515563" y="2747867"/>
                    <a:pt x="1595383" y="2787872"/>
                    <a:pt x="1652914" y="2852642"/>
                  </a:cubicBezTo>
                  <a:cubicBezTo>
                    <a:pt x="1688061" y="2892266"/>
                    <a:pt x="1713398" y="2939320"/>
                    <a:pt x="1739306" y="2985611"/>
                  </a:cubicBezTo>
                  <a:cubicBezTo>
                    <a:pt x="1772167" y="3044476"/>
                    <a:pt x="1806743" y="3102578"/>
                    <a:pt x="1848938" y="3155156"/>
                  </a:cubicBezTo>
                  <a:cubicBezTo>
                    <a:pt x="1894754" y="3212306"/>
                    <a:pt x="1949427" y="3262503"/>
                    <a:pt x="2015054" y="3294793"/>
                  </a:cubicBezTo>
                  <a:cubicBezTo>
                    <a:pt x="2081825" y="3327749"/>
                    <a:pt x="2156596" y="3340037"/>
                    <a:pt x="2231082" y="3336322"/>
                  </a:cubicBezTo>
                  <a:cubicBezTo>
                    <a:pt x="2300423" y="3332893"/>
                    <a:pt x="2368813" y="3315557"/>
                    <a:pt x="2427106" y="3278124"/>
                  </a:cubicBezTo>
                  <a:cubicBezTo>
                    <a:pt x="2474541" y="3247644"/>
                    <a:pt x="2513403" y="3204877"/>
                    <a:pt x="2531786" y="3151823"/>
                  </a:cubicBezTo>
                  <a:cubicBezTo>
                    <a:pt x="2558837" y="3073622"/>
                    <a:pt x="2535691" y="2989707"/>
                    <a:pt x="2520165" y="2907411"/>
                  </a:cubicBezTo>
                  <a:cubicBezTo>
                    <a:pt x="2503973" y="2821496"/>
                    <a:pt x="2495781" y="2734342"/>
                    <a:pt x="2481970" y="2648045"/>
                  </a:cubicBezTo>
                  <a:cubicBezTo>
                    <a:pt x="2474731" y="2603087"/>
                    <a:pt x="2466159" y="2558320"/>
                    <a:pt x="2458729" y="2513362"/>
                  </a:cubicBezTo>
                  <a:cubicBezTo>
                    <a:pt x="2452919" y="2478310"/>
                    <a:pt x="2447870" y="2442305"/>
                    <a:pt x="2458729" y="2408587"/>
                  </a:cubicBezTo>
                  <a:cubicBezTo>
                    <a:pt x="2475779" y="2355628"/>
                    <a:pt x="2527119" y="2324481"/>
                    <a:pt x="2581697" y="2310479"/>
                  </a:cubicBezTo>
                  <a:cubicBezTo>
                    <a:pt x="2641990" y="2295049"/>
                    <a:pt x="2705617" y="2300954"/>
                    <a:pt x="2762767" y="2325434"/>
                  </a:cubicBezTo>
                  <a:cubicBezTo>
                    <a:pt x="2806011" y="2343912"/>
                    <a:pt x="2844206" y="2372582"/>
                    <a:pt x="2872400" y="2410206"/>
                  </a:cubicBezTo>
                  <a:cubicBezTo>
                    <a:pt x="2920787" y="2474595"/>
                    <a:pt x="2933931" y="2557463"/>
                    <a:pt x="2925549" y="2637949"/>
                  </a:cubicBezTo>
                  <a:cubicBezTo>
                    <a:pt x="2913548" y="2753392"/>
                    <a:pt x="2857636" y="2858262"/>
                    <a:pt x="2820869" y="2968752"/>
                  </a:cubicBezTo>
                  <a:cubicBezTo>
                    <a:pt x="2796486" y="3041904"/>
                    <a:pt x="2780388" y="3118390"/>
                    <a:pt x="2789342" y="3194876"/>
                  </a:cubicBezTo>
                  <a:cubicBezTo>
                    <a:pt x="2799914" y="3285554"/>
                    <a:pt x="2844587" y="3367373"/>
                    <a:pt x="2889069" y="3447574"/>
                  </a:cubicBezTo>
                  <a:cubicBezTo>
                    <a:pt x="2950695" y="3558826"/>
                    <a:pt x="3013560" y="3669506"/>
                    <a:pt x="3070139" y="3783330"/>
                  </a:cubicBezTo>
                  <a:cubicBezTo>
                    <a:pt x="3108239" y="3859911"/>
                    <a:pt x="3143481" y="3937826"/>
                    <a:pt x="3181486" y="4014407"/>
                  </a:cubicBezTo>
                  <a:cubicBezTo>
                    <a:pt x="3232445" y="4116991"/>
                    <a:pt x="3288452" y="4217099"/>
                    <a:pt x="3351888" y="4312539"/>
                  </a:cubicBezTo>
                  <a:cubicBezTo>
                    <a:pt x="3398180" y="4382262"/>
                    <a:pt x="3448567" y="4449795"/>
                    <a:pt x="3512194" y="4504087"/>
                  </a:cubicBezTo>
                  <a:cubicBezTo>
                    <a:pt x="3558867" y="4543901"/>
                    <a:pt x="3611826" y="4575906"/>
                    <a:pt x="3670119" y="4595051"/>
                  </a:cubicBezTo>
                  <a:cubicBezTo>
                    <a:pt x="3746795" y="4620292"/>
                    <a:pt x="3828519" y="4621911"/>
                    <a:pt x="3909386" y="4623816"/>
                  </a:cubicBezTo>
                  <a:cubicBezTo>
                    <a:pt x="3985205" y="4625531"/>
                    <a:pt x="4061025" y="4627436"/>
                    <a:pt x="4136653" y="4623816"/>
                  </a:cubicBezTo>
                  <a:cubicBezTo>
                    <a:pt x="4236380" y="4619054"/>
                    <a:pt x="4335345" y="4605052"/>
                    <a:pt x="4435071" y="4599432"/>
                  </a:cubicBezTo>
                  <a:cubicBezTo>
                    <a:pt x="4477648" y="4597051"/>
                    <a:pt x="4520415" y="4596194"/>
                    <a:pt x="4562992" y="4599432"/>
                  </a:cubicBezTo>
                  <a:cubicBezTo>
                    <a:pt x="4649765" y="4606005"/>
                    <a:pt x="4734061" y="4629150"/>
                    <a:pt x="4818738" y="4649439"/>
                  </a:cubicBezTo>
                  <a:cubicBezTo>
                    <a:pt x="4928562" y="4675823"/>
                    <a:pt x="5039814" y="4697921"/>
                    <a:pt x="5152685" y="4699731"/>
                  </a:cubicBezTo>
                  <a:cubicBezTo>
                    <a:pt x="5258698" y="4701445"/>
                    <a:pt x="5365188" y="4685538"/>
                    <a:pt x="5459771" y="4637913"/>
                  </a:cubicBezTo>
                  <a:cubicBezTo>
                    <a:pt x="5536066" y="4599528"/>
                    <a:pt x="5600741" y="4542663"/>
                    <a:pt x="5665130" y="4486275"/>
                  </a:cubicBezTo>
                  <a:cubicBezTo>
                    <a:pt x="5738472" y="4422077"/>
                    <a:pt x="5812196" y="4358259"/>
                    <a:pt x="5880490" y="4288822"/>
                  </a:cubicBezTo>
                  <a:cubicBezTo>
                    <a:pt x="5956118" y="4211860"/>
                    <a:pt x="6024889" y="4128516"/>
                    <a:pt x="6093850" y="4045458"/>
                  </a:cubicBezTo>
                  <a:cubicBezTo>
                    <a:pt x="6161573" y="3963924"/>
                    <a:pt x="6229867" y="3882581"/>
                    <a:pt x="6303209" y="3806095"/>
                  </a:cubicBezTo>
                  <a:cubicBezTo>
                    <a:pt x="6405698" y="3699129"/>
                    <a:pt x="6518284" y="3602165"/>
                    <a:pt x="6617249" y="3491865"/>
                  </a:cubicBezTo>
                  <a:cubicBezTo>
                    <a:pt x="6664874" y="3438811"/>
                    <a:pt x="6709165" y="3382899"/>
                    <a:pt x="6753837" y="3327273"/>
                  </a:cubicBezTo>
                  <a:cubicBezTo>
                    <a:pt x="6839467" y="3220593"/>
                    <a:pt x="6926907" y="3115056"/>
                    <a:pt x="7001106" y="3000089"/>
                  </a:cubicBezTo>
                  <a:cubicBezTo>
                    <a:pt x="7063971" y="2902744"/>
                    <a:pt x="7116931" y="2799398"/>
                    <a:pt x="7162651" y="2692908"/>
                  </a:cubicBezTo>
                  <a:cubicBezTo>
                    <a:pt x="7205894" y="2592134"/>
                    <a:pt x="7242565" y="2488692"/>
                    <a:pt x="7280284" y="2385727"/>
                  </a:cubicBezTo>
                  <a:cubicBezTo>
                    <a:pt x="7325623" y="2261807"/>
                    <a:pt x="7372581" y="2137315"/>
                    <a:pt x="7449734" y="2030635"/>
                  </a:cubicBezTo>
                  <a:cubicBezTo>
                    <a:pt x="7505360" y="1953673"/>
                    <a:pt x="7574988" y="1888331"/>
                    <a:pt x="7650140" y="1830134"/>
                  </a:cubicBezTo>
                  <a:cubicBezTo>
                    <a:pt x="7720530" y="1775651"/>
                    <a:pt x="7795301" y="1727264"/>
                    <a:pt x="7870453" y="1679543"/>
                  </a:cubicBezTo>
                  <a:cubicBezTo>
                    <a:pt x="7959607" y="1622870"/>
                    <a:pt x="8049428" y="1566672"/>
                    <a:pt x="8129628" y="1497997"/>
                  </a:cubicBezTo>
                  <a:cubicBezTo>
                    <a:pt x="8207829" y="1431131"/>
                    <a:pt x="8275551" y="1353122"/>
                    <a:pt x="8336988" y="1270540"/>
                  </a:cubicBezTo>
                  <a:cubicBezTo>
                    <a:pt x="8410997" y="1171099"/>
                    <a:pt x="8475862" y="1064419"/>
                    <a:pt x="8516439" y="947357"/>
                  </a:cubicBezTo>
                  <a:cubicBezTo>
                    <a:pt x="8544728" y="865727"/>
                    <a:pt x="8560539" y="780288"/>
                    <a:pt x="8564254" y="693992"/>
                  </a:cubicBezTo>
                  <a:cubicBezTo>
                    <a:pt x="8567206" y="625793"/>
                    <a:pt x="8562349" y="557022"/>
                    <a:pt x="8540346" y="492538"/>
                  </a:cubicBezTo>
                  <a:cubicBezTo>
                    <a:pt x="8505104" y="389477"/>
                    <a:pt x="8428999" y="307753"/>
                    <a:pt x="8348894" y="233172"/>
                  </a:cubicBezTo>
                  <a:cubicBezTo>
                    <a:pt x="8281171" y="170402"/>
                    <a:pt x="8169919" y="56007"/>
                    <a:pt x="80961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6" name="Freeform: Shape 145">
              <a:extLst>
                <a:ext uri="{FF2B5EF4-FFF2-40B4-BE49-F238E27FC236}">
                  <a16:creationId xmlns:a16="http://schemas.microsoft.com/office/drawing/2014/main" id="{31665F0D-355D-4101-8AD1-43D465D71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4173" y="29304"/>
              <a:ext cx="7209973" cy="3985916"/>
            </a:xfrm>
            <a:custGeom>
              <a:avLst/>
              <a:gdLst>
                <a:gd name="connsiteX0" fmla="*/ 7673168 w 8249943"/>
                <a:gd name="connsiteY0" fmla="*/ 5239 h 4560847"/>
                <a:gd name="connsiteX1" fmla="*/ 7801946 w 8249943"/>
                <a:gd name="connsiteY1" fmla="*/ 223456 h 4560847"/>
                <a:gd name="connsiteX2" fmla="*/ 8119700 w 8249943"/>
                <a:gd name="connsiteY2" fmla="*/ 498158 h 4560847"/>
                <a:gd name="connsiteX3" fmla="*/ 8248859 w 8249943"/>
                <a:gd name="connsiteY3" fmla="*/ 794957 h 4560847"/>
                <a:gd name="connsiteX4" fmla="*/ 8174659 w 8249943"/>
                <a:gd name="connsiteY4" fmla="*/ 1101376 h 4560847"/>
                <a:gd name="connsiteX5" fmla="*/ 7985683 w 8249943"/>
                <a:gd name="connsiteY5" fmla="*/ 1355122 h 4560847"/>
                <a:gd name="connsiteX6" fmla="*/ 7727270 w 8249943"/>
                <a:gd name="connsiteY6" fmla="*/ 1520285 h 4560847"/>
                <a:gd name="connsiteX7" fmla="*/ 7452093 w 8249943"/>
                <a:gd name="connsiteY7" fmla="*/ 1637538 h 4560847"/>
                <a:gd name="connsiteX8" fmla="*/ 7279785 w 8249943"/>
                <a:gd name="connsiteY8" fmla="*/ 1764411 h 4560847"/>
                <a:gd name="connsiteX9" fmla="*/ 7164914 w 8249943"/>
                <a:gd name="connsiteY9" fmla="*/ 1967865 h 4560847"/>
                <a:gd name="connsiteX10" fmla="*/ 7071569 w 8249943"/>
                <a:gd name="connsiteY10" fmla="*/ 2250377 h 4560847"/>
                <a:gd name="connsiteX11" fmla="*/ 7006990 w 8249943"/>
                <a:gd name="connsiteY11" fmla="*/ 2472976 h 4560847"/>
                <a:gd name="connsiteX12" fmla="*/ 6928027 w 8249943"/>
                <a:gd name="connsiteY12" fmla="*/ 2729103 h 4560847"/>
                <a:gd name="connsiteX13" fmla="*/ 6798868 w 8249943"/>
                <a:gd name="connsiteY13" fmla="*/ 2975705 h 4560847"/>
                <a:gd name="connsiteX14" fmla="*/ 6686378 w 8249943"/>
                <a:gd name="connsiteY14" fmla="*/ 3152870 h 4560847"/>
                <a:gd name="connsiteX15" fmla="*/ 6439966 w 8249943"/>
                <a:gd name="connsiteY15" fmla="*/ 3466433 h 4560847"/>
                <a:gd name="connsiteX16" fmla="*/ 6240227 w 8249943"/>
                <a:gd name="connsiteY16" fmla="*/ 3666363 h 4560847"/>
                <a:gd name="connsiteX17" fmla="*/ 6067920 w 8249943"/>
                <a:gd name="connsiteY17" fmla="*/ 3838670 h 4560847"/>
                <a:gd name="connsiteX18" fmla="*/ 5893231 w 8249943"/>
                <a:gd name="connsiteY18" fmla="*/ 4013454 h 4560847"/>
                <a:gd name="connsiteX19" fmla="*/ 5577382 w 8249943"/>
                <a:gd name="connsiteY19" fmla="*/ 4329398 h 4560847"/>
                <a:gd name="connsiteX20" fmla="*/ 5394312 w 8249943"/>
                <a:gd name="connsiteY20" fmla="*/ 4483799 h 4560847"/>
                <a:gd name="connsiteX21" fmla="*/ 5109609 w 8249943"/>
                <a:gd name="connsiteY21" fmla="*/ 4560380 h 4560847"/>
                <a:gd name="connsiteX22" fmla="*/ 4583258 w 8249943"/>
                <a:gd name="connsiteY22" fmla="*/ 4493324 h 4560847"/>
                <a:gd name="connsiteX23" fmla="*/ 4020997 w 8249943"/>
                <a:gd name="connsiteY23" fmla="*/ 4493324 h 4560847"/>
                <a:gd name="connsiteX24" fmla="*/ 3777538 w 8249943"/>
                <a:gd name="connsiteY24" fmla="*/ 4468273 h 4560847"/>
                <a:gd name="connsiteX25" fmla="*/ 3411207 w 8249943"/>
                <a:gd name="connsiteY25" fmla="*/ 4277868 h 4560847"/>
                <a:gd name="connsiteX26" fmla="*/ 3215944 w 8249943"/>
                <a:gd name="connsiteY26" fmla="*/ 3958971 h 4560847"/>
                <a:gd name="connsiteX27" fmla="*/ 3056400 w 8249943"/>
                <a:gd name="connsiteY27" fmla="*/ 3618548 h 4560847"/>
                <a:gd name="connsiteX28" fmla="*/ 2963341 w 8249943"/>
                <a:gd name="connsiteY28" fmla="*/ 3314319 h 4560847"/>
                <a:gd name="connsiteX29" fmla="*/ 3029825 w 8249943"/>
                <a:gd name="connsiteY29" fmla="*/ 2870454 h 4560847"/>
                <a:gd name="connsiteX30" fmla="*/ 3094595 w 8249943"/>
                <a:gd name="connsiteY30" fmla="*/ 2449830 h 4560847"/>
                <a:gd name="connsiteX31" fmla="*/ 2979915 w 8249943"/>
                <a:gd name="connsiteY31" fmla="*/ 2245328 h 4560847"/>
                <a:gd name="connsiteX32" fmla="*/ 2843707 w 8249943"/>
                <a:gd name="connsiteY32" fmla="*/ 2162175 h 4560847"/>
                <a:gd name="connsiteX33" fmla="*/ 2529668 w 8249943"/>
                <a:gd name="connsiteY33" fmla="*/ 2080736 h 4560847"/>
                <a:gd name="connsiteX34" fmla="*/ 2336977 w 8249943"/>
                <a:gd name="connsiteY34" fmla="*/ 2125599 h 4560847"/>
                <a:gd name="connsiteX35" fmla="*/ 2044559 w 8249943"/>
                <a:gd name="connsiteY35" fmla="*/ 2271903 h 4560847"/>
                <a:gd name="connsiteX36" fmla="*/ 2007317 w 8249943"/>
                <a:gd name="connsiteY36" fmla="*/ 2312099 h 4560847"/>
                <a:gd name="connsiteX37" fmla="*/ 1999030 w 8249943"/>
                <a:gd name="connsiteY37" fmla="*/ 2371916 h 4560847"/>
                <a:gd name="connsiteX38" fmla="*/ 2129427 w 8249943"/>
                <a:gd name="connsiteY38" fmla="*/ 2502408 h 4560847"/>
                <a:gd name="connsiteX39" fmla="*/ 2226582 w 8249943"/>
                <a:gd name="connsiteY39" fmla="*/ 2627948 h 4560847"/>
                <a:gd name="connsiteX40" fmla="*/ 2273064 w 8249943"/>
                <a:gd name="connsiteY40" fmla="*/ 2782538 h 4560847"/>
                <a:gd name="connsiteX41" fmla="*/ 2203246 w 8249943"/>
                <a:gd name="connsiteY41" fmla="*/ 2993612 h 4560847"/>
                <a:gd name="connsiteX42" fmla="*/ 2115140 w 8249943"/>
                <a:gd name="connsiteY42" fmla="*/ 3048476 h 4560847"/>
                <a:gd name="connsiteX43" fmla="*/ 1952262 w 8249943"/>
                <a:gd name="connsiteY43" fmla="*/ 3025235 h 4560847"/>
                <a:gd name="connsiteX44" fmla="*/ 1801100 w 8249943"/>
                <a:gd name="connsiteY44" fmla="*/ 2888933 h 4560847"/>
                <a:gd name="connsiteX45" fmla="*/ 1722995 w 8249943"/>
                <a:gd name="connsiteY45" fmla="*/ 2689479 h 4560847"/>
                <a:gd name="connsiteX46" fmla="*/ 1653177 w 8249943"/>
                <a:gd name="connsiteY46" fmla="*/ 2574798 h 4560847"/>
                <a:gd name="connsiteX47" fmla="*/ 1500301 w 8249943"/>
                <a:gd name="connsiteY47" fmla="*/ 2531555 h 4560847"/>
                <a:gd name="connsiteX48" fmla="*/ 1364093 w 8249943"/>
                <a:gd name="connsiteY48" fmla="*/ 2583085 h 4560847"/>
                <a:gd name="connsiteX49" fmla="*/ 1191310 w 8249943"/>
                <a:gd name="connsiteY49" fmla="*/ 2618041 h 4560847"/>
                <a:gd name="connsiteX50" fmla="*/ 759351 w 8249943"/>
                <a:gd name="connsiteY50" fmla="*/ 2618041 h 4560847"/>
                <a:gd name="connsiteX51" fmla="*/ 506843 w 8249943"/>
                <a:gd name="connsiteY51" fmla="*/ 2521649 h 4560847"/>
                <a:gd name="connsiteX52" fmla="*/ 290816 w 8249943"/>
                <a:gd name="connsiteY52" fmla="*/ 2343817 h 4560847"/>
                <a:gd name="connsiteX53" fmla="*/ 126320 w 8249943"/>
                <a:gd name="connsiteY53" fmla="*/ 2062925 h 4560847"/>
                <a:gd name="connsiteX54" fmla="*/ 24021 w 8249943"/>
                <a:gd name="connsiteY54" fmla="*/ 1594295 h 4560847"/>
                <a:gd name="connsiteX55" fmla="*/ 1066 w 8249943"/>
                <a:gd name="connsiteY55" fmla="*/ 1140428 h 4560847"/>
                <a:gd name="connsiteX56" fmla="*/ 87172 w 8249943"/>
                <a:gd name="connsiteY56" fmla="*/ 617601 h 4560847"/>
                <a:gd name="connsiteX57" fmla="*/ 256526 w 8249943"/>
                <a:gd name="connsiteY57" fmla="*/ 249936 h 4560847"/>
                <a:gd name="connsiteX58" fmla="*/ 461790 w 8249943"/>
                <a:gd name="connsiteY58" fmla="*/ 0 h 4560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8249943" h="4560847">
                  <a:moveTo>
                    <a:pt x="7673168" y="5239"/>
                  </a:moveTo>
                  <a:cubicBezTo>
                    <a:pt x="7693456" y="39815"/>
                    <a:pt x="7694599" y="132588"/>
                    <a:pt x="7801946" y="223456"/>
                  </a:cubicBezTo>
                  <a:cubicBezTo>
                    <a:pt x="7909388" y="314325"/>
                    <a:pt x="8031117" y="389096"/>
                    <a:pt x="8119700" y="498158"/>
                  </a:cubicBezTo>
                  <a:cubicBezTo>
                    <a:pt x="8189518" y="584073"/>
                    <a:pt x="8241048" y="684943"/>
                    <a:pt x="8248859" y="794957"/>
                  </a:cubicBezTo>
                  <a:cubicBezTo>
                    <a:pt x="8256479" y="901541"/>
                    <a:pt x="8223141" y="1005650"/>
                    <a:pt x="8174659" y="1101376"/>
                  </a:cubicBezTo>
                  <a:cubicBezTo>
                    <a:pt x="8126653" y="1196340"/>
                    <a:pt x="8064169" y="1283399"/>
                    <a:pt x="7985683" y="1355122"/>
                  </a:cubicBezTo>
                  <a:cubicBezTo>
                    <a:pt x="7909769" y="1424464"/>
                    <a:pt x="7820996" y="1477899"/>
                    <a:pt x="7727270" y="1520285"/>
                  </a:cubicBezTo>
                  <a:cubicBezTo>
                    <a:pt x="7636306" y="1561433"/>
                    <a:pt x="7540961" y="1592199"/>
                    <a:pt x="7452093" y="1637538"/>
                  </a:cubicBezTo>
                  <a:cubicBezTo>
                    <a:pt x="7387990" y="1670304"/>
                    <a:pt x="7327505" y="1710595"/>
                    <a:pt x="7279785" y="1764411"/>
                  </a:cubicBezTo>
                  <a:cubicBezTo>
                    <a:pt x="7227779" y="1823085"/>
                    <a:pt x="7193775" y="1894808"/>
                    <a:pt x="7164914" y="1967865"/>
                  </a:cubicBezTo>
                  <a:cubicBezTo>
                    <a:pt x="7128433" y="2060162"/>
                    <a:pt x="7099954" y="2155222"/>
                    <a:pt x="7071569" y="2250377"/>
                  </a:cubicBezTo>
                  <a:cubicBezTo>
                    <a:pt x="7049471" y="2324386"/>
                    <a:pt x="7027468" y="2398490"/>
                    <a:pt x="7006990" y="2472976"/>
                  </a:cubicBezTo>
                  <a:cubicBezTo>
                    <a:pt x="6983272" y="2559177"/>
                    <a:pt x="6961364" y="2646140"/>
                    <a:pt x="6928027" y="2729103"/>
                  </a:cubicBezTo>
                  <a:cubicBezTo>
                    <a:pt x="6893356" y="2815304"/>
                    <a:pt x="6846874" y="2896076"/>
                    <a:pt x="6798868" y="2975705"/>
                  </a:cubicBezTo>
                  <a:cubicBezTo>
                    <a:pt x="6762673" y="3035618"/>
                    <a:pt x="6725525" y="3094863"/>
                    <a:pt x="6686378" y="3152870"/>
                  </a:cubicBezTo>
                  <a:cubicBezTo>
                    <a:pt x="6611892" y="3263265"/>
                    <a:pt x="6530453" y="3368897"/>
                    <a:pt x="6439966" y="3466433"/>
                  </a:cubicBezTo>
                  <a:cubicBezTo>
                    <a:pt x="6375863" y="3535490"/>
                    <a:pt x="6307378" y="3600260"/>
                    <a:pt x="6240227" y="3666363"/>
                  </a:cubicBezTo>
                  <a:cubicBezTo>
                    <a:pt x="6182220" y="3723228"/>
                    <a:pt x="6125260" y="3781139"/>
                    <a:pt x="6067920" y="3838670"/>
                  </a:cubicBezTo>
                  <a:cubicBezTo>
                    <a:pt x="6009817" y="3897059"/>
                    <a:pt x="5951524" y="3955161"/>
                    <a:pt x="5893231" y="4013454"/>
                  </a:cubicBezTo>
                  <a:cubicBezTo>
                    <a:pt x="5787885" y="4118705"/>
                    <a:pt x="5682728" y="4224147"/>
                    <a:pt x="5577382" y="4329398"/>
                  </a:cubicBezTo>
                  <a:cubicBezTo>
                    <a:pt x="5520613" y="4386167"/>
                    <a:pt x="5463273" y="4443032"/>
                    <a:pt x="5394312" y="4483799"/>
                  </a:cubicBezTo>
                  <a:cubicBezTo>
                    <a:pt x="5308396" y="4534567"/>
                    <a:pt x="5209431" y="4556951"/>
                    <a:pt x="5109609" y="4560380"/>
                  </a:cubicBezTo>
                  <a:cubicBezTo>
                    <a:pt x="4932444" y="4566476"/>
                    <a:pt x="4759946" y="4511326"/>
                    <a:pt x="4583258" y="4493324"/>
                  </a:cubicBezTo>
                  <a:cubicBezTo>
                    <a:pt x="4396663" y="4474369"/>
                    <a:pt x="4208735" y="4496562"/>
                    <a:pt x="4020997" y="4493324"/>
                  </a:cubicBezTo>
                  <a:cubicBezTo>
                    <a:pt x="3939273" y="4491895"/>
                    <a:pt x="3857548" y="4485323"/>
                    <a:pt x="3777538" y="4468273"/>
                  </a:cubicBezTo>
                  <a:cubicBezTo>
                    <a:pt x="3639807" y="4438936"/>
                    <a:pt x="3509028" y="4378738"/>
                    <a:pt x="3411207" y="4277868"/>
                  </a:cubicBezTo>
                  <a:cubicBezTo>
                    <a:pt x="3323958" y="4187857"/>
                    <a:pt x="3270236" y="4072414"/>
                    <a:pt x="3215944" y="3958971"/>
                  </a:cubicBezTo>
                  <a:cubicBezTo>
                    <a:pt x="3161842" y="3845909"/>
                    <a:pt x="3106407" y="3733419"/>
                    <a:pt x="3056400" y="3618548"/>
                  </a:cubicBezTo>
                  <a:cubicBezTo>
                    <a:pt x="3013728" y="3520631"/>
                    <a:pt x="2975152" y="3420237"/>
                    <a:pt x="2963341" y="3314319"/>
                  </a:cubicBezTo>
                  <a:cubicBezTo>
                    <a:pt x="2946672" y="3164205"/>
                    <a:pt x="2985249" y="3015329"/>
                    <a:pt x="3029825" y="2870454"/>
                  </a:cubicBezTo>
                  <a:cubicBezTo>
                    <a:pt x="3072498" y="2731865"/>
                    <a:pt x="3122790" y="2590895"/>
                    <a:pt x="3094595" y="2449830"/>
                  </a:cubicBezTo>
                  <a:cubicBezTo>
                    <a:pt x="3078879" y="2371154"/>
                    <a:pt x="3040112" y="2298383"/>
                    <a:pt x="2979915" y="2245328"/>
                  </a:cubicBezTo>
                  <a:cubicBezTo>
                    <a:pt x="2939814" y="2209991"/>
                    <a:pt x="2892094" y="2185035"/>
                    <a:pt x="2843707" y="2162175"/>
                  </a:cubicBezTo>
                  <a:cubicBezTo>
                    <a:pt x="2744075" y="2115312"/>
                    <a:pt x="2639110" y="2075212"/>
                    <a:pt x="2529668" y="2080736"/>
                  </a:cubicBezTo>
                  <a:cubicBezTo>
                    <a:pt x="2463469" y="2084070"/>
                    <a:pt x="2399651" y="2103882"/>
                    <a:pt x="2336977" y="2125599"/>
                  </a:cubicBezTo>
                  <a:cubicBezTo>
                    <a:pt x="2233059" y="2161604"/>
                    <a:pt x="2130094" y="2203133"/>
                    <a:pt x="2044559" y="2271903"/>
                  </a:cubicBezTo>
                  <a:cubicBezTo>
                    <a:pt x="2030177" y="2283524"/>
                    <a:pt x="2016175" y="2295906"/>
                    <a:pt x="2007317" y="2312099"/>
                  </a:cubicBezTo>
                  <a:cubicBezTo>
                    <a:pt x="1997315" y="2330291"/>
                    <a:pt x="1994934" y="2351532"/>
                    <a:pt x="1999030" y="2371916"/>
                  </a:cubicBezTo>
                  <a:cubicBezTo>
                    <a:pt x="2011508" y="2434019"/>
                    <a:pt x="2079040" y="2461165"/>
                    <a:pt x="2129427" y="2502408"/>
                  </a:cubicBezTo>
                  <a:cubicBezTo>
                    <a:pt x="2170766" y="2536222"/>
                    <a:pt x="2202103" y="2580418"/>
                    <a:pt x="2226582" y="2627948"/>
                  </a:cubicBezTo>
                  <a:cubicBezTo>
                    <a:pt x="2251538" y="2676335"/>
                    <a:pt x="2269254" y="2728341"/>
                    <a:pt x="2273064" y="2782538"/>
                  </a:cubicBezTo>
                  <a:cubicBezTo>
                    <a:pt x="2278589" y="2859786"/>
                    <a:pt x="2256395" y="2937605"/>
                    <a:pt x="2203246" y="2993612"/>
                  </a:cubicBezTo>
                  <a:cubicBezTo>
                    <a:pt x="2178957" y="3019235"/>
                    <a:pt x="2149144" y="3039047"/>
                    <a:pt x="2115140" y="3048476"/>
                  </a:cubicBezTo>
                  <a:cubicBezTo>
                    <a:pt x="2060752" y="3063526"/>
                    <a:pt x="2003507" y="3049905"/>
                    <a:pt x="1952262" y="3025235"/>
                  </a:cubicBezTo>
                  <a:cubicBezTo>
                    <a:pt x="1889873" y="2995136"/>
                    <a:pt x="1836724" y="2948369"/>
                    <a:pt x="1801100" y="2888933"/>
                  </a:cubicBezTo>
                  <a:cubicBezTo>
                    <a:pt x="1764239" y="2827591"/>
                    <a:pt x="1748237" y="2756630"/>
                    <a:pt x="1722995" y="2689479"/>
                  </a:cubicBezTo>
                  <a:cubicBezTo>
                    <a:pt x="1706993" y="2646903"/>
                    <a:pt x="1686896" y="2605088"/>
                    <a:pt x="1653177" y="2574798"/>
                  </a:cubicBezTo>
                  <a:cubicBezTo>
                    <a:pt x="1611839" y="2537555"/>
                    <a:pt x="1555260" y="2522315"/>
                    <a:pt x="1500301" y="2531555"/>
                  </a:cubicBezTo>
                  <a:cubicBezTo>
                    <a:pt x="1452295" y="2539651"/>
                    <a:pt x="1409718" y="2565749"/>
                    <a:pt x="1364093" y="2583085"/>
                  </a:cubicBezTo>
                  <a:cubicBezTo>
                    <a:pt x="1308944" y="2603945"/>
                    <a:pt x="1249984" y="2611374"/>
                    <a:pt x="1191310" y="2618041"/>
                  </a:cubicBezTo>
                  <a:cubicBezTo>
                    <a:pt x="1047197" y="2634424"/>
                    <a:pt x="901274" y="2646236"/>
                    <a:pt x="759351" y="2618041"/>
                  </a:cubicBezTo>
                  <a:cubicBezTo>
                    <a:pt x="670388" y="2600325"/>
                    <a:pt x="585329" y="2567083"/>
                    <a:pt x="506843" y="2521649"/>
                  </a:cubicBezTo>
                  <a:cubicBezTo>
                    <a:pt x="425595" y="2474595"/>
                    <a:pt x="352253" y="2414778"/>
                    <a:pt x="290816" y="2343817"/>
                  </a:cubicBezTo>
                  <a:cubicBezTo>
                    <a:pt x="219284" y="2261140"/>
                    <a:pt x="165753" y="2164937"/>
                    <a:pt x="126320" y="2062925"/>
                  </a:cubicBezTo>
                  <a:cubicBezTo>
                    <a:pt x="68503" y="1913192"/>
                    <a:pt x="42500" y="1753838"/>
                    <a:pt x="24021" y="1594295"/>
                  </a:cubicBezTo>
                  <a:cubicBezTo>
                    <a:pt x="6590" y="1443609"/>
                    <a:pt x="-3411" y="1292066"/>
                    <a:pt x="1066" y="1140428"/>
                  </a:cubicBezTo>
                  <a:cubicBezTo>
                    <a:pt x="6305" y="962882"/>
                    <a:pt x="31927" y="786289"/>
                    <a:pt x="87172" y="617601"/>
                  </a:cubicBezTo>
                  <a:cubicBezTo>
                    <a:pt x="129272" y="489014"/>
                    <a:pt x="190423" y="367951"/>
                    <a:pt x="256526" y="249936"/>
                  </a:cubicBezTo>
                  <a:cubicBezTo>
                    <a:pt x="281863" y="205645"/>
                    <a:pt x="432072" y="41243"/>
                    <a:pt x="46179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E45C0AA3-5F19-4DC6-A700-AB33207EF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8033" y="29304"/>
              <a:ext cx="6867367" cy="3864772"/>
            </a:xfrm>
            <a:custGeom>
              <a:avLst/>
              <a:gdLst>
                <a:gd name="connsiteX0" fmla="*/ 486254 w 7857920"/>
                <a:gd name="connsiteY0" fmla="*/ 0 h 4422229"/>
                <a:gd name="connsiteX1" fmla="*/ 223364 w 7857920"/>
                <a:gd name="connsiteY1" fmla="*/ 286226 h 4422229"/>
                <a:gd name="connsiteX2" fmla="*/ 67821 w 7857920"/>
                <a:gd name="connsiteY2" fmla="*/ 699135 h 4422229"/>
                <a:gd name="connsiteX3" fmla="*/ 3 w 7857920"/>
                <a:gd name="connsiteY3" fmla="*/ 1273683 h 4422229"/>
                <a:gd name="connsiteX4" fmla="*/ 135543 w 7857920"/>
                <a:gd name="connsiteY4" fmla="*/ 2031683 h 4422229"/>
                <a:gd name="connsiteX5" fmla="*/ 297088 w 7857920"/>
                <a:gd name="connsiteY5" fmla="*/ 2312956 h 4422229"/>
                <a:gd name="connsiteX6" fmla="*/ 582171 w 7857920"/>
                <a:gd name="connsiteY6" fmla="*/ 2518410 h 4422229"/>
                <a:gd name="connsiteX7" fmla="*/ 972982 w 7857920"/>
                <a:gd name="connsiteY7" fmla="*/ 2518410 h 4422229"/>
                <a:gd name="connsiteX8" fmla="*/ 1389700 w 7857920"/>
                <a:gd name="connsiteY8" fmla="*/ 2350484 h 4422229"/>
                <a:gd name="connsiteX9" fmla="*/ 1665544 w 7857920"/>
                <a:gd name="connsiteY9" fmla="*/ 2204180 h 4422229"/>
                <a:gd name="connsiteX10" fmla="*/ 2180656 w 7857920"/>
                <a:gd name="connsiteY10" fmla="*/ 1966436 h 4422229"/>
                <a:gd name="connsiteX11" fmla="*/ 2499649 w 7857920"/>
                <a:gd name="connsiteY11" fmla="*/ 1926527 h 4422229"/>
                <a:gd name="connsiteX12" fmla="*/ 2867695 w 7857920"/>
                <a:gd name="connsiteY12" fmla="*/ 2041303 h 4422229"/>
                <a:gd name="connsiteX13" fmla="*/ 3100295 w 7857920"/>
                <a:gd name="connsiteY13" fmla="*/ 2147602 h 4422229"/>
                <a:gd name="connsiteX14" fmla="*/ 3275174 w 7857920"/>
                <a:gd name="connsiteY14" fmla="*/ 2370582 h 4422229"/>
                <a:gd name="connsiteX15" fmla="*/ 3246123 w 7857920"/>
                <a:gd name="connsiteY15" fmla="*/ 2631948 h 4422229"/>
                <a:gd name="connsiteX16" fmla="*/ 3102581 w 7857920"/>
                <a:gd name="connsiteY16" fmla="*/ 2947892 h 4422229"/>
                <a:gd name="connsiteX17" fmla="*/ 3070958 w 7857920"/>
                <a:gd name="connsiteY17" fmla="*/ 3462052 h 4422229"/>
                <a:gd name="connsiteX18" fmla="*/ 3194402 w 7857920"/>
                <a:gd name="connsiteY18" fmla="*/ 3792379 h 4422229"/>
                <a:gd name="connsiteX19" fmla="*/ 3329371 w 7857920"/>
                <a:gd name="connsiteY19" fmla="*/ 4048030 h 4422229"/>
                <a:gd name="connsiteX20" fmla="*/ 3539017 w 7857920"/>
                <a:gd name="connsiteY20" fmla="*/ 4257771 h 4422229"/>
                <a:gd name="connsiteX21" fmla="*/ 3911254 w 7857920"/>
                <a:gd name="connsiteY21" fmla="*/ 4353592 h 4422229"/>
                <a:gd name="connsiteX22" fmla="*/ 4272632 w 7857920"/>
                <a:gd name="connsiteY22" fmla="*/ 4353592 h 4422229"/>
                <a:gd name="connsiteX23" fmla="*/ 4528760 w 7857920"/>
                <a:gd name="connsiteY23" fmla="*/ 4368832 h 4422229"/>
                <a:gd name="connsiteX24" fmla="*/ 4844418 w 7857920"/>
                <a:gd name="connsiteY24" fmla="*/ 4402074 h 4422229"/>
                <a:gd name="connsiteX25" fmla="*/ 5106070 w 7857920"/>
                <a:gd name="connsiteY25" fmla="*/ 4413123 h 4422229"/>
                <a:gd name="connsiteX26" fmla="*/ 5273615 w 7857920"/>
                <a:gd name="connsiteY26" fmla="*/ 4329970 h 4422229"/>
                <a:gd name="connsiteX27" fmla="*/ 5514216 w 7857920"/>
                <a:gd name="connsiteY27" fmla="*/ 4147185 h 4422229"/>
                <a:gd name="connsiteX28" fmla="*/ 5997515 w 7857920"/>
                <a:gd name="connsiteY28" fmla="*/ 3682746 h 4422229"/>
                <a:gd name="connsiteX29" fmla="*/ 6270310 w 7857920"/>
                <a:gd name="connsiteY29" fmla="*/ 3409855 h 4422229"/>
                <a:gd name="connsiteX30" fmla="*/ 6557394 w 7857920"/>
                <a:gd name="connsiteY30" fmla="*/ 3058001 h 4422229"/>
                <a:gd name="connsiteX31" fmla="*/ 6739226 w 7857920"/>
                <a:gd name="connsiteY31" fmla="*/ 2675001 h 4422229"/>
                <a:gd name="connsiteX32" fmla="*/ 6854098 w 7857920"/>
                <a:gd name="connsiteY32" fmla="*/ 2136362 h 4422229"/>
                <a:gd name="connsiteX33" fmla="*/ 6935441 w 7857920"/>
                <a:gd name="connsiteY33" fmla="*/ 1772507 h 4422229"/>
                <a:gd name="connsiteX34" fmla="*/ 7045455 w 7857920"/>
                <a:gd name="connsiteY34" fmla="*/ 1456563 h 4422229"/>
                <a:gd name="connsiteX35" fmla="*/ 7177090 w 7857920"/>
                <a:gd name="connsiteY35" fmla="*/ 1324928 h 4422229"/>
                <a:gd name="connsiteX36" fmla="*/ 7490558 w 7857920"/>
                <a:gd name="connsiteY36" fmla="*/ 1289018 h 4422229"/>
                <a:gd name="connsiteX37" fmla="*/ 7713062 w 7857920"/>
                <a:gd name="connsiteY37" fmla="*/ 1217200 h 4422229"/>
                <a:gd name="connsiteX38" fmla="*/ 7854223 w 7857920"/>
                <a:gd name="connsiteY38" fmla="*/ 992219 h 4422229"/>
                <a:gd name="connsiteX39" fmla="*/ 7832696 w 7857920"/>
                <a:gd name="connsiteY39" fmla="*/ 824675 h 4422229"/>
                <a:gd name="connsiteX40" fmla="*/ 7684392 w 7857920"/>
                <a:gd name="connsiteY40" fmla="*/ 654749 h 4422229"/>
                <a:gd name="connsiteX41" fmla="*/ 7435599 w 7857920"/>
                <a:gd name="connsiteY41" fmla="*/ 506349 h 4422229"/>
                <a:gd name="connsiteX42" fmla="*/ 7134133 w 7857920"/>
                <a:gd name="connsiteY42" fmla="*/ 353187 h 4422229"/>
                <a:gd name="connsiteX43" fmla="*/ 7033644 w 7857920"/>
                <a:gd name="connsiteY43" fmla="*/ 164116 h 4422229"/>
                <a:gd name="connsiteX44" fmla="*/ 7126322 w 7857920"/>
                <a:gd name="connsiteY44" fmla="*/ 0 h 4422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7857920" h="4422229">
                  <a:moveTo>
                    <a:pt x="486254" y="0"/>
                  </a:moveTo>
                  <a:cubicBezTo>
                    <a:pt x="486254" y="0"/>
                    <a:pt x="289182" y="178689"/>
                    <a:pt x="223364" y="286226"/>
                  </a:cubicBezTo>
                  <a:cubicBezTo>
                    <a:pt x="146116" y="412337"/>
                    <a:pt x="101825" y="555022"/>
                    <a:pt x="67821" y="699135"/>
                  </a:cubicBezTo>
                  <a:cubicBezTo>
                    <a:pt x="23434" y="887540"/>
                    <a:pt x="289" y="1080135"/>
                    <a:pt x="3" y="1273683"/>
                  </a:cubicBezTo>
                  <a:cubicBezTo>
                    <a:pt x="-378" y="1532668"/>
                    <a:pt x="38865" y="1791748"/>
                    <a:pt x="135543" y="2031683"/>
                  </a:cubicBezTo>
                  <a:cubicBezTo>
                    <a:pt x="176215" y="2132648"/>
                    <a:pt x="227650" y="2229231"/>
                    <a:pt x="297088" y="2312956"/>
                  </a:cubicBezTo>
                  <a:cubicBezTo>
                    <a:pt x="373383" y="2404967"/>
                    <a:pt x="469014" y="2480882"/>
                    <a:pt x="582171" y="2518410"/>
                  </a:cubicBezTo>
                  <a:cubicBezTo>
                    <a:pt x="708091" y="2560130"/>
                    <a:pt x="843727" y="2550605"/>
                    <a:pt x="972982" y="2518410"/>
                  </a:cubicBezTo>
                  <a:cubicBezTo>
                    <a:pt x="1118714" y="2482120"/>
                    <a:pt x="1255874" y="2419160"/>
                    <a:pt x="1389700" y="2350484"/>
                  </a:cubicBezTo>
                  <a:cubicBezTo>
                    <a:pt x="1482283" y="2302955"/>
                    <a:pt x="1574104" y="2253996"/>
                    <a:pt x="1665544" y="2204180"/>
                  </a:cubicBezTo>
                  <a:cubicBezTo>
                    <a:pt x="1832137" y="2113407"/>
                    <a:pt x="1999586" y="2022348"/>
                    <a:pt x="2180656" y="1966436"/>
                  </a:cubicBezTo>
                  <a:cubicBezTo>
                    <a:pt x="2284288" y="1934432"/>
                    <a:pt x="2392016" y="1915478"/>
                    <a:pt x="2499649" y="1926527"/>
                  </a:cubicBezTo>
                  <a:cubicBezTo>
                    <a:pt x="2627950" y="1939671"/>
                    <a:pt x="2747108" y="1994535"/>
                    <a:pt x="2867695" y="2041303"/>
                  </a:cubicBezTo>
                  <a:cubicBezTo>
                    <a:pt x="2947514" y="2072259"/>
                    <a:pt x="3028667" y="2100929"/>
                    <a:pt x="3100295" y="2147602"/>
                  </a:cubicBezTo>
                  <a:cubicBezTo>
                    <a:pt x="3182401" y="2201037"/>
                    <a:pt x="3250980" y="2276189"/>
                    <a:pt x="3275174" y="2370582"/>
                  </a:cubicBezTo>
                  <a:cubicBezTo>
                    <a:pt x="3297367" y="2457450"/>
                    <a:pt x="3278508" y="2547747"/>
                    <a:pt x="3246123" y="2631948"/>
                  </a:cubicBezTo>
                  <a:cubicBezTo>
                    <a:pt x="3204403" y="2740057"/>
                    <a:pt x="3142872" y="2839307"/>
                    <a:pt x="3102581" y="2947892"/>
                  </a:cubicBezTo>
                  <a:cubicBezTo>
                    <a:pt x="3041621" y="3112103"/>
                    <a:pt x="3032668" y="3291173"/>
                    <a:pt x="3070958" y="3462052"/>
                  </a:cubicBezTo>
                  <a:cubicBezTo>
                    <a:pt x="3096771" y="3577019"/>
                    <a:pt x="3145063" y="3685223"/>
                    <a:pt x="3194402" y="3792379"/>
                  </a:cubicBezTo>
                  <a:cubicBezTo>
                    <a:pt x="3234788" y="3880104"/>
                    <a:pt x="3276127" y="3967639"/>
                    <a:pt x="3329371" y="4048030"/>
                  </a:cubicBezTo>
                  <a:cubicBezTo>
                    <a:pt x="3384712" y="4131564"/>
                    <a:pt x="3453196" y="4206335"/>
                    <a:pt x="3539017" y="4257771"/>
                  </a:cubicBezTo>
                  <a:cubicBezTo>
                    <a:pt x="3650364" y="4324541"/>
                    <a:pt x="3781142" y="4346924"/>
                    <a:pt x="3911254" y="4353592"/>
                  </a:cubicBezTo>
                  <a:cubicBezTo>
                    <a:pt x="4031554" y="4359783"/>
                    <a:pt x="4152141" y="4351878"/>
                    <a:pt x="4272632" y="4353592"/>
                  </a:cubicBezTo>
                  <a:cubicBezTo>
                    <a:pt x="4358167" y="4354830"/>
                    <a:pt x="4443511" y="4361593"/>
                    <a:pt x="4528760" y="4368832"/>
                  </a:cubicBezTo>
                  <a:cubicBezTo>
                    <a:pt x="4634201" y="4377785"/>
                    <a:pt x="4739738" y="4386644"/>
                    <a:pt x="4844418" y="4402074"/>
                  </a:cubicBezTo>
                  <a:cubicBezTo>
                    <a:pt x="4931953" y="4414933"/>
                    <a:pt x="5020535" y="4433602"/>
                    <a:pt x="5106070" y="4413123"/>
                  </a:cubicBezTo>
                  <a:cubicBezTo>
                    <a:pt x="5167125" y="4398550"/>
                    <a:pt x="5221417" y="4365308"/>
                    <a:pt x="5273615" y="4329970"/>
                  </a:cubicBezTo>
                  <a:cubicBezTo>
                    <a:pt x="5357149" y="4273582"/>
                    <a:pt x="5437254" y="4212336"/>
                    <a:pt x="5514216" y="4147185"/>
                  </a:cubicBezTo>
                  <a:cubicBezTo>
                    <a:pt x="5684809" y="4002786"/>
                    <a:pt x="5838733" y="3840195"/>
                    <a:pt x="5997515" y="3682746"/>
                  </a:cubicBezTo>
                  <a:cubicBezTo>
                    <a:pt x="6088859" y="3592163"/>
                    <a:pt x="6181442" y="3502914"/>
                    <a:pt x="6270310" y="3409855"/>
                  </a:cubicBezTo>
                  <a:cubicBezTo>
                    <a:pt x="6375085" y="3300127"/>
                    <a:pt x="6474717" y="3185160"/>
                    <a:pt x="6557394" y="3058001"/>
                  </a:cubicBezTo>
                  <a:cubicBezTo>
                    <a:pt x="6634832" y="2939034"/>
                    <a:pt x="6696173" y="2810256"/>
                    <a:pt x="6739226" y="2675001"/>
                  </a:cubicBezTo>
                  <a:cubicBezTo>
                    <a:pt x="6795043" y="2499932"/>
                    <a:pt x="6819713" y="2317052"/>
                    <a:pt x="6854098" y="2136362"/>
                  </a:cubicBezTo>
                  <a:cubicBezTo>
                    <a:pt x="6877339" y="2014252"/>
                    <a:pt x="6906199" y="1893284"/>
                    <a:pt x="6935441" y="1772507"/>
                  </a:cubicBezTo>
                  <a:cubicBezTo>
                    <a:pt x="6961826" y="1663351"/>
                    <a:pt x="6988209" y="1552766"/>
                    <a:pt x="7045455" y="1456563"/>
                  </a:cubicBezTo>
                  <a:cubicBezTo>
                    <a:pt x="7077935" y="1401985"/>
                    <a:pt x="7120417" y="1353217"/>
                    <a:pt x="7177090" y="1324928"/>
                  </a:cubicBezTo>
                  <a:cubicBezTo>
                    <a:pt x="7272055" y="1277398"/>
                    <a:pt x="7383592" y="1296829"/>
                    <a:pt x="7490558" y="1289018"/>
                  </a:cubicBezTo>
                  <a:cubicBezTo>
                    <a:pt x="7569807" y="1283208"/>
                    <a:pt x="7648006" y="1262443"/>
                    <a:pt x="7713062" y="1217200"/>
                  </a:cubicBezTo>
                  <a:cubicBezTo>
                    <a:pt x="7788691" y="1164622"/>
                    <a:pt x="7840221" y="1083278"/>
                    <a:pt x="7854223" y="992219"/>
                  </a:cubicBezTo>
                  <a:cubicBezTo>
                    <a:pt x="7862986" y="935355"/>
                    <a:pt x="7856318" y="877157"/>
                    <a:pt x="7832696" y="824675"/>
                  </a:cubicBezTo>
                  <a:cubicBezTo>
                    <a:pt x="7801454" y="755237"/>
                    <a:pt x="7744685" y="701802"/>
                    <a:pt x="7684392" y="654749"/>
                  </a:cubicBezTo>
                  <a:cubicBezTo>
                    <a:pt x="7607907" y="595122"/>
                    <a:pt x="7524277" y="545592"/>
                    <a:pt x="7435599" y="506349"/>
                  </a:cubicBezTo>
                  <a:cubicBezTo>
                    <a:pt x="7331491" y="460248"/>
                    <a:pt x="7220334" y="426720"/>
                    <a:pt x="7134133" y="353187"/>
                  </a:cubicBezTo>
                  <a:cubicBezTo>
                    <a:pt x="7076697" y="304133"/>
                    <a:pt x="7030787" y="238792"/>
                    <a:pt x="7033644" y="164116"/>
                  </a:cubicBezTo>
                  <a:cubicBezTo>
                    <a:pt x="7035740" y="106109"/>
                    <a:pt x="7126322" y="0"/>
                    <a:pt x="712632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EAFDC15C-0E91-450E-9955-C472A457F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9115" y="29304"/>
              <a:ext cx="3422299" cy="2143187"/>
            </a:xfrm>
            <a:custGeom>
              <a:avLst/>
              <a:gdLst>
                <a:gd name="connsiteX0" fmla="*/ 540651 w 3915933"/>
                <a:gd name="connsiteY0" fmla="*/ 0 h 2452322"/>
                <a:gd name="connsiteX1" fmla="*/ 235470 w 3915933"/>
                <a:gd name="connsiteY1" fmla="*/ 274320 h 2452322"/>
                <a:gd name="connsiteX2" fmla="*/ 103929 w 3915933"/>
                <a:gd name="connsiteY2" fmla="*/ 537496 h 2452322"/>
                <a:gd name="connsiteX3" fmla="*/ 2869 w 3915933"/>
                <a:gd name="connsiteY3" fmla="*/ 998792 h 2452322"/>
                <a:gd name="connsiteX4" fmla="*/ 59638 w 3915933"/>
                <a:gd name="connsiteY4" fmla="*/ 1582007 h 2452322"/>
                <a:gd name="connsiteX5" fmla="*/ 139934 w 3915933"/>
                <a:gd name="connsiteY5" fmla="*/ 1897856 h 2452322"/>
                <a:gd name="connsiteX6" fmla="*/ 258996 w 3915933"/>
                <a:gd name="connsiteY6" fmla="*/ 2195703 h 2452322"/>
                <a:gd name="connsiteX7" fmla="*/ 495788 w 3915933"/>
                <a:gd name="connsiteY7" fmla="*/ 2417350 h 2452322"/>
                <a:gd name="connsiteX8" fmla="*/ 627328 w 3915933"/>
                <a:gd name="connsiteY8" fmla="*/ 2450592 h 2452322"/>
                <a:gd name="connsiteX9" fmla="*/ 1170063 w 3915933"/>
                <a:gd name="connsiteY9" fmla="*/ 2249710 h 2452322"/>
                <a:gd name="connsiteX10" fmla="*/ 1352847 w 3915933"/>
                <a:gd name="connsiteY10" fmla="*/ 2102834 h 2452322"/>
                <a:gd name="connsiteX11" fmla="*/ 1978735 w 3915933"/>
                <a:gd name="connsiteY11" fmla="*/ 1834134 h 2452322"/>
                <a:gd name="connsiteX12" fmla="*/ 2306872 w 3915933"/>
                <a:gd name="connsiteY12" fmla="*/ 1789843 h 2452322"/>
                <a:gd name="connsiteX13" fmla="*/ 2731972 w 3915933"/>
                <a:gd name="connsiteY13" fmla="*/ 1870234 h 2452322"/>
                <a:gd name="connsiteX14" fmla="*/ 3172313 w 3915933"/>
                <a:gd name="connsiteY14" fmla="*/ 2021205 h 2452322"/>
                <a:gd name="connsiteX15" fmla="*/ 3573887 w 3915933"/>
                <a:gd name="connsiteY15" fmla="*/ 2010156 h 2452322"/>
                <a:gd name="connsiteX16" fmla="*/ 3860494 w 3915933"/>
                <a:gd name="connsiteY16" fmla="*/ 1867472 h 2452322"/>
                <a:gd name="connsiteX17" fmla="*/ 3913072 w 3915933"/>
                <a:gd name="connsiteY17" fmla="*/ 1652778 h 2452322"/>
                <a:gd name="connsiteX18" fmla="*/ 3681805 w 3915933"/>
                <a:gd name="connsiteY18" fmla="*/ 1295400 h 2452322"/>
                <a:gd name="connsiteX19" fmla="*/ 3029533 w 3915933"/>
                <a:gd name="connsiteY19" fmla="*/ 812197 h 2452322"/>
                <a:gd name="connsiteX20" fmla="*/ 2789789 w 3915933"/>
                <a:gd name="connsiteY20" fmla="*/ 668941 h 2452322"/>
                <a:gd name="connsiteX21" fmla="*/ 2510135 w 3915933"/>
                <a:gd name="connsiteY21" fmla="*/ 498539 h 2452322"/>
                <a:gd name="connsiteX22" fmla="*/ 2281630 w 3915933"/>
                <a:gd name="connsiteY22" fmla="*/ 355854 h 2452322"/>
                <a:gd name="connsiteX23" fmla="*/ 2002357 w 3915933"/>
                <a:gd name="connsiteY23" fmla="*/ 161544 h 2452322"/>
                <a:gd name="connsiteX24" fmla="*/ 1726037 w 3915933"/>
                <a:gd name="connsiteY24" fmla="*/ 0 h 2452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15933" h="2452322">
                  <a:moveTo>
                    <a:pt x="540651" y="0"/>
                  </a:moveTo>
                  <a:cubicBezTo>
                    <a:pt x="540651" y="0"/>
                    <a:pt x="298906" y="176213"/>
                    <a:pt x="235470" y="274320"/>
                  </a:cubicBezTo>
                  <a:cubicBezTo>
                    <a:pt x="182130" y="356997"/>
                    <a:pt x="139172" y="445675"/>
                    <a:pt x="103929" y="537496"/>
                  </a:cubicBezTo>
                  <a:cubicBezTo>
                    <a:pt x="47160" y="685324"/>
                    <a:pt x="12585" y="840772"/>
                    <a:pt x="2869" y="998792"/>
                  </a:cubicBezTo>
                  <a:cubicBezTo>
                    <a:pt x="-9228" y="1194530"/>
                    <a:pt x="18300" y="1390079"/>
                    <a:pt x="59638" y="1582007"/>
                  </a:cubicBezTo>
                  <a:cubicBezTo>
                    <a:pt x="82498" y="1688211"/>
                    <a:pt x="110121" y="1793367"/>
                    <a:pt x="139934" y="1897856"/>
                  </a:cubicBezTo>
                  <a:cubicBezTo>
                    <a:pt x="169461" y="2001393"/>
                    <a:pt x="202894" y="2104073"/>
                    <a:pt x="258996" y="2195703"/>
                  </a:cubicBezTo>
                  <a:cubicBezTo>
                    <a:pt x="316623" y="2289810"/>
                    <a:pt x="395585" y="2371725"/>
                    <a:pt x="495788" y="2417350"/>
                  </a:cubicBezTo>
                  <a:cubicBezTo>
                    <a:pt x="537317" y="2436305"/>
                    <a:pt x="581799" y="2446973"/>
                    <a:pt x="627328" y="2450592"/>
                  </a:cubicBezTo>
                  <a:cubicBezTo>
                    <a:pt x="824686" y="2466404"/>
                    <a:pt x="1012233" y="2371820"/>
                    <a:pt x="1170063" y="2249710"/>
                  </a:cubicBezTo>
                  <a:cubicBezTo>
                    <a:pt x="1231975" y="2201894"/>
                    <a:pt x="1290554" y="2150174"/>
                    <a:pt x="1352847" y="2102834"/>
                  </a:cubicBezTo>
                  <a:cubicBezTo>
                    <a:pt x="1535346" y="1964246"/>
                    <a:pt x="1755564" y="1887760"/>
                    <a:pt x="1978735" y="1834134"/>
                  </a:cubicBezTo>
                  <a:cubicBezTo>
                    <a:pt x="2086558" y="1808226"/>
                    <a:pt x="2196096" y="1789462"/>
                    <a:pt x="2306872" y="1789843"/>
                  </a:cubicBezTo>
                  <a:cubicBezTo>
                    <a:pt x="2451842" y="1790319"/>
                    <a:pt x="2594812" y="1822514"/>
                    <a:pt x="2731972" y="1870234"/>
                  </a:cubicBezTo>
                  <a:cubicBezTo>
                    <a:pt x="2879038" y="1921383"/>
                    <a:pt x="3019627" y="1991963"/>
                    <a:pt x="3172313" y="2021205"/>
                  </a:cubicBezTo>
                  <a:cubicBezTo>
                    <a:pt x="3305091" y="2046732"/>
                    <a:pt x="3441204" y="2037017"/>
                    <a:pt x="3573887" y="2010156"/>
                  </a:cubicBezTo>
                  <a:cubicBezTo>
                    <a:pt x="3682567" y="1988153"/>
                    <a:pt x="3793724" y="1954435"/>
                    <a:pt x="3860494" y="1867472"/>
                  </a:cubicBezTo>
                  <a:cubicBezTo>
                    <a:pt x="3907167" y="1806607"/>
                    <a:pt x="3923073" y="1728978"/>
                    <a:pt x="3913072" y="1652778"/>
                  </a:cubicBezTo>
                  <a:cubicBezTo>
                    <a:pt x="3894118" y="1508570"/>
                    <a:pt x="3788866" y="1396079"/>
                    <a:pt x="3681805" y="1295400"/>
                  </a:cubicBezTo>
                  <a:cubicBezTo>
                    <a:pt x="3484162" y="1109472"/>
                    <a:pt x="3261277" y="953548"/>
                    <a:pt x="3029533" y="812197"/>
                  </a:cubicBezTo>
                  <a:cubicBezTo>
                    <a:pt x="2949999" y="763715"/>
                    <a:pt x="2869704" y="716661"/>
                    <a:pt x="2789789" y="668941"/>
                  </a:cubicBezTo>
                  <a:cubicBezTo>
                    <a:pt x="2696063" y="612934"/>
                    <a:pt x="2603289" y="555403"/>
                    <a:pt x="2510135" y="498539"/>
                  </a:cubicBezTo>
                  <a:cubicBezTo>
                    <a:pt x="2433459" y="451771"/>
                    <a:pt x="2356592" y="405384"/>
                    <a:pt x="2281630" y="355854"/>
                  </a:cubicBezTo>
                  <a:cubicBezTo>
                    <a:pt x="2187047" y="293370"/>
                    <a:pt x="2095988" y="225457"/>
                    <a:pt x="2002357" y="161544"/>
                  </a:cubicBezTo>
                  <a:cubicBezTo>
                    <a:pt x="1892439" y="86487"/>
                    <a:pt x="1726037" y="0"/>
                    <a:pt x="1726037"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ACB296DB-84AA-4237-8087-2FA625F2A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675" y="20980"/>
              <a:ext cx="8324" cy="8324"/>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8BB3D636-08FE-46CB-9FE1-DE84E74E8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675" y="20980"/>
              <a:ext cx="8324" cy="8324"/>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1A96E7E4-FB41-4C8B-B633-7016D639A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675" y="20980"/>
              <a:ext cx="8324" cy="8324"/>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B65840F2-3007-4860-82B0-E11828753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116" y="29220"/>
              <a:ext cx="2244153" cy="1439422"/>
            </a:xfrm>
            <a:custGeom>
              <a:avLst/>
              <a:gdLst>
                <a:gd name="connsiteX0" fmla="*/ 630083 w 2567851"/>
                <a:gd name="connsiteY0" fmla="*/ 95 h 1647045"/>
                <a:gd name="connsiteX1" fmla="*/ 124686 w 2567851"/>
                <a:gd name="connsiteY1" fmla="*/ 410718 h 1647045"/>
                <a:gd name="connsiteX2" fmla="*/ 26674 w 2567851"/>
                <a:gd name="connsiteY2" fmla="*/ 689991 h 1647045"/>
                <a:gd name="connsiteX3" fmla="*/ 1718 w 2567851"/>
                <a:gd name="connsiteY3" fmla="*/ 974217 h 1647045"/>
                <a:gd name="connsiteX4" fmla="*/ 56582 w 2567851"/>
                <a:gd name="connsiteY4" fmla="*/ 1208627 h 1647045"/>
                <a:gd name="connsiteX5" fmla="*/ 212792 w 2567851"/>
                <a:gd name="connsiteY5" fmla="*/ 1443038 h 1647045"/>
                <a:gd name="connsiteX6" fmla="*/ 385576 w 2567851"/>
                <a:gd name="connsiteY6" fmla="*/ 1590961 h 1647045"/>
                <a:gd name="connsiteX7" fmla="*/ 528451 w 2567851"/>
                <a:gd name="connsiteY7" fmla="*/ 1645825 h 1647045"/>
                <a:gd name="connsiteX8" fmla="*/ 739430 w 2567851"/>
                <a:gd name="connsiteY8" fmla="*/ 1604296 h 1647045"/>
                <a:gd name="connsiteX9" fmla="*/ 1023560 w 2567851"/>
                <a:gd name="connsiteY9" fmla="*/ 1517809 h 1647045"/>
                <a:gd name="connsiteX10" fmla="*/ 1384082 w 2567851"/>
                <a:gd name="connsiteY10" fmla="*/ 1394841 h 1647045"/>
                <a:gd name="connsiteX11" fmla="*/ 1872619 w 2567851"/>
                <a:gd name="connsiteY11" fmla="*/ 1318355 h 1647045"/>
                <a:gd name="connsiteX12" fmla="*/ 2169989 w 2567851"/>
                <a:gd name="connsiteY12" fmla="*/ 1359884 h 1647045"/>
                <a:gd name="connsiteX13" fmla="*/ 2331152 w 2567851"/>
                <a:gd name="connsiteY13" fmla="*/ 1359884 h 1647045"/>
                <a:gd name="connsiteX14" fmla="*/ 2500602 w 2567851"/>
                <a:gd name="connsiteY14" fmla="*/ 1351598 h 1647045"/>
                <a:gd name="connsiteX15" fmla="*/ 2557085 w 2567851"/>
                <a:gd name="connsiteY15" fmla="*/ 1316641 h 1647045"/>
                <a:gd name="connsiteX16" fmla="*/ 2533844 w 2567851"/>
                <a:gd name="connsiteY16" fmla="*/ 1195292 h 1647045"/>
                <a:gd name="connsiteX17" fmla="*/ 2312864 w 2567851"/>
                <a:gd name="connsiteY17" fmla="*/ 1005745 h 1647045"/>
                <a:gd name="connsiteX18" fmla="*/ 1980537 w 2567851"/>
                <a:gd name="connsiteY18" fmla="*/ 763048 h 1647045"/>
                <a:gd name="connsiteX19" fmla="*/ 1706408 w 2567851"/>
                <a:gd name="connsiteY19" fmla="*/ 548640 h 1647045"/>
                <a:gd name="connsiteX20" fmla="*/ 1422372 w 2567851"/>
                <a:gd name="connsiteY20" fmla="*/ 328803 h 1647045"/>
                <a:gd name="connsiteX21" fmla="*/ 960695 w 2567851"/>
                <a:gd name="connsiteY21" fmla="*/ 0 h 164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67851" h="1647045">
                  <a:moveTo>
                    <a:pt x="630083" y="95"/>
                  </a:moveTo>
                  <a:cubicBezTo>
                    <a:pt x="431201" y="60008"/>
                    <a:pt x="185837" y="291751"/>
                    <a:pt x="124686" y="410718"/>
                  </a:cubicBezTo>
                  <a:cubicBezTo>
                    <a:pt x="79442" y="498920"/>
                    <a:pt x="47438" y="593027"/>
                    <a:pt x="26674" y="689991"/>
                  </a:cubicBezTo>
                  <a:cubicBezTo>
                    <a:pt x="6576" y="783431"/>
                    <a:pt x="-4473" y="878967"/>
                    <a:pt x="1718" y="974217"/>
                  </a:cubicBezTo>
                  <a:cubicBezTo>
                    <a:pt x="7052" y="1054894"/>
                    <a:pt x="24674" y="1134332"/>
                    <a:pt x="56582" y="1208627"/>
                  </a:cubicBezTo>
                  <a:cubicBezTo>
                    <a:pt x="93825" y="1295495"/>
                    <a:pt x="148975" y="1373219"/>
                    <a:pt x="212792" y="1443038"/>
                  </a:cubicBezTo>
                  <a:cubicBezTo>
                    <a:pt x="264227" y="1499330"/>
                    <a:pt x="320996" y="1550575"/>
                    <a:pt x="385576" y="1590961"/>
                  </a:cubicBezTo>
                  <a:cubicBezTo>
                    <a:pt x="429486" y="1618393"/>
                    <a:pt x="477111" y="1640681"/>
                    <a:pt x="528451" y="1645825"/>
                  </a:cubicBezTo>
                  <a:cubicBezTo>
                    <a:pt x="600460" y="1653064"/>
                    <a:pt x="670278" y="1626680"/>
                    <a:pt x="739430" y="1604296"/>
                  </a:cubicBezTo>
                  <a:cubicBezTo>
                    <a:pt x="833632" y="1573721"/>
                    <a:pt x="929453" y="1548479"/>
                    <a:pt x="1023560" y="1517809"/>
                  </a:cubicBezTo>
                  <a:cubicBezTo>
                    <a:pt x="1144337" y="1478471"/>
                    <a:pt x="1262924" y="1432846"/>
                    <a:pt x="1384082" y="1394841"/>
                  </a:cubicBezTo>
                  <a:cubicBezTo>
                    <a:pt x="1542959" y="1345025"/>
                    <a:pt x="1707074" y="1305497"/>
                    <a:pt x="1872619" y="1318355"/>
                  </a:cubicBezTo>
                  <a:cubicBezTo>
                    <a:pt x="1972536" y="1326071"/>
                    <a:pt x="2070072" y="1353312"/>
                    <a:pt x="2169989" y="1359884"/>
                  </a:cubicBezTo>
                  <a:cubicBezTo>
                    <a:pt x="2223615" y="1363409"/>
                    <a:pt x="2277431" y="1359503"/>
                    <a:pt x="2331152" y="1359884"/>
                  </a:cubicBezTo>
                  <a:cubicBezTo>
                    <a:pt x="2388112" y="1360265"/>
                    <a:pt x="2445738" y="1366076"/>
                    <a:pt x="2500602" y="1351598"/>
                  </a:cubicBezTo>
                  <a:cubicBezTo>
                    <a:pt x="2522986" y="1345692"/>
                    <a:pt x="2544322" y="1335691"/>
                    <a:pt x="2557085" y="1316641"/>
                  </a:cubicBezTo>
                  <a:cubicBezTo>
                    <a:pt x="2581850" y="1279874"/>
                    <a:pt x="2559562" y="1233202"/>
                    <a:pt x="2533844" y="1195292"/>
                  </a:cubicBezTo>
                  <a:cubicBezTo>
                    <a:pt x="2478790" y="1114330"/>
                    <a:pt x="2394208" y="1060990"/>
                    <a:pt x="2312864" y="1005745"/>
                  </a:cubicBezTo>
                  <a:cubicBezTo>
                    <a:pt x="2199326" y="928688"/>
                    <a:pt x="2089027" y="847058"/>
                    <a:pt x="1980537" y="763048"/>
                  </a:cubicBezTo>
                  <a:cubicBezTo>
                    <a:pt x="1888811" y="691991"/>
                    <a:pt x="1796514" y="621697"/>
                    <a:pt x="1706408" y="548640"/>
                  </a:cubicBezTo>
                  <a:cubicBezTo>
                    <a:pt x="1554865" y="425672"/>
                    <a:pt x="1572105" y="453866"/>
                    <a:pt x="1422372" y="328803"/>
                  </a:cubicBezTo>
                  <a:cubicBezTo>
                    <a:pt x="1381224" y="294418"/>
                    <a:pt x="1009749" y="21146"/>
                    <a:pt x="96069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3" name="Freeform: Shape 152">
              <a:extLst>
                <a:ext uri="{FF2B5EF4-FFF2-40B4-BE49-F238E27FC236}">
                  <a16:creationId xmlns:a16="http://schemas.microsoft.com/office/drawing/2014/main" id="{CBE46A86-539E-4010-8AF1-0622681C3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7061" y="39543"/>
              <a:ext cx="1465159" cy="1068840"/>
            </a:xfrm>
            <a:custGeom>
              <a:avLst/>
              <a:gdLst>
                <a:gd name="connsiteX0" fmla="*/ 1676495 w 1676495"/>
                <a:gd name="connsiteY0" fmla="*/ 1223010 h 1223010"/>
                <a:gd name="connsiteX1" fmla="*/ 1421702 w 1676495"/>
                <a:gd name="connsiteY1" fmla="*/ 1000697 h 1223010"/>
                <a:gd name="connsiteX2" fmla="*/ 1024604 w 1676495"/>
                <a:gd name="connsiteY2" fmla="*/ 744665 h 1223010"/>
                <a:gd name="connsiteX3" fmla="*/ 444722 w 1676495"/>
                <a:gd name="connsiteY3" fmla="*/ 345758 h 1223010"/>
                <a:gd name="connsiteX4" fmla="*/ 0 w 1676495"/>
                <a:gd name="connsiteY4" fmla="*/ 0 h 1223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010">
                  <a:moveTo>
                    <a:pt x="1676495" y="1223010"/>
                  </a:moveTo>
                  <a:cubicBezTo>
                    <a:pt x="1603724" y="1136428"/>
                    <a:pt x="1514094" y="1066229"/>
                    <a:pt x="1421702" y="1000697"/>
                  </a:cubicBezTo>
                  <a:cubicBezTo>
                    <a:pt x="1293209" y="909638"/>
                    <a:pt x="1158526" y="827627"/>
                    <a:pt x="1024604" y="744665"/>
                  </a:cubicBezTo>
                  <a:cubicBezTo>
                    <a:pt x="824770" y="620935"/>
                    <a:pt x="623792" y="497681"/>
                    <a:pt x="444722" y="345758"/>
                  </a:cubicBezTo>
                  <a:cubicBezTo>
                    <a:pt x="330517" y="248888"/>
                    <a:pt x="135731" y="61722"/>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4" name="Freeform: Shape 153">
              <a:extLst>
                <a:ext uri="{FF2B5EF4-FFF2-40B4-BE49-F238E27FC236}">
                  <a16:creationId xmlns:a16="http://schemas.microsoft.com/office/drawing/2014/main" id="{BA559F10-ADD3-4C6B-89B5-81E5A5B0D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694" y="29304"/>
              <a:ext cx="2646996" cy="1805004"/>
            </a:xfrm>
            <a:custGeom>
              <a:avLst/>
              <a:gdLst>
                <a:gd name="connsiteX0" fmla="*/ 525127 w 3028800"/>
                <a:gd name="connsiteY0" fmla="*/ 0 h 2065359"/>
                <a:gd name="connsiteX1" fmla="*/ 256141 w 3028800"/>
                <a:gd name="connsiteY1" fmla="*/ 229648 h 2065359"/>
                <a:gd name="connsiteX2" fmla="*/ 115552 w 3028800"/>
                <a:gd name="connsiteY2" fmla="*/ 438531 h 2065359"/>
                <a:gd name="connsiteX3" fmla="*/ 29446 w 3028800"/>
                <a:gd name="connsiteY3" fmla="*/ 723424 h 2065359"/>
                <a:gd name="connsiteX4" fmla="*/ 776 w 3028800"/>
                <a:gd name="connsiteY4" fmla="*/ 1034606 h 2065359"/>
                <a:gd name="connsiteX5" fmla="*/ 48592 w 3028800"/>
                <a:gd name="connsiteY5" fmla="*/ 1288352 h 2065359"/>
                <a:gd name="connsiteX6" fmla="*/ 146699 w 3028800"/>
                <a:gd name="connsiteY6" fmla="*/ 1496568 h 2065359"/>
                <a:gd name="connsiteX7" fmla="*/ 254332 w 3028800"/>
                <a:gd name="connsiteY7" fmla="*/ 1721549 h 2065359"/>
                <a:gd name="connsiteX8" fmla="*/ 338056 w 3028800"/>
                <a:gd name="connsiteY8" fmla="*/ 1905857 h 2065359"/>
                <a:gd name="connsiteX9" fmla="*/ 407398 w 3028800"/>
                <a:gd name="connsiteY9" fmla="*/ 2008823 h 2065359"/>
                <a:gd name="connsiteX10" fmla="*/ 476740 w 3028800"/>
                <a:gd name="connsiteY10" fmla="*/ 2059114 h 2065359"/>
                <a:gd name="connsiteX11" fmla="*/ 596374 w 3028800"/>
                <a:gd name="connsiteY11" fmla="*/ 2047113 h 2065359"/>
                <a:gd name="connsiteX12" fmla="*/ 804496 w 3028800"/>
                <a:gd name="connsiteY12" fmla="*/ 1903476 h 2065359"/>
                <a:gd name="connsiteX13" fmla="*/ 1084435 w 3028800"/>
                <a:gd name="connsiteY13" fmla="*/ 1721549 h 2065359"/>
                <a:gd name="connsiteX14" fmla="*/ 1369138 w 3028800"/>
                <a:gd name="connsiteY14" fmla="*/ 1611439 h 2065359"/>
                <a:gd name="connsiteX15" fmla="*/ 1603643 w 3028800"/>
                <a:gd name="connsiteY15" fmla="*/ 1554004 h 2065359"/>
                <a:gd name="connsiteX16" fmla="*/ 1897966 w 3028800"/>
                <a:gd name="connsiteY16" fmla="*/ 1498949 h 2065359"/>
                <a:gd name="connsiteX17" fmla="*/ 2146759 w 3028800"/>
                <a:gd name="connsiteY17" fmla="*/ 1513332 h 2065359"/>
                <a:gd name="connsiteX18" fmla="*/ 2292682 w 3028800"/>
                <a:gd name="connsiteY18" fmla="*/ 1537240 h 2065359"/>
                <a:gd name="connsiteX19" fmla="*/ 2584623 w 3028800"/>
                <a:gd name="connsiteY19" fmla="*/ 1594676 h 2065359"/>
                <a:gd name="connsiteX20" fmla="*/ 2795126 w 3028800"/>
                <a:gd name="connsiteY20" fmla="*/ 1620964 h 2065359"/>
                <a:gd name="connsiteX21" fmla="*/ 2972005 w 3028800"/>
                <a:gd name="connsiteY21" fmla="*/ 1234631 h 206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28800" h="2065359">
                  <a:moveTo>
                    <a:pt x="525127" y="0"/>
                  </a:moveTo>
                  <a:cubicBezTo>
                    <a:pt x="525127" y="0"/>
                    <a:pt x="307386" y="172212"/>
                    <a:pt x="256141" y="229648"/>
                  </a:cubicBezTo>
                  <a:cubicBezTo>
                    <a:pt x="199944" y="292608"/>
                    <a:pt x="151843" y="362331"/>
                    <a:pt x="115552" y="438531"/>
                  </a:cubicBezTo>
                  <a:cubicBezTo>
                    <a:pt x="72785" y="528447"/>
                    <a:pt x="48115" y="625507"/>
                    <a:pt x="29446" y="723424"/>
                  </a:cubicBezTo>
                  <a:cubicBezTo>
                    <a:pt x="9825" y="826103"/>
                    <a:pt x="-3415" y="930212"/>
                    <a:pt x="776" y="1034606"/>
                  </a:cubicBezTo>
                  <a:cubicBezTo>
                    <a:pt x="4205" y="1121093"/>
                    <a:pt x="19159" y="1206913"/>
                    <a:pt x="48592" y="1288352"/>
                  </a:cubicBezTo>
                  <a:cubicBezTo>
                    <a:pt x="74785" y="1360551"/>
                    <a:pt x="111457" y="1428274"/>
                    <a:pt x="146699" y="1496568"/>
                  </a:cubicBezTo>
                  <a:cubicBezTo>
                    <a:pt x="184894" y="1570482"/>
                    <a:pt x="221185" y="1645349"/>
                    <a:pt x="254332" y="1721549"/>
                  </a:cubicBezTo>
                  <a:cubicBezTo>
                    <a:pt x="281287" y="1783461"/>
                    <a:pt x="306433" y="1846231"/>
                    <a:pt x="338056" y="1905857"/>
                  </a:cubicBezTo>
                  <a:cubicBezTo>
                    <a:pt x="357583" y="1942529"/>
                    <a:pt x="379776" y="1977866"/>
                    <a:pt x="407398" y="2008823"/>
                  </a:cubicBezTo>
                  <a:cubicBezTo>
                    <a:pt x="426829" y="2030539"/>
                    <a:pt x="449308" y="2049780"/>
                    <a:pt x="476740" y="2059114"/>
                  </a:cubicBezTo>
                  <a:cubicBezTo>
                    <a:pt x="515793" y="2072354"/>
                    <a:pt x="557893" y="2062734"/>
                    <a:pt x="596374" y="2047113"/>
                  </a:cubicBezTo>
                  <a:cubicBezTo>
                    <a:pt x="674860" y="2015300"/>
                    <a:pt x="738106" y="1956530"/>
                    <a:pt x="804496" y="1903476"/>
                  </a:cubicBezTo>
                  <a:cubicBezTo>
                    <a:pt x="891649" y="1833848"/>
                    <a:pt x="984804" y="1771841"/>
                    <a:pt x="1084435" y="1721549"/>
                  </a:cubicBezTo>
                  <a:cubicBezTo>
                    <a:pt x="1175494" y="1675638"/>
                    <a:pt x="1271030" y="1639348"/>
                    <a:pt x="1369138" y="1611439"/>
                  </a:cubicBezTo>
                  <a:cubicBezTo>
                    <a:pt x="1446576" y="1589437"/>
                    <a:pt x="1525252" y="1572387"/>
                    <a:pt x="1603643" y="1554004"/>
                  </a:cubicBezTo>
                  <a:cubicBezTo>
                    <a:pt x="1700989" y="1531049"/>
                    <a:pt x="1798144" y="1505141"/>
                    <a:pt x="1897966" y="1498949"/>
                  </a:cubicBezTo>
                  <a:cubicBezTo>
                    <a:pt x="1981119" y="1493711"/>
                    <a:pt x="2064272" y="1501521"/>
                    <a:pt x="2146759" y="1513332"/>
                  </a:cubicBezTo>
                  <a:cubicBezTo>
                    <a:pt x="2195527" y="1520285"/>
                    <a:pt x="2244200" y="1528382"/>
                    <a:pt x="2292682" y="1537240"/>
                  </a:cubicBezTo>
                  <a:cubicBezTo>
                    <a:pt x="2390218" y="1555147"/>
                    <a:pt x="2487563" y="1574102"/>
                    <a:pt x="2584623" y="1594676"/>
                  </a:cubicBezTo>
                  <a:cubicBezTo>
                    <a:pt x="2654251" y="1609439"/>
                    <a:pt x="2724260" y="1624393"/>
                    <a:pt x="2795126" y="1620964"/>
                  </a:cubicBezTo>
                  <a:cubicBezTo>
                    <a:pt x="2859991" y="1617821"/>
                    <a:pt x="3149551" y="1625918"/>
                    <a:pt x="2972005" y="1234631"/>
                  </a:cubicBezTo>
                </a:path>
              </a:pathLst>
            </a:custGeom>
            <a:noFill/>
            <a:ln w="9525" cap="rnd">
              <a:solidFill>
                <a:schemeClr val="accent2">
                  <a:alpha val="35000"/>
                </a:schemeClr>
              </a:solidFill>
              <a:prstDash val="lgDash"/>
              <a:round/>
            </a:ln>
          </p:spPr>
          <p:txBody>
            <a:bodyPr rtlCol="0" anchor="ctr"/>
            <a:lstStyle/>
            <a:p>
              <a:endParaRPr lang="en-US"/>
            </a:p>
          </p:txBody>
        </p:sp>
        <p:sp>
          <p:nvSpPr>
            <p:cNvPr id="155" name="Freeform: Shape 154">
              <a:extLst>
                <a:ext uri="{FF2B5EF4-FFF2-40B4-BE49-F238E27FC236}">
                  <a16:creationId xmlns:a16="http://schemas.microsoft.com/office/drawing/2014/main" id="{8233BDBB-8038-4839-ACE8-96D6D659C3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7425" y="198481"/>
              <a:ext cx="1015466" cy="917618"/>
            </a:xfrm>
            <a:custGeom>
              <a:avLst/>
              <a:gdLst>
                <a:gd name="connsiteX0" fmla="*/ 279459 w 1161937"/>
                <a:gd name="connsiteY0" fmla="*/ 64453 h 1049976"/>
                <a:gd name="connsiteX1" fmla="*/ 99437 w 1161937"/>
                <a:gd name="connsiteY1" fmla="*/ 232093 h 1049976"/>
                <a:gd name="connsiteX2" fmla="*/ 2472 w 1161937"/>
                <a:gd name="connsiteY2" fmla="*/ 507746 h 1049976"/>
                <a:gd name="connsiteX3" fmla="*/ 17712 w 1161937"/>
                <a:gd name="connsiteY3" fmla="*/ 734917 h 1049976"/>
                <a:gd name="connsiteX4" fmla="*/ 85530 w 1161937"/>
                <a:gd name="connsiteY4" fmla="*/ 905320 h 1049976"/>
                <a:gd name="connsiteX5" fmla="*/ 388806 w 1161937"/>
                <a:gd name="connsiteY5" fmla="*/ 1048004 h 1049976"/>
                <a:gd name="connsiteX6" fmla="*/ 755709 w 1161937"/>
                <a:gd name="connsiteY6" fmla="*/ 984282 h 1049976"/>
                <a:gd name="connsiteX7" fmla="*/ 984214 w 1161937"/>
                <a:gd name="connsiteY7" fmla="*/ 856837 h 1049976"/>
                <a:gd name="connsiteX8" fmla="*/ 1144806 w 1161937"/>
                <a:gd name="connsiteY8" fmla="*/ 651859 h 1049976"/>
                <a:gd name="connsiteX9" fmla="*/ 1144806 w 1161937"/>
                <a:gd name="connsiteY9" fmla="*/ 435737 h 1049976"/>
                <a:gd name="connsiteX10" fmla="*/ 894203 w 1161937"/>
                <a:gd name="connsiteY10" fmla="*/ 110173 h 1049976"/>
                <a:gd name="connsiteX11" fmla="*/ 645219 w 1161937"/>
                <a:gd name="connsiteY11" fmla="*/ 11494 h 1049976"/>
                <a:gd name="connsiteX12" fmla="*/ 469102 w 1161937"/>
                <a:gd name="connsiteY12" fmla="*/ 3207 h 1049976"/>
                <a:gd name="connsiteX13" fmla="*/ 279459 w 1161937"/>
                <a:gd name="connsiteY13" fmla="*/ 64453 h 1049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1937" h="1049976">
                  <a:moveTo>
                    <a:pt x="279459" y="64453"/>
                  </a:moveTo>
                  <a:cubicBezTo>
                    <a:pt x="206784" y="104934"/>
                    <a:pt x="145538" y="162751"/>
                    <a:pt x="99437" y="232093"/>
                  </a:cubicBezTo>
                  <a:cubicBezTo>
                    <a:pt x="44763" y="314389"/>
                    <a:pt x="10759" y="409258"/>
                    <a:pt x="2472" y="507746"/>
                  </a:cubicBezTo>
                  <a:cubicBezTo>
                    <a:pt x="-3909" y="583660"/>
                    <a:pt x="2377" y="660146"/>
                    <a:pt x="17712" y="734917"/>
                  </a:cubicBezTo>
                  <a:cubicBezTo>
                    <a:pt x="30190" y="795782"/>
                    <a:pt x="48002" y="855980"/>
                    <a:pt x="85530" y="905320"/>
                  </a:cubicBezTo>
                  <a:cubicBezTo>
                    <a:pt x="155730" y="997617"/>
                    <a:pt x="272030" y="1038955"/>
                    <a:pt x="388806" y="1048004"/>
                  </a:cubicBezTo>
                  <a:cubicBezTo>
                    <a:pt x="514251" y="1057720"/>
                    <a:pt x="638361" y="1030764"/>
                    <a:pt x="755709" y="984282"/>
                  </a:cubicBezTo>
                  <a:cubicBezTo>
                    <a:pt x="837339" y="951992"/>
                    <a:pt x="915444" y="911320"/>
                    <a:pt x="984214" y="856837"/>
                  </a:cubicBezTo>
                  <a:cubicBezTo>
                    <a:pt x="1053556" y="801878"/>
                    <a:pt x="1115659" y="735013"/>
                    <a:pt x="1144806" y="651859"/>
                  </a:cubicBezTo>
                  <a:cubicBezTo>
                    <a:pt x="1169285" y="581946"/>
                    <a:pt x="1165951" y="506984"/>
                    <a:pt x="1144806" y="435737"/>
                  </a:cubicBezTo>
                  <a:cubicBezTo>
                    <a:pt x="1104801" y="300673"/>
                    <a:pt x="1011837" y="187801"/>
                    <a:pt x="894203" y="110173"/>
                  </a:cubicBezTo>
                  <a:cubicBezTo>
                    <a:pt x="818860" y="60547"/>
                    <a:pt x="733897" y="28258"/>
                    <a:pt x="645219" y="11494"/>
                  </a:cubicBezTo>
                  <a:cubicBezTo>
                    <a:pt x="587117" y="540"/>
                    <a:pt x="527776" y="-3365"/>
                    <a:pt x="469102" y="3207"/>
                  </a:cubicBezTo>
                  <a:cubicBezTo>
                    <a:pt x="402522" y="10636"/>
                    <a:pt x="337943" y="31782"/>
                    <a:pt x="279459" y="64453"/>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879730D5-8718-499B-BA28-B9318FDF8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267" y="290737"/>
              <a:ext cx="739641" cy="677066"/>
            </a:xfrm>
            <a:custGeom>
              <a:avLst/>
              <a:gdLst>
                <a:gd name="connsiteX0" fmla="*/ 223506 w 846327"/>
                <a:gd name="connsiteY0" fmla="*/ 47187 h 774726"/>
                <a:gd name="connsiteX1" fmla="*/ 29100 w 846327"/>
                <a:gd name="connsiteY1" fmla="*/ 283216 h 774726"/>
                <a:gd name="connsiteX2" fmla="*/ 29100 w 846327"/>
                <a:gd name="connsiteY2" fmla="*/ 589064 h 774726"/>
                <a:gd name="connsiteX3" fmla="*/ 155402 w 846327"/>
                <a:gd name="connsiteY3" fmla="*/ 735368 h 774726"/>
                <a:gd name="connsiteX4" fmla="*/ 402957 w 846327"/>
                <a:gd name="connsiteY4" fmla="*/ 770325 h 774726"/>
                <a:gd name="connsiteX5" fmla="*/ 638891 w 846327"/>
                <a:gd name="connsiteY5" fmla="*/ 698887 h 774726"/>
                <a:gd name="connsiteX6" fmla="*/ 818342 w 846327"/>
                <a:gd name="connsiteY6" fmla="*/ 519341 h 774726"/>
                <a:gd name="connsiteX7" fmla="*/ 844917 w 846327"/>
                <a:gd name="connsiteY7" fmla="*/ 356463 h 774726"/>
                <a:gd name="connsiteX8" fmla="*/ 675467 w 846327"/>
                <a:gd name="connsiteY8" fmla="*/ 70523 h 774726"/>
                <a:gd name="connsiteX9" fmla="*/ 343140 w 846327"/>
                <a:gd name="connsiteY9" fmla="*/ 7372 h 774726"/>
                <a:gd name="connsiteX10" fmla="*/ 223506 w 846327"/>
                <a:gd name="connsiteY10" fmla="*/ 47187 h 77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6327" h="774726">
                  <a:moveTo>
                    <a:pt x="223506" y="47187"/>
                  </a:moveTo>
                  <a:cubicBezTo>
                    <a:pt x="131304" y="97288"/>
                    <a:pt x="65391" y="184537"/>
                    <a:pt x="29100" y="283216"/>
                  </a:cubicBezTo>
                  <a:cubicBezTo>
                    <a:pt x="-7380" y="382467"/>
                    <a:pt x="-11952" y="491909"/>
                    <a:pt x="29100" y="589064"/>
                  </a:cubicBezTo>
                  <a:cubicBezTo>
                    <a:pt x="54913" y="650214"/>
                    <a:pt x="97585" y="703078"/>
                    <a:pt x="155402" y="735368"/>
                  </a:cubicBezTo>
                  <a:cubicBezTo>
                    <a:pt x="229697" y="776802"/>
                    <a:pt x="317898" y="779659"/>
                    <a:pt x="402957" y="770325"/>
                  </a:cubicBezTo>
                  <a:cubicBezTo>
                    <a:pt x="485538" y="761181"/>
                    <a:pt x="566120" y="738987"/>
                    <a:pt x="638891" y="698887"/>
                  </a:cubicBezTo>
                  <a:cubicBezTo>
                    <a:pt x="714900" y="656977"/>
                    <a:pt x="781956" y="597827"/>
                    <a:pt x="818342" y="519341"/>
                  </a:cubicBezTo>
                  <a:cubicBezTo>
                    <a:pt x="841964" y="468477"/>
                    <a:pt x="849870" y="412280"/>
                    <a:pt x="844917" y="356463"/>
                  </a:cubicBezTo>
                  <a:cubicBezTo>
                    <a:pt x="834630" y="240449"/>
                    <a:pt x="771955" y="135293"/>
                    <a:pt x="675467" y="70523"/>
                  </a:cubicBezTo>
                  <a:cubicBezTo>
                    <a:pt x="578788" y="5658"/>
                    <a:pt x="458392" y="-11868"/>
                    <a:pt x="343140" y="7372"/>
                  </a:cubicBezTo>
                  <a:cubicBezTo>
                    <a:pt x="301325" y="14325"/>
                    <a:pt x="260748" y="26994"/>
                    <a:pt x="223506" y="47187"/>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FCD29871-F0BB-40A8-BE9C-CCFCD19522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7425" y="414666"/>
              <a:ext cx="417391" cy="391114"/>
            </a:xfrm>
            <a:custGeom>
              <a:avLst/>
              <a:gdLst>
                <a:gd name="connsiteX0" fmla="*/ 88185 w 477596"/>
                <a:gd name="connsiteY0" fmla="*/ 75022 h 447528"/>
                <a:gd name="connsiteX1" fmla="*/ 79 w 477596"/>
                <a:gd name="connsiteY1" fmla="*/ 236280 h 447528"/>
                <a:gd name="connsiteX2" fmla="*/ 69897 w 477596"/>
                <a:gd name="connsiteY2" fmla="*/ 370964 h 447528"/>
                <a:gd name="connsiteX3" fmla="*/ 172958 w 477596"/>
                <a:gd name="connsiteY3" fmla="*/ 429162 h 447528"/>
                <a:gd name="connsiteX4" fmla="*/ 309165 w 477596"/>
                <a:gd name="connsiteY4" fmla="*/ 440782 h 447528"/>
                <a:gd name="connsiteX5" fmla="*/ 432990 w 477596"/>
                <a:gd name="connsiteY5" fmla="*/ 316957 h 447528"/>
                <a:gd name="connsiteX6" fmla="*/ 476996 w 477596"/>
                <a:gd name="connsiteY6" fmla="*/ 164843 h 447528"/>
                <a:gd name="connsiteX7" fmla="*/ 383937 w 477596"/>
                <a:gd name="connsiteY7" fmla="*/ 26826 h 447528"/>
                <a:gd name="connsiteX8" fmla="*/ 88185 w 477596"/>
                <a:gd name="connsiteY8" fmla="*/ 75022 h 44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596" h="447528">
                  <a:moveTo>
                    <a:pt x="88185" y="75022"/>
                  </a:moveTo>
                  <a:cubicBezTo>
                    <a:pt x="37798" y="116361"/>
                    <a:pt x="-2016" y="171796"/>
                    <a:pt x="79" y="236280"/>
                  </a:cubicBezTo>
                  <a:cubicBezTo>
                    <a:pt x="1794" y="288763"/>
                    <a:pt x="30178" y="336103"/>
                    <a:pt x="69897" y="370964"/>
                  </a:cubicBezTo>
                  <a:cubicBezTo>
                    <a:pt x="99806" y="397253"/>
                    <a:pt x="135429" y="415636"/>
                    <a:pt x="172958" y="429162"/>
                  </a:cubicBezTo>
                  <a:cubicBezTo>
                    <a:pt x="217249" y="445068"/>
                    <a:pt x="264588" y="454784"/>
                    <a:pt x="309165" y="440782"/>
                  </a:cubicBezTo>
                  <a:cubicBezTo>
                    <a:pt x="366696" y="422780"/>
                    <a:pt x="403272" y="370297"/>
                    <a:pt x="432990" y="316957"/>
                  </a:cubicBezTo>
                  <a:cubicBezTo>
                    <a:pt x="459375" y="269618"/>
                    <a:pt x="481568" y="218469"/>
                    <a:pt x="476996" y="164843"/>
                  </a:cubicBezTo>
                  <a:cubicBezTo>
                    <a:pt x="472043" y="106169"/>
                    <a:pt x="435276" y="55972"/>
                    <a:pt x="383937" y="26826"/>
                  </a:cubicBezTo>
                  <a:cubicBezTo>
                    <a:pt x="289734" y="-26705"/>
                    <a:pt x="173244" y="5299"/>
                    <a:pt x="88185" y="75022"/>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E7F5401C-483D-4CC0-B0B2-E89D5AB0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88053" y="29304"/>
              <a:ext cx="4250432" cy="1110927"/>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7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2 w 4863517"/>
                <a:gd name="connsiteY12" fmla="*/ 574929 h 1271168"/>
                <a:gd name="connsiteX13" fmla="*/ 2990660 w 4863517"/>
                <a:gd name="connsiteY13" fmla="*/ 411480 h 1271168"/>
                <a:gd name="connsiteX14" fmla="*/ 3259265 w 4863517"/>
                <a:gd name="connsiteY14" fmla="*/ 292322 h 1271168"/>
                <a:gd name="connsiteX15" fmla="*/ 3482149 w 4863517"/>
                <a:gd name="connsiteY15" fmla="*/ 325565 h 1271168"/>
                <a:gd name="connsiteX16" fmla="*/ 3824193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7" y="509492"/>
                    <a:pt x="953167" y="609695"/>
                    <a:pt x="1110615" y="690848"/>
                  </a:cubicBezTo>
                  <a:cubicBezTo>
                    <a:pt x="1208723" y="741426"/>
                    <a:pt x="1310449" y="784670"/>
                    <a:pt x="1410843" y="830580"/>
                  </a:cubicBezTo>
                  <a:cubicBezTo>
                    <a:pt x="1469898" y="857631"/>
                    <a:pt x="1528477" y="885635"/>
                    <a:pt x="1585341" y="917067"/>
                  </a:cubicBezTo>
                  <a:cubicBezTo>
                    <a:pt x="1692878" y="976408"/>
                    <a:pt x="1794034" y="1046417"/>
                    <a:pt x="1896047"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2" y="574929"/>
                  </a:cubicBezTo>
                  <a:cubicBezTo>
                    <a:pt x="2896077" y="513969"/>
                    <a:pt x="2938558" y="457962"/>
                    <a:pt x="2990660" y="411480"/>
                  </a:cubicBezTo>
                  <a:cubicBezTo>
                    <a:pt x="3065812" y="344329"/>
                    <a:pt x="3158966" y="297466"/>
                    <a:pt x="3259265" y="292322"/>
                  </a:cubicBezTo>
                  <a:cubicBezTo>
                    <a:pt x="3334607" y="288417"/>
                    <a:pt x="3408426" y="308324"/>
                    <a:pt x="3482149" y="325565"/>
                  </a:cubicBezTo>
                  <a:cubicBezTo>
                    <a:pt x="3594830" y="351854"/>
                    <a:pt x="3709416" y="368618"/>
                    <a:pt x="3824193" y="383762"/>
                  </a:cubicBezTo>
                  <a:cubicBezTo>
                    <a:pt x="3951066" y="400431"/>
                    <a:pt x="4078320" y="415290"/>
                    <a:pt x="4206145" y="420434"/>
                  </a:cubicBezTo>
                  <a:cubicBezTo>
                    <a:pt x="4305777" y="424434"/>
                    <a:pt x="4405503" y="419957"/>
                    <a:pt x="4505230" y="420434"/>
                  </a:cubicBezTo>
                  <a:cubicBezTo>
                    <a:pt x="4619435" y="421005"/>
                    <a:pt x="4745641" y="432149"/>
                    <a:pt x="4820127" y="349091"/>
                  </a:cubicBezTo>
                  <a:cubicBezTo>
                    <a:pt x="4846701" y="319469"/>
                    <a:pt x="4861656" y="282131"/>
                    <a:pt x="4863370" y="242316"/>
                  </a:cubicBezTo>
                  <a:cubicBezTo>
                    <a:pt x="4868037" y="134493"/>
                    <a:pt x="4760691" y="0"/>
                    <a:pt x="476069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9" name="Freeform: Shape 158">
              <a:extLst>
                <a:ext uri="{FF2B5EF4-FFF2-40B4-BE49-F238E27FC236}">
                  <a16:creationId xmlns:a16="http://schemas.microsoft.com/office/drawing/2014/main" id="{22A19339-760D-4675-9E6B-006B3577F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71854" y="29137"/>
              <a:ext cx="3752760" cy="803404"/>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8 w 4294060"/>
                <a:gd name="connsiteY5" fmla="*/ 847535 h 919287"/>
                <a:gd name="connsiteX6" fmla="*/ 2269998 w 4294060"/>
                <a:gd name="connsiteY6" fmla="*/ 610553 h 919287"/>
                <a:gd name="connsiteX7" fmla="*/ 2413540 w 4294060"/>
                <a:gd name="connsiteY7" fmla="*/ 361569 h 919287"/>
                <a:gd name="connsiteX8" fmla="*/ 2683860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3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9" y="393097"/>
                    <a:pt x="781145" y="518922"/>
                    <a:pt x="980218" y="608171"/>
                  </a:cubicBezTo>
                  <a:cubicBezTo>
                    <a:pt x="1140333" y="679990"/>
                    <a:pt x="1310545" y="726281"/>
                    <a:pt x="1473137" y="792480"/>
                  </a:cubicBezTo>
                  <a:cubicBezTo>
                    <a:pt x="1589532" y="839915"/>
                    <a:pt x="1702975" y="898112"/>
                    <a:pt x="1827276" y="914591"/>
                  </a:cubicBezTo>
                  <a:cubicBezTo>
                    <a:pt x="1930813" y="928307"/>
                    <a:pt x="2039208" y="913733"/>
                    <a:pt x="2119218" y="847535"/>
                  </a:cubicBezTo>
                  <a:cubicBezTo>
                    <a:pt x="2192084" y="787146"/>
                    <a:pt x="2228184" y="696278"/>
                    <a:pt x="2269998" y="610553"/>
                  </a:cubicBezTo>
                  <a:cubicBezTo>
                    <a:pt x="2312003" y="524351"/>
                    <a:pt x="2362867" y="442913"/>
                    <a:pt x="2413540" y="361569"/>
                  </a:cubicBezTo>
                  <a:cubicBezTo>
                    <a:pt x="2485835" y="245650"/>
                    <a:pt x="2562511" y="127064"/>
                    <a:pt x="2683860" y="67151"/>
                  </a:cubicBezTo>
                  <a:cubicBezTo>
                    <a:pt x="2790254" y="14573"/>
                    <a:pt x="2912936" y="16764"/>
                    <a:pt x="3030760" y="36005"/>
                  </a:cubicBezTo>
                  <a:cubicBezTo>
                    <a:pt x="3142393" y="54293"/>
                    <a:pt x="3251073" y="87344"/>
                    <a:pt x="3356134" y="129350"/>
                  </a:cubicBezTo>
                  <a:cubicBezTo>
                    <a:pt x="3461195" y="171355"/>
                    <a:pt x="3563588" y="221742"/>
                    <a:pt x="3674364" y="244221"/>
                  </a:cubicBezTo>
                  <a:cubicBezTo>
                    <a:pt x="3771233" y="263938"/>
                    <a:pt x="3871341" y="262319"/>
                    <a:pt x="3968687" y="244221"/>
                  </a:cubicBezTo>
                  <a:cubicBezTo>
                    <a:pt x="4034981" y="231839"/>
                    <a:pt x="4099941" y="211931"/>
                    <a:pt x="4157663" y="177165"/>
                  </a:cubicBezTo>
                  <a:cubicBezTo>
                    <a:pt x="4204526" y="148971"/>
                    <a:pt x="4246817" y="112300"/>
                    <a:pt x="4271296" y="63437"/>
                  </a:cubicBezTo>
                  <a:cubicBezTo>
                    <a:pt x="4286441" y="33242"/>
                    <a:pt x="4294061" y="0"/>
                    <a:pt x="429406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0" name="Freeform: Shape 159">
              <a:extLst>
                <a:ext uri="{FF2B5EF4-FFF2-40B4-BE49-F238E27FC236}">
                  <a16:creationId xmlns:a16="http://schemas.microsoft.com/office/drawing/2014/main" id="{15ECB99D-0700-4029-8FF4-481A8746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867" y="29304"/>
              <a:ext cx="2003408" cy="546835"/>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2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2" y="606171"/>
                  </a:cubicBezTo>
                  <a:cubicBezTo>
                    <a:pt x="1391602"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1" y="109347"/>
                    <a:pt x="2292382" y="0"/>
                    <a:pt x="22923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1" name="Freeform: Shape 160">
              <a:extLst>
                <a:ext uri="{FF2B5EF4-FFF2-40B4-BE49-F238E27FC236}">
                  <a16:creationId xmlns:a16="http://schemas.microsoft.com/office/drawing/2014/main" id="{BCB0BDAA-5578-4396-BFF4-27D917DA7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82600" y="29304"/>
              <a:ext cx="1630647" cy="368409"/>
            </a:xfrm>
            <a:custGeom>
              <a:avLst/>
              <a:gdLst>
                <a:gd name="connsiteX0" fmla="*/ 1865852 w 1865852"/>
                <a:gd name="connsiteY0" fmla="*/ 0 h 421548"/>
                <a:gd name="connsiteX1" fmla="*/ 1535049 w 1865852"/>
                <a:gd name="connsiteY1" fmla="*/ 258699 h 421548"/>
                <a:gd name="connsiteX2" fmla="*/ 1247965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5" y="408051"/>
                  </a:cubicBezTo>
                  <a:cubicBezTo>
                    <a:pt x="1152239" y="430625"/>
                    <a:pt x="1053084" y="420815"/>
                    <a:pt x="955072" y="408051"/>
                  </a:cubicBezTo>
                  <a:cubicBezTo>
                    <a:pt x="833723" y="392240"/>
                    <a:pt x="711803" y="376142"/>
                    <a:pt x="596170" y="336233"/>
                  </a:cubicBezTo>
                  <a:cubicBezTo>
                    <a:pt x="486728" y="298418"/>
                    <a:pt x="382714" y="246412"/>
                    <a:pt x="283178" y="186881"/>
                  </a:cubicBezTo>
                  <a:cubicBezTo>
                    <a:pt x="176117" y="122777"/>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2" name="Freeform: Shape 161">
              <a:extLst>
                <a:ext uri="{FF2B5EF4-FFF2-40B4-BE49-F238E27FC236}">
                  <a16:creationId xmlns:a16="http://schemas.microsoft.com/office/drawing/2014/main" id="{20C79AE6-D831-409D-BB04-7FDC7D0B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07523" y="29304"/>
              <a:ext cx="1187045" cy="250765"/>
            </a:xfrm>
            <a:custGeom>
              <a:avLst/>
              <a:gdLst>
                <a:gd name="connsiteX0" fmla="*/ 0 w 1358265"/>
                <a:gd name="connsiteY0" fmla="*/ 11621 h 286935"/>
                <a:gd name="connsiteX1" fmla="*/ 200978 w 1358265"/>
                <a:gd name="connsiteY1" fmla="*/ 163830 h 286935"/>
                <a:gd name="connsiteX2" fmla="*/ 499586 w 1358265"/>
                <a:gd name="connsiteY2" fmla="*/ 258604 h 286935"/>
                <a:gd name="connsiteX3" fmla="*/ 780955 w 1358265"/>
                <a:gd name="connsiteY3" fmla="*/ 284417 h 286935"/>
                <a:gd name="connsiteX4" fmla="*/ 1027843 w 1358265"/>
                <a:gd name="connsiteY4" fmla="*/ 215456 h 286935"/>
                <a:gd name="connsiteX5" fmla="*/ 1358265 w 1358265"/>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5" h="286935">
                  <a:moveTo>
                    <a:pt x="0" y="11621"/>
                  </a:moveTo>
                  <a:cubicBezTo>
                    <a:pt x="0" y="11621"/>
                    <a:pt x="89249" y="104299"/>
                    <a:pt x="200978" y="163830"/>
                  </a:cubicBezTo>
                  <a:cubicBezTo>
                    <a:pt x="293465" y="213074"/>
                    <a:pt x="396812" y="237458"/>
                    <a:pt x="499586" y="258604"/>
                  </a:cubicBezTo>
                  <a:cubicBezTo>
                    <a:pt x="592360" y="277749"/>
                    <a:pt x="686753" y="293180"/>
                    <a:pt x="780955" y="284417"/>
                  </a:cubicBezTo>
                  <a:cubicBezTo>
                    <a:pt x="866585" y="276511"/>
                    <a:pt x="949166" y="250412"/>
                    <a:pt x="1027843" y="215456"/>
                  </a:cubicBezTo>
                  <a:cubicBezTo>
                    <a:pt x="1167860" y="153353"/>
                    <a:pt x="1358265" y="0"/>
                    <a:pt x="135826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3" name="Freeform: Shape 162">
              <a:extLst>
                <a:ext uri="{FF2B5EF4-FFF2-40B4-BE49-F238E27FC236}">
                  <a16:creationId xmlns:a16="http://schemas.microsoft.com/office/drawing/2014/main" id="{A3DBE8AC-6F36-45EF-9719-F3E5EA8C5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70263" y="29304"/>
              <a:ext cx="778654" cy="146211"/>
            </a:xfrm>
            <a:custGeom>
              <a:avLst/>
              <a:gdLst>
                <a:gd name="connsiteX0" fmla="*/ 890968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8" y="0"/>
                  </a:moveTo>
                  <a:cubicBezTo>
                    <a:pt x="890968" y="0"/>
                    <a:pt x="763714" y="110585"/>
                    <a:pt x="657892" y="143732"/>
                  </a:cubicBezTo>
                  <a:cubicBezTo>
                    <a:pt x="577405" y="168974"/>
                    <a:pt x="491871" y="172593"/>
                    <a:pt x="408146" y="160973"/>
                  </a:cubicBezTo>
                  <a:cubicBezTo>
                    <a:pt x="235077" y="136970"/>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4" name="Freeform: Shape 163">
              <a:extLst>
                <a:ext uri="{FF2B5EF4-FFF2-40B4-BE49-F238E27FC236}">
                  <a16:creationId xmlns:a16="http://schemas.microsoft.com/office/drawing/2014/main" id="{8EB4E593-E9FC-42A5-99A3-6B027B5AC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28767" y="490128"/>
              <a:ext cx="3138566" cy="3255238"/>
            </a:xfrm>
            <a:custGeom>
              <a:avLst/>
              <a:gdLst>
                <a:gd name="connsiteX0" fmla="*/ 904673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79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3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3"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2"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1" y="22680"/>
                    <a:pt x="2359617" y="15441"/>
                    <a:pt x="2466773" y="8488"/>
                  </a:cubicBezTo>
                  <a:cubicBezTo>
                    <a:pt x="2588026" y="582"/>
                    <a:pt x="2709660" y="-5800"/>
                    <a:pt x="2830247" y="8488"/>
                  </a:cubicBezTo>
                  <a:cubicBezTo>
                    <a:pt x="2936355" y="21061"/>
                    <a:pt x="3039606" y="49922"/>
                    <a:pt x="3140857" y="84498"/>
                  </a:cubicBezTo>
                  <a:cubicBezTo>
                    <a:pt x="3234869" y="116692"/>
                    <a:pt x="3328595" y="153459"/>
                    <a:pt x="3405271" y="216323"/>
                  </a:cubicBezTo>
                  <a:cubicBezTo>
                    <a:pt x="3450039" y="252995"/>
                    <a:pt x="3487281" y="297762"/>
                    <a:pt x="3515856" y="348150"/>
                  </a:cubicBezTo>
                  <a:cubicBezTo>
                    <a:pt x="3564053" y="433017"/>
                    <a:pt x="3587389" y="529505"/>
                    <a:pt x="3590818" y="627137"/>
                  </a:cubicBezTo>
                  <a:cubicBezTo>
                    <a:pt x="3594913" y="741722"/>
                    <a:pt x="3570625" y="854784"/>
                    <a:pt x="3555290" y="968608"/>
                  </a:cubicBezTo>
                  <a:cubicBezTo>
                    <a:pt x="3547194" y="1028330"/>
                    <a:pt x="3541860" y="1088433"/>
                    <a:pt x="3537002" y="1148535"/>
                  </a:cubicBezTo>
                  <a:cubicBezTo>
                    <a:pt x="3525762" y="1288839"/>
                    <a:pt x="3517857"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7" y="3127830"/>
                    <a:pt x="2605647" y="3193077"/>
                  </a:cubicBezTo>
                  <a:cubicBezTo>
                    <a:pt x="2479155" y="3296613"/>
                    <a:pt x="2349044" y="3395578"/>
                    <a:pt x="2217979" y="3493209"/>
                  </a:cubicBezTo>
                  <a:cubicBezTo>
                    <a:pt x="2098441" y="3582173"/>
                    <a:pt x="1977092" y="3674375"/>
                    <a:pt x="1832598" y="3707903"/>
                  </a:cubicBezTo>
                  <a:cubicBezTo>
                    <a:pt x="1750397" y="3726953"/>
                    <a:pt x="1665529" y="3726286"/>
                    <a:pt x="1581043" y="3722952"/>
                  </a:cubicBezTo>
                  <a:cubicBezTo>
                    <a:pt x="1410260" y="3716190"/>
                    <a:pt x="1239667" y="3703712"/>
                    <a:pt x="1068693" y="3704474"/>
                  </a:cubicBezTo>
                  <a:cubicBezTo>
                    <a:pt x="996779" y="3704760"/>
                    <a:pt x="924866" y="3706665"/>
                    <a:pt x="852952" y="3704474"/>
                  </a:cubicBezTo>
                  <a:cubicBezTo>
                    <a:pt x="739890" y="3701045"/>
                    <a:pt x="626638" y="3688472"/>
                    <a:pt x="519482" y="3652562"/>
                  </a:cubicBezTo>
                  <a:cubicBezTo>
                    <a:pt x="477667" y="3638561"/>
                    <a:pt x="437567" y="3620082"/>
                    <a:pt x="400609" y="3595984"/>
                  </a:cubicBezTo>
                  <a:cubicBezTo>
                    <a:pt x="309836" y="3536929"/>
                    <a:pt x="242875" y="3448823"/>
                    <a:pt x="184868" y="3357002"/>
                  </a:cubicBezTo>
                  <a:cubicBezTo>
                    <a:pt x="134005" y="3276611"/>
                    <a:pt x="91619" y="3191267"/>
                    <a:pt x="59138" y="3101922"/>
                  </a:cubicBezTo>
                  <a:cubicBezTo>
                    <a:pt x="21324" y="2998004"/>
                    <a:pt x="-2869"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2" y="1974448"/>
                    <a:pt x="840188" y="1910440"/>
                  </a:cubicBezTo>
                  <a:cubicBezTo>
                    <a:pt x="874383" y="1866816"/>
                    <a:pt x="891433" y="1812904"/>
                    <a:pt x="904673" y="1758707"/>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65" name="Freeform: Shape 164">
              <a:extLst>
                <a:ext uri="{FF2B5EF4-FFF2-40B4-BE49-F238E27FC236}">
                  <a16:creationId xmlns:a16="http://schemas.microsoft.com/office/drawing/2014/main" id="{D0D92FBF-A786-4545-BE59-7FEA5D34E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81314" y="634146"/>
              <a:ext cx="2784995" cy="2973423"/>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1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9 w 3186704"/>
                <a:gd name="connsiteY30" fmla="*/ 3309463 h 3402311"/>
                <a:gd name="connsiteX31" fmla="*/ 1367060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8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3" y="2919891"/>
                    <a:pt x="9938"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1" y="2281049"/>
                    <a:pt x="397224" y="2282668"/>
                    <a:pt x="475805" y="2296099"/>
                  </a:cubicBezTo>
                  <a:cubicBezTo>
                    <a:pt x="539337" y="2306957"/>
                    <a:pt x="601440" y="2324959"/>
                    <a:pt x="664781" y="2336770"/>
                  </a:cubicBezTo>
                  <a:cubicBezTo>
                    <a:pt x="710977" y="2345343"/>
                    <a:pt x="758412" y="2349343"/>
                    <a:pt x="803560" y="2336770"/>
                  </a:cubicBezTo>
                  <a:cubicBezTo>
                    <a:pt x="862711" y="2320292"/>
                    <a:pt x="909288" y="2276382"/>
                    <a:pt x="942340" y="2224280"/>
                  </a:cubicBezTo>
                  <a:cubicBezTo>
                    <a:pt x="992156"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90"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1" y="53056"/>
                  </a:cubicBezTo>
                  <a:cubicBezTo>
                    <a:pt x="2876391" y="81345"/>
                    <a:pt x="2953544" y="118779"/>
                    <a:pt x="3014313" y="177548"/>
                  </a:cubicBezTo>
                  <a:cubicBezTo>
                    <a:pt x="3068320" y="229745"/>
                    <a:pt x="3106515" y="295753"/>
                    <a:pt x="3131566" y="366619"/>
                  </a:cubicBezTo>
                  <a:cubicBezTo>
                    <a:pt x="3159284"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2"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9" y="3309463"/>
                  </a:cubicBezTo>
                  <a:cubicBezTo>
                    <a:pt x="1532414" y="3341182"/>
                    <a:pt x="1450689" y="3363375"/>
                    <a:pt x="1367060" y="3374138"/>
                  </a:cubicBezTo>
                  <a:cubicBezTo>
                    <a:pt x="1315053" y="3380806"/>
                    <a:pt x="1262570" y="3382806"/>
                    <a:pt x="1210183" y="3385663"/>
                  </a:cubicBezTo>
                  <a:cubicBezTo>
                    <a:pt x="1108646" y="3391188"/>
                    <a:pt x="1007205" y="3399760"/>
                    <a:pt x="905573" y="3401856"/>
                  </a:cubicBezTo>
                  <a:cubicBezTo>
                    <a:pt x="789464" y="3404142"/>
                    <a:pt x="673354" y="3397855"/>
                    <a:pt x="558292" y="3382234"/>
                  </a:cubicBezTo>
                  <a:cubicBezTo>
                    <a:pt x="527526" y="3378043"/>
                    <a:pt x="497046" y="3372328"/>
                    <a:pt x="467138" y="3363756"/>
                  </a:cubicBezTo>
                  <a:cubicBezTo>
                    <a:pt x="367220" y="3335276"/>
                    <a:pt x="277876" y="3277555"/>
                    <a:pt x="206343" y="3202117"/>
                  </a:cubicBezTo>
                  <a:cubicBezTo>
                    <a:pt x="152527" y="3145348"/>
                    <a:pt x="111379" y="3078196"/>
                    <a:pt x="78613" y="3007044"/>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66" name="Freeform: Shape 165">
              <a:extLst>
                <a:ext uri="{FF2B5EF4-FFF2-40B4-BE49-F238E27FC236}">
                  <a16:creationId xmlns:a16="http://schemas.microsoft.com/office/drawing/2014/main" id="{470FCB79-469A-4F92-92DA-FD308DC7C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59217" y="801313"/>
              <a:ext cx="2368486" cy="2613811"/>
            </a:xfrm>
            <a:custGeom>
              <a:avLst/>
              <a:gdLst>
                <a:gd name="connsiteX0" fmla="*/ 2179 w 2710118"/>
                <a:gd name="connsiteY0" fmla="*/ 2712895 h 2990829"/>
                <a:gd name="connsiteX1" fmla="*/ 18086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5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29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29 w 2710118"/>
                <a:gd name="connsiteY19" fmla="*/ 1859359 h 2990829"/>
                <a:gd name="connsiteX20" fmla="*/ 2404669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6"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5"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0" y="516906"/>
                    <a:pt x="1567327" y="399081"/>
                  </a:cubicBezTo>
                  <a:cubicBezTo>
                    <a:pt x="1683627" y="283543"/>
                    <a:pt x="1803451" y="169719"/>
                    <a:pt x="1944136" y="85899"/>
                  </a:cubicBezTo>
                  <a:cubicBezTo>
                    <a:pt x="2013383" y="44656"/>
                    <a:pt x="2087487" y="10366"/>
                    <a:pt x="2167402" y="2079"/>
                  </a:cubicBezTo>
                  <a:cubicBezTo>
                    <a:pt x="2252365" y="-6684"/>
                    <a:pt x="2337709" y="12557"/>
                    <a:pt x="2412671" y="53991"/>
                  </a:cubicBezTo>
                  <a:cubicBezTo>
                    <a:pt x="2507063" y="106092"/>
                    <a:pt x="2581263" y="189341"/>
                    <a:pt x="2616029" y="291354"/>
                  </a:cubicBezTo>
                  <a:cubicBezTo>
                    <a:pt x="2662893"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29" y="1859359"/>
                  </a:cubicBezTo>
                  <a:cubicBezTo>
                    <a:pt x="2563451" y="1998710"/>
                    <a:pt x="2496681" y="2133298"/>
                    <a:pt x="2404669" y="2250361"/>
                  </a:cubicBezTo>
                  <a:cubicBezTo>
                    <a:pt x="2344376" y="2327132"/>
                    <a:pt x="2272177" y="2392854"/>
                    <a:pt x="2198263" y="2456862"/>
                  </a:cubicBezTo>
                  <a:cubicBezTo>
                    <a:pt x="2054912" y="2580973"/>
                    <a:pt x="1905464" y="2703370"/>
                    <a:pt x="1724680" y="2757091"/>
                  </a:cubicBezTo>
                  <a:cubicBezTo>
                    <a:pt x="1596473" y="2795191"/>
                    <a:pt x="1460457"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67" name="Freeform: Shape 166">
              <a:extLst>
                <a:ext uri="{FF2B5EF4-FFF2-40B4-BE49-F238E27FC236}">
                  <a16:creationId xmlns:a16="http://schemas.microsoft.com/office/drawing/2014/main" id="{4C034B1C-A167-45C4-B13C-A8606109B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04973" y="1076055"/>
              <a:ext cx="1157213" cy="1970878"/>
            </a:xfrm>
            <a:custGeom>
              <a:avLst/>
              <a:gdLst>
                <a:gd name="connsiteX0" fmla="*/ 14494 w 1324130"/>
                <a:gd name="connsiteY0" fmla="*/ 1664146 h 2255159"/>
                <a:gd name="connsiteX1" fmla="*/ 97838 w 1324130"/>
                <a:gd name="connsiteY1" fmla="*/ 1271049 h 2255159"/>
                <a:gd name="connsiteX2" fmla="*/ 97838 w 1324130"/>
                <a:gd name="connsiteY2" fmla="*/ 991109 h 2255159"/>
                <a:gd name="connsiteX3" fmla="*/ 195755 w 1324130"/>
                <a:gd name="connsiteY3" fmla="*/ 588964 h 2255159"/>
                <a:gd name="connsiteX4" fmla="*/ 373778 w 1324130"/>
                <a:gd name="connsiteY4" fmla="*/ 336170 h 2255159"/>
                <a:gd name="connsiteX5" fmla="*/ 706867 w 1324130"/>
                <a:gd name="connsiteY5" fmla="*/ 86234 h 2255159"/>
                <a:gd name="connsiteX6" fmla="*/ 953755 w 1324130"/>
                <a:gd name="connsiteY6" fmla="*/ 33 h 2255159"/>
                <a:gd name="connsiteX7" fmla="*/ 1105964 w 1324130"/>
                <a:gd name="connsiteY7" fmla="*/ 60326 h 2255159"/>
                <a:gd name="connsiteX8" fmla="*/ 1146160 w 1324130"/>
                <a:gd name="connsiteY8" fmla="*/ 221204 h 2255159"/>
                <a:gd name="connsiteX9" fmla="*/ 1177783 w 1324130"/>
                <a:gd name="connsiteY9" fmla="*/ 448089 h 2255159"/>
                <a:gd name="connsiteX10" fmla="*/ 1281129 w 1324130"/>
                <a:gd name="connsiteY10" fmla="*/ 789941 h 2255159"/>
                <a:gd name="connsiteX11" fmla="*/ 1306942 w 1324130"/>
                <a:gd name="connsiteY11" fmla="*/ 942151 h 2255159"/>
                <a:gd name="connsiteX12" fmla="*/ 1321325 w 1324130"/>
                <a:gd name="connsiteY12" fmla="*/ 1272478 h 2255159"/>
                <a:gd name="connsiteX13" fmla="*/ 1215121 w 1324130"/>
                <a:gd name="connsiteY13" fmla="*/ 1660240 h 2255159"/>
                <a:gd name="connsiteX14" fmla="*/ 1085962 w 1324130"/>
                <a:gd name="connsiteY14" fmla="*/ 1844073 h 2255159"/>
                <a:gd name="connsiteX15" fmla="*/ 849075 w 1324130"/>
                <a:gd name="connsiteY15" fmla="*/ 2081055 h 2255159"/>
                <a:gd name="connsiteX16" fmla="*/ 445691 w 1324130"/>
                <a:gd name="connsiteY16" fmla="*/ 2254887 h 2255159"/>
                <a:gd name="connsiteX17" fmla="*/ 126985 w 1324130"/>
                <a:gd name="connsiteY17" fmla="*/ 2134205 h 2255159"/>
                <a:gd name="connsiteX18" fmla="*/ 684 w 1324130"/>
                <a:gd name="connsiteY18" fmla="*/ 1829690 h 2255159"/>
                <a:gd name="connsiteX19" fmla="*/ 14494 w 1324130"/>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0" h="2255159">
                  <a:moveTo>
                    <a:pt x="14494" y="1664146"/>
                  </a:moveTo>
                  <a:cubicBezTo>
                    <a:pt x="40593" y="1532320"/>
                    <a:pt x="87552" y="1404780"/>
                    <a:pt x="97838" y="1271049"/>
                  </a:cubicBezTo>
                  <a:cubicBezTo>
                    <a:pt x="104982" y="1177895"/>
                    <a:pt x="94791" y="1084454"/>
                    <a:pt x="97838" y="991109"/>
                  </a:cubicBezTo>
                  <a:cubicBezTo>
                    <a:pt x="102411" y="851759"/>
                    <a:pt x="135177" y="714408"/>
                    <a:pt x="195755" y="588964"/>
                  </a:cubicBezTo>
                  <a:cubicBezTo>
                    <a:pt x="240809" y="495524"/>
                    <a:pt x="301673" y="410751"/>
                    <a:pt x="373778" y="336170"/>
                  </a:cubicBezTo>
                  <a:cubicBezTo>
                    <a:pt x="470742" y="235967"/>
                    <a:pt x="585614" y="155386"/>
                    <a:pt x="706867" y="86234"/>
                  </a:cubicBezTo>
                  <a:cubicBezTo>
                    <a:pt x="784020" y="42229"/>
                    <a:pt x="865363" y="1367"/>
                    <a:pt x="953755" y="33"/>
                  </a:cubicBezTo>
                  <a:cubicBezTo>
                    <a:pt x="1011667" y="-824"/>
                    <a:pt x="1070817" y="14892"/>
                    <a:pt x="1105964" y="60326"/>
                  </a:cubicBezTo>
                  <a:cubicBezTo>
                    <a:pt x="1140350" y="104903"/>
                    <a:pt x="1142445" y="164244"/>
                    <a:pt x="1146160" y="221204"/>
                  </a:cubicBezTo>
                  <a:cubicBezTo>
                    <a:pt x="1151113" y="297594"/>
                    <a:pt x="1160543" y="373604"/>
                    <a:pt x="1177783" y="448089"/>
                  </a:cubicBezTo>
                  <a:cubicBezTo>
                    <a:pt x="1204643"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5" y="2249743"/>
                    <a:pt x="445691" y="2254887"/>
                  </a:cubicBezTo>
                  <a:cubicBezTo>
                    <a:pt x="326915" y="2258887"/>
                    <a:pt x="210138" y="2218882"/>
                    <a:pt x="126985" y="2134205"/>
                  </a:cubicBezTo>
                  <a:cubicBezTo>
                    <a:pt x="47642" y="2053432"/>
                    <a:pt x="5922" y="1943228"/>
                    <a:pt x="684" y="1829690"/>
                  </a:cubicBezTo>
                  <a:cubicBezTo>
                    <a:pt x="-2079" y="1774255"/>
                    <a:pt x="3732" y="1718819"/>
                    <a:pt x="14494" y="1664146"/>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68" name="Freeform: Shape 167">
              <a:extLst>
                <a:ext uri="{FF2B5EF4-FFF2-40B4-BE49-F238E27FC236}">
                  <a16:creationId xmlns:a16="http://schemas.microsoft.com/office/drawing/2014/main" id="{64FDCE49-E8D7-44D2-B4ED-5CA88CC1B5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83716" y="2078276"/>
              <a:ext cx="619230" cy="716140"/>
            </a:xfrm>
            <a:custGeom>
              <a:avLst/>
              <a:gdLst>
                <a:gd name="connsiteX0" fmla="*/ 23207 w 708548"/>
                <a:gd name="connsiteY0" fmla="*/ 533652 h 819436"/>
                <a:gd name="connsiteX1" fmla="*/ 132268 w 708548"/>
                <a:gd name="connsiteY1" fmla="*/ 280859 h 819436"/>
                <a:gd name="connsiteX2" fmla="*/ 255712 w 708548"/>
                <a:gd name="connsiteY2" fmla="*/ 97026 h 819436"/>
                <a:gd name="connsiteX3" fmla="*/ 445164 w 708548"/>
                <a:gd name="connsiteY3" fmla="*/ 2253 h 819436"/>
                <a:gd name="connsiteX4" fmla="*/ 597374 w 708548"/>
                <a:gd name="connsiteY4" fmla="*/ 33875 h 819436"/>
                <a:gd name="connsiteX5" fmla="*/ 703577 w 708548"/>
                <a:gd name="connsiteY5" fmla="*/ 214851 h 819436"/>
                <a:gd name="connsiteX6" fmla="*/ 686337 w 708548"/>
                <a:gd name="connsiteY6" fmla="*/ 418781 h 819436"/>
                <a:gd name="connsiteX7" fmla="*/ 585848 w 708548"/>
                <a:gd name="connsiteY7" fmla="*/ 616996 h 819436"/>
                <a:gd name="connsiteX8" fmla="*/ 347533 w 708548"/>
                <a:gd name="connsiteY8" fmla="*/ 780731 h 819436"/>
                <a:gd name="connsiteX9" fmla="*/ 166653 w 708548"/>
                <a:gd name="connsiteY9" fmla="*/ 818069 h 819436"/>
                <a:gd name="connsiteX10" fmla="*/ 14444 w 708548"/>
                <a:gd name="connsiteY10" fmla="*/ 720438 h 819436"/>
                <a:gd name="connsiteX11" fmla="*/ 23207 w 708548"/>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48" h="819436">
                  <a:moveTo>
                    <a:pt x="23207" y="533652"/>
                  </a:moveTo>
                  <a:cubicBezTo>
                    <a:pt x="51686" y="446213"/>
                    <a:pt x="90644" y="362869"/>
                    <a:pt x="132268" y="280859"/>
                  </a:cubicBezTo>
                  <a:cubicBezTo>
                    <a:pt x="165986" y="214470"/>
                    <a:pt x="202181" y="148461"/>
                    <a:pt x="255712" y="97026"/>
                  </a:cubicBezTo>
                  <a:cubicBezTo>
                    <a:pt x="307814" y="46925"/>
                    <a:pt x="373536" y="11587"/>
                    <a:pt x="445164" y="2253"/>
                  </a:cubicBezTo>
                  <a:cubicBezTo>
                    <a:pt x="498504" y="-4701"/>
                    <a:pt x="552702" y="4062"/>
                    <a:pt x="597374" y="33875"/>
                  </a:cubicBezTo>
                  <a:cubicBezTo>
                    <a:pt x="657667" y="74071"/>
                    <a:pt x="691576" y="142937"/>
                    <a:pt x="703577" y="214851"/>
                  </a:cubicBezTo>
                  <a:cubicBezTo>
                    <a:pt x="715007" y="282954"/>
                    <a:pt x="705673" y="352296"/>
                    <a:pt x="686337" y="418781"/>
                  </a:cubicBezTo>
                  <a:cubicBezTo>
                    <a:pt x="665477" y="490790"/>
                    <a:pt x="634140" y="559846"/>
                    <a:pt x="585848" y="616996"/>
                  </a:cubicBezTo>
                  <a:cubicBezTo>
                    <a:pt x="522984" y="691386"/>
                    <a:pt x="437353" y="742155"/>
                    <a:pt x="347533" y="780731"/>
                  </a:cubicBezTo>
                  <a:cubicBezTo>
                    <a:pt x="289716" y="805591"/>
                    <a:pt x="228946" y="824831"/>
                    <a:pt x="166653" y="818069"/>
                  </a:cubicBezTo>
                  <a:cubicBezTo>
                    <a:pt x="102455" y="811115"/>
                    <a:pt x="41590" y="778445"/>
                    <a:pt x="14444" y="720438"/>
                  </a:cubicBezTo>
                  <a:cubicBezTo>
                    <a:pt x="-12607" y="662145"/>
                    <a:pt x="3014" y="595660"/>
                    <a:pt x="23207" y="533652"/>
                  </a:cubicBezTo>
                  <a:close/>
                </a:path>
              </a:pathLst>
            </a:custGeom>
            <a:noFill/>
            <a:ln w="9525" cap="rnd">
              <a:solidFill>
                <a:schemeClr val="accent2">
                  <a:alpha val="35000"/>
                </a:schemeClr>
              </a:solidFill>
              <a:prstDash val="lgDash"/>
              <a:round/>
            </a:ln>
          </p:spPr>
          <p:txBody>
            <a:bodyPr rtlCol="0" anchor="ctr"/>
            <a:lstStyle/>
            <a:p>
              <a:endParaRPr lang="en-US"/>
            </a:p>
          </p:txBody>
        </p:sp>
        <p:sp>
          <p:nvSpPr>
            <p:cNvPr id="169" name="Freeform: Shape 168">
              <a:extLst>
                <a:ext uri="{FF2B5EF4-FFF2-40B4-BE49-F238E27FC236}">
                  <a16:creationId xmlns:a16="http://schemas.microsoft.com/office/drawing/2014/main" id="{B5C8BC90-7B3B-4251-8F76-C913A159F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3464" y="1450033"/>
              <a:ext cx="373046" cy="545190"/>
            </a:xfrm>
            <a:custGeom>
              <a:avLst/>
              <a:gdLst>
                <a:gd name="connsiteX0" fmla="*/ 149850 w 426854"/>
                <a:gd name="connsiteY0" fmla="*/ 546425 h 623828"/>
                <a:gd name="connsiteX1" fmla="*/ 209667 w 426854"/>
                <a:gd name="connsiteY1" fmla="*/ 590336 h 623828"/>
                <a:gd name="connsiteX2" fmla="*/ 285391 w 426854"/>
                <a:gd name="connsiteY2" fmla="*/ 622244 h 623828"/>
                <a:gd name="connsiteX3" fmla="*/ 393023 w 426854"/>
                <a:gd name="connsiteY3" fmla="*/ 584335 h 623828"/>
                <a:gd name="connsiteX4" fmla="*/ 420932 w 426854"/>
                <a:gd name="connsiteY4" fmla="*/ 446699 h 623828"/>
                <a:gd name="connsiteX5" fmla="*/ 420932 w 426854"/>
                <a:gd name="connsiteY5" fmla="*/ 227243 h 623828"/>
                <a:gd name="connsiteX6" fmla="*/ 341207 w 426854"/>
                <a:gd name="connsiteY6" fmla="*/ 59698 h 623828"/>
                <a:gd name="connsiteX7" fmla="*/ 273390 w 426854"/>
                <a:gd name="connsiteY7" fmla="*/ 11787 h 623828"/>
                <a:gd name="connsiteX8" fmla="*/ 4213 w 426854"/>
                <a:gd name="connsiteY8" fmla="*/ 229243 h 623828"/>
                <a:gd name="connsiteX9" fmla="*/ 58029 w 426854"/>
                <a:gd name="connsiteY9" fmla="*/ 458605 h 623828"/>
                <a:gd name="connsiteX10" fmla="*/ 149850 w 426854"/>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4" h="623828">
                  <a:moveTo>
                    <a:pt x="149850" y="546425"/>
                  </a:moveTo>
                  <a:cubicBezTo>
                    <a:pt x="169186" y="561856"/>
                    <a:pt x="188807" y="577001"/>
                    <a:pt x="209667" y="590336"/>
                  </a:cubicBezTo>
                  <a:cubicBezTo>
                    <a:pt x="233004" y="605290"/>
                    <a:pt x="258054" y="617958"/>
                    <a:pt x="285391" y="622244"/>
                  </a:cubicBezTo>
                  <a:cubicBezTo>
                    <a:pt x="325777" y="628531"/>
                    <a:pt x="367687" y="616148"/>
                    <a:pt x="393023" y="584335"/>
                  </a:cubicBezTo>
                  <a:cubicBezTo>
                    <a:pt x="422932" y="546902"/>
                    <a:pt x="419884" y="495467"/>
                    <a:pt x="420932" y="446699"/>
                  </a:cubicBezTo>
                  <a:cubicBezTo>
                    <a:pt x="422551" y="373166"/>
                    <a:pt x="433409" y="299537"/>
                    <a:pt x="420932" y="227243"/>
                  </a:cubicBezTo>
                  <a:cubicBezTo>
                    <a:pt x="410168" y="165140"/>
                    <a:pt x="384165" y="105704"/>
                    <a:pt x="341207" y="59698"/>
                  </a:cubicBezTo>
                  <a:cubicBezTo>
                    <a:pt x="322062" y="39219"/>
                    <a:pt x="299488" y="22265"/>
                    <a:pt x="273390" y="11787"/>
                  </a:cubicBezTo>
                  <a:cubicBezTo>
                    <a:pt x="145278" y="-39743"/>
                    <a:pt x="27549" y="85892"/>
                    <a:pt x="4213" y="229243"/>
                  </a:cubicBezTo>
                  <a:cubicBezTo>
                    <a:pt x="-8932" y="310205"/>
                    <a:pt x="8595" y="393359"/>
                    <a:pt x="58029" y="458605"/>
                  </a:cubicBezTo>
                  <a:cubicBezTo>
                    <a:pt x="83746" y="492514"/>
                    <a:pt x="116512" y="519946"/>
                    <a:pt x="149850" y="546425"/>
                  </a:cubicBezTo>
                  <a:close/>
                </a:path>
              </a:pathLst>
            </a:custGeom>
            <a:noFill/>
            <a:ln w="9525" cap="rnd">
              <a:solidFill>
                <a:schemeClr val="accent2">
                  <a:alpha val="35000"/>
                </a:schemeClr>
              </a:solidFill>
              <a:prstDash val="lgDash"/>
              <a:round/>
            </a:ln>
          </p:spPr>
          <p:txBody>
            <a:bodyPr rtlCol="0" anchor="ctr"/>
            <a:lstStyle/>
            <a:p>
              <a:endParaRPr lang="en-US"/>
            </a:p>
          </p:txBody>
        </p:sp>
      </p:grpSp>
      <p:grpSp>
        <p:nvGrpSpPr>
          <p:cNvPr id="171" name="Bottom Right">
            <a:extLst>
              <a:ext uri="{FF2B5EF4-FFF2-40B4-BE49-F238E27FC236}">
                <a16:creationId xmlns:a16="http://schemas.microsoft.com/office/drawing/2014/main" id="{5ADCD759-8574-4BF7-8D61-F42F8D777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2" name="Freeform: Shape 171">
              <a:extLst>
                <a:ext uri="{FF2B5EF4-FFF2-40B4-BE49-F238E27FC236}">
                  <a16:creationId xmlns:a16="http://schemas.microsoft.com/office/drawing/2014/main" id="{F9FF2898-7766-4AAA-BB7B-98152BD92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173" name="Graphic 157">
              <a:extLst>
                <a:ext uri="{FF2B5EF4-FFF2-40B4-BE49-F238E27FC236}">
                  <a16:creationId xmlns:a16="http://schemas.microsoft.com/office/drawing/2014/main" id="{6772461A-39ED-4360-BC68-A03B4AF4839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7"/>
              <a:chOff x="4114800" y="1423987"/>
              <a:chExt cx="3961542" cy="4007547"/>
            </a:xfrm>
            <a:noFill/>
          </p:grpSpPr>
          <p:sp>
            <p:nvSpPr>
              <p:cNvPr id="175" name="Freeform: Shape 174">
                <a:extLst>
                  <a:ext uri="{FF2B5EF4-FFF2-40B4-BE49-F238E27FC236}">
                    <a16:creationId xmlns:a16="http://schemas.microsoft.com/office/drawing/2014/main" id="{9B6284FC-B212-4D37-8770-B0EB0ACE4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76" name="Freeform: Shape 175">
                <a:extLst>
                  <a:ext uri="{FF2B5EF4-FFF2-40B4-BE49-F238E27FC236}">
                    <a16:creationId xmlns:a16="http://schemas.microsoft.com/office/drawing/2014/main" id="{4C466275-A699-4D70-A49C-9BF55003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77" name="Freeform: Shape 176">
                <a:extLst>
                  <a:ext uri="{FF2B5EF4-FFF2-40B4-BE49-F238E27FC236}">
                    <a16:creationId xmlns:a16="http://schemas.microsoft.com/office/drawing/2014/main" id="{4EC394BD-2788-4638-AB2C-00CE4FA56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78" name="Freeform: Shape 177">
                <a:extLst>
                  <a:ext uri="{FF2B5EF4-FFF2-40B4-BE49-F238E27FC236}">
                    <a16:creationId xmlns:a16="http://schemas.microsoft.com/office/drawing/2014/main" id="{51E3F3E2-FFFC-4FAB-BF53-F8F288F863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79" name="Freeform: Shape 178">
                <a:extLst>
                  <a:ext uri="{FF2B5EF4-FFF2-40B4-BE49-F238E27FC236}">
                    <a16:creationId xmlns:a16="http://schemas.microsoft.com/office/drawing/2014/main" id="{981D2050-4B83-42BE-B5F1-8C6D6207B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0" name="Freeform: Shape 179">
                <a:extLst>
                  <a:ext uri="{FF2B5EF4-FFF2-40B4-BE49-F238E27FC236}">
                    <a16:creationId xmlns:a16="http://schemas.microsoft.com/office/drawing/2014/main" id="{BDB70601-D54E-40C8-96EC-DE68CB1B9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1" name="Freeform: Shape 180">
                <a:extLst>
                  <a:ext uri="{FF2B5EF4-FFF2-40B4-BE49-F238E27FC236}">
                    <a16:creationId xmlns:a16="http://schemas.microsoft.com/office/drawing/2014/main" id="{9CE9F037-9177-423C-B462-8AA40EBF8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74" name="Freeform: Shape 173">
              <a:extLst>
                <a:ext uri="{FF2B5EF4-FFF2-40B4-BE49-F238E27FC236}">
                  <a16:creationId xmlns:a16="http://schemas.microsoft.com/office/drawing/2014/main" id="{61CB571E-A07F-4170-A07D-F664B575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963480-7846-4B48-9494-B2BBE4EA4900}"/>
              </a:ext>
            </a:extLst>
          </p:cNvPr>
          <p:cNvSpPr>
            <a:spLocks noGrp="1"/>
          </p:cNvSpPr>
          <p:nvPr>
            <p:ph type="title"/>
          </p:nvPr>
        </p:nvSpPr>
        <p:spPr>
          <a:xfrm>
            <a:off x="1198571" y="2384485"/>
            <a:ext cx="9805016" cy="2646916"/>
          </a:xfrm>
        </p:spPr>
        <p:txBody>
          <a:bodyPr vert="horz" lIns="91440" tIns="45720" rIns="91440" bIns="45720" rtlCol="0" anchor="ctr">
            <a:normAutofit/>
          </a:bodyPr>
          <a:lstStyle/>
          <a:p>
            <a:pPr algn="ctr"/>
            <a:r>
              <a:rPr lang="en-US" sz="5400" kern="1200">
                <a:solidFill>
                  <a:schemeClr val="bg1"/>
                </a:solidFill>
                <a:highlight>
                  <a:srgbClr val="000000"/>
                </a:highlight>
                <a:latin typeface="+mj-lt"/>
                <a:ea typeface="+mj-ea"/>
                <a:cs typeface="+mj-cs"/>
              </a:rPr>
              <a:t>Adler’s Theory of Inferiority, Birth Order &amp; Motivation</a:t>
            </a:r>
          </a:p>
        </p:txBody>
      </p:sp>
      <p:grpSp>
        <p:nvGrpSpPr>
          <p:cNvPr id="183" name="Cross">
            <a:extLst>
              <a:ext uri="{FF2B5EF4-FFF2-40B4-BE49-F238E27FC236}">
                <a16:creationId xmlns:a16="http://schemas.microsoft.com/office/drawing/2014/main" id="{787E7F45-6639-4E33-B60A-B8079DCB96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22140" y="502830"/>
            <a:ext cx="118872" cy="118872"/>
            <a:chOff x="1175347" y="3733800"/>
            <a:chExt cx="118872" cy="118872"/>
          </a:xfrm>
        </p:grpSpPr>
        <p:cxnSp>
          <p:nvCxnSpPr>
            <p:cNvPr id="184" name="Straight Connector 183">
              <a:extLst>
                <a:ext uri="{FF2B5EF4-FFF2-40B4-BE49-F238E27FC236}">
                  <a16:creationId xmlns:a16="http://schemas.microsoft.com/office/drawing/2014/main" id="{780F0D0C-00F2-4F23-8B39-69A68B3949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85" name="Straight Connector 184">
              <a:extLst>
                <a:ext uri="{FF2B5EF4-FFF2-40B4-BE49-F238E27FC236}">
                  <a16:creationId xmlns:a16="http://schemas.microsoft.com/office/drawing/2014/main" id="{8DE85C82-ABE9-4A9C-A5DB-5C970FBE5C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33" name="Picture 33">
            <a:extLst>
              <a:ext uri="{FF2B5EF4-FFF2-40B4-BE49-F238E27FC236}">
                <a16:creationId xmlns:a16="http://schemas.microsoft.com/office/drawing/2014/main" id="{1DF0D925-D9CA-4606-AEE8-5A3E1CAE75D4}"/>
              </a:ext>
            </a:extLst>
          </p:cNvPr>
          <p:cNvPicPr>
            <a:picLocks noChangeAspect="1"/>
          </p:cNvPicPr>
          <p:nvPr/>
        </p:nvPicPr>
        <p:blipFill>
          <a:blip r:embed="rId4"/>
          <a:stretch>
            <a:fillRect/>
          </a:stretch>
        </p:blipFill>
        <p:spPr>
          <a:xfrm>
            <a:off x="279400" y="562707"/>
            <a:ext cx="2743200" cy="1219200"/>
          </a:xfrm>
          <a:prstGeom prst="rect">
            <a:avLst/>
          </a:prstGeom>
        </p:spPr>
      </p:pic>
      <p:sp>
        <p:nvSpPr>
          <p:cNvPr id="34" name="TextBox 33">
            <a:extLst>
              <a:ext uri="{FF2B5EF4-FFF2-40B4-BE49-F238E27FC236}">
                <a16:creationId xmlns:a16="http://schemas.microsoft.com/office/drawing/2014/main" id="{2306FBA6-4CAB-4896-AD25-C75E5948BBBB}"/>
              </a:ext>
            </a:extLst>
          </p:cNvPr>
          <p:cNvSpPr txBox="1"/>
          <p:nvPr/>
        </p:nvSpPr>
        <p:spPr>
          <a:xfrm>
            <a:off x="113324" y="171939"/>
            <a:ext cx="580096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badi"/>
              </a:rPr>
              <a:t>Picture Obtained</a:t>
            </a:r>
            <a:r>
              <a:rPr lang="en-GB" sz="1200"/>
              <a:t> - </a:t>
            </a:r>
            <a:r>
              <a:rPr lang="en-GB" sz="1200">
                <a:ea typeface="+mn-lt"/>
                <a:cs typeface="+mn-lt"/>
                <a:hlinkClick r:id="rId5"/>
              </a:rPr>
              <a:t>https://www.vequill.com/inferiority-complex/</a:t>
            </a:r>
            <a:endParaRPr lang="en-GB" sz="1200">
              <a:ea typeface="+mn-lt"/>
              <a:cs typeface="+mn-lt"/>
            </a:endParaRPr>
          </a:p>
          <a:p>
            <a:endParaRPr lang="en-GB">
              <a:cs typeface="Arial"/>
            </a:endParaRPr>
          </a:p>
        </p:txBody>
      </p:sp>
      <p:sp>
        <p:nvSpPr>
          <p:cNvPr id="35" name="TextBox 34">
            <a:extLst>
              <a:ext uri="{FF2B5EF4-FFF2-40B4-BE49-F238E27FC236}">
                <a16:creationId xmlns:a16="http://schemas.microsoft.com/office/drawing/2014/main" id="{0D325326-A775-4FED-8113-F9EA711FEC10}"/>
              </a:ext>
            </a:extLst>
          </p:cNvPr>
          <p:cNvSpPr txBox="1"/>
          <p:nvPr/>
        </p:nvSpPr>
        <p:spPr>
          <a:xfrm>
            <a:off x="44938" y="6473092"/>
            <a:ext cx="43453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badi"/>
              </a:rPr>
              <a:t>Picture Obtained</a:t>
            </a:r>
            <a:r>
              <a:rPr lang="en-GB" sz="1200">
                <a:latin typeface="Abadi"/>
              </a:rPr>
              <a:t> - </a:t>
            </a:r>
            <a:r>
              <a:rPr lang="en-GB" sz="1200">
                <a:ea typeface="+mn-lt"/>
                <a:cs typeface="+mn-lt"/>
                <a:hlinkClick r:id="rId6"/>
              </a:rPr>
              <a:t>https://www.dazzling.news/a2151/here-s-how-a-person-s-birth-order-can-shape-their-personality/</a:t>
            </a:r>
            <a:endParaRPr lang="en-GB" sz="1200">
              <a:solidFill>
                <a:srgbClr val="F900A0"/>
              </a:solidFill>
              <a:latin typeface="Abadi"/>
              <a:ea typeface="+mn-lt"/>
              <a:cs typeface="Segoe UI"/>
            </a:endParaRPr>
          </a:p>
          <a:p>
            <a:endParaRPr lang="en-GB" sz="1200">
              <a:solidFill>
                <a:srgbClr val="000000"/>
              </a:solidFill>
              <a:latin typeface="Arial"/>
              <a:cs typeface="Arial"/>
            </a:endParaRPr>
          </a:p>
        </p:txBody>
      </p:sp>
      <p:sp>
        <p:nvSpPr>
          <p:cNvPr id="36" name="TextBox 35">
            <a:extLst>
              <a:ext uri="{FF2B5EF4-FFF2-40B4-BE49-F238E27FC236}">
                <a16:creationId xmlns:a16="http://schemas.microsoft.com/office/drawing/2014/main" id="{1DF7D9CB-867A-4323-87A9-33C2176A017D}"/>
              </a:ext>
            </a:extLst>
          </p:cNvPr>
          <p:cNvSpPr txBox="1"/>
          <p:nvPr/>
        </p:nvSpPr>
        <p:spPr>
          <a:xfrm>
            <a:off x="7918938" y="171939"/>
            <a:ext cx="400343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badi"/>
              </a:rPr>
              <a:t>Picture Obtained</a:t>
            </a:r>
            <a:r>
              <a:rPr lang="en-GB" sz="1200">
                <a:latin typeface="Abadi"/>
              </a:rPr>
              <a:t> - </a:t>
            </a:r>
            <a:r>
              <a:rPr lang="en-GB" sz="1200">
                <a:ea typeface="+mn-lt"/>
                <a:cs typeface="+mn-lt"/>
                <a:hlinkClick r:id="rId7"/>
              </a:rPr>
              <a:t>https://makinglearningeasier.wordpress.com/category/motivation-2/</a:t>
            </a:r>
            <a:endParaRPr lang="en-GB" sz="1200">
              <a:solidFill>
                <a:srgbClr val="F900A0"/>
              </a:solidFill>
              <a:latin typeface="Abadi"/>
              <a:ea typeface="+mn-lt"/>
              <a:cs typeface="Segoe UI"/>
            </a:endParaRPr>
          </a:p>
          <a:p>
            <a:endParaRPr lang="en-GB" sz="1400">
              <a:solidFill>
                <a:srgbClr val="000000"/>
              </a:solidFill>
              <a:latin typeface="Arial"/>
              <a:cs typeface="Arial"/>
            </a:endParaRPr>
          </a:p>
        </p:txBody>
      </p:sp>
      <p:pic>
        <p:nvPicPr>
          <p:cNvPr id="38" name="Picture 39" descr="Shape&#10;&#10;Description automatically generated">
            <a:extLst>
              <a:ext uri="{FF2B5EF4-FFF2-40B4-BE49-F238E27FC236}">
                <a16:creationId xmlns:a16="http://schemas.microsoft.com/office/drawing/2014/main" id="{32FDE9A1-60CD-430C-A95B-E1383511E802}"/>
              </a:ext>
            </a:extLst>
          </p:cNvPr>
          <p:cNvPicPr>
            <a:picLocks noChangeAspect="1"/>
          </p:cNvPicPr>
          <p:nvPr/>
        </p:nvPicPr>
        <p:blipFill>
          <a:blip r:embed="rId8"/>
          <a:stretch>
            <a:fillRect/>
          </a:stretch>
        </p:blipFill>
        <p:spPr>
          <a:xfrm>
            <a:off x="279401" y="4897218"/>
            <a:ext cx="2743200" cy="1440180"/>
          </a:xfrm>
          <a:prstGeom prst="rect">
            <a:avLst/>
          </a:prstGeom>
        </p:spPr>
      </p:pic>
      <p:pic>
        <p:nvPicPr>
          <p:cNvPr id="40" name="Picture 41" descr="A picture containing text&#10;&#10;Description automatically generated">
            <a:extLst>
              <a:ext uri="{FF2B5EF4-FFF2-40B4-BE49-F238E27FC236}">
                <a16:creationId xmlns:a16="http://schemas.microsoft.com/office/drawing/2014/main" id="{47FCA410-30AD-442B-9B49-297FD87CDCDB}"/>
              </a:ext>
            </a:extLst>
          </p:cNvPr>
          <p:cNvPicPr>
            <a:picLocks noChangeAspect="1"/>
          </p:cNvPicPr>
          <p:nvPr/>
        </p:nvPicPr>
        <p:blipFill>
          <a:blip r:embed="rId9"/>
          <a:stretch>
            <a:fillRect/>
          </a:stretch>
        </p:blipFill>
        <p:spPr>
          <a:xfrm>
            <a:off x="9193212" y="696669"/>
            <a:ext cx="1933575" cy="2143125"/>
          </a:xfrm>
          <a:prstGeom prst="rect">
            <a:avLst/>
          </a:prstGeom>
        </p:spPr>
      </p:pic>
      <p:pic>
        <p:nvPicPr>
          <p:cNvPr id="3" name="Audio 2">
            <a:hlinkClick r:id="" action="ppaction://media"/>
            <a:extLst>
              <a:ext uri="{FF2B5EF4-FFF2-40B4-BE49-F238E27FC236}">
                <a16:creationId xmlns:a16="http://schemas.microsoft.com/office/drawing/2014/main" id="{6E011AB2-C82E-5D4E-9E7F-15C0EF52717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05611315"/>
      </p:ext>
    </p:extLst>
  </p:cSld>
  <p:clrMapOvr>
    <a:masterClrMapping/>
  </p:clrMapOvr>
  <mc:AlternateContent xmlns:mc="http://schemas.openxmlformats.org/markup-compatibility/2006">
    <mc:Choice xmlns:p14="http://schemas.microsoft.com/office/powerpoint/2010/main" Requires="p14">
      <p:transition spd="slow" p14:dur="2000" advTm="1185"/>
    </mc:Choice>
    <mc:Fallback>
      <p:transition spd="slow" advTm="1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FFB33-51BD-44A7-9374-EAC2A5EBD806}"/>
              </a:ext>
            </a:extLst>
          </p:cNvPr>
          <p:cNvSpPr>
            <a:spLocks noGrp="1"/>
          </p:cNvSpPr>
          <p:nvPr>
            <p:ph type="title"/>
          </p:nvPr>
        </p:nvSpPr>
        <p:spPr/>
        <p:txBody>
          <a:bodyPr/>
          <a:lstStyle/>
          <a:p>
            <a:pPr algn="ctr"/>
            <a:r>
              <a:rPr lang="en-GB" b="1"/>
              <a:t>What does Inferiority Mean ?</a:t>
            </a:r>
            <a:r>
              <a:rPr lang="en-GB"/>
              <a:t> </a:t>
            </a:r>
            <a:endParaRPr lang="en-US"/>
          </a:p>
        </p:txBody>
      </p:sp>
      <p:sp>
        <p:nvSpPr>
          <p:cNvPr id="3" name="Content Placeholder 2">
            <a:extLst>
              <a:ext uri="{FF2B5EF4-FFF2-40B4-BE49-F238E27FC236}">
                <a16:creationId xmlns:a16="http://schemas.microsoft.com/office/drawing/2014/main" id="{CD0989F8-54FF-4ED8-8AE2-8BCD314C619B}"/>
              </a:ext>
            </a:extLst>
          </p:cNvPr>
          <p:cNvSpPr>
            <a:spLocks noGrp="1"/>
          </p:cNvSpPr>
          <p:nvPr>
            <p:ph idx="1"/>
          </p:nvPr>
        </p:nvSpPr>
        <p:spPr>
          <a:xfrm>
            <a:off x="419100" y="1825625"/>
            <a:ext cx="10801350" cy="4351338"/>
          </a:xfrm>
        </p:spPr>
        <p:txBody>
          <a:bodyPr vert="horz" lIns="91440" tIns="45720" rIns="91440" bIns="45720" rtlCol="0" anchor="t">
            <a:normAutofit fontScale="92500" lnSpcReduction="10000"/>
          </a:bodyPr>
          <a:lstStyle/>
          <a:p>
            <a:pPr marL="0" indent="0">
              <a:buNone/>
            </a:pPr>
            <a:r>
              <a:rPr lang="en-GB" sz="1600">
                <a:latin typeface="Abadi"/>
                <a:cs typeface="Arial"/>
              </a:rPr>
              <a:t>According to the Dictionary,</a:t>
            </a:r>
            <a:r>
              <a:rPr lang="en-GB" sz="1600" b="1">
                <a:latin typeface="Abadi"/>
                <a:cs typeface="Arial"/>
              </a:rPr>
              <a:t> Inferiority means feeling less important or being</a:t>
            </a:r>
            <a:r>
              <a:rPr lang="en-GB" sz="1600" b="1">
                <a:latin typeface="Abadi"/>
                <a:ea typeface="+mn-lt"/>
                <a:cs typeface="+mn-lt"/>
              </a:rPr>
              <a:t> less than in position or rank. </a:t>
            </a:r>
            <a:endParaRPr lang="en-GB" sz="1600" b="1">
              <a:latin typeface="Abadi"/>
              <a:cs typeface="Arial"/>
            </a:endParaRPr>
          </a:p>
          <a:p>
            <a:pPr marL="0" indent="0">
              <a:buNone/>
            </a:pPr>
            <a:r>
              <a:rPr lang="en-GB" sz="1400" b="1">
                <a:solidFill>
                  <a:schemeClr val="tx1"/>
                </a:solidFill>
                <a:latin typeface="Abadi"/>
                <a:cs typeface="Arial"/>
              </a:rPr>
              <a:t>Information Obtained - </a:t>
            </a:r>
            <a:r>
              <a:rPr lang="en-GB" sz="1400">
                <a:latin typeface="Abadi"/>
                <a:cs typeface="Arial"/>
                <a:hlinkClick r:id="rId4"/>
              </a:rPr>
              <a:t>https://www.dictionary.com/browse/inferiority</a:t>
            </a:r>
            <a:r>
              <a:rPr lang="en-GB" sz="1400">
                <a:latin typeface="Arial"/>
                <a:cs typeface="Arial"/>
                <a:hlinkClick r:id="rId4"/>
              </a:rPr>
              <a:t>/</a:t>
            </a:r>
            <a:endParaRPr lang="en-GB" sz="1400">
              <a:latin typeface="Arial"/>
              <a:cs typeface="Arial"/>
            </a:endParaRPr>
          </a:p>
          <a:p>
            <a:pPr marL="0" indent="0">
              <a:buNone/>
            </a:pPr>
            <a:r>
              <a:rPr lang="en-GB" sz="1400">
                <a:solidFill>
                  <a:schemeClr val="tx1"/>
                </a:solidFill>
                <a:latin typeface="Abadi"/>
                <a:ea typeface="+mn-lt"/>
                <a:cs typeface="+mn-lt"/>
              </a:rPr>
              <a:t>An example of Inferiority could be when a younger sibling gets more attention from a parent, the older child might feel less important because they may feel that they should receive the attention as they were born first. </a:t>
            </a:r>
            <a:endParaRPr lang="en-GB" sz="1400">
              <a:solidFill>
                <a:schemeClr val="tx1"/>
              </a:solidFill>
              <a:latin typeface="Arial"/>
              <a:ea typeface="+mn-lt"/>
              <a:cs typeface="+mn-lt"/>
            </a:endParaRPr>
          </a:p>
          <a:p>
            <a:pPr marL="0" indent="0">
              <a:buNone/>
            </a:pPr>
            <a:r>
              <a:rPr lang="en-GB" sz="1400">
                <a:solidFill>
                  <a:schemeClr val="tx1"/>
                </a:solidFill>
                <a:latin typeface="Abadi"/>
                <a:ea typeface="+mn-lt"/>
                <a:cs typeface="+mn-lt"/>
              </a:rPr>
              <a:t>Another example of this is when an athlete comes second in a race whereas they might usually come first in training, they may feel less in a position as they know they can come first.</a:t>
            </a:r>
            <a:endParaRPr lang="en-GB" sz="1400">
              <a:solidFill>
                <a:schemeClr val="tx1"/>
              </a:solidFill>
              <a:latin typeface="Arial"/>
              <a:ea typeface="+mn-lt"/>
              <a:cs typeface="+mn-lt"/>
            </a:endParaRPr>
          </a:p>
          <a:p>
            <a:pPr marL="0" indent="0" algn="just">
              <a:buNone/>
            </a:pPr>
            <a:endParaRPr lang="en-GB" sz="1400">
              <a:solidFill>
                <a:schemeClr val="tx1"/>
              </a:solidFill>
              <a:latin typeface="Abadi"/>
              <a:cs typeface="Arial"/>
            </a:endParaRPr>
          </a:p>
          <a:p>
            <a:pPr marL="0" indent="0" algn="just">
              <a:buNone/>
            </a:pPr>
            <a:endParaRPr lang="en-GB" sz="1400">
              <a:solidFill>
                <a:schemeClr val="tx1"/>
              </a:solidFill>
              <a:latin typeface="Abadi"/>
              <a:cs typeface="Arial"/>
            </a:endParaRPr>
          </a:p>
          <a:p>
            <a:pPr marL="0" indent="0" algn="just">
              <a:buNone/>
            </a:pPr>
            <a:r>
              <a:rPr lang="en-GB" sz="1400">
                <a:solidFill>
                  <a:schemeClr val="tx1"/>
                </a:solidFill>
                <a:latin typeface="Abadi"/>
                <a:cs typeface="Arial"/>
              </a:rPr>
              <a:t>Adler </a:t>
            </a:r>
            <a:r>
              <a:rPr lang="en-GB" sz="1400">
                <a:solidFill>
                  <a:schemeClr val="tx1"/>
                </a:solidFill>
                <a:latin typeface="Abadi"/>
                <a:ea typeface="+mn-lt"/>
                <a:cs typeface="+mn-lt"/>
              </a:rPr>
              <a:t>explains three safeguarding behaviours, such as ,excuses, aggression and distancing. </a:t>
            </a:r>
          </a:p>
          <a:p>
            <a:pPr marL="0" indent="0" algn="just">
              <a:buNone/>
            </a:pPr>
            <a:r>
              <a:rPr lang="en-GB" sz="1400">
                <a:solidFill>
                  <a:schemeClr val="tx1"/>
                </a:solidFill>
                <a:latin typeface="Abadi"/>
                <a:ea typeface="+mn-lt"/>
                <a:cs typeface="+mn-lt"/>
              </a:rPr>
              <a:t>According to scienceabc.com, they state the following:-</a:t>
            </a:r>
            <a:endParaRPr lang="en-GB" sz="1400">
              <a:solidFill>
                <a:schemeClr val="tx1"/>
              </a:solidFill>
              <a:latin typeface="Abadi"/>
              <a:cs typeface="Arial"/>
            </a:endParaRPr>
          </a:p>
          <a:p>
            <a:pPr>
              <a:buNone/>
            </a:pPr>
            <a:r>
              <a:rPr lang="en-GB" sz="1200" b="1" i="1">
                <a:solidFill>
                  <a:schemeClr val="tx1"/>
                </a:solidFill>
                <a:latin typeface="Abadi"/>
                <a:ea typeface="+mn-lt"/>
                <a:cs typeface="+mn-lt"/>
              </a:rPr>
              <a:t>The first category of people would make excuses in an attempt to avoid blame. </a:t>
            </a:r>
          </a:p>
          <a:p>
            <a:pPr>
              <a:buNone/>
            </a:pPr>
            <a:r>
              <a:rPr lang="en-GB" sz="1200" b="1" i="1">
                <a:solidFill>
                  <a:schemeClr val="tx1"/>
                </a:solidFill>
                <a:latin typeface="Abadi"/>
                <a:ea typeface="+mn-lt"/>
                <a:cs typeface="+mn-lt"/>
              </a:rPr>
              <a:t>The people that fall into the second category,  become aggressive and blame themselves or others for failures. </a:t>
            </a:r>
          </a:p>
          <a:p>
            <a:pPr>
              <a:buNone/>
            </a:pPr>
            <a:r>
              <a:rPr lang="en-GB" sz="1200" b="1" i="1">
                <a:solidFill>
                  <a:schemeClr val="tx1"/>
                </a:solidFill>
                <a:latin typeface="Abadi"/>
                <a:ea typeface="+mn-lt"/>
                <a:cs typeface="+mn-lt"/>
              </a:rPr>
              <a:t>Others who show distancing behaviour in the form of procrastination and claims of helplessness.</a:t>
            </a:r>
          </a:p>
          <a:p>
            <a:pPr>
              <a:buNone/>
            </a:pPr>
            <a:r>
              <a:rPr lang="en-GB" sz="1200" b="1" i="1">
                <a:solidFill>
                  <a:schemeClr val="tx1"/>
                </a:solidFill>
                <a:latin typeface="Abadi"/>
                <a:ea typeface="+mn-lt"/>
                <a:cs typeface="+mn-lt"/>
              </a:rPr>
              <a:t> </a:t>
            </a:r>
            <a:r>
              <a:rPr lang="en-GB" sz="1400" b="1">
                <a:latin typeface="Arial"/>
                <a:cs typeface="Arial"/>
              </a:rPr>
              <a:t>Information obtained</a:t>
            </a:r>
            <a:r>
              <a:rPr lang="en-GB" sz="1400">
                <a:latin typeface="Arial"/>
                <a:cs typeface="Arial"/>
              </a:rPr>
              <a:t> -</a:t>
            </a:r>
            <a:r>
              <a:rPr lang="en-GB" sz="1400">
                <a:latin typeface="Arial"/>
                <a:cs typeface="Arial"/>
                <a:hlinkClick r:id="rId5"/>
              </a:rPr>
              <a:t>https</a:t>
            </a:r>
            <a:r>
              <a:rPr lang="en-GB" sz="1400">
                <a:ea typeface="+mn-lt"/>
                <a:cs typeface="+mn-lt"/>
                <a:hlinkClick r:id="rId5"/>
              </a:rPr>
              <a:t>://www.scienceabc.com/social-science/adlerian-individual-psychology-inferiority-complex-encouragement.html</a:t>
            </a:r>
            <a:endParaRPr lang="en-GB" sz="1400">
              <a:latin typeface="Arial"/>
              <a:cs typeface="Arial"/>
            </a:endParaRPr>
          </a:p>
          <a:p>
            <a:pPr algn="just">
              <a:buNone/>
            </a:pPr>
            <a:endParaRPr lang="en-GB" sz="1400">
              <a:latin typeface="Arial"/>
              <a:cs typeface="Arial"/>
            </a:endParaRPr>
          </a:p>
          <a:p>
            <a:pPr marL="0" indent="0">
              <a:buNone/>
            </a:pPr>
            <a:endParaRPr lang="en-GB" sz="1400">
              <a:latin typeface="Abadi"/>
              <a:cs typeface="Arial"/>
            </a:endParaRPr>
          </a:p>
        </p:txBody>
      </p:sp>
      <p:sp>
        <p:nvSpPr>
          <p:cNvPr id="4" name="TextBox 3">
            <a:extLst>
              <a:ext uri="{FF2B5EF4-FFF2-40B4-BE49-F238E27FC236}">
                <a16:creationId xmlns:a16="http://schemas.microsoft.com/office/drawing/2014/main" id="{1F053E15-70F4-4E60-8572-FD74C5C75751}"/>
              </a:ext>
            </a:extLst>
          </p:cNvPr>
          <p:cNvSpPr txBox="1"/>
          <p:nvPr/>
        </p:nvSpPr>
        <p:spPr>
          <a:xfrm>
            <a:off x="419100" y="3429290"/>
            <a:ext cx="8763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201449"/>
                </a:solidFill>
                <a:latin typeface="Sagona Book"/>
              </a:rPr>
              <a:t>How does Inferiority apply to Alfred's Theory ?</a:t>
            </a:r>
            <a:endParaRPr lang="en-GB" sz="2800" b="1"/>
          </a:p>
        </p:txBody>
      </p:sp>
      <p:pic>
        <p:nvPicPr>
          <p:cNvPr id="5" name="Audio 4">
            <a:hlinkClick r:id="" action="ppaction://media"/>
            <a:extLst>
              <a:ext uri="{FF2B5EF4-FFF2-40B4-BE49-F238E27FC236}">
                <a16:creationId xmlns:a16="http://schemas.microsoft.com/office/drawing/2014/main" id="{DD6D1E3F-2162-8441-B217-9EAAAAB0DD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07093130"/>
      </p:ext>
    </p:extLst>
  </p:cSld>
  <p:clrMapOvr>
    <a:masterClrMapping/>
  </p:clrMapOvr>
  <mc:AlternateContent xmlns:mc="http://schemas.openxmlformats.org/markup-compatibility/2006">
    <mc:Choice xmlns:p14="http://schemas.microsoft.com/office/powerpoint/2010/main" Requires="p14">
      <p:transition spd="slow" p14:dur="2000" advTm="68691"/>
    </mc:Choice>
    <mc:Fallback>
      <p:transition spd="slow" advTm="68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7" name="Freeform: Shape 16">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8" name="Freeform: Shape 17">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C249F16E-C299-4DDC-80AA-520617908367}"/>
              </a:ext>
            </a:extLst>
          </p:cNvPr>
          <p:cNvSpPr>
            <a:spLocks noGrp="1"/>
          </p:cNvSpPr>
          <p:nvPr>
            <p:ph type="title"/>
          </p:nvPr>
        </p:nvSpPr>
        <p:spPr>
          <a:xfrm>
            <a:off x="753" y="168425"/>
            <a:ext cx="6333796" cy="2616928"/>
          </a:xfrm>
        </p:spPr>
        <p:txBody>
          <a:bodyPr vert="horz" lIns="91440" tIns="45720" rIns="91440" bIns="45720" rtlCol="0" anchor="ctr">
            <a:normAutofit/>
          </a:bodyPr>
          <a:lstStyle/>
          <a:p>
            <a:r>
              <a:rPr lang="en-US" sz="4000" b="1" kern="1200">
                <a:latin typeface="+mj-lt"/>
                <a:ea typeface="+mj-ea"/>
                <a:cs typeface="+mj-cs"/>
              </a:rPr>
              <a:t>What is Birth Order ?</a:t>
            </a:r>
          </a:p>
        </p:txBody>
      </p:sp>
      <p:sp>
        <p:nvSpPr>
          <p:cNvPr id="7" name="TextBox 6">
            <a:extLst>
              <a:ext uri="{FF2B5EF4-FFF2-40B4-BE49-F238E27FC236}">
                <a16:creationId xmlns:a16="http://schemas.microsoft.com/office/drawing/2014/main" id="{DF427FE1-071A-43AF-B5AE-8C99E90C7A4D}"/>
              </a:ext>
            </a:extLst>
          </p:cNvPr>
          <p:cNvSpPr txBox="1"/>
          <p:nvPr/>
        </p:nvSpPr>
        <p:spPr>
          <a:xfrm>
            <a:off x="5614801" y="169025"/>
            <a:ext cx="6400304" cy="26163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Aft>
                <a:spcPts val="600"/>
              </a:spcAft>
              <a:buClr>
                <a:schemeClr val="accent5"/>
              </a:buClr>
            </a:pPr>
            <a:r>
              <a:rPr lang="en-US" sz="1600">
                <a:solidFill>
                  <a:schemeClr val="tx2"/>
                </a:solidFill>
                <a:latin typeface="Abadi"/>
              </a:rPr>
              <a:t>Birth order means the order in which a child was born into a family, for example the first-born child is the first child and so on. </a:t>
            </a:r>
            <a:endParaRPr lang="en-US" sz="1400">
              <a:solidFill>
                <a:schemeClr val="tx2"/>
              </a:solidFill>
              <a:cs typeface="Arial"/>
            </a:endParaRPr>
          </a:p>
          <a:p>
            <a:pPr indent="-228600">
              <a:spcAft>
                <a:spcPts val="600"/>
              </a:spcAft>
              <a:buClr>
                <a:schemeClr val="accent5"/>
              </a:buClr>
              <a:buFont typeface="Avenir Next LT Pro" panose="020B0504020202020204" pitchFamily="34" charset="0"/>
              <a:buChar char="+"/>
            </a:pPr>
            <a:endParaRPr lang="en-US" sz="1100">
              <a:solidFill>
                <a:schemeClr val="tx2"/>
              </a:solidFill>
            </a:endParaRPr>
          </a:p>
          <a:p>
            <a:pPr>
              <a:spcAft>
                <a:spcPts val="600"/>
              </a:spcAft>
              <a:buClr>
                <a:schemeClr val="accent5"/>
              </a:buClr>
            </a:pPr>
            <a:r>
              <a:rPr lang="en-US" sz="1100" b="1">
                <a:solidFill>
                  <a:schemeClr val="tx2"/>
                </a:solidFill>
              </a:rPr>
              <a:t>Information + Picture obtained </a:t>
            </a:r>
            <a:r>
              <a:rPr lang="en-US" sz="1100">
                <a:solidFill>
                  <a:schemeClr val="tx2"/>
                </a:solidFill>
              </a:rPr>
              <a:t>- </a:t>
            </a:r>
            <a:r>
              <a:rPr lang="en-US" sz="1100">
                <a:solidFill>
                  <a:schemeClr val="tx2"/>
                </a:solidFill>
                <a:hlinkClick r:id="rId4">
                  <a:extLst>
                    <a:ext uri="{A12FA001-AC4F-418D-AE19-62706E023703}">
                      <ahyp:hlinkClr xmlns:ahyp="http://schemas.microsoft.com/office/drawing/2018/hyperlinkcolor" val="tx"/>
                    </a:ext>
                  </a:extLst>
                </a:hlinkClick>
              </a:rPr>
              <a:t>https://wehavekids.com/family-relationships/How-Birth-Order-Plays-A-Part-In-A-Childs-Development#:~:text=One%20psychological%20scholar%20in%20particular%2C%20Alfred%20Adler%2C%20did,personality%2C%20but%20that%20the%20child%27s%20environment%20was%20/</a:t>
            </a:r>
            <a:endParaRPr lang="en-US" sz="1100">
              <a:solidFill>
                <a:schemeClr val="tx2"/>
              </a:solidFill>
              <a:cs typeface="Arial"/>
            </a:endParaRPr>
          </a:p>
          <a:p>
            <a:pPr indent="-228600">
              <a:spcAft>
                <a:spcPts val="600"/>
              </a:spcAft>
              <a:buClr>
                <a:schemeClr val="accent5"/>
              </a:buClr>
              <a:buFont typeface="Avenir Next LT Pro" panose="020B0504020202020204" pitchFamily="34" charset="0"/>
              <a:buChar char="+"/>
            </a:pPr>
            <a:endParaRPr lang="en-US" sz="1100">
              <a:solidFill>
                <a:schemeClr val="tx2"/>
              </a:solidFill>
            </a:endParaRPr>
          </a:p>
        </p:txBody>
      </p:sp>
      <p:pic>
        <p:nvPicPr>
          <p:cNvPr id="6" name="Picture 6" descr="A picture containing drawing&#10;&#10;Description automatically generated">
            <a:extLst>
              <a:ext uri="{FF2B5EF4-FFF2-40B4-BE49-F238E27FC236}">
                <a16:creationId xmlns:a16="http://schemas.microsoft.com/office/drawing/2014/main" id="{FB0C3DA2-8617-4657-8635-769906259B36}"/>
              </a:ext>
            </a:extLst>
          </p:cNvPr>
          <p:cNvPicPr>
            <a:picLocks noGrp="1" noChangeAspect="1"/>
          </p:cNvPicPr>
          <p:nvPr>
            <p:ph idx="1"/>
          </p:nvPr>
        </p:nvPicPr>
        <p:blipFill rotWithShape="1">
          <a:blip r:embed="rId5"/>
          <a:srcRect l="4285" r="15104" b="1"/>
          <a:stretch/>
        </p:blipFill>
        <p:spPr>
          <a:xfrm>
            <a:off x="198741" y="2938306"/>
            <a:ext cx="11812017" cy="3919694"/>
          </a:xfrm>
          <a:prstGeom prst="rect">
            <a:avLst/>
          </a:prstGeom>
        </p:spPr>
      </p:pic>
      <p:grpSp>
        <p:nvGrpSpPr>
          <p:cNvPr id="26"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7"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Audio 2">
            <a:hlinkClick r:id="" action="ppaction://media"/>
            <a:extLst>
              <a:ext uri="{FF2B5EF4-FFF2-40B4-BE49-F238E27FC236}">
                <a16:creationId xmlns:a16="http://schemas.microsoft.com/office/drawing/2014/main" id="{01BA9877-F7F7-1D4D-AE1A-3F3A686024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07889358"/>
      </p:ext>
    </p:extLst>
  </p:cSld>
  <p:clrMapOvr>
    <a:masterClrMapping/>
  </p:clrMapOvr>
  <mc:AlternateContent xmlns:mc="http://schemas.openxmlformats.org/markup-compatibility/2006">
    <mc:Choice xmlns:p14="http://schemas.microsoft.com/office/powerpoint/2010/main" Requires="p14">
      <p:transition spd="slow" p14:dur="2000" advTm="10481"/>
    </mc:Choice>
    <mc:Fallback>
      <p:transition spd="slow" advTm="10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A5D4-4C67-41F4-BB63-A18D383AF421}"/>
              </a:ext>
            </a:extLst>
          </p:cNvPr>
          <p:cNvSpPr>
            <a:spLocks noGrp="1"/>
          </p:cNvSpPr>
          <p:nvPr>
            <p:ph type="title"/>
          </p:nvPr>
        </p:nvSpPr>
        <p:spPr>
          <a:xfrm>
            <a:off x="1085381" y="72614"/>
            <a:ext cx="10515600" cy="1325563"/>
          </a:xfrm>
        </p:spPr>
        <p:txBody>
          <a:bodyPr>
            <a:normAutofit/>
          </a:bodyPr>
          <a:lstStyle/>
          <a:p>
            <a:pPr algn="ctr"/>
            <a:r>
              <a:rPr lang="en-GB" sz="2800" b="1">
                <a:ea typeface="+mj-lt"/>
                <a:cs typeface="+mj-lt"/>
              </a:rPr>
              <a:t>How does Birth Order apply to Alfred's Theory?</a:t>
            </a:r>
            <a:endParaRPr lang="en-US" sz="2400"/>
          </a:p>
        </p:txBody>
      </p:sp>
      <p:graphicFrame>
        <p:nvGraphicFramePr>
          <p:cNvPr id="17" name="Table 17">
            <a:extLst>
              <a:ext uri="{FF2B5EF4-FFF2-40B4-BE49-F238E27FC236}">
                <a16:creationId xmlns:a16="http://schemas.microsoft.com/office/drawing/2014/main" id="{CA7053C5-522F-4F87-BDC8-4923DD1F6A45}"/>
              </a:ext>
            </a:extLst>
          </p:cNvPr>
          <p:cNvGraphicFramePr>
            <a:graphicFrameLocks noGrp="1"/>
          </p:cNvGraphicFramePr>
          <p:nvPr>
            <p:extLst>
              <p:ext uri="{D42A27DB-BD31-4B8C-83A1-F6EECF244321}">
                <p14:modId xmlns:p14="http://schemas.microsoft.com/office/powerpoint/2010/main" val="2410654203"/>
              </p:ext>
            </p:extLst>
          </p:nvPr>
        </p:nvGraphicFramePr>
        <p:xfrm>
          <a:off x="651831" y="1459734"/>
          <a:ext cx="10386312" cy="3352800"/>
        </p:xfrm>
        <a:graphic>
          <a:graphicData uri="http://schemas.openxmlformats.org/drawingml/2006/table">
            <a:tbl>
              <a:tblPr firstRow="1" bandRow="1">
                <a:tableStyleId>{E8B1032C-EA38-4F05-BA0D-38AFFFC7BED3}</a:tableStyleId>
              </a:tblPr>
              <a:tblGrid>
                <a:gridCol w="2596578">
                  <a:extLst>
                    <a:ext uri="{9D8B030D-6E8A-4147-A177-3AD203B41FA5}">
                      <a16:colId xmlns:a16="http://schemas.microsoft.com/office/drawing/2014/main" val="2115168614"/>
                    </a:ext>
                  </a:extLst>
                </a:gridCol>
                <a:gridCol w="2596578">
                  <a:extLst>
                    <a:ext uri="{9D8B030D-6E8A-4147-A177-3AD203B41FA5}">
                      <a16:colId xmlns:a16="http://schemas.microsoft.com/office/drawing/2014/main" val="3835341083"/>
                    </a:ext>
                  </a:extLst>
                </a:gridCol>
                <a:gridCol w="2596578">
                  <a:extLst>
                    <a:ext uri="{9D8B030D-6E8A-4147-A177-3AD203B41FA5}">
                      <a16:colId xmlns:a16="http://schemas.microsoft.com/office/drawing/2014/main" val="2027065026"/>
                    </a:ext>
                  </a:extLst>
                </a:gridCol>
                <a:gridCol w="2596578">
                  <a:extLst>
                    <a:ext uri="{9D8B030D-6E8A-4147-A177-3AD203B41FA5}">
                      <a16:colId xmlns:a16="http://schemas.microsoft.com/office/drawing/2014/main" val="2462215216"/>
                    </a:ext>
                  </a:extLst>
                </a:gridCol>
              </a:tblGrid>
              <a:tr h="333375">
                <a:tc>
                  <a:txBody>
                    <a:bodyPr/>
                    <a:lstStyle/>
                    <a:p>
                      <a:pPr algn="ctr"/>
                      <a:r>
                        <a:rPr lang="en-GB" sz="1600">
                          <a:latin typeface="Abadi"/>
                        </a:rPr>
                        <a:t>First Child </a:t>
                      </a:r>
                    </a:p>
                  </a:txBody>
                  <a:tcPr/>
                </a:tc>
                <a:tc>
                  <a:txBody>
                    <a:bodyPr/>
                    <a:lstStyle/>
                    <a:p>
                      <a:pPr algn="ctr"/>
                      <a:r>
                        <a:rPr lang="en-GB" sz="1600">
                          <a:latin typeface="Abadi"/>
                        </a:rPr>
                        <a:t>Second Child </a:t>
                      </a:r>
                    </a:p>
                  </a:txBody>
                  <a:tcPr/>
                </a:tc>
                <a:tc>
                  <a:txBody>
                    <a:bodyPr/>
                    <a:lstStyle/>
                    <a:p>
                      <a:pPr algn="ctr"/>
                      <a:r>
                        <a:rPr lang="en-GB" sz="1600">
                          <a:latin typeface="Abadi"/>
                        </a:rPr>
                        <a:t>Youngest Child </a:t>
                      </a:r>
                    </a:p>
                  </a:txBody>
                  <a:tcPr/>
                </a:tc>
                <a:tc>
                  <a:txBody>
                    <a:bodyPr/>
                    <a:lstStyle/>
                    <a:p>
                      <a:pPr algn="ctr"/>
                      <a:r>
                        <a:rPr lang="en-GB" sz="1600">
                          <a:latin typeface="Abadi"/>
                        </a:rPr>
                        <a:t>Only Child </a:t>
                      </a:r>
                    </a:p>
                  </a:txBody>
                  <a:tcPr/>
                </a:tc>
                <a:extLst>
                  <a:ext uri="{0D108BD9-81ED-4DB2-BD59-A6C34878D82A}">
                    <a16:rowId xmlns:a16="http://schemas.microsoft.com/office/drawing/2014/main" val="2923854125"/>
                  </a:ext>
                </a:extLst>
              </a:tr>
              <a:tr h="2710815">
                <a:tc>
                  <a:txBody>
                    <a:bodyPr/>
                    <a:lstStyle/>
                    <a:p>
                      <a:pPr lvl="0" algn="l">
                        <a:lnSpc>
                          <a:spcPct val="100000"/>
                        </a:lnSpc>
                        <a:spcBef>
                          <a:spcPts val="0"/>
                        </a:spcBef>
                        <a:spcAft>
                          <a:spcPts val="0"/>
                        </a:spcAft>
                        <a:buNone/>
                      </a:pPr>
                      <a:r>
                        <a:rPr lang="en-GB" sz="1200" b="0">
                          <a:latin typeface="Abadi"/>
                        </a:rPr>
                        <a:t>First born child inherits traits as being a leader with power and respect over younger siblings </a:t>
                      </a:r>
                      <a:endParaRPr lang="en-GB" sz="1200" b="0" i="0" u="none" strike="noStrike" noProof="0">
                        <a:latin typeface="Abadi"/>
                      </a:endParaRPr>
                    </a:p>
                  </a:txBody>
                  <a:tcPr>
                    <a:solidFill>
                      <a:schemeClr val="bg1">
                        <a:lumMod val="75000"/>
                      </a:schemeClr>
                    </a:solidFill>
                  </a:tcPr>
                </a:tc>
                <a:tc>
                  <a:txBody>
                    <a:bodyPr/>
                    <a:lstStyle/>
                    <a:p>
                      <a:pPr lvl="0">
                        <a:buNone/>
                      </a:pPr>
                      <a:r>
                        <a:rPr lang="en-GB" sz="1200">
                          <a:latin typeface="Abadi"/>
                        </a:rPr>
                        <a:t>They are in the shadow of their older siblings, fighting for recognition, however with encouragement and support they also can attain power and both siblings can work well together. </a:t>
                      </a:r>
                    </a:p>
                  </a:txBody>
                  <a:tcPr>
                    <a:solidFill>
                      <a:schemeClr val="bg1">
                        <a:lumMod val="75000"/>
                      </a:schemeClr>
                    </a:solidFill>
                  </a:tcPr>
                </a:tc>
                <a:tc>
                  <a:txBody>
                    <a:bodyPr/>
                    <a:lstStyle/>
                    <a:p>
                      <a:pPr lvl="0">
                        <a:buNone/>
                      </a:pPr>
                      <a:r>
                        <a:rPr lang="en-GB" sz="1200" dirty="0">
                          <a:latin typeface="Abadi"/>
                        </a:rPr>
                        <a:t>They feel inferior, always trying to prove themselves. Alder states that there are two types </a:t>
                      </a:r>
                    </a:p>
                    <a:p>
                      <a:pPr lvl="0">
                        <a:buNone/>
                      </a:pPr>
                      <a:endParaRPr lang="en-GB" sz="1200" dirty="0">
                        <a:latin typeface="Abadi"/>
                      </a:endParaRPr>
                    </a:p>
                    <a:p>
                      <a:pPr lvl="0" algn="l">
                        <a:lnSpc>
                          <a:spcPct val="100000"/>
                        </a:lnSpc>
                        <a:spcBef>
                          <a:spcPts val="0"/>
                        </a:spcBef>
                        <a:spcAft>
                          <a:spcPts val="0"/>
                        </a:spcAft>
                        <a:buNone/>
                      </a:pPr>
                      <a:r>
                        <a:rPr lang="en-GB" sz="1200" b="0" i="0" u="none" strike="noStrike" noProof="0" dirty="0">
                          <a:latin typeface="Abadi"/>
                        </a:rPr>
                        <a:t>The more successful type </a:t>
                      </a:r>
                      <a:r>
                        <a:rPr lang="en-GB" sz="1200" b="1" i="0" u="none" strike="noStrike" noProof="0" dirty="0">
                          <a:latin typeface="Abadi"/>
                        </a:rPr>
                        <a:t>“excels every other member of the family, and becomes the family’s most capable member.”</a:t>
                      </a:r>
                    </a:p>
                    <a:p>
                      <a:pPr lvl="0" algn="l">
                        <a:lnSpc>
                          <a:spcPct val="100000"/>
                        </a:lnSpc>
                        <a:spcBef>
                          <a:spcPts val="0"/>
                        </a:spcBef>
                        <a:spcAft>
                          <a:spcPts val="0"/>
                        </a:spcAft>
                        <a:buNone/>
                      </a:pPr>
                      <a:endParaRPr lang="en-GB" sz="1200" b="0" i="0" u="none" strike="noStrike" noProof="0" dirty="0">
                        <a:latin typeface="Abadi"/>
                      </a:endParaRPr>
                    </a:p>
                    <a:p>
                      <a:pPr lvl="0" algn="l">
                        <a:lnSpc>
                          <a:spcPct val="100000"/>
                        </a:lnSpc>
                        <a:spcBef>
                          <a:spcPts val="0"/>
                        </a:spcBef>
                        <a:spcAft>
                          <a:spcPts val="0"/>
                        </a:spcAft>
                        <a:buNone/>
                      </a:pPr>
                      <a:r>
                        <a:rPr lang="en-GB" sz="1200" b="0" i="0" u="none" strike="noStrike" noProof="0" dirty="0">
                          <a:latin typeface="Abadi"/>
                        </a:rPr>
                        <a:t>Another, more unfortunate type of youngest child</a:t>
                      </a:r>
                      <a:r>
                        <a:rPr lang="en-GB" sz="1200" b="1" i="0" u="none" strike="noStrike" noProof="0" dirty="0">
                          <a:latin typeface="Abadi"/>
                        </a:rPr>
                        <a:t> "does not excel because he lacks the necessary self-confidence. This child becomes evasive and avoidant towards the rest of the family". (</a:t>
                      </a:r>
                      <a:r>
                        <a:rPr lang="en-GB" sz="1200" b="0" i="0" u="none" strike="noStrike" noProof="0" dirty="0">
                          <a:latin typeface="Abadi"/>
                          <a:hlinkClick r:id="rId4"/>
                        </a:rPr>
                        <a:t>.simplypsychology.org</a:t>
                      </a:r>
                      <a:r>
                        <a:rPr lang="en-GB" sz="1200" b="1" dirty="0">
                          <a:latin typeface="Abadi"/>
                        </a:rPr>
                        <a:t>)</a:t>
                      </a:r>
                    </a:p>
                  </a:txBody>
                  <a:tcPr>
                    <a:solidFill>
                      <a:schemeClr val="bg1">
                        <a:lumMod val="75000"/>
                      </a:schemeClr>
                    </a:solidFill>
                  </a:tcPr>
                </a:tc>
                <a:tc>
                  <a:txBody>
                    <a:bodyPr/>
                    <a:lstStyle/>
                    <a:p>
                      <a:pPr lvl="0">
                        <a:buNone/>
                      </a:pPr>
                      <a:r>
                        <a:rPr lang="en-GB" sz="1200" dirty="0">
                          <a:latin typeface="Abadi"/>
                        </a:rPr>
                        <a:t>An only child </a:t>
                      </a:r>
                      <a:r>
                        <a:rPr lang="en-GB" sz="1200" dirty="0" err="1">
                          <a:latin typeface="Abadi"/>
                        </a:rPr>
                        <a:t>recieves</a:t>
                      </a:r>
                      <a:r>
                        <a:rPr lang="en-GB" sz="1200" dirty="0">
                          <a:latin typeface="Abadi"/>
                        </a:rPr>
                        <a:t> the attention of their parents and become very dependent, they need </a:t>
                      </a:r>
                      <a:r>
                        <a:rPr lang="en-GB" sz="1200" dirty="0" err="1">
                          <a:latin typeface="Abadi"/>
                        </a:rPr>
                        <a:t>guidence</a:t>
                      </a:r>
                      <a:r>
                        <a:rPr lang="en-GB" sz="1200" dirty="0">
                          <a:latin typeface="Abadi"/>
                        </a:rPr>
                        <a:t> and they see the world as a hostile place as their parent's vigilance.</a:t>
                      </a:r>
                    </a:p>
                  </a:txBody>
                  <a:tcPr>
                    <a:solidFill>
                      <a:schemeClr val="bg1">
                        <a:lumMod val="75000"/>
                      </a:schemeClr>
                    </a:solidFill>
                  </a:tcPr>
                </a:tc>
                <a:extLst>
                  <a:ext uri="{0D108BD9-81ED-4DB2-BD59-A6C34878D82A}">
                    <a16:rowId xmlns:a16="http://schemas.microsoft.com/office/drawing/2014/main" val="2570523692"/>
                  </a:ext>
                </a:extLst>
              </a:tr>
            </a:tbl>
          </a:graphicData>
        </a:graphic>
      </p:graphicFrame>
      <p:sp>
        <p:nvSpPr>
          <p:cNvPr id="18" name="TextBox 17">
            <a:extLst>
              <a:ext uri="{FF2B5EF4-FFF2-40B4-BE49-F238E27FC236}">
                <a16:creationId xmlns:a16="http://schemas.microsoft.com/office/drawing/2014/main" id="{D90F0B6F-8C70-429E-BD34-05E84A094118}"/>
              </a:ext>
            </a:extLst>
          </p:cNvPr>
          <p:cNvSpPr txBox="1"/>
          <p:nvPr/>
        </p:nvSpPr>
        <p:spPr>
          <a:xfrm>
            <a:off x="159638" y="6318958"/>
            <a:ext cx="1337393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badi"/>
                <a:cs typeface="Arial"/>
              </a:rPr>
              <a:t>Information obtained</a:t>
            </a:r>
            <a:r>
              <a:rPr lang="en-GB" sz="1200">
                <a:latin typeface="Abadi"/>
                <a:cs typeface="Arial"/>
              </a:rPr>
              <a:t> - </a:t>
            </a:r>
            <a:r>
              <a:rPr lang="en-GB" sz="1200">
                <a:latin typeface="Abadi"/>
                <a:ea typeface="+mn-lt"/>
                <a:cs typeface="+mn-lt"/>
                <a:hlinkClick r:id="rId4"/>
              </a:rPr>
              <a:t>https://www.simplypsychology.org/alfred-adler.html#:~:text=%20Birth%20Order%20%201%20First-born.%20These%20children,to%20see%20the%20world%20as%20a...%20More%20</a:t>
            </a:r>
            <a:endParaRPr lang="en-GB" sz="1200">
              <a:latin typeface="Abadi"/>
              <a:ea typeface="+mn-lt"/>
              <a:cs typeface="+mn-lt"/>
            </a:endParaRPr>
          </a:p>
          <a:p>
            <a:endParaRPr lang="en-GB">
              <a:cs typeface="Arial"/>
            </a:endParaRPr>
          </a:p>
        </p:txBody>
      </p:sp>
      <p:pic>
        <p:nvPicPr>
          <p:cNvPr id="3" name="Audio 2">
            <a:hlinkClick r:id="" action="ppaction://media"/>
            <a:extLst>
              <a:ext uri="{FF2B5EF4-FFF2-40B4-BE49-F238E27FC236}">
                <a16:creationId xmlns:a16="http://schemas.microsoft.com/office/drawing/2014/main" id="{5EDA3CA6-9F59-C842-839C-02D30CA1A2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42572028"/>
      </p:ext>
    </p:extLst>
  </p:cSld>
  <p:clrMapOvr>
    <a:masterClrMapping/>
  </p:clrMapOvr>
  <mc:AlternateContent xmlns:mc="http://schemas.openxmlformats.org/markup-compatibility/2006">
    <mc:Choice xmlns:p14="http://schemas.microsoft.com/office/powerpoint/2010/main" Requires="p14">
      <p:transition spd="slow" p14:dur="2000" advTm="61319"/>
    </mc:Choice>
    <mc:Fallback>
      <p:transition spd="slow" advTm="61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0"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1" name="Freeform: Shape 20">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22" name="Freeform: Shape 21">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25C0E5BA-8CF1-47F5-8E63-8D31F904A5D3}"/>
              </a:ext>
            </a:extLst>
          </p:cNvPr>
          <p:cNvSpPr>
            <a:spLocks noGrp="1"/>
          </p:cNvSpPr>
          <p:nvPr>
            <p:ph type="title"/>
          </p:nvPr>
        </p:nvSpPr>
        <p:spPr>
          <a:xfrm>
            <a:off x="1198182" y="559813"/>
            <a:ext cx="4390807" cy="1664573"/>
          </a:xfrm>
        </p:spPr>
        <p:txBody>
          <a:bodyPr vert="horz" lIns="91440" tIns="45720" rIns="91440" bIns="45720" rtlCol="0" anchor="ctr">
            <a:normAutofit/>
          </a:bodyPr>
          <a:lstStyle/>
          <a:p>
            <a:r>
              <a:rPr lang="en-US" b="1" kern="1200">
                <a:solidFill>
                  <a:schemeClr val="tx2"/>
                </a:solidFill>
                <a:latin typeface="+mj-lt"/>
                <a:ea typeface="+mj-ea"/>
                <a:cs typeface="+mj-cs"/>
              </a:rPr>
              <a:t>What is Motivation?</a:t>
            </a:r>
            <a:r>
              <a:rPr lang="en-US" kern="1200">
                <a:solidFill>
                  <a:schemeClr val="tx2"/>
                </a:solidFill>
                <a:latin typeface="+mj-lt"/>
                <a:ea typeface="+mj-ea"/>
                <a:cs typeface="+mj-cs"/>
              </a:rPr>
              <a:t> </a:t>
            </a:r>
          </a:p>
        </p:txBody>
      </p:sp>
      <p:sp>
        <p:nvSpPr>
          <p:cNvPr id="11" name="TextBox 10">
            <a:extLst>
              <a:ext uri="{FF2B5EF4-FFF2-40B4-BE49-F238E27FC236}">
                <a16:creationId xmlns:a16="http://schemas.microsoft.com/office/drawing/2014/main" id="{98C06FB6-551E-4FAE-877E-59B1FB817377}"/>
              </a:ext>
            </a:extLst>
          </p:cNvPr>
          <p:cNvSpPr txBox="1"/>
          <p:nvPr/>
        </p:nvSpPr>
        <p:spPr>
          <a:xfrm>
            <a:off x="1185756" y="2384474"/>
            <a:ext cx="4390524" cy="3728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buClr>
                <a:schemeClr val="accent5"/>
              </a:buClr>
            </a:pPr>
            <a:r>
              <a:rPr lang="en-US">
                <a:solidFill>
                  <a:schemeClr val="tx2"/>
                </a:solidFill>
              </a:rPr>
              <a:t>Motivation means a need which requires satisfaction,</a:t>
            </a:r>
          </a:p>
          <a:p>
            <a:pPr>
              <a:spcAft>
                <a:spcPts val="600"/>
              </a:spcAft>
            </a:pPr>
            <a:r>
              <a:rPr lang="en-US">
                <a:solidFill>
                  <a:schemeClr val="tx2"/>
                </a:solidFill>
              </a:rPr>
              <a:t>The needs could be desires or wants. For example if someone set a goal to lose weight, they would motivate themselves to achieve and accomplish their goal. </a:t>
            </a:r>
            <a:endParaRPr lang="en-US">
              <a:solidFill>
                <a:schemeClr val="tx2"/>
              </a:solidFill>
              <a:cs typeface="Arial"/>
            </a:endParaRPr>
          </a:p>
          <a:p>
            <a:pPr indent="-228600">
              <a:spcAft>
                <a:spcPts val="600"/>
              </a:spcAft>
              <a:buClr>
                <a:schemeClr val="accent5"/>
              </a:buClr>
              <a:buFont typeface="Avenir Next LT Pro" panose="020B0504020202020204" pitchFamily="34" charset="0"/>
              <a:buChar char="+"/>
            </a:pPr>
            <a:endParaRPr lang="en-US" b="1">
              <a:solidFill>
                <a:schemeClr val="tx2"/>
              </a:solidFill>
            </a:endParaRPr>
          </a:p>
          <a:p>
            <a:pPr indent="-228600">
              <a:spcAft>
                <a:spcPts val="600"/>
              </a:spcAft>
              <a:buClr>
                <a:schemeClr val="accent5"/>
              </a:buClr>
              <a:buFont typeface="Avenir Next LT Pro" panose="020B0504020202020204" pitchFamily="34" charset="0"/>
              <a:buChar char="+"/>
            </a:pPr>
            <a:endParaRPr lang="en-US" b="1">
              <a:solidFill>
                <a:schemeClr val="tx2"/>
              </a:solidFill>
            </a:endParaRPr>
          </a:p>
          <a:p>
            <a:pPr>
              <a:spcAft>
                <a:spcPts val="600"/>
              </a:spcAft>
              <a:buClr>
                <a:schemeClr val="accent5"/>
              </a:buClr>
            </a:pPr>
            <a:r>
              <a:rPr lang="en-US" b="1">
                <a:solidFill>
                  <a:schemeClr val="tx2"/>
                </a:solidFill>
              </a:rPr>
              <a:t>Information Obtained</a:t>
            </a:r>
            <a:r>
              <a:rPr lang="en-US">
                <a:solidFill>
                  <a:schemeClr val="tx2"/>
                </a:solidFill>
              </a:rPr>
              <a:t> - </a:t>
            </a:r>
            <a:r>
              <a:rPr lang="en-US">
                <a:solidFill>
                  <a:schemeClr val="tx2"/>
                </a:solidFill>
                <a:hlinkClick r:id="rId4">
                  <a:extLst>
                    <a:ext uri="{A12FA001-AC4F-418D-AE19-62706E023703}">
                      <ahyp:hlinkClr xmlns:ahyp="http://schemas.microsoft.com/office/drawing/2018/hyperlinkcolor" val="tx"/>
                    </a:ext>
                  </a:extLst>
                </a:hlinkClick>
              </a:rPr>
              <a:t>https://en.wikipedia.org/wiki/Motivation</a:t>
            </a:r>
            <a:endParaRPr lang="en-US">
              <a:solidFill>
                <a:schemeClr val="tx2"/>
              </a:solidFill>
              <a:cs typeface="Arial"/>
            </a:endParaRPr>
          </a:p>
          <a:p>
            <a:pPr indent="-228600">
              <a:spcAft>
                <a:spcPts val="600"/>
              </a:spcAft>
              <a:buClr>
                <a:schemeClr val="accent5"/>
              </a:buClr>
              <a:buFont typeface="Avenir Next LT Pro" panose="020B0504020202020204" pitchFamily="34" charset="0"/>
              <a:buChar char="+"/>
            </a:pPr>
            <a:endParaRPr lang="en-US">
              <a:solidFill>
                <a:schemeClr val="tx2"/>
              </a:solidFill>
            </a:endParaRPr>
          </a:p>
        </p:txBody>
      </p:sp>
      <p:pic>
        <p:nvPicPr>
          <p:cNvPr id="8" name="Picture 8" descr="Logo, company name&#10;&#10;Description automatically generated">
            <a:extLst>
              <a:ext uri="{FF2B5EF4-FFF2-40B4-BE49-F238E27FC236}">
                <a16:creationId xmlns:a16="http://schemas.microsoft.com/office/drawing/2014/main" id="{D082142E-742B-4509-B0FB-75DC89507398}"/>
              </a:ext>
            </a:extLst>
          </p:cNvPr>
          <p:cNvPicPr>
            <a:picLocks noGrp="1" noChangeAspect="1"/>
          </p:cNvPicPr>
          <p:nvPr>
            <p:ph idx="1"/>
          </p:nvPr>
        </p:nvPicPr>
        <p:blipFill rotWithShape="1">
          <a:blip r:embed="rId5"/>
          <a:srcRect t="4141" r="1" b="2599"/>
          <a:stretch/>
        </p:blipFill>
        <p:spPr>
          <a:xfrm>
            <a:off x="5996628" y="10"/>
            <a:ext cx="6195372" cy="6857990"/>
          </a:xfrm>
          <a:prstGeom prst="rect">
            <a:avLst/>
          </a:prstGeom>
        </p:spPr>
      </p:pic>
      <p:grpSp>
        <p:nvGrpSpPr>
          <p:cNvPr id="30"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31"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3" name="Freeform: Shape 32">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TextBox 8">
            <a:extLst>
              <a:ext uri="{FF2B5EF4-FFF2-40B4-BE49-F238E27FC236}">
                <a16:creationId xmlns:a16="http://schemas.microsoft.com/office/drawing/2014/main" id="{13EA94EA-97D0-442C-9C69-32BC3B6B99BF}"/>
              </a:ext>
            </a:extLst>
          </p:cNvPr>
          <p:cNvSpPr txBox="1"/>
          <p:nvPr/>
        </p:nvSpPr>
        <p:spPr>
          <a:xfrm>
            <a:off x="5996628" y="6172201"/>
            <a:ext cx="6195372"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b="1">
                <a:solidFill>
                  <a:srgbClr val="FFFFFF"/>
                </a:solidFill>
              </a:rPr>
              <a:t>Picture obtained</a:t>
            </a:r>
            <a:r>
              <a:rPr lang="en-GB" sz="1300">
                <a:solidFill>
                  <a:srgbClr val="FFFFFF"/>
                </a:solidFill>
              </a:rPr>
              <a:t> - </a:t>
            </a:r>
            <a:r>
              <a:rPr lang="en-GB" sz="1300">
                <a:solidFill>
                  <a:srgbClr val="FFFFFF"/>
                </a:solidFill>
                <a:hlinkClick r:id="rId6">
                  <a:extLst>
                    <a:ext uri="{A12FA001-AC4F-418D-AE19-62706E023703}">
                      <ahyp:hlinkClr xmlns:ahyp="http://schemas.microsoft.com/office/drawing/2018/hyperlinkcolor" val="tx"/>
                    </a:ext>
                  </a:extLst>
                </a:hlinkClick>
              </a:rPr>
              <a:t>https://www.istockphoto.com/illustrations/motivation?mediatype=illustration&amp;phrase=motivation&amp;sort=best/</a:t>
            </a:r>
            <a:endParaRPr lang="en-GB" sz="1300">
              <a:solidFill>
                <a:srgbClr val="FFFFFF"/>
              </a:solidFill>
            </a:endParaRPr>
          </a:p>
          <a:p>
            <a:pPr algn="ctr">
              <a:spcAft>
                <a:spcPts val="600"/>
              </a:spcAft>
            </a:pPr>
            <a:endParaRPr lang="en-GB" sz="1300">
              <a:solidFill>
                <a:srgbClr val="FFFFFF"/>
              </a:solidFill>
            </a:endParaRPr>
          </a:p>
        </p:txBody>
      </p:sp>
      <p:pic>
        <p:nvPicPr>
          <p:cNvPr id="3" name="Audio 2">
            <a:hlinkClick r:id="" action="ppaction://media"/>
            <a:extLst>
              <a:ext uri="{FF2B5EF4-FFF2-40B4-BE49-F238E27FC236}">
                <a16:creationId xmlns:a16="http://schemas.microsoft.com/office/drawing/2014/main" id="{976AAE71-E9B3-964E-AA06-71D762FAFD2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28318229"/>
      </p:ext>
    </p:extLst>
  </p:cSld>
  <p:clrMapOvr>
    <a:masterClrMapping/>
  </p:clrMapOvr>
  <mc:AlternateContent xmlns:mc="http://schemas.openxmlformats.org/markup-compatibility/2006">
    <mc:Choice xmlns:p14="http://schemas.microsoft.com/office/powerpoint/2010/main" Requires="p14">
      <p:transition spd="slow" p14:dur="2000" advTm="14184"/>
    </mc:Choice>
    <mc:Fallback>
      <p:transition spd="slow" advTm="14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A97C5526-E5B9-4185-A5C6-455B9ABEE9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32618F2D-150A-4462-AA3E-0DCDD0557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0283139B-883B-4734-8A26-BC623F91A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EBFCB3D8-7588-4755-B29B-5F97290D7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EF46A7B4-02F2-4C37-8C5E-6D825E95D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9D6B09A-3EDF-421A-AE6D-76FEFB45C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C20CF77B-DB97-4B8D-9400-E4E8ED6B0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5EEEE768-C64B-4296-8921-8D9F342AF9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99A0EBB-E594-42E3-9628-D6F0E625D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19A783B0-B316-4A27-BAEB-4CF4240751A1}"/>
              </a:ext>
            </a:extLst>
          </p:cNvPr>
          <p:cNvSpPr>
            <a:spLocks noGrp="1"/>
          </p:cNvSpPr>
          <p:nvPr>
            <p:ph type="title"/>
          </p:nvPr>
        </p:nvSpPr>
        <p:spPr>
          <a:xfrm>
            <a:off x="1198181" y="559813"/>
            <a:ext cx="9988166" cy="1664573"/>
          </a:xfrm>
        </p:spPr>
        <p:txBody>
          <a:bodyPr>
            <a:normAutofit/>
          </a:bodyPr>
          <a:lstStyle/>
          <a:p>
            <a:r>
              <a:rPr lang="en-GB" b="1">
                <a:ea typeface="+mj-lt"/>
                <a:cs typeface="+mj-lt"/>
              </a:rPr>
              <a:t>How does Motivation apply to Alfred's Theory ?</a:t>
            </a:r>
            <a:endParaRPr lang="en-US"/>
          </a:p>
        </p:txBody>
      </p:sp>
      <p:grpSp>
        <p:nvGrpSpPr>
          <p:cNvPr id="22" name="Bottom Right">
            <a:extLst>
              <a:ext uri="{FF2B5EF4-FFF2-40B4-BE49-F238E27FC236}">
                <a16:creationId xmlns:a16="http://schemas.microsoft.com/office/drawing/2014/main" id="{92EC3874-05DD-47EE-9CA4-F0534A9468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170FD15C-3AF3-48D2-BB71-1E8F0EA5D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4E831CDE-CEE1-496B-AEDB-FB2A196FCA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93AA54E4-E5E3-435E-8667-AE6F80B5A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59585BA2-83E2-46ED-B377-86D4F1655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C15FDA69-033D-45F7-8CB5-4BC51040E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E8307457-2BDD-4E1B-86B0-0B11C1B14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BE53357-59FC-47FD-A904-1DDBC0E1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DC07FFC-92FC-4B86-91D7-44BD070FB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DA817E7-2BA6-4DDA-A9BE-B3CE938B0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C6A443FE-CA29-481D-BD91-3440C734B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DE91006-59E8-4E71-A401-6380D77C2064}"/>
              </a:ext>
            </a:extLst>
          </p:cNvPr>
          <p:cNvSpPr>
            <a:spLocks noGrp="1"/>
          </p:cNvSpPr>
          <p:nvPr>
            <p:ph idx="1"/>
          </p:nvPr>
        </p:nvSpPr>
        <p:spPr>
          <a:xfrm>
            <a:off x="1185754" y="2384474"/>
            <a:ext cx="9987523" cy="3728613"/>
          </a:xfrm>
        </p:spPr>
        <p:txBody>
          <a:bodyPr vert="horz" lIns="91440" tIns="45720" rIns="91440" bIns="45720" rtlCol="0" anchor="t">
            <a:normAutofit fontScale="92500" lnSpcReduction="10000"/>
          </a:bodyPr>
          <a:lstStyle/>
          <a:p>
            <a:pPr marL="0" indent="0">
              <a:lnSpc>
                <a:spcPct val="100000"/>
              </a:lnSpc>
              <a:buNone/>
            </a:pPr>
            <a:r>
              <a:rPr lang="en-GB" sz="1300">
                <a:latin typeface="Abadi"/>
              </a:rPr>
              <a:t>The first holistic theory of personality, psychopathology and psychotherapy was initiated by Adler. </a:t>
            </a:r>
            <a:endParaRPr lang="en-GB" sz="1300" b="1">
              <a:latin typeface="Arial"/>
              <a:cs typeface="Arial"/>
            </a:endParaRPr>
          </a:p>
          <a:p>
            <a:pPr marL="0" indent="0">
              <a:lnSpc>
                <a:spcPct val="100000"/>
              </a:lnSpc>
              <a:buNone/>
            </a:pPr>
            <a:r>
              <a:rPr lang="en-GB" sz="1300">
                <a:latin typeface="Abadi"/>
              </a:rPr>
              <a:t>According to, </a:t>
            </a:r>
            <a:r>
              <a:rPr lang="en-GB" sz="1300" b="1">
                <a:latin typeface="Abadi"/>
              </a:rPr>
              <a:t>alfredadler.edu</a:t>
            </a:r>
            <a:endParaRPr lang="en-GB" sz="1300" b="1">
              <a:latin typeface="Arial"/>
              <a:cs typeface="Arial"/>
            </a:endParaRPr>
          </a:p>
          <a:p>
            <a:pPr marL="0" indent="0">
              <a:lnSpc>
                <a:spcPct val="100000"/>
              </a:lnSpc>
              <a:buNone/>
            </a:pPr>
            <a:r>
              <a:rPr lang="en-GB" sz="1300">
                <a:latin typeface="Abadi"/>
              </a:rPr>
              <a:t>It states that Adler believes that</a:t>
            </a:r>
            <a:r>
              <a:rPr lang="en-GB" sz="1300" b="1">
                <a:latin typeface="Abadi"/>
              </a:rPr>
              <a:t> 'when we feel encouraged, we feel capable and appreciated and will generally act in a connected and cooperative way. However when we are discouraged, we may act in unhealthy way by competing, or giving up'.</a:t>
            </a:r>
            <a:endParaRPr lang="en-GB" sz="1300">
              <a:ea typeface="+mn-lt"/>
              <a:cs typeface="+mn-lt"/>
            </a:endParaRPr>
          </a:p>
          <a:p>
            <a:pPr marL="0" indent="0">
              <a:lnSpc>
                <a:spcPct val="100000"/>
              </a:lnSpc>
              <a:buNone/>
            </a:pPr>
            <a:r>
              <a:rPr lang="en-GB" sz="1300">
                <a:latin typeface="Abadi"/>
              </a:rPr>
              <a:t>This shows that when we reward ourselves for something, we feel fulfilled, for example if a puppy was told to sit and give paw, it would be rewarded with a treat and a praise. </a:t>
            </a:r>
          </a:p>
          <a:p>
            <a:pPr marL="0" indent="0">
              <a:lnSpc>
                <a:spcPct val="100000"/>
              </a:lnSpc>
              <a:buNone/>
            </a:pPr>
            <a:r>
              <a:rPr lang="en-GB" sz="1300">
                <a:latin typeface="Abadi"/>
              </a:rPr>
              <a:t>However if we don’t reward ourselves for our achievement, we tend to give up, for example if an individual was losing weight and was achieving their goals but didn’t reward themselves to keep themselves motivated, they might give up more easily as they are not praising themselves for the hard work.</a:t>
            </a:r>
            <a:endParaRPr lang="en-GB"/>
          </a:p>
          <a:p>
            <a:pPr>
              <a:lnSpc>
                <a:spcPct val="100000"/>
              </a:lnSpc>
            </a:pPr>
            <a:endParaRPr lang="en-GB" sz="1300">
              <a:latin typeface="Abadi"/>
            </a:endParaRPr>
          </a:p>
          <a:p>
            <a:pPr marL="0" indent="0">
              <a:lnSpc>
                <a:spcPct val="100000"/>
              </a:lnSpc>
              <a:buNone/>
            </a:pPr>
            <a:r>
              <a:rPr lang="en-GB" sz="1300" b="1">
                <a:latin typeface="Abadi"/>
              </a:rPr>
              <a:t>Information Obtained</a:t>
            </a:r>
            <a:r>
              <a:rPr lang="en-GB" sz="1300">
                <a:latin typeface="Abadi"/>
              </a:rPr>
              <a:t> - </a:t>
            </a:r>
            <a:r>
              <a:rPr lang="en-GB" sz="1300">
                <a:latin typeface="Abadi"/>
                <a:hlinkClick r:id="rId4"/>
              </a:rPr>
              <a:t>https://www.alleydog.com/glossary/definition.php?term=Social%20Context#:~:text=Social%20Context%2C%20also%20known%20as%20milieu%20is%20how,bad%20and%20not%20like%20it%20in%20the%20future</a:t>
            </a:r>
            <a:r>
              <a:rPr lang="en-GB" sz="1300">
                <a:latin typeface="Abadi"/>
              </a:rPr>
              <a:t>.</a:t>
            </a:r>
          </a:p>
          <a:p>
            <a:pPr marL="0" indent="0">
              <a:lnSpc>
                <a:spcPct val="100000"/>
              </a:lnSpc>
              <a:buNone/>
            </a:pPr>
            <a:r>
              <a:rPr lang="en-GB" sz="1300">
                <a:latin typeface="Abadi"/>
                <a:hlinkClick r:id="rId5"/>
              </a:rPr>
              <a:t>https://alfredadler.edu/about/alfred-adler-theory-application#:~:text=Adlerian%20theory%20and%20practice%20have%20proven%20especially%20productive,effective%20strategy%20in%20coping%20with%20difficult%20child%20behaviors/</a:t>
            </a:r>
            <a:endParaRPr lang="en-GB" sz="1300">
              <a:latin typeface="Abadi"/>
            </a:endParaRPr>
          </a:p>
        </p:txBody>
      </p:sp>
      <p:pic>
        <p:nvPicPr>
          <p:cNvPr id="4" name="Audio 3">
            <a:hlinkClick r:id="" action="ppaction://media"/>
            <a:extLst>
              <a:ext uri="{FF2B5EF4-FFF2-40B4-BE49-F238E27FC236}">
                <a16:creationId xmlns:a16="http://schemas.microsoft.com/office/drawing/2014/main" id="{66A6D035-537B-9844-88DB-49D0B9AB63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17066053"/>
      </p:ext>
    </p:extLst>
  </p:cSld>
  <p:clrMapOvr>
    <a:masterClrMapping/>
  </p:clrMapOvr>
  <mc:AlternateContent xmlns:mc="http://schemas.openxmlformats.org/markup-compatibility/2006">
    <mc:Choice xmlns:p14="http://schemas.microsoft.com/office/powerpoint/2010/main" Requires="p14">
      <p:transition spd="slow" p14:dur="2000" advTm="55120"/>
    </mc:Choice>
    <mc:Fallback>
      <p:transition spd="slow" advTm="55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DC562-414D-4D8D-BB2D-DE8306A9C16C}"/>
              </a:ext>
            </a:extLst>
          </p:cNvPr>
          <p:cNvSpPr>
            <a:spLocks noGrp="1"/>
          </p:cNvSpPr>
          <p:nvPr>
            <p:ph type="title"/>
          </p:nvPr>
        </p:nvSpPr>
        <p:spPr/>
        <p:txBody>
          <a:bodyPr/>
          <a:lstStyle/>
          <a:p>
            <a:r>
              <a:rPr lang="en-GB" b="1">
                <a:latin typeface="Sagona Book"/>
              </a:rPr>
              <a:t>Adler's Theory</a:t>
            </a:r>
            <a:r>
              <a:rPr lang="en-GB" b="1"/>
              <a:t> ?</a:t>
            </a:r>
          </a:p>
        </p:txBody>
      </p:sp>
      <p:sp>
        <p:nvSpPr>
          <p:cNvPr id="3" name="Content Placeholder 2">
            <a:extLst>
              <a:ext uri="{FF2B5EF4-FFF2-40B4-BE49-F238E27FC236}">
                <a16:creationId xmlns:a16="http://schemas.microsoft.com/office/drawing/2014/main" id="{E199736D-249E-4540-BCEE-13895DD53346}"/>
              </a:ext>
            </a:extLst>
          </p:cNvPr>
          <p:cNvSpPr>
            <a:spLocks noGrp="1"/>
          </p:cNvSpPr>
          <p:nvPr>
            <p:ph idx="1"/>
          </p:nvPr>
        </p:nvSpPr>
        <p:spPr>
          <a:xfrm>
            <a:off x="789354" y="1444625"/>
            <a:ext cx="10515600" cy="4351338"/>
          </a:xfrm>
        </p:spPr>
        <p:txBody>
          <a:bodyPr vert="horz" lIns="91440" tIns="45720" rIns="91440" bIns="45720" rtlCol="0" anchor="t">
            <a:noAutofit/>
          </a:bodyPr>
          <a:lstStyle/>
          <a:p>
            <a:pPr marL="0" indent="0">
              <a:buNone/>
            </a:pPr>
            <a:r>
              <a:rPr lang="en-GB" sz="1400">
                <a:solidFill>
                  <a:schemeClr val="tx1"/>
                </a:solidFill>
                <a:latin typeface="Abadi"/>
                <a:ea typeface="+mn-lt"/>
                <a:cs typeface="+mn-lt"/>
              </a:rPr>
              <a:t>Adler wanted to understand people and their social context, how an individual reacts to something depending on their social or physical environment.</a:t>
            </a:r>
          </a:p>
          <a:p>
            <a:pPr marL="0" indent="0">
              <a:buNone/>
            </a:pPr>
            <a:r>
              <a:rPr lang="en-GB" sz="1400">
                <a:solidFill>
                  <a:schemeClr val="tx1"/>
                </a:solidFill>
                <a:latin typeface="Abadi"/>
                <a:ea typeface="+mn-lt"/>
                <a:cs typeface="+mn-lt"/>
              </a:rPr>
              <a:t>According to </a:t>
            </a:r>
            <a:r>
              <a:rPr lang="en-GB" sz="1400" b="1">
                <a:solidFill>
                  <a:schemeClr val="tx1"/>
                </a:solidFill>
                <a:latin typeface="Abadi"/>
                <a:ea typeface="+mn-lt"/>
                <a:cs typeface="+mn-lt"/>
              </a:rPr>
              <a:t>alleydog.com</a:t>
            </a:r>
            <a:r>
              <a:rPr lang="en-GB" sz="1400">
                <a:solidFill>
                  <a:schemeClr val="tx1"/>
                </a:solidFill>
                <a:latin typeface="Abadi"/>
                <a:ea typeface="+mn-lt"/>
                <a:cs typeface="+mn-lt"/>
              </a:rPr>
              <a:t>, an example of social context is, when an individual tries new food, but the environment of the place is unwelcoming, they are more likely to regard the food as bad due to the place of environment.  </a:t>
            </a:r>
          </a:p>
          <a:p>
            <a:pPr marL="0" indent="0">
              <a:buNone/>
            </a:pPr>
            <a:r>
              <a:rPr lang="en-GB" sz="1400">
                <a:solidFill>
                  <a:schemeClr val="tx1"/>
                </a:solidFill>
                <a:latin typeface="Abadi"/>
                <a:ea typeface="+mn-lt"/>
                <a:cs typeface="+mn-lt"/>
              </a:rPr>
              <a:t>Another example is, if an individual grew up with an alcoholic parent, it is more likely that they will also become an alcoholic as they have been brought up in this environment thinking that it is the ’correct way’ to react to cope with situations, such as bereavement or loss of job.</a:t>
            </a:r>
            <a:endParaRPr lang="en-GB" sz="1400">
              <a:solidFill>
                <a:schemeClr val="tx1"/>
              </a:solidFill>
              <a:latin typeface="Abadi"/>
            </a:endParaRPr>
          </a:p>
          <a:p>
            <a:pPr marL="0" indent="0">
              <a:buNone/>
            </a:pPr>
            <a:r>
              <a:rPr lang="en-GB" sz="1400">
                <a:solidFill>
                  <a:schemeClr val="tx1"/>
                </a:solidFill>
                <a:latin typeface="Abadi"/>
                <a:ea typeface="+mn-lt"/>
                <a:cs typeface="+mn-lt"/>
              </a:rPr>
              <a:t>In the early 1900's, Alfred focused on issues such as  equality, parent education, the influence of birth order, lifestyle, and the individual as a whole. He concluded that </a:t>
            </a:r>
            <a:r>
              <a:rPr lang="en-GB" sz="1400" b="1">
                <a:solidFill>
                  <a:schemeClr val="tx1"/>
                </a:solidFill>
                <a:latin typeface="Abadi"/>
                <a:ea typeface="+mn-lt"/>
                <a:cs typeface="+mn-lt"/>
              </a:rPr>
              <a:t>'we all have one basic desire and goal: to belong and to feel significant'</a:t>
            </a:r>
            <a:r>
              <a:rPr lang="en-GB" sz="1400">
                <a:solidFill>
                  <a:schemeClr val="tx1"/>
                </a:solidFill>
                <a:latin typeface="Abadi"/>
                <a:ea typeface="+mn-lt"/>
                <a:cs typeface="+mn-lt"/>
              </a:rPr>
              <a:t>. </a:t>
            </a:r>
            <a:r>
              <a:rPr lang="en-GB" sz="1400">
                <a:latin typeface="Abadi"/>
                <a:ea typeface="+mn-lt"/>
                <a:cs typeface="+mn-lt"/>
              </a:rPr>
              <a:t> (</a:t>
            </a:r>
            <a:r>
              <a:rPr lang="en-GB" sz="1400">
                <a:latin typeface="Abadi"/>
                <a:ea typeface="+mn-lt"/>
                <a:cs typeface="+mn-lt"/>
                <a:hlinkClick r:id="rId4"/>
              </a:rPr>
              <a:t>https://alfredadler.edu/about/alfred-adler-theory</a:t>
            </a:r>
            <a:r>
              <a:rPr lang="en-GB" sz="1400">
                <a:latin typeface="Abadi"/>
                <a:ea typeface="+mn-lt"/>
                <a:cs typeface="+mn-lt"/>
              </a:rPr>
              <a:t>)</a:t>
            </a:r>
          </a:p>
          <a:p>
            <a:pPr marL="0" indent="0">
              <a:buNone/>
            </a:pPr>
            <a:endParaRPr lang="en-GB" sz="1200">
              <a:latin typeface="Abadi"/>
              <a:ea typeface="+mn-lt"/>
              <a:cs typeface="+mn-lt"/>
            </a:endParaRPr>
          </a:p>
          <a:p>
            <a:endParaRPr lang="en-GB" sz="1200">
              <a:latin typeface="Abadi"/>
              <a:ea typeface="+mn-lt"/>
              <a:cs typeface="+mn-lt"/>
            </a:endParaRPr>
          </a:p>
          <a:p>
            <a:endParaRPr lang="en-GB" sz="1200">
              <a:latin typeface="Abadi"/>
              <a:ea typeface="+mn-lt"/>
              <a:cs typeface="+mn-lt"/>
            </a:endParaRPr>
          </a:p>
          <a:p>
            <a:pPr marL="0" indent="0">
              <a:buNone/>
            </a:pPr>
            <a:r>
              <a:rPr lang="en-GB" sz="1200" b="1">
                <a:latin typeface="Abadi"/>
                <a:ea typeface="+mn-lt"/>
                <a:cs typeface="+mn-lt"/>
              </a:rPr>
              <a:t>Information Obtained</a:t>
            </a:r>
            <a:r>
              <a:rPr lang="en-GB" sz="1200">
                <a:latin typeface="Abadi"/>
                <a:ea typeface="+mn-lt"/>
                <a:cs typeface="+mn-lt"/>
              </a:rPr>
              <a:t> - </a:t>
            </a:r>
            <a:r>
              <a:rPr lang="en-GB" sz="1200">
                <a:latin typeface="Abadi"/>
                <a:ea typeface="+mn-lt"/>
                <a:cs typeface="+mn-lt"/>
                <a:hlinkClick r:id="rId5"/>
              </a:rPr>
              <a:t>https://www.alleydog.com/glossary/definition.php?term=Social%20Context#:~:text=Social%20Context%2C%20also%20known%20as%20milieu%20is%20how,bad%20and%20not%20like%20it%20in%20the%20future</a:t>
            </a:r>
            <a:r>
              <a:rPr lang="en-GB" sz="1200">
                <a:latin typeface="Abadi"/>
                <a:ea typeface="+mn-lt"/>
                <a:cs typeface="+mn-lt"/>
              </a:rPr>
              <a:t>.</a:t>
            </a:r>
          </a:p>
          <a:p>
            <a:pPr marL="0" indent="0">
              <a:buNone/>
            </a:pPr>
            <a:r>
              <a:rPr lang="en-GB" sz="1200">
                <a:latin typeface="Abadi"/>
                <a:ea typeface="+mn-lt"/>
                <a:cs typeface="+mn-lt"/>
              </a:rPr>
              <a:t> </a:t>
            </a:r>
            <a:r>
              <a:rPr lang="en-GB" sz="1200">
                <a:latin typeface="Abadi"/>
                <a:ea typeface="+mn-lt"/>
                <a:cs typeface="+mn-lt"/>
                <a:hlinkClick r:id="rId6"/>
              </a:rPr>
              <a:t>https://alfredadler.edu/about/alfred-adler-theory-application#:~:text=Adlerian%20theory%20and%20practice%20have%20proven%20especially%20productive,effective%20strategy%20in%20coping%20with%20difficult%20child%20behaviors/</a:t>
            </a:r>
            <a:endParaRPr lang="en-GB" sz="1200">
              <a:latin typeface="Abadi"/>
              <a:cs typeface="Arial"/>
            </a:endParaRPr>
          </a:p>
          <a:p>
            <a:endParaRPr lang="en-GB">
              <a:cs typeface="Arial"/>
            </a:endParaRPr>
          </a:p>
          <a:p>
            <a:endParaRPr lang="en-GB">
              <a:cs typeface="Arial"/>
            </a:endParaRPr>
          </a:p>
        </p:txBody>
      </p:sp>
      <p:pic>
        <p:nvPicPr>
          <p:cNvPr id="4" name="Audio 3">
            <a:hlinkClick r:id="" action="ppaction://media"/>
            <a:extLst>
              <a:ext uri="{FF2B5EF4-FFF2-40B4-BE49-F238E27FC236}">
                <a16:creationId xmlns:a16="http://schemas.microsoft.com/office/drawing/2014/main" id="{100FD175-D674-A149-9221-1B31D86FB6F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49293176"/>
      </p:ext>
    </p:extLst>
  </p:cSld>
  <p:clrMapOvr>
    <a:masterClrMapping/>
  </p:clrMapOvr>
  <mc:AlternateContent xmlns:mc="http://schemas.openxmlformats.org/markup-compatibility/2006">
    <mc:Choice xmlns:p14="http://schemas.microsoft.com/office/powerpoint/2010/main" Requires="p14">
      <p:transition spd="slow" p14:dur="2000" advTm="64657"/>
    </mc:Choice>
    <mc:Fallback>
      <p:transition spd="slow" advTm="64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CD3B-A9A7-4A57-941E-C317ACA3825B}"/>
              </a:ext>
            </a:extLst>
          </p:cNvPr>
          <p:cNvSpPr>
            <a:spLocks noGrp="1"/>
          </p:cNvSpPr>
          <p:nvPr>
            <p:ph type="title"/>
          </p:nvPr>
        </p:nvSpPr>
        <p:spPr/>
        <p:txBody>
          <a:bodyPr/>
          <a:lstStyle/>
          <a:p>
            <a:r>
              <a:rPr lang="en-GB" b="1">
                <a:solidFill>
                  <a:schemeClr val="tx1"/>
                </a:solidFill>
                <a:latin typeface="Sagona Book"/>
              </a:rPr>
              <a:t>Adler's Theory</a:t>
            </a:r>
            <a:r>
              <a:rPr lang="en-GB" b="1">
                <a:solidFill>
                  <a:schemeClr val="tx1"/>
                </a:solidFill>
                <a:ea typeface="+mj-lt"/>
                <a:cs typeface="+mj-lt"/>
              </a:rPr>
              <a:t> ?</a:t>
            </a:r>
            <a:endParaRPr lang="en-US" b="1">
              <a:solidFill>
                <a:schemeClr val="tx1"/>
              </a:solidFill>
            </a:endParaRPr>
          </a:p>
        </p:txBody>
      </p:sp>
      <p:sp>
        <p:nvSpPr>
          <p:cNvPr id="3" name="Content Placeholder 2">
            <a:extLst>
              <a:ext uri="{FF2B5EF4-FFF2-40B4-BE49-F238E27FC236}">
                <a16:creationId xmlns:a16="http://schemas.microsoft.com/office/drawing/2014/main" id="{F27BDA08-0E05-49D3-B413-9B506D47C37E}"/>
              </a:ext>
            </a:extLst>
          </p:cNvPr>
          <p:cNvSpPr>
            <a:spLocks noGrp="1"/>
          </p:cNvSpPr>
          <p:nvPr>
            <p:ph idx="1"/>
          </p:nvPr>
        </p:nvSpPr>
        <p:spPr>
          <a:xfrm>
            <a:off x="386255" y="1541846"/>
            <a:ext cx="10515600" cy="4351338"/>
          </a:xfrm>
        </p:spPr>
        <p:txBody>
          <a:bodyPr vert="horz" lIns="91440" tIns="45720" rIns="91440" bIns="45720" rtlCol="0" anchor="t">
            <a:normAutofit fontScale="62500" lnSpcReduction="20000"/>
          </a:bodyPr>
          <a:lstStyle/>
          <a:p>
            <a:pPr marL="0" indent="0">
              <a:buNone/>
            </a:pPr>
            <a:r>
              <a:rPr lang="en-GB">
                <a:solidFill>
                  <a:schemeClr val="tx1"/>
                </a:solidFill>
                <a:latin typeface="Abadi"/>
                <a:ea typeface="+mn-lt"/>
                <a:cs typeface="+mn-lt"/>
              </a:rPr>
              <a:t>Adler's theory and practice has been proven especially productive as applied to the growth and development of children.  </a:t>
            </a:r>
            <a:endParaRPr lang="en-GB" b="1">
              <a:solidFill>
                <a:schemeClr val="tx1"/>
              </a:solidFill>
              <a:latin typeface="Abadi"/>
              <a:ea typeface="+mn-lt"/>
              <a:cs typeface="+mn-lt"/>
            </a:endParaRPr>
          </a:p>
          <a:p>
            <a:pPr marL="0" indent="0">
              <a:buNone/>
            </a:pPr>
            <a:r>
              <a:rPr lang="en-GB">
                <a:solidFill>
                  <a:schemeClr val="tx1"/>
                </a:solidFill>
                <a:latin typeface="Abadi"/>
                <a:ea typeface="+mn-lt"/>
                <a:cs typeface="+mn-lt"/>
              </a:rPr>
              <a:t>He believed that</a:t>
            </a:r>
            <a:r>
              <a:rPr lang="en-GB" b="1">
                <a:solidFill>
                  <a:schemeClr val="tx1"/>
                </a:solidFill>
                <a:latin typeface="Abadi"/>
                <a:ea typeface="+mn-lt"/>
                <a:cs typeface="+mn-lt"/>
              </a:rPr>
              <a:t> </a:t>
            </a:r>
            <a:r>
              <a:rPr lang="en-GB" b="1" i="1">
                <a:solidFill>
                  <a:schemeClr val="tx1"/>
                </a:solidFill>
                <a:latin typeface="Abadi"/>
                <a:ea typeface="+mn-lt"/>
                <a:cs typeface="+mn-lt"/>
              </a:rPr>
              <a:t>"a misbehaving child is a discouraged child"</a:t>
            </a:r>
            <a:r>
              <a:rPr lang="en-GB" b="1">
                <a:solidFill>
                  <a:schemeClr val="tx1"/>
                </a:solidFill>
                <a:latin typeface="Abadi"/>
                <a:ea typeface="+mn-lt"/>
                <a:cs typeface="+mn-lt"/>
              </a:rPr>
              <a:t> and that helping children to feel valued, significant, and competent is often the most effective strategy in coping with difficult child behaviours. </a:t>
            </a:r>
            <a:r>
              <a:rPr lang="en-GB">
                <a:solidFill>
                  <a:schemeClr val="tx1"/>
                </a:solidFill>
                <a:latin typeface="Abadi"/>
                <a:ea typeface="+mn-lt"/>
                <a:cs typeface="+mn-lt"/>
              </a:rPr>
              <a:t>(</a:t>
            </a:r>
            <a:r>
              <a:rPr lang="en-GB">
                <a:latin typeface="Abadi"/>
                <a:ea typeface="+mn-lt"/>
                <a:cs typeface="+mn-lt"/>
                <a:hlinkClick r:id="rId4"/>
              </a:rPr>
              <a:t>alfredadler.edu</a:t>
            </a:r>
            <a:r>
              <a:rPr lang="en-GB">
                <a:ea typeface="+mn-lt"/>
                <a:cs typeface="+mn-lt"/>
              </a:rPr>
              <a:t>)</a:t>
            </a:r>
            <a:endParaRPr lang="en-GB" b="1">
              <a:solidFill>
                <a:schemeClr val="tx1"/>
              </a:solidFill>
              <a:latin typeface="Abadi"/>
              <a:cs typeface="Arial"/>
            </a:endParaRPr>
          </a:p>
          <a:p>
            <a:pPr marL="0" indent="0">
              <a:buNone/>
            </a:pPr>
            <a:r>
              <a:rPr lang="en-GB">
                <a:solidFill>
                  <a:schemeClr val="tx1"/>
                </a:solidFill>
                <a:latin typeface="Abadi"/>
                <a:ea typeface="+mn-lt"/>
                <a:cs typeface="+mn-lt"/>
              </a:rPr>
              <a:t>Alders Theory focuses on compensate for their self-perceived inferiority to others, such as position in the family. They may have experienced humiliation, have a physical condition/disability or have a lack of social feeling for others.</a:t>
            </a:r>
            <a:endParaRPr lang="en-GB" b="1">
              <a:solidFill>
                <a:schemeClr val="tx1"/>
              </a:solidFill>
              <a:latin typeface="Abadi"/>
              <a:ea typeface="+mn-lt"/>
              <a:cs typeface="+mn-lt"/>
            </a:endParaRPr>
          </a:p>
          <a:p>
            <a:pPr marL="0" indent="0">
              <a:buNone/>
            </a:pPr>
            <a:r>
              <a:rPr lang="en-GB">
                <a:solidFill>
                  <a:schemeClr val="tx1"/>
                </a:solidFill>
                <a:latin typeface="Abadi"/>
                <a:ea typeface="+mn-lt"/>
                <a:cs typeface="+mn-lt"/>
              </a:rPr>
              <a:t>Alder believes individuals refer to past experiences, and how they felt  in a situation, they then repeat their methods to try and deal with the situation. </a:t>
            </a:r>
            <a:endParaRPr lang="en-GB">
              <a:solidFill>
                <a:schemeClr val="tx1"/>
              </a:solidFill>
              <a:cs typeface="Arial"/>
            </a:endParaRPr>
          </a:p>
          <a:p>
            <a:pPr marL="0" indent="0">
              <a:buNone/>
            </a:pPr>
            <a:endParaRPr lang="en-GB">
              <a:solidFill>
                <a:srgbClr val="FF0000"/>
              </a:solidFill>
              <a:latin typeface="Abadi"/>
              <a:cs typeface="Arial"/>
            </a:endParaRPr>
          </a:p>
          <a:p>
            <a:pPr marL="0" indent="0">
              <a:buNone/>
            </a:pPr>
            <a:r>
              <a:rPr lang="en-GB" b="1">
                <a:latin typeface="Abadi"/>
                <a:cs typeface="Arial"/>
              </a:rPr>
              <a:t>Information obtained</a:t>
            </a:r>
            <a:r>
              <a:rPr lang="en-GB">
                <a:latin typeface="Abadi"/>
                <a:cs typeface="Arial"/>
              </a:rPr>
              <a:t> - </a:t>
            </a:r>
            <a:r>
              <a:rPr lang="en-GB">
                <a:latin typeface="Abadi"/>
                <a:ea typeface="+mn-lt"/>
                <a:cs typeface="+mn-lt"/>
                <a:hlinkClick r:id="rId4"/>
              </a:rPr>
              <a:t>https://alfredadler.edu/about/alfred-adler-theory-application#:~:text=Adlerian%20theory%20and%20practice%20have%20proven%20especially%20productive,effective%20strategy%20in%20coping%20with%20difficult%20child%20behaviors</a:t>
            </a:r>
            <a:r>
              <a:rPr lang="en-GB">
                <a:latin typeface="Abadi"/>
                <a:ea typeface="+mn-lt"/>
                <a:cs typeface="+mn-lt"/>
              </a:rPr>
              <a:t>.</a:t>
            </a:r>
          </a:p>
          <a:p>
            <a:endParaRPr lang="en-GB">
              <a:cs typeface="Arial"/>
            </a:endParaRPr>
          </a:p>
        </p:txBody>
      </p:sp>
      <p:pic>
        <p:nvPicPr>
          <p:cNvPr id="4" name="Audio 3">
            <a:hlinkClick r:id="" action="ppaction://media"/>
            <a:extLst>
              <a:ext uri="{FF2B5EF4-FFF2-40B4-BE49-F238E27FC236}">
                <a16:creationId xmlns:a16="http://schemas.microsoft.com/office/drawing/2014/main" id="{C1223046-91B0-4445-BA66-45A6C5B364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22855420"/>
      </p:ext>
    </p:extLst>
  </p:cSld>
  <p:clrMapOvr>
    <a:masterClrMapping/>
  </p:clrMapOvr>
  <mc:AlternateContent xmlns:mc="http://schemas.openxmlformats.org/markup-compatibility/2006">
    <mc:Choice xmlns:p14="http://schemas.microsoft.com/office/powerpoint/2010/main" Requires="p14">
      <p:transition spd="slow" p14:dur="2000" advTm="49026"/>
    </mc:Choice>
    <mc:Fallback>
      <p:transition spd="slow" advTm="49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43035-00AC-4B9C-9DF7-2A4C618FD3DC}"/>
              </a:ext>
            </a:extLst>
          </p:cNvPr>
          <p:cNvSpPr>
            <a:spLocks noGrp="1"/>
          </p:cNvSpPr>
          <p:nvPr>
            <p:ph type="title"/>
          </p:nvPr>
        </p:nvSpPr>
        <p:spPr>
          <a:xfrm>
            <a:off x="838200" y="2720398"/>
            <a:ext cx="10515600" cy="1325563"/>
          </a:xfrm>
        </p:spPr>
        <p:txBody>
          <a:bodyPr>
            <a:normAutofit fontScale="90000"/>
          </a:bodyPr>
          <a:lstStyle/>
          <a:p>
            <a:pPr algn="ctr"/>
            <a:r>
              <a:rPr lang="en-GB" b="1">
                <a:ea typeface="+mj-lt"/>
                <a:cs typeface="+mj-lt"/>
              </a:rPr>
              <a:t>Is Alder's theory used in a Health &amp; Social care environment ?</a:t>
            </a:r>
            <a:endParaRPr lang="en-US" b="1">
              <a:ea typeface="+mj-lt"/>
              <a:cs typeface="+mj-lt"/>
            </a:endParaRPr>
          </a:p>
        </p:txBody>
      </p:sp>
      <p:sp>
        <p:nvSpPr>
          <p:cNvPr id="3" name="Content Placeholder 2">
            <a:extLst>
              <a:ext uri="{FF2B5EF4-FFF2-40B4-BE49-F238E27FC236}">
                <a16:creationId xmlns:a16="http://schemas.microsoft.com/office/drawing/2014/main" id="{7996784C-E1CE-4015-ABCB-70C748233D68}"/>
              </a:ext>
            </a:extLst>
          </p:cNvPr>
          <p:cNvSpPr>
            <a:spLocks noGrp="1"/>
          </p:cNvSpPr>
          <p:nvPr>
            <p:ph idx="1"/>
          </p:nvPr>
        </p:nvSpPr>
        <p:spPr/>
        <p:txBody>
          <a:bodyPr vert="horz" lIns="91440" tIns="45720" rIns="91440" bIns="45720" rtlCol="0" anchor="t">
            <a:noAutofit/>
          </a:bodyPr>
          <a:lstStyle/>
          <a:p>
            <a:pPr marL="0" indent="0">
              <a:buNone/>
            </a:pPr>
            <a:endParaRPr lang="en-GB" sz="1600">
              <a:latin typeface="Abadi"/>
              <a:ea typeface="+mn-lt"/>
              <a:cs typeface="+mn-lt"/>
            </a:endParaRPr>
          </a:p>
          <a:p>
            <a:pPr marL="0" indent="0">
              <a:buNone/>
            </a:pPr>
            <a:endParaRPr lang="en-GB" sz="1200">
              <a:latin typeface="Arial"/>
              <a:cs typeface="Arial"/>
            </a:endParaRPr>
          </a:p>
        </p:txBody>
      </p:sp>
      <p:pic>
        <p:nvPicPr>
          <p:cNvPr id="4" name="Audio 3">
            <a:hlinkClick r:id="" action="ppaction://media"/>
            <a:extLst>
              <a:ext uri="{FF2B5EF4-FFF2-40B4-BE49-F238E27FC236}">
                <a16:creationId xmlns:a16="http://schemas.microsoft.com/office/drawing/2014/main" id="{E6E28719-D64A-C144-9484-BF95AC1B2E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06974217"/>
      </p:ext>
    </p:extLst>
  </p:cSld>
  <p:clrMapOvr>
    <a:masterClrMapping/>
  </p:clrMapOvr>
  <mc:AlternateContent xmlns:mc="http://schemas.openxmlformats.org/markup-compatibility/2006">
    <mc:Choice xmlns:p14="http://schemas.microsoft.com/office/powerpoint/2010/main" Requires="p14">
      <p:transition spd="slow" p14:dur="2000" advTm="3807"/>
    </mc:Choice>
    <mc:Fallback>
      <p:transition spd="slow" advTm="3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7D675-0C97-4627-A40A-922D7C10B4B1}"/>
              </a:ext>
            </a:extLst>
          </p:cNvPr>
          <p:cNvSpPr>
            <a:spLocks noGrp="1"/>
          </p:cNvSpPr>
          <p:nvPr>
            <p:ph type="title"/>
          </p:nvPr>
        </p:nvSpPr>
        <p:spPr>
          <a:xfrm>
            <a:off x="3344799" y="-376853"/>
            <a:ext cx="10515600" cy="1325563"/>
          </a:xfrm>
        </p:spPr>
        <p:txBody>
          <a:bodyPr/>
          <a:lstStyle/>
          <a:p>
            <a:r>
              <a:rPr lang="en-GB" b="1"/>
              <a:t>Adlerian Therapy </a:t>
            </a:r>
          </a:p>
        </p:txBody>
      </p:sp>
      <p:sp>
        <p:nvSpPr>
          <p:cNvPr id="3" name="Content Placeholder 2">
            <a:extLst>
              <a:ext uri="{FF2B5EF4-FFF2-40B4-BE49-F238E27FC236}">
                <a16:creationId xmlns:a16="http://schemas.microsoft.com/office/drawing/2014/main" id="{E40DFE87-DE3B-4814-875D-9565E4566689}"/>
              </a:ext>
            </a:extLst>
          </p:cNvPr>
          <p:cNvSpPr>
            <a:spLocks noGrp="1"/>
          </p:cNvSpPr>
          <p:nvPr>
            <p:ph idx="1"/>
          </p:nvPr>
        </p:nvSpPr>
        <p:spPr>
          <a:xfrm>
            <a:off x="83822" y="495511"/>
            <a:ext cx="10515600" cy="5160634"/>
          </a:xfrm>
        </p:spPr>
        <p:txBody>
          <a:bodyPr vert="horz" lIns="91440" tIns="45720" rIns="91440" bIns="45720" rtlCol="0" anchor="t">
            <a:noAutofit/>
          </a:bodyPr>
          <a:lstStyle/>
          <a:p>
            <a:pPr marL="0" indent="0">
              <a:buNone/>
            </a:pPr>
            <a:r>
              <a:rPr lang="en-GB" sz="1400">
                <a:solidFill>
                  <a:schemeClr val="tx1"/>
                </a:solidFill>
                <a:latin typeface="Abadi"/>
                <a:cs typeface="Arial"/>
              </a:rPr>
              <a:t>Adlerian Therapy is a form of therapy which focuses on achieving a particular result. It is a positive psychodynamic therapy, which tries to focus and help individuals based on their:-</a:t>
            </a:r>
            <a:endParaRPr lang="en-US" sz="1400">
              <a:solidFill>
                <a:schemeClr val="tx1"/>
              </a:solidFill>
              <a:latin typeface="Abadi"/>
              <a:cs typeface="Arial"/>
            </a:endParaRPr>
          </a:p>
          <a:p>
            <a:pPr marL="457200" indent="-457200"/>
            <a:r>
              <a:rPr lang="en-GB" sz="1400">
                <a:solidFill>
                  <a:schemeClr val="tx1"/>
                </a:solidFill>
                <a:latin typeface="Abadi"/>
                <a:cs typeface="Arial"/>
              </a:rPr>
              <a:t>Feelings</a:t>
            </a:r>
            <a:endParaRPr lang="en-US" sz="1400">
              <a:solidFill>
                <a:schemeClr val="tx1"/>
              </a:solidFill>
              <a:latin typeface="Abadi"/>
              <a:cs typeface="Arial"/>
            </a:endParaRPr>
          </a:p>
          <a:p>
            <a:pPr marL="457200" indent="-457200"/>
            <a:r>
              <a:rPr lang="en-GB" sz="1400">
                <a:solidFill>
                  <a:schemeClr val="tx1"/>
                </a:solidFill>
                <a:latin typeface="Abadi"/>
                <a:cs typeface="Arial"/>
              </a:rPr>
              <a:t>Thoughts </a:t>
            </a:r>
            <a:endParaRPr lang="en-US" sz="1400">
              <a:solidFill>
                <a:schemeClr val="tx1"/>
              </a:solidFill>
              <a:latin typeface="Abadi"/>
              <a:cs typeface="Arial"/>
            </a:endParaRPr>
          </a:p>
          <a:p>
            <a:pPr marL="457200" indent="-457200"/>
            <a:r>
              <a:rPr lang="en-GB" sz="1400">
                <a:solidFill>
                  <a:schemeClr val="tx1"/>
                </a:solidFill>
                <a:latin typeface="Abadi"/>
                <a:cs typeface="Arial"/>
              </a:rPr>
              <a:t>Beliefs</a:t>
            </a:r>
          </a:p>
          <a:p>
            <a:pPr marL="0" indent="0">
              <a:buNone/>
            </a:pPr>
            <a:endParaRPr lang="en-GB" sz="1400">
              <a:solidFill>
                <a:schemeClr val="tx1"/>
              </a:solidFill>
              <a:latin typeface="Abadi"/>
              <a:cs typeface="Arial"/>
            </a:endParaRPr>
          </a:p>
          <a:p>
            <a:pPr marL="0" indent="0">
              <a:buNone/>
            </a:pPr>
            <a:r>
              <a:rPr lang="en-GB" sz="1400">
                <a:solidFill>
                  <a:schemeClr val="tx1"/>
                </a:solidFill>
                <a:latin typeface="Abadi"/>
                <a:cs typeface="Arial"/>
              </a:rPr>
              <a:t>This form of therapy is suitable for ;-</a:t>
            </a:r>
            <a:endParaRPr lang="en-US" sz="1400">
              <a:solidFill>
                <a:schemeClr val="tx1"/>
              </a:solidFill>
              <a:latin typeface="Abadi"/>
              <a:cs typeface="Arial"/>
            </a:endParaRPr>
          </a:p>
          <a:p>
            <a:pPr marL="457200" indent="-457200"/>
            <a:r>
              <a:rPr lang="en-GB" sz="1400">
                <a:solidFill>
                  <a:schemeClr val="tx1"/>
                </a:solidFill>
                <a:latin typeface="Abadi"/>
                <a:cs typeface="Arial"/>
              </a:rPr>
              <a:t>Children</a:t>
            </a:r>
            <a:endParaRPr lang="en-US" sz="1400">
              <a:solidFill>
                <a:schemeClr val="tx1"/>
              </a:solidFill>
              <a:latin typeface="Abadi"/>
              <a:cs typeface="Arial"/>
            </a:endParaRPr>
          </a:p>
          <a:p>
            <a:pPr marL="457200" indent="-457200"/>
            <a:r>
              <a:rPr lang="en-GB" sz="1400">
                <a:solidFill>
                  <a:schemeClr val="tx1"/>
                </a:solidFill>
                <a:latin typeface="Abadi"/>
                <a:cs typeface="Arial"/>
              </a:rPr>
              <a:t>Adults</a:t>
            </a:r>
            <a:endParaRPr lang="en-US" sz="1400">
              <a:solidFill>
                <a:schemeClr val="tx1"/>
              </a:solidFill>
              <a:latin typeface="Abadi"/>
              <a:cs typeface="Arial"/>
            </a:endParaRPr>
          </a:p>
          <a:p>
            <a:pPr marL="457200" indent="-457200"/>
            <a:r>
              <a:rPr lang="en-GB" sz="1400">
                <a:solidFill>
                  <a:schemeClr val="tx1"/>
                </a:solidFill>
                <a:latin typeface="Abadi"/>
                <a:cs typeface="Arial"/>
              </a:rPr>
              <a:t>Families </a:t>
            </a:r>
            <a:endParaRPr lang="en-US" sz="1400">
              <a:solidFill>
                <a:schemeClr val="tx1"/>
              </a:solidFill>
              <a:latin typeface="Abadi"/>
              <a:cs typeface="Arial"/>
            </a:endParaRPr>
          </a:p>
          <a:p>
            <a:pPr marL="457200" indent="-457200"/>
            <a:r>
              <a:rPr lang="en-GB" sz="1400">
                <a:solidFill>
                  <a:schemeClr val="tx1"/>
                </a:solidFill>
                <a:latin typeface="Abadi"/>
                <a:cs typeface="Arial"/>
              </a:rPr>
              <a:t>Other groups – Friendships etc</a:t>
            </a:r>
            <a:endParaRPr lang="en-US" sz="1400">
              <a:solidFill>
                <a:schemeClr val="tx1"/>
              </a:solidFill>
              <a:latin typeface="Abadi"/>
              <a:cs typeface="Arial"/>
            </a:endParaRPr>
          </a:p>
          <a:p>
            <a:pPr marL="0" indent="0">
              <a:buNone/>
            </a:pPr>
            <a:r>
              <a:rPr lang="en-GB" sz="1400">
                <a:solidFill>
                  <a:schemeClr val="tx1"/>
                </a:solidFill>
                <a:latin typeface="Abadi"/>
                <a:cs typeface="Arial"/>
              </a:rPr>
              <a:t>This therapy is based on scientific data rather than own opinions. </a:t>
            </a:r>
            <a:endParaRPr lang="en-US" sz="1400">
              <a:solidFill>
                <a:schemeClr val="tx1"/>
              </a:solidFill>
              <a:latin typeface="Abadi"/>
              <a:cs typeface="Arial"/>
            </a:endParaRPr>
          </a:p>
          <a:p>
            <a:pPr marL="0" indent="0">
              <a:buNone/>
            </a:pPr>
            <a:r>
              <a:rPr lang="en-GB" sz="1400">
                <a:solidFill>
                  <a:schemeClr val="tx1"/>
                </a:solidFill>
                <a:latin typeface="Abadi"/>
                <a:cs typeface="Arial"/>
              </a:rPr>
              <a:t>It is believed that this form of approach can be used to help treat any number of psychological disorders, such as depression.</a:t>
            </a:r>
            <a:r>
              <a:rPr lang="en-GB" sz="1400">
                <a:solidFill>
                  <a:schemeClr val="tx1"/>
                </a:solidFill>
                <a:latin typeface="Abadi"/>
                <a:ea typeface="+mn-lt"/>
                <a:cs typeface="+mn-lt"/>
              </a:rPr>
              <a:t> Adlerian therapists can be seen supporting individuals in clinics, schools and community settings, such as community centres or churches. </a:t>
            </a:r>
            <a:r>
              <a:rPr lang="en-GB" sz="1400">
                <a:solidFill>
                  <a:schemeClr val="tx1"/>
                </a:solidFill>
                <a:latin typeface="Abadi"/>
                <a:cs typeface="Arial"/>
              </a:rPr>
              <a:t> Adlerian therapy can also be used as a partnership with alternative therapeutic approaches, for example, </a:t>
            </a:r>
            <a:endParaRPr lang="en-US" sz="1400">
              <a:solidFill>
                <a:schemeClr val="tx1"/>
              </a:solidFill>
              <a:latin typeface="Abadi"/>
              <a:cs typeface="Arial"/>
            </a:endParaRPr>
          </a:p>
          <a:p>
            <a:pPr marL="457200" indent="-457200"/>
            <a:r>
              <a:rPr lang="en-GB" sz="1400">
                <a:solidFill>
                  <a:schemeClr val="tx1"/>
                </a:solidFill>
                <a:latin typeface="Abadi"/>
                <a:cs typeface="Arial"/>
              </a:rPr>
              <a:t>art therapy, </a:t>
            </a:r>
            <a:endParaRPr lang="en-US" sz="1400">
              <a:solidFill>
                <a:schemeClr val="tx1"/>
              </a:solidFill>
              <a:latin typeface="Abadi"/>
              <a:cs typeface="Arial"/>
            </a:endParaRPr>
          </a:p>
          <a:p>
            <a:pPr marL="457200" indent="-457200"/>
            <a:r>
              <a:rPr lang="en-GB" sz="1400">
                <a:solidFill>
                  <a:schemeClr val="tx1"/>
                </a:solidFill>
                <a:latin typeface="Abadi"/>
                <a:cs typeface="Arial"/>
              </a:rPr>
              <a:t> play therapy </a:t>
            </a:r>
            <a:endParaRPr lang="en-US" sz="1400">
              <a:solidFill>
                <a:schemeClr val="tx1"/>
              </a:solidFill>
              <a:latin typeface="Abadi"/>
              <a:cs typeface="Arial"/>
            </a:endParaRPr>
          </a:p>
          <a:p>
            <a:pPr marL="457200" indent="-457200"/>
            <a:r>
              <a:rPr lang="en-GB" sz="1400">
                <a:solidFill>
                  <a:schemeClr val="tx1"/>
                </a:solidFill>
                <a:latin typeface="Abadi"/>
                <a:cs typeface="Arial"/>
              </a:rPr>
              <a:t> music therapy. </a:t>
            </a:r>
            <a:endParaRPr lang="en-US" sz="1400">
              <a:solidFill>
                <a:schemeClr val="tx1"/>
              </a:solidFill>
              <a:latin typeface="Abadi"/>
              <a:cs typeface="Arial"/>
            </a:endParaRPr>
          </a:p>
          <a:p>
            <a:pPr marL="0" indent="0">
              <a:buNone/>
            </a:pPr>
            <a:r>
              <a:rPr lang="en-GB" sz="1400">
                <a:latin typeface="Abadi"/>
                <a:cs typeface="Arial"/>
              </a:rPr>
              <a:t>Information obtained- </a:t>
            </a:r>
            <a:r>
              <a:rPr lang="en-GB" sz="1400">
                <a:latin typeface="Abadi"/>
                <a:cs typeface="Arial"/>
                <a:hlinkClick r:id="rId4"/>
              </a:rPr>
              <a:t>https://www.psychologytoday.com/gb/therapy-types/adlerian-therapy</a:t>
            </a:r>
            <a:endParaRPr lang="en-US" sz="1400">
              <a:solidFill>
                <a:srgbClr val="000000"/>
              </a:solidFill>
              <a:latin typeface="Abadi"/>
              <a:cs typeface="Arial"/>
            </a:endParaRPr>
          </a:p>
          <a:p>
            <a:pPr marL="0" indent="0">
              <a:buNone/>
            </a:pPr>
            <a:r>
              <a:rPr lang="en-GB" sz="1400">
                <a:latin typeface="Abadi"/>
                <a:cs typeface="Arial"/>
              </a:rPr>
              <a:t>Picture - </a:t>
            </a:r>
            <a:r>
              <a:rPr lang="en-GB" sz="1400">
                <a:ea typeface="+mn-lt"/>
                <a:cs typeface="+mn-lt"/>
                <a:hlinkClick r:id="rId5"/>
              </a:rPr>
              <a:t>https://www.clipartmax.com/middle/m2i8N4m2d3G6K9G6_despite-stigma-therapy-benefits-everyone-family-counseling-clipart/</a:t>
            </a:r>
            <a:endParaRPr lang="en-GB" sz="1400">
              <a:ea typeface="+mn-lt"/>
              <a:cs typeface="+mn-lt"/>
            </a:endParaRPr>
          </a:p>
          <a:p>
            <a:pPr marL="0" indent="0">
              <a:buNone/>
            </a:pPr>
            <a:endParaRPr lang="en-GB" sz="1400">
              <a:ea typeface="+mn-lt"/>
              <a:cs typeface="+mn-lt"/>
            </a:endParaRPr>
          </a:p>
        </p:txBody>
      </p:sp>
      <p:pic>
        <p:nvPicPr>
          <p:cNvPr id="4" name="Picture 4" descr="A picture containing icon&#10;&#10;Description automatically generated">
            <a:extLst>
              <a:ext uri="{FF2B5EF4-FFF2-40B4-BE49-F238E27FC236}">
                <a16:creationId xmlns:a16="http://schemas.microsoft.com/office/drawing/2014/main" id="{4B174B51-ED7D-4AA2-920A-D902E51DE69F}"/>
              </a:ext>
            </a:extLst>
          </p:cNvPr>
          <p:cNvPicPr>
            <a:picLocks noChangeAspect="1"/>
          </p:cNvPicPr>
          <p:nvPr/>
        </p:nvPicPr>
        <p:blipFill>
          <a:blip r:embed="rId6"/>
          <a:stretch>
            <a:fillRect/>
          </a:stretch>
        </p:blipFill>
        <p:spPr>
          <a:xfrm>
            <a:off x="7932057" y="1715225"/>
            <a:ext cx="3628571" cy="1620519"/>
          </a:xfrm>
          <a:prstGeom prst="rect">
            <a:avLst/>
          </a:prstGeom>
        </p:spPr>
      </p:pic>
      <p:pic>
        <p:nvPicPr>
          <p:cNvPr id="5" name="Audio 4">
            <a:hlinkClick r:id="" action="ppaction://media"/>
            <a:extLst>
              <a:ext uri="{FF2B5EF4-FFF2-40B4-BE49-F238E27FC236}">
                <a16:creationId xmlns:a16="http://schemas.microsoft.com/office/drawing/2014/main" id="{186547D3-AE5C-7640-938E-84EFD3BDB27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48970081"/>
      </p:ext>
    </p:extLst>
  </p:cSld>
  <p:clrMapOvr>
    <a:masterClrMapping/>
  </p:clrMapOvr>
  <mc:AlternateContent xmlns:mc="http://schemas.openxmlformats.org/markup-compatibility/2006">
    <mc:Choice xmlns:p14="http://schemas.microsoft.com/office/powerpoint/2010/main" Requires="p14">
      <p:transition spd="slow" p14:dur="2000" advTm="52416"/>
    </mc:Choice>
    <mc:Fallback>
      <p:transition spd="slow" advTm="52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13C0CA1-F623-4F73-8BC4-010C36764C1E}"/>
              </a:ext>
            </a:extLst>
          </p:cNvPr>
          <p:cNvSpPr>
            <a:spLocks noGrp="1"/>
          </p:cNvSpPr>
          <p:nvPr>
            <p:ph type="title"/>
          </p:nvPr>
        </p:nvSpPr>
        <p:spPr>
          <a:xfrm>
            <a:off x="1198182" y="559813"/>
            <a:ext cx="4814412" cy="1664573"/>
          </a:xfrm>
        </p:spPr>
        <p:txBody>
          <a:bodyPr>
            <a:normAutofit/>
          </a:bodyPr>
          <a:lstStyle/>
          <a:p>
            <a:r>
              <a:rPr lang="en-GB">
                <a:latin typeface="Rockwell Extra Bold"/>
                <a:ea typeface="+mj-lt"/>
                <a:cs typeface="+mj-lt"/>
              </a:rPr>
              <a:t>Kahoot </a:t>
            </a:r>
            <a:r>
              <a:rPr lang="en-GB">
                <a:latin typeface="Rockwell Extra Bold"/>
              </a:rPr>
              <a:t>Quiz  </a:t>
            </a:r>
            <a:endParaRPr lang="en-US">
              <a:latin typeface="Rockwell Extra Bold"/>
            </a:endParaRPr>
          </a:p>
        </p:txBody>
      </p:sp>
      <p:sp>
        <p:nvSpPr>
          <p:cNvPr id="3" name="Content Placeholder 2">
            <a:extLst>
              <a:ext uri="{FF2B5EF4-FFF2-40B4-BE49-F238E27FC236}">
                <a16:creationId xmlns:a16="http://schemas.microsoft.com/office/drawing/2014/main" id="{5424B35F-ED8D-4729-A7E7-A483545FEC09}"/>
              </a:ext>
            </a:extLst>
          </p:cNvPr>
          <p:cNvSpPr>
            <a:spLocks noGrp="1"/>
          </p:cNvSpPr>
          <p:nvPr>
            <p:ph idx="1"/>
          </p:nvPr>
        </p:nvSpPr>
        <p:spPr>
          <a:xfrm>
            <a:off x="1196194" y="1977378"/>
            <a:ext cx="4814102" cy="3728613"/>
          </a:xfrm>
        </p:spPr>
        <p:txBody>
          <a:bodyPr vert="horz" lIns="91440" tIns="45720" rIns="91440" bIns="45720" rtlCol="0" anchor="t">
            <a:normAutofit/>
          </a:bodyPr>
          <a:lstStyle/>
          <a:p>
            <a:pPr marL="0" indent="0">
              <a:buNone/>
            </a:pPr>
            <a:endParaRPr lang="en-GB" sz="1800" dirty="0">
              <a:cs typeface="Arial"/>
            </a:endParaRPr>
          </a:p>
          <a:p>
            <a:pPr marL="285750" indent="-285750"/>
            <a:r>
              <a:rPr lang="en-GB" sz="1800" dirty="0">
                <a:cs typeface="Arial"/>
              </a:rPr>
              <a:t>10 Questions </a:t>
            </a:r>
          </a:p>
          <a:p>
            <a:pPr marL="285750" indent="-285750"/>
            <a:r>
              <a:rPr lang="en-GB" sz="1800" dirty="0">
                <a:cs typeface="Arial"/>
              </a:rPr>
              <a:t>20 seconds to answer each question </a:t>
            </a:r>
          </a:p>
          <a:p>
            <a:pPr marL="0" indent="0">
              <a:buNone/>
            </a:pPr>
            <a:endParaRPr lang="en-GB" sz="1800" dirty="0">
              <a:cs typeface="Arial"/>
            </a:endParaRPr>
          </a:p>
          <a:p>
            <a:pPr marL="0" indent="0">
              <a:buNone/>
            </a:pPr>
            <a:endParaRPr lang="en-GB" sz="1800" dirty="0">
              <a:ea typeface="+mn-lt"/>
              <a:cs typeface="+mn-lt"/>
            </a:endParaRPr>
          </a:p>
          <a:p>
            <a:pPr marL="0" indent="0">
              <a:buNone/>
            </a:pPr>
            <a:r>
              <a:rPr lang="en-GB" sz="1800" dirty="0">
                <a:ea typeface="+mn-lt"/>
                <a:cs typeface="+mn-lt"/>
                <a:hlinkClick r:id="rId4"/>
              </a:rPr>
              <a:t>https://kahoot.it/challenge/09987988?challenge-id=03aa6a06-a178-4da7-9bd5-7b10ea46ea25_1605017478398</a:t>
            </a:r>
            <a:endParaRPr lang="en-GB" sz="1800" dirty="0">
              <a:ea typeface="+mn-lt"/>
              <a:cs typeface="+mn-lt"/>
            </a:endParaRPr>
          </a:p>
          <a:p>
            <a:pPr marL="0" indent="0">
              <a:buNone/>
            </a:pPr>
            <a:endParaRPr lang="en-GB" sz="1800" dirty="0">
              <a:ea typeface="+mn-lt"/>
              <a:cs typeface="+mn-lt"/>
            </a:endParaRPr>
          </a:p>
        </p:txBody>
      </p:sp>
      <p:grpSp>
        <p:nvGrpSpPr>
          <p:cNvPr id="14" name="Top left">
            <a:extLst>
              <a:ext uri="{FF2B5EF4-FFF2-40B4-BE49-F238E27FC236}">
                <a16:creationId xmlns:a16="http://schemas.microsoft.com/office/drawing/2014/main" id="{87E95D23-D2E6-485F-970B-FA6B1F87C5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DB6A72BD-37A4-4137-8B97-5BD291687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8AE5FEFD-1B1B-4385-97BB-C66D614A9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100022E-513D-464F-944A-5A6674923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EA5CBE60-D2FC-4051-A742-508687019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5C0E1266-B70E-437A-BDB8-75C7811F5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CCA83A0-1C0A-488D-927E-45B1EA2F3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29A9407-7973-47F7-8121-65482C40C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4818CFFC-891D-4DC7-9006-A2306D181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pic>
        <p:nvPicPr>
          <p:cNvPr id="5" name="Picture 5" descr="Group of students working in library">
            <a:extLst>
              <a:ext uri="{FF2B5EF4-FFF2-40B4-BE49-F238E27FC236}">
                <a16:creationId xmlns:a16="http://schemas.microsoft.com/office/drawing/2014/main" id="{1F3E91C0-469D-48F0-8CDE-7588C42560EA}"/>
              </a:ext>
            </a:extLst>
          </p:cNvPr>
          <p:cNvPicPr>
            <a:picLocks noChangeAspect="1"/>
          </p:cNvPicPr>
          <p:nvPr/>
        </p:nvPicPr>
        <p:blipFill rotWithShape="1">
          <a:blip r:embed="rId5"/>
          <a:srcRect t="2089" r="2" b="23435"/>
          <a:stretch/>
        </p:blipFill>
        <p:spPr>
          <a:xfrm>
            <a:off x="6665976" y="978408"/>
            <a:ext cx="4782312" cy="2377440"/>
          </a:xfrm>
          <a:prstGeom prst="rect">
            <a:avLst/>
          </a:prstGeom>
        </p:spPr>
      </p:pic>
      <p:pic>
        <p:nvPicPr>
          <p:cNvPr id="4" name="Picture 4" descr="Puzzle pieces">
            <a:extLst>
              <a:ext uri="{FF2B5EF4-FFF2-40B4-BE49-F238E27FC236}">
                <a16:creationId xmlns:a16="http://schemas.microsoft.com/office/drawing/2014/main" id="{7500F622-A67A-4AFE-89D7-0227349947F3}"/>
              </a:ext>
            </a:extLst>
          </p:cNvPr>
          <p:cNvPicPr>
            <a:picLocks noChangeAspect="1"/>
          </p:cNvPicPr>
          <p:nvPr/>
        </p:nvPicPr>
        <p:blipFill rotWithShape="1">
          <a:blip r:embed="rId6"/>
          <a:srcRect t="9660" r="2" b="15585"/>
          <a:stretch/>
        </p:blipFill>
        <p:spPr>
          <a:xfrm>
            <a:off x="6665975" y="3489960"/>
            <a:ext cx="4782312" cy="2377440"/>
          </a:xfrm>
          <a:prstGeom prst="rect">
            <a:avLst/>
          </a:prstGeom>
        </p:spPr>
      </p:pic>
      <p:grpSp>
        <p:nvGrpSpPr>
          <p:cNvPr id="24" name="Bottom Right">
            <a:extLst>
              <a:ext uri="{FF2B5EF4-FFF2-40B4-BE49-F238E27FC236}">
                <a16:creationId xmlns:a16="http://schemas.microsoft.com/office/drawing/2014/main" id="{178D0509-C089-477C-8002-C3E21EF54C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66BC3749-E1E9-4984-9E91-D9147A65D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D0A06EE8-2C6E-4138-BB8E-EE8813D4AB5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BD90B422-85E7-47B5-B1E2-458EADAFA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294255CB-C5B0-446A-8A3D-952230114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E03C944-4C3E-4119-A31F-E6642DD7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98D82FC-1A06-4233-8A40-7A72D45DD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9ED94D0-E4AE-47E2-AF74-4939A87D8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567F38DF-4B30-4594-8B07-5A63280B8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00B9B65E-2DFE-42D5-A78B-D65CF7AB6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5A40AABD-B60E-4C51-A886-E4176A8D2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3" name="Audio 12">
            <a:hlinkClick r:id="" action="ppaction://media"/>
            <a:extLst>
              <a:ext uri="{FF2B5EF4-FFF2-40B4-BE49-F238E27FC236}">
                <a16:creationId xmlns:a16="http://schemas.microsoft.com/office/drawing/2014/main" id="{D04FB966-ADCD-0C40-85BA-CC5310AB762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69756983"/>
      </p:ext>
    </p:extLst>
  </p:cSld>
  <p:clrMapOvr>
    <a:masterClrMapping/>
  </p:clrMapOvr>
  <mc:AlternateContent xmlns:mc="http://schemas.openxmlformats.org/markup-compatibility/2006">
    <mc:Choice xmlns:p14="http://schemas.microsoft.com/office/powerpoint/2010/main" Requires="p14">
      <p:transition spd="slow" p14:dur="2000" advTm="13279"/>
    </mc:Choice>
    <mc:Fallback>
      <p:transition spd="slow" advTm="13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12A77-567E-D04B-AE6E-EFFAF10326A2}"/>
              </a:ext>
            </a:extLst>
          </p:cNvPr>
          <p:cNvSpPr>
            <a:spLocks noGrp="1"/>
          </p:cNvSpPr>
          <p:nvPr>
            <p:ph type="title"/>
          </p:nvPr>
        </p:nvSpPr>
        <p:spPr>
          <a:xfrm>
            <a:off x="838200" y="0"/>
            <a:ext cx="10515600" cy="1325563"/>
          </a:xfrm>
        </p:spPr>
        <p:txBody>
          <a:bodyPr/>
          <a:lstStyle/>
          <a:p>
            <a:r>
              <a:rPr lang="en-US" dirty="0"/>
              <a:t>Kahoot Questions </a:t>
            </a:r>
          </a:p>
        </p:txBody>
      </p:sp>
      <p:sp>
        <p:nvSpPr>
          <p:cNvPr id="3" name="Content Placeholder 2">
            <a:extLst>
              <a:ext uri="{FF2B5EF4-FFF2-40B4-BE49-F238E27FC236}">
                <a16:creationId xmlns:a16="http://schemas.microsoft.com/office/drawing/2014/main" id="{F13228EE-C090-B349-9B58-8C5EA51D6542}"/>
              </a:ext>
            </a:extLst>
          </p:cNvPr>
          <p:cNvSpPr>
            <a:spLocks noGrp="1"/>
          </p:cNvSpPr>
          <p:nvPr>
            <p:ph idx="1"/>
          </p:nvPr>
        </p:nvSpPr>
        <p:spPr>
          <a:xfrm>
            <a:off x="495300" y="1450068"/>
            <a:ext cx="10515600" cy="4351338"/>
          </a:xfrm>
        </p:spPr>
        <p:txBody>
          <a:bodyPr>
            <a:normAutofit fontScale="62500" lnSpcReduction="20000"/>
          </a:bodyPr>
          <a:lstStyle/>
          <a:p>
            <a:r>
              <a:rPr lang="en-US" dirty="0">
                <a:latin typeface="Abadi" panose="020B0604020104020204" pitchFamily="34" charset="0"/>
              </a:rPr>
              <a:t>What year was Alfred Adler Born?  </a:t>
            </a:r>
          </a:p>
          <a:p>
            <a:r>
              <a:rPr lang="en-US" dirty="0">
                <a:latin typeface="Abadi" panose="020B0604020104020204" pitchFamily="34" charset="0"/>
              </a:rPr>
              <a:t>What was Alfred's Theory? </a:t>
            </a:r>
          </a:p>
          <a:p>
            <a:r>
              <a:rPr lang="en-US" dirty="0">
                <a:latin typeface="Abadi" panose="020B0604020104020204" pitchFamily="34" charset="0"/>
              </a:rPr>
              <a:t>What was Alders Discussion group known as? </a:t>
            </a:r>
          </a:p>
          <a:p>
            <a:r>
              <a:rPr lang="en-US" dirty="0">
                <a:latin typeface="Abadi" panose="020B0604020104020204" pitchFamily="34" charset="0"/>
              </a:rPr>
              <a:t>Alder founded the individual of psychology in 1905 </a:t>
            </a:r>
          </a:p>
          <a:p>
            <a:r>
              <a:rPr lang="en-US" dirty="0">
                <a:latin typeface="Abadi" panose="020B0604020104020204" pitchFamily="34" charset="0"/>
              </a:rPr>
              <a:t>What issues did Adler focus on in the early 1900’s ? </a:t>
            </a:r>
          </a:p>
          <a:p>
            <a:pPr marL="0" indent="0">
              <a:buNone/>
            </a:pPr>
            <a:endParaRPr lang="en-US" dirty="0">
              <a:latin typeface="Abadi" panose="020B0604020104020204" pitchFamily="34" charset="0"/>
            </a:endParaRPr>
          </a:p>
          <a:p>
            <a:r>
              <a:rPr lang="en-US" dirty="0">
                <a:latin typeface="Abadi" panose="020B0604020104020204" pitchFamily="34" charset="0"/>
              </a:rPr>
              <a:t>Birth order means the last-born child is known as the first child </a:t>
            </a:r>
          </a:p>
          <a:p>
            <a:r>
              <a:rPr lang="en-US" dirty="0">
                <a:latin typeface="Abadi" panose="020B0604020104020204" pitchFamily="34" charset="0"/>
              </a:rPr>
              <a:t>Inferiority means feeling less important or less than in a position or rank. </a:t>
            </a:r>
          </a:p>
          <a:p>
            <a:r>
              <a:rPr lang="en-US" dirty="0">
                <a:latin typeface="Abadi" panose="020B0604020104020204" pitchFamily="34" charset="0"/>
              </a:rPr>
              <a:t>Motivation means ….. </a:t>
            </a:r>
          </a:p>
          <a:p>
            <a:r>
              <a:rPr lang="en-US" dirty="0">
                <a:latin typeface="Abadi" panose="020B0604020104020204" pitchFamily="34" charset="0"/>
              </a:rPr>
              <a:t>Which child is Adler referring to - </a:t>
            </a:r>
            <a:r>
              <a:rPr lang="en-GB" dirty="0">
                <a:latin typeface="Abadi" panose="020B0604020104020204" pitchFamily="34" charset="0"/>
              </a:rPr>
              <a:t>“excels every other member of the family, and becomes the family’s most capable member.”? </a:t>
            </a:r>
          </a:p>
          <a:p>
            <a:r>
              <a:rPr lang="en-GB" dirty="0">
                <a:latin typeface="Abadi" panose="020B0604020104020204" pitchFamily="34" charset="0"/>
              </a:rPr>
              <a:t>What happened to Alfred Adler in 1937?</a:t>
            </a:r>
          </a:p>
          <a:p>
            <a:endParaRPr lang="en-US" dirty="0"/>
          </a:p>
        </p:txBody>
      </p:sp>
      <p:sp>
        <p:nvSpPr>
          <p:cNvPr id="5" name="TextBox 4">
            <a:extLst>
              <a:ext uri="{FF2B5EF4-FFF2-40B4-BE49-F238E27FC236}">
                <a16:creationId xmlns:a16="http://schemas.microsoft.com/office/drawing/2014/main" id="{FAE70961-907B-254F-81A2-D73E8743B947}"/>
              </a:ext>
            </a:extLst>
          </p:cNvPr>
          <p:cNvSpPr txBox="1"/>
          <p:nvPr/>
        </p:nvSpPr>
        <p:spPr>
          <a:xfrm>
            <a:off x="4279604" y="1323472"/>
            <a:ext cx="1148443" cy="36933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US" dirty="0"/>
              <a:t>1870</a:t>
            </a:r>
          </a:p>
        </p:txBody>
      </p:sp>
      <p:sp>
        <p:nvSpPr>
          <p:cNvPr id="6" name="TextBox 5">
            <a:extLst>
              <a:ext uri="{FF2B5EF4-FFF2-40B4-BE49-F238E27FC236}">
                <a16:creationId xmlns:a16="http://schemas.microsoft.com/office/drawing/2014/main" id="{9B72AB02-0CC6-0C40-A76E-27C8A80E5263}"/>
              </a:ext>
            </a:extLst>
          </p:cNvPr>
          <p:cNvSpPr txBox="1"/>
          <p:nvPr/>
        </p:nvSpPr>
        <p:spPr>
          <a:xfrm>
            <a:off x="3446231" y="1817309"/>
            <a:ext cx="4299858" cy="36933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US" dirty="0"/>
              <a:t>Inferiority , Birth order and Motivation</a:t>
            </a:r>
          </a:p>
        </p:txBody>
      </p:sp>
      <p:sp>
        <p:nvSpPr>
          <p:cNvPr id="7" name="TextBox 6">
            <a:extLst>
              <a:ext uri="{FF2B5EF4-FFF2-40B4-BE49-F238E27FC236}">
                <a16:creationId xmlns:a16="http://schemas.microsoft.com/office/drawing/2014/main" id="{A8331EBD-7FE2-5D4E-AF7D-945DAB03D8E4}"/>
              </a:ext>
            </a:extLst>
          </p:cNvPr>
          <p:cNvSpPr txBox="1"/>
          <p:nvPr/>
        </p:nvSpPr>
        <p:spPr>
          <a:xfrm>
            <a:off x="5503488" y="2186641"/>
            <a:ext cx="3386504" cy="36933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none" rtlCol="0">
            <a:spAutoFit/>
          </a:bodyPr>
          <a:lstStyle/>
          <a:p>
            <a:r>
              <a:rPr lang="en-US" dirty="0"/>
              <a:t>Vienna Psychoanalytic Society </a:t>
            </a:r>
          </a:p>
        </p:txBody>
      </p:sp>
      <p:sp>
        <p:nvSpPr>
          <p:cNvPr id="8" name="TextBox 7">
            <a:extLst>
              <a:ext uri="{FF2B5EF4-FFF2-40B4-BE49-F238E27FC236}">
                <a16:creationId xmlns:a16="http://schemas.microsoft.com/office/drawing/2014/main" id="{155D9092-0701-6C4E-A1F4-6FC67984C93A}"/>
              </a:ext>
            </a:extLst>
          </p:cNvPr>
          <p:cNvSpPr txBox="1"/>
          <p:nvPr/>
        </p:nvSpPr>
        <p:spPr>
          <a:xfrm>
            <a:off x="6052837" y="2578947"/>
            <a:ext cx="2287806" cy="3693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none" rtlCol="0">
            <a:spAutoFit/>
          </a:bodyPr>
          <a:lstStyle/>
          <a:p>
            <a:r>
              <a:rPr lang="en-US" dirty="0"/>
              <a:t>False, it was in 1912</a:t>
            </a:r>
          </a:p>
        </p:txBody>
      </p:sp>
      <p:sp>
        <p:nvSpPr>
          <p:cNvPr id="9" name="TextBox 8">
            <a:extLst>
              <a:ext uri="{FF2B5EF4-FFF2-40B4-BE49-F238E27FC236}">
                <a16:creationId xmlns:a16="http://schemas.microsoft.com/office/drawing/2014/main" id="{4479B9EC-445D-6F40-BEB4-690E3AFA1CCA}"/>
              </a:ext>
            </a:extLst>
          </p:cNvPr>
          <p:cNvSpPr txBox="1"/>
          <p:nvPr/>
        </p:nvSpPr>
        <p:spPr>
          <a:xfrm>
            <a:off x="6158661" y="2992326"/>
            <a:ext cx="3613245" cy="52322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pPr fontAlgn="base"/>
            <a:r>
              <a:rPr lang="en-GB" sz="1400" dirty="0"/>
              <a:t>Equality, Parent Education, Influence of birth order, Lifestyle &amp; a Person </a:t>
            </a:r>
          </a:p>
        </p:txBody>
      </p:sp>
      <p:sp>
        <p:nvSpPr>
          <p:cNvPr id="10" name="TextBox 9">
            <a:extLst>
              <a:ext uri="{FF2B5EF4-FFF2-40B4-BE49-F238E27FC236}">
                <a16:creationId xmlns:a16="http://schemas.microsoft.com/office/drawing/2014/main" id="{0EC198A6-34EB-D247-AC2B-54DB08CB7FAB}"/>
              </a:ext>
            </a:extLst>
          </p:cNvPr>
          <p:cNvSpPr txBox="1"/>
          <p:nvPr/>
        </p:nvSpPr>
        <p:spPr>
          <a:xfrm>
            <a:off x="7040578" y="3624691"/>
            <a:ext cx="1849413" cy="3693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US" dirty="0"/>
              <a:t>False</a:t>
            </a:r>
          </a:p>
        </p:txBody>
      </p:sp>
      <p:sp>
        <p:nvSpPr>
          <p:cNvPr id="11" name="TextBox 10">
            <a:extLst>
              <a:ext uri="{FF2B5EF4-FFF2-40B4-BE49-F238E27FC236}">
                <a16:creationId xmlns:a16="http://schemas.microsoft.com/office/drawing/2014/main" id="{0A4D4913-ED50-D141-89F9-1AE396906559}"/>
              </a:ext>
            </a:extLst>
          </p:cNvPr>
          <p:cNvSpPr txBox="1"/>
          <p:nvPr/>
        </p:nvSpPr>
        <p:spPr>
          <a:xfrm>
            <a:off x="8137559" y="4048322"/>
            <a:ext cx="650563"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rtlCol="0">
            <a:spAutoFit/>
          </a:bodyPr>
          <a:lstStyle/>
          <a:p>
            <a:r>
              <a:rPr lang="en-US" dirty="0"/>
              <a:t>True</a:t>
            </a:r>
          </a:p>
        </p:txBody>
      </p:sp>
      <p:sp>
        <p:nvSpPr>
          <p:cNvPr id="12" name="TextBox 11">
            <a:extLst>
              <a:ext uri="{FF2B5EF4-FFF2-40B4-BE49-F238E27FC236}">
                <a16:creationId xmlns:a16="http://schemas.microsoft.com/office/drawing/2014/main" id="{A8374547-055D-0F4B-B79E-3B5535420E5D}"/>
              </a:ext>
            </a:extLst>
          </p:cNvPr>
          <p:cNvSpPr txBox="1"/>
          <p:nvPr/>
        </p:nvSpPr>
        <p:spPr>
          <a:xfrm>
            <a:off x="3074307" y="4444410"/>
            <a:ext cx="3736985"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rtlCol="0">
            <a:spAutoFit/>
          </a:bodyPr>
          <a:lstStyle/>
          <a:p>
            <a:r>
              <a:rPr lang="en-US" dirty="0"/>
              <a:t>A need which requires satisfaction </a:t>
            </a:r>
          </a:p>
        </p:txBody>
      </p:sp>
      <p:sp>
        <p:nvSpPr>
          <p:cNvPr id="13" name="TextBox 12">
            <a:extLst>
              <a:ext uri="{FF2B5EF4-FFF2-40B4-BE49-F238E27FC236}">
                <a16:creationId xmlns:a16="http://schemas.microsoft.com/office/drawing/2014/main" id="{B0341C60-1184-0747-88A3-5FD1A7DB591C}"/>
              </a:ext>
            </a:extLst>
          </p:cNvPr>
          <p:cNvSpPr txBox="1"/>
          <p:nvPr/>
        </p:nvSpPr>
        <p:spPr>
          <a:xfrm>
            <a:off x="3353865" y="5099650"/>
            <a:ext cx="2198359"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rtlCol="0">
            <a:spAutoFit/>
          </a:bodyPr>
          <a:lstStyle/>
          <a:p>
            <a:r>
              <a:rPr lang="en-US" dirty="0"/>
              <a:t>The Youngest child </a:t>
            </a:r>
          </a:p>
        </p:txBody>
      </p:sp>
      <p:sp>
        <p:nvSpPr>
          <p:cNvPr id="14" name="TextBox 13">
            <a:extLst>
              <a:ext uri="{FF2B5EF4-FFF2-40B4-BE49-F238E27FC236}">
                <a16:creationId xmlns:a16="http://schemas.microsoft.com/office/drawing/2014/main" id="{55DAFADC-9C23-1B41-A335-41BB0179ACA8}"/>
              </a:ext>
            </a:extLst>
          </p:cNvPr>
          <p:cNvSpPr txBox="1"/>
          <p:nvPr/>
        </p:nvSpPr>
        <p:spPr>
          <a:xfrm>
            <a:off x="4853826" y="5492941"/>
            <a:ext cx="3762021"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dirty="0"/>
              <a:t>He Suffered a fatal heart attack </a:t>
            </a:r>
          </a:p>
        </p:txBody>
      </p:sp>
      <p:pic>
        <p:nvPicPr>
          <p:cNvPr id="16" name="Audio 15">
            <a:hlinkClick r:id="" action="ppaction://media"/>
            <a:extLst>
              <a:ext uri="{FF2B5EF4-FFF2-40B4-BE49-F238E27FC236}">
                <a16:creationId xmlns:a16="http://schemas.microsoft.com/office/drawing/2014/main" id="{0A8A12C2-E9FE-484B-A58F-7951C00E711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448088098"/>
      </p:ext>
    </p:extLst>
  </p:cSld>
  <p:clrMapOvr>
    <a:masterClrMapping/>
  </p:clrMapOvr>
  <mc:AlternateContent xmlns:mc="http://schemas.openxmlformats.org/markup-compatibility/2006">
    <mc:Choice xmlns:p14="http://schemas.microsoft.com/office/powerpoint/2010/main" Requires="p14">
      <p:transition spd="slow" p14:dur="2000" advTm="83620"/>
    </mc:Choice>
    <mc:Fallback>
      <p:transition spd="slow" advTm="83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500" fill="hold"/>
                                        <p:tgtEl>
                                          <p:spTgt spid="9"/>
                                        </p:tgtEl>
                                        <p:attrNameLst>
                                          <p:attrName>ppt_x</p:attrName>
                                        </p:attrNameLst>
                                      </p:cBhvr>
                                      <p:tavLst>
                                        <p:tav tm="0">
                                          <p:val>
                                            <p:strVal val="#ppt_x"/>
                                          </p:val>
                                        </p:tav>
                                        <p:tav tm="100000">
                                          <p:val>
                                            <p:strVal val="#ppt_x"/>
                                          </p:val>
                                        </p:tav>
                                      </p:tavLst>
                                    </p:anim>
                                    <p:anim calcmode="lin" valueType="num">
                                      <p:cBhvr additive="base">
                                        <p:cTn id="3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500" fill="hold"/>
                                        <p:tgtEl>
                                          <p:spTgt spid="11"/>
                                        </p:tgtEl>
                                        <p:attrNameLst>
                                          <p:attrName>ppt_x</p:attrName>
                                        </p:attrNameLst>
                                      </p:cBhvr>
                                      <p:tavLst>
                                        <p:tav tm="0">
                                          <p:val>
                                            <p:strVal val="#ppt_x"/>
                                          </p:val>
                                        </p:tav>
                                        <p:tav tm="100000">
                                          <p:val>
                                            <p:strVal val="#ppt_x"/>
                                          </p:val>
                                        </p:tav>
                                      </p:tavLst>
                                    </p:anim>
                                    <p:anim calcmode="lin" valueType="num">
                                      <p:cBhvr additive="base">
                                        <p:cTn id="4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additive="base">
                                        <p:cTn id="53" dur="500" fill="hold"/>
                                        <p:tgtEl>
                                          <p:spTgt spid="12"/>
                                        </p:tgtEl>
                                        <p:attrNameLst>
                                          <p:attrName>ppt_x</p:attrName>
                                        </p:attrNameLst>
                                      </p:cBhvr>
                                      <p:tavLst>
                                        <p:tav tm="0">
                                          <p:val>
                                            <p:strVal val="#ppt_x"/>
                                          </p:val>
                                        </p:tav>
                                        <p:tav tm="100000">
                                          <p:val>
                                            <p:strVal val="#ppt_x"/>
                                          </p:val>
                                        </p:tav>
                                      </p:tavLst>
                                    </p:anim>
                                    <p:anim calcmode="lin" valueType="num">
                                      <p:cBhvr additive="base">
                                        <p:cTn id="5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anim calcmode="lin" valueType="num">
                                      <p:cBhvr additive="base">
                                        <p:cTn id="59" dur="500" fill="hold"/>
                                        <p:tgtEl>
                                          <p:spTgt spid="13"/>
                                        </p:tgtEl>
                                        <p:attrNameLst>
                                          <p:attrName>ppt_x</p:attrName>
                                        </p:attrNameLst>
                                      </p:cBhvr>
                                      <p:tavLst>
                                        <p:tav tm="0">
                                          <p:val>
                                            <p:strVal val="#ppt_x"/>
                                          </p:val>
                                        </p:tav>
                                        <p:tav tm="100000">
                                          <p:val>
                                            <p:strVal val="#ppt_x"/>
                                          </p:val>
                                        </p:tav>
                                      </p:tavLst>
                                    </p:anim>
                                    <p:anim calcmode="lin" valueType="num">
                                      <p:cBhvr additive="base">
                                        <p:cTn id="6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4"/>
                                        </p:tgtEl>
                                        <p:attrNameLst>
                                          <p:attrName>style.visibility</p:attrName>
                                        </p:attrNameLst>
                                      </p:cBhvr>
                                      <p:to>
                                        <p:strVal val="visible"/>
                                      </p:to>
                                    </p:set>
                                    <p:anim calcmode="lin" valueType="num">
                                      <p:cBhvr additive="base">
                                        <p:cTn id="65" dur="500" fill="hold"/>
                                        <p:tgtEl>
                                          <p:spTgt spid="14"/>
                                        </p:tgtEl>
                                        <p:attrNameLst>
                                          <p:attrName>ppt_x</p:attrName>
                                        </p:attrNameLst>
                                      </p:cBhvr>
                                      <p:tavLst>
                                        <p:tav tm="0">
                                          <p:val>
                                            <p:strVal val="#ppt_x"/>
                                          </p:val>
                                        </p:tav>
                                        <p:tav tm="100000">
                                          <p:val>
                                            <p:strVal val="#ppt_x"/>
                                          </p:val>
                                        </p:tav>
                                      </p:tavLst>
                                    </p:anim>
                                    <p:anim calcmode="lin" valueType="num">
                                      <p:cBhvr additive="base">
                                        <p:cTn id="6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16"/>
                </p:tgtEl>
              </p:cMediaNode>
            </p:audio>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415F-22E8-45CF-934C-5390D2818578}"/>
              </a:ext>
            </a:extLst>
          </p:cNvPr>
          <p:cNvSpPr>
            <a:spLocks noGrp="1"/>
          </p:cNvSpPr>
          <p:nvPr>
            <p:ph type="title"/>
          </p:nvPr>
        </p:nvSpPr>
        <p:spPr>
          <a:xfrm>
            <a:off x="3771378" y="-41971"/>
            <a:ext cx="10515600" cy="1325563"/>
          </a:xfrm>
        </p:spPr>
        <p:txBody>
          <a:bodyPr/>
          <a:lstStyle/>
          <a:p>
            <a:r>
              <a:rPr lang="en-GB"/>
              <a:t>Reference List </a:t>
            </a:r>
          </a:p>
        </p:txBody>
      </p:sp>
      <p:sp>
        <p:nvSpPr>
          <p:cNvPr id="3" name="Content Placeholder 2">
            <a:extLst>
              <a:ext uri="{FF2B5EF4-FFF2-40B4-BE49-F238E27FC236}">
                <a16:creationId xmlns:a16="http://schemas.microsoft.com/office/drawing/2014/main" id="{EA6C4336-8C23-4E75-8C4D-42DEA164B8A8}"/>
              </a:ext>
            </a:extLst>
          </p:cNvPr>
          <p:cNvSpPr>
            <a:spLocks noGrp="1"/>
          </p:cNvSpPr>
          <p:nvPr>
            <p:ph idx="1"/>
          </p:nvPr>
        </p:nvSpPr>
        <p:spPr>
          <a:xfrm>
            <a:off x="347597" y="844420"/>
            <a:ext cx="11893462" cy="5509994"/>
          </a:xfrm>
        </p:spPr>
        <p:txBody>
          <a:bodyPr vert="horz" lIns="91440" tIns="45720" rIns="91440" bIns="45720" rtlCol="0" anchor="t">
            <a:noAutofit/>
          </a:bodyPr>
          <a:lstStyle/>
          <a:p>
            <a:pPr marL="0" indent="0">
              <a:buNone/>
            </a:pPr>
            <a:r>
              <a:rPr lang="en-GB" sz="1200" b="1" u="sng">
                <a:latin typeface="Abadi"/>
                <a:cs typeface="Arial"/>
              </a:rPr>
              <a:t>Slide 2 </a:t>
            </a:r>
            <a:endParaRPr lang="en-US" sz="1200" u="sng">
              <a:latin typeface="Abadi"/>
              <a:cs typeface="Arial"/>
            </a:endParaRPr>
          </a:p>
          <a:p>
            <a:pPr marL="0" indent="0">
              <a:buNone/>
            </a:pPr>
            <a:r>
              <a:rPr lang="en-GB" sz="1200">
                <a:latin typeface="Abadi"/>
                <a:cs typeface="Arial"/>
              </a:rPr>
              <a:t> </a:t>
            </a:r>
            <a:r>
              <a:rPr lang="en-US" sz="1200">
                <a:latin typeface="Abadi"/>
                <a:cs typeface="Arial"/>
                <a:hlinkClick r:id="rId4"/>
              </a:rPr>
              <a:t>https://www.verywellmind.com/alfred-adler-2795502/</a:t>
            </a:r>
            <a:r>
              <a:rPr lang="en-US" sz="1200">
                <a:latin typeface="Abadi"/>
                <a:cs typeface="Arial"/>
                <a:hlinkClick r:id="rId5"/>
              </a:rPr>
              <a:t> </a:t>
            </a:r>
            <a:endParaRPr lang="en-US" sz="1200">
              <a:latin typeface="Abadi"/>
              <a:ea typeface="+mn-lt"/>
              <a:cs typeface="+mn-lt"/>
            </a:endParaRPr>
          </a:p>
          <a:p>
            <a:pPr marL="0" indent="0">
              <a:buNone/>
            </a:pPr>
            <a:r>
              <a:rPr lang="en-US" sz="1200">
                <a:latin typeface="Abadi"/>
                <a:cs typeface="Arial"/>
                <a:hlinkClick r:id="rId5"/>
              </a:rPr>
              <a:t>https://www.nhs.uk/conditions/rickets-and-osteomalacia/</a:t>
            </a:r>
            <a:endParaRPr lang="en-US" sz="1200">
              <a:latin typeface="Abadi"/>
              <a:cs typeface="Arial"/>
            </a:endParaRPr>
          </a:p>
          <a:p>
            <a:pPr marL="0" indent="0">
              <a:buNone/>
            </a:pPr>
            <a:r>
              <a:rPr lang="en-US" sz="1200">
                <a:latin typeface="Abadi"/>
                <a:cs typeface="Arial"/>
              </a:rPr>
              <a:t>Picture - </a:t>
            </a:r>
            <a:r>
              <a:rPr lang="en-GB" sz="1200">
                <a:latin typeface="Abadi"/>
                <a:ea typeface="+mn-lt"/>
                <a:cs typeface="+mn-lt"/>
              </a:rPr>
              <a:t> </a:t>
            </a:r>
            <a:r>
              <a:rPr lang="en-GB" sz="1200">
                <a:latin typeface="Abadi"/>
                <a:cs typeface="Arial"/>
                <a:hlinkClick r:id="rId6"/>
              </a:rPr>
              <a:t>https://www.thefamouspeople.com/profiles/alfred-adler-660.php/</a:t>
            </a:r>
            <a:endParaRPr lang="en-GB" sz="1200">
              <a:latin typeface="Abadi"/>
              <a:cs typeface="Arial"/>
            </a:endParaRPr>
          </a:p>
          <a:p>
            <a:pPr marL="0" indent="0">
              <a:buNone/>
            </a:pPr>
            <a:r>
              <a:rPr lang="en-GB" sz="1200" b="1" u="sng">
                <a:latin typeface="Abadi"/>
                <a:cs typeface="Arial"/>
              </a:rPr>
              <a:t>Slide 3 </a:t>
            </a:r>
          </a:p>
          <a:p>
            <a:pPr marL="0" indent="0">
              <a:lnSpc>
                <a:spcPct val="100000"/>
              </a:lnSpc>
              <a:buNone/>
            </a:pPr>
            <a:r>
              <a:rPr lang="en-US" sz="1200">
                <a:latin typeface="Abadi"/>
                <a:cs typeface="Arial"/>
                <a:hlinkClick r:id="rId4"/>
              </a:rPr>
              <a:t>https://www.verywellmind.com/alfred-adler-2795502/</a:t>
            </a:r>
            <a:endParaRPr lang="en-US" sz="1200">
              <a:latin typeface="Abadi"/>
              <a:ea typeface="+mn-lt"/>
              <a:cs typeface="+mn-lt"/>
            </a:endParaRPr>
          </a:p>
          <a:p>
            <a:pPr marL="0" indent="0">
              <a:buNone/>
            </a:pPr>
            <a:r>
              <a:rPr lang="en-US" sz="1200">
                <a:latin typeface="Abadi"/>
                <a:cs typeface="Arial"/>
                <a:hlinkClick r:id="rId7"/>
              </a:rPr>
              <a:t>https://www.dictionary.com/browse/psychiatry/</a:t>
            </a:r>
            <a:endParaRPr lang="en-US" sz="1200">
              <a:latin typeface="Abadi"/>
              <a:cs typeface="Arial"/>
            </a:endParaRPr>
          </a:p>
          <a:p>
            <a:pPr marL="0" indent="0">
              <a:buNone/>
            </a:pPr>
            <a:r>
              <a:rPr lang="en-GB" sz="1200">
                <a:latin typeface="Abadi"/>
                <a:cs typeface="Arial"/>
              </a:rPr>
              <a:t>Picture</a:t>
            </a:r>
            <a:r>
              <a:rPr lang="en-GB" sz="1200" b="1">
                <a:latin typeface="Abadi"/>
                <a:cs typeface="Arial"/>
              </a:rPr>
              <a:t> </a:t>
            </a:r>
            <a:r>
              <a:rPr lang="en-GB" sz="1200">
                <a:latin typeface="Abadi"/>
                <a:cs typeface="Arial"/>
              </a:rPr>
              <a:t>- </a:t>
            </a:r>
            <a:r>
              <a:rPr lang="en-GB" sz="1200">
                <a:latin typeface="Abadi"/>
                <a:cs typeface="Arial"/>
                <a:hlinkClick r:id="rId8"/>
              </a:rPr>
              <a:t>https://www.verywellmind.com/little-known-facts-about-famous-psychologists-2795261/</a:t>
            </a:r>
            <a:endParaRPr lang="en-GB" sz="1200">
              <a:latin typeface="Abadi"/>
              <a:cs typeface="Arial"/>
            </a:endParaRPr>
          </a:p>
          <a:p>
            <a:pPr marL="0" indent="0">
              <a:buNone/>
            </a:pPr>
            <a:r>
              <a:rPr lang="en-GB" sz="1200" b="1" u="sng">
                <a:latin typeface="Abadi"/>
                <a:cs typeface="Arial"/>
              </a:rPr>
              <a:t>Slide 4 </a:t>
            </a:r>
          </a:p>
          <a:p>
            <a:pPr marL="0" indent="0">
              <a:lnSpc>
                <a:spcPct val="100000"/>
              </a:lnSpc>
              <a:buNone/>
            </a:pPr>
            <a:r>
              <a:rPr lang="en-US" sz="1200">
                <a:latin typeface="Abadi"/>
                <a:cs typeface="Arial"/>
                <a:hlinkClick r:id="rId4"/>
              </a:rPr>
              <a:t>https://www.verywellmind.com/alfred-adler-2795502/</a:t>
            </a:r>
            <a:endParaRPr lang="en-US" sz="1200">
              <a:latin typeface="Abadi"/>
              <a:ea typeface="+mn-lt"/>
              <a:cs typeface="+mn-lt"/>
            </a:endParaRPr>
          </a:p>
          <a:p>
            <a:pPr marL="0" indent="0">
              <a:buNone/>
            </a:pPr>
            <a:r>
              <a:rPr lang="en-US" sz="1200">
                <a:latin typeface="Abadi"/>
                <a:cs typeface="Arial"/>
                <a:hlinkClick r:id="rId7"/>
              </a:rPr>
              <a:t>https://www.dictionary.com/browse/psychiatry/</a:t>
            </a:r>
            <a:endParaRPr lang="en-US" sz="1200">
              <a:latin typeface="Abadi"/>
              <a:cs typeface="Arial"/>
            </a:endParaRPr>
          </a:p>
          <a:p>
            <a:pPr marL="0" indent="0">
              <a:buNone/>
            </a:pPr>
            <a:r>
              <a:rPr lang="en-US" sz="1200">
                <a:latin typeface="Abadi"/>
                <a:cs typeface="Arial"/>
              </a:rPr>
              <a:t>Picture - </a:t>
            </a:r>
            <a:r>
              <a:rPr lang="en-GB" sz="1200">
                <a:latin typeface="Abadi"/>
                <a:cs typeface="Arial"/>
                <a:hlinkClick r:id="rId9"/>
              </a:rPr>
              <a:t>https://www.alfredadler.org/what-is-an-adlerian/</a:t>
            </a:r>
            <a:endParaRPr lang="en-GB" sz="1200">
              <a:latin typeface="Abadi"/>
              <a:cs typeface="Arial"/>
            </a:endParaRPr>
          </a:p>
          <a:p>
            <a:pPr marL="0" indent="0">
              <a:buNone/>
            </a:pPr>
            <a:r>
              <a:rPr lang="en-GB" sz="1200" b="1" u="sng">
                <a:latin typeface="Abadi"/>
                <a:cs typeface="Arial"/>
              </a:rPr>
              <a:t>Slide 5</a:t>
            </a:r>
          </a:p>
          <a:p>
            <a:pPr marL="0" indent="0">
              <a:buNone/>
            </a:pPr>
            <a:r>
              <a:rPr lang="en-GB" sz="1200">
                <a:latin typeface="Abadi"/>
                <a:cs typeface="Arial"/>
              </a:rPr>
              <a:t>Picture</a:t>
            </a:r>
            <a:r>
              <a:rPr lang="en-GB" sz="1200">
                <a:latin typeface="Abadi"/>
                <a:ea typeface="+mn-lt"/>
                <a:cs typeface="+mn-lt"/>
              </a:rPr>
              <a:t> - </a:t>
            </a:r>
            <a:r>
              <a:rPr lang="en-GB" sz="1200">
                <a:latin typeface="Abadi"/>
                <a:cs typeface="Arial"/>
                <a:hlinkClick r:id="rId10"/>
              </a:rPr>
              <a:t>https://www.vequill.com/inferiority-complex/</a:t>
            </a:r>
            <a:endParaRPr lang="en-GB" sz="1200">
              <a:latin typeface="Abadi"/>
              <a:cs typeface="Arial"/>
            </a:endParaRPr>
          </a:p>
          <a:p>
            <a:pPr marL="0" indent="0">
              <a:buNone/>
            </a:pPr>
            <a:r>
              <a:rPr lang="en-GB" sz="1200">
                <a:latin typeface="Abadi"/>
                <a:cs typeface="Arial"/>
              </a:rPr>
              <a:t>Picture</a:t>
            </a:r>
            <a:r>
              <a:rPr lang="en-GB" sz="1200" b="1">
                <a:latin typeface="Abadi"/>
                <a:cs typeface="Arial"/>
              </a:rPr>
              <a:t> </a:t>
            </a:r>
            <a:r>
              <a:rPr lang="en-GB" sz="1200">
                <a:latin typeface="Abadi"/>
                <a:cs typeface="Arial"/>
              </a:rPr>
              <a:t> - </a:t>
            </a:r>
            <a:r>
              <a:rPr lang="en-GB" sz="1200">
                <a:latin typeface="Abadi"/>
                <a:cs typeface="Arial"/>
                <a:hlinkClick r:id="rId11"/>
              </a:rPr>
              <a:t>https://www.dazzling.news/a2151/here-s-how-a-person-s-birth-order-can-shape-their-personality/</a:t>
            </a:r>
            <a:endParaRPr lang="en-GB" sz="1200">
              <a:latin typeface="Abadi"/>
              <a:cs typeface="Arial"/>
            </a:endParaRPr>
          </a:p>
          <a:p>
            <a:pPr>
              <a:buNone/>
            </a:pPr>
            <a:r>
              <a:rPr lang="en-GB" sz="1200">
                <a:latin typeface="Abadi"/>
                <a:cs typeface="Arial"/>
              </a:rPr>
              <a:t>Picture- </a:t>
            </a:r>
            <a:r>
              <a:rPr lang="en-GB" sz="1200">
                <a:latin typeface="Abadi"/>
                <a:cs typeface="Arial"/>
                <a:hlinkClick r:id="rId12"/>
              </a:rPr>
              <a:t>https://makinglearningeasier.wordpress.com/category/motivation-2/</a:t>
            </a:r>
            <a:endParaRPr lang="en-GB" sz="1200">
              <a:latin typeface="Abadi"/>
              <a:ea typeface="+mn-lt"/>
              <a:cs typeface="+mn-lt"/>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badi"/>
              <a:cs typeface="Arial"/>
            </a:endParaRPr>
          </a:p>
          <a:p>
            <a:pPr marL="0" indent="0">
              <a:buNone/>
            </a:pPr>
            <a:endParaRPr lang="en-GB" b="1">
              <a:latin typeface="Abadi"/>
              <a:cs typeface="Arial"/>
            </a:endParaRPr>
          </a:p>
          <a:p>
            <a:pPr marL="0" indent="0">
              <a:buNone/>
            </a:pPr>
            <a:endParaRPr lang="en-GB" b="1" u="sng">
              <a:latin typeface="Abadi"/>
              <a:cs typeface="Arial"/>
            </a:endParaRPr>
          </a:p>
          <a:p>
            <a:pPr marL="0" indent="0">
              <a:buNone/>
            </a:pPr>
            <a:endParaRPr lang="en-GB" b="1" u="sng">
              <a:cs typeface="Arial"/>
            </a:endParaRPr>
          </a:p>
        </p:txBody>
      </p:sp>
      <p:pic>
        <p:nvPicPr>
          <p:cNvPr id="11" name="Audio 10">
            <a:hlinkClick r:id="" action="ppaction://media"/>
            <a:extLst>
              <a:ext uri="{FF2B5EF4-FFF2-40B4-BE49-F238E27FC236}">
                <a16:creationId xmlns:a16="http://schemas.microsoft.com/office/drawing/2014/main" id="{E9B31656-80BE-B74D-8B32-D869665A4EB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31003587"/>
      </p:ext>
    </p:extLst>
  </p:cSld>
  <p:clrMapOvr>
    <a:masterClrMapping/>
  </p:clrMapOvr>
  <mc:AlternateContent xmlns:mc="http://schemas.openxmlformats.org/markup-compatibility/2006">
    <mc:Choice xmlns:p14="http://schemas.microsoft.com/office/powerpoint/2010/main" Requires="p14">
      <p:transition spd="slow" p14:dur="2000" advTm="10296"/>
    </mc:Choice>
    <mc:Fallback>
      <p:transition spd="slow" advTm="10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415F-22E8-45CF-934C-5390D2818578}"/>
              </a:ext>
            </a:extLst>
          </p:cNvPr>
          <p:cNvSpPr>
            <a:spLocks noGrp="1"/>
          </p:cNvSpPr>
          <p:nvPr>
            <p:ph type="title"/>
          </p:nvPr>
        </p:nvSpPr>
        <p:spPr>
          <a:xfrm>
            <a:off x="3771378" y="-41971"/>
            <a:ext cx="10515600" cy="1325563"/>
          </a:xfrm>
        </p:spPr>
        <p:txBody>
          <a:bodyPr/>
          <a:lstStyle/>
          <a:p>
            <a:r>
              <a:rPr lang="en-GB"/>
              <a:t>Reference List </a:t>
            </a:r>
          </a:p>
        </p:txBody>
      </p:sp>
      <p:sp>
        <p:nvSpPr>
          <p:cNvPr id="3" name="Content Placeholder 2">
            <a:extLst>
              <a:ext uri="{FF2B5EF4-FFF2-40B4-BE49-F238E27FC236}">
                <a16:creationId xmlns:a16="http://schemas.microsoft.com/office/drawing/2014/main" id="{EA6C4336-8C23-4E75-8C4D-42DEA164B8A8}"/>
              </a:ext>
            </a:extLst>
          </p:cNvPr>
          <p:cNvSpPr>
            <a:spLocks noGrp="1"/>
          </p:cNvSpPr>
          <p:nvPr>
            <p:ph idx="1"/>
          </p:nvPr>
        </p:nvSpPr>
        <p:spPr>
          <a:xfrm>
            <a:off x="295405" y="781790"/>
            <a:ext cx="11893462" cy="6198925"/>
          </a:xfrm>
        </p:spPr>
        <p:txBody>
          <a:bodyPr vert="horz" lIns="91440" tIns="45720" rIns="91440" bIns="45720" rtlCol="0" anchor="t">
            <a:noAutofit/>
          </a:bodyPr>
          <a:lstStyle/>
          <a:p>
            <a:pPr marL="0" indent="0">
              <a:buNone/>
            </a:pPr>
            <a:r>
              <a:rPr lang="en-GB" sz="1200" b="1" u="sng">
                <a:latin typeface="Abadi"/>
                <a:cs typeface="Arial"/>
              </a:rPr>
              <a:t>Slide 6</a:t>
            </a:r>
            <a:endParaRPr lang="en-US" sz="1200" u="sng">
              <a:latin typeface="Abadi"/>
              <a:cs typeface="Arial"/>
            </a:endParaRPr>
          </a:p>
          <a:p>
            <a:pPr marL="0" indent="0">
              <a:buNone/>
            </a:pPr>
            <a:r>
              <a:rPr lang="en-GB" sz="1200">
                <a:latin typeface="Abadi"/>
                <a:cs typeface="Arial"/>
                <a:hlinkClick r:id="rId4"/>
              </a:rPr>
              <a:t>https://www.dictionary.com/browse/inferiority</a:t>
            </a:r>
            <a:r>
              <a:rPr lang="en-GB" sz="1200">
                <a:latin typeface="Arial"/>
                <a:cs typeface="Arial"/>
                <a:hlinkClick r:id="rId4"/>
              </a:rPr>
              <a:t>/</a:t>
            </a:r>
            <a:endParaRPr lang="en-GB" sz="1200">
              <a:latin typeface="Abadi"/>
              <a:cs typeface="Arial"/>
            </a:endParaRPr>
          </a:p>
          <a:p>
            <a:pPr marL="0" indent="0">
              <a:buNone/>
            </a:pPr>
            <a:r>
              <a:rPr lang="en-GB" sz="1200">
                <a:latin typeface="Arial"/>
                <a:cs typeface="Arial"/>
                <a:hlinkClick r:id="rId5"/>
              </a:rPr>
              <a:t>https://www.scienceabc.com/social-science/adlerian-individual-psychology-inferiority-complex-encouragement.html</a:t>
            </a:r>
            <a:endParaRPr lang="en-GB" sz="1200">
              <a:latin typeface="Abadi"/>
              <a:cs typeface="Arial"/>
            </a:endParaRPr>
          </a:p>
          <a:p>
            <a:pPr marL="0" indent="0">
              <a:buNone/>
            </a:pPr>
            <a:endParaRPr lang="en-GB" sz="1200">
              <a:latin typeface="Abadi"/>
              <a:cs typeface="Arial"/>
            </a:endParaRPr>
          </a:p>
          <a:p>
            <a:pPr marL="0" indent="0">
              <a:buNone/>
            </a:pPr>
            <a:r>
              <a:rPr lang="en-GB" sz="1200" b="1" u="sng">
                <a:latin typeface="Abadi"/>
                <a:cs typeface="Arial"/>
              </a:rPr>
              <a:t>Slide 7</a:t>
            </a:r>
          </a:p>
          <a:p>
            <a:pPr marL="0" indent="0">
              <a:lnSpc>
                <a:spcPct val="100000"/>
              </a:lnSpc>
              <a:buNone/>
            </a:pPr>
            <a:r>
              <a:rPr lang="en-GB" sz="1200">
                <a:latin typeface="Arial"/>
                <a:cs typeface="Arial"/>
                <a:hlinkClick r:id="rId6"/>
              </a:rPr>
              <a:t>https://wehavekids.com/family-relationships/How-Birth-Order-Plays-A-Part-In-A-Childs-Development#:~:text=One%20psychological%20scholar%20in%20particular%2C%20Alfred%20Adler%2C%20did,personality%2C%20but%20that%20the%20child%27s%20environment%20was%20/</a:t>
            </a:r>
            <a:endParaRPr lang="en-US"/>
          </a:p>
          <a:p>
            <a:pPr marL="0" indent="0">
              <a:buNone/>
            </a:pPr>
            <a:r>
              <a:rPr lang="en-GB" sz="1200">
                <a:latin typeface="Abadi"/>
                <a:cs typeface="Arial"/>
              </a:rPr>
              <a:t>Picture</a:t>
            </a:r>
            <a:r>
              <a:rPr lang="en-GB" sz="1200" b="1">
                <a:latin typeface="Abadi"/>
                <a:cs typeface="Arial"/>
              </a:rPr>
              <a:t> </a:t>
            </a:r>
            <a:r>
              <a:rPr lang="en-GB" sz="1200">
                <a:latin typeface="Abadi"/>
                <a:cs typeface="Arial"/>
              </a:rPr>
              <a:t>-  </a:t>
            </a:r>
            <a:r>
              <a:rPr lang="en-GB" sz="1200">
                <a:latin typeface="Arial"/>
                <a:cs typeface="Arial"/>
                <a:hlinkClick r:id="rId6"/>
              </a:rPr>
              <a:t>https://wehavekids.com/family-relationships/How-Birth-Order-Plays-A-Part-In-A-Childs-Development#:~:text=One%20psychological%20scholar%20in%20particular%2C%20Alfred%20Adler%2C%20did,personality%2C%20but%20that%20the%20child%27s%20environment%20was%20/</a:t>
            </a:r>
          </a:p>
          <a:p>
            <a:pPr marL="0" indent="0">
              <a:buNone/>
            </a:pPr>
            <a:r>
              <a:rPr lang="en-GB" sz="1200" b="1" u="sng">
                <a:latin typeface="Abadi"/>
                <a:cs typeface="Arial"/>
              </a:rPr>
              <a:t>Slide 8</a:t>
            </a:r>
          </a:p>
          <a:p>
            <a:pPr marL="0" indent="0">
              <a:lnSpc>
                <a:spcPct val="100000"/>
              </a:lnSpc>
              <a:buNone/>
            </a:pPr>
            <a:r>
              <a:rPr lang="en-GB" sz="1200">
                <a:latin typeface="Abadi"/>
                <a:cs typeface="Arial"/>
                <a:hlinkClick r:id="rId7"/>
              </a:rPr>
              <a:t>https://www.simplypsychology.org/alfred-adler.html#:~:text=%20Birth%20Order%20%201%20First-born.%20These%20children,to%20see%20the%20world%20as%20a...%20More%20</a:t>
            </a:r>
            <a:endParaRPr lang="en-US"/>
          </a:p>
          <a:p>
            <a:pPr marL="0" indent="0">
              <a:buNone/>
            </a:pPr>
            <a:r>
              <a:rPr lang="en-GB" sz="1200" b="1" u="sng">
                <a:latin typeface="Abadi"/>
                <a:cs typeface="Arial"/>
              </a:rPr>
              <a:t>Slide 9</a:t>
            </a:r>
            <a:endParaRPr lang="en-GB" sz="1200">
              <a:latin typeface="Arial"/>
              <a:cs typeface="Arial"/>
            </a:endParaRPr>
          </a:p>
          <a:p>
            <a:pPr marL="0" indent="0">
              <a:buNone/>
            </a:pPr>
            <a:r>
              <a:rPr lang="en-GB" sz="1200">
                <a:latin typeface="Abadi"/>
                <a:cs typeface="Arial"/>
                <a:hlinkClick r:id="rId8"/>
              </a:rPr>
              <a:t>https://en.wikipedia.org/wiki/Motivation</a:t>
            </a:r>
            <a:endParaRPr lang="en-GB" sz="1200">
              <a:cs typeface="Arial"/>
            </a:endParaRPr>
          </a:p>
          <a:p>
            <a:pPr>
              <a:buNone/>
            </a:pPr>
            <a:r>
              <a:rPr lang="en-GB" sz="1200">
                <a:latin typeface="Abadi"/>
                <a:cs typeface="Arial"/>
              </a:rPr>
              <a:t>Picture- </a:t>
            </a:r>
            <a:r>
              <a:rPr lang="en-GB" sz="1200">
                <a:latin typeface="Abadi"/>
                <a:cs typeface="Arial"/>
                <a:hlinkClick r:id="rId9"/>
              </a:rPr>
              <a:t>https://www.istockphoto.com/illustrations/motivation?mediatype=illustration&amp;phrase=motivation&amp;sort=best/</a:t>
            </a:r>
            <a:endParaRPr lang="en-GB" sz="1200">
              <a:latin typeface="Abadi"/>
              <a:ea typeface="+mn-lt"/>
              <a:cs typeface="+mn-lt"/>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badi"/>
              <a:cs typeface="Arial"/>
            </a:endParaRPr>
          </a:p>
          <a:p>
            <a:pPr marL="0" indent="0">
              <a:buNone/>
            </a:pPr>
            <a:endParaRPr lang="en-GB" b="1">
              <a:latin typeface="Abadi"/>
              <a:cs typeface="Arial"/>
            </a:endParaRPr>
          </a:p>
          <a:p>
            <a:pPr marL="0" indent="0">
              <a:buNone/>
            </a:pPr>
            <a:endParaRPr lang="en-GB" b="1" u="sng">
              <a:latin typeface="Abadi"/>
              <a:cs typeface="Arial"/>
            </a:endParaRPr>
          </a:p>
          <a:p>
            <a:pPr marL="0" indent="0">
              <a:buNone/>
            </a:pPr>
            <a:endParaRPr lang="en-GB" b="1" u="sng">
              <a:cs typeface="Arial"/>
            </a:endParaRPr>
          </a:p>
        </p:txBody>
      </p:sp>
      <p:pic>
        <p:nvPicPr>
          <p:cNvPr id="10" name="Audio 9">
            <a:hlinkClick r:id="" action="ppaction://media"/>
            <a:extLst>
              <a:ext uri="{FF2B5EF4-FFF2-40B4-BE49-F238E27FC236}">
                <a16:creationId xmlns:a16="http://schemas.microsoft.com/office/drawing/2014/main" id="{576EB9B5-0C31-C140-A957-96C0652886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7285324"/>
      </p:ext>
    </p:extLst>
  </p:cSld>
  <p:clrMapOvr>
    <a:masterClrMapping/>
  </p:clrMapOvr>
  <mc:AlternateContent xmlns:mc="http://schemas.openxmlformats.org/markup-compatibility/2006">
    <mc:Choice xmlns:p14="http://schemas.microsoft.com/office/powerpoint/2010/main" Requires="p14">
      <p:transition spd="slow" p14:dur="2000" advTm="1860"/>
    </mc:Choice>
    <mc:Fallback>
      <p:transition spd="slow" advTm="1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415F-22E8-45CF-934C-5390D2818578}"/>
              </a:ext>
            </a:extLst>
          </p:cNvPr>
          <p:cNvSpPr>
            <a:spLocks noGrp="1"/>
          </p:cNvSpPr>
          <p:nvPr>
            <p:ph type="title"/>
          </p:nvPr>
        </p:nvSpPr>
        <p:spPr>
          <a:xfrm>
            <a:off x="3771378" y="-41971"/>
            <a:ext cx="10515600" cy="1325563"/>
          </a:xfrm>
        </p:spPr>
        <p:txBody>
          <a:bodyPr/>
          <a:lstStyle/>
          <a:p>
            <a:r>
              <a:rPr lang="en-GB"/>
              <a:t>Reference List </a:t>
            </a:r>
          </a:p>
        </p:txBody>
      </p:sp>
      <p:sp>
        <p:nvSpPr>
          <p:cNvPr id="3" name="Content Placeholder 2">
            <a:extLst>
              <a:ext uri="{FF2B5EF4-FFF2-40B4-BE49-F238E27FC236}">
                <a16:creationId xmlns:a16="http://schemas.microsoft.com/office/drawing/2014/main" id="{EA6C4336-8C23-4E75-8C4D-42DEA164B8A8}"/>
              </a:ext>
            </a:extLst>
          </p:cNvPr>
          <p:cNvSpPr>
            <a:spLocks noGrp="1"/>
          </p:cNvSpPr>
          <p:nvPr>
            <p:ph idx="1"/>
          </p:nvPr>
        </p:nvSpPr>
        <p:spPr>
          <a:xfrm>
            <a:off x="211322" y="548259"/>
            <a:ext cx="11767338" cy="5509994"/>
          </a:xfrm>
        </p:spPr>
        <p:txBody>
          <a:bodyPr vert="horz" lIns="91440" tIns="45720" rIns="91440" bIns="45720" rtlCol="0" anchor="t">
            <a:noAutofit/>
          </a:bodyPr>
          <a:lstStyle/>
          <a:p>
            <a:pPr marL="0" indent="0">
              <a:buNone/>
            </a:pPr>
            <a:r>
              <a:rPr lang="en-GB" sz="1200" b="1" u="sng" dirty="0">
                <a:latin typeface="Abadi"/>
                <a:cs typeface="Arial"/>
              </a:rPr>
              <a:t>Slide 10</a:t>
            </a:r>
            <a:endParaRPr lang="en-US" sz="1200" u="sng" dirty="0">
              <a:latin typeface="Abadi"/>
              <a:cs typeface="Arial"/>
            </a:endParaRPr>
          </a:p>
          <a:p>
            <a:pPr marL="0" indent="0">
              <a:buNone/>
            </a:pPr>
            <a:r>
              <a:rPr lang="en-GB" sz="1200" dirty="0">
                <a:latin typeface="Abadi"/>
                <a:cs typeface="Arial"/>
                <a:hlinkClick r:id="rId4"/>
              </a:rPr>
              <a:t>https://www.alleydog.com/glossary/definition.php?term=Social%20Context#:~:text=Social%20Context%2C%20also%20known%20as%20milieu%20is%20how,bad%20and%20not%20like%20it%20in%20the%20future</a:t>
            </a:r>
            <a:r>
              <a:rPr lang="en-GB" sz="1200" dirty="0">
                <a:latin typeface="Abadi"/>
                <a:cs typeface="Arial"/>
              </a:rPr>
              <a:t>.</a:t>
            </a:r>
            <a:endParaRPr lang="en-US" sz="1200" dirty="0">
              <a:ea typeface="+mn-lt"/>
              <a:cs typeface="+mn-lt"/>
            </a:endParaRPr>
          </a:p>
          <a:p>
            <a:pPr marL="0" indent="0">
              <a:buNone/>
            </a:pPr>
            <a:r>
              <a:rPr lang="en-GB" sz="1200" dirty="0">
                <a:latin typeface="Abadi"/>
                <a:cs typeface="Arial"/>
                <a:hlinkClick r:id="rId5"/>
              </a:rPr>
              <a:t>https://alfredadler.edu/about/alfred-adler-theory-application#:~:text=Adlerian%20theory%20and%20practice%20have%20proven%20especially%20productive,effective%20strategy%20in%20coping%20with%20difficult%20child%20behaviors/</a:t>
            </a:r>
            <a:endParaRPr lang="en-US" sz="1200" dirty="0">
              <a:cs typeface="Arial"/>
            </a:endParaRPr>
          </a:p>
          <a:p>
            <a:pPr marL="0" indent="0">
              <a:buNone/>
            </a:pPr>
            <a:r>
              <a:rPr lang="en-GB" sz="1200" b="1" u="sng" dirty="0">
                <a:latin typeface="Abadi"/>
                <a:cs typeface="Arial"/>
              </a:rPr>
              <a:t>Slide 11</a:t>
            </a:r>
          </a:p>
          <a:p>
            <a:pPr marL="0" indent="0">
              <a:buNone/>
            </a:pPr>
            <a:r>
              <a:rPr lang="en-GB" sz="1200" dirty="0">
                <a:latin typeface="Abadi"/>
                <a:cs typeface="Arial"/>
                <a:hlinkClick r:id="rId4"/>
              </a:rPr>
              <a:t>https://www.alleydog.com/glossary/definition.php?term=Social%20Context#:~:text=Social%20Context%2C%20also%20known%20as%20milieu%20is%20how,bad%20and%20not%20like%20it%20in%20the%20future</a:t>
            </a:r>
            <a:r>
              <a:rPr lang="en-GB" sz="1200" dirty="0">
                <a:latin typeface="Abadi"/>
                <a:cs typeface="Arial"/>
              </a:rPr>
              <a:t>.</a:t>
            </a:r>
            <a:endParaRPr lang="en-US" sz="1200" dirty="0">
              <a:ea typeface="+mn-lt"/>
              <a:cs typeface="+mn-lt"/>
            </a:endParaRPr>
          </a:p>
          <a:p>
            <a:pPr marL="0" indent="0">
              <a:buNone/>
            </a:pPr>
            <a:r>
              <a:rPr lang="en-GB" sz="1200" dirty="0">
                <a:latin typeface="Abadi"/>
                <a:cs typeface="Arial"/>
              </a:rPr>
              <a:t> </a:t>
            </a:r>
            <a:r>
              <a:rPr lang="en-GB" sz="1200" dirty="0">
                <a:latin typeface="Abadi"/>
                <a:cs typeface="Arial"/>
                <a:hlinkClick r:id="rId5"/>
              </a:rPr>
              <a:t>https://alfredadler.edu/about/alfred-adler-theory-application#:~:text=Adlerian%20theory%20and%20practice%20have%20proven%20especially%20productive,effective%20strategy%20in%20coping%20with%20difficult%20child%20behaviors/</a:t>
            </a:r>
            <a:endParaRPr lang="en-US" sz="1200" dirty="0">
              <a:cs typeface="Arial"/>
            </a:endParaRPr>
          </a:p>
          <a:p>
            <a:pPr marL="0" indent="0">
              <a:buNone/>
            </a:pPr>
            <a:r>
              <a:rPr lang="en-GB" sz="1200" b="1" u="sng" dirty="0">
                <a:latin typeface="Abadi"/>
                <a:cs typeface="Arial"/>
              </a:rPr>
              <a:t>Slide 12</a:t>
            </a:r>
          </a:p>
          <a:p>
            <a:pPr marL="0" indent="0">
              <a:lnSpc>
                <a:spcPct val="100000"/>
              </a:lnSpc>
              <a:buNone/>
            </a:pPr>
            <a:r>
              <a:rPr lang="en-GB" sz="1200" dirty="0">
                <a:latin typeface="Abadi"/>
                <a:cs typeface="Arial"/>
                <a:hlinkClick r:id="rId6"/>
              </a:rPr>
              <a:t>https://alfredadler.edu/about/alfred-adler-theory-application#:~:text=Adlerian%20theory%20and%20practice%20have%20proven%20especially%20productive,effective%20strategy%20in%20coping%20with%20difficult%20child%20behaviors</a:t>
            </a:r>
            <a:r>
              <a:rPr lang="en-GB" sz="1200" dirty="0">
                <a:latin typeface="Abadi"/>
                <a:cs typeface="Arial"/>
              </a:rPr>
              <a:t>.</a:t>
            </a:r>
            <a:endParaRPr lang="en-US" sz="1200" dirty="0">
              <a:cs typeface="Arial"/>
            </a:endParaRPr>
          </a:p>
          <a:p>
            <a:pPr marL="0" indent="0">
              <a:buNone/>
            </a:pPr>
            <a:r>
              <a:rPr lang="en-GB" sz="1200" b="1" u="sng" dirty="0">
                <a:latin typeface="Abadi"/>
                <a:cs typeface="Arial"/>
              </a:rPr>
              <a:t>Slide 13 </a:t>
            </a:r>
            <a:endParaRPr lang="en-GB" sz="1200" dirty="0">
              <a:latin typeface="Arial"/>
              <a:cs typeface="Arial"/>
            </a:endParaRPr>
          </a:p>
          <a:p>
            <a:pPr marL="0" indent="0">
              <a:buNone/>
            </a:pPr>
            <a:r>
              <a:rPr lang="en-GB" sz="1200" b="1" u="sng" dirty="0">
                <a:latin typeface="Arial"/>
                <a:cs typeface="Arial"/>
              </a:rPr>
              <a:t>Slide 14 </a:t>
            </a:r>
            <a:endParaRPr lang="en-GB" sz="1200" dirty="0">
              <a:latin typeface="Arial"/>
              <a:cs typeface="Arial"/>
            </a:endParaRPr>
          </a:p>
          <a:p>
            <a:pPr marL="0" indent="0">
              <a:buNone/>
            </a:pPr>
            <a:r>
              <a:rPr lang="en-GB" sz="1200" dirty="0">
                <a:latin typeface="Arial"/>
                <a:cs typeface="Arial"/>
                <a:hlinkClick r:id="rId7"/>
              </a:rPr>
              <a:t>https://www.psychologytoday.com/gb/therapy-types/adlerian-therapy</a:t>
            </a:r>
            <a:r>
              <a:rPr lang="en-GB" sz="1200" dirty="0">
                <a:latin typeface="Arial"/>
                <a:cs typeface="Arial"/>
              </a:rPr>
              <a:t>  Picture - </a:t>
            </a:r>
            <a:r>
              <a:rPr lang="en-GB" sz="1200" dirty="0">
                <a:latin typeface="Arial"/>
                <a:cs typeface="Arial"/>
                <a:hlinkClick r:id="rId8"/>
              </a:rPr>
              <a:t>https://www.clipartmax.com/middle/m2i8N4m2d3G6K9G6_despite-stigma-therapy-benefits-everyone-family-counseling-clipart/</a:t>
            </a:r>
            <a:endParaRPr lang="en-GB" dirty="0"/>
          </a:p>
          <a:p>
            <a:pPr marL="0" indent="0">
              <a:buNone/>
            </a:pPr>
            <a:r>
              <a:rPr lang="en-GB" sz="1200" b="1" u="sng" dirty="0">
                <a:latin typeface="Arial"/>
                <a:cs typeface="Arial"/>
              </a:rPr>
              <a:t>Slide 15</a:t>
            </a:r>
          </a:p>
          <a:p>
            <a:pPr marL="0" indent="0">
              <a:buNone/>
            </a:pPr>
            <a:r>
              <a:rPr lang="en-GB" sz="1200" dirty="0">
                <a:latin typeface="Arial"/>
                <a:cs typeface="Arial"/>
              </a:rPr>
              <a:t>Quiz  - </a:t>
            </a:r>
            <a:r>
              <a:rPr lang="en-GB" sz="1200" dirty="0">
                <a:latin typeface="Arial"/>
                <a:cs typeface="Arial"/>
                <a:hlinkClick r:id="rId9"/>
              </a:rPr>
              <a:t>https://kahoot.it/challenge/09987988?challenge-id=03aa6a06-a178-4da7-9bd5-7b10ea46ea25_1605017478398</a:t>
            </a:r>
            <a:endParaRPr lang="en-GB" sz="1200" dirty="0">
              <a:latin typeface="Arial"/>
              <a:cs typeface="Arial"/>
            </a:endParaRPr>
          </a:p>
          <a:p>
            <a:pPr marL="0" indent="0">
              <a:buNone/>
            </a:pPr>
            <a:r>
              <a:rPr lang="en-GB" sz="1200" b="1" u="sng" dirty="0">
                <a:latin typeface="Arial"/>
                <a:ea typeface="+mn-lt"/>
                <a:cs typeface="Arial"/>
              </a:rPr>
              <a:t>Slide 16  </a:t>
            </a:r>
            <a:endParaRPr lang="en-GB" sz="1200" b="1" u="sng" dirty="0">
              <a:ea typeface="+mn-lt"/>
              <a:cs typeface="+mn-lt"/>
            </a:endParaRPr>
          </a:p>
          <a:p>
            <a:pPr marL="0" indent="0">
              <a:buNone/>
            </a:pPr>
            <a:endParaRPr lang="en-GB" sz="1200" b="1" u="sng" dirty="0">
              <a:ea typeface="+mn-lt"/>
              <a:cs typeface="+mn-lt"/>
            </a:endParaRPr>
          </a:p>
          <a:p>
            <a:pPr marL="0" indent="0">
              <a:buNone/>
            </a:pPr>
            <a:endParaRPr lang="en-GB" sz="1200" dirty="0">
              <a:latin typeface="Arial"/>
              <a:cs typeface="Arial"/>
            </a:endParaRPr>
          </a:p>
          <a:p>
            <a:pPr marL="0" indent="0">
              <a:buNone/>
            </a:pPr>
            <a:endParaRPr lang="en-GB" dirty="0">
              <a:latin typeface="Arial"/>
              <a:cs typeface="Arial"/>
            </a:endParaRPr>
          </a:p>
          <a:p>
            <a:pPr marL="0" indent="0">
              <a:buNone/>
            </a:pPr>
            <a:endParaRPr lang="en-GB" dirty="0">
              <a:latin typeface="Arial"/>
              <a:cs typeface="Arial"/>
            </a:endParaRPr>
          </a:p>
          <a:p>
            <a:pPr marL="0" indent="0">
              <a:buNone/>
            </a:pPr>
            <a:endParaRPr lang="en-GB" dirty="0">
              <a:latin typeface="Abadi"/>
              <a:cs typeface="Arial"/>
            </a:endParaRPr>
          </a:p>
          <a:p>
            <a:pPr marL="0" indent="0">
              <a:buNone/>
            </a:pPr>
            <a:endParaRPr lang="en-GB" b="1" dirty="0">
              <a:latin typeface="Abadi"/>
              <a:cs typeface="Arial"/>
            </a:endParaRPr>
          </a:p>
          <a:p>
            <a:pPr marL="0" indent="0">
              <a:buNone/>
            </a:pPr>
            <a:endParaRPr lang="en-GB" b="1" u="sng" dirty="0">
              <a:latin typeface="Abadi"/>
              <a:cs typeface="Arial"/>
            </a:endParaRPr>
          </a:p>
          <a:p>
            <a:pPr marL="0" indent="0">
              <a:buNone/>
            </a:pPr>
            <a:endParaRPr lang="en-GB" b="1" u="sng" dirty="0">
              <a:cs typeface="Arial"/>
            </a:endParaRPr>
          </a:p>
        </p:txBody>
      </p:sp>
      <p:pic>
        <p:nvPicPr>
          <p:cNvPr id="9" name="Audio 8">
            <a:hlinkClick r:id="" action="ppaction://media"/>
            <a:extLst>
              <a:ext uri="{FF2B5EF4-FFF2-40B4-BE49-F238E27FC236}">
                <a16:creationId xmlns:a16="http://schemas.microsoft.com/office/drawing/2014/main" id="{6C31D3F0-6FEB-BD4F-AD1E-21CE0B7D668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1681701"/>
      </p:ext>
    </p:extLst>
  </p:cSld>
  <p:clrMapOvr>
    <a:masterClrMapping/>
  </p:clrMapOvr>
  <mc:AlternateContent xmlns:mc="http://schemas.openxmlformats.org/markup-compatibility/2006">
    <mc:Choice xmlns:p14="http://schemas.microsoft.com/office/powerpoint/2010/main" Requires="p14">
      <p:transition spd="slow" p14:dur="2000" advTm="2320"/>
    </mc:Choice>
    <mc:Fallback>
      <p:transition spd="slow" advTm="2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7|1.8|4.8|3|2|2.7"/>
</p:tagLst>
</file>

<file path=ppt/tags/tag2.xml><?xml version="1.0" encoding="utf-8"?>
<p:tagLst xmlns:a="http://schemas.openxmlformats.org/drawingml/2006/main" xmlns:r="http://schemas.openxmlformats.org/officeDocument/2006/relationships" xmlns:p="http://schemas.openxmlformats.org/presentationml/2006/main">
  <p:tag name="TIMING" val="|7.2|4.6|8.1|11.1|8.4|12.1|6.8|3.7|11.6|6.6"/>
</p:tagLst>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78</TotalTime>
  <Words>2896</Words>
  <Application>Microsoft Macintosh PowerPoint</Application>
  <PresentationFormat>Widescreen</PresentationFormat>
  <Paragraphs>220</Paragraphs>
  <Slides>19</Slides>
  <Notes>0</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Abadi</vt:lpstr>
      <vt:lpstr>Arial</vt:lpstr>
      <vt:lpstr>Avenir Next LT Pro</vt:lpstr>
      <vt:lpstr>AvenirNext LT Pro Medium</vt:lpstr>
      <vt:lpstr>Rockwell Extra Bold</vt:lpstr>
      <vt:lpstr>Sagona Book</vt:lpstr>
      <vt:lpstr>ExploreVTI</vt:lpstr>
      <vt:lpstr>Adler’s Theory of Inferiority, Birth Order &amp; Motivation</vt:lpstr>
      <vt:lpstr>Who is Alfred Adler ?</vt:lpstr>
      <vt:lpstr>Who is Alfred Adler ?</vt:lpstr>
      <vt:lpstr>Who is Alfred Adler ?</vt:lpstr>
      <vt:lpstr>Adler’s Theory of Inferiority, Birth Order &amp; Motivation</vt:lpstr>
      <vt:lpstr>What does Inferiority Mean ? </vt:lpstr>
      <vt:lpstr>What is Birth Order ?</vt:lpstr>
      <vt:lpstr>How does Birth Order apply to Alfred's Theory?</vt:lpstr>
      <vt:lpstr>What is Motivation? </vt:lpstr>
      <vt:lpstr>How does Motivation apply to Alfred's Theory ?</vt:lpstr>
      <vt:lpstr>Adler's Theory ?</vt:lpstr>
      <vt:lpstr>Adler's Theory ?</vt:lpstr>
      <vt:lpstr>Is Alder's theory used in a Health &amp; Social care environment ?</vt:lpstr>
      <vt:lpstr>Adlerian Therapy </vt:lpstr>
      <vt:lpstr>Kahoot Quiz  </vt:lpstr>
      <vt:lpstr>Kahoot Questions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Ffion Davies</cp:lastModifiedBy>
  <cp:revision>2</cp:revision>
  <dcterms:created xsi:type="dcterms:W3CDTF">2020-10-27T09:43:29Z</dcterms:created>
  <dcterms:modified xsi:type="dcterms:W3CDTF">2020-11-18T19:54:47Z</dcterms:modified>
</cp:coreProperties>
</file>