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1089600" cy="27432000"/>
  <p:notesSz cx="27432000" cy="310896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ster" id="{F60A99B0-4748-00A3-B036-116043CCD80C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33" d="100"/>
          <a:sy n="33" d="100"/>
        </p:scale>
        <p:origin x="234" y="-1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781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15.png"/><Relationship Id="rId18" Type="http://schemas.openxmlformats.org/officeDocument/2006/relationships/image" Target="../media/image16.png"/><Relationship Id="rId19" Type="http://schemas.openxmlformats.org/officeDocument/2006/relationships/image" Target="../media/image17.png"/><Relationship Id="rId20" Type="http://schemas.openxmlformats.org/officeDocument/2006/relationships/image" Target="../media/image18.png"/><Relationship Id="rId21" Type="http://schemas.openxmlformats.org/officeDocument/2006/relationships/image" Target="../media/image19.png"/><Relationship Id="rId22" Type="http://schemas.openxmlformats.org/officeDocument/2006/relationships/image" Target="../media/image20.png"/><Relationship Id="rId23" Type="http://schemas.openxmlformats.org/officeDocument/2006/relationships/image" Target="../media/image21.png"/><Relationship Id="rId24" Type="http://schemas.openxmlformats.org/officeDocument/2006/relationships/image" Target="../media/image22.png"/><Relationship Id="rId25" Type="http://schemas.openxmlformats.org/officeDocument/2006/relationships/image" Target="../media/image23.png"/><Relationship Id="rId26" Type="http://schemas.openxmlformats.org/officeDocument/2006/relationships/image" Target="../media/image24.png"/><Relationship Id="rId27" Type="http://schemas.openxmlformats.org/officeDocument/2006/relationships/image" Target="../media/image25.png"/><Relationship Id="rId28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nner"/>
          <p:cNvSpPr/>
          <p:nvPr/>
        </p:nvSpPr>
        <p:spPr>
          <a:xfrm>
            <a:off x="76073" y="0"/>
            <a:ext cx="30961797" cy="2206123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912879" y="121717"/>
            <a:ext cx="29288186" cy="14910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000" b="1" dirty="0">
                <a:solidFill>
                  <a:schemeClr val="bg1"/>
                </a:solidFill>
              </a:rPr>
              <a:t>Inequalities in access to and engagement with wearable and remote monitoring technologies among people with sickle cell disease in the UK</a:t>
            </a:r>
            <a:endParaRPr lang="en-US" sz="5000" dirty="0"/>
          </a:p>
        </p:txBody>
      </p:sp>
      <p:sp>
        <p:nvSpPr>
          <p:cNvPr id="4" name="Text 2"/>
          <p:cNvSpPr txBox="1"/>
          <p:nvPr/>
        </p:nvSpPr>
        <p:spPr>
          <a:xfrm>
            <a:off x="912879" y="1597537"/>
            <a:ext cx="29288186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chemeClr val="bg1"/>
                </a:solidFill>
              </a:rPr>
              <a:t>Simran Yadav  |  Student no. 2534012  |  MSc Public Health  |  2534012@student.uwtsd.ac.uk  |  Supervisor: Oluwadamilola Tayo</a:t>
            </a:r>
            <a:endParaRPr lang="en-US" sz="2800" dirty="0"/>
          </a:p>
        </p:txBody>
      </p:sp>
      <p:sp>
        <p:nvSpPr>
          <p:cNvPr id="5" name="Panel background"/>
          <p:cNvSpPr/>
          <p:nvPr/>
        </p:nvSpPr>
        <p:spPr>
          <a:xfrm>
            <a:off x="600066" y="2315276"/>
            <a:ext cx="6937877" cy="9889517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Background header"/>
          <p:cNvSpPr/>
          <p:nvPr/>
        </p:nvSpPr>
        <p:spPr>
          <a:xfrm>
            <a:off x="486869" y="2358270"/>
            <a:ext cx="6937877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760732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Background</a:t>
            </a:r>
            <a:endParaRPr lang="en-US" sz="3200" dirty="0"/>
          </a:p>
        </p:txBody>
      </p:sp>
      <p:sp>
        <p:nvSpPr>
          <p:cNvPr id="8" name="Stat icon 1 circle"/>
          <p:cNvSpPr/>
          <p:nvPr/>
        </p:nvSpPr>
        <p:spPr>
          <a:xfrm>
            <a:off x="852020" y="316464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" name="Stat icon 1" descr="Stat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71" y="3529797"/>
            <a:ext cx="791161" cy="791161"/>
          </a:xfrm>
          <a:prstGeom prst="rect">
            <a:avLst/>
          </a:prstGeom>
        </p:spPr>
      </p:pic>
      <p:sp>
        <p:nvSpPr>
          <p:cNvPr id="10" name="Text 7"/>
          <p:cNvSpPr txBox="1"/>
          <p:nvPr/>
        </p:nvSpPr>
        <p:spPr>
          <a:xfrm>
            <a:off x="2829923" y="319507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~17,000</a:t>
            </a:r>
            <a:endParaRPr lang="en-US" sz="4000" dirty="0"/>
          </a:p>
        </p:txBody>
      </p:sp>
      <p:sp>
        <p:nvSpPr>
          <p:cNvPr id="11" name="Text 8"/>
          <p:cNvSpPr txBox="1"/>
          <p:nvPr/>
        </p:nvSpPr>
        <p:spPr>
          <a:xfrm>
            <a:off x="2860353" y="386451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people living with SCD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2" name="Stat icon 2 circle"/>
          <p:cNvSpPr/>
          <p:nvPr/>
        </p:nvSpPr>
        <p:spPr>
          <a:xfrm>
            <a:off x="852020" y="486868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" name="Stat icon 2" descr="Stat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171" y="5233837"/>
            <a:ext cx="791161" cy="791161"/>
          </a:xfrm>
          <a:prstGeom prst="rect">
            <a:avLst/>
          </a:prstGeom>
        </p:spPr>
      </p:pic>
      <p:sp>
        <p:nvSpPr>
          <p:cNvPr id="14" name="Text 10"/>
          <p:cNvSpPr txBox="1"/>
          <p:nvPr/>
        </p:nvSpPr>
        <p:spPr>
          <a:xfrm>
            <a:off x="2829923" y="489911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~300</a:t>
            </a:r>
            <a:endParaRPr lang="en-US" sz="4000" dirty="0"/>
          </a:p>
        </p:txBody>
      </p:sp>
      <p:sp>
        <p:nvSpPr>
          <p:cNvPr id="15" name="Text 11"/>
          <p:cNvSpPr txBox="1"/>
          <p:nvPr/>
        </p:nvSpPr>
        <p:spPr>
          <a:xfrm>
            <a:off x="2860353" y="556855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babies born with SCD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each year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(NHS England, n.d.)</a:t>
            </a:r>
          </a:p>
        </p:txBody>
      </p:sp>
      <p:sp>
        <p:nvSpPr>
          <p:cNvPr id="16" name="Stat icon 3 circle"/>
          <p:cNvSpPr/>
          <p:nvPr/>
        </p:nvSpPr>
        <p:spPr>
          <a:xfrm>
            <a:off x="852020" y="6618369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Stat icon 3" descr="Stat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7171" y="6983521"/>
            <a:ext cx="791161" cy="791161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2829923" y="6648799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52%</a:t>
            </a:r>
            <a:endParaRPr lang="en-US" sz="4000" dirty="0"/>
          </a:p>
        </p:txBody>
      </p:sp>
      <p:sp>
        <p:nvSpPr>
          <p:cNvPr id="19" name="Text 14"/>
          <p:cNvSpPr txBox="1"/>
          <p:nvPr/>
        </p:nvSpPr>
        <p:spPr>
          <a:xfrm>
            <a:off x="2860353" y="7318243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of people with SCD 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live in London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(NEL ICB, 2024)</a:t>
            </a:r>
          </a:p>
        </p:txBody>
      </p:sp>
      <p:sp>
        <p:nvSpPr>
          <p:cNvPr id="20" name="Text 15"/>
          <p:cNvSpPr txBox="1"/>
          <p:nvPr/>
        </p:nvSpPr>
        <p:spPr>
          <a:xfrm>
            <a:off x="882450" y="8167366"/>
            <a:ext cx="6542296" cy="37732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"/>
              </a:spcAft>
              <a:buNone/>
            </a:pPr>
            <a:r>
              <a:rPr lang="en-US" sz="2000" b="1" dirty="0">
                <a:solidFill>
                  <a:srgbClr val="010203"/>
                </a:solidFill>
              </a:rPr>
              <a:t>52% of people with SCD in England live in London (NEL ICB, 2024).</a:t>
            </a:r>
          </a:p>
          <a:p>
            <a:pPr marL="0" indent="0">
              <a:spcAft>
                <a:spcPts val="100"/>
              </a:spcAft>
              <a:buNone/>
            </a:pPr>
            <a:r>
              <a:rPr lang="en-US" sz="2000" dirty="0">
                <a:solidFill>
                  <a:srgbClr val="010203"/>
                </a:solidFill>
              </a:rPr>
              <a:t>SCD is a growing inherited blood condition in the UK. As it mainly affects Black African and Black Caribbean communities, unequal access to care is a key health-equity concern.</a:t>
            </a:r>
          </a:p>
          <a:p>
            <a:pPr marL="0" indent="0">
              <a:spcAft>
                <a:spcPts val="100"/>
              </a:spcAft>
              <a:buNone/>
            </a:pPr>
            <a:r>
              <a:rPr lang="en-US" sz="2000" dirty="0">
                <a:solidFill>
                  <a:srgbClr val="010203"/>
                </a:solidFill>
              </a:rPr>
              <a:t>Wearable and remote monitoring tools can collect health information, such as heart rate or oxygen levels, outside routine clinical appointments.</a:t>
            </a:r>
          </a:p>
          <a:p>
            <a:pPr marL="0" indent="0">
              <a:spcAft>
                <a:spcPts val="100"/>
              </a:spcAft>
              <a:buNone/>
            </a:pPr>
            <a:r>
              <a:rPr lang="en-US" sz="2000" dirty="0">
                <a:solidFill>
                  <a:srgbClr val="010203"/>
                </a:solidFill>
              </a:rPr>
              <a:t>This information may be shared with patients or healthcare professionals and could help identify changes in health earlier. However, fair access, usability and accurate performance are essential.</a:t>
            </a:r>
          </a:p>
          <a:p>
            <a:pPr marL="0" indent="0">
              <a:spcAft>
                <a:spcPts val="100"/>
              </a:spcAft>
              <a:buNone/>
            </a:pPr>
            <a:r>
              <a:rPr lang="en-US" sz="2000" dirty="0">
                <a:solidFill>
                  <a:srgbClr val="010203"/>
                </a:solidFill>
              </a:rPr>
              <a:t>Worldwide, about 7.7 million people lived with SCD in 2021 (GBD 2021 Sickle Cell Disease Collaborators, 2023).</a:t>
            </a:r>
          </a:p>
        </p:txBody>
      </p:sp>
      <p:sp>
        <p:nvSpPr>
          <p:cNvPr id="21" name="Panel question"/>
          <p:cNvSpPr/>
          <p:nvPr/>
        </p:nvSpPr>
        <p:spPr>
          <a:xfrm>
            <a:off x="7637750" y="2358270"/>
            <a:ext cx="9859088" cy="9280932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Question header"/>
          <p:cNvSpPr/>
          <p:nvPr/>
        </p:nvSpPr>
        <p:spPr>
          <a:xfrm>
            <a:off x="7637750" y="2358270"/>
            <a:ext cx="9859088" cy="623800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8"/>
          <p:cNvSpPr txBox="1"/>
          <p:nvPr/>
        </p:nvSpPr>
        <p:spPr>
          <a:xfrm>
            <a:off x="7911614" y="2358270"/>
            <a:ext cx="9433078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2"/>
                </a:solidFill>
              </a:rPr>
              <a:t>Research question, aim and objectives</a:t>
            </a:r>
            <a:endParaRPr lang="en-US" sz="3200" dirty="0"/>
          </a:p>
        </p:txBody>
      </p:sp>
      <p:sp>
        <p:nvSpPr>
          <p:cNvPr id="24" name="Question icon circle"/>
          <p:cNvSpPr/>
          <p:nvPr/>
        </p:nvSpPr>
        <p:spPr>
          <a:xfrm>
            <a:off x="7972473" y="3255933"/>
            <a:ext cx="943308" cy="943308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5" name="Question icon" descr="Question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8866" y="3482327"/>
            <a:ext cx="490520" cy="490520"/>
          </a:xfrm>
          <a:prstGeom prst="rect">
            <a:avLst/>
          </a:prstGeom>
        </p:spPr>
      </p:pic>
      <p:sp>
        <p:nvSpPr>
          <p:cNvPr id="26" name="Text 20"/>
          <p:cNvSpPr txBox="1"/>
          <p:nvPr/>
        </p:nvSpPr>
        <p:spPr>
          <a:xfrm>
            <a:off x="9220073" y="3225504"/>
            <a:ext cx="8063760" cy="1901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Review question</a:t>
            </a:r>
            <a:endParaRPr lang="en-US" sz="2000" dirty="0">
              <a:solidFill>
                <a:srgbClr val="010203"/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010203"/>
                </a:solidFill>
              </a:rPr>
              <a:t>What inequalities affect access to and continued use of wearable and remote monitoring technologies among people with sickle cell disease in the UK, and what barriers and enablers are reported?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27" name="Aim icon circle"/>
          <p:cNvSpPr/>
          <p:nvPr/>
        </p:nvSpPr>
        <p:spPr>
          <a:xfrm>
            <a:off x="7972473" y="5249052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8" name="Aim icon" descr="Aim icon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8866" y="5475445"/>
            <a:ext cx="490520" cy="490520"/>
          </a:xfrm>
          <a:prstGeom prst="rect">
            <a:avLst/>
          </a:prstGeom>
        </p:spPr>
      </p:pic>
      <p:sp>
        <p:nvSpPr>
          <p:cNvPr id="29" name="Text 22"/>
          <p:cNvSpPr txBox="1"/>
          <p:nvPr/>
        </p:nvSpPr>
        <p:spPr>
          <a:xfrm>
            <a:off x="9220073" y="5249052"/>
            <a:ext cx="8063760" cy="1521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Aim</a:t>
            </a:r>
            <a:endParaRPr lang="en-US" sz="2000" dirty="0">
              <a:solidFill>
                <a:srgbClr val="010203"/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010203"/>
                </a:solidFill>
              </a:rPr>
              <a:t>To review evidence on inequalities in access to and engagement with wearable and remote monitoring technologies among people with SCD in the UK.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30" name="Objectives icon circle"/>
          <p:cNvSpPr/>
          <p:nvPr/>
        </p:nvSpPr>
        <p:spPr>
          <a:xfrm>
            <a:off x="7972473" y="7090023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1" name="Objectives icon" descr="Objectives icon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866" y="7316417"/>
            <a:ext cx="490520" cy="490520"/>
          </a:xfrm>
          <a:prstGeom prst="rect">
            <a:avLst/>
          </a:prstGeom>
        </p:spPr>
      </p:pic>
      <p:sp>
        <p:nvSpPr>
          <p:cNvPr id="32" name="Text 24"/>
          <p:cNvSpPr txBox="1"/>
          <p:nvPr/>
        </p:nvSpPr>
        <p:spPr>
          <a:xfrm>
            <a:off x="9220073" y="6937877"/>
            <a:ext cx="6085857" cy="456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chemeClr val="tx1"/>
                </a:solidFill>
              </a:rPr>
              <a:t>Objectives</a:t>
            </a:r>
            <a:endParaRPr lang="en-US" sz="2200" dirty="0"/>
          </a:p>
        </p:txBody>
      </p:sp>
      <p:sp>
        <p:nvSpPr>
          <p:cNvPr id="33" name="Objective badge 1"/>
          <p:cNvSpPr/>
          <p:nvPr/>
        </p:nvSpPr>
        <p:spPr>
          <a:xfrm>
            <a:off x="9250503" y="7307936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26"/>
          <p:cNvSpPr txBox="1"/>
          <p:nvPr/>
        </p:nvSpPr>
        <p:spPr>
          <a:xfrm>
            <a:off x="9220072" y="7485604"/>
            <a:ext cx="571461" cy="2890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35" name="Text 27"/>
          <p:cNvSpPr txBox="1"/>
          <p:nvPr/>
        </p:nvSpPr>
        <p:spPr>
          <a:xfrm>
            <a:off x="9859088" y="7439960"/>
            <a:ext cx="7455175" cy="73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010203"/>
                </a:solidFill>
              </a:rPr>
              <a:t>Identify wearable and remote monitoring technologies studied in SCD, prioritising UK evidence.</a:t>
            </a:r>
          </a:p>
        </p:txBody>
      </p:sp>
      <p:sp>
        <p:nvSpPr>
          <p:cNvPr id="36" name="Objective badge 2"/>
          <p:cNvSpPr/>
          <p:nvPr/>
        </p:nvSpPr>
        <p:spPr>
          <a:xfrm>
            <a:off x="9220073" y="7957258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Text 29"/>
          <p:cNvSpPr txBox="1"/>
          <p:nvPr/>
        </p:nvSpPr>
        <p:spPr>
          <a:xfrm>
            <a:off x="9253151" y="7957258"/>
            <a:ext cx="471654" cy="5331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38" name="Text 30"/>
          <p:cNvSpPr txBox="1"/>
          <p:nvPr/>
        </p:nvSpPr>
        <p:spPr>
          <a:xfrm>
            <a:off x="9859088" y="7911614"/>
            <a:ext cx="7455175" cy="73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010203"/>
                </a:solidFill>
              </a:rPr>
              <a:t>Examine which population groups are included or excluded, using PROGRESS-Plus equity factors.</a:t>
            </a:r>
          </a:p>
        </p:txBody>
      </p:sp>
      <p:sp>
        <p:nvSpPr>
          <p:cNvPr id="39" name="Objective badge 3"/>
          <p:cNvSpPr/>
          <p:nvPr/>
        </p:nvSpPr>
        <p:spPr>
          <a:xfrm>
            <a:off x="9220073" y="871799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2"/>
          <p:cNvSpPr txBox="1"/>
          <p:nvPr/>
        </p:nvSpPr>
        <p:spPr>
          <a:xfrm>
            <a:off x="9220073" y="8717990"/>
            <a:ext cx="471654" cy="4716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41" name="Text 33"/>
          <p:cNvSpPr txBox="1"/>
          <p:nvPr/>
        </p:nvSpPr>
        <p:spPr>
          <a:xfrm>
            <a:off x="9859088" y="8672346"/>
            <a:ext cx="7455175" cy="73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010203"/>
                </a:solidFill>
              </a:rPr>
              <a:t>Explore barriers and enablers of use, including cost, digital confidence, privacy, trust and connectivity.</a:t>
            </a:r>
          </a:p>
        </p:txBody>
      </p:sp>
      <p:sp>
        <p:nvSpPr>
          <p:cNvPr id="42" name="Objective badge 4"/>
          <p:cNvSpPr/>
          <p:nvPr/>
        </p:nvSpPr>
        <p:spPr>
          <a:xfrm>
            <a:off x="9220073" y="9463507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3" name="Text 35"/>
          <p:cNvSpPr txBox="1"/>
          <p:nvPr/>
        </p:nvSpPr>
        <p:spPr>
          <a:xfrm>
            <a:off x="9220073" y="9463507"/>
            <a:ext cx="471654" cy="4716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4</a:t>
            </a:r>
            <a:endParaRPr lang="en-US" sz="1600" dirty="0"/>
          </a:p>
        </p:txBody>
      </p:sp>
      <p:sp>
        <p:nvSpPr>
          <p:cNvPr id="44" name="Text 36"/>
          <p:cNvSpPr txBox="1"/>
          <p:nvPr/>
        </p:nvSpPr>
        <p:spPr>
          <a:xfrm>
            <a:off x="9859088" y="9417864"/>
            <a:ext cx="7455175" cy="73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010203"/>
                </a:solidFill>
              </a:rPr>
              <a:t>Assess study quality and equity-related device issues, including accuracy across different skin tones.</a:t>
            </a:r>
          </a:p>
        </p:txBody>
      </p:sp>
      <p:sp>
        <p:nvSpPr>
          <p:cNvPr id="45" name="Objective badge 5"/>
          <p:cNvSpPr/>
          <p:nvPr/>
        </p:nvSpPr>
        <p:spPr>
          <a:xfrm>
            <a:off x="9220073" y="1022424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6" name="Text 38"/>
          <p:cNvSpPr txBox="1"/>
          <p:nvPr/>
        </p:nvSpPr>
        <p:spPr>
          <a:xfrm>
            <a:off x="9220073" y="10224240"/>
            <a:ext cx="471654" cy="4716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5</a:t>
            </a:r>
            <a:endParaRPr lang="en-US" sz="1600" dirty="0"/>
          </a:p>
        </p:txBody>
      </p:sp>
      <p:sp>
        <p:nvSpPr>
          <p:cNvPr id="47" name="Text 39"/>
          <p:cNvSpPr txBox="1"/>
          <p:nvPr/>
        </p:nvSpPr>
        <p:spPr>
          <a:xfrm>
            <a:off x="9859088" y="10178596"/>
            <a:ext cx="7455175" cy="73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010203"/>
                </a:solidFill>
              </a:rPr>
              <a:t/>
            </a:r>
          </a:p>
        </p:txBody>
      </p:sp>
      <p:sp>
        <p:nvSpPr>
          <p:cNvPr id="48" name="Panel rationale"/>
          <p:cNvSpPr/>
          <p:nvPr/>
        </p:nvSpPr>
        <p:spPr>
          <a:xfrm>
            <a:off x="17694629" y="2358270"/>
            <a:ext cx="6724872" cy="9280932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Rationale header"/>
          <p:cNvSpPr/>
          <p:nvPr/>
        </p:nvSpPr>
        <p:spPr>
          <a:xfrm>
            <a:off x="17694629" y="2358270"/>
            <a:ext cx="6724872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Text 42"/>
          <p:cNvSpPr txBox="1"/>
          <p:nvPr/>
        </p:nvSpPr>
        <p:spPr>
          <a:xfrm>
            <a:off x="17953278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Rationale</a:t>
            </a:r>
            <a:endParaRPr lang="en-US" sz="3200" dirty="0"/>
          </a:p>
        </p:txBody>
      </p:sp>
      <p:sp>
        <p:nvSpPr>
          <p:cNvPr id="51" name="Rationale icon 1 circle"/>
          <p:cNvSpPr/>
          <p:nvPr/>
        </p:nvSpPr>
        <p:spPr>
          <a:xfrm>
            <a:off x="17846775" y="3225504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2" name="Rationale icon 1" descr="Rationale icon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02381" y="3481110"/>
            <a:ext cx="553813" cy="553813"/>
          </a:xfrm>
          <a:prstGeom prst="rect">
            <a:avLst/>
          </a:prstGeom>
        </p:spPr>
      </p:pic>
      <p:sp>
        <p:nvSpPr>
          <p:cNvPr id="53" name="Text 44"/>
          <p:cNvSpPr txBox="1"/>
          <p:nvPr/>
        </p:nvSpPr>
        <p:spPr>
          <a:xfrm>
            <a:off x="19246522" y="3164646"/>
            <a:ext cx="5051261" cy="1704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Acute care is already unequal.</a:t>
            </a:r>
            <a:endParaRPr lang="en-US" sz="2000" dirty="0"/>
          </a:p>
          <a:p>
            <a:pPr marL="0" indent="0">
              <a:buNone/>
            </a:pPr>
            <a:r>
              <a:rPr lang="en-US" sz="1950" dirty="0">
                <a:solidFill>
                  <a:srgbClr val="010203"/>
                </a:solidFill>
              </a:rPr>
              <a:t>UK inquiries report avoidable harm, low staff awareness and unequal care experiences for people with SCD (Sickle Cell Society and APPG, 2021).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54" name="Rationale icon 2 circle"/>
          <p:cNvSpPr/>
          <p:nvPr/>
        </p:nvSpPr>
        <p:spPr>
          <a:xfrm>
            <a:off x="17846775" y="4853471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5" name="Rationale icon 2" descr="Rationale icon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02381" y="5109077"/>
            <a:ext cx="553813" cy="553813"/>
          </a:xfrm>
          <a:prstGeom prst="rect">
            <a:avLst/>
          </a:prstGeom>
        </p:spPr>
      </p:pic>
      <p:sp>
        <p:nvSpPr>
          <p:cNvPr id="56" name="Text 46"/>
          <p:cNvSpPr txBox="1"/>
          <p:nvPr/>
        </p:nvSpPr>
        <p:spPr>
          <a:xfrm>
            <a:off x="19246522" y="4792612"/>
            <a:ext cx="5051261" cy="1704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Digital tools could help.</a:t>
            </a:r>
            <a:endParaRPr lang="en-US" sz="2000" dirty="0"/>
          </a:p>
          <a:p>
            <a:pPr marL="0" indent="0">
              <a:buNone/>
            </a:pPr>
            <a:r>
              <a:rPr lang="en-US" sz="1950" dirty="0">
                <a:solidFill>
                  <a:srgbClr val="010203"/>
                </a:solidFill>
              </a:rPr>
              <a:t>Adults with SCD have expressed interest in discreet devices that record data automatically and give early warnings of pain episodes (Issom et al., 2020).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57" name="Rationale icon 3 circle"/>
          <p:cNvSpPr/>
          <p:nvPr/>
        </p:nvSpPr>
        <p:spPr>
          <a:xfrm>
            <a:off x="17846775" y="6572725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8" name="Rationale icon 3" descr="Rationale icon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02381" y="6828331"/>
            <a:ext cx="553813" cy="553813"/>
          </a:xfrm>
          <a:prstGeom prst="rect">
            <a:avLst/>
          </a:prstGeom>
        </p:spPr>
      </p:pic>
      <p:sp>
        <p:nvSpPr>
          <p:cNvPr id="59" name="Text 48"/>
          <p:cNvSpPr txBox="1"/>
          <p:nvPr/>
        </p:nvSpPr>
        <p:spPr>
          <a:xfrm>
            <a:off x="19246522" y="6511867"/>
            <a:ext cx="5051261" cy="1704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Generic tools may not fit.</a:t>
            </a:r>
            <a:endParaRPr lang="en-US" sz="2000" dirty="0"/>
          </a:p>
          <a:p>
            <a:pPr marL="0" indent="0">
              <a:buNone/>
            </a:pPr>
            <a:r>
              <a:rPr lang="en-US" sz="1950" dirty="0">
                <a:solidFill>
                  <a:srgbClr val="010203"/>
                </a:solidFill>
              </a:rPr>
              <a:t>Generic tools may misinterpret SCD-related readings, and patients have raised privacy concerns (Issom et al., 2020).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60" name="Rationale icon 4 circle"/>
          <p:cNvSpPr/>
          <p:nvPr/>
        </p:nvSpPr>
        <p:spPr>
          <a:xfrm>
            <a:off x="17886333" y="8193085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1" name="Rationale icon 4" descr="Rationale icon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126725" y="8448690"/>
            <a:ext cx="553813" cy="553813"/>
          </a:xfrm>
          <a:prstGeom prst="rect">
            <a:avLst/>
          </a:prstGeom>
        </p:spPr>
      </p:pic>
      <p:sp>
        <p:nvSpPr>
          <p:cNvPr id="62" name="Text 50"/>
          <p:cNvSpPr txBox="1"/>
          <p:nvPr/>
        </p:nvSpPr>
        <p:spPr>
          <a:xfrm>
            <a:off x="19246522" y="8337624"/>
            <a:ext cx="5051261" cy="1704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Uptake is held back by</a:t>
            </a:r>
            <a:endParaRPr lang="en-US" sz="2000" dirty="0"/>
          </a:p>
          <a:p>
            <a:pPr marL="0" indent="0">
              <a:buNone/>
            </a:pPr>
            <a:r>
              <a:rPr lang="en-US" sz="1950" dirty="0">
                <a:solidFill>
                  <a:srgbClr val="010203"/>
                </a:solidFill>
              </a:rPr>
              <a:t>usability, connectivity, digital confidence, motivation and cost (Issom et al., 2020).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63" name="Rationale icon 5 circle"/>
          <p:cNvSpPr/>
          <p:nvPr/>
        </p:nvSpPr>
        <p:spPr>
          <a:xfrm>
            <a:off x="17966381" y="9593863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4" name="Rationale icon 5" descr="Rationale icon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261546" y="9813445"/>
            <a:ext cx="553813" cy="553813"/>
          </a:xfrm>
          <a:prstGeom prst="rect">
            <a:avLst/>
          </a:prstGeom>
        </p:spPr>
      </p:pic>
      <p:sp>
        <p:nvSpPr>
          <p:cNvPr id="65" name="Text 52"/>
          <p:cNvSpPr txBox="1"/>
          <p:nvPr/>
        </p:nvSpPr>
        <p:spPr>
          <a:xfrm>
            <a:off x="19246522" y="9615654"/>
            <a:ext cx="5051261" cy="1704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Device accuracy is an equity issue.</a:t>
            </a:r>
            <a:endParaRPr lang="en-US" sz="2000" dirty="0"/>
          </a:p>
          <a:p>
            <a:pPr marL="0" indent="0">
              <a:buNone/>
            </a:pPr>
            <a:r>
              <a:rPr lang="en-US" sz="1950" dirty="0">
                <a:solidFill>
                  <a:srgbClr val="010203"/>
                </a:solidFill>
              </a:rPr>
              <a:t>Pulse oximeters may perform less accurately on darker skin tones, making device accuracy an equity issue (Department of Health and Social Care, 2024).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66" name="Panel global burden"/>
          <p:cNvSpPr/>
          <p:nvPr/>
        </p:nvSpPr>
        <p:spPr>
          <a:xfrm>
            <a:off x="24617291" y="2358270"/>
            <a:ext cx="6055428" cy="9128785"/>
          </a:xfrm>
          <a:prstGeom prst="rect">
            <a:avLst/>
          </a:prstGeom>
          <a:solidFill>
            <a:srgbClr val="EAF4FC"/>
          </a:solidFill>
          <a:ln w="12700">
            <a:solidFill>
              <a:srgbClr val="EAF4F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7" name="Global burden header"/>
          <p:cNvSpPr/>
          <p:nvPr/>
        </p:nvSpPr>
        <p:spPr>
          <a:xfrm>
            <a:off x="24617291" y="2312626"/>
            <a:ext cx="6055428" cy="1217171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8" name="Text 55"/>
          <p:cNvSpPr txBox="1"/>
          <p:nvPr/>
        </p:nvSpPr>
        <p:spPr>
          <a:xfrm>
            <a:off x="25134589" y="2312626"/>
            <a:ext cx="5477271" cy="12171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Global burden of SCD:</a:t>
            </a:r>
            <a:endParaRPr lang="en-US" sz="32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published estimates</a:t>
            </a:r>
            <a:endParaRPr lang="en-US" sz="3200" dirty="0"/>
          </a:p>
        </p:txBody>
      </p:sp>
      <p:pic>
        <p:nvPicPr>
          <p:cNvPr id="69" name="Trend arrow" descr="Upward trend arrow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028087" y="3879734"/>
            <a:ext cx="1704040" cy="1704040"/>
          </a:xfrm>
          <a:prstGeom prst="rect">
            <a:avLst/>
          </a:prstGeom>
        </p:spPr>
      </p:pic>
      <p:sp>
        <p:nvSpPr>
          <p:cNvPr id="70" name="Text 56"/>
          <p:cNvSpPr txBox="1"/>
          <p:nvPr/>
        </p:nvSpPr>
        <p:spPr>
          <a:xfrm>
            <a:off x="27127707" y="3925378"/>
            <a:ext cx="3499368" cy="9128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chemeClr val="accent2"/>
                </a:solidFill>
              </a:rPr>
              <a:t>+41.4%</a:t>
            </a:r>
            <a:endParaRPr lang="en-US" sz="5800" dirty="0"/>
          </a:p>
        </p:txBody>
      </p:sp>
      <p:sp>
        <p:nvSpPr>
          <p:cNvPr id="71" name="Text 57"/>
          <p:cNvSpPr txBox="1"/>
          <p:nvPr/>
        </p:nvSpPr>
        <p:spPr>
          <a:xfrm>
            <a:off x="27127707" y="4899115"/>
            <a:ext cx="3423295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chemeClr val="tx1"/>
                </a:solidFill>
              </a:rPr>
              <a:t>rise in people living with SCD, 2000 to 2021 (95% UI 38.3–44.9)</a:t>
            </a:r>
            <a:endParaRPr lang="en-US" sz="1700" dirty="0"/>
          </a:p>
        </p:txBody>
      </p:sp>
      <p:pic>
        <p:nvPicPr>
          <p:cNvPr id="72" name="Person icon 1" descr="Highlighted person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952013" y="6283647"/>
            <a:ext cx="502083" cy="1217171"/>
          </a:xfrm>
          <a:prstGeom prst="rect">
            <a:avLst/>
          </a:prstGeom>
        </p:spPr>
      </p:pic>
      <p:pic>
        <p:nvPicPr>
          <p:cNvPr id="73" name="Person icon 2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454097" y="6283647"/>
            <a:ext cx="502083" cy="1217171"/>
          </a:xfrm>
          <a:prstGeom prst="rect">
            <a:avLst/>
          </a:prstGeom>
        </p:spPr>
      </p:pic>
      <p:pic>
        <p:nvPicPr>
          <p:cNvPr id="74" name="Person icon 3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956180" y="6283647"/>
            <a:ext cx="502083" cy="1217171"/>
          </a:xfrm>
          <a:prstGeom prst="rect">
            <a:avLst/>
          </a:prstGeom>
        </p:spPr>
      </p:pic>
      <p:pic>
        <p:nvPicPr>
          <p:cNvPr id="75" name="Person icon 4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458263" y="6283647"/>
            <a:ext cx="502083" cy="1217171"/>
          </a:xfrm>
          <a:prstGeom prst="rect">
            <a:avLst/>
          </a:prstGeom>
        </p:spPr>
      </p:pic>
      <p:pic>
        <p:nvPicPr>
          <p:cNvPr id="76" name="Person icon 5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960346" y="6283647"/>
            <a:ext cx="502083" cy="1217171"/>
          </a:xfrm>
          <a:prstGeom prst="rect">
            <a:avLst/>
          </a:prstGeom>
        </p:spPr>
      </p:pic>
      <p:pic>
        <p:nvPicPr>
          <p:cNvPr id="77" name="Person icon 6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462429" y="6283647"/>
            <a:ext cx="502083" cy="1217171"/>
          </a:xfrm>
          <a:prstGeom prst="rect">
            <a:avLst/>
          </a:prstGeom>
        </p:spPr>
      </p:pic>
      <p:pic>
        <p:nvPicPr>
          <p:cNvPr id="78" name="Person icon 7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964512" y="6283647"/>
            <a:ext cx="502083" cy="1217171"/>
          </a:xfrm>
          <a:prstGeom prst="rect">
            <a:avLst/>
          </a:prstGeom>
        </p:spPr>
      </p:pic>
      <p:pic>
        <p:nvPicPr>
          <p:cNvPr id="79" name="Person icon 8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466596" y="6283647"/>
            <a:ext cx="502083" cy="1217171"/>
          </a:xfrm>
          <a:prstGeom prst="rect">
            <a:avLst/>
          </a:prstGeom>
        </p:spPr>
      </p:pic>
      <p:pic>
        <p:nvPicPr>
          <p:cNvPr id="80" name="Person icon 9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968679" y="6283647"/>
            <a:ext cx="502083" cy="1217171"/>
          </a:xfrm>
          <a:prstGeom prst="rect">
            <a:avLst/>
          </a:prstGeom>
        </p:spPr>
      </p:pic>
      <p:pic>
        <p:nvPicPr>
          <p:cNvPr id="81" name="Person icon 10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9470762" y="6283647"/>
            <a:ext cx="502083" cy="1217171"/>
          </a:xfrm>
          <a:prstGeom prst="rect">
            <a:avLst/>
          </a:prstGeom>
        </p:spPr>
      </p:pic>
      <p:sp>
        <p:nvSpPr>
          <p:cNvPr id="82" name="Text 58"/>
          <p:cNvSpPr txBox="1"/>
          <p:nvPr/>
        </p:nvSpPr>
        <p:spPr>
          <a:xfrm>
            <a:off x="25104160" y="7607321"/>
            <a:ext cx="5020832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chemeClr val="accent2"/>
                </a:solidFill>
              </a:rPr>
              <a:t>~11×</a:t>
            </a:r>
            <a:endParaRPr lang="en-US" sz="5200" dirty="0"/>
          </a:p>
        </p:txBody>
      </p:sp>
      <p:sp>
        <p:nvSpPr>
          <p:cNvPr id="83" name="Text 59"/>
          <p:cNvSpPr txBox="1"/>
          <p:nvPr/>
        </p:nvSpPr>
        <p:spPr>
          <a:xfrm>
            <a:off x="25104160" y="8413697"/>
            <a:ext cx="5325125" cy="1369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300" dirty="0">
                <a:solidFill>
                  <a:schemeClr val="tx1"/>
                </a:solidFill>
              </a:rPr>
              <a:t>higher total mortality burden (376,000) than cause-specific deaths (34,400)</a:t>
            </a:r>
            <a:endParaRPr lang="en-US" sz="2300" dirty="0"/>
          </a:p>
        </p:txBody>
      </p:sp>
      <p:sp>
        <p:nvSpPr>
          <p:cNvPr id="84" name="Text 60"/>
          <p:cNvSpPr txBox="1"/>
          <p:nvPr/>
        </p:nvSpPr>
        <p:spPr>
          <a:xfrm>
            <a:off x="25134589" y="9737371"/>
            <a:ext cx="5325125" cy="1369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10203"/>
                </a:solidFill>
              </a:rPr>
              <a:t>Figure 5. </a:t>
            </a:r>
            <a:r>
              <a:rPr lang="en-US" sz="1600" dirty="0">
                <a:solidFill>
                  <a:srgbClr val="010203"/>
                </a:solidFill>
              </a:rPr>
              <a:t>Global SCD estimates. Source: adapted from GBD 2021 Sickle Cell Disease Collaborators (2023), The Lancet Haematology, 10(8), pp. e585–e599.</a:t>
            </a:r>
          </a:p>
        </p:txBody>
      </p:sp>
      <p:sp>
        <p:nvSpPr>
          <p:cNvPr id="85" name="Panel methods"/>
          <p:cNvSpPr/>
          <p:nvPr/>
        </p:nvSpPr>
        <p:spPr>
          <a:xfrm>
            <a:off x="21391787" y="11639201"/>
            <a:ext cx="9296146" cy="5325125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6" name="Methods header"/>
          <p:cNvSpPr/>
          <p:nvPr/>
        </p:nvSpPr>
        <p:spPr>
          <a:xfrm>
            <a:off x="21391787" y="11639201"/>
            <a:ext cx="9296146" cy="547727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Text 63"/>
          <p:cNvSpPr txBox="1"/>
          <p:nvPr/>
        </p:nvSpPr>
        <p:spPr>
          <a:xfrm>
            <a:off x="21665651" y="11639201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Planned methods</a:t>
            </a:r>
            <a:endParaRPr lang="en-US" sz="2800" dirty="0"/>
          </a:p>
        </p:txBody>
      </p:sp>
      <p:pic>
        <p:nvPicPr>
          <p:cNvPr id="88" name="Method icon 1" descr="Design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665651" y="12354290"/>
            <a:ext cx="547727" cy="547727"/>
          </a:xfrm>
          <a:prstGeom prst="rect">
            <a:avLst/>
          </a:prstGeom>
        </p:spPr>
      </p:pic>
      <p:sp>
        <p:nvSpPr>
          <p:cNvPr id="89" name="Text 64"/>
          <p:cNvSpPr txBox="1"/>
          <p:nvPr/>
        </p:nvSpPr>
        <p:spPr>
          <a:xfrm>
            <a:off x="22472027" y="1226300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Design</a:t>
            </a:r>
            <a:endParaRPr lang="en-US" sz="1900" dirty="0"/>
          </a:p>
        </p:txBody>
      </p:sp>
      <p:sp>
        <p:nvSpPr>
          <p:cNvPr id="90" name="Text 65"/>
          <p:cNvSpPr txBox="1"/>
          <p:nvPr/>
        </p:nvSpPr>
        <p:spPr>
          <a:xfrm>
            <a:off x="24191281" y="1226300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Systematic review following PRISMA 2020; protocol to be registered (PROSPERO/OSF).</a:t>
            </a:r>
          </a:p>
        </p:txBody>
      </p:sp>
      <p:pic>
        <p:nvPicPr>
          <p:cNvPr id="91" name="Method icon 2" descr="Sources icon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1665651" y="13069378"/>
            <a:ext cx="547727" cy="547727"/>
          </a:xfrm>
          <a:prstGeom prst="rect">
            <a:avLst/>
          </a:prstGeom>
        </p:spPr>
      </p:pic>
      <p:sp>
        <p:nvSpPr>
          <p:cNvPr id="92" name="Text 66"/>
          <p:cNvSpPr txBox="1"/>
          <p:nvPr/>
        </p:nvSpPr>
        <p:spPr>
          <a:xfrm>
            <a:off x="22472027" y="12978090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Sources</a:t>
            </a:r>
            <a:endParaRPr lang="en-US" sz="1900" dirty="0"/>
          </a:p>
        </p:txBody>
      </p:sp>
      <p:sp>
        <p:nvSpPr>
          <p:cNvPr id="93" name="Text 67"/>
          <p:cNvSpPr txBox="1"/>
          <p:nvPr/>
        </p:nvSpPr>
        <p:spPr>
          <a:xfrm>
            <a:off x="24191281" y="1297809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MEDLINE, Embase, CINAHL, Scopus, IEEE Xplore, trial registries and grey literature.</a:t>
            </a:r>
          </a:p>
        </p:txBody>
      </p:sp>
      <p:pic>
        <p:nvPicPr>
          <p:cNvPr id="94" name="Method icon 3" descr="Screening icon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665651" y="13860539"/>
            <a:ext cx="547727" cy="547727"/>
          </a:xfrm>
          <a:prstGeom prst="rect">
            <a:avLst/>
          </a:prstGeom>
        </p:spPr>
      </p:pic>
      <p:sp>
        <p:nvSpPr>
          <p:cNvPr id="95" name="Text 68"/>
          <p:cNvSpPr txBox="1"/>
          <p:nvPr/>
        </p:nvSpPr>
        <p:spPr>
          <a:xfrm>
            <a:off x="22472027" y="13769251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Screening</a:t>
            </a:r>
            <a:endParaRPr lang="en-US" sz="1900" dirty="0"/>
          </a:p>
        </p:txBody>
      </p:sp>
      <p:sp>
        <p:nvSpPr>
          <p:cNvPr id="96" name="Text 69"/>
          <p:cNvSpPr txBox="1"/>
          <p:nvPr/>
        </p:nvSpPr>
        <p:spPr>
          <a:xfrm>
            <a:off x="24191281" y="13769251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Screening in Rayyan; second reviewer checks a sample.</a:t>
            </a:r>
          </a:p>
        </p:txBody>
      </p:sp>
      <p:pic>
        <p:nvPicPr>
          <p:cNvPr id="97" name="Method icon 4" descr="Appraisal icon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1665651" y="14682130"/>
            <a:ext cx="547727" cy="547727"/>
          </a:xfrm>
          <a:prstGeom prst="rect">
            <a:avLst/>
          </a:prstGeom>
        </p:spPr>
      </p:pic>
      <p:sp>
        <p:nvSpPr>
          <p:cNvPr id="98" name="Text 70"/>
          <p:cNvSpPr txBox="1"/>
          <p:nvPr/>
        </p:nvSpPr>
        <p:spPr>
          <a:xfrm>
            <a:off x="22472027" y="1459084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Appraisal</a:t>
            </a:r>
            <a:endParaRPr lang="en-US" sz="1900" dirty="0"/>
          </a:p>
        </p:txBody>
      </p:sp>
      <p:sp>
        <p:nvSpPr>
          <p:cNvPr id="99" name="Text 71"/>
          <p:cNvSpPr txBox="1"/>
          <p:nvPr/>
        </p:nvSpPr>
        <p:spPr>
          <a:xfrm>
            <a:off x="24191281" y="1459084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Quality appraisal using MMAT.</a:t>
            </a:r>
          </a:p>
        </p:txBody>
      </p:sp>
      <p:pic>
        <p:nvPicPr>
          <p:cNvPr id="100" name="Method icon 5" descr="Synthesis icon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65651" y="15397218"/>
            <a:ext cx="547727" cy="547727"/>
          </a:xfrm>
          <a:prstGeom prst="rect">
            <a:avLst/>
          </a:prstGeom>
        </p:spPr>
      </p:pic>
      <p:sp>
        <p:nvSpPr>
          <p:cNvPr id="101" name="Text 72"/>
          <p:cNvSpPr txBox="1"/>
          <p:nvPr/>
        </p:nvSpPr>
        <p:spPr>
          <a:xfrm>
            <a:off x="22472027" y="15305930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Synthesis</a:t>
            </a:r>
            <a:endParaRPr lang="en-US" sz="1900" dirty="0"/>
          </a:p>
        </p:txBody>
      </p:sp>
      <p:sp>
        <p:nvSpPr>
          <p:cNvPr id="102" name="Text 73"/>
          <p:cNvSpPr txBox="1"/>
          <p:nvPr/>
        </p:nvSpPr>
        <p:spPr>
          <a:xfrm>
            <a:off x="24191281" y="1530593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Narrative and thematic synthesis using PROGRESS-Plus.</a:t>
            </a:r>
          </a:p>
        </p:txBody>
      </p:sp>
      <p:pic>
        <p:nvPicPr>
          <p:cNvPr id="103" name="Method icon 6" descr="Evidence tiers icon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1665651" y="16157950"/>
            <a:ext cx="547727" cy="547727"/>
          </a:xfrm>
          <a:prstGeom prst="rect">
            <a:avLst/>
          </a:prstGeom>
        </p:spPr>
      </p:pic>
      <p:sp>
        <p:nvSpPr>
          <p:cNvPr id="104" name="Text 74"/>
          <p:cNvSpPr txBox="1"/>
          <p:nvPr/>
        </p:nvSpPr>
        <p:spPr>
          <a:xfrm>
            <a:off x="22472027" y="1606666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Evidence tiers</a:t>
            </a:r>
            <a:endParaRPr lang="en-US" sz="1900" dirty="0"/>
          </a:p>
        </p:txBody>
      </p:sp>
      <p:sp>
        <p:nvSpPr>
          <p:cNvPr id="105" name="Text 75"/>
          <p:cNvSpPr txBox="1"/>
          <p:nvPr/>
        </p:nvSpPr>
        <p:spPr>
          <a:xfrm>
            <a:off x="24191281" y="1606666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010203"/>
                </a:solidFill>
              </a:rPr>
              <a:t>UK evidence prioritised; comparable high-income-country evidence considered separately.</a:t>
            </a:r>
          </a:p>
        </p:txBody>
      </p:sp>
      <p:sp>
        <p:nvSpPr>
          <p:cNvPr id="106" name="Panel wearables"/>
          <p:cNvSpPr/>
          <p:nvPr/>
        </p:nvSpPr>
        <p:spPr>
          <a:xfrm>
            <a:off x="365151" y="12399933"/>
            <a:ext cx="20935348" cy="4518749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7" name="Wearables header"/>
          <p:cNvSpPr/>
          <p:nvPr/>
        </p:nvSpPr>
        <p:spPr>
          <a:xfrm>
            <a:off x="456439" y="12399933"/>
            <a:ext cx="20691913" cy="517298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8" name="Text 78"/>
          <p:cNvSpPr txBox="1"/>
          <p:nvPr/>
        </p:nvSpPr>
        <p:spPr>
          <a:xfrm>
            <a:off x="730303" y="12399933"/>
            <a:ext cx="19779035" cy="5172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What are wearable and remote monitoring technologies?</a:t>
            </a:r>
            <a:endParaRPr lang="en-US" sz="3000" dirty="0"/>
          </a:p>
        </p:txBody>
      </p:sp>
      <p:pic>
        <p:nvPicPr>
          <p:cNvPr id="109" name="Figure 1" descr="Smartwatch showing oxygen saturation 98% and heart rate 7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86869" y="13054163"/>
            <a:ext cx="4914329" cy="2571275"/>
          </a:xfrm>
          <a:prstGeom prst="rect">
            <a:avLst/>
          </a:prstGeom>
        </p:spPr>
      </p:pic>
      <p:sp>
        <p:nvSpPr>
          <p:cNvPr id="110" name="Text 79"/>
          <p:cNvSpPr txBox="1"/>
          <p:nvPr/>
        </p:nvSpPr>
        <p:spPr>
          <a:xfrm>
            <a:off x="532512" y="15701511"/>
            <a:ext cx="4823042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1. </a:t>
            </a:r>
            <a:r>
              <a:rPr lang="en-US" sz="1550" dirty="0">
                <a:solidFill>
                  <a:srgbClr val="010203"/>
                </a:solidFill>
              </a:rPr>
              <a:t>Example of a wearable device for monitoring oxygen saturation and heart rate.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dirty="0">
                <a:solidFill>
                  <a:srgbClr val="010203"/>
                </a:solidFill>
              </a:rPr>
              <a:t>Cambridge University Hospitals NHS Foundation Trust (n.d.).</a:t>
            </a:r>
          </a:p>
        </p:txBody>
      </p:sp>
      <p:pic>
        <p:nvPicPr>
          <p:cNvPr id="111" name="Figure 2" descr="Finger pulse oximeter showing 98 and 70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720705" y="13054163"/>
            <a:ext cx="4975188" cy="2571275"/>
          </a:xfrm>
          <a:prstGeom prst="rect">
            <a:avLst/>
          </a:prstGeom>
        </p:spPr>
      </p:pic>
      <p:sp>
        <p:nvSpPr>
          <p:cNvPr id="112" name="Text 80"/>
          <p:cNvSpPr txBox="1"/>
          <p:nvPr/>
        </p:nvSpPr>
        <p:spPr>
          <a:xfrm>
            <a:off x="5766349" y="15701511"/>
            <a:ext cx="4883900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2. </a:t>
            </a:r>
            <a:r>
              <a:rPr lang="en-US" sz="1550" dirty="0">
                <a:solidFill>
                  <a:srgbClr val="010203"/>
                </a:solidFill>
              </a:rPr>
              <a:t>Finger pulse oximeter used to measure oxygen saturation.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dirty="0">
                <a:solidFill>
                  <a:srgbClr val="010203"/>
                </a:solidFill>
              </a:rPr>
              <a:t>NHS (2023).</a:t>
            </a:r>
          </a:p>
        </p:txBody>
      </p:sp>
      <p:pic>
        <p:nvPicPr>
          <p:cNvPr id="113" name="Figure 3" descr="Normal and sickle-shaped red blood cells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969757" y="13054163"/>
            <a:ext cx="4701324" cy="2571275"/>
          </a:xfrm>
          <a:prstGeom prst="rect">
            <a:avLst/>
          </a:prstGeom>
        </p:spPr>
      </p:pic>
      <p:sp>
        <p:nvSpPr>
          <p:cNvPr id="114" name="Text 81"/>
          <p:cNvSpPr txBox="1"/>
          <p:nvPr/>
        </p:nvSpPr>
        <p:spPr>
          <a:xfrm>
            <a:off x="11015401" y="15701511"/>
            <a:ext cx="4610037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3. </a:t>
            </a:r>
            <a:r>
              <a:rPr lang="en-US" sz="1550" dirty="0">
                <a:solidFill>
                  <a:srgbClr val="010203"/>
                </a:solidFill>
              </a:rPr>
              <a:t>Normal and sickle-shaped red blood cells in sickle cell disease.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dirty="0">
                <a:solidFill>
                  <a:srgbClr val="010203"/>
                </a:solidFill>
              </a:rPr>
              <a:t>National Heart, Lung, and Blood Institute (NHLBI) (n.d.).</a:t>
            </a:r>
          </a:p>
        </p:txBody>
      </p:sp>
      <p:pic>
        <p:nvPicPr>
          <p:cNvPr id="115" name="Figure 4" descr="Patient wearing a smartwatch sending data to a clinician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6005804" y="13054163"/>
            <a:ext cx="5066476" cy="2571275"/>
          </a:xfrm>
          <a:prstGeom prst="rect">
            <a:avLst/>
          </a:prstGeom>
        </p:spPr>
      </p:pic>
      <p:sp>
        <p:nvSpPr>
          <p:cNvPr id="116" name="Text 82"/>
          <p:cNvSpPr txBox="1"/>
          <p:nvPr/>
        </p:nvSpPr>
        <p:spPr>
          <a:xfrm>
            <a:off x="16051448" y="15701511"/>
            <a:ext cx="4975188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4. </a:t>
            </a:r>
            <a:r>
              <a:rPr lang="en-US" sz="1550" dirty="0">
                <a:solidFill>
                  <a:srgbClr val="010203"/>
                </a:solidFill>
              </a:rPr>
              <a:t>Remote patient monitoring sends data from wearable devices to healthcare professionals.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dirty="0">
                <a:solidFill>
                  <a:srgbClr val="010203"/>
                </a:solidFill>
              </a:rPr>
              <a:t>Nirmitee.io (n.d.).</a:t>
            </a:r>
          </a:p>
        </p:txBody>
      </p:sp>
      <p:sp>
        <p:nvSpPr>
          <p:cNvPr id="117" name="Panel impact"/>
          <p:cNvSpPr/>
          <p:nvPr/>
        </p:nvSpPr>
        <p:spPr>
          <a:xfrm>
            <a:off x="456439" y="17116473"/>
            <a:ext cx="18744439" cy="2008333"/>
          </a:xfrm>
          <a:prstGeom prst="rect">
            <a:avLst/>
          </a:prstGeom>
          <a:solidFill>
            <a:srgbClr val="E3F4E6"/>
          </a:solidFill>
          <a:ln w="12700">
            <a:solidFill>
              <a:srgbClr val="E3F4E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8" name="Impact header"/>
          <p:cNvSpPr/>
          <p:nvPr/>
        </p:nvSpPr>
        <p:spPr>
          <a:xfrm>
            <a:off x="456439" y="17116473"/>
            <a:ext cx="18744439" cy="547727"/>
          </a:xfrm>
          <a:prstGeom prst="rect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9" name="Text 85"/>
          <p:cNvSpPr txBox="1"/>
          <p:nvPr/>
        </p:nvSpPr>
        <p:spPr>
          <a:xfrm>
            <a:off x="730303" y="1711647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Research impact</a:t>
            </a:r>
            <a:endParaRPr lang="en-US" sz="3000" dirty="0"/>
          </a:p>
        </p:txBody>
      </p:sp>
      <p:pic>
        <p:nvPicPr>
          <p:cNvPr id="120" name="Impact icon 1" descr="Patients icon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1161" y="18029351"/>
            <a:ext cx="973737" cy="973737"/>
          </a:xfrm>
          <a:prstGeom prst="rect">
            <a:avLst/>
          </a:prstGeom>
        </p:spPr>
      </p:pic>
      <p:sp>
        <p:nvSpPr>
          <p:cNvPr id="121" name="Text 86"/>
          <p:cNvSpPr txBox="1"/>
          <p:nvPr/>
        </p:nvSpPr>
        <p:spPr>
          <a:xfrm>
            <a:off x="2160479" y="1780113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Patients</a:t>
            </a:r>
            <a:endParaRPr lang="en-US" sz="2000" dirty="0"/>
          </a:p>
          <a:p>
            <a:pPr marL="0" indent="0">
              <a:buNone/>
            </a:pPr>
            <a:r>
              <a:rPr lang="en-US" sz="1800" dirty="0">
                <a:solidFill>
                  <a:srgbClr val="010203"/>
                </a:solidFill>
              </a:rPr>
              <a:t>Support development of monitoring tools designed around SCD needs.</a:t>
            </a:r>
            <a:endParaRPr lang="en-US" sz="2000" dirty="0">
              <a:solidFill>
                <a:srgbClr val="010203"/>
              </a:solidFill>
            </a:endParaRPr>
          </a:p>
        </p:txBody>
      </p:sp>
      <p:pic>
        <p:nvPicPr>
          <p:cNvPr id="122" name="Impact icon 2" descr="Services and commissioners icon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446842" y="18029351"/>
            <a:ext cx="973737" cy="973737"/>
          </a:xfrm>
          <a:prstGeom prst="rect">
            <a:avLst/>
          </a:prstGeom>
        </p:spPr>
      </p:pic>
      <p:sp>
        <p:nvSpPr>
          <p:cNvPr id="123" name="Text 87"/>
          <p:cNvSpPr txBox="1"/>
          <p:nvPr/>
        </p:nvSpPr>
        <p:spPr>
          <a:xfrm>
            <a:off x="6816160" y="17801131"/>
            <a:ext cx="307335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Services and commissioners</a:t>
            </a:r>
            <a:endParaRPr lang="en-US" sz="2000" dirty="0"/>
          </a:p>
          <a:p>
            <a:pPr marL="0" indent="0">
              <a:buNone/>
            </a:pPr>
            <a:r>
              <a:rPr lang="en-US" sz="1800" dirty="0">
                <a:solidFill>
                  <a:srgbClr val="010203"/>
                </a:solidFill>
              </a:rPr>
              <a:t>Help services plan digital inclusion before rolling out remote monitoring.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124" name="Divider 1"/>
          <p:cNvSpPr/>
          <p:nvPr/>
        </p:nvSpPr>
        <p:spPr>
          <a:xfrm>
            <a:off x="5142549" y="1783156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pact icon 3" descr="Policy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391601" y="18029351"/>
            <a:ext cx="973737" cy="973737"/>
          </a:xfrm>
          <a:prstGeom prst="rect">
            <a:avLst/>
          </a:prstGeom>
        </p:spPr>
      </p:pic>
      <p:sp>
        <p:nvSpPr>
          <p:cNvPr id="126" name="Text 89"/>
          <p:cNvSpPr txBox="1"/>
          <p:nvPr/>
        </p:nvSpPr>
        <p:spPr>
          <a:xfrm>
            <a:off x="11760918" y="1780113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Policy</a:t>
            </a:r>
            <a:endParaRPr lang="en-US" sz="2000" dirty="0"/>
          </a:p>
          <a:p>
            <a:pPr marL="0" indent="0">
              <a:buNone/>
            </a:pPr>
            <a:r>
              <a:rPr lang="en-US" sz="1800" dirty="0">
                <a:solidFill>
                  <a:srgbClr val="010203"/>
                </a:solidFill>
              </a:rPr>
              <a:t>Link digital health planning to known SCD care inequalities.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127" name="Divider 2"/>
          <p:cNvSpPr/>
          <p:nvPr/>
        </p:nvSpPr>
        <p:spPr>
          <a:xfrm>
            <a:off x="10087308" y="1783156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8" name="Impact icon 4" descr="Professionals icon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5138569" y="18029351"/>
            <a:ext cx="973737" cy="973737"/>
          </a:xfrm>
          <a:prstGeom prst="rect">
            <a:avLst/>
          </a:prstGeom>
        </p:spPr>
      </p:pic>
      <p:sp>
        <p:nvSpPr>
          <p:cNvPr id="129" name="Text 91"/>
          <p:cNvSpPr txBox="1"/>
          <p:nvPr/>
        </p:nvSpPr>
        <p:spPr>
          <a:xfrm>
            <a:off x="16507887" y="17801131"/>
            <a:ext cx="261691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Professionals</a:t>
            </a:r>
            <a:endParaRPr lang="en-US" sz="2000" dirty="0"/>
          </a:p>
          <a:p>
            <a:pPr marL="0" indent="0">
              <a:buNone/>
            </a:pPr>
            <a:r>
              <a:rPr lang="en-US" sz="1800" dirty="0">
                <a:solidFill>
                  <a:srgbClr val="010203"/>
                </a:solidFill>
              </a:rPr>
              <a:t>Identify factors helping patients stay engaged with monitoring.</a:t>
            </a:r>
            <a:endParaRPr lang="en-US" sz="2000" dirty="0">
              <a:solidFill>
                <a:srgbClr val="010203"/>
              </a:solidFill>
            </a:endParaRPr>
          </a:p>
        </p:txBody>
      </p:sp>
      <p:sp>
        <p:nvSpPr>
          <p:cNvPr id="130" name="Divider 3"/>
          <p:cNvSpPr/>
          <p:nvPr/>
        </p:nvSpPr>
        <p:spPr>
          <a:xfrm>
            <a:off x="14834276" y="1783156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1" name="Panel what is new"/>
          <p:cNvSpPr/>
          <p:nvPr/>
        </p:nvSpPr>
        <p:spPr>
          <a:xfrm>
            <a:off x="19429098" y="17116473"/>
            <a:ext cx="11243621" cy="2008333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2" name="What is new header"/>
          <p:cNvSpPr/>
          <p:nvPr/>
        </p:nvSpPr>
        <p:spPr>
          <a:xfrm>
            <a:off x="19429098" y="17116473"/>
            <a:ext cx="11243621" cy="547727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3" name="Text 95"/>
          <p:cNvSpPr txBox="1"/>
          <p:nvPr/>
        </p:nvSpPr>
        <p:spPr>
          <a:xfrm>
            <a:off x="19718176" y="1711647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2"/>
                </a:solidFill>
              </a:rPr>
              <a:t>What is new here?</a:t>
            </a:r>
            <a:endParaRPr lang="en-US" sz="3000" dirty="0"/>
          </a:p>
        </p:txBody>
      </p:sp>
      <p:sp>
        <p:nvSpPr>
          <p:cNvPr id="134" name="Lightbulb icon circle"/>
          <p:cNvSpPr/>
          <p:nvPr/>
        </p:nvSpPr>
        <p:spPr>
          <a:xfrm>
            <a:off x="19748606" y="17892419"/>
            <a:ext cx="791161" cy="791161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5" name="Lightbulb icon" descr="Lightbulb icon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9938484" y="18082298"/>
            <a:ext cx="411404" cy="411404"/>
          </a:xfrm>
          <a:prstGeom prst="rect">
            <a:avLst/>
          </a:prstGeom>
        </p:spPr>
      </p:pic>
      <p:sp>
        <p:nvSpPr>
          <p:cNvPr id="136" name="Text 97"/>
          <p:cNvSpPr txBox="1"/>
          <p:nvPr/>
        </p:nvSpPr>
        <p:spPr>
          <a:xfrm>
            <a:off x="20844060" y="17755488"/>
            <a:ext cx="9737371" cy="1338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010203"/>
                </a:solidFill>
              </a:rPr>
              <a:t>Existing SCD wearable research is limited, often small-scale and mostly non-UK. Few studies examine who can access these tools, who continues using them, or whether devices work fairly across population groups.</a:t>
            </a:r>
          </a:p>
        </p:txBody>
      </p:sp>
      <p:sp>
        <p:nvSpPr>
          <p:cNvPr id="137" name="Panel references"/>
          <p:cNvSpPr/>
          <p:nvPr/>
        </p:nvSpPr>
        <p:spPr>
          <a:xfrm>
            <a:off x="456439" y="19200879"/>
            <a:ext cx="30201065" cy="5872851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8" name="Text 99"/>
          <p:cNvSpPr txBox="1"/>
          <p:nvPr/>
        </p:nvSpPr>
        <p:spPr>
          <a:xfrm>
            <a:off x="1049810" y="19444313"/>
            <a:ext cx="6085857" cy="456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chemeClr val="bg1"/>
                </a:solidFill>
              </a:rPr>
              <a:t>References</a:t>
            </a:r>
            <a:endParaRPr lang="en-US" sz="2600" dirty="0"/>
          </a:p>
        </p:txBody>
      </p:sp>
      <p:sp>
        <p:nvSpPr>
          <p:cNvPr id="139" name="Text 100"/>
          <p:cNvSpPr txBox="1"/>
          <p:nvPr/>
        </p:nvSpPr>
        <p:spPr>
          <a:xfrm>
            <a:off x="1049810" y="20022469"/>
            <a:ext cx="9280932" cy="67705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Cambridge University Hospitals NHS Foundation Trust (n.d.) </a:t>
            </a:r>
            <a:r>
              <a:rPr lang="en-US" sz="1750" i="1" dirty="0">
                <a:solidFill>
                  <a:schemeClr val="bg1"/>
                </a:solidFill>
              </a:rPr>
              <a:t>Overnight oximetry</a:t>
            </a:r>
            <a:r>
              <a:rPr lang="en-US" sz="1750" dirty="0">
                <a:solidFill>
                  <a:schemeClr val="bg1"/>
                </a:solidFill>
              </a:rPr>
              <a:t> [Image]. Available at: https://www.cuh.nhs.uk/patient-information/overnight-oximetry/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Department of Health and Social Care (2024) </a:t>
            </a:r>
            <a:r>
              <a:rPr lang="en-US" sz="1750" i="1" dirty="0">
                <a:solidFill>
                  <a:schemeClr val="bg1"/>
                </a:solidFill>
              </a:rPr>
              <a:t>Equity in medical devices: independent review – summary report</a:t>
            </a:r>
            <a:r>
              <a:rPr lang="en-US" sz="1750" dirty="0">
                <a:solidFill>
                  <a:schemeClr val="bg1"/>
                </a:solidFill>
              </a:rPr>
              <a:t>. Available at: https://www.gov.uk/government/publications/equity-in-medical-devices-independent-review-final-report/equity-in-medical-devices-independent-review-summary-report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GBD 2021 Sickle Cell Disease Collaborators (2023) ‘Global, regional, and national prevalence and mortality burden of sickle cell disease, 2000–2021: a systematic analysis from the Global Burden of Disease Study 2021’, </a:t>
            </a:r>
            <a:r>
              <a:rPr lang="en-US" sz="1750" i="1" dirty="0">
                <a:solidFill>
                  <a:schemeClr val="bg1"/>
                </a:solidFill>
              </a:rPr>
              <a:t>The Lancet Haematology</a:t>
            </a:r>
            <a:r>
              <a:rPr lang="en-US" sz="1750" dirty="0">
                <a:solidFill>
                  <a:schemeClr val="bg1"/>
                </a:solidFill>
              </a:rPr>
              <a:t>, 10(8), pp. e585–e599. Available at: https://pmc.ncbi.nlm.nih.gov/articles/PMC10390339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Health Research Authority (n.d.) </a:t>
            </a:r>
            <a:r>
              <a:rPr lang="en-US" sz="1750" i="1" dirty="0">
                <a:solidFill>
                  <a:schemeClr val="bg1"/>
                </a:solidFill>
              </a:rPr>
              <a:t>A web management system for patients who live with sickle cell disorder</a:t>
            </a:r>
            <a:r>
              <a:rPr lang="en-US" sz="1750" dirty="0">
                <a:solidFill>
                  <a:schemeClr val="bg1"/>
                </a:solidFill>
              </a:rPr>
              <a:t> (IRAS ID 187429). Available at: https://www.hra.nhs.uk/planning-and-improving-research/application-summaries/research-summaries/a-web-management-system-for-patients-who-live-with-sickle-cell-disorde/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Hong, Q.N. et al. (2018) ‘The Mixed Methods Appraisal Tool (MMAT) version 2018 for information professionals and researchers’, </a:t>
            </a:r>
            <a:r>
              <a:rPr lang="en-US" sz="1750" i="1" dirty="0">
                <a:solidFill>
                  <a:schemeClr val="bg1"/>
                </a:solidFill>
              </a:rPr>
              <a:t>Education for Information</a:t>
            </a:r>
            <a:r>
              <a:rPr lang="en-US" sz="1750" dirty="0">
                <a:solidFill>
                  <a:schemeClr val="bg1"/>
                </a:solidFill>
              </a:rPr>
              <a:t>, 34(4), pp. 285–291. doi: 10.3233/EFI-180221.</a:t>
            </a:r>
            <a:endParaRPr lang="en-US" sz="1750" dirty="0"/>
          </a:p>
        </p:txBody>
      </p:sp>
      <p:sp>
        <p:nvSpPr>
          <p:cNvPr id="140" name="Text 101"/>
          <p:cNvSpPr txBox="1"/>
          <p:nvPr/>
        </p:nvSpPr>
        <p:spPr>
          <a:xfrm>
            <a:off x="10650249" y="19965684"/>
            <a:ext cx="9280932" cy="67705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Issom, D.-Z. et al. (2020) ‘Factors influencing motivation and engagement in mobile health among patients with sickle cell disease in low-prevalence, high-income countries: qualitative exploration of patient requirements’, </a:t>
            </a:r>
            <a:r>
              <a:rPr lang="en-US" sz="1750" i="1" dirty="0">
                <a:solidFill>
                  <a:schemeClr val="bg1"/>
                </a:solidFill>
              </a:rPr>
              <a:t>JMIR Human Factors</a:t>
            </a:r>
            <a:r>
              <a:rPr lang="en-US" sz="1750" dirty="0">
                <a:solidFill>
                  <a:schemeClr val="bg1"/>
                </a:solidFill>
              </a:rPr>
              <a:t>, 7(1), e14599. doi: 10.2196/14599.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Lugthart, S. et al. (2023) ‘Real-world patient-reported outcomes and wearable metric correlations: remote daily monitoring for exploration of quality of life in sickle cell disease’ [Conference abstract]. Available at: https://pmc.ncbi.nlm.nih.gov/articles/PMC10112562/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NHS England (2024) </a:t>
            </a:r>
            <a:r>
              <a:rPr lang="en-US" sz="1750" i="1" dirty="0">
                <a:solidFill>
                  <a:schemeClr val="bg1"/>
                </a:solidFill>
              </a:rPr>
              <a:t>NHS rolls out ‘life-changing’ treatment for thousands with sickle cell disease</a:t>
            </a:r>
            <a:r>
              <a:rPr lang="en-US" sz="1750" dirty="0">
                <a:solidFill>
                  <a:schemeClr val="bg1"/>
                </a:solidFill>
              </a:rPr>
              <a:t>, 3 May. Available at: https://www.england.nhs.uk/2024/05/nhs-rolls-out-life-changing-treatment-for-thousands-with-sickle-cell-disease/ (Accessed: 22 October 2026).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NHS England (n.d.) </a:t>
            </a:r>
            <a:r>
              <a:rPr lang="en-US" sz="1750" i="1" dirty="0">
                <a:solidFill>
                  <a:schemeClr val="bg1"/>
                </a:solidFill>
              </a:rPr>
              <a:t>Long term conditions and life care</a:t>
            </a:r>
            <a:r>
              <a:rPr lang="en-US" sz="1750" dirty="0">
                <a:solidFill>
                  <a:schemeClr val="bg1"/>
                </a:solidFill>
              </a:rPr>
              <a:t>. Available at: https://www.england.nhs.uk/ourwork/ltc-op-eolc/ltc-eolc/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Nirmitee.io (n.d.) </a:t>
            </a:r>
            <a:r>
              <a:rPr lang="en-US" sz="1750" i="1" dirty="0">
                <a:solidFill>
                  <a:schemeClr val="bg1"/>
                </a:solidFill>
              </a:rPr>
              <a:t>Custom remote patient monitoring software</a:t>
            </a:r>
            <a:r>
              <a:rPr lang="en-US" sz="1750" dirty="0">
                <a:solidFill>
                  <a:schemeClr val="bg1"/>
                </a:solidFill>
              </a:rPr>
              <a:t> [Image]. Available at: https://nirmitee.io/remote-patient-monitoring-software-services/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North East London Integrated Care Board (2024) </a:t>
            </a:r>
            <a:r>
              <a:rPr lang="en-US" sz="1750" i="1" dirty="0">
                <a:solidFill>
                  <a:schemeClr val="bg1"/>
                </a:solidFill>
              </a:rPr>
              <a:t>Universal care plan – sickle cell comms and training resources</a:t>
            </a:r>
            <a:r>
              <a:rPr lang="en-US" sz="1750" dirty="0">
                <a:solidFill>
                  <a:schemeClr val="bg1"/>
                </a:solidFill>
              </a:rPr>
              <a:t>. Available at: https://primarycare.northeastlondon.icb.nhs.uk/news/universal-care-plan-sickle-cell-comms-and-training-resources/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endParaRPr lang="en-US" sz="1750" dirty="0">
              <a:solidFill>
                <a:schemeClr val="bg1"/>
              </a:solidFill>
            </a:endParaRPr>
          </a:p>
          <a:p>
            <a:pPr marL="0" indent="0">
              <a:spcAft>
                <a:spcPts val="800"/>
              </a:spcAft>
              <a:buNone/>
            </a:pPr>
            <a:endParaRPr lang="en-US" sz="1750" dirty="0"/>
          </a:p>
        </p:txBody>
      </p:sp>
      <p:sp>
        <p:nvSpPr>
          <p:cNvPr id="141" name="Text 102"/>
          <p:cNvSpPr txBox="1"/>
          <p:nvPr/>
        </p:nvSpPr>
        <p:spPr>
          <a:xfrm>
            <a:off x="20457902" y="19965684"/>
            <a:ext cx="9280932" cy="67705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O’Neill, J. et al. (2014) ‘Applying an equity lens to interventions: using PROGRESS ensures consideration of socially stratifying factors to illuminate inequities in health’, </a:t>
            </a:r>
            <a:r>
              <a:rPr lang="en-US" sz="1750" i="1" dirty="0">
                <a:solidFill>
                  <a:schemeClr val="bg1"/>
                </a:solidFill>
              </a:rPr>
              <a:t>Journal of Clinical Epidemiology</a:t>
            </a:r>
            <a:r>
              <a:rPr lang="en-US" sz="1750" dirty="0">
                <a:solidFill>
                  <a:schemeClr val="bg1"/>
                </a:solidFill>
              </a:rPr>
              <a:t>, 67(1), pp. 56–64. doi: 10.1016/j.jclinepi.2013.08.005.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Page, M.J. et al. (2021) ‘The PRISMA 2020 statement: an updated guideline for reporting systematic reviews’, </a:t>
            </a:r>
            <a:r>
              <a:rPr lang="en-US" sz="1750" i="1" dirty="0">
                <a:solidFill>
                  <a:schemeClr val="bg1"/>
                </a:solidFill>
              </a:rPr>
              <a:t>BMJ</a:t>
            </a:r>
            <a:r>
              <a:rPr lang="en-US" sz="1750" dirty="0">
                <a:solidFill>
                  <a:schemeClr val="bg1"/>
                </a:solidFill>
              </a:rPr>
              <a:t>, 372, n71. doi: 10.1136/bmj.n71.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Sickle Cell Society and All-Party Parliamentary Group on Sickle Cell and Thalassaemia (2021) </a:t>
            </a:r>
            <a:r>
              <a:rPr lang="en-US" sz="1750" i="1" dirty="0">
                <a:solidFill>
                  <a:schemeClr val="bg1"/>
                </a:solidFill>
              </a:rPr>
              <a:t>No One’s Listening: an inquiry into avoidable deaths and failures of care for sickle cell patients in secondary care</a:t>
            </a:r>
            <a:r>
              <a:rPr lang="en-US" sz="1750" dirty="0">
                <a:solidFill>
                  <a:schemeClr val="bg1"/>
                </a:solidFill>
              </a:rPr>
              <a:t>. Available at: https://www.sicklecellsociety.org/no-ones-listening/ (Accessed: 22 October 2026).</a:t>
            </a:r>
            <a:endParaRPr lang="en-US" sz="175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750" dirty="0">
                <a:solidFill>
                  <a:schemeClr val="bg1"/>
                </a:solidFill>
              </a:rPr>
              <a:t>Vuong, C. et al. (2023) ‘Use of consumer wearables to monitor and predict pain in patients with sickle cell disease’, </a:t>
            </a:r>
            <a:r>
              <a:rPr lang="en-US" sz="1750" i="1" dirty="0">
                <a:solidFill>
                  <a:schemeClr val="bg1"/>
                </a:solidFill>
              </a:rPr>
              <a:t>Frontiers in Digital Health</a:t>
            </a:r>
            <a:r>
              <a:rPr lang="en-US" sz="1750" dirty="0">
                <a:solidFill>
                  <a:schemeClr val="bg1"/>
                </a:solidFill>
              </a:rPr>
              <a:t>, 5, 1285207. doi: 10.3389/fdgth.2023.1285207.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CD Blue Poster">
  <a:themeElements>
    <a:clrScheme name="SCD Blue Poster">
      <a:dk1>
        <a:srgbClr val="1F2937"/>
      </a:dk1>
      <a:lt1>
        <a:srgbClr val="FFFFFF"/>
      </a:lt1>
      <a:dk2>
        <a:srgbClr val="0F3D7A"/>
      </a:dk2>
      <a:lt2>
        <a:srgbClr val="EAF4FC"/>
      </a:lt2>
      <a:accent1>
        <a:srgbClr val="1D5FA7"/>
      </a:accent1>
      <a:accent2>
        <a:srgbClr val="C8283E"/>
      </a:accent2>
      <a:accent3>
        <a:srgbClr val="2E8B57"/>
      </a:accent3>
      <a:accent4>
        <a:srgbClr val="CFE6FA"/>
      </a:accent4>
      <a:accent5>
        <a:srgbClr val="FBC9CE"/>
      </a:accent5>
      <a:accent6>
        <a:srgbClr val="C9E9D0"/>
      </a:accent6>
      <a:hlink>
        <a:srgbClr val="1D5FA7"/>
      </a:hlink>
      <a:folHlink>
        <a:srgbClr val="6B7280"/>
      </a:folHlink>
    </a:clrScheme>
    <a:fontScheme name="SCD Blue Poster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1787</Words>
  <Application>Microsoft Office PowerPoint</Application>
  <PresentationFormat>Custom</PresentationFormat>
  <Paragraphs>100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SCD Blue Poster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Inequalities in access to and engagement with wearable and remote monitoring technologies among people with sickle cell disease in the UK</dc:title>
  <dc:subject>PptxGenJS Presentation</dc:subject>
  <dc:creator>Simran Yadav</dc:creator>
  <cp:lastModifiedBy>KARAN YADAV</cp:lastModifiedBy>
  <cp:revision>5</cp:revision>
  <dcterms:created xsi:type="dcterms:W3CDTF">2026-10-22T17:41:02Z</dcterms:created>
  <dcterms:modified xsi:type="dcterms:W3CDTF">2026-10-23T18:04:02Z</dcterms:modified>
</cp:coreProperties>
</file>